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55" r:id="rId2"/>
    <p:sldId id="307" r:id="rId3"/>
    <p:sldId id="352" r:id="rId4"/>
    <p:sldId id="363" r:id="rId5"/>
    <p:sldId id="328" r:id="rId6"/>
    <p:sldId id="374" r:id="rId7"/>
    <p:sldId id="375" r:id="rId8"/>
    <p:sldId id="382" r:id="rId9"/>
    <p:sldId id="377" r:id="rId10"/>
    <p:sldId id="376" r:id="rId11"/>
    <p:sldId id="383" r:id="rId12"/>
    <p:sldId id="381" r:id="rId13"/>
    <p:sldId id="384" r:id="rId14"/>
    <p:sldId id="359" r:id="rId15"/>
    <p:sldId id="385" r:id="rId16"/>
    <p:sldId id="379" r:id="rId17"/>
    <p:sldId id="415" r:id="rId18"/>
    <p:sldId id="325" r:id="rId19"/>
    <p:sldId id="388" r:id="rId20"/>
    <p:sldId id="370" r:id="rId21"/>
    <p:sldId id="360" r:id="rId22"/>
    <p:sldId id="390" r:id="rId23"/>
    <p:sldId id="391" r:id="rId24"/>
    <p:sldId id="380" r:id="rId25"/>
    <p:sldId id="329" r:id="rId26"/>
    <p:sldId id="392" r:id="rId27"/>
    <p:sldId id="323" r:id="rId28"/>
    <p:sldId id="416" r:id="rId29"/>
    <p:sldId id="364" r:id="rId30"/>
    <p:sldId id="394" r:id="rId31"/>
    <p:sldId id="395" r:id="rId32"/>
    <p:sldId id="326" r:id="rId33"/>
    <p:sldId id="396" r:id="rId34"/>
    <p:sldId id="397" r:id="rId35"/>
    <p:sldId id="398" r:id="rId36"/>
    <p:sldId id="327" r:id="rId37"/>
    <p:sldId id="399" r:id="rId38"/>
    <p:sldId id="429" r:id="rId39"/>
    <p:sldId id="371" r:id="rId40"/>
    <p:sldId id="400" r:id="rId41"/>
    <p:sldId id="417" r:id="rId42"/>
    <p:sldId id="402" r:id="rId43"/>
    <p:sldId id="401" r:id="rId44"/>
    <p:sldId id="403" r:id="rId45"/>
    <p:sldId id="405" r:id="rId46"/>
    <p:sldId id="407" r:id="rId47"/>
    <p:sldId id="410" r:id="rId48"/>
    <p:sldId id="411" r:id="rId49"/>
    <p:sldId id="412" r:id="rId50"/>
    <p:sldId id="414" r:id="rId51"/>
    <p:sldId id="418" r:id="rId52"/>
    <p:sldId id="419" r:id="rId53"/>
    <p:sldId id="421" r:id="rId54"/>
    <p:sldId id="423" r:id="rId55"/>
    <p:sldId id="422" r:id="rId56"/>
    <p:sldId id="424" r:id="rId57"/>
    <p:sldId id="425" r:id="rId58"/>
    <p:sldId id="426" r:id="rId59"/>
    <p:sldId id="427" r:id="rId60"/>
    <p:sldId id="428" r:id="rId61"/>
    <p:sldId id="430" r:id="rId62"/>
  </p:sldIdLst>
  <p:sldSz cx="12195175" cy="6859588"/>
  <p:notesSz cx="6858000" cy="9144000"/>
  <p:defaultTextStyle>
    <a:defPPr>
      <a:defRPr lang="ms-MY"/>
    </a:defPPr>
    <a:lvl1pPr marL="0" algn="l" defTabSz="1219238" rtl="0" eaLnBrk="1" latinLnBrk="0" hangingPunct="1">
      <a:defRPr sz="2400" kern="1200">
        <a:solidFill>
          <a:schemeClr val="tx1"/>
        </a:solidFill>
        <a:latin typeface="+mn-lt"/>
        <a:ea typeface="+mn-ea"/>
        <a:cs typeface="+mn-cs"/>
      </a:defRPr>
    </a:lvl1pPr>
    <a:lvl2pPr marL="609619" algn="l" defTabSz="1219238" rtl="0" eaLnBrk="1" latinLnBrk="0" hangingPunct="1">
      <a:defRPr sz="2400" kern="1200">
        <a:solidFill>
          <a:schemeClr val="tx1"/>
        </a:solidFill>
        <a:latin typeface="+mn-lt"/>
        <a:ea typeface="+mn-ea"/>
        <a:cs typeface="+mn-cs"/>
      </a:defRPr>
    </a:lvl2pPr>
    <a:lvl3pPr marL="1219238" algn="l" defTabSz="1219238" rtl="0" eaLnBrk="1" latinLnBrk="0" hangingPunct="1">
      <a:defRPr sz="2400" kern="1200">
        <a:solidFill>
          <a:schemeClr val="tx1"/>
        </a:solidFill>
        <a:latin typeface="+mn-lt"/>
        <a:ea typeface="+mn-ea"/>
        <a:cs typeface="+mn-cs"/>
      </a:defRPr>
    </a:lvl3pPr>
    <a:lvl4pPr marL="1828857" algn="l" defTabSz="1219238" rtl="0" eaLnBrk="1" latinLnBrk="0" hangingPunct="1">
      <a:defRPr sz="2400" kern="1200">
        <a:solidFill>
          <a:schemeClr val="tx1"/>
        </a:solidFill>
        <a:latin typeface="+mn-lt"/>
        <a:ea typeface="+mn-ea"/>
        <a:cs typeface="+mn-cs"/>
      </a:defRPr>
    </a:lvl4pPr>
    <a:lvl5pPr marL="2438475" algn="l" defTabSz="1219238" rtl="0" eaLnBrk="1" latinLnBrk="0" hangingPunct="1">
      <a:defRPr sz="2400" kern="1200">
        <a:solidFill>
          <a:schemeClr val="tx1"/>
        </a:solidFill>
        <a:latin typeface="+mn-lt"/>
        <a:ea typeface="+mn-ea"/>
        <a:cs typeface="+mn-cs"/>
      </a:defRPr>
    </a:lvl5pPr>
    <a:lvl6pPr marL="3048094" algn="l" defTabSz="1219238" rtl="0" eaLnBrk="1" latinLnBrk="0" hangingPunct="1">
      <a:defRPr sz="2400" kern="1200">
        <a:solidFill>
          <a:schemeClr val="tx1"/>
        </a:solidFill>
        <a:latin typeface="+mn-lt"/>
        <a:ea typeface="+mn-ea"/>
        <a:cs typeface="+mn-cs"/>
      </a:defRPr>
    </a:lvl6pPr>
    <a:lvl7pPr marL="3657713" algn="l" defTabSz="1219238" rtl="0" eaLnBrk="1" latinLnBrk="0" hangingPunct="1">
      <a:defRPr sz="2400" kern="1200">
        <a:solidFill>
          <a:schemeClr val="tx1"/>
        </a:solidFill>
        <a:latin typeface="+mn-lt"/>
        <a:ea typeface="+mn-ea"/>
        <a:cs typeface="+mn-cs"/>
      </a:defRPr>
    </a:lvl7pPr>
    <a:lvl8pPr marL="4267331" algn="l" defTabSz="1219238" rtl="0" eaLnBrk="1" latinLnBrk="0" hangingPunct="1">
      <a:defRPr sz="2400" kern="1200">
        <a:solidFill>
          <a:schemeClr val="tx1"/>
        </a:solidFill>
        <a:latin typeface="+mn-lt"/>
        <a:ea typeface="+mn-ea"/>
        <a:cs typeface="+mn-cs"/>
      </a:defRPr>
    </a:lvl8pPr>
    <a:lvl9pPr marL="4876950" algn="l" defTabSz="121923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C0504D"/>
    <a:srgbClr val="E8C0BF"/>
    <a:srgbClr val="72AF2F"/>
    <a:srgbClr val="EDED1B"/>
    <a:srgbClr val="D6A300"/>
    <a:srgbClr val="00487E"/>
    <a:srgbClr val="004F8A"/>
    <a:srgbClr val="C898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7" autoAdjust="0"/>
    <p:restoredTop sz="95702" autoAdjust="0"/>
  </p:normalViewPr>
  <p:slideViewPr>
    <p:cSldViewPr showGuides="1">
      <p:cViewPr>
        <p:scale>
          <a:sx n="60" d="100"/>
          <a:sy n="60" d="100"/>
        </p:scale>
        <p:origin x="-426" y="-312"/>
      </p:cViewPr>
      <p:guideLst>
        <p:guide orient="horz" pos="2161"/>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E:\Graficos\Graficos%202.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ltDnDiag">
                <a:fgClr>
                  <a:srgbClr val="960000"/>
                </a:fgClr>
                <a:bgClr>
                  <a:srgbClr val="C00000"/>
                </a:bgClr>
              </a:pattFill>
            </c:spPr>
          </c:dPt>
          <c:dPt>
            <c:idx val="1"/>
            <c:bubble3D val="0"/>
            <c:spPr>
              <a:solidFill>
                <a:schemeClr val="tx1">
                  <a:lumMod val="85000"/>
                  <a:lumOff val="15000"/>
                </a:scheme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dkDnDiag">
                <a:fgClr>
                  <a:srgbClr val="D6A300"/>
                </a:fgClr>
                <a:bgClr>
                  <a:srgbClr val="FFC000"/>
                </a:bgClr>
              </a:pattFill>
            </c:spPr>
          </c:dPt>
          <c:dPt>
            <c:idx val="1"/>
            <c:bubble3D val="0"/>
            <c:spPr>
              <a:solidFill>
                <a:sysClr val="windowText" lastClr="000000">
                  <a:lumMod val="85000"/>
                  <a:lumOff val="15000"/>
                </a:sys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Solicitado</c:v>
                </c:pt>
              </c:strCache>
            </c:strRef>
          </c:tx>
          <c:spPr>
            <a:solidFill>
              <a:schemeClr val="accent1"/>
            </a:solidFill>
            <a:ln>
              <a:noFill/>
            </a:ln>
            <a:effectLst/>
          </c:spPr>
          <c:invertIfNegative val="0"/>
          <c:cat>
            <c:strRef>
              <c:f>Hoja1!$A$2</c:f>
              <c:strCache>
                <c:ptCount val="1"/>
                <c:pt idx="0">
                  <c:v>Categoría 1</c:v>
                </c:pt>
              </c:strCache>
            </c:strRef>
          </c:cat>
          <c:val>
            <c:numRef>
              <c:f>Hoja1!$B$2</c:f>
              <c:numCache>
                <c:formatCode>General</c:formatCode>
                <c:ptCount val="1"/>
                <c:pt idx="0">
                  <c:v>5</c:v>
                </c:pt>
              </c:numCache>
            </c:numRef>
          </c:val>
        </c:ser>
        <c:ser>
          <c:idx val="1"/>
          <c:order val="1"/>
          <c:tx>
            <c:strRef>
              <c:f>Hoja1!$C$1</c:f>
              <c:strCache>
                <c:ptCount val="1"/>
                <c:pt idx="0">
                  <c:v>Asignado </c:v>
                </c:pt>
              </c:strCache>
            </c:strRef>
          </c:tx>
          <c:spPr>
            <a:solidFill>
              <a:schemeClr val="accent2"/>
            </a:solidFill>
            <a:ln>
              <a:noFill/>
            </a:ln>
            <a:effectLst/>
          </c:spPr>
          <c:invertIfNegative val="0"/>
          <c:cat>
            <c:strRef>
              <c:f>Hoja1!$A$2</c:f>
              <c:strCache>
                <c:ptCount val="1"/>
                <c:pt idx="0">
                  <c:v>Categoría 1</c:v>
                </c:pt>
              </c:strCache>
            </c:strRef>
          </c:cat>
          <c:val>
            <c:numRef>
              <c:f>Hoja1!$C$2</c:f>
              <c:numCache>
                <c:formatCode>General</c:formatCode>
                <c:ptCount val="1"/>
                <c:pt idx="0">
                  <c:v>2.8</c:v>
                </c:pt>
              </c:numCache>
            </c:numRef>
          </c:val>
        </c:ser>
        <c:ser>
          <c:idx val="2"/>
          <c:order val="2"/>
          <c:tx>
            <c:strRef>
              <c:f>Hoja1!$D$1</c:f>
              <c:strCache>
                <c:ptCount val="1"/>
                <c:pt idx="0">
                  <c:v>Déficit </c:v>
                </c:pt>
              </c:strCache>
            </c:strRef>
          </c:tx>
          <c:spPr>
            <a:solidFill>
              <a:schemeClr val="accent3"/>
            </a:solidFill>
            <a:ln>
              <a:noFill/>
            </a:ln>
            <a:effectLst/>
          </c:spPr>
          <c:invertIfNegative val="0"/>
          <c:cat>
            <c:strRef>
              <c:f>Hoja1!$A$2</c:f>
              <c:strCache>
                <c:ptCount val="1"/>
                <c:pt idx="0">
                  <c:v>Categoría 1</c:v>
                </c:pt>
              </c:strCache>
            </c:strRef>
          </c:cat>
          <c:val>
            <c:numRef>
              <c:f>Hoja1!$D$2</c:f>
              <c:numCache>
                <c:formatCode>General</c:formatCode>
                <c:ptCount val="1"/>
                <c:pt idx="0">
                  <c:v>2.2000000000000002</c:v>
                </c:pt>
              </c:numCache>
            </c:numRef>
          </c:val>
        </c:ser>
        <c:dLbls>
          <c:showLegendKey val="0"/>
          <c:showVal val="0"/>
          <c:showCatName val="0"/>
          <c:showSerName val="0"/>
          <c:showPercent val="0"/>
          <c:showBubbleSize val="0"/>
        </c:dLbls>
        <c:gapWidth val="219"/>
        <c:overlap val="-27"/>
        <c:axId val="41679872"/>
        <c:axId val="61158144"/>
      </c:barChart>
      <c:catAx>
        <c:axId val="41679872"/>
        <c:scaling>
          <c:orientation val="minMax"/>
        </c:scaling>
        <c:delete val="1"/>
        <c:axPos val="b"/>
        <c:numFmt formatCode="General" sourceLinked="1"/>
        <c:majorTickMark val="none"/>
        <c:minorTickMark val="none"/>
        <c:tickLblPos val="nextTo"/>
        <c:crossAx val="61158144"/>
        <c:crosses val="autoZero"/>
        <c:auto val="1"/>
        <c:lblAlgn val="ctr"/>
        <c:lblOffset val="100"/>
        <c:noMultiLvlLbl val="0"/>
      </c:catAx>
      <c:valAx>
        <c:axId val="6115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41679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Hoja1!$A$131:$C$131</c:f>
              <c:strCache>
                <c:ptCount val="3"/>
                <c:pt idx="0">
                  <c:v>Inpec (71%)</c:v>
                </c:pt>
                <c:pt idx="1">
                  <c:v>satelitales en zonas de consolidación (16%)</c:v>
                </c:pt>
                <c:pt idx="2">
                  <c:v>Con despachos de más de dos ciudades (12.8%)</c:v>
                </c:pt>
              </c:strCache>
            </c:strRef>
          </c:cat>
          <c:val>
            <c:numRef>
              <c:f>Hoja1!$A$132:$C$132</c:f>
              <c:numCache>
                <c:formatCode>0%</c:formatCode>
                <c:ptCount val="3"/>
                <c:pt idx="0">
                  <c:v>0.71000000000000063</c:v>
                </c:pt>
                <c:pt idx="1">
                  <c:v>0.16</c:v>
                </c:pt>
                <c:pt idx="2">
                  <c:v>0.13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s-CO"/>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200"/>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ltDnDiag">
                <a:fgClr>
                  <a:srgbClr val="960000"/>
                </a:fgClr>
                <a:bgClr>
                  <a:srgbClr val="C00000"/>
                </a:bgClr>
              </a:pattFill>
            </c:spPr>
          </c:dPt>
          <c:dPt>
            <c:idx val="1"/>
            <c:bubble3D val="0"/>
            <c:spPr>
              <a:solidFill>
                <a:schemeClr val="tx1">
                  <a:lumMod val="85000"/>
                  <a:lumOff val="15000"/>
                </a:scheme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dkDnDiag">
                <a:fgClr>
                  <a:srgbClr val="D6A300"/>
                </a:fgClr>
                <a:bgClr>
                  <a:srgbClr val="FFC000"/>
                </a:bgClr>
              </a:pattFill>
            </c:spPr>
          </c:dPt>
          <c:dPt>
            <c:idx val="1"/>
            <c:bubble3D val="0"/>
            <c:spPr>
              <a:solidFill>
                <a:sysClr val="windowText" lastClr="000000">
                  <a:lumMod val="85000"/>
                  <a:lumOff val="15000"/>
                </a:sys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ltDnDiag">
                <a:fgClr>
                  <a:srgbClr val="960000"/>
                </a:fgClr>
                <a:bgClr>
                  <a:srgbClr val="C00000"/>
                </a:bgClr>
              </a:pattFill>
            </c:spPr>
          </c:dPt>
          <c:dPt>
            <c:idx val="1"/>
            <c:bubble3D val="0"/>
            <c:spPr>
              <a:solidFill>
                <a:schemeClr val="tx1">
                  <a:lumMod val="85000"/>
                  <a:lumOff val="15000"/>
                </a:scheme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dkDnDiag">
                <a:fgClr>
                  <a:srgbClr val="D6A300"/>
                </a:fgClr>
                <a:bgClr>
                  <a:srgbClr val="FFC000"/>
                </a:bgClr>
              </a:pattFill>
            </c:spPr>
          </c:dPt>
          <c:dPt>
            <c:idx val="1"/>
            <c:bubble3D val="0"/>
            <c:spPr>
              <a:solidFill>
                <a:sysClr val="windowText" lastClr="000000">
                  <a:lumMod val="85000"/>
                  <a:lumOff val="15000"/>
                </a:sys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pattFill prst="ltDnDiag">
                <a:fgClr>
                  <a:srgbClr val="00487E"/>
                </a:fgClr>
                <a:bgClr>
                  <a:srgbClr val="0070C0"/>
                </a:bgClr>
              </a:pattFill>
            </c:spPr>
          </c:dPt>
          <c:dPt>
            <c:idx val="1"/>
            <c:bubble3D val="0"/>
            <c:spPr>
              <a:solidFill>
                <a:sysClr val="windowText" lastClr="000000">
                  <a:lumMod val="85000"/>
                  <a:lumOff val="15000"/>
                </a:sysClr>
              </a:solidFill>
            </c:spPr>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C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28103619" custScaleY="45511111" custLinFactNeighborX="-13634" custLinFactNeighborY="0"/>
      <dgm:spPr>
        <a:prstGeom prst="rect">
          <a:avLst/>
        </a:prstGeom>
        <a:blipFill rotWithShape="1">
          <a:blip xmlns:r="http://schemas.openxmlformats.org/officeDocument/2006/relationships" r:embed="rId1"/>
          <a:stretch>
            <a:fillRect/>
          </a:stretch>
        </a:blipFill>
        <a:ln w="38100">
          <a:noFill/>
        </a:ln>
        <a:effectLst>
          <a:innerShdw blurRad="63500" dist="50800" dir="16200000">
            <a:prstClr val="black">
              <a:alpha val="50000"/>
            </a:prstClr>
          </a:innerShdw>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AE99DEBC-6C9C-407B-A88D-4A678BDC9D9B}"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28C0990-76FB-40B5-88AB-7A90423919CD}" type="presOf" srcId="{F4DCAFF9-3CD8-4192-92EC-2050EBC96D81}" destId="{7AC81859-B11C-4EE9-8379-B9AF70890D88}" srcOrd="0" destOrd="0" presId="urn:microsoft.com/office/officeart/2008/layout/BendingPictureSemiTransparentText"/>
    <dgm:cxn modelId="{831F3785-6AB5-42AE-A12B-A03B333C019D}" type="presParOf" srcId="{BDA71D6A-C3D1-411E-9EAC-6386FFEE52C2}" destId="{0B2273E3-B9E3-4A02-93CF-275511BE0699}" srcOrd="0" destOrd="0" presId="urn:microsoft.com/office/officeart/2008/layout/BendingPictureSemiTransparentText"/>
    <dgm:cxn modelId="{8238ECCB-EBDF-461C-BE27-B53C3CDC8DFA}" type="presParOf" srcId="{0B2273E3-B9E3-4A02-93CF-275511BE0699}" destId="{367DAC4B-08E7-4BA7-A970-D0115453FB5A}" srcOrd="0" destOrd="0" presId="urn:microsoft.com/office/officeart/2008/layout/BendingPictureSemiTransparentText"/>
    <dgm:cxn modelId="{0683153A-5424-4F2D-B85D-6E45680F84B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t>
        <a:bodyPr/>
        <a:lstStyle/>
        <a:p>
          <a:endParaRPr lang="en-US"/>
        </a:p>
      </dgm:t>
    </dgm:pt>
    <dgm:pt modelId="{0B2273E3-B9E3-4A02-93CF-275511BE0699}" type="pres">
      <dgm:prSet presAssocID="{F4DCAFF9-3CD8-4192-92EC-2050EBC96D81}" presName="composite" presStyleCnt="0"/>
      <dgm:spPr/>
      <dgm:t>
        <a:bodyPr/>
        <a:lstStyle/>
        <a:p>
          <a:endParaRPr lang="en-US"/>
        </a:p>
      </dgm:t>
    </dgm:pt>
    <dgm:pt modelId="{367DAC4B-08E7-4BA7-A970-D0115453FB5A}" type="pres">
      <dgm:prSet presAssocID="{F4DCAFF9-3CD8-4192-92EC-2050EBC96D81}" presName="rect1" presStyleLbl="bgShp" presStyleIdx="0" presStyleCnt="1" custScaleX="28103619" custScaleY="45511111" custLinFactNeighborX="-13634" custLinFactNeighborY="0"/>
      <dgm:spPr>
        <a:prstGeom prst="rect">
          <a:avLst/>
        </a:prstGeom>
        <a:blipFill rotWithShape="1">
          <a:blip xmlns:r="http://schemas.openxmlformats.org/officeDocument/2006/relationships" r:embed="rId1"/>
          <a:stretch>
            <a:fillRect/>
          </a:stretch>
        </a:blipFill>
        <a:ln w="38100">
          <a:noFill/>
        </a:ln>
        <a:effectLst>
          <a:innerShdw blurRad="63500" dist="50800" dir="16200000">
            <a:prstClr val="black">
              <a:alpha val="50000"/>
            </a:prstClr>
          </a:innerShdw>
        </a:effectLst>
      </dgm:spPr>
      <dgm:t>
        <a:bodyPr/>
        <a:lstStyle/>
        <a:p>
          <a:endParaRPr lang="en-US"/>
        </a:p>
      </dgm:t>
    </dgm:pt>
    <dgm:pt modelId="{7AC81859-B11C-4EE9-8379-B9AF70890D88}" type="pres">
      <dgm:prSet presAssocID="{F4DCAFF9-3CD8-4192-92EC-2050EBC96D81}" presName="rect2" presStyleLbl="trBgShp" presStyleIdx="0" presStyleCnt="1">
        <dgm:presLayoutVars>
          <dgm:bulletEnabled val="1"/>
        </dgm:presLayoutVars>
      </dgm:prSet>
      <dgm:spPr/>
      <dgm:t>
        <a:bodyPr/>
        <a:lstStyle/>
        <a:p>
          <a:endParaRPr lang="en-US"/>
        </a:p>
      </dgm:t>
    </dgm:pt>
  </dgm:ptLst>
  <dgm:cxnLst>
    <dgm:cxn modelId="{2A5BFD27-79D5-493B-9648-2DA843005D6E}"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53A6199C-3414-404F-899D-900D156CDF29}" type="presOf" srcId="{B3E39A80-D6B7-4E26-B22E-327D37299CB1}" destId="{BDA71D6A-C3D1-411E-9EAC-6386FFEE52C2}" srcOrd="0" destOrd="0" presId="urn:microsoft.com/office/officeart/2008/layout/BendingPictureSemiTransparentText"/>
    <dgm:cxn modelId="{7955425D-7738-4A52-B6AC-C3D0571B1973}" type="presParOf" srcId="{BDA71D6A-C3D1-411E-9EAC-6386FFEE52C2}" destId="{0B2273E3-B9E3-4A02-93CF-275511BE0699}" srcOrd="0" destOrd="0" presId="urn:microsoft.com/office/officeart/2008/layout/BendingPictureSemiTransparentText"/>
    <dgm:cxn modelId="{3967BB32-BC49-4065-B884-2C4B9AAABF0E}" type="presParOf" srcId="{0B2273E3-B9E3-4A02-93CF-275511BE0699}" destId="{367DAC4B-08E7-4BA7-A970-D0115453FB5A}" srcOrd="0" destOrd="0" presId="urn:microsoft.com/office/officeart/2008/layout/BendingPictureSemiTransparentText"/>
    <dgm:cxn modelId="{B8CE2DD5-A6B8-40CA-A47A-EDF4F2244A6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28536"/>
          <a:ext cx="2590476" cy="3595635"/>
        </a:xfrm>
        <a:prstGeom prst="rect">
          <a:avLst/>
        </a:prstGeom>
        <a:blipFill rotWithShape="1">
          <a:blip xmlns:r="http://schemas.openxmlformats.org/officeDocument/2006/relationships" r:embed="rId1"/>
          <a:stretch>
            <a:fillRect/>
          </a:stretch>
        </a:blipFill>
        <a:ln w="38100">
          <a:noFill/>
        </a:ln>
        <a:effectLst>
          <a:innerShdw blurRad="63500" dist="50800" dir="16200000">
            <a:prstClr val="black">
              <a:alpha val="50000"/>
            </a:prstClr>
          </a:innerShdw>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291535" y="1827934"/>
          <a:ext cx="9217" cy="189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endParaRPr lang="en-US" sz="500" kern="1200"/>
        </a:p>
      </dsp:txBody>
      <dsp:txXfrm>
        <a:off x="1291535" y="1827934"/>
        <a:ext cx="9217" cy="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203057" y="0"/>
          <a:ext cx="2615684" cy="3630623"/>
        </a:xfrm>
        <a:prstGeom prst="rect">
          <a:avLst/>
        </a:prstGeom>
        <a:blipFill rotWithShape="1">
          <a:blip xmlns:r="http://schemas.openxmlformats.org/officeDocument/2006/relationships" r:embed="rId1"/>
          <a:stretch>
            <a:fillRect/>
          </a:stretch>
        </a:blipFill>
        <a:ln w="38100">
          <a:noFill/>
        </a:ln>
        <a:effectLst>
          <a:innerShdw blurRad="63500" dist="50800" dir="16200000">
            <a:prstClr val="black">
              <a:alpha val="50000"/>
            </a:prstClr>
          </a:innerShdw>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507514" y="1816907"/>
          <a:ext cx="9307" cy="191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endParaRPr lang="en-US" sz="500" kern="1200"/>
        </a:p>
      </dsp:txBody>
      <dsp:txXfrm>
        <a:off x="1507514" y="1816907"/>
        <a:ext cx="9307" cy="191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D2380-E258-4037-BFCA-402EA7EBC9DE}" type="datetimeFigureOut">
              <a:rPr lang="ms-MY" smtClean="0"/>
              <a:t>06/11/2014</a:t>
            </a:fld>
            <a:endParaRPr lang="ms-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9EF49-5B54-4C78-AD5B-7FF2C2B876DD}" type="slidenum">
              <a:rPr lang="ms-MY" smtClean="0"/>
              <a:t>‹Nº›</a:t>
            </a:fld>
            <a:endParaRPr lang="ms-MY"/>
          </a:p>
        </p:txBody>
      </p:sp>
    </p:spTree>
    <p:extLst>
      <p:ext uri="{BB962C8B-B14F-4D97-AF65-F5344CB8AC3E}">
        <p14:creationId xmlns:p14="http://schemas.microsoft.com/office/powerpoint/2010/main" val="2956021072"/>
      </p:ext>
    </p:extLst>
  </p:cSld>
  <p:clrMap bg1="lt1" tx1="dk1" bg2="lt2" tx2="dk2" accent1="accent1" accent2="accent2" accent3="accent3" accent4="accent4" accent5="accent5" accent6="accent6" hlink="hlink" folHlink="folHlink"/>
  <p:notesStyle>
    <a:lvl1pPr marL="0" algn="l" defTabSz="914246" rtl="0" eaLnBrk="1" latinLnBrk="0" hangingPunct="1">
      <a:defRPr sz="1200" kern="1200">
        <a:solidFill>
          <a:schemeClr val="tx1"/>
        </a:solidFill>
        <a:latin typeface="+mn-lt"/>
        <a:ea typeface="+mn-ea"/>
        <a:cs typeface="+mn-cs"/>
      </a:defRPr>
    </a:lvl1pPr>
    <a:lvl2pPr marL="457123" algn="l" defTabSz="914246" rtl="0" eaLnBrk="1" latinLnBrk="0" hangingPunct="1">
      <a:defRPr sz="1200" kern="1200">
        <a:solidFill>
          <a:schemeClr val="tx1"/>
        </a:solidFill>
        <a:latin typeface="+mn-lt"/>
        <a:ea typeface="+mn-ea"/>
        <a:cs typeface="+mn-cs"/>
      </a:defRPr>
    </a:lvl2pPr>
    <a:lvl3pPr marL="914246" algn="l" defTabSz="914246" rtl="0" eaLnBrk="1" latinLnBrk="0" hangingPunct="1">
      <a:defRPr sz="1200" kern="1200">
        <a:solidFill>
          <a:schemeClr val="tx1"/>
        </a:solidFill>
        <a:latin typeface="+mn-lt"/>
        <a:ea typeface="+mn-ea"/>
        <a:cs typeface="+mn-cs"/>
      </a:defRPr>
    </a:lvl3pPr>
    <a:lvl4pPr marL="1371368" algn="l" defTabSz="914246" rtl="0" eaLnBrk="1" latinLnBrk="0" hangingPunct="1">
      <a:defRPr sz="1200" kern="1200">
        <a:solidFill>
          <a:schemeClr val="tx1"/>
        </a:solidFill>
        <a:latin typeface="+mn-lt"/>
        <a:ea typeface="+mn-ea"/>
        <a:cs typeface="+mn-cs"/>
      </a:defRPr>
    </a:lvl4pPr>
    <a:lvl5pPr marL="1828490" algn="l" defTabSz="914246" rtl="0" eaLnBrk="1" latinLnBrk="0" hangingPunct="1">
      <a:defRPr sz="1200" kern="1200">
        <a:solidFill>
          <a:schemeClr val="tx1"/>
        </a:solidFill>
        <a:latin typeface="+mn-lt"/>
        <a:ea typeface="+mn-ea"/>
        <a:cs typeface="+mn-cs"/>
      </a:defRPr>
    </a:lvl5pPr>
    <a:lvl6pPr marL="2285613" algn="l" defTabSz="914246" rtl="0" eaLnBrk="1" latinLnBrk="0" hangingPunct="1">
      <a:defRPr sz="1200" kern="1200">
        <a:solidFill>
          <a:schemeClr val="tx1"/>
        </a:solidFill>
        <a:latin typeface="+mn-lt"/>
        <a:ea typeface="+mn-ea"/>
        <a:cs typeface="+mn-cs"/>
      </a:defRPr>
    </a:lvl6pPr>
    <a:lvl7pPr marL="2742736" algn="l" defTabSz="914246" rtl="0" eaLnBrk="1" latinLnBrk="0" hangingPunct="1">
      <a:defRPr sz="1200" kern="1200">
        <a:solidFill>
          <a:schemeClr val="tx1"/>
        </a:solidFill>
        <a:latin typeface="+mn-lt"/>
        <a:ea typeface="+mn-ea"/>
        <a:cs typeface="+mn-cs"/>
      </a:defRPr>
    </a:lvl7pPr>
    <a:lvl8pPr marL="3199859" algn="l" defTabSz="914246" rtl="0" eaLnBrk="1" latinLnBrk="0" hangingPunct="1">
      <a:defRPr sz="1200" kern="1200">
        <a:solidFill>
          <a:schemeClr val="tx1"/>
        </a:solidFill>
        <a:latin typeface="+mn-lt"/>
        <a:ea typeface="+mn-ea"/>
        <a:cs typeface="+mn-cs"/>
      </a:defRPr>
    </a:lvl8pPr>
    <a:lvl9pPr marL="3656981" algn="l" defTabSz="9142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69EF49-5B54-4C78-AD5B-7FF2C2B876DD}" type="slidenum">
              <a:rPr lang="ms-MY" smtClean="0"/>
              <a:t>22</a:t>
            </a:fld>
            <a:endParaRPr lang="ms-MY"/>
          </a:p>
        </p:txBody>
      </p:sp>
    </p:spTree>
    <p:extLst>
      <p:ext uri="{BB962C8B-B14F-4D97-AF65-F5344CB8AC3E}">
        <p14:creationId xmlns:p14="http://schemas.microsoft.com/office/powerpoint/2010/main" val="11665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69EF49-5B54-4C78-AD5B-7FF2C2B876DD}" type="slidenum">
              <a:rPr lang="ms-MY" smtClean="0"/>
              <a:t>23</a:t>
            </a:fld>
            <a:endParaRPr lang="ms-MY"/>
          </a:p>
        </p:txBody>
      </p:sp>
    </p:spTree>
    <p:extLst>
      <p:ext uri="{BB962C8B-B14F-4D97-AF65-F5344CB8AC3E}">
        <p14:creationId xmlns:p14="http://schemas.microsoft.com/office/powerpoint/2010/main" val="26907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D69EF49-5B54-4C78-AD5B-7FF2C2B876DD}" type="slidenum">
              <a:rPr lang="ms-MY" smtClean="0"/>
              <a:t>24</a:t>
            </a:fld>
            <a:endParaRPr lang="ms-MY"/>
          </a:p>
        </p:txBody>
      </p:sp>
    </p:spTree>
    <p:extLst>
      <p:ext uri="{BB962C8B-B14F-4D97-AF65-F5344CB8AC3E}">
        <p14:creationId xmlns:p14="http://schemas.microsoft.com/office/powerpoint/2010/main" val="211960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9100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Rectangle 4"/>
          <p:cNvSpPr/>
          <p:nvPr userDrawn="1"/>
        </p:nvSpPr>
        <p:spPr>
          <a:xfrm>
            <a:off x="2713212" y="1531740"/>
            <a:ext cx="2016224" cy="3770247"/>
          </a:xfrm>
          <a:prstGeom prst="rect">
            <a:avLst/>
          </a:prstGeom>
        </p:spPr>
        <p:txBody>
          <a:bodyPr wrap="square" lIns="91424" tIns="45712" rIns="91424" bIns="45712">
            <a:spAutoFit/>
          </a:bodyPr>
          <a:lstStyle/>
          <a:p>
            <a:pPr lvl="0"/>
            <a:r>
              <a:rPr lang="en-US" sz="23900" b="1" spc="-300" dirty="0" smtClean="0">
                <a:solidFill>
                  <a:schemeClr val="bg1"/>
                </a:solidFill>
                <a:latin typeface="Arial" pitchFamily="34" charset="0"/>
                <a:cs typeface="Arial" pitchFamily="34" charset="0"/>
              </a:rPr>
              <a:t>“</a:t>
            </a:r>
            <a:endParaRPr lang="en-US" sz="23900" b="1" spc="-300" dirty="0">
              <a:solidFill>
                <a:schemeClr val="bg1"/>
              </a:solidFill>
              <a:latin typeface="Arial" pitchFamily="34" charset="0"/>
              <a:cs typeface="Arial" pitchFamily="34" charset="0"/>
            </a:endParaRPr>
          </a:p>
        </p:txBody>
      </p:sp>
      <p:sp>
        <p:nvSpPr>
          <p:cNvPr id="8" name="Text Placeholder 7"/>
          <p:cNvSpPr>
            <a:spLocks noGrp="1"/>
          </p:cNvSpPr>
          <p:nvPr>
            <p:ph type="body" sz="quarter" idx="10" hasCustomPrompt="1"/>
          </p:nvPr>
        </p:nvSpPr>
        <p:spPr>
          <a:xfrm>
            <a:off x="4287865" y="2637706"/>
            <a:ext cx="4546028" cy="648072"/>
          </a:xfrm>
          <a:solidFill>
            <a:schemeClr val="bg1"/>
          </a:solidFill>
        </p:spPr>
        <p:txBody>
          <a:bodyPr>
            <a:noAutofit/>
          </a:bodyPr>
          <a:lstStyle>
            <a:lvl1pPr marL="0" indent="0">
              <a:buFontTx/>
              <a:buNone/>
              <a:defRPr sz="3200" b="1" spc="-150" baseline="0">
                <a:solidFill>
                  <a:srgbClr val="C00000"/>
                </a:solidFill>
                <a:latin typeface="Arial" pitchFamily="34" charset="0"/>
                <a:cs typeface="Arial" pitchFamily="34" charset="0"/>
              </a:defRPr>
            </a:lvl1pPr>
          </a:lstStyle>
          <a:p>
            <a:pPr lvl="0"/>
            <a:r>
              <a:rPr lang="en-US" dirty="0" smtClean="0">
                <a:latin typeface="Arial" pitchFamily="34" charset="0"/>
                <a:cs typeface="Arial" pitchFamily="34" charset="0"/>
              </a:rPr>
              <a:t>Great Structured Design</a:t>
            </a:r>
            <a:endParaRPr lang="en-US" dirty="0"/>
          </a:p>
        </p:txBody>
      </p:sp>
      <p:sp>
        <p:nvSpPr>
          <p:cNvPr id="10" name="Text Placeholder 9"/>
          <p:cNvSpPr>
            <a:spLocks noGrp="1"/>
          </p:cNvSpPr>
          <p:nvPr>
            <p:ph type="body" sz="quarter" idx="11" hasCustomPrompt="1"/>
          </p:nvPr>
        </p:nvSpPr>
        <p:spPr>
          <a:xfrm>
            <a:off x="2930767" y="3357786"/>
            <a:ext cx="6335172" cy="1080120"/>
          </a:xfrm>
        </p:spPr>
        <p:txBody>
          <a:bodyPr>
            <a:normAutofit/>
          </a:bodyPr>
          <a:lstStyle>
            <a:lvl1pPr marL="0" indent="0">
              <a:buFontTx/>
              <a:buNone/>
              <a:defRPr sz="2000">
                <a:solidFill>
                  <a:schemeClr val="bg1"/>
                </a:solidFill>
                <a:latin typeface="Source Sans Pro Light" pitchFamily="34" charset="0"/>
              </a:defRPr>
            </a:lvl1pPr>
            <a:lvl2pPr>
              <a:defRPr>
                <a:latin typeface="Raleway" pitchFamily="34" charset="0"/>
              </a:defRPr>
            </a:lvl2pPr>
            <a:lvl3pPr>
              <a:defRPr>
                <a:latin typeface="Raleway" pitchFamily="34" charset="0"/>
              </a:defRPr>
            </a:lvl3pPr>
            <a:lvl4pPr>
              <a:defRPr>
                <a:latin typeface="Raleway" pitchFamily="34" charset="0"/>
              </a:defRPr>
            </a:lvl4pPr>
            <a:lvl5pPr>
              <a:defRPr>
                <a:latin typeface="Raleway" pitchFamily="34" charset="0"/>
              </a:defRPr>
            </a:lvl5pPr>
          </a:lstStyle>
          <a:p>
            <a:r>
              <a:rPr lang="en-US" sz="1800" i="1" dirty="0" smtClean="0">
                <a:latin typeface="Raleway" pitchFamily="34" charset="0"/>
              </a:rPr>
              <a:t>This design is all about simplicity expressed in the most attractive manner. I realized it was not only beautiful, but powerful. Like a mighty unicorn..</a:t>
            </a:r>
            <a:endParaRPr lang="en-US" sz="1800" dirty="0">
              <a:latin typeface="Raleway" pitchFamily="34" charset="0"/>
            </a:endParaRPr>
          </a:p>
        </p:txBody>
      </p:sp>
    </p:spTree>
    <p:extLst>
      <p:ext uri="{BB962C8B-B14F-4D97-AF65-F5344CB8AC3E}">
        <p14:creationId xmlns:p14="http://schemas.microsoft.com/office/powerpoint/2010/main" val="19119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 calcmode="lin" valueType="num">
                                      <p:cBhvr additive="base">
                                        <p:cTn id="11" dur="750" fill="hold"/>
                                        <p:tgtEl>
                                          <p:spTgt spid="8">
                                            <p:bg/>
                                          </p:spTgt>
                                        </p:tgtEl>
                                        <p:attrNameLst>
                                          <p:attrName>ppt_x</p:attrName>
                                        </p:attrNameLst>
                                      </p:cBhvr>
                                      <p:tavLst>
                                        <p:tav tm="0">
                                          <p:val>
                                            <p:strVal val="1+#ppt_w/2"/>
                                          </p:val>
                                        </p:tav>
                                        <p:tav tm="100000">
                                          <p:val>
                                            <p:strVal val="#ppt_x"/>
                                          </p:val>
                                        </p:tav>
                                      </p:tavLst>
                                    </p:anim>
                                    <p:anim calcmode="lin" valueType="num">
                                      <p:cBhvr additive="base">
                                        <p:cTn id="12" dur="750" fill="hold"/>
                                        <p:tgtEl>
                                          <p:spTgt spid="8">
                                            <p:bg/>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animBg="1">
        <p:tmplLst>
          <p:tmpl>
            <p:tnLst>
              <p:par>
                <p:cTn presetID="2" presetClass="entr" presetSubtype="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3092" y="-98597"/>
            <a:ext cx="3600349" cy="1404102"/>
          </a:xfrm>
          <a:solidFill>
            <a:schemeClr val="tx1">
              <a:lumMod val="85000"/>
              <a:lumOff val="15000"/>
            </a:schemeClr>
          </a:solidFill>
        </p:spPr>
        <p:txBody>
          <a:bodyPr>
            <a:noAutofit/>
          </a:bodyPr>
          <a:lstStyle>
            <a:lvl1pPr marL="0" indent="0">
              <a:buFontTx/>
              <a:buNone/>
              <a:defRPr sz="8000" b="1" spc="-300">
                <a:solidFill>
                  <a:schemeClr val="bg1"/>
                </a:solidFill>
                <a:latin typeface="Arial" pitchFamily="34" charset="0"/>
                <a:cs typeface="Arial" pitchFamily="34" charset="0"/>
              </a:defRPr>
            </a:lvl1pPr>
            <a:lvl2pPr marL="609619" indent="0">
              <a:buFontTx/>
              <a:buNone/>
              <a:defRPr/>
            </a:lvl2pPr>
            <a:lvl3pPr marL="1219238" indent="0">
              <a:buFontTx/>
              <a:buNone/>
              <a:defRPr/>
            </a:lvl3pPr>
            <a:lvl4pPr marL="1828857" indent="0">
              <a:buFontTx/>
              <a:buNone/>
              <a:defRPr/>
            </a:lvl4pPr>
            <a:lvl5pPr marL="2438475" indent="0">
              <a:buFontTx/>
              <a:buNone/>
              <a:defRPr/>
            </a:lvl5pPr>
          </a:lstStyle>
          <a:p>
            <a:pPr lvl="0"/>
            <a:r>
              <a:rPr lang="en-US" dirty="0" smtClean="0">
                <a:latin typeface="Arial" pitchFamily="34" charset="0"/>
                <a:cs typeface="Arial" pitchFamily="34" charset="0"/>
              </a:rPr>
              <a:t>History</a:t>
            </a:r>
            <a:endParaRPr lang="en-US" dirty="0"/>
          </a:p>
        </p:txBody>
      </p:sp>
      <p:sp>
        <p:nvSpPr>
          <p:cNvPr id="8" name="Text Placeholder 7"/>
          <p:cNvSpPr>
            <a:spLocks noGrp="1"/>
          </p:cNvSpPr>
          <p:nvPr>
            <p:ph type="body" sz="quarter" idx="12" hasCustomPrompt="1"/>
          </p:nvPr>
        </p:nvSpPr>
        <p:spPr>
          <a:xfrm>
            <a:off x="-23093" y="1053530"/>
            <a:ext cx="2448272" cy="359693"/>
          </a:xfrm>
          <a:solidFill>
            <a:schemeClr val="tx1">
              <a:lumMod val="85000"/>
              <a:lumOff val="15000"/>
            </a:schemeClr>
          </a:solidFill>
        </p:spPr>
        <p:txBody>
          <a:bodyPr>
            <a:noAutofit/>
          </a:bodyPr>
          <a:lstStyle>
            <a:lvl1pPr marL="0" indent="0">
              <a:buFontTx/>
              <a:buNone/>
              <a:defRPr sz="1500">
                <a:solidFill>
                  <a:schemeClr val="bg1"/>
                </a:solidFill>
                <a:latin typeface="Source Sans Pro Light" pitchFamily="34" charset="0"/>
              </a:defRPr>
            </a:lvl1pPr>
          </a:lstStyle>
          <a:p>
            <a:pPr lvl="0"/>
            <a:r>
              <a:rPr lang="en-US" dirty="0" smtClean="0">
                <a:latin typeface="Source Sans Pro Light" pitchFamily="34" charset="0"/>
              </a:rPr>
              <a:t>We Serve The Best For You</a:t>
            </a:r>
            <a:endParaRPr lang="en-US" dirty="0"/>
          </a:p>
        </p:txBody>
      </p:sp>
    </p:spTree>
    <p:extLst>
      <p:ext uri="{BB962C8B-B14F-4D97-AF65-F5344CB8AC3E}">
        <p14:creationId xmlns:p14="http://schemas.microsoft.com/office/powerpoint/2010/main" val="41763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7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8">
                                            <p:bg/>
                                          </p:spTgt>
                                        </p:tgtEl>
                                        <p:attrNameLst>
                                          <p:attrName>style.visibility</p:attrName>
                                        </p:attrNameLst>
                                      </p:cBhvr>
                                      <p:to>
                                        <p:strVal val="visible"/>
                                      </p:to>
                                    </p:set>
                                    <p:anim calcmode="lin" valueType="num">
                                      <p:cBhvr additive="base">
                                        <p:cTn id="15" dur="750" fill="hold"/>
                                        <p:tgtEl>
                                          <p:spTgt spid="8">
                                            <p:bg/>
                                          </p:spTgt>
                                        </p:tgtEl>
                                        <p:attrNameLst>
                                          <p:attrName>ppt_x</p:attrName>
                                        </p:attrNameLst>
                                      </p:cBhvr>
                                      <p:tavLst>
                                        <p:tav tm="0">
                                          <p:val>
                                            <p:strVal val="0-#ppt_w/2"/>
                                          </p:val>
                                        </p:tav>
                                        <p:tav tm="100000">
                                          <p:val>
                                            <p:strVal val="#ppt_x"/>
                                          </p:val>
                                        </p:tav>
                                      </p:tavLst>
                                    </p:anim>
                                    <p:anim calcmode="lin" valueType="num">
                                      <p:cBhvr additive="base">
                                        <p:cTn id="16" dur="750" fill="hold"/>
                                        <p:tgtEl>
                                          <p:spTgt spid="8">
                                            <p:bg/>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8" grpId="0" build="p"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Media Placeholder 1"/>
          <p:cNvSpPr>
            <a:spLocks noGrp="1"/>
          </p:cNvSpPr>
          <p:nvPr>
            <p:ph type="media" sz="quarter" idx="13"/>
          </p:nvPr>
        </p:nvSpPr>
        <p:spPr>
          <a:xfrm>
            <a:off x="516969" y="261443"/>
            <a:ext cx="11161240" cy="6318688"/>
          </a:xfrm>
        </p:spPr>
      </p:sp>
    </p:spTree>
    <p:extLst>
      <p:ext uri="{BB962C8B-B14F-4D97-AF65-F5344CB8AC3E}">
        <p14:creationId xmlns:p14="http://schemas.microsoft.com/office/powerpoint/2010/main" val="1254571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1"/>
            <a:ext cx="10975658" cy="1143265"/>
          </a:xfrm>
          <a:prstGeom prst="rect">
            <a:avLst/>
          </a:prstGeom>
        </p:spPr>
        <p:txBody>
          <a:bodyPr vert="horz" lIns="121923" tIns="60961" rIns="121923" bIns="60961"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609759" y="1600573"/>
            <a:ext cx="10975658" cy="4527011"/>
          </a:xfrm>
          <a:prstGeom prst="rect">
            <a:avLst/>
          </a:prstGeom>
        </p:spPr>
        <p:txBody>
          <a:bodyPr vert="horz" lIns="121923" tIns="60961" rIns="121923" bIns="60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609760" y="6357822"/>
            <a:ext cx="2845541" cy="365210"/>
          </a:xfrm>
          <a:prstGeom prst="rect">
            <a:avLst/>
          </a:prstGeom>
        </p:spPr>
        <p:txBody>
          <a:bodyPr vert="horz" lIns="121923" tIns="60961" rIns="121923" bIns="60961" rtlCol="0" anchor="ctr"/>
          <a:lstStyle>
            <a:lvl1pPr algn="l">
              <a:defRPr sz="1500">
                <a:solidFill>
                  <a:schemeClr val="tx1">
                    <a:tint val="75000"/>
                  </a:schemeClr>
                </a:solidFill>
              </a:defRPr>
            </a:lvl1pPr>
          </a:lstStyle>
          <a:p>
            <a:fld id="{20337AEA-25B3-4408-B093-6DDA4600CD91}" type="datetimeFigureOut">
              <a:rPr lang="ms-MY" smtClean="0"/>
              <a:t>06/11/2014</a:t>
            </a:fld>
            <a:endParaRPr lang="ms-MY"/>
          </a:p>
        </p:txBody>
      </p:sp>
      <p:sp>
        <p:nvSpPr>
          <p:cNvPr id="5" name="Footer Placeholder 4"/>
          <p:cNvSpPr>
            <a:spLocks noGrp="1"/>
          </p:cNvSpPr>
          <p:nvPr>
            <p:ph type="ftr" sz="quarter" idx="3"/>
          </p:nvPr>
        </p:nvSpPr>
        <p:spPr>
          <a:xfrm>
            <a:off x="4166685" y="6357822"/>
            <a:ext cx="3861805" cy="365210"/>
          </a:xfrm>
          <a:prstGeom prst="rect">
            <a:avLst/>
          </a:prstGeom>
        </p:spPr>
        <p:txBody>
          <a:bodyPr vert="horz" lIns="121923" tIns="60961" rIns="121923" bIns="60961" rtlCol="0" anchor="ctr"/>
          <a:lstStyle>
            <a:lvl1pPr algn="ctr">
              <a:defRPr sz="15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739875" y="6357822"/>
            <a:ext cx="2845541" cy="365210"/>
          </a:xfrm>
          <a:prstGeom prst="rect">
            <a:avLst/>
          </a:prstGeom>
        </p:spPr>
        <p:txBody>
          <a:bodyPr vert="horz" lIns="121923" tIns="60961" rIns="121923" bIns="60961" rtlCol="0" anchor="ctr"/>
          <a:lstStyle>
            <a:lvl1pPr algn="r">
              <a:defRPr sz="1500">
                <a:solidFill>
                  <a:schemeClr val="tx1">
                    <a:tint val="75000"/>
                  </a:schemeClr>
                </a:solidFill>
              </a:defRPr>
            </a:lvl1pPr>
          </a:lstStyle>
          <a:p>
            <a:fld id="{563D9F6E-FF3A-42BE-A0D3-BF3E5ED04CA3}" type="slidenum">
              <a:rPr lang="ms-MY" smtClean="0"/>
              <a:t>‹Nº›</a:t>
            </a:fld>
            <a:endParaRPr lang="ms-MY"/>
          </a:p>
        </p:txBody>
      </p:sp>
    </p:spTree>
    <p:extLst>
      <p:ext uri="{BB962C8B-B14F-4D97-AF65-F5344CB8AC3E}">
        <p14:creationId xmlns:p14="http://schemas.microsoft.com/office/powerpoint/2010/main" val="150199360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4" r:id="rId4"/>
  </p:sldLayoutIdLst>
  <p:timing>
    <p:tnLst>
      <p:par>
        <p:cTn id="1" dur="indefinite" restart="never" nodeType="tmRoot"/>
      </p:par>
    </p:tnLst>
  </p:timing>
  <p:txStyles>
    <p:titleStyle>
      <a:lvl1pPr algn="ctr" defTabSz="1219238" rtl="0" eaLnBrk="1" latinLnBrk="0" hangingPunct="1">
        <a:spcBef>
          <a:spcPct val="0"/>
        </a:spcBef>
        <a:buNone/>
        <a:defRPr sz="6000" kern="1200">
          <a:solidFill>
            <a:schemeClr val="tx1"/>
          </a:solidFill>
          <a:latin typeface="+mj-lt"/>
          <a:ea typeface="+mj-ea"/>
          <a:cs typeface="+mj-cs"/>
        </a:defRPr>
      </a:lvl1pPr>
    </p:titleStyle>
    <p:bodyStyle>
      <a:lvl1pPr marL="457213" indent="-457213" algn="l" defTabSz="121923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30" indent="-381012" algn="l" defTabSz="121923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47" indent="-304810" algn="l" defTabSz="121923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65" indent="-304810" algn="l" defTabSz="121923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85" indent="-304810" algn="l" defTabSz="121923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904" indent="-304810" algn="l" defTabSz="121923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521" indent="-304810" algn="l" defTabSz="121923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140" indent="-304810" algn="l" defTabSz="121923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759" indent="-304810" algn="l" defTabSz="121923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ms-MY"/>
      </a:defPPr>
      <a:lvl1pPr marL="0" algn="l" defTabSz="1219238" rtl="0" eaLnBrk="1" latinLnBrk="0" hangingPunct="1">
        <a:defRPr sz="2400" kern="1200">
          <a:solidFill>
            <a:schemeClr val="tx1"/>
          </a:solidFill>
          <a:latin typeface="+mn-lt"/>
          <a:ea typeface="+mn-ea"/>
          <a:cs typeface="+mn-cs"/>
        </a:defRPr>
      </a:lvl1pPr>
      <a:lvl2pPr marL="609619" algn="l" defTabSz="1219238" rtl="0" eaLnBrk="1" latinLnBrk="0" hangingPunct="1">
        <a:defRPr sz="2400" kern="1200">
          <a:solidFill>
            <a:schemeClr val="tx1"/>
          </a:solidFill>
          <a:latin typeface="+mn-lt"/>
          <a:ea typeface="+mn-ea"/>
          <a:cs typeface="+mn-cs"/>
        </a:defRPr>
      </a:lvl2pPr>
      <a:lvl3pPr marL="1219238" algn="l" defTabSz="1219238" rtl="0" eaLnBrk="1" latinLnBrk="0" hangingPunct="1">
        <a:defRPr sz="2400" kern="1200">
          <a:solidFill>
            <a:schemeClr val="tx1"/>
          </a:solidFill>
          <a:latin typeface="+mn-lt"/>
          <a:ea typeface="+mn-ea"/>
          <a:cs typeface="+mn-cs"/>
        </a:defRPr>
      </a:lvl3pPr>
      <a:lvl4pPr marL="1828857" algn="l" defTabSz="1219238" rtl="0" eaLnBrk="1" latinLnBrk="0" hangingPunct="1">
        <a:defRPr sz="2400" kern="1200">
          <a:solidFill>
            <a:schemeClr val="tx1"/>
          </a:solidFill>
          <a:latin typeface="+mn-lt"/>
          <a:ea typeface="+mn-ea"/>
          <a:cs typeface="+mn-cs"/>
        </a:defRPr>
      </a:lvl4pPr>
      <a:lvl5pPr marL="2438475" algn="l" defTabSz="1219238" rtl="0" eaLnBrk="1" latinLnBrk="0" hangingPunct="1">
        <a:defRPr sz="2400" kern="1200">
          <a:solidFill>
            <a:schemeClr val="tx1"/>
          </a:solidFill>
          <a:latin typeface="+mn-lt"/>
          <a:ea typeface="+mn-ea"/>
          <a:cs typeface="+mn-cs"/>
        </a:defRPr>
      </a:lvl5pPr>
      <a:lvl6pPr marL="3048094" algn="l" defTabSz="1219238" rtl="0" eaLnBrk="1" latinLnBrk="0" hangingPunct="1">
        <a:defRPr sz="2400" kern="1200">
          <a:solidFill>
            <a:schemeClr val="tx1"/>
          </a:solidFill>
          <a:latin typeface="+mn-lt"/>
          <a:ea typeface="+mn-ea"/>
          <a:cs typeface="+mn-cs"/>
        </a:defRPr>
      </a:lvl6pPr>
      <a:lvl7pPr marL="3657713" algn="l" defTabSz="1219238" rtl="0" eaLnBrk="1" latinLnBrk="0" hangingPunct="1">
        <a:defRPr sz="2400" kern="1200">
          <a:solidFill>
            <a:schemeClr val="tx1"/>
          </a:solidFill>
          <a:latin typeface="+mn-lt"/>
          <a:ea typeface="+mn-ea"/>
          <a:cs typeface="+mn-cs"/>
        </a:defRPr>
      </a:lvl7pPr>
      <a:lvl8pPr marL="4267331" algn="l" defTabSz="1219238" rtl="0" eaLnBrk="1" latinLnBrk="0" hangingPunct="1">
        <a:defRPr sz="2400" kern="1200">
          <a:solidFill>
            <a:schemeClr val="tx1"/>
          </a:solidFill>
          <a:latin typeface="+mn-lt"/>
          <a:ea typeface="+mn-ea"/>
          <a:cs typeface="+mn-cs"/>
        </a:defRPr>
      </a:lvl8pPr>
      <a:lvl9pPr marL="4876950" algn="l" defTabSz="121923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chart" Target="../charts/chart9.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9" name="Rectangle 8"/>
          <p:cNvSpPr/>
          <p:nvPr/>
        </p:nvSpPr>
        <p:spPr>
          <a:xfrm>
            <a:off x="2713211" y="4149874"/>
            <a:ext cx="6840760" cy="108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chemeClr val="tx1">
                    <a:lumMod val="85000"/>
                    <a:lumOff val="15000"/>
                  </a:schemeClr>
                </a:solidFill>
                <a:latin typeface="Source Sans Pro Light" pitchFamily="34" charset="0"/>
                <a:cs typeface="Arial" pitchFamily="34" charset="0"/>
              </a:rPr>
              <a:t>Balance de Gestión </a:t>
            </a:r>
          </a:p>
          <a:p>
            <a:pPr algn="ctr"/>
            <a:r>
              <a:rPr lang="en-US" sz="4000" spc="600" dirty="0" smtClean="0">
                <a:solidFill>
                  <a:schemeClr val="tx1">
                    <a:lumMod val="85000"/>
                    <a:lumOff val="15000"/>
                  </a:schemeClr>
                </a:solidFill>
                <a:latin typeface="Source Sans Pro Light" pitchFamily="34" charset="0"/>
                <a:cs typeface="Arial" pitchFamily="34" charset="0"/>
              </a:rPr>
              <a:t>2013-2014</a:t>
            </a:r>
            <a:endParaRPr lang="en-US" sz="4000" spc="600" dirty="0">
              <a:solidFill>
                <a:schemeClr val="tx1">
                  <a:lumMod val="85000"/>
                  <a:lumOff val="15000"/>
                </a:schemeClr>
              </a:solidFill>
              <a:latin typeface="Source Sans Pro Light"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73" y="693490"/>
            <a:ext cx="2124236" cy="2871220"/>
          </a:xfrm>
          <a:prstGeom prst="rect">
            <a:avLst/>
          </a:prstGeom>
        </p:spPr>
      </p:pic>
    </p:spTree>
    <p:extLst>
      <p:ext uri="{BB962C8B-B14F-4D97-AF65-F5344CB8AC3E}">
        <p14:creationId xmlns:p14="http://schemas.microsoft.com/office/powerpoint/2010/main" val="17219070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1463995" y="2063492"/>
            <a:ext cx="1776098" cy="17760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s-CO" sz="4800" b="1" dirty="0" smtClean="0"/>
              <a:t>41</a:t>
            </a:r>
            <a:r>
              <a:rPr lang="es-CO" sz="4800" b="1" dirty="0" smtClean="0"/>
              <a:t>%</a:t>
            </a:r>
            <a:endParaRPr lang="ru-RU" sz="4800" b="1" dirty="0">
              <a:solidFill>
                <a:schemeClr val="bg1"/>
              </a:solidFill>
            </a:endParaRPr>
          </a:p>
        </p:txBody>
      </p:sp>
      <p:sp>
        <p:nvSpPr>
          <p:cNvPr id="32" name="TextBox 31"/>
          <p:cNvSpPr txBox="1"/>
          <p:nvPr/>
        </p:nvSpPr>
        <p:spPr>
          <a:xfrm>
            <a:off x="877389" y="4047987"/>
            <a:ext cx="2996292" cy="1323423"/>
          </a:xfrm>
          <a:prstGeom prst="rect">
            <a:avLst/>
          </a:prstGeom>
          <a:noFill/>
        </p:spPr>
        <p:txBody>
          <a:bodyPr wrap="square" lIns="91424" tIns="45712" rIns="91424" bIns="45712" rtlCol="0">
            <a:spAutoFit/>
          </a:bodyPr>
          <a:lstStyle/>
          <a:p>
            <a:pPr algn="ctr"/>
            <a:r>
              <a:rPr lang="es-CO" sz="2000" dirty="0" smtClean="0"/>
              <a:t>De las personas buscó una solución judicial o administrativa a su conflicto.</a:t>
            </a:r>
            <a:endParaRPr lang="en-US" sz="2000" dirty="0">
              <a:solidFill>
                <a:schemeClr val="tx1">
                  <a:lumMod val="85000"/>
                  <a:lumOff val="15000"/>
                </a:schemeClr>
              </a:solidFill>
              <a:latin typeface="Arial" pitchFamily="34" charset="0"/>
              <a:cs typeface="Arial" pitchFamily="34" charset="0"/>
            </a:endParaRPr>
          </a:p>
        </p:txBody>
      </p:sp>
      <p:sp>
        <p:nvSpPr>
          <p:cNvPr id="18" name="Marcador de texto 1"/>
          <p:cNvSpPr>
            <a:spLocks noGrp="1"/>
          </p:cNvSpPr>
          <p:nvPr>
            <p:ph type="body" sz="quarter" idx="10"/>
          </p:nvPr>
        </p:nvSpPr>
        <p:spPr>
          <a:xfrm>
            <a:off x="-23092" y="-62540"/>
            <a:ext cx="5472608" cy="1548118"/>
          </a:xfrm>
          <a:solidFill>
            <a:schemeClr val="tx2">
              <a:lumMod val="75000"/>
            </a:schemeClr>
          </a:solidFill>
          <a:ln>
            <a:solidFill>
              <a:schemeClr val="tx2">
                <a:lumMod val="75000"/>
              </a:schemeClr>
            </a:solidFill>
          </a:ln>
        </p:spPr>
        <p:txBody>
          <a:bodyPr/>
          <a:lstStyle/>
          <a:p>
            <a:r>
              <a:rPr lang="es-ES" sz="4800" dirty="0"/>
              <a:t>La conflictividad en Colombia. </a:t>
            </a:r>
          </a:p>
        </p:txBody>
      </p:sp>
      <p:grpSp>
        <p:nvGrpSpPr>
          <p:cNvPr id="8" name="Grupo 7"/>
          <p:cNvGrpSpPr/>
          <p:nvPr/>
        </p:nvGrpSpPr>
        <p:grpSpPr>
          <a:xfrm>
            <a:off x="5401235" y="2080311"/>
            <a:ext cx="1776098" cy="1776099"/>
            <a:chOff x="5401235" y="2080311"/>
            <a:chExt cx="1776098" cy="1776099"/>
          </a:xfrm>
        </p:grpSpPr>
        <p:sp>
          <p:nvSpPr>
            <p:cNvPr id="29" name="Oval 28"/>
            <p:cNvSpPr/>
            <p:nvPr/>
          </p:nvSpPr>
          <p:spPr>
            <a:xfrm>
              <a:off x="5401235" y="2080311"/>
              <a:ext cx="1776098" cy="1776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4400" b="1" dirty="0"/>
            </a:p>
          </p:txBody>
        </p:sp>
        <p:sp>
          <p:nvSpPr>
            <p:cNvPr id="7" name="Rectángulo 6"/>
            <p:cNvSpPr/>
            <p:nvPr/>
          </p:nvSpPr>
          <p:spPr>
            <a:xfrm>
              <a:off x="5695141" y="2585977"/>
              <a:ext cx="1258679" cy="830997"/>
            </a:xfrm>
            <a:prstGeom prst="rect">
              <a:avLst/>
            </a:prstGeom>
          </p:spPr>
          <p:txBody>
            <a:bodyPr wrap="none">
              <a:spAutoFit/>
            </a:bodyPr>
            <a:lstStyle/>
            <a:p>
              <a:pPr lvl="0" algn="ctr"/>
              <a:r>
                <a:rPr lang="en-US" sz="4800" b="1" dirty="0" smtClean="0">
                  <a:solidFill>
                    <a:prstClr val="white"/>
                  </a:solidFill>
                </a:rPr>
                <a:t>20</a:t>
              </a:r>
              <a:r>
                <a:rPr lang="en-US" sz="4800" b="1" dirty="0" smtClean="0">
                  <a:solidFill>
                    <a:prstClr val="white"/>
                  </a:solidFill>
                </a:rPr>
                <a:t>%</a:t>
              </a:r>
              <a:endParaRPr lang="ru-RU" sz="4800" b="1" dirty="0">
                <a:solidFill>
                  <a:prstClr val="white"/>
                </a:solidFill>
              </a:endParaRPr>
            </a:p>
          </p:txBody>
        </p:sp>
      </p:grpSp>
      <p:sp>
        <p:nvSpPr>
          <p:cNvPr id="21" name="TextBox 31"/>
          <p:cNvSpPr txBox="1"/>
          <p:nvPr/>
        </p:nvSpPr>
        <p:spPr>
          <a:xfrm>
            <a:off x="4896992" y="4047987"/>
            <a:ext cx="2784584" cy="1323423"/>
          </a:xfrm>
          <a:prstGeom prst="rect">
            <a:avLst/>
          </a:prstGeom>
          <a:noFill/>
        </p:spPr>
        <p:txBody>
          <a:bodyPr wrap="square" lIns="91424" tIns="45712" rIns="91424" bIns="45712" rtlCol="0">
            <a:spAutoFit/>
          </a:bodyPr>
          <a:lstStyle/>
          <a:p>
            <a:pPr algn="ctr"/>
            <a:r>
              <a:rPr lang="es-ES" sz="2000" dirty="0" smtClean="0"/>
              <a:t>De </a:t>
            </a:r>
            <a:r>
              <a:rPr lang="es-ES" sz="2000" dirty="0"/>
              <a:t>las personas afectadas por un conflicto </a:t>
            </a:r>
            <a:r>
              <a:rPr lang="es-ES" sz="2000" dirty="0" smtClean="0"/>
              <a:t>actuó </a:t>
            </a:r>
            <a:r>
              <a:rPr lang="es-ES" sz="2000" dirty="0"/>
              <a:t>por cuenta </a:t>
            </a:r>
            <a:r>
              <a:rPr lang="es-ES" sz="2000" dirty="0" smtClean="0"/>
              <a:t>propia.</a:t>
            </a:r>
            <a:endParaRPr lang="en-US" sz="2000" dirty="0">
              <a:solidFill>
                <a:schemeClr val="tx1">
                  <a:lumMod val="85000"/>
                  <a:lumOff val="15000"/>
                </a:schemeClr>
              </a:solidFill>
              <a:latin typeface="Arial" pitchFamily="34" charset="0"/>
              <a:cs typeface="Arial" pitchFamily="34" charset="0"/>
            </a:endParaRPr>
          </a:p>
        </p:txBody>
      </p:sp>
      <p:grpSp>
        <p:nvGrpSpPr>
          <p:cNvPr id="9" name="Grupo 8"/>
          <p:cNvGrpSpPr/>
          <p:nvPr/>
        </p:nvGrpSpPr>
        <p:grpSpPr>
          <a:xfrm>
            <a:off x="8929627" y="2113425"/>
            <a:ext cx="1776098" cy="1776099"/>
            <a:chOff x="8929627" y="2113425"/>
            <a:chExt cx="1776098" cy="1776099"/>
          </a:xfrm>
        </p:grpSpPr>
        <p:sp>
          <p:nvSpPr>
            <p:cNvPr id="30" name="Oval 29"/>
            <p:cNvSpPr/>
            <p:nvPr/>
          </p:nvSpPr>
          <p:spPr>
            <a:xfrm>
              <a:off x="8929627" y="2113425"/>
              <a:ext cx="1776098" cy="177609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8800" dirty="0">
                <a:solidFill>
                  <a:schemeClr val="bg1"/>
                </a:solidFill>
              </a:endParaRPr>
            </a:p>
          </p:txBody>
        </p:sp>
        <p:sp>
          <p:nvSpPr>
            <p:cNvPr id="22" name="Rectángulo 21"/>
            <p:cNvSpPr/>
            <p:nvPr/>
          </p:nvSpPr>
          <p:spPr>
            <a:xfrm>
              <a:off x="9188967" y="2536042"/>
              <a:ext cx="1258679" cy="830997"/>
            </a:xfrm>
            <a:prstGeom prst="rect">
              <a:avLst/>
            </a:prstGeom>
          </p:spPr>
          <p:txBody>
            <a:bodyPr wrap="none">
              <a:spAutoFit/>
            </a:bodyPr>
            <a:lstStyle/>
            <a:p>
              <a:pPr lvl="0" algn="ctr"/>
              <a:r>
                <a:rPr lang="en-US" sz="4800" b="1" dirty="0" smtClean="0">
                  <a:solidFill>
                    <a:prstClr val="white"/>
                  </a:solidFill>
                </a:rPr>
                <a:t>38</a:t>
              </a:r>
              <a:r>
                <a:rPr lang="en-US" sz="4800" b="1" dirty="0" smtClean="0">
                  <a:solidFill>
                    <a:prstClr val="white"/>
                  </a:solidFill>
                </a:rPr>
                <a:t>%</a:t>
              </a:r>
              <a:endParaRPr lang="ru-RU" sz="4800" b="1" dirty="0">
                <a:solidFill>
                  <a:prstClr val="white"/>
                </a:solidFill>
              </a:endParaRPr>
            </a:p>
          </p:txBody>
        </p:sp>
      </p:grpSp>
      <p:sp>
        <p:nvSpPr>
          <p:cNvPr id="23" name="TextBox 31"/>
          <p:cNvSpPr txBox="1"/>
          <p:nvPr/>
        </p:nvSpPr>
        <p:spPr>
          <a:xfrm>
            <a:off x="8281555" y="4047987"/>
            <a:ext cx="2784584" cy="1015647"/>
          </a:xfrm>
          <a:prstGeom prst="rect">
            <a:avLst/>
          </a:prstGeom>
          <a:noFill/>
        </p:spPr>
        <p:txBody>
          <a:bodyPr wrap="square" lIns="91424" tIns="45712" rIns="91424" bIns="45712" rtlCol="0">
            <a:spAutoFit/>
          </a:bodyPr>
          <a:lstStyle/>
          <a:p>
            <a:pPr algn="ctr"/>
            <a:r>
              <a:rPr lang="es-ES" sz="2000" dirty="0" smtClean="0"/>
              <a:t>De las personas que </a:t>
            </a:r>
            <a:r>
              <a:rPr lang="es-ES" sz="2000" dirty="0"/>
              <a:t>tuvieron un conflicto </a:t>
            </a:r>
            <a:r>
              <a:rPr lang="es-ES" sz="2000" dirty="0" smtClean="0"/>
              <a:t>y no hicieron nada.</a:t>
            </a:r>
            <a:endParaRPr lang="en-US" sz="2000" dirty="0">
              <a:solidFill>
                <a:schemeClr val="tx1">
                  <a:lumMod val="85000"/>
                  <a:lumOff val="15000"/>
                </a:schemeClr>
              </a:solidFill>
              <a:latin typeface="Arial" pitchFamily="34" charset="0"/>
              <a:cs typeface="Arial" pitchFamily="34" charset="0"/>
            </a:endParaRPr>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1919789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750" fill="hold"/>
                                        <p:tgtEl>
                                          <p:spTgt spid="21"/>
                                        </p:tgtEl>
                                        <p:attrNameLst>
                                          <p:attrName>ppt_x</p:attrName>
                                        </p:attrNameLst>
                                      </p:cBhvr>
                                      <p:tavLst>
                                        <p:tav tm="0">
                                          <p:val>
                                            <p:strVal val="#ppt_x"/>
                                          </p:val>
                                        </p:tav>
                                        <p:tav tm="100000">
                                          <p:val>
                                            <p:strVal val="#ppt_x"/>
                                          </p:val>
                                        </p:tav>
                                      </p:tavLst>
                                    </p:anim>
                                    <p:anim calcmode="lin" valueType="num">
                                      <p:cBhvr additive="base">
                                        <p:cTn id="21" dur="75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61083" y="2277666"/>
            <a:ext cx="9145015" cy="1200329"/>
          </a:xfrm>
          <a:prstGeom prst="rect">
            <a:avLst/>
          </a:prstGeom>
          <a:noFill/>
        </p:spPr>
        <p:txBody>
          <a:bodyPr wrap="square">
            <a:spAutoFit/>
          </a:bodyPr>
          <a:lstStyle/>
          <a:p>
            <a:r>
              <a:rPr lang="es-CO" dirty="0"/>
              <a:t>Entre la actual Encuesta 2014 vs 2009, “a la luz de los resultados, se percibe una mayor ocurrencia de conflictos con una mayor dificultad de acceso a la justicia, el resto de indicadores </a:t>
            </a:r>
            <a:r>
              <a:rPr lang="es-CO" dirty="0" smtClean="0"/>
              <a:t>disminuyen”. </a:t>
            </a:r>
            <a:endParaRPr lang="es-ES" dirty="0"/>
          </a:p>
        </p:txBody>
      </p:sp>
      <p:sp>
        <p:nvSpPr>
          <p:cNvPr id="5" name="Marcador de texto 1"/>
          <p:cNvSpPr>
            <a:spLocks noGrp="1"/>
          </p:cNvSpPr>
          <p:nvPr>
            <p:ph type="body" sz="quarter" idx="10"/>
          </p:nvPr>
        </p:nvSpPr>
        <p:spPr>
          <a:xfrm>
            <a:off x="-23092" y="-62540"/>
            <a:ext cx="5472608" cy="1548118"/>
          </a:xfrm>
          <a:solidFill>
            <a:schemeClr val="tx2">
              <a:lumMod val="75000"/>
            </a:schemeClr>
          </a:solidFill>
          <a:ln>
            <a:solidFill>
              <a:schemeClr val="tx2">
                <a:lumMod val="75000"/>
              </a:schemeClr>
            </a:solidFill>
          </a:ln>
        </p:spPr>
        <p:txBody>
          <a:bodyPr/>
          <a:lstStyle/>
          <a:p>
            <a:r>
              <a:rPr lang="es-ES" sz="4800" dirty="0"/>
              <a:t>La conflictividad en Colombia. </a:t>
            </a:r>
          </a:p>
        </p:txBody>
      </p:sp>
      <p:sp>
        <p:nvSpPr>
          <p:cNvPr id="6" name="Rectángulo 5"/>
          <p:cNvSpPr/>
          <p:nvPr/>
        </p:nvSpPr>
        <p:spPr>
          <a:xfrm>
            <a:off x="689701" y="3958248"/>
            <a:ext cx="10887778" cy="1200329"/>
          </a:xfrm>
          <a:prstGeom prst="rect">
            <a:avLst/>
          </a:prstGeom>
          <a:solidFill>
            <a:schemeClr val="accent6">
              <a:lumMod val="20000"/>
              <a:lumOff val="80000"/>
            </a:schemeClr>
          </a:solidFill>
        </p:spPr>
        <p:txBody>
          <a:bodyPr wrap="square">
            <a:spAutoFit/>
          </a:bodyPr>
          <a:lstStyle/>
          <a:p>
            <a:pPr algn="ctr"/>
            <a:r>
              <a:rPr lang="es-MX" b="1" i="1" dirty="0"/>
              <a:t>“Llama la atención que del 53 por ciento de ciudadanos que tuvo conflictos en los últimos cuatro años, el 37 por ciento busca solución y el 14 por ciento hace justicia por su propia mano… </a:t>
            </a:r>
          </a:p>
        </p:txBody>
      </p:sp>
      <p:sp>
        <p:nvSpPr>
          <p:cNvPr id="7" name="Rectángulo 6"/>
          <p:cNvSpPr/>
          <p:nvPr/>
        </p:nvSpPr>
        <p:spPr>
          <a:xfrm>
            <a:off x="685742" y="5719832"/>
            <a:ext cx="10369152" cy="461665"/>
          </a:xfrm>
          <a:prstGeom prst="rect">
            <a:avLst/>
          </a:prstGeom>
        </p:spPr>
        <p:txBody>
          <a:bodyPr wrap="square">
            <a:spAutoFit/>
          </a:bodyPr>
          <a:lstStyle/>
          <a:p>
            <a:pPr algn="ctr"/>
            <a:r>
              <a:rPr lang="es-MX" b="1" i="1" dirty="0"/>
              <a:t>¿Así, cómo vamos a enfrentar el posconflicto</a:t>
            </a:r>
            <a:r>
              <a:rPr lang="es-MX" b="1" i="1" dirty="0" smtClean="0"/>
              <a:t>?</a:t>
            </a:r>
            <a:endParaRPr lang="es-CO" sz="2000" i="1"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91275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1499"/>
                                          </p:stCondLst>
                                        </p:cTn>
                                        <p:tgtEl>
                                          <p:spTgt spid="6"/>
                                        </p:tgtEl>
                                        <p:attrNameLst>
                                          <p:attrName>style.visibility</p:attrName>
                                        </p:attrNameLst>
                                      </p:cBhvr>
                                      <p:to>
                                        <p:strVal val="visible"/>
                                      </p:to>
                                    </p:set>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0"/>
                                        <p:tgtEl>
                                          <p:spTgt spid="7"/>
                                        </p:tgtEl>
                                      </p:cBhvr>
                                    </p:animEffect>
                                    <p:anim calcmode="lin" valueType="num">
                                      <p:cBhvr>
                                        <p:cTn id="17" dur="2500" fill="hold"/>
                                        <p:tgtEl>
                                          <p:spTgt spid="7"/>
                                        </p:tgtEl>
                                        <p:attrNameLst>
                                          <p:attrName>ppt_x</p:attrName>
                                        </p:attrNameLst>
                                      </p:cBhvr>
                                      <p:tavLst>
                                        <p:tav tm="0">
                                          <p:val>
                                            <p:strVal val="#ppt_x"/>
                                          </p:val>
                                        </p:tav>
                                        <p:tav tm="100000">
                                          <p:val>
                                            <p:strVal val="#ppt_x"/>
                                          </p:val>
                                        </p:tav>
                                      </p:tavLst>
                                    </p:anim>
                                    <p:anim calcmode="lin" valueType="num">
                                      <p:cBhvr>
                                        <p:cTn id="18" dur="2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158721" y="2853731"/>
            <a:ext cx="3132350" cy="2088233"/>
            <a:chOff x="3158721" y="2853731"/>
            <a:chExt cx="3132350" cy="2088233"/>
          </a:xfrm>
        </p:grpSpPr>
        <p:graphicFrame>
          <p:nvGraphicFramePr>
            <p:cNvPr id="4" name="Chart 3"/>
            <p:cNvGraphicFramePr/>
            <p:nvPr>
              <p:extLst>
                <p:ext uri="{D42A27DB-BD31-4B8C-83A1-F6EECF244321}">
                  <p14:modId xmlns:p14="http://schemas.microsoft.com/office/powerpoint/2010/main" val="4206264545"/>
                </p:ext>
              </p:extLst>
            </p:nvPr>
          </p:nvGraphicFramePr>
          <p:xfrm>
            <a:off x="3158721" y="2853731"/>
            <a:ext cx="3132350" cy="20882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212701" y="3717827"/>
              <a:ext cx="1058271"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99.3%</a:t>
              </a:r>
              <a:endParaRPr lang="en-US" b="1" dirty="0">
                <a:solidFill>
                  <a:schemeClr val="tx1">
                    <a:lumMod val="85000"/>
                    <a:lumOff val="15000"/>
                  </a:schemeClr>
                </a:solidFill>
                <a:latin typeface="Arial" pitchFamily="34" charset="0"/>
                <a:cs typeface="Arial" pitchFamily="34" charset="0"/>
              </a:endParaRPr>
            </a:p>
          </p:txBody>
        </p:sp>
      </p:grpSp>
      <p:sp>
        <p:nvSpPr>
          <p:cNvPr id="6" name="TextBox 5"/>
          <p:cNvSpPr txBox="1"/>
          <p:nvPr/>
        </p:nvSpPr>
        <p:spPr>
          <a:xfrm>
            <a:off x="3462497" y="4984355"/>
            <a:ext cx="2558681" cy="461649"/>
          </a:xfrm>
          <a:prstGeom prst="rect">
            <a:avLst/>
          </a:prstGeom>
          <a:noFill/>
        </p:spPr>
        <p:txBody>
          <a:bodyPr wrap="none" lIns="91424" tIns="45712" rIns="91424" bIns="45712" rtlCol="0">
            <a:spAutoFit/>
          </a:bodyPr>
          <a:lstStyle/>
          <a:p>
            <a:pPr algn="ctr"/>
            <a:r>
              <a:rPr lang="en-US" b="1" dirty="0" err="1" smtClean="0">
                <a:solidFill>
                  <a:schemeClr val="tx1">
                    <a:lumMod val="85000"/>
                    <a:lumOff val="15000"/>
                  </a:schemeClr>
                </a:solidFill>
                <a:latin typeface="Arial" pitchFamily="34" charset="0"/>
                <a:cs typeface="Arial" pitchFamily="34" charset="0"/>
              </a:rPr>
              <a:t>Funcionamiento</a:t>
            </a:r>
            <a:endParaRPr lang="en-US" b="1" dirty="0">
              <a:solidFill>
                <a:schemeClr val="tx1">
                  <a:lumMod val="85000"/>
                  <a:lumOff val="15000"/>
                </a:schemeClr>
              </a:solidFill>
              <a:latin typeface="Arial" pitchFamily="34" charset="0"/>
              <a:cs typeface="Arial" pitchFamily="34" charset="0"/>
            </a:endParaRPr>
          </a:p>
        </p:txBody>
      </p:sp>
      <p:grpSp>
        <p:nvGrpSpPr>
          <p:cNvPr id="3" name="Grupo 2"/>
          <p:cNvGrpSpPr/>
          <p:nvPr/>
        </p:nvGrpSpPr>
        <p:grpSpPr>
          <a:xfrm>
            <a:off x="6133589" y="2853731"/>
            <a:ext cx="3132350" cy="2088233"/>
            <a:chOff x="6133589" y="2853731"/>
            <a:chExt cx="3132350" cy="2088233"/>
          </a:xfrm>
        </p:grpSpPr>
        <p:graphicFrame>
          <p:nvGraphicFramePr>
            <p:cNvPr id="7" name="Chart 6"/>
            <p:cNvGraphicFramePr/>
            <p:nvPr>
              <p:extLst>
                <p:ext uri="{D42A27DB-BD31-4B8C-83A1-F6EECF244321}">
                  <p14:modId xmlns:p14="http://schemas.microsoft.com/office/powerpoint/2010/main" val="3037119512"/>
                </p:ext>
              </p:extLst>
            </p:nvPr>
          </p:nvGraphicFramePr>
          <p:xfrm>
            <a:off x="6133589" y="2853731"/>
            <a:ext cx="3132350" cy="20882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315810" y="3717827"/>
              <a:ext cx="801790"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86%</a:t>
              </a:r>
              <a:endParaRPr lang="en-US" b="1" dirty="0">
                <a:solidFill>
                  <a:schemeClr val="tx1">
                    <a:lumMod val="85000"/>
                    <a:lumOff val="15000"/>
                  </a:schemeClr>
                </a:solidFill>
                <a:latin typeface="Arial" pitchFamily="34" charset="0"/>
                <a:cs typeface="Arial" pitchFamily="34" charset="0"/>
              </a:endParaRPr>
            </a:p>
          </p:txBody>
        </p:sp>
      </p:grpSp>
      <p:sp>
        <p:nvSpPr>
          <p:cNvPr id="9" name="TextBox 8"/>
          <p:cNvSpPr txBox="1"/>
          <p:nvPr/>
        </p:nvSpPr>
        <p:spPr>
          <a:xfrm>
            <a:off x="6961683" y="5000925"/>
            <a:ext cx="1636954"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Inversión </a:t>
            </a:r>
            <a:endParaRPr lang="en-US" b="1" dirty="0">
              <a:solidFill>
                <a:schemeClr val="tx1">
                  <a:lumMod val="85000"/>
                  <a:lumOff val="15000"/>
                </a:schemeClr>
              </a:solidFill>
              <a:latin typeface="Arial" pitchFamily="34" charset="0"/>
              <a:cs typeface="Arial" pitchFamily="34" charset="0"/>
            </a:endParaRPr>
          </a:p>
        </p:txBody>
      </p:sp>
      <p:sp>
        <p:nvSpPr>
          <p:cNvPr id="17" name="Rectangle 16"/>
          <p:cNvSpPr/>
          <p:nvPr/>
        </p:nvSpPr>
        <p:spPr>
          <a:xfrm>
            <a:off x="4939547" y="2415291"/>
            <a:ext cx="2376263" cy="369316"/>
          </a:xfrm>
          <a:prstGeom prst="rect">
            <a:avLst/>
          </a:prstGeom>
        </p:spPr>
        <p:txBody>
          <a:bodyPr wrap="square" lIns="91424" tIns="45712" rIns="91424" bIns="45712">
            <a:spAutoFit/>
          </a:bodyPr>
          <a:lstStyle/>
          <a:p>
            <a:pPr algn="ctr"/>
            <a:r>
              <a:rPr lang="en-US" sz="1800" b="1" kern="3000" dirty="0" smtClean="0">
                <a:solidFill>
                  <a:schemeClr val="tx2">
                    <a:lumMod val="75000"/>
                  </a:schemeClr>
                </a:solidFill>
                <a:latin typeface="Source Sans Pro Light" pitchFamily="34" charset="0"/>
              </a:rPr>
              <a:t>Ejecución</a:t>
            </a:r>
            <a:endParaRPr lang="en-US" sz="1400" b="1" kern="3000" dirty="0">
              <a:solidFill>
                <a:schemeClr val="tx2">
                  <a:lumMod val="75000"/>
                </a:schemeClr>
              </a:solidFill>
              <a:latin typeface="Source Sans Pro Light" pitchFamily="34" charset="0"/>
            </a:endParaRPr>
          </a:p>
        </p:txBody>
      </p:sp>
      <p:sp>
        <p:nvSpPr>
          <p:cNvPr id="20" name="Rectangle 19"/>
          <p:cNvSpPr/>
          <p:nvPr/>
        </p:nvSpPr>
        <p:spPr>
          <a:xfrm>
            <a:off x="1153208" y="1797417"/>
            <a:ext cx="9888759" cy="400093"/>
          </a:xfrm>
          <a:prstGeom prst="rect">
            <a:avLst/>
          </a:prstGeom>
        </p:spPr>
        <p:txBody>
          <a:bodyPr wrap="square" lIns="91424" tIns="45712" rIns="91424" bIns="45712">
            <a:spAutoFit/>
          </a:bodyPr>
          <a:lstStyle/>
          <a:p>
            <a:pPr algn="ctr"/>
            <a:r>
              <a:rPr lang="es-ES" sz="2000" kern="3000" dirty="0">
                <a:solidFill>
                  <a:schemeClr val="tx1">
                    <a:lumMod val="85000"/>
                    <a:lumOff val="15000"/>
                  </a:schemeClr>
                </a:solidFill>
                <a:latin typeface="Arial" pitchFamily="34" charset="0"/>
                <a:cs typeface="Arial" pitchFamily="34" charset="0"/>
              </a:rPr>
              <a:t>La Rama Judicial tiene un presupuesto de </a:t>
            </a:r>
            <a:r>
              <a:rPr lang="es-ES" sz="2000" kern="3000" dirty="0">
                <a:solidFill>
                  <a:srgbClr val="FF0000"/>
                </a:solidFill>
                <a:latin typeface="Arial" pitchFamily="34" charset="0"/>
                <a:cs typeface="Arial" pitchFamily="34" charset="0"/>
              </a:rPr>
              <a:t>$</a:t>
            </a:r>
            <a:r>
              <a:rPr lang="es-ES" sz="2000" b="1" kern="3000" dirty="0" smtClean="0">
                <a:solidFill>
                  <a:srgbClr val="FF0000"/>
                </a:solidFill>
                <a:latin typeface="Arial" pitchFamily="34" charset="0"/>
                <a:cs typeface="Arial" pitchFamily="34" charset="0"/>
              </a:rPr>
              <a:t>2,8 </a:t>
            </a:r>
            <a:r>
              <a:rPr lang="es-ES" sz="2000" b="1" kern="3000" dirty="0">
                <a:solidFill>
                  <a:srgbClr val="FF0000"/>
                </a:solidFill>
                <a:latin typeface="Arial" pitchFamily="34" charset="0"/>
                <a:cs typeface="Arial" pitchFamily="34" charset="0"/>
              </a:rPr>
              <a:t>billones </a:t>
            </a:r>
            <a:r>
              <a:rPr lang="es-ES" sz="2000" kern="3000" dirty="0">
                <a:solidFill>
                  <a:schemeClr val="tx1">
                    <a:lumMod val="85000"/>
                    <a:lumOff val="15000"/>
                  </a:schemeClr>
                </a:solidFill>
                <a:latin typeface="Arial" pitchFamily="34" charset="0"/>
                <a:cs typeface="Arial" pitchFamily="34" charset="0"/>
              </a:rPr>
              <a:t>de pesos para</a:t>
            </a:r>
            <a:r>
              <a:rPr lang="es-ES" sz="2000" b="1" kern="3000" dirty="0">
                <a:solidFill>
                  <a:schemeClr val="tx1">
                    <a:lumMod val="85000"/>
                    <a:lumOff val="15000"/>
                  </a:schemeClr>
                </a:solidFill>
                <a:latin typeface="Arial" pitchFamily="34" charset="0"/>
                <a:cs typeface="Arial" pitchFamily="34" charset="0"/>
              </a:rPr>
              <a:t> </a:t>
            </a:r>
            <a:r>
              <a:rPr lang="es-ES" sz="2000" b="1" kern="3000" dirty="0" smtClean="0">
                <a:solidFill>
                  <a:srgbClr val="FF0000"/>
                </a:solidFill>
                <a:latin typeface="Arial" pitchFamily="34" charset="0"/>
                <a:cs typeface="Arial" pitchFamily="34" charset="0"/>
              </a:rPr>
              <a:t>2013</a:t>
            </a:r>
            <a:r>
              <a:rPr lang="es-ES" sz="2000" kern="3000" dirty="0" smtClean="0">
                <a:solidFill>
                  <a:srgbClr val="FF0000"/>
                </a:solidFill>
                <a:latin typeface="Arial" pitchFamily="34" charset="0"/>
                <a:cs typeface="Arial" pitchFamily="34" charset="0"/>
              </a:rPr>
              <a:t>. </a:t>
            </a:r>
            <a:endParaRPr lang="es-ES" sz="2000" kern="3000" dirty="0">
              <a:solidFill>
                <a:srgbClr val="FF0000"/>
              </a:solidFill>
              <a:latin typeface="Arial" pitchFamily="34" charset="0"/>
              <a:cs typeface="Arial" pitchFamily="34" charset="0"/>
            </a:endParaRPr>
          </a:p>
        </p:txBody>
      </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22" name="Rectángulo 21"/>
          <p:cNvSpPr/>
          <p:nvPr/>
        </p:nvSpPr>
        <p:spPr>
          <a:xfrm>
            <a:off x="1921123" y="5811791"/>
            <a:ext cx="8496944" cy="830997"/>
          </a:xfrm>
          <a:prstGeom prst="rect">
            <a:avLst/>
          </a:prstGeom>
        </p:spPr>
        <p:txBody>
          <a:bodyPr wrap="square">
            <a:spAutoFit/>
          </a:bodyPr>
          <a:lstStyle/>
          <a:p>
            <a:pPr algn="ctr"/>
            <a:r>
              <a:rPr lang="es-ES" sz="2000" b="1" i="1" kern="3000" dirty="0">
                <a:solidFill>
                  <a:schemeClr val="tx1">
                    <a:lumMod val="85000"/>
                    <a:lumOff val="15000"/>
                  </a:schemeClr>
                </a:solidFill>
                <a:latin typeface="Arial" pitchFamily="34" charset="0"/>
                <a:cs typeface="Arial" pitchFamily="34" charset="0"/>
              </a:rPr>
              <a:t>En 2013, el Consejo Superior de la Judicatura, a través de su Sala Administrativa, ejecutó </a:t>
            </a:r>
            <a:r>
              <a:rPr lang="es-ES" sz="2800" b="1" i="1" kern="3000" dirty="0" smtClean="0">
                <a:solidFill>
                  <a:srgbClr val="FF0000"/>
                </a:solidFill>
                <a:latin typeface="Arial" pitchFamily="34" charset="0"/>
                <a:cs typeface="Arial" pitchFamily="34" charset="0"/>
              </a:rPr>
              <a:t>$2.8 billones</a:t>
            </a:r>
            <a:endParaRPr lang="es-CO" sz="2800" b="1" i="1" kern="3000" dirty="0">
              <a:solidFill>
                <a:srgbClr val="FF0000"/>
              </a:solidFill>
              <a:latin typeface="Arial" pitchFamily="34" charset="0"/>
              <a:cs typeface="Arial" pitchFamily="34" charset="0"/>
            </a:endParaRPr>
          </a:p>
        </p:txBody>
      </p:sp>
      <p:sp>
        <p:nvSpPr>
          <p:cNvPr id="25" name="Marcador de texto 1"/>
          <p:cNvSpPr>
            <a:spLocks noGrp="1"/>
          </p:cNvSpPr>
          <p:nvPr>
            <p:ph type="body" sz="quarter" idx="10"/>
          </p:nvPr>
        </p:nvSpPr>
        <p:spPr>
          <a:xfrm>
            <a:off x="-23092" y="-62540"/>
            <a:ext cx="3816423" cy="1548118"/>
          </a:xfrm>
          <a:solidFill>
            <a:schemeClr val="tx2">
              <a:lumMod val="75000"/>
            </a:schemeClr>
          </a:solidFill>
          <a:ln>
            <a:solidFill>
              <a:schemeClr val="tx2">
                <a:lumMod val="75000"/>
              </a:schemeClr>
            </a:solidFill>
          </a:ln>
        </p:spPr>
        <p:txBody>
          <a:bodyPr/>
          <a:lstStyle/>
          <a:p>
            <a:r>
              <a:rPr lang="es-ES" sz="4800" dirty="0" smtClean="0"/>
              <a:t>Ejecución Presupuestal</a:t>
            </a:r>
            <a:endParaRPr lang="es-ES" sz="4800" dirty="0"/>
          </a:p>
        </p:txBody>
      </p:sp>
    </p:spTree>
    <p:extLst>
      <p:ext uri="{BB962C8B-B14F-4D97-AF65-F5344CB8AC3E}">
        <p14:creationId xmlns:p14="http://schemas.microsoft.com/office/powerpoint/2010/main" val="37951680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ppt_x"/>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decel="10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ppt_x"/>
                                          </p:val>
                                        </p:tav>
                                        <p:tav tm="100000">
                                          <p:val>
                                            <p:strVal val="#ppt_x"/>
                                          </p:val>
                                        </p:tav>
                                      </p:tavLst>
                                    </p:anim>
                                    <p:anim calcmode="lin" valueType="num">
                                      <p:cBhvr additive="base">
                                        <p:cTn id="22" dur="75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7"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94385" y="5060730"/>
            <a:ext cx="10887778" cy="830997"/>
          </a:xfrm>
          <a:prstGeom prst="rect">
            <a:avLst/>
          </a:prstGeom>
          <a:solidFill>
            <a:schemeClr val="accent6">
              <a:lumMod val="20000"/>
              <a:lumOff val="80000"/>
            </a:schemeClr>
          </a:solidFill>
        </p:spPr>
        <p:txBody>
          <a:bodyPr wrap="square">
            <a:spAutoFit/>
          </a:bodyPr>
          <a:lstStyle/>
          <a:p>
            <a:pPr algn="ctr"/>
            <a:r>
              <a:rPr lang="es-ES" b="1" i="1" dirty="0" smtClean="0"/>
              <a:t>“Tenemos </a:t>
            </a:r>
            <a:r>
              <a:rPr lang="es-ES" b="1" i="1" dirty="0"/>
              <a:t>un déficit de 2,2 billones de pesos. Para el próximo año solicitamos </a:t>
            </a:r>
            <a:r>
              <a:rPr lang="es-ES" b="1" i="1" dirty="0" smtClean="0"/>
              <a:t> $4.8 </a:t>
            </a:r>
            <a:r>
              <a:rPr lang="es-ES" b="1" i="1" dirty="0"/>
              <a:t>billones de pesos”.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2" name="Rectángulo 1"/>
          <p:cNvSpPr/>
          <p:nvPr/>
        </p:nvSpPr>
        <p:spPr>
          <a:xfrm>
            <a:off x="792090" y="1053530"/>
            <a:ext cx="10156453" cy="707886"/>
          </a:xfrm>
          <a:prstGeom prst="rect">
            <a:avLst/>
          </a:prstGeom>
        </p:spPr>
        <p:txBody>
          <a:bodyPr wrap="square">
            <a:spAutoFit/>
          </a:bodyPr>
          <a:lstStyle/>
          <a:p>
            <a:pPr algn="ctr"/>
            <a:r>
              <a:rPr lang="es-ES" sz="2000" b="1" dirty="0" smtClean="0"/>
              <a:t>En </a:t>
            </a:r>
            <a:r>
              <a:rPr lang="es-ES" sz="2000" b="1" dirty="0" smtClean="0"/>
              <a:t>2013 </a:t>
            </a:r>
            <a:r>
              <a:rPr lang="es-ES" sz="2000" b="1" dirty="0" smtClean="0"/>
              <a:t>se solicitó una asignación presupuestal de </a:t>
            </a:r>
            <a:r>
              <a:rPr lang="es-ES" sz="2000" b="1" dirty="0" smtClean="0"/>
              <a:t>$5 </a:t>
            </a:r>
            <a:r>
              <a:rPr lang="es-ES" sz="2000" b="1" dirty="0"/>
              <a:t>billones de pesos para funcionamiento e inversión pero sólo aprobaron </a:t>
            </a:r>
            <a:r>
              <a:rPr lang="es-ES" sz="2000" b="1" dirty="0" smtClean="0"/>
              <a:t>$2,8 </a:t>
            </a:r>
            <a:r>
              <a:rPr lang="es-ES" sz="2000" b="1" dirty="0"/>
              <a:t>billones, es decir el 56 por ciento de lo solicitado. </a:t>
            </a:r>
            <a:endParaRPr lang="es-ES" sz="2000" dirty="0"/>
          </a:p>
        </p:txBody>
      </p:sp>
      <p:graphicFrame>
        <p:nvGraphicFramePr>
          <p:cNvPr id="32" name="Gráfico 31"/>
          <p:cNvGraphicFramePr/>
          <p:nvPr>
            <p:extLst>
              <p:ext uri="{D42A27DB-BD31-4B8C-83A1-F6EECF244321}">
                <p14:modId xmlns:p14="http://schemas.microsoft.com/office/powerpoint/2010/main" val="3480393980"/>
              </p:ext>
            </p:extLst>
          </p:nvPr>
        </p:nvGraphicFramePr>
        <p:xfrm>
          <a:off x="3314032" y="1835831"/>
          <a:ext cx="5112568" cy="2991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80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6"/>
                                        </p:tgtEl>
                                        <p:attrNameLst>
                                          <p:attrName>style.visibility</p:attrName>
                                        </p:attrNameLst>
                                      </p:cBhvr>
                                      <p:to>
                                        <p:strVal val="visible"/>
                                      </p:to>
                                    </p:set>
                                  </p:childTnLst>
                                </p:cTn>
                              </p:par>
                            </p:childTnLst>
                          </p:cTn>
                        </p:par>
                        <p:par>
                          <p:cTn id="7" fill="hold">
                            <p:stCondLst>
                              <p:cond delay="75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750"/>
                            </p:stCondLst>
                            <p:childTnLst>
                              <p:par>
                                <p:cTn id="14" presetID="53" presetClass="entr" presetSubtype="16"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2000" fill="hold"/>
                                        <p:tgtEl>
                                          <p:spTgt spid="32"/>
                                        </p:tgtEl>
                                        <p:attrNameLst>
                                          <p:attrName>ppt_w</p:attrName>
                                        </p:attrNameLst>
                                      </p:cBhvr>
                                      <p:tavLst>
                                        <p:tav tm="0">
                                          <p:val>
                                            <p:fltVal val="0"/>
                                          </p:val>
                                        </p:tav>
                                        <p:tav tm="100000">
                                          <p:val>
                                            <p:strVal val="#ppt_w"/>
                                          </p:val>
                                        </p:tav>
                                      </p:tavLst>
                                    </p:anim>
                                    <p:anim calcmode="lin" valueType="num">
                                      <p:cBhvr>
                                        <p:cTn id="17" dur="2000" fill="hold"/>
                                        <p:tgtEl>
                                          <p:spTgt spid="32"/>
                                        </p:tgtEl>
                                        <p:attrNameLst>
                                          <p:attrName>ppt_h</p:attrName>
                                        </p:attrNameLst>
                                      </p:cBhvr>
                                      <p:tavLst>
                                        <p:tav tm="0">
                                          <p:val>
                                            <p:fltVal val="0"/>
                                          </p:val>
                                        </p:tav>
                                        <p:tav tm="100000">
                                          <p:val>
                                            <p:strVal val="#ppt_h"/>
                                          </p:val>
                                        </p:tav>
                                      </p:tavLst>
                                    </p:anim>
                                    <p:animEffect transition="in" filter="fade">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Graphic spid="3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DnDiag">
          <a:fgClr>
            <a:schemeClr val="accent4"/>
          </a:fgClr>
          <a:bgClr>
            <a:schemeClr val="accent4">
              <a:lumMod val="75000"/>
            </a:schemeClr>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solidFill>
            <a:schemeClr val="bg1"/>
          </a:solidFill>
        </p:spPr>
        <p:txBody>
          <a:bodyPr/>
          <a:lstStyle/>
          <a:p>
            <a:r>
              <a:rPr lang="en-US" dirty="0" smtClean="0">
                <a:solidFill>
                  <a:schemeClr val="accent4">
                    <a:lumMod val="75000"/>
                  </a:schemeClr>
                </a:solidFill>
              </a:rPr>
              <a:t>A </a:t>
            </a:r>
            <a:r>
              <a:rPr lang="en-US" dirty="0" err="1" smtClean="0">
                <a:solidFill>
                  <a:schemeClr val="accent4">
                    <a:lumMod val="75000"/>
                  </a:schemeClr>
                </a:solidFill>
              </a:rPr>
              <a:t>pesar</a:t>
            </a:r>
            <a:r>
              <a:rPr lang="en-US" dirty="0" smtClean="0">
                <a:solidFill>
                  <a:schemeClr val="accent4">
                    <a:lumMod val="75000"/>
                  </a:schemeClr>
                </a:solidFill>
              </a:rPr>
              <a:t> de </a:t>
            </a:r>
            <a:r>
              <a:rPr lang="en-US" dirty="0" err="1" smtClean="0">
                <a:solidFill>
                  <a:schemeClr val="accent4">
                    <a:lumMod val="75000"/>
                  </a:schemeClr>
                </a:solidFill>
              </a:rPr>
              <a:t>todo</a:t>
            </a:r>
            <a:endParaRPr lang="en-US" dirty="0">
              <a:solidFill>
                <a:schemeClr val="accent4">
                  <a:lumMod val="75000"/>
                </a:schemeClr>
              </a:solidFill>
            </a:endParaRPr>
          </a:p>
        </p:txBody>
      </p:sp>
      <p:sp>
        <p:nvSpPr>
          <p:cNvPr id="3" name="Text Placeholder 2"/>
          <p:cNvSpPr>
            <a:spLocks noGrp="1"/>
          </p:cNvSpPr>
          <p:nvPr>
            <p:ph type="body" sz="quarter" idx="11"/>
          </p:nvPr>
        </p:nvSpPr>
        <p:spPr>
          <a:xfrm>
            <a:off x="3001243" y="3285778"/>
            <a:ext cx="6335172" cy="1080120"/>
          </a:xfrm>
        </p:spPr>
        <p:txBody>
          <a:bodyPr>
            <a:noAutofit/>
          </a:bodyPr>
          <a:lstStyle/>
          <a:p>
            <a:r>
              <a:rPr lang="es-ES" i="1" dirty="0" smtClean="0"/>
              <a:t>La Rama Judicial ha </a:t>
            </a:r>
            <a:r>
              <a:rPr lang="es-ES" i="1" dirty="0"/>
              <a:t>atendido las necesidades de acceso a la justicia requeridas por colombianos y así lo muestran los resultados de la gestión realizada en el período 2013 y hasta septiembre de 2014.</a:t>
            </a:r>
          </a:p>
        </p:txBody>
      </p:sp>
    </p:spTree>
    <p:extLst>
      <p:ext uri="{BB962C8B-B14F-4D97-AF65-F5344CB8AC3E}">
        <p14:creationId xmlns:p14="http://schemas.microsoft.com/office/powerpoint/2010/main" val="286620131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3211" y="4149874"/>
            <a:ext cx="6840760" cy="108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chemeClr val="tx1">
                    <a:lumMod val="85000"/>
                    <a:lumOff val="15000"/>
                  </a:schemeClr>
                </a:solidFill>
                <a:latin typeface="Source Sans Pro Light" pitchFamily="34" charset="0"/>
                <a:cs typeface="Arial" pitchFamily="34" charset="0"/>
              </a:rPr>
              <a:t>Gestión </a:t>
            </a:r>
          </a:p>
          <a:p>
            <a:pPr algn="ctr"/>
            <a:r>
              <a:rPr lang="en-US" sz="4000" spc="600" dirty="0" smtClean="0">
                <a:solidFill>
                  <a:schemeClr val="tx1">
                    <a:lumMod val="85000"/>
                    <a:lumOff val="15000"/>
                  </a:schemeClr>
                </a:solidFill>
                <a:latin typeface="Source Sans Pro Light" pitchFamily="34" charset="0"/>
                <a:cs typeface="Arial" pitchFamily="34" charset="0"/>
              </a:rPr>
              <a:t>1993-2014</a:t>
            </a:r>
            <a:endParaRPr lang="en-US" sz="4000" spc="600" dirty="0">
              <a:solidFill>
                <a:schemeClr val="tx1">
                  <a:lumMod val="85000"/>
                  <a:lumOff val="15000"/>
                </a:schemeClr>
              </a:solidFill>
              <a:latin typeface="Source Sans Pro Light"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73" y="693490"/>
            <a:ext cx="2124236" cy="2871220"/>
          </a:xfrm>
          <a:prstGeom prst="rect">
            <a:avLst/>
          </a:prstGeom>
        </p:spPr>
      </p:pic>
    </p:spTree>
    <p:extLst>
      <p:ext uri="{BB962C8B-B14F-4D97-AF65-F5344CB8AC3E}">
        <p14:creationId xmlns:p14="http://schemas.microsoft.com/office/powerpoint/2010/main" val="32683965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p:cNvSpPr txBox="1">
            <a:spLocks/>
          </p:cNvSpPr>
          <p:nvPr/>
        </p:nvSpPr>
        <p:spPr>
          <a:xfrm>
            <a:off x="336947" y="1845618"/>
            <a:ext cx="5112568" cy="745963"/>
          </a:xfrm>
          <a:prstGeom prst="rect">
            <a:avLst/>
          </a:prstGeom>
        </p:spPr>
        <p:txBody>
          <a:bodyPr vert="horz" lIns="91424" tIns="45712" rIns="91424" bIns="45712" numCol="1" spcCol="639971"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sz="1600" kern="3000" spc="30" dirty="0">
                <a:solidFill>
                  <a:schemeClr val="tx1">
                    <a:lumMod val="85000"/>
                    <a:lumOff val="15000"/>
                  </a:schemeClr>
                </a:solidFill>
                <a:latin typeface="Source Sans Pro Light" pitchFamily="34" charset="0"/>
                <a:ea typeface="Segoe UI" pitchFamily="34" charset="0"/>
                <a:cs typeface="Segoe UI" pitchFamily="34" charset="0"/>
              </a:rPr>
              <a:t>Desde </a:t>
            </a:r>
            <a:r>
              <a:rPr lang="es-ES" sz="2000" b="1" kern="3000" spc="30" dirty="0">
                <a:solidFill>
                  <a:schemeClr val="accent1"/>
                </a:solidFill>
                <a:latin typeface="Source Sans Pro Light" pitchFamily="34" charset="0"/>
                <a:ea typeface="Segoe UI" pitchFamily="34" charset="0"/>
                <a:cs typeface="Segoe UI" pitchFamily="34" charset="0"/>
              </a:rPr>
              <a:t>1993</a:t>
            </a:r>
            <a:r>
              <a:rPr lang="es-ES" sz="1600" kern="3000" spc="30" dirty="0">
                <a:solidFill>
                  <a:schemeClr val="tx1">
                    <a:lumMod val="85000"/>
                    <a:lumOff val="15000"/>
                  </a:schemeClr>
                </a:solidFill>
                <a:latin typeface="Source Sans Pro Light" pitchFamily="34" charset="0"/>
                <a:ea typeface="Segoe UI" pitchFamily="34" charset="0"/>
                <a:cs typeface="Segoe UI" pitchFamily="34" charset="0"/>
              </a:rPr>
              <a:t> hasta </a:t>
            </a:r>
            <a:r>
              <a:rPr lang="es-ES" sz="2000" b="1" kern="3000" spc="30" dirty="0">
                <a:solidFill>
                  <a:schemeClr val="accent1"/>
                </a:solidFill>
                <a:latin typeface="Source Sans Pro Light" pitchFamily="34" charset="0"/>
                <a:ea typeface="Segoe UI" pitchFamily="34" charset="0"/>
                <a:cs typeface="Segoe UI" pitchFamily="34" charset="0"/>
              </a:rPr>
              <a:t>2013</a:t>
            </a:r>
            <a:r>
              <a:rPr lang="es-ES" sz="1600" kern="3000" spc="30" dirty="0">
                <a:solidFill>
                  <a:schemeClr val="tx1">
                    <a:lumMod val="85000"/>
                    <a:lumOff val="15000"/>
                  </a:schemeClr>
                </a:solidFill>
                <a:latin typeface="Source Sans Pro Light" pitchFamily="34" charset="0"/>
                <a:ea typeface="Segoe UI" pitchFamily="34" charset="0"/>
                <a:cs typeface="Segoe UI" pitchFamily="34" charset="0"/>
              </a:rPr>
              <a:t>, la población colombiana creció </a:t>
            </a:r>
            <a:r>
              <a:rPr lang="es-ES" sz="2400" b="1" kern="3000" spc="30" dirty="0">
                <a:solidFill>
                  <a:srgbClr val="FF0000"/>
                </a:solidFill>
                <a:latin typeface="Source Sans Pro Light" pitchFamily="34" charset="0"/>
                <a:ea typeface="Segoe UI" pitchFamily="34" charset="0"/>
                <a:cs typeface="Segoe UI" pitchFamily="34" charset="0"/>
              </a:rPr>
              <a:t>30%</a:t>
            </a:r>
            <a:r>
              <a:rPr lang="es-ES" sz="1600" kern="3000" spc="30" dirty="0">
                <a:solidFill>
                  <a:schemeClr val="tx1">
                    <a:lumMod val="85000"/>
                    <a:lumOff val="15000"/>
                  </a:schemeClr>
                </a:solidFill>
                <a:latin typeface="Source Sans Pro Light" pitchFamily="34" charset="0"/>
                <a:ea typeface="Segoe UI" pitchFamily="34" charset="0"/>
                <a:cs typeface="Segoe UI" pitchFamily="34" charset="0"/>
              </a:rPr>
              <a:t>, pero la tasa de cobertura de los despachos judiciales por cada 100.000 habitantes, disminuyó de 10.9 a 10.5 despachos permanentes. De estos datos se infiere que no hay suficiente recurso físico para la demanda de justicia. </a:t>
            </a:r>
          </a:p>
          <a:p>
            <a:pPr algn="l"/>
            <a:endParaRPr lang="es-ES" sz="1600" kern="3000" spc="30" dirty="0">
              <a:solidFill>
                <a:schemeClr val="tx1">
                  <a:lumMod val="85000"/>
                  <a:lumOff val="15000"/>
                </a:schemeClr>
              </a:solidFill>
              <a:latin typeface="Source Sans Pro Light" pitchFamily="34" charset="0"/>
              <a:ea typeface="Segoe UI" pitchFamily="34" charset="0"/>
              <a:cs typeface="Segoe UI" pitchFamily="34" charset="0"/>
            </a:endParaRPr>
          </a:p>
          <a:p>
            <a:pPr algn="just"/>
            <a:r>
              <a:rPr lang="es-ES" sz="1600" b="1" kern="3000" spc="30" dirty="0" smtClean="0">
                <a:solidFill>
                  <a:schemeClr val="tx1"/>
                </a:solidFill>
                <a:latin typeface="Source Sans Pro Light" pitchFamily="34" charset="0"/>
                <a:ea typeface="Segoe UI" pitchFamily="34" charset="0"/>
                <a:cs typeface="Segoe UI" pitchFamily="34" charset="0"/>
              </a:rPr>
              <a:t>Aumento </a:t>
            </a:r>
            <a:r>
              <a:rPr lang="es-ES" sz="1600" b="1" kern="3000" spc="30" dirty="0">
                <a:solidFill>
                  <a:schemeClr val="tx1"/>
                </a:solidFill>
                <a:latin typeface="Source Sans Pro Light" pitchFamily="34" charset="0"/>
                <a:ea typeface="Segoe UI" pitchFamily="34" charset="0"/>
                <a:cs typeface="Segoe UI" pitchFamily="34" charset="0"/>
              </a:rPr>
              <a:t>en la demanda de</a:t>
            </a:r>
            <a:r>
              <a:rPr lang="es-ES" sz="1600" b="1" kern="3000" spc="30" dirty="0">
                <a:solidFill>
                  <a:srgbClr val="FF0000"/>
                </a:solidFill>
                <a:latin typeface="Source Sans Pro Light" pitchFamily="34" charset="0"/>
                <a:ea typeface="Segoe UI" pitchFamily="34" charset="0"/>
                <a:cs typeface="Segoe UI" pitchFamily="34" charset="0"/>
              </a:rPr>
              <a:t> </a:t>
            </a:r>
            <a:r>
              <a:rPr lang="es-ES" sz="2400" b="1" kern="3000" spc="30" dirty="0" smtClean="0">
                <a:solidFill>
                  <a:srgbClr val="FF0000"/>
                </a:solidFill>
                <a:latin typeface="Source Sans Pro Light" pitchFamily="34" charset="0"/>
                <a:ea typeface="Segoe UI" pitchFamily="34" charset="0"/>
                <a:cs typeface="Segoe UI" pitchFamily="34" charset="0"/>
              </a:rPr>
              <a:t>303 </a:t>
            </a:r>
            <a:r>
              <a:rPr lang="es-ES" sz="2400" b="1" kern="3000" spc="30" dirty="0" smtClean="0">
                <a:solidFill>
                  <a:srgbClr val="FF0000"/>
                </a:solidFill>
                <a:latin typeface="Source Sans Pro Light" pitchFamily="34" charset="0"/>
                <a:ea typeface="Segoe UI" pitchFamily="34" charset="0"/>
                <a:cs typeface="Segoe UI" pitchFamily="34" charset="0"/>
              </a:rPr>
              <a:t>% </a:t>
            </a:r>
            <a:r>
              <a:rPr lang="es-ES" sz="1800" kern="3000" spc="30" dirty="0" smtClean="0">
                <a:solidFill>
                  <a:schemeClr val="tx1"/>
                </a:solidFill>
                <a:latin typeface="Source Sans Pro Light" pitchFamily="34" charset="0"/>
                <a:ea typeface="Segoe UI" pitchFamily="34" charset="0"/>
                <a:cs typeface="Segoe UI" pitchFamily="34" charset="0"/>
              </a:rPr>
              <a:t>y la</a:t>
            </a:r>
            <a:r>
              <a:rPr lang="es-ES" sz="1600" kern="3000" spc="30" dirty="0" smtClean="0">
                <a:solidFill>
                  <a:schemeClr val="tx1">
                    <a:lumMod val="85000"/>
                    <a:lumOff val="15000"/>
                  </a:schemeClr>
                </a:solidFill>
                <a:latin typeface="Source Sans Pro Light" pitchFamily="34" charset="0"/>
                <a:ea typeface="Segoe UI" pitchFamily="34" charset="0"/>
                <a:cs typeface="Segoe UI" pitchFamily="34" charset="0"/>
              </a:rPr>
              <a:t> oferta </a:t>
            </a:r>
            <a:r>
              <a:rPr lang="es-ES" sz="1600" kern="3000" spc="30" dirty="0">
                <a:solidFill>
                  <a:schemeClr val="tx1">
                    <a:lumMod val="85000"/>
                    <a:lumOff val="15000"/>
                  </a:schemeClr>
                </a:solidFill>
                <a:latin typeface="Source Sans Pro Light" pitchFamily="34" charset="0"/>
                <a:ea typeface="Segoe UI" pitchFamily="34" charset="0"/>
                <a:cs typeface="Segoe UI" pitchFamily="34" charset="0"/>
              </a:rPr>
              <a:t>sólo ha crecido un </a:t>
            </a:r>
            <a:r>
              <a:rPr lang="es-ES" sz="2800" b="1" kern="3000" spc="30" dirty="0" smtClean="0">
                <a:solidFill>
                  <a:srgbClr val="FF0000"/>
                </a:solidFill>
                <a:latin typeface="Source Sans Pro Light" pitchFamily="34" charset="0"/>
                <a:ea typeface="Segoe UI" pitchFamily="34" charset="0"/>
                <a:cs typeface="Segoe UI" pitchFamily="34" charset="0"/>
              </a:rPr>
              <a:t>24 %</a:t>
            </a:r>
            <a:r>
              <a:rPr lang="es-ES" sz="2800" b="1" kern="3000" spc="30" dirty="0" smtClean="0">
                <a:solidFill>
                  <a:schemeClr val="tx1">
                    <a:lumMod val="85000"/>
                    <a:lumOff val="15000"/>
                  </a:schemeClr>
                </a:solidFill>
                <a:latin typeface="Source Sans Pro Light" pitchFamily="34" charset="0"/>
                <a:ea typeface="Segoe UI" pitchFamily="34" charset="0"/>
                <a:cs typeface="Segoe UI" pitchFamily="34" charset="0"/>
              </a:rPr>
              <a:t> </a:t>
            </a:r>
            <a:r>
              <a:rPr lang="es-ES" sz="1600" kern="3000" spc="30" dirty="0">
                <a:solidFill>
                  <a:schemeClr val="tx1">
                    <a:lumMod val="85000"/>
                    <a:lumOff val="15000"/>
                  </a:schemeClr>
                </a:solidFill>
                <a:latin typeface="Source Sans Pro Light" pitchFamily="34" charset="0"/>
                <a:ea typeface="Segoe UI" pitchFamily="34" charset="0"/>
                <a:cs typeface="Segoe UI" pitchFamily="34" charset="0"/>
              </a:rPr>
              <a:t>lo que dificulta la prestación del servicio de justicia en el país</a:t>
            </a:r>
          </a:p>
        </p:txBody>
      </p:sp>
      <p:sp>
        <p:nvSpPr>
          <p:cNvPr id="7" name="Marcador de texto 1"/>
          <p:cNvSpPr>
            <a:spLocks noGrp="1"/>
          </p:cNvSpPr>
          <p:nvPr>
            <p:ph type="body" sz="quarter" idx="10"/>
          </p:nvPr>
        </p:nvSpPr>
        <p:spPr>
          <a:xfrm>
            <a:off x="-23093" y="-62540"/>
            <a:ext cx="8640960" cy="1548118"/>
          </a:xfrm>
          <a:solidFill>
            <a:schemeClr val="tx2">
              <a:lumMod val="75000"/>
            </a:schemeClr>
          </a:solidFill>
          <a:ln>
            <a:solidFill>
              <a:schemeClr val="tx2">
                <a:lumMod val="75000"/>
              </a:schemeClr>
            </a:solidFill>
          </a:ln>
        </p:spPr>
        <p:txBody>
          <a:bodyPr/>
          <a:lstStyle/>
          <a:p>
            <a:r>
              <a:rPr lang="es-CO" sz="4800" dirty="0" smtClean="0"/>
              <a:t>¿Hay </a:t>
            </a:r>
            <a:r>
              <a:rPr lang="es-CO" sz="4800" dirty="0"/>
              <a:t>‘</a:t>
            </a:r>
            <a:r>
              <a:rPr lang="es-CO" sz="4800" dirty="0" err="1"/>
              <a:t>bullying</a:t>
            </a:r>
            <a:r>
              <a:rPr lang="es-CO" sz="4800" dirty="0"/>
              <a:t>’ contra la Administración de </a:t>
            </a:r>
            <a:r>
              <a:rPr lang="es-CO" sz="4800" dirty="0" smtClean="0"/>
              <a:t>Justicia?</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pic>
        <p:nvPicPr>
          <p:cNvPr id="5" name="Imagen 4"/>
          <p:cNvPicPr>
            <a:picLocks noChangeAspect="1"/>
          </p:cNvPicPr>
          <p:nvPr/>
        </p:nvPicPr>
        <p:blipFill>
          <a:blip r:embed="rId3"/>
          <a:stretch>
            <a:fillRect/>
          </a:stretch>
        </p:blipFill>
        <p:spPr>
          <a:xfrm>
            <a:off x="5737547" y="1845618"/>
            <a:ext cx="6166926" cy="3672408"/>
          </a:xfrm>
          <a:prstGeom prst="rect">
            <a:avLst/>
          </a:prstGeom>
        </p:spPr>
      </p:pic>
    </p:spTree>
    <p:extLst>
      <p:ext uri="{BB962C8B-B14F-4D97-AF65-F5344CB8AC3E}">
        <p14:creationId xmlns:p14="http://schemas.microsoft.com/office/powerpoint/2010/main" val="22979949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3211" y="4149874"/>
            <a:ext cx="6840760" cy="108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err="1" smtClean="0">
                <a:solidFill>
                  <a:schemeClr val="tx1">
                    <a:lumMod val="85000"/>
                    <a:lumOff val="15000"/>
                  </a:schemeClr>
                </a:solidFill>
                <a:latin typeface="Source Sans Pro Light" pitchFamily="34" charset="0"/>
                <a:cs typeface="Arial" pitchFamily="34" charset="0"/>
              </a:rPr>
              <a:t>Acceso</a:t>
            </a:r>
            <a:r>
              <a:rPr lang="en-US" sz="4000" spc="600" dirty="0" smtClean="0">
                <a:solidFill>
                  <a:schemeClr val="tx1">
                    <a:lumMod val="85000"/>
                    <a:lumOff val="15000"/>
                  </a:schemeClr>
                </a:solidFill>
                <a:latin typeface="Source Sans Pro Light" pitchFamily="34" charset="0"/>
                <a:cs typeface="Arial" pitchFamily="34" charset="0"/>
              </a:rPr>
              <a:t> a la </a:t>
            </a:r>
            <a:r>
              <a:rPr lang="en-US" sz="4000" spc="600" dirty="0" err="1" smtClean="0">
                <a:solidFill>
                  <a:schemeClr val="tx1">
                    <a:lumMod val="85000"/>
                    <a:lumOff val="15000"/>
                  </a:schemeClr>
                </a:solidFill>
                <a:latin typeface="Source Sans Pro Light" pitchFamily="34" charset="0"/>
                <a:cs typeface="Arial" pitchFamily="34" charset="0"/>
              </a:rPr>
              <a:t>Justicia</a:t>
            </a:r>
            <a:endParaRPr lang="en-US" sz="4000" spc="600" dirty="0">
              <a:solidFill>
                <a:schemeClr val="tx1">
                  <a:lumMod val="85000"/>
                  <a:lumOff val="15000"/>
                </a:schemeClr>
              </a:solidFill>
              <a:latin typeface="Source Sans Pro Light"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73" y="693490"/>
            <a:ext cx="2124236" cy="2871220"/>
          </a:xfrm>
          <a:prstGeom prst="rect">
            <a:avLst/>
          </a:prstGeom>
        </p:spPr>
      </p:pic>
    </p:spTree>
    <p:extLst>
      <p:ext uri="{BB962C8B-B14F-4D97-AF65-F5344CB8AC3E}">
        <p14:creationId xmlns:p14="http://schemas.microsoft.com/office/powerpoint/2010/main" val="31201218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9574"/>
            <a:ext cx="5161483" cy="149515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Demandas</a:t>
            </a:r>
            <a:r>
              <a:rPr lang="en-US" sz="4800" dirty="0" smtClean="0"/>
              <a:t> de </a:t>
            </a:r>
            <a:r>
              <a:rPr lang="en-US" sz="4800" dirty="0" err="1" smtClean="0"/>
              <a:t>Justicia</a:t>
            </a:r>
            <a:r>
              <a:rPr lang="en-US" sz="4800" dirty="0" smtClean="0"/>
              <a:t>  2013</a:t>
            </a:r>
            <a:endParaRPr lang="en-US" sz="4800" dirty="0"/>
          </a:p>
        </p:txBody>
      </p:sp>
      <p:sp>
        <p:nvSpPr>
          <p:cNvPr id="28" name="Rectangle 27"/>
          <p:cNvSpPr/>
          <p:nvPr/>
        </p:nvSpPr>
        <p:spPr>
          <a:xfrm>
            <a:off x="7061389" y="2918923"/>
            <a:ext cx="4076761"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9" name="Rectangle 28"/>
          <p:cNvSpPr/>
          <p:nvPr/>
        </p:nvSpPr>
        <p:spPr>
          <a:xfrm>
            <a:off x="6025579" y="2918923"/>
            <a:ext cx="1035808"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s-MX" sz="1600" dirty="0"/>
              <a:t>3.272.608 </a:t>
            </a:r>
            <a:endParaRPr lang="en-US" sz="1600" dirty="0">
              <a:latin typeface="Source Sans Pro Light" pitchFamily="34" charset="0"/>
            </a:endParaRPr>
          </a:p>
        </p:txBody>
      </p:sp>
      <p:sp>
        <p:nvSpPr>
          <p:cNvPr id="34" name="Rectangle 33"/>
          <p:cNvSpPr/>
          <p:nvPr/>
        </p:nvSpPr>
        <p:spPr>
          <a:xfrm>
            <a:off x="7061389" y="2349674"/>
            <a:ext cx="4076761"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5" name="Rectangle 34"/>
          <p:cNvSpPr/>
          <p:nvPr/>
        </p:nvSpPr>
        <p:spPr>
          <a:xfrm>
            <a:off x="6025579" y="2349674"/>
            <a:ext cx="1224136"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s-MX" sz="1800" dirty="0"/>
              <a:t>3.012.046 </a:t>
            </a:r>
            <a:endParaRPr lang="en-US" sz="1800" dirty="0">
              <a:latin typeface="Source Sans Pro Light" pitchFamily="34" charset="0"/>
            </a:endParaRPr>
          </a:p>
        </p:txBody>
      </p:sp>
      <p:sp>
        <p:nvSpPr>
          <p:cNvPr id="36" name="Rectangle 35"/>
          <p:cNvSpPr/>
          <p:nvPr/>
        </p:nvSpPr>
        <p:spPr>
          <a:xfrm>
            <a:off x="7061388" y="2349674"/>
            <a:ext cx="3545010" cy="357067"/>
          </a:xfrm>
          <a:prstGeom prst="rect">
            <a:avLst/>
          </a:prstGeom>
          <a:solidFill>
            <a:srgbClr val="C0000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8755" tIns="15999" rIns="156757" bIns="15999" numCol="1" spcCol="1269" anchor="ctr" anchorCtr="0">
            <a:noAutofit/>
          </a:bodyPr>
          <a:lstStyle/>
          <a:p>
            <a:pPr defTabSz="533310">
              <a:lnSpc>
                <a:spcPct val="90000"/>
              </a:lnSpc>
              <a:spcBef>
                <a:spcPct val="0"/>
              </a:spcBef>
              <a:spcAft>
                <a:spcPct val="35000"/>
              </a:spcAft>
            </a:pPr>
            <a:r>
              <a:rPr lang="en-US" sz="2000" dirty="0" err="1" smtClean="0">
                <a:solidFill>
                  <a:schemeClr val="bg1"/>
                </a:solidFill>
                <a:latin typeface="Source Sans Pro Light" pitchFamily="34" charset="0"/>
              </a:rPr>
              <a:t>Demandas</a:t>
            </a:r>
            <a:r>
              <a:rPr lang="en-US" sz="2000" dirty="0" smtClean="0">
                <a:solidFill>
                  <a:schemeClr val="bg1"/>
                </a:solidFill>
                <a:latin typeface="Source Sans Pro Light" pitchFamily="34" charset="0"/>
              </a:rPr>
              <a:t> </a:t>
            </a:r>
            <a:r>
              <a:rPr lang="en-US" sz="2000" dirty="0" err="1" smtClean="0">
                <a:solidFill>
                  <a:schemeClr val="bg1"/>
                </a:solidFill>
                <a:latin typeface="Source Sans Pro Light" pitchFamily="34" charset="0"/>
              </a:rPr>
              <a:t>recibidas</a:t>
            </a:r>
            <a:r>
              <a:rPr lang="en-US" sz="2000" dirty="0" smtClean="0">
                <a:solidFill>
                  <a:schemeClr val="bg1"/>
                </a:solidFill>
                <a:latin typeface="Source Sans Pro Light" pitchFamily="34" charset="0"/>
              </a:rPr>
              <a:t> </a:t>
            </a:r>
            <a:endParaRPr lang="en-US" sz="2000" dirty="0">
              <a:solidFill>
                <a:schemeClr val="bg1"/>
              </a:solidFill>
              <a:latin typeface="Source Sans Pro Light" pitchFamily="34" charset="0"/>
            </a:endParaRPr>
          </a:p>
        </p:txBody>
      </p:sp>
      <p:sp>
        <p:nvSpPr>
          <p:cNvPr id="37" name="Rectangle 36"/>
          <p:cNvSpPr/>
          <p:nvPr/>
        </p:nvSpPr>
        <p:spPr>
          <a:xfrm>
            <a:off x="7061389" y="2918922"/>
            <a:ext cx="3140656" cy="357067"/>
          </a:xfrm>
          <a:prstGeom prst="rect">
            <a:avLst/>
          </a:prstGeom>
          <a:solidFill>
            <a:srgbClr val="FF0000"/>
          </a:solidFill>
          <a:ln>
            <a:noFill/>
          </a:ln>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188755" tIns="15999" rIns="156757" bIns="15999" numCol="1" spcCol="1269" anchor="ctr" anchorCtr="0">
            <a:noAutofit/>
          </a:bodyPr>
          <a:lstStyle/>
          <a:p>
            <a:pPr defTabSz="533310">
              <a:lnSpc>
                <a:spcPct val="90000"/>
              </a:lnSpc>
              <a:spcBef>
                <a:spcPct val="0"/>
              </a:spcBef>
              <a:spcAft>
                <a:spcPct val="35000"/>
              </a:spcAft>
            </a:pPr>
            <a:r>
              <a:rPr lang="en-US" sz="2000" dirty="0" err="1" smtClean="0">
                <a:solidFill>
                  <a:schemeClr val="bg1"/>
                </a:solidFill>
                <a:latin typeface="Source Sans Pro Light" pitchFamily="34" charset="0"/>
              </a:rPr>
              <a:t>Procesos</a:t>
            </a:r>
            <a:r>
              <a:rPr lang="en-US" sz="2000" dirty="0" smtClean="0">
                <a:solidFill>
                  <a:schemeClr val="bg1"/>
                </a:solidFill>
                <a:latin typeface="Source Sans Pro Light" pitchFamily="34" charset="0"/>
              </a:rPr>
              <a:t> </a:t>
            </a:r>
            <a:r>
              <a:rPr lang="en-US" sz="2000" dirty="0" err="1" smtClean="0">
                <a:solidFill>
                  <a:schemeClr val="bg1"/>
                </a:solidFill>
                <a:latin typeface="Source Sans Pro Light" pitchFamily="34" charset="0"/>
              </a:rPr>
              <a:t>gestionados</a:t>
            </a:r>
            <a:endParaRPr lang="en-US" sz="2000" dirty="0">
              <a:solidFill>
                <a:schemeClr val="bg1"/>
              </a:solidFill>
            </a:endParaRPr>
          </a:p>
        </p:txBody>
      </p:sp>
      <p:sp>
        <p:nvSpPr>
          <p:cNvPr id="46" name="Rectangle 45"/>
          <p:cNvSpPr/>
          <p:nvPr/>
        </p:nvSpPr>
        <p:spPr>
          <a:xfrm>
            <a:off x="372952" y="2388378"/>
            <a:ext cx="4896544" cy="2000532"/>
          </a:xfrm>
          <a:prstGeom prst="rect">
            <a:avLst/>
          </a:prstGeom>
        </p:spPr>
        <p:txBody>
          <a:bodyPr wrap="square" lIns="91424" tIns="45712" rIns="91424" bIns="45712">
            <a:spAutoFit/>
          </a:bodyPr>
          <a:lstStyle/>
          <a:p>
            <a:r>
              <a:rPr lang="es-MX" b="1" dirty="0">
                <a:latin typeface="Arial" pitchFamily="34" charset="0"/>
                <a:cs typeface="Arial" pitchFamily="34" charset="0"/>
              </a:rPr>
              <a:t>“Sólo el </a:t>
            </a:r>
            <a:r>
              <a:rPr lang="es-MX" sz="2800" b="1" dirty="0" smtClean="0">
                <a:solidFill>
                  <a:srgbClr val="FF0000"/>
                </a:solidFill>
                <a:latin typeface="Arial" pitchFamily="34" charset="0"/>
                <a:cs typeface="Arial" pitchFamily="34" charset="0"/>
              </a:rPr>
              <a:t>8% </a:t>
            </a:r>
            <a:r>
              <a:rPr lang="es-MX" b="1" dirty="0" smtClean="0">
                <a:latin typeface="Arial" pitchFamily="34" charset="0"/>
                <a:cs typeface="Arial" pitchFamily="34" charset="0"/>
              </a:rPr>
              <a:t>de </a:t>
            </a:r>
            <a:r>
              <a:rPr lang="es-MX" b="1" dirty="0">
                <a:latin typeface="Arial" pitchFamily="34" charset="0"/>
                <a:cs typeface="Arial" pitchFamily="34" charset="0"/>
              </a:rPr>
              <a:t>la ciudadanía accede a la </a:t>
            </a:r>
            <a:r>
              <a:rPr lang="es-MX" b="1" dirty="0" smtClean="0">
                <a:latin typeface="Arial" pitchFamily="34" charset="0"/>
                <a:cs typeface="Arial" pitchFamily="34" charset="0"/>
              </a:rPr>
              <a:t>Justicia</a:t>
            </a:r>
            <a:r>
              <a:rPr lang="es-MX" b="1" dirty="0">
                <a:latin typeface="Arial" pitchFamily="34" charset="0"/>
                <a:cs typeface="Arial" pitchFamily="34" charset="0"/>
              </a:rPr>
              <a:t>, es un grupo privilegiado. Hay que eliminar las barreras de todo tipo.”</a:t>
            </a:r>
            <a:endParaRPr lang="es-ES" b="1" dirty="0">
              <a:latin typeface="Arial" pitchFamily="34" charset="0"/>
              <a:cs typeface="Arial" pitchFamily="34" charset="0"/>
            </a:endParaRPr>
          </a:p>
        </p:txBody>
      </p:sp>
      <p:sp>
        <p:nvSpPr>
          <p:cNvPr id="5" name="Rectángulo 4"/>
          <p:cNvSpPr/>
          <p:nvPr/>
        </p:nvSpPr>
        <p:spPr>
          <a:xfrm>
            <a:off x="2148131" y="5052553"/>
            <a:ext cx="7034816" cy="559064"/>
          </a:xfrm>
          <a:prstGeom prst="rect">
            <a:avLst/>
          </a:prstGeom>
          <a:solidFill>
            <a:schemeClr val="accent6">
              <a:lumMod val="20000"/>
              <a:lumOff val="80000"/>
            </a:schemeClr>
          </a:solidFill>
        </p:spPr>
        <p:txBody>
          <a:bodyPr wrap="square">
            <a:spAutoFit/>
          </a:bodyPr>
          <a:lstStyle/>
          <a:p>
            <a:pPr algn="ctr"/>
            <a:r>
              <a:rPr lang="es-MX" dirty="0" smtClean="0">
                <a:latin typeface="Arial" panose="020B0604020202020204" pitchFamily="34" charset="0"/>
              </a:rPr>
              <a:t>La productividad fue de </a:t>
            </a:r>
            <a:r>
              <a:rPr lang="es-MX" sz="3033" b="1" dirty="0" smtClean="0">
                <a:latin typeface="Arial" panose="020B0604020202020204" pitchFamily="34" charset="0"/>
              </a:rPr>
              <a:t>108%</a:t>
            </a:r>
            <a:endParaRPr lang="es-ES" sz="3033" b="1" dirty="0"/>
          </a:p>
        </p:txBody>
      </p:sp>
      <p:sp>
        <p:nvSpPr>
          <p:cNvPr id="6" name="Rectángulo 5"/>
          <p:cNvSpPr/>
          <p:nvPr/>
        </p:nvSpPr>
        <p:spPr>
          <a:xfrm>
            <a:off x="276485" y="5933144"/>
            <a:ext cx="11498188" cy="800219"/>
          </a:xfrm>
          <a:prstGeom prst="rect">
            <a:avLst/>
          </a:prstGeom>
        </p:spPr>
        <p:txBody>
          <a:bodyPr wrap="square">
            <a:spAutoFit/>
          </a:bodyPr>
          <a:lstStyle/>
          <a:p>
            <a:pPr algn="ctr">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Esta es la labor realizada en 6.029 despachos judiciales del país, de los cuales, 4.878 son permanentes y 1.151 son de descongestión.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42809290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750" fill="hold"/>
                                        <p:tgtEl>
                                          <p:spTgt spid="35"/>
                                        </p:tgtEl>
                                        <p:attrNameLst>
                                          <p:attrName>ppt_x</p:attrName>
                                        </p:attrNameLst>
                                      </p:cBhvr>
                                      <p:tavLst>
                                        <p:tav tm="0">
                                          <p:val>
                                            <p:strVal val="1+#ppt_w/2"/>
                                          </p:val>
                                        </p:tav>
                                        <p:tav tm="100000">
                                          <p:val>
                                            <p:strVal val="#ppt_x"/>
                                          </p:val>
                                        </p:tav>
                                      </p:tavLst>
                                    </p:anim>
                                    <p:anim calcmode="lin" valueType="num">
                                      <p:cBhvr additive="base">
                                        <p:cTn id="13" dur="750" fill="hold"/>
                                        <p:tgtEl>
                                          <p:spTgt spid="35"/>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750" fill="hold"/>
                                        <p:tgtEl>
                                          <p:spTgt spid="34"/>
                                        </p:tgtEl>
                                        <p:attrNameLst>
                                          <p:attrName>ppt_x</p:attrName>
                                        </p:attrNameLst>
                                      </p:cBhvr>
                                      <p:tavLst>
                                        <p:tav tm="0">
                                          <p:val>
                                            <p:strVal val="1+#ppt_w/2"/>
                                          </p:val>
                                        </p:tav>
                                        <p:tav tm="100000">
                                          <p:val>
                                            <p:strVal val="#ppt_x"/>
                                          </p:val>
                                        </p:tav>
                                      </p:tavLst>
                                    </p:anim>
                                    <p:anim calcmode="lin" valueType="num">
                                      <p:cBhvr additive="base">
                                        <p:cTn id="21" dur="75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2"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1+#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750" fill="hold"/>
                                        <p:tgtEl>
                                          <p:spTgt spid="37"/>
                                        </p:tgtEl>
                                        <p:attrNameLst>
                                          <p:attrName>ppt_x</p:attrName>
                                        </p:attrNameLst>
                                      </p:cBhvr>
                                      <p:tavLst>
                                        <p:tav tm="0">
                                          <p:val>
                                            <p:strVal val="1+#ppt_w/2"/>
                                          </p:val>
                                        </p:tav>
                                        <p:tav tm="100000">
                                          <p:val>
                                            <p:strVal val="#ppt_x"/>
                                          </p:val>
                                        </p:tav>
                                      </p:tavLst>
                                    </p:anim>
                                    <p:anim calcmode="lin" valueType="num">
                                      <p:cBhvr additive="base">
                                        <p:cTn id="30" dur="75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750" fill="hold"/>
                                        <p:tgtEl>
                                          <p:spTgt spid="28"/>
                                        </p:tgtEl>
                                        <p:attrNameLst>
                                          <p:attrName>ppt_x</p:attrName>
                                        </p:attrNameLst>
                                      </p:cBhvr>
                                      <p:tavLst>
                                        <p:tav tm="0">
                                          <p:val>
                                            <p:strVal val="1+#ppt_w/2"/>
                                          </p:val>
                                        </p:tav>
                                        <p:tav tm="100000">
                                          <p:val>
                                            <p:strVal val="#ppt_x"/>
                                          </p:val>
                                        </p:tav>
                                      </p:tavLst>
                                    </p:anim>
                                    <p:anim calcmode="lin" valueType="num">
                                      <p:cBhvr additive="base">
                                        <p:cTn id="34"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P spid="35" grpId="0" animBg="1"/>
      <p:bldP spid="36" grpId="0" animBg="1"/>
      <p:bldP spid="37" grpId="0" animBg="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03" y="3002"/>
            <a:ext cx="4968551" cy="1008111"/>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Desconcentración</a:t>
            </a:r>
            <a:endParaRPr lang="en-US" sz="4800" dirty="0"/>
          </a:p>
        </p:txBody>
      </p:sp>
      <p:sp>
        <p:nvSpPr>
          <p:cNvPr id="16" name="Oval 15"/>
          <p:cNvSpPr/>
          <p:nvPr/>
        </p:nvSpPr>
        <p:spPr>
          <a:xfrm>
            <a:off x="2122156" y="2081203"/>
            <a:ext cx="1193661" cy="1193661"/>
          </a:xfrm>
          <a:prstGeom prst="ellipse">
            <a:avLst/>
          </a:prstGeom>
          <a:solidFill>
            <a:srgbClr val="C0000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r>
              <a:rPr lang="es-MX" sz="4800" b="1" dirty="0" smtClean="0">
                <a:solidFill>
                  <a:schemeClr val="bg1"/>
                </a:solidFill>
              </a:rPr>
              <a:t>4</a:t>
            </a:r>
            <a:endParaRPr lang="ru-RU" sz="4800" b="1" dirty="0">
              <a:solidFill>
                <a:schemeClr val="bg1"/>
              </a:solidFill>
            </a:endParaRPr>
          </a:p>
        </p:txBody>
      </p:sp>
      <p:sp>
        <p:nvSpPr>
          <p:cNvPr id="17" name="Rectangle 16"/>
          <p:cNvSpPr/>
          <p:nvPr/>
        </p:nvSpPr>
        <p:spPr>
          <a:xfrm>
            <a:off x="2065139" y="3453203"/>
            <a:ext cx="3744416" cy="769425"/>
          </a:xfrm>
          <a:prstGeom prst="rect">
            <a:avLst/>
          </a:prstGeom>
        </p:spPr>
        <p:txBody>
          <a:bodyPr wrap="square" lIns="91424" tIns="45712" rIns="91424" bIns="45712">
            <a:spAutoFit/>
          </a:bodyPr>
          <a:lstStyle/>
          <a:p>
            <a:pPr algn="just"/>
            <a:r>
              <a:rPr lang="es-ES" sz="1100" kern="3000" dirty="0">
                <a:solidFill>
                  <a:schemeClr val="tx1">
                    <a:lumMod val="85000"/>
                    <a:lumOff val="15000"/>
                  </a:schemeClr>
                </a:solidFill>
                <a:latin typeface="Source Sans Pro Light" pitchFamily="34" charset="0"/>
              </a:rPr>
              <a:t>La Sala Administrativa tiene como meta para el 2014 la puesta en funcionamiento de diez proyectos piloto de servicios de justicia desconcentrados en Bogotá, Cali, Bucaramanga, Barranquilla, Medellín y Bucaramanga.</a:t>
            </a:r>
          </a:p>
        </p:txBody>
      </p:sp>
      <p:sp>
        <p:nvSpPr>
          <p:cNvPr id="18" name="Rectangle 17"/>
          <p:cNvSpPr/>
          <p:nvPr/>
        </p:nvSpPr>
        <p:spPr>
          <a:xfrm>
            <a:off x="3372834" y="1976009"/>
            <a:ext cx="2614417" cy="757114"/>
          </a:xfrm>
          <a:prstGeom prst="rect">
            <a:avLst/>
          </a:prstGeom>
        </p:spPr>
        <p:txBody>
          <a:bodyPr wrap="square" lIns="91424" tIns="45712" rIns="91424" bIns="45712">
            <a:spAutoFit/>
          </a:bodyPr>
          <a:lstStyle/>
          <a:p>
            <a:pPr>
              <a:lnSpc>
                <a:spcPct val="90000"/>
              </a:lnSpc>
            </a:pPr>
            <a:r>
              <a:rPr lang="en-US" b="1" kern="3000" spc="-150" dirty="0" err="1" smtClean="0">
                <a:solidFill>
                  <a:schemeClr val="tx1">
                    <a:lumMod val="85000"/>
                    <a:lumOff val="15000"/>
                  </a:schemeClr>
                </a:solidFill>
                <a:latin typeface="Arial" pitchFamily="34" charset="0"/>
                <a:cs typeface="Arial" pitchFamily="34" charset="0"/>
              </a:rPr>
              <a:t>Millones</a:t>
            </a:r>
            <a:r>
              <a:rPr lang="en-US" b="1" kern="3000" spc="-150" dirty="0" smtClean="0">
                <a:solidFill>
                  <a:schemeClr val="tx1">
                    <a:lumMod val="85000"/>
                    <a:lumOff val="15000"/>
                  </a:schemeClr>
                </a:solidFill>
                <a:latin typeface="Arial" pitchFamily="34" charset="0"/>
                <a:cs typeface="Arial" pitchFamily="34" charset="0"/>
              </a:rPr>
              <a:t> de personas </a:t>
            </a:r>
            <a:endParaRPr lang="en-US" b="1" kern="3000" spc="-150" dirty="0">
              <a:solidFill>
                <a:schemeClr val="tx1">
                  <a:lumMod val="85000"/>
                  <a:lumOff val="15000"/>
                </a:schemeClr>
              </a:solidFill>
              <a:latin typeface="Arial" pitchFamily="34" charset="0"/>
              <a:cs typeface="Arial" pitchFamily="34" charset="0"/>
            </a:endParaRPr>
          </a:p>
        </p:txBody>
      </p:sp>
      <p:sp>
        <p:nvSpPr>
          <p:cNvPr id="19" name="Rectangle 18"/>
          <p:cNvSpPr/>
          <p:nvPr/>
        </p:nvSpPr>
        <p:spPr>
          <a:xfrm>
            <a:off x="3372834" y="2646413"/>
            <a:ext cx="2079890" cy="784814"/>
          </a:xfrm>
          <a:prstGeom prst="rect">
            <a:avLst/>
          </a:prstGeom>
        </p:spPr>
        <p:txBody>
          <a:bodyPr wrap="square" lIns="91424" tIns="45712" rIns="91424" bIns="45712">
            <a:spAutoFit/>
          </a:bodyPr>
          <a:lstStyle/>
          <a:p>
            <a:r>
              <a:rPr lang="en-US" sz="1500" i="1" kern="3000" dirty="0" smtClean="0">
                <a:solidFill>
                  <a:schemeClr val="tx1">
                    <a:lumMod val="85000"/>
                    <a:lumOff val="15000"/>
                  </a:schemeClr>
                </a:solidFill>
                <a:latin typeface="Source Sans Pro Light" pitchFamily="34" charset="0"/>
              </a:rPr>
              <a:t>en </a:t>
            </a:r>
            <a:r>
              <a:rPr lang="en-US" sz="1500" i="1" kern="3000" dirty="0" err="1" smtClean="0">
                <a:solidFill>
                  <a:schemeClr val="tx1">
                    <a:lumMod val="85000"/>
                    <a:lumOff val="15000"/>
                  </a:schemeClr>
                </a:solidFill>
                <a:latin typeface="Source Sans Pro Light" pitchFamily="34" charset="0"/>
              </a:rPr>
              <a:t>condiciones</a:t>
            </a:r>
            <a:r>
              <a:rPr lang="en-US" sz="1500" i="1" kern="3000" dirty="0" smtClean="0">
                <a:solidFill>
                  <a:schemeClr val="tx1">
                    <a:lumMod val="85000"/>
                    <a:lumOff val="15000"/>
                  </a:schemeClr>
                </a:solidFill>
                <a:latin typeface="Source Sans Pro Light" pitchFamily="34" charset="0"/>
              </a:rPr>
              <a:t> de </a:t>
            </a:r>
            <a:r>
              <a:rPr lang="en-US" sz="1500" i="1" kern="3000" dirty="0" err="1" smtClean="0">
                <a:solidFill>
                  <a:schemeClr val="tx1">
                    <a:lumMod val="85000"/>
                    <a:lumOff val="15000"/>
                  </a:schemeClr>
                </a:solidFill>
                <a:latin typeface="Source Sans Pro Light" pitchFamily="34" charset="0"/>
              </a:rPr>
              <a:t>vulnerabilidad</a:t>
            </a:r>
            <a:r>
              <a:rPr lang="en-US" sz="1500" i="1" kern="3000" dirty="0" smtClean="0">
                <a:solidFill>
                  <a:schemeClr val="tx1">
                    <a:lumMod val="85000"/>
                    <a:lumOff val="15000"/>
                  </a:schemeClr>
                </a:solidFill>
                <a:latin typeface="Source Sans Pro Light" pitchFamily="34" charset="0"/>
              </a:rPr>
              <a:t> </a:t>
            </a:r>
            <a:r>
              <a:rPr lang="en-US" sz="1500" i="1" kern="3000" dirty="0" smtClean="0">
                <a:solidFill>
                  <a:schemeClr val="tx1">
                    <a:lumMod val="85000"/>
                    <a:lumOff val="15000"/>
                  </a:schemeClr>
                </a:solidFill>
                <a:latin typeface="Source Sans Pro Light" pitchFamily="34" charset="0"/>
              </a:rPr>
              <a:t> NO </a:t>
            </a:r>
            <a:r>
              <a:rPr lang="en-US" sz="1500" i="1" kern="3000" dirty="0" err="1" smtClean="0">
                <a:solidFill>
                  <a:schemeClr val="tx1">
                    <a:lumMod val="85000"/>
                    <a:lumOff val="15000"/>
                  </a:schemeClr>
                </a:solidFill>
                <a:latin typeface="Source Sans Pro Light" pitchFamily="34" charset="0"/>
              </a:rPr>
              <a:t>acceden</a:t>
            </a:r>
            <a:r>
              <a:rPr lang="en-US" sz="1500" i="1" kern="3000" dirty="0" smtClean="0">
                <a:solidFill>
                  <a:schemeClr val="tx1">
                    <a:lumMod val="85000"/>
                    <a:lumOff val="15000"/>
                  </a:schemeClr>
                </a:solidFill>
                <a:latin typeface="Source Sans Pro Light" pitchFamily="34" charset="0"/>
              </a:rPr>
              <a:t> a la </a:t>
            </a:r>
            <a:r>
              <a:rPr lang="en-US" sz="1500" i="1" kern="3000" dirty="0" err="1" smtClean="0">
                <a:solidFill>
                  <a:schemeClr val="tx1">
                    <a:lumMod val="85000"/>
                    <a:lumOff val="15000"/>
                  </a:schemeClr>
                </a:solidFill>
                <a:latin typeface="Source Sans Pro Light" pitchFamily="34" charset="0"/>
              </a:rPr>
              <a:t>Justicia</a:t>
            </a:r>
            <a:r>
              <a:rPr lang="en-US" sz="1500" i="1" kern="3000" dirty="0" smtClean="0">
                <a:solidFill>
                  <a:schemeClr val="tx1">
                    <a:lumMod val="85000"/>
                    <a:lumOff val="15000"/>
                  </a:schemeClr>
                </a:solidFill>
                <a:latin typeface="Source Sans Pro Light" pitchFamily="34" charset="0"/>
              </a:rPr>
              <a:t>.</a:t>
            </a:r>
            <a:endParaRPr lang="en-US" sz="1500" i="1" dirty="0"/>
          </a:p>
        </p:txBody>
      </p:sp>
      <p:sp>
        <p:nvSpPr>
          <p:cNvPr id="20" name="Oval 19"/>
          <p:cNvSpPr/>
          <p:nvPr/>
        </p:nvSpPr>
        <p:spPr>
          <a:xfrm>
            <a:off x="6748868" y="2023133"/>
            <a:ext cx="1193661" cy="1193661"/>
          </a:xfrm>
          <a:prstGeom prst="ellipse">
            <a:avLst/>
          </a:prstGeom>
          <a:solidFill>
            <a:schemeClr val="accent6">
              <a:lumMod val="7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r>
              <a:rPr lang="es-ES" sz="3600" b="1" dirty="0" smtClean="0">
                <a:solidFill>
                  <a:schemeClr val="bg1"/>
                </a:solidFill>
              </a:rPr>
              <a:t>16</a:t>
            </a:r>
            <a:endParaRPr lang="ru-RU" sz="3600" b="1" dirty="0">
              <a:solidFill>
                <a:schemeClr val="bg1"/>
              </a:solidFill>
            </a:endParaRPr>
          </a:p>
        </p:txBody>
      </p:sp>
      <p:sp>
        <p:nvSpPr>
          <p:cNvPr id="21" name="Rectangle 20"/>
          <p:cNvSpPr/>
          <p:nvPr/>
        </p:nvSpPr>
        <p:spPr>
          <a:xfrm>
            <a:off x="6748868" y="3368564"/>
            <a:ext cx="3910736" cy="769425"/>
          </a:xfrm>
          <a:prstGeom prst="rect">
            <a:avLst/>
          </a:prstGeom>
        </p:spPr>
        <p:txBody>
          <a:bodyPr wrap="square" lIns="91424" tIns="45712" rIns="91424" bIns="45712">
            <a:spAutoFit/>
          </a:bodyPr>
          <a:lstStyle/>
          <a:p>
            <a:pPr algn="just"/>
            <a:r>
              <a:rPr lang="es-ES" sz="1100" kern="3000" dirty="0">
                <a:solidFill>
                  <a:schemeClr val="tx1">
                    <a:lumMod val="85000"/>
                    <a:lumOff val="15000"/>
                  </a:schemeClr>
                </a:solidFill>
                <a:latin typeface="Source Sans Pro Light" pitchFamily="34" charset="0"/>
              </a:rPr>
              <a:t>En este ámbito entran los jueces de pequeñas causas, que asesoran y orientan al ciudadano en sus diferentes inquietudes, cumplen una labor pedagógica para saber cómo solucionan sus conflictos las personas del común.</a:t>
            </a:r>
            <a:r>
              <a:rPr lang="en-US" sz="1100" kern="3000" dirty="0" smtClean="0">
                <a:solidFill>
                  <a:schemeClr val="tx1">
                    <a:lumMod val="85000"/>
                    <a:lumOff val="15000"/>
                  </a:schemeClr>
                </a:solidFill>
                <a:latin typeface="Source Sans Pro Light" pitchFamily="34" charset="0"/>
              </a:rPr>
              <a:t>.</a:t>
            </a:r>
            <a:endParaRPr lang="en-US" sz="1100" kern="3000" dirty="0">
              <a:solidFill>
                <a:schemeClr val="tx1">
                  <a:lumMod val="85000"/>
                  <a:lumOff val="15000"/>
                </a:schemeClr>
              </a:solidFill>
              <a:latin typeface="Source Sans Pro Light" pitchFamily="34" charset="0"/>
            </a:endParaRPr>
          </a:p>
        </p:txBody>
      </p:sp>
      <p:sp>
        <p:nvSpPr>
          <p:cNvPr id="22" name="Rectangle 21"/>
          <p:cNvSpPr/>
          <p:nvPr/>
        </p:nvSpPr>
        <p:spPr>
          <a:xfrm>
            <a:off x="8082075" y="2024386"/>
            <a:ext cx="2577529" cy="757114"/>
          </a:xfrm>
          <a:prstGeom prst="rect">
            <a:avLst/>
          </a:prstGeom>
        </p:spPr>
        <p:txBody>
          <a:bodyPr wrap="square" lIns="91424" tIns="45712" rIns="91424" bIns="45712">
            <a:spAutoFit/>
          </a:bodyPr>
          <a:lstStyle/>
          <a:p>
            <a:pPr>
              <a:lnSpc>
                <a:spcPct val="90000"/>
              </a:lnSpc>
            </a:pPr>
            <a:r>
              <a:rPr lang="en-US" b="1" kern="3000" spc="-150" dirty="0" err="1" smtClean="0">
                <a:solidFill>
                  <a:schemeClr val="tx1">
                    <a:lumMod val="85000"/>
                    <a:lumOff val="15000"/>
                  </a:schemeClr>
                </a:solidFill>
                <a:latin typeface="Arial" pitchFamily="34" charset="0"/>
                <a:cs typeface="Arial" pitchFamily="34" charset="0"/>
              </a:rPr>
              <a:t>Juzgados</a:t>
            </a:r>
            <a:r>
              <a:rPr lang="en-US" b="1" kern="3000" spc="-150" dirty="0" smtClean="0">
                <a:solidFill>
                  <a:schemeClr val="tx1">
                    <a:lumMod val="85000"/>
                    <a:lumOff val="15000"/>
                  </a:schemeClr>
                </a:solidFill>
                <a:latin typeface="Arial" pitchFamily="34" charset="0"/>
                <a:cs typeface="Arial" pitchFamily="34" charset="0"/>
              </a:rPr>
              <a:t> de </a:t>
            </a:r>
            <a:r>
              <a:rPr lang="en-US" b="1" kern="3000" spc="-150" dirty="0" err="1" smtClean="0">
                <a:solidFill>
                  <a:schemeClr val="tx1">
                    <a:lumMod val="85000"/>
                    <a:lumOff val="15000"/>
                  </a:schemeClr>
                </a:solidFill>
                <a:latin typeface="Arial" pitchFamily="34" charset="0"/>
                <a:cs typeface="Arial" pitchFamily="34" charset="0"/>
              </a:rPr>
              <a:t>pequeñas</a:t>
            </a:r>
            <a:r>
              <a:rPr lang="en-US" b="1" kern="3000" spc="-150" dirty="0" smtClean="0">
                <a:solidFill>
                  <a:schemeClr val="tx1">
                    <a:lumMod val="85000"/>
                    <a:lumOff val="15000"/>
                  </a:schemeClr>
                </a:solidFill>
                <a:latin typeface="Arial" pitchFamily="34" charset="0"/>
                <a:cs typeface="Arial" pitchFamily="34" charset="0"/>
              </a:rPr>
              <a:t> </a:t>
            </a:r>
            <a:r>
              <a:rPr lang="en-US" b="1" kern="3000" spc="-150" dirty="0" err="1" smtClean="0">
                <a:solidFill>
                  <a:schemeClr val="tx1">
                    <a:lumMod val="85000"/>
                    <a:lumOff val="15000"/>
                  </a:schemeClr>
                </a:solidFill>
                <a:latin typeface="Arial" pitchFamily="34" charset="0"/>
                <a:cs typeface="Arial" pitchFamily="34" charset="0"/>
              </a:rPr>
              <a:t>Causas</a:t>
            </a:r>
            <a:r>
              <a:rPr lang="en-US" b="1" kern="3000" spc="-150" dirty="0" smtClean="0">
                <a:solidFill>
                  <a:schemeClr val="tx1">
                    <a:lumMod val="85000"/>
                    <a:lumOff val="15000"/>
                  </a:schemeClr>
                </a:solidFill>
                <a:latin typeface="Arial" pitchFamily="34" charset="0"/>
                <a:cs typeface="Arial" pitchFamily="34" charset="0"/>
              </a:rPr>
              <a:t> </a:t>
            </a:r>
            <a:endParaRPr lang="en-US" b="1" kern="3000" spc="-150" dirty="0">
              <a:solidFill>
                <a:schemeClr val="tx1">
                  <a:lumMod val="85000"/>
                  <a:lumOff val="15000"/>
                </a:schemeClr>
              </a:solidFill>
              <a:latin typeface="Arial" pitchFamily="34" charset="0"/>
              <a:cs typeface="Arial" pitchFamily="34" charset="0"/>
            </a:endParaRPr>
          </a:p>
        </p:txBody>
      </p:sp>
      <p:sp>
        <p:nvSpPr>
          <p:cNvPr id="23" name="Rectangle 22"/>
          <p:cNvSpPr/>
          <p:nvPr/>
        </p:nvSpPr>
        <p:spPr>
          <a:xfrm>
            <a:off x="8082075" y="2803804"/>
            <a:ext cx="2054378" cy="553982"/>
          </a:xfrm>
          <a:prstGeom prst="rect">
            <a:avLst/>
          </a:prstGeom>
        </p:spPr>
        <p:txBody>
          <a:bodyPr wrap="square" lIns="91424" tIns="45712" rIns="91424" bIns="45712">
            <a:spAutoFit/>
          </a:bodyPr>
          <a:lstStyle/>
          <a:p>
            <a:r>
              <a:rPr lang="en-US" sz="1500" i="1" kern="3000" dirty="0" smtClean="0">
                <a:solidFill>
                  <a:schemeClr val="tx1">
                    <a:lumMod val="85000"/>
                    <a:lumOff val="15000"/>
                  </a:schemeClr>
                </a:solidFill>
                <a:latin typeface="Source Sans Pro Light" pitchFamily="34" charset="0"/>
              </a:rPr>
              <a:t>Y </a:t>
            </a:r>
            <a:r>
              <a:rPr lang="en-US" sz="1500" i="1" kern="3000" dirty="0" err="1" smtClean="0">
                <a:solidFill>
                  <a:schemeClr val="tx1">
                    <a:lumMod val="85000"/>
                    <a:lumOff val="15000"/>
                  </a:schemeClr>
                </a:solidFill>
                <a:latin typeface="Source Sans Pro Light" pitchFamily="34" charset="0"/>
              </a:rPr>
              <a:t>competencia</a:t>
            </a:r>
            <a:r>
              <a:rPr lang="en-US" sz="1500" i="1" kern="3000" dirty="0" smtClean="0">
                <a:solidFill>
                  <a:schemeClr val="tx1">
                    <a:lumMod val="85000"/>
                    <a:lumOff val="15000"/>
                  </a:schemeClr>
                </a:solidFill>
                <a:latin typeface="Source Sans Pro Light" pitchFamily="34" charset="0"/>
              </a:rPr>
              <a:t> </a:t>
            </a:r>
            <a:r>
              <a:rPr lang="en-US" sz="1500" i="1" kern="3000" dirty="0" err="1" smtClean="0">
                <a:solidFill>
                  <a:schemeClr val="tx1">
                    <a:lumMod val="85000"/>
                    <a:lumOff val="15000"/>
                  </a:schemeClr>
                </a:solidFill>
                <a:latin typeface="Source Sans Pro Light" pitchFamily="34" charset="0"/>
              </a:rPr>
              <a:t>múltiple</a:t>
            </a:r>
            <a:r>
              <a:rPr lang="en-US" sz="1500" i="1" kern="3000" dirty="0" smtClean="0">
                <a:solidFill>
                  <a:schemeClr val="tx1">
                    <a:lumMod val="85000"/>
                    <a:lumOff val="15000"/>
                  </a:schemeClr>
                </a:solidFill>
                <a:latin typeface="Source Sans Pro Light" pitchFamily="34" charset="0"/>
              </a:rPr>
              <a:t>.</a:t>
            </a:r>
            <a:endParaRPr lang="en-US" sz="1500" i="1" dirty="0"/>
          </a:p>
        </p:txBody>
      </p:sp>
      <p:sp>
        <p:nvSpPr>
          <p:cNvPr id="3" name="Rectángulo 2"/>
          <p:cNvSpPr/>
          <p:nvPr/>
        </p:nvSpPr>
        <p:spPr>
          <a:xfrm>
            <a:off x="408955" y="4951840"/>
            <a:ext cx="11449272" cy="923330"/>
          </a:xfrm>
          <a:prstGeom prst="rect">
            <a:avLst/>
          </a:prstGeom>
          <a:solidFill>
            <a:schemeClr val="accent6">
              <a:lumMod val="20000"/>
              <a:lumOff val="80000"/>
            </a:schemeClr>
          </a:solidFill>
        </p:spPr>
        <p:txBody>
          <a:bodyPr wrap="square">
            <a:spAutoFit/>
          </a:bodyPr>
          <a:lstStyle/>
          <a:p>
            <a:pPr algn="ctr"/>
            <a:r>
              <a:rPr lang="es-MX" sz="1800" dirty="0">
                <a:latin typeface="Arial" panose="020B0604020202020204" pitchFamily="34" charset="0"/>
                <a:ea typeface="Calibri" panose="020F0502020204030204" pitchFamily="34" charset="0"/>
              </a:rPr>
              <a:t>Durante 2013 se culminó el diseño del Plan de Formación y se realizaron las capacitaciones a los servidores públicos y líderes de la comunidad con la finalidad de dar a conocer el </a:t>
            </a:r>
            <a:r>
              <a:rPr lang="es-MX" sz="1800" i="1" dirty="0">
                <a:latin typeface="Arial" panose="020B0604020202020204" pitchFamily="34" charset="0"/>
                <a:ea typeface="Calibri" panose="020F0502020204030204" pitchFamily="34" charset="0"/>
              </a:rPr>
              <a:t>Plan de Formación en proyectos de desconcentración de servicios judiciales - La Justica cercana al ciudadano.</a:t>
            </a:r>
            <a:endParaRPr lang="es-ES" sz="1800" dirty="0"/>
          </a:p>
        </p:txBody>
      </p:sp>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7842" y="5875170"/>
            <a:ext cx="656702" cy="887630"/>
          </a:xfrm>
          <a:prstGeom prst="rect">
            <a:avLst/>
          </a:prstGeom>
        </p:spPr>
      </p:pic>
    </p:spTree>
    <p:extLst>
      <p:ext uri="{BB962C8B-B14F-4D97-AF65-F5344CB8AC3E}">
        <p14:creationId xmlns:p14="http://schemas.microsoft.com/office/powerpoint/2010/main" val="24626286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decel="10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750" fill="hold"/>
                                        <p:tgtEl>
                                          <p:spTgt spid="20"/>
                                        </p:tgtEl>
                                        <p:attrNameLst>
                                          <p:attrName>ppt_x</p:attrName>
                                        </p:attrNameLst>
                                      </p:cBhvr>
                                      <p:tavLst>
                                        <p:tav tm="0">
                                          <p:val>
                                            <p:strVal val="#ppt_x"/>
                                          </p:val>
                                        </p:tav>
                                        <p:tav tm="100000">
                                          <p:val>
                                            <p:strVal val="#ppt_x"/>
                                          </p:val>
                                        </p:tav>
                                      </p:tavLst>
                                    </p:anim>
                                    <p:anim calcmode="lin" valueType="num">
                                      <p:cBhvr additive="base">
                                        <p:cTn id="25" dur="75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5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750" fill="hold"/>
                                        <p:tgtEl>
                                          <p:spTgt spid="22"/>
                                        </p:tgtEl>
                                        <p:attrNameLst>
                                          <p:attrName>ppt_x</p:attrName>
                                        </p:attrNameLst>
                                      </p:cBhvr>
                                      <p:tavLst>
                                        <p:tav tm="0">
                                          <p:val>
                                            <p:strVal val="#ppt_x"/>
                                          </p:val>
                                        </p:tav>
                                        <p:tav tm="100000">
                                          <p:val>
                                            <p:strVal val="#ppt_x"/>
                                          </p:val>
                                        </p:tav>
                                      </p:tavLst>
                                    </p:anim>
                                    <p:anim calcmode="lin" valueType="num">
                                      <p:cBhvr additive="base">
                                        <p:cTn id="29" dur="75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750" fill="hold"/>
                                        <p:tgtEl>
                                          <p:spTgt spid="23"/>
                                        </p:tgtEl>
                                        <p:attrNameLst>
                                          <p:attrName>ppt_x</p:attrName>
                                        </p:attrNameLst>
                                      </p:cBhvr>
                                      <p:tavLst>
                                        <p:tav tm="0">
                                          <p:val>
                                            <p:strVal val="#ppt_x"/>
                                          </p:val>
                                        </p:tav>
                                        <p:tav tm="100000">
                                          <p:val>
                                            <p:strVal val="#ppt_x"/>
                                          </p:val>
                                        </p:tav>
                                      </p:tavLst>
                                    </p:anim>
                                    <p:anim calcmode="lin" valueType="num">
                                      <p:cBhvr additive="base">
                                        <p:cTn id="33" dur="75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750" fill="hold"/>
                                        <p:tgtEl>
                                          <p:spTgt spid="21"/>
                                        </p:tgtEl>
                                        <p:attrNameLst>
                                          <p:attrName>ppt_x</p:attrName>
                                        </p:attrNameLst>
                                      </p:cBhvr>
                                      <p:tavLst>
                                        <p:tav tm="0">
                                          <p:val>
                                            <p:strVal val="#ppt_x"/>
                                          </p:val>
                                        </p:tav>
                                        <p:tav tm="100000">
                                          <p:val>
                                            <p:strVal val="#ppt_x"/>
                                          </p:val>
                                        </p:tav>
                                      </p:tavLst>
                                    </p:anim>
                                    <p:anim calcmode="lin" valueType="num">
                                      <p:cBhvr additive="base">
                                        <p:cTn id="37"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animBg="1"/>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psisc.com/images/justicia_fond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80317"/>
            <a:ext cx="2281163" cy="25792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1323" y="-13920"/>
            <a:ext cx="4644514" cy="1323423"/>
          </a:xfrm>
          <a:prstGeom prst="rect">
            <a:avLst/>
          </a:prstGeom>
          <a:solidFill>
            <a:schemeClr val="tx2">
              <a:lumMod val="75000"/>
            </a:schemeClr>
          </a:solidFill>
          <a:ln>
            <a:solidFill>
              <a:schemeClr val="tx2">
                <a:lumMod val="75000"/>
              </a:schemeClr>
            </a:solidFill>
          </a:ln>
        </p:spPr>
        <p:txBody>
          <a:bodyPr wrap="square" lIns="91424" tIns="45712" rIns="91424" bIns="45712" rtlCol="0">
            <a:spAutoFit/>
          </a:bodyPr>
          <a:lstStyle/>
          <a:p>
            <a:pPr algn="ctr"/>
            <a:r>
              <a:rPr lang="en-US" sz="8000" b="1" spc="-600" dirty="0" err="1" smtClean="0">
                <a:solidFill>
                  <a:schemeClr val="bg1"/>
                </a:solidFill>
                <a:latin typeface="Arial" pitchFamily="34" charset="0"/>
                <a:cs typeface="Arial" pitchFamily="34" charset="0"/>
              </a:rPr>
              <a:t>Contenido</a:t>
            </a:r>
            <a:endParaRPr lang="en-US" sz="8000" b="1" spc="-600" dirty="0">
              <a:solidFill>
                <a:schemeClr val="bg1"/>
              </a:solidFill>
              <a:latin typeface="Arial" pitchFamily="34" charset="0"/>
              <a:cs typeface="Arial" pitchFamily="34" charset="0"/>
            </a:endParaRPr>
          </a:p>
        </p:txBody>
      </p:sp>
      <p:sp>
        <p:nvSpPr>
          <p:cNvPr id="4" name="TextBox 3"/>
          <p:cNvSpPr txBox="1"/>
          <p:nvPr/>
        </p:nvSpPr>
        <p:spPr>
          <a:xfrm>
            <a:off x="1921126" y="2277666"/>
            <a:ext cx="4156875" cy="492426"/>
          </a:xfrm>
          <a:prstGeom prst="rect">
            <a:avLst/>
          </a:prstGeom>
          <a:noFill/>
        </p:spPr>
        <p:txBody>
          <a:bodyPr wrap="none" lIns="91424" tIns="45712" rIns="91424" bIns="45712" rtlCol="0">
            <a:spAutoFit/>
          </a:bodyPr>
          <a:lstStyle/>
          <a:p>
            <a:r>
              <a:rPr lang="en-US" sz="2600" b="1" spc="-150" dirty="0" smtClean="0">
                <a:solidFill>
                  <a:srgbClr val="C00000"/>
                </a:solidFill>
                <a:latin typeface="Arial" pitchFamily="34" charset="0"/>
                <a:cs typeface="Arial" pitchFamily="34" charset="0"/>
              </a:rPr>
              <a:t>El Estado y la Rama Judicial</a:t>
            </a:r>
            <a:endParaRPr lang="en-US" sz="2600" b="1" spc="-150" dirty="0">
              <a:solidFill>
                <a:srgbClr val="C00000"/>
              </a:solidFill>
              <a:latin typeface="Arial" pitchFamily="34" charset="0"/>
              <a:cs typeface="Arial" pitchFamily="34" charset="0"/>
            </a:endParaRPr>
          </a:p>
        </p:txBody>
      </p:sp>
      <p:sp>
        <p:nvSpPr>
          <p:cNvPr id="7" name="TextBox 6"/>
          <p:cNvSpPr txBox="1"/>
          <p:nvPr/>
        </p:nvSpPr>
        <p:spPr>
          <a:xfrm>
            <a:off x="1921124" y="2992336"/>
            <a:ext cx="3728874" cy="492426"/>
          </a:xfrm>
          <a:prstGeom prst="rect">
            <a:avLst/>
          </a:prstGeom>
          <a:noFill/>
        </p:spPr>
        <p:txBody>
          <a:bodyPr wrap="none" lIns="91424" tIns="45712" rIns="91424" bIns="45712" rtlCol="0">
            <a:spAutoFit/>
          </a:bodyPr>
          <a:lstStyle/>
          <a:p>
            <a:r>
              <a:rPr lang="en-US" sz="2600" b="1" spc="-150" dirty="0" smtClean="0">
                <a:solidFill>
                  <a:srgbClr val="FF0000"/>
                </a:solidFill>
                <a:latin typeface="Arial" pitchFamily="34" charset="0"/>
                <a:cs typeface="Arial" pitchFamily="34" charset="0"/>
              </a:rPr>
              <a:t>La </a:t>
            </a:r>
            <a:r>
              <a:rPr lang="en-US" sz="2600" b="1" spc="-150" dirty="0" err="1" smtClean="0">
                <a:solidFill>
                  <a:srgbClr val="FF0000"/>
                </a:solidFill>
                <a:latin typeface="Arial" pitchFamily="34" charset="0"/>
                <a:cs typeface="Arial" pitchFamily="34" charset="0"/>
              </a:rPr>
              <a:t>conflictividad</a:t>
            </a:r>
            <a:r>
              <a:rPr lang="en-US" sz="2600" b="1" spc="-150" dirty="0" smtClean="0">
                <a:solidFill>
                  <a:srgbClr val="FF0000"/>
                </a:solidFill>
                <a:latin typeface="Arial" pitchFamily="34" charset="0"/>
                <a:cs typeface="Arial" pitchFamily="34" charset="0"/>
              </a:rPr>
              <a:t> del </a:t>
            </a:r>
            <a:r>
              <a:rPr lang="en-US" sz="2600" b="1" spc="-150" dirty="0" err="1" smtClean="0">
                <a:solidFill>
                  <a:srgbClr val="FF0000"/>
                </a:solidFill>
                <a:latin typeface="Arial" pitchFamily="34" charset="0"/>
                <a:cs typeface="Arial" pitchFamily="34" charset="0"/>
              </a:rPr>
              <a:t>país</a:t>
            </a:r>
            <a:r>
              <a:rPr lang="en-US" sz="2600" b="1" spc="-150" dirty="0" smtClean="0">
                <a:solidFill>
                  <a:srgbClr val="FF0000"/>
                </a:solidFill>
                <a:latin typeface="Arial" pitchFamily="34" charset="0"/>
                <a:cs typeface="Arial" pitchFamily="34" charset="0"/>
              </a:rPr>
              <a:t>.</a:t>
            </a:r>
            <a:endParaRPr lang="en-US" sz="2600" b="1" spc="-150" dirty="0">
              <a:solidFill>
                <a:srgbClr val="FF0000"/>
              </a:solidFill>
              <a:latin typeface="Arial" pitchFamily="34" charset="0"/>
              <a:cs typeface="Arial" pitchFamily="34" charset="0"/>
            </a:endParaRPr>
          </a:p>
        </p:txBody>
      </p:sp>
      <p:sp>
        <p:nvSpPr>
          <p:cNvPr id="9" name="TextBox 8"/>
          <p:cNvSpPr txBox="1"/>
          <p:nvPr/>
        </p:nvSpPr>
        <p:spPr>
          <a:xfrm>
            <a:off x="1921126" y="3363407"/>
            <a:ext cx="2595550" cy="276983"/>
          </a:xfrm>
          <a:prstGeom prst="rect">
            <a:avLst/>
          </a:prstGeom>
          <a:noFill/>
        </p:spPr>
        <p:txBody>
          <a:bodyPr wrap="none" lIns="91424" tIns="45712" rIns="91424" bIns="45712" rtlCol="0">
            <a:spAutoFit/>
          </a:bodyPr>
          <a:lstStyle/>
          <a:p>
            <a:r>
              <a:rPr lang="en-US" sz="1200" i="1" dirty="0" err="1" smtClean="0">
                <a:solidFill>
                  <a:schemeClr val="tx1">
                    <a:lumMod val="85000"/>
                    <a:lumOff val="15000"/>
                  </a:schemeClr>
                </a:solidFill>
                <a:latin typeface="Source Sans Pro Light" pitchFamily="34" charset="0"/>
              </a:rPr>
              <a:t>Encuesta</a:t>
            </a:r>
            <a:r>
              <a:rPr lang="en-US" sz="1200" i="1" dirty="0" smtClean="0">
                <a:solidFill>
                  <a:schemeClr val="tx1">
                    <a:lumMod val="85000"/>
                    <a:lumOff val="15000"/>
                  </a:schemeClr>
                </a:solidFill>
                <a:latin typeface="Source Sans Pro Light" pitchFamily="34" charset="0"/>
              </a:rPr>
              <a:t> de </a:t>
            </a:r>
            <a:r>
              <a:rPr lang="en-US" sz="1200" i="1" dirty="0" err="1" smtClean="0">
                <a:solidFill>
                  <a:schemeClr val="tx1">
                    <a:lumMod val="85000"/>
                    <a:lumOff val="15000"/>
                  </a:schemeClr>
                </a:solidFill>
                <a:latin typeface="Source Sans Pro Light" pitchFamily="34" charset="0"/>
              </a:rPr>
              <a:t>Opinión</a:t>
            </a:r>
            <a:r>
              <a:rPr lang="en-US" sz="1200" i="1" dirty="0" smtClean="0">
                <a:solidFill>
                  <a:schemeClr val="tx1">
                    <a:lumMod val="85000"/>
                    <a:lumOff val="15000"/>
                  </a:schemeClr>
                </a:solidFill>
                <a:latin typeface="Source Sans Pro Light" pitchFamily="34" charset="0"/>
              </a:rPr>
              <a:t> al </a:t>
            </a:r>
            <a:r>
              <a:rPr lang="en-US" sz="1200" i="1" dirty="0" err="1" smtClean="0">
                <a:solidFill>
                  <a:schemeClr val="tx1">
                    <a:lumMod val="85000"/>
                    <a:lumOff val="15000"/>
                  </a:schemeClr>
                </a:solidFill>
                <a:latin typeface="Source Sans Pro Light" pitchFamily="34" charset="0"/>
              </a:rPr>
              <a:t>Ciudadano</a:t>
            </a:r>
            <a:r>
              <a:rPr lang="en-US" sz="1200" i="1" dirty="0" smtClean="0">
                <a:solidFill>
                  <a:schemeClr val="tx1">
                    <a:lumMod val="85000"/>
                    <a:lumOff val="15000"/>
                  </a:schemeClr>
                </a:solidFill>
                <a:latin typeface="Source Sans Pro Light" pitchFamily="34" charset="0"/>
              </a:rPr>
              <a:t> </a:t>
            </a:r>
            <a:endParaRPr lang="en-US" sz="1200" i="1" dirty="0">
              <a:solidFill>
                <a:schemeClr val="tx1">
                  <a:lumMod val="85000"/>
                  <a:lumOff val="15000"/>
                </a:schemeClr>
              </a:solidFill>
              <a:latin typeface="Source Sans Pro Light" pitchFamily="34" charset="0"/>
            </a:endParaRPr>
          </a:p>
        </p:txBody>
      </p:sp>
      <p:sp>
        <p:nvSpPr>
          <p:cNvPr id="10" name="TextBox 9"/>
          <p:cNvSpPr txBox="1"/>
          <p:nvPr/>
        </p:nvSpPr>
        <p:spPr>
          <a:xfrm>
            <a:off x="1921126" y="3712415"/>
            <a:ext cx="2791116" cy="492426"/>
          </a:xfrm>
          <a:prstGeom prst="rect">
            <a:avLst/>
          </a:prstGeom>
          <a:noFill/>
        </p:spPr>
        <p:txBody>
          <a:bodyPr wrap="none" lIns="91424" tIns="45712" rIns="91424" bIns="45712" rtlCol="0">
            <a:spAutoFit/>
          </a:bodyPr>
          <a:lstStyle/>
          <a:p>
            <a:r>
              <a:rPr lang="en-US" sz="2600" b="1" spc="-150" dirty="0" smtClean="0">
                <a:solidFill>
                  <a:srgbClr val="FFC000"/>
                </a:solidFill>
                <a:latin typeface="Arial" pitchFamily="34" charset="0"/>
                <a:cs typeface="Arial" pitchFamily="34" charset="0"/>
              </a:rPr>
              <a:t>Gestión 2013-2014</a:t>
            </a:r>
            <a:endParaRPr lang="en-US" sz="2600" b="1" spc="-150" dirty="0">
              <a:solidFill>
                <a:srgbClr val="FFC000"/>
              </a:solidFill>
              <a:latin typeface="Arial" pitchFamily="34" charset="0"/>
              <a:cs typeface="Arial" pitchFamily="34" charset="0"/>
            </a:endParaRPr>
          </a:p>
        </p:txBody>
      </p:sp>
      <p:sp>
        <p:nvSpPr>
          <p:cNvPr id="12" name="TextBox 11"/>
          <p:cNvSpPr txBox="1"/>
          <p:nvPr/>
        </p:nvSpPr>
        <p:spPr>
          <a:xfrm>
            <a:off x="1921125" y="4083488"/>
            <a:ext cx="4721132"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“El Consejo Superior </a:t>
            </a:r>
            <a:r>
              <a:rPr lang="en-US" sz="1200" i="1" dirty="0" err="1" smtClean="0">
                <a:solidFill>
                  <a:schemeClr val="tx1">
                    <a:lumMod val="85000"/>
                    <a:lumOff val="15000"/>
                  </a:schemeClr>
                </a:solidFill>
                <a:latin typeface="Source Sans Pro Light" pitchFamily="34" charset="0"/>
              </a:rPr>
              <a:t>garantiza</a:t>
            </a:r>
            <a:r>
              <a:rPr lang="en-US" sz="1200" i="1" dirty="0" smtClean="0">
                <a:solidFill>
                  <a:schemeClr val="tx1">
                    <a:lumMod val="85000"/>
                    <a:lumOff val="15000"/>
                  </a:schemeClr>
                </a:solidFill>
                <a:latin typeface="Source Sans Pro Light" pitchFamily="34" charset="0"/>
              </a:rPr>
              <a:t> un </a:t>
            </a:r>
            <a:r>
              <a:rPr lang="en-US" sz="1200" i="1" dirty="0" err="1" smtClean="0">
                <a:solidFill>
                  <a:schemeClr val="tx1">
                    <a:lumMod val="85000"/>
                    <a:lumOff val="15000"/>
                  </a:schemeClr>
                </a:solidFill>
                <a:latin typeface="Source Sans Pro Light" pitchFamily="34" charset="0"/>
              </a:rPr>
              <a:t>mejor</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servicio</a:t>
            </a:r>
            <a:r>
              <a:rPr lang="en-US" sz="1200" i="1" dirty="0" smtClean="0">
                <a:solidFill>
                  <a:schemeClr val="tx1">
                    <a:lumMod val="85000"/>
                    <a:lumOff val="15000"/>
                  </a:schemeClr>
                </a:solidFill>
                <a:latin typeface="Source Sans Pro Light" pitchFamily="34" charset="0"/>
              </a:rPr>
              <a:t> a los </a:t>
            </a:r>
            <a:r>
              <a:rPr lang="en-US" sz="1200" i="1" dirty="0" err="1" smtClean="0">
                <a:solidFill>
                  <a:schemeClr val="tx1">
                    <a:lumMod val="85000"/>
                    <a:lumOff val="15000"/>
                  </a:schemeClr>
                </a:solidFill>
                <a:latin typeface="Source Sans Pro Light" pitchFamily="34" charset="0"/>
              </a:rPr>
              <a:t>ciudadanos</a:t>
            </a:r>
            <a:r>
              <a:rPr lang="en-US" sz="1200" i="1" dirty="0" smtClean="0">
                <a:solidFill>
                  <a:schemeClr val="tx1">
                    <a:lumMod val="85000"/>
                    <a:lumOff val="15000"/>
                  </a:schemeClr>
                </a:solidFill>
                <a:latin typeface="Source Sans Pro Light" pitchFamily="34" charset="0"/>
              </a:rPr>
              <a:t>”</a:t>
            </a:r>
            <a:endParaRPr lang="en-US" sz="1200" i="1" dirty="0">
              <a:solidFill>
                <a:schemeClr val="tx1">
                  <a:lumMod val="85000"/>
                  <a:lumOff val="15000"/>
                </a:schemeClr>
              </a:solidFill>
              <a:latin typeface="Source Sans Pro Light" pitchFamily="34" charset="0"/>
            </a:endParaRPr>
          </a:p>
        </p:txBody>
      </p:sp>
      <p:sp>
        <p:nvSpPr>
          <p:cNvPr id="13" name="TextBox 12"/>
          <p:cNvSpPr txBox="1"/>
          <p:nvPr/>
        </p:nvSpPr>
        <p:spPr>
          <a:xfrm>
            <a:off x="1921125" y="4432495"/>
            <a:ext cx="2343879" cy="492426"/>
          </a:xfrm>
          <a:prstGeom prst="rect">
            <a:avLst/>
          </a:prstGeom>
          <a:noFill/>
        </p:spPr>
        <p:txBody>
          <a:bodyPr wrap="none" lIns="91424" tIns="45712" rIns="91424" bIns="45712" rtlCol="0">
            <a:spAutoFit/>
          </a:bodyPr>
          <a:lstStyle/>
          <a:p>
            <a:r>
              <a:rPr lang="en-US" sz="2600" b="1" spc="-150" dirty="0" err="1" smtClean="0">
                <a:solidFill>
                  <a:srgbClr val="92D050"/>
                </a:solidFill>
                <a:latin typeface="Arial" pitchFamily="34" charset="0"/>
                <a:cs typeface="Arial" pitchFamily="34" charset="0"/>
              </a:rPr>
              <a:t>Modernización</a:t>
            </a:r>
            <a:r>
              <a:rPr lang="en-US" sz="2600" b="1" spc="-150" dirty="0" smtClean="0">
                <a:solidFill>
                  <a:srgbClr val="92D050"/>
                </a:solidFill>
                <a:latin typeface="Arial" pitchFamily="34" charset="0"/>
                <a:cs typeface="Arial" pitchFamily="34" charset="0"/>
              </a:rPr>
              <a:t> </a:t>
            </a:r>
            <a:endParaRPr lang="en-US" sz="2600" b="1" spc="-150" dirty="0">
              <a:solidFill>
                <a:srgbClr val="92D050"/>
              </a:solidFill>
              <a:latin typeface="Arial" pitchFamily="34" charset="0"/>
              <a:cs typeface="Arial" pitchFamily="34" charset="0"/>
            </a:endParaRPr>
          </a:p>
        </p:txBody>
      </p:sp>
      <p:sp>
        <p:nvSpPr>
          <p:cNvPr id="15" name="TextBox 14"/>
          <p:cNvSpPr txBox="1"/>
          <p:nvPr/>
        </p:nvSpPr>
        <p:spPr>
          <a:xfrm>
            <a:off x="1921123" y="4803567"/>
            <a:ext cx="3084466"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a:t>
            </a:r>
            <a:r>
              <a:rPr lang="en-US" sz="1200" i="1" dirty="0" err="1" smtClean="0">
                <a:solidFill>
                  <a:schemeClr val="tx1">
                    <a:lumMod val="85000"/>
                    <a:lumOff val="15000"/>
                  </a:schemeClr>
                </a:solidFill>
                <a:latin typeface="Source Sans Pro Light" pitchFamily="34" charset="0"/>
              </a:rPr>
              <a:t>Mejorando</a:t>
            </a:r>
            <a:r>
              <a:rPr lang="en-US" sz="1200" i="1" dirty="0" smtClean="0">
                <a:solidFill>
                  <a:schemeClr val="tx1">
                    <a:lumMod val="85000"/>
                    <a:lumOff val="15000"/>
                  </a:schemeClr>
                </a:solidFill>
                <a:latin typeface="Source Sans Pro Light" pitchFamily="34" charset="0"/>
              </a:rPr>
              <a:t> para </a:t>
            </a:r>
            <a:r>
              <a:rPr lang="en-US" sz="1200" i="1" dirty="0" err="1" smtClean="0">
                <a:solidFill>
                  <a:schemeClr val="tx1">
                    <a:lumMod val="85000"/>
                    <a:lumOff val="15000"/>
                  </a:schemeClr>
                </a:solidFill>
                <a:latin typeface="Source Sans Pro Light" pitchFamily="34" charset="0"/>
              </a:rPr>
              <a:t>brindar</a:t>
            </a:r>
            <a:r>
              <a:rPr lang="en-US" sz="1200" i="1" dirty="0" smtClean="0">
                <a:solidFill>
                  <a:schemeClr val="tx1">
                    <a:lumMod val="85000"/>
                    <a:lumOff val="15000"/>
                  </a:schemeClr>
                </a:solidFill>
                <a:latin typeface="Source Sans Pro Light" pitchFamily="34" charset="0"/>
              </a:rPr>
              <a:t> un major </a:t>
            </a:r>
            <a:r>
              <a:rPr lang="en-US" sz="1200" i="1" dirty="0" err="1" smtClean="0">
                <a:solidFill>
                  <a:schemeClr val="tx1">
                    <a:lumMod val="85000"/>
                    <a:lumOff val="15000"/>
                  </a:schemeClr>
                </a:solidFill>
                <a:latin typeface="Source Sans Pro Light" pitchFamily="34" charset="0"/>
              </a:rPr>
              <a:t>servicio</a:t>
            </a:r>
            <a:r>
              <a:rPr lang="en-US" sz="1200" i="1" dirty="0" smtClean="0">
                <a:solidFill>
                  <a:schemeClr val="tx1">
                    <a:lumMod val="85000"/>
                    <a:lumOff val="15000"/>
                  </a:schemeClr>
                </a:solidFill>
                <a:latin typeface="Source Sans Pro Light" pitchFamily="34" charset="0"/>
              </a:rPr>
              <a:t>”</a:t>
            </a:r>
            <a:endParaRPr lang="en-US" sz="1200" i="1" dirty="0">
              <a:solidFill>
                <a:schemeClr val="tx1">
                  <a:lumMod val="85000"/>
                  <a:lumOff val="15000"/>
                </a:schemeClr>
              </a:solidFill>
              <a:latin typeface="Source Sans Pro Light" pitchFamily="34" charset="0"/>
            </a:endParaRPr>
          </a:p>
        </p:txBody>
      </p:sp>
      <p:sp>
        <p:nvSpPr>
          <p:cNvPr id="19" name="TextBox 18"/>
          <p:cNvSpPr txBox="1"/>
          <p:nvPr/>
        </p:nvSpPr>
        <p:spPr>
          <a:xfrm>
            <a:off x="6534669" y="2277666"/>
            <a:ext cx="2842412" cy="492426"/>
          </a:xfrm>
          <a:prstGeom prst="rect">
            <a:avLst/>
          </a:prstGeom>
          <a:noFill/>
        </p:spPr>
        <p:txBody>
          <a:bodyPr wrap="none" lIns="91424" tIns="45712" rIns="91424" bIns="45712" rtlCol="0">
            <a:spAutoFit/>
          </a:bodyPr>
          <a:lstStyle/>
          <a:p>
            <a:r>
              <a:rPr lang="en-US" sz="2600" b="1" spc="-150" dirty="0" smtClean="0">
                <a:solidFill>
                  <a:srgbClr val="00B050"/>
                </a:solidFill>
                <a:latin typeface="Arial" pitchFamily="34" charset="0"/>
                <a:cs typeface="Arial" pitchFamily="34" charset="0"/>
              </a:rPr>
              <a:t>El </a:t>
            </a:r>
            <a:r>
              <a:rPr lang="en-US" sz="2600" b="1" spc="-150" dirty="0" err="1" smtClean="0">
                <a:solidFill>
                  <a:srgbClr val="00B050"/>
                </a:solidFill>
                <a:latin typeface="Arial" pitchFamily="34" charset="0"/>
                <a:cs typeface="Arial" pitchFamily="34" charset="0"/>
              </a:rPr>
              <a:t>Contexto</a:t>
            </a:r>
            <a:r>
              <a:rPr lang="en-US" sz="2600" b="1" spc="-150" dirty="0" smtClean="0">
                <a:solidFill>
                  <a:srgbClr val="00B050"/>
                </a:solidFill>
                <a:latin typeface="Arial" pitchFamily="34" charset="0"/>
                <a:cs typeface="Arial" pitchFamily="34" charset="0"/>
              </a:rPr>
              <a:t> Social </a:t>
            </a:r>
            <a:endParaRPr lang="en-US" sz="2600" b="1" spc="-150" dirty="0">
              <a:solidFill>
                <a:srgbClr val="00B050"/>
              </a:solidFill>
              <a:latin typeface="Arial" pitchFamily="34" charset="0"/>
              <a:cs typeface="Arial" pitchFamily="34" charset="0"/>
            </a:endParaRPr>
          </a:p>
        </p:txBody>
      </p:sp>
      <p:sp>
        <p:nvSpPr>
          <p:cNvPr id="21" name="TextBox 20"/>
          <p:cNvSpPr txBox="1"/>
          <p:nvPr/>
        </p:nvSpPr>
        <p:spPr>
          <a:xfrm>
            <a:off x="6534670" y="2648739"/>
            <a:ext cx="2409602"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Colombia </a:t>
            </a:r>
            <a:r>
              <a:rPr lang="en-US" sz="1200" i="1" dirty="0" err="1" smtClean="0">
                <a:solidFill>
                  <a:schemeClr val="tx1">
                    <a:lumMod val="85000"/>
                    <a:lumOff val="15000"/>
                  </a:schemeClr>
                </a:solidFill>
                <a:latin typeface="Source Sans Pro Light" pitchFamily="34" charset="0"/>
              </a:rPr>
              <a:t>en</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materia</a:t>
            </a:r>
            <a:r>
              <a:rPr lang="en-US" sz="1200" i="1" dirty="0" smtClean="0">
                <a:solidFill>
                  <a:schemeClr val="tx1">
                    <a:lumMod val="85000"/>
                    <a:lumOff val="15000"/>
                  </a:schemeClr>
                </a:solidFill>
                <a:latin typeface="Source Sans Pro Light" pitchFamily="34" charset="0"/>
              </a:rPr>
              <a:t> de </a:t>
            </a:r>
            <a:r>
              <a:rPr lang="en-US" sz="1200" i="1" dirty="0" err="1" smtClean="0">
                <a:solidFill>
                  <a:schemeClr val="tx1">
                    <a:lumMod val="85000"/>
                    <a:lumOff val="15000"/>
                  </a:schemeClr>
                </a:solidFill>
                <a:latin typeface="Source Sans Pro Light" pitchFamily="34" charset="0"/>
              </a:rPr>
              <a:t>Justicia</a:t>
            </a:r>
            <a:endParaRPr lang="en-US" sz="1200" i="1" dirty="0">
              <a:solidFill>
                <a:schemeClr val="tx1">
                  <a:lumMod val="85000"/>
                  <a:lumOff val="15000"/>
                </a:schemeClr>
              </a:solidFill>
              <a:latin typeface="Source Sans Pro Light" pitchFamily="34" charset="0"/>
            </a:endParaRPr>
          </a:p>
        </p:txBody>
      </p:sp>
      <p:sp>
        <p:nvSpPr>
          <p:cNvPr id="25" name="TextBox 24"/>
          <p:cNvSpPr txBox="1"/>
          <p:nvPr/>
        </p:nvSpPr>
        <p:spPr>
          <a:xfrm>
            <a:off x="6534669" y="2925738"/>
            <a:ext cx="3049200" cy="492426"/>
          </a:xfrm>
          <a:prstGeom prst="rect">
            <a:avLst/>
          </a:prstGeom>
          <a:noFill/>
        </p:spPr>
        <p:txBody>
          <a:bodyPr wrap="none" lIns="91424" tIns="45712" rIns="91424" bIns="45712" rtlCol="0">
            <a:spAutoFit/>
          </a:bodyPr>
          <a:lstStyle/>
          <a:p>
            <a:r>
              <a:rPr lang="en-US" sz="2600" b="1" spc="-150" dirty="0" err="1" smtClean="0">
                <a:solidFill>
                  <a:srgbClr val="0070C0"/>
                </a:solidFill>
                <a:latin typeface="Arial" pitchFamily="34" charset="0"/>
                <a:cs typeface="Arial" pitchFamily="34" charset="0"/>
              </a:rPr>
              <a:t>Acceso</a:t>
            </a:r>
            <a:r>
              <a:rPr lang="en-US" sz="2600" b="1" spc="-150" dirty="0" smtClean="0">
                <a:solidFill>
                  <a:srgbClr val="0070C0"/>
                </a:solidFill>
                <a:latin typeface="Arial" pitchFamily="34" charset="0"/>
                <a:cs typeface="Arial" pitchFamily="34" charset="0"/>
              </a:rPr>
              <a:t> a la </a:t>
            </a:r>
            <a:r>
              <a:rPr lang="en-US" sz="2600" b="1" spc="-150" dirty="0" err="1" smtClean="0">
                <a:solidFill>
                  <a:srgbClr val="0070C0"/>
                </a:solidFill>
                <a:latin typeface="Arial" pitchFamily="34" charset="0"/>
                <a:cs typeface="Arial" pitchFamily="34" charset="0"/>
              </a:rPr>
              <a:t>Justicia</a:t>
            </a:r>
            <a:r>
              <a:rPr lang="en-US" sz="2600" b="1" spc="-150" dirty="0" smtClean="0">
                <a:solidFill>
                  <a:srgbClr val="0070C0"/>
                </a:solidFill>
                <a:latin typeface="Arial" pitchFamily="34" charset="0"/>
                <a:cs typeface="Arial" pitchFamily="34" charset="0"/>
              </a:rPr>
              <a:t> </a:t>
            </a:r>
            <a:endParaRPr lang="en-US" sz="2600" b="1" spc="-150" dirty="0">
              <a:solidFill>
                <a:srgbClr val="0070C0"/>
              </a:solidFill>
              <a:latin typeface="Arial" pitchFamily="34" charset="0"/>
              <a:cs typeface="Arial" pitchFamily="34" charset="0"/>
            </a:endParaRPr>
          </a:p>
        </p:txBody>
      </p:sp>
      <p:sp>
        <p:nvSpPr>
          <p:cNvPr id="27" name="TextBox 26"/>
          <p:cNvSpPr txBox="1"/>
          <p:nvPr/>
        </p:nvSpPr>
        <p:spPr>
          <a:xfrm>
            <a:off x="6534670" y="3296811"/>
            <a:ext cx="3778887"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a:t>
            </a:r>
            <a:r>
              <a:rPr lang="en-US" sz="1200" i="1" dirty="0" err="1" smtClean="0">
                <a:solidFill>
                  <a:schemeClr val="tx1">
                    <a:lumMod val="85000"/>
                    <a:lumOff val="15000"/>
                  </a:schemeClr>
                </a:solidFill>
                <a:latin typeface="Source Sans Pro Light" pitchFamily="34" charset="0"/>
              </a:rPr>
              <a:t>Todos</a:t>
            </a:r>
            <a:r>
              <a:rPr lang="en-US" sz="1200" i="1" dirty="0" smtClean="0">
                <a:solidFill>
                  <a:schemeClr val="tx1">
                    <a:lumMod val="85000"/>
                    <a:lumOff val="15000"/>
                  </a:schemeClr>
                </a:solidFill>
                <a:latin typeface="Source Sans Pro Light" pitchFamily="34" charset="0"/>
              </a:rPr>
              <a:t> los </a:t>
            </a:r>
            <a:r>
              <a:rPr lang="en-US" sz="1200" i="1" dirty="0" err="1" smtClean="0">
                <a:solidFill>
                  <a:schemeClr val="tx1">
                    <a:lumMod val="85000"/>
                    <a:lumOff val="15000"/>
                  </a:schemeClr>
                </a:solidFill>
                <a:latin typeface="Source Sans Pro Light" pitchFamily="34" charset="0"/>
              </a:rPr>
              <a:t>Colombianos</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tienen</a:t>
            </a:r>
            <a:r>
              <a:rPr lang="en-US" sz="1200" i="1" dirty="0" smtClean="0">
                <a:solidFill>
                  <a:schemeClr val="tx1">
                    <a:lumMod val="85000"/>
                    <a:lumOff val="15000"/>
                  </a:schemeClr>
                </a:solidFill>
                <a:latin typeface="Source Sans Pro Light" pitchFamily="34" charset="0"/>
              </a:rPr>
              <a:t> derecho a la </a:t>
            </a:r>
            <a:r>
              <a:rPr lang="en-US" sz="1200" i="1" dirty="0" err="1" smtClean="0">
                <a:solidFill>
                  <a:schemeClr val="tx1">
                    <a:lumMod val="85000"/>
                    <a:lumOff val="15000"/>
                  </a:schemeClr>
                </a:solidFill>
                <a:latin typeface="Source Sans Pro Light" pitchFamily="34" charset="0"/>
              </a:rPr>
              <a:t>Justicia</a:t>
            </a:r>
            <a:r>
              <a:rPr lang="en-US" sz="1200" i="1" dirty="0" smtClean="0">
                <a:solidFill>
                  <a:schemeClr val="tx1">
                    <a:lumMod val="85000"/>
                    <a:lumOff val="15000"/>
                  </a:schemeClr>
                </a:solidFill>
                <a:latin typeface="Source Sans Pro Light" pitchFamily="34" charset="0"/>
              </a:rPr>
              <a:t>”</a:t>
            </a:r>
            <a:endParaRPr lang="en-US" sz="1200" i="1" dirty="0">
              <a:solidFill>
                <a:schemeClr val="tx1">
                  <a:lumMod val="85000"/>
                  <a:lumOff val="15000"/>
                </a:schemeClr>
              </a:solidFill>
              <a:latin typeface="Source Sans Pro Light" pitchFamily="34" charset="0"/>
            </a:endParaRPr>
          </a:p>
        </p:txBody>
      </p:sp>
      <p:sp>
        <p:nvSpPr>
          <p:cNvPr id="28" name="TextBox 27"/>
          <p:cNvSpPr txBox="1"/>
          <p:nvPr/>
        </p:nvSpPr>
        <p:spPr>
          <a:xfrm>
            <a:off x="6534670" y="3645818"/>
            <a:ext cx="4243437" cy="492426"/>
          </a:xfrm>
          <a:prstGeom prst="rect">
            <a:avLst/>
          </a:prstGeom>
          <a:noFill/>
        </p:spPr>
        <p:txBody>
          <a:bodyPr wrap="none" lIns="91424" tIns="45712" rIns="91424" bIns="45712" rtlCol="0">
            <a:spAutoFit/>
          </a:bodyPr>
          <a:lstStyle/>
          <a:p>
            <a:r>
              <a:rPr lang="en-US" sz="2600" b="1" spc="-150" dirty="0" err="1" smtClean="0">
                <a:solidFill>
                  <a:srgbClr val="7030A0"/>
                </a:solidFill>
                <a:latin typeface="Arial" pitchFamily="34" charset="0"/>
                <a:cs typeface="Arial" pitchFamily="34" charset="0"/>
              </a:rPr>
              <a:t>Fortalecimiento</a:t>
            </a:r>
            <a:r>
              <a:rPr lang="en-US" sz="2600" b="1" spc="-150" dirty="0" smtClean="0">
                <a:solidFill>
                  <a:srgbClr val="7030A0"/>
                </a:solidFill>
                <a:latin typeface="Arial" pitchFamily="34" charset="0"/>
                <a:cs typeface="Arial" pitchFamily="34" charset="0"/>
              </a:rPr>
              <a:t> </a:t>
            </a:r>
            <a:r>
              <a:rPr lang="en-US" sz="2600" b="1" spc="-150" dirty="0" err="1" smtClean="0">
                <a:solidFill>
                  <a:srgbClr val="7030A0"/>
                </a:solidFill>
                <a:latin typeface="Arial" pitchFamily="34" charset="0"/>
                <a:cs typeface="Arial" pitchFamily="34" charset="0"/>
              </a:rPr>
              <a:t>institucional</a:t>
            </a:r>
            <a:r>
              <a:rPr lang="en-US" sz="2600" b="1" spc="-150" dirty="0" smtClean="0">
                <a:solidFill>
                  <a:srgbClr val="7030A0"/>
                </a:solidFill>
                <a:latin typeface="Arial" pitchFamily="34" charset="0"/>
                <a:cs typeface="Arial" pitchFamily="34" charset="0"/>
              </a:rPr>
              <a:t> </a:t>
            </a:r>
            <a:endParaRPr lang="en-US" sz="2600" b="1" spc="-150" dirty="0">
              <a:solidFill>
                <a:srgbClr val="7030A0"/>
              </a:solidFill>
              <a:latin typeface="Arial" pitchFamily="34" charset="0"/>
              <a:cs typeface="Arial" pitchFamily="34" charset="0"/>
            </a:endParaRPr>
          </a:p>
        </p:txBody>
      </p:sp>
      <p:sp>
        <p:nvSpPr>
          <p:cNvPr id="30" name="TextBox 29"/>
          <p:cNvSpPr txBox="1"/>
          <p:nvPr/>
        </p:nvSpPr>
        <p:spPr>
          <a:xfrm>
            <a:off x="6534670" y="4016890"/>
            <a:ext cx="3687196"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a:t>
            </a:r>
            <a:r>
              <a:rPr lang="en-US" sz="1200" i="1" dirty="0" err="1" smtClean="0">
                <a:solidFill>
                  <a:schemeClr val="tx1">
                    <a:lumMod val="85000"/>
                    <a:lumOff val="15000"/>
                  </a:schemeClr>
                </a:solidFill>
                <a:latin typeface="Source Sans Pro Light" pitchFamily="34" charset="0"/>
              </a:rPr>
              <a:t>nos</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hacemos</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más</a:t>
            </a:r>
            <a:r>
              <a:rPr lang="en-US" sz="1200" i="1" dirty="0" smtClean="0">
                <a:solidFill>
                  <a:schemeClr val="tx1">
                    <a:lumMod val="85000"/>
                    <a:lumOff val="15000"/>
                  </a:schemeClr>
                </a:solidFill>
                <a:latin typeface="Source Sans Pro Light" pitchFamily="34" charset="0"/>
              </a:rPr>
              <a:t> Fuertes, </a:t>
            </a:r>
            <a:r>
              <a:rPr lang="en-US" sz="1200" i="1" dirty="0" err="1" smtClean="0">
                <a:solidFill>
                  <a:schemeClr val="tx1">
                    <a:lumMod val="85000"/>
                    <a:lumOff val="15000"/>
                  </a:schemeClr>
                </a:solidFill>
                <a:latin typeface="Source Sans Pro Light" pitchFamily="34" charset="0"/>
              </a:rPr>
              <a:t>nos</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hacemos</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mejores</a:t>
            </a:r>
            <a:r>
              <a:rPr lang="en-US" sz="1200" i="1" dirty="0" smtClean="0">
                <a:solidFill>
                  <a:schemeClr val="tx1">
                    <a:lumMod val="85000"/>
                    <a:lumOff val="15000"/>
                  </a:schemeClr>
                </a:solidFill>
                <a:latin typeface="Source Sans Pro Light" pitchFamily="34" charset="0"/>
              </a:rPr>
              <a:t>”</a:t>
            </a:r>
            <a:endParaRPr lang="en-US" sz="1200" i="1" dirty="0">
              <a:solidFill>
                <a:schemeClr val="tx1">
                  <a:lumMod val="85000"/>
                  <a:lumOff val="15000"/>
                </a:schemeClr>
              </a:solidFill>
              <a:latin typeface="Source Sans Pro Light" pitchFamily="34" charset="0"/>
            </a:endParaRPr>
          </a:p>
        </p:txBody>
      </p:sp>
      <p:sp>
        <p:nvSpPr>
          <p:cNvPr id="26" name="TextBox 12"/>
          <p:cNvSpPr txBox="1"/>
          <p:nvPr/>
        </p:nvSpPr>
        <p:spPr>
          <a:xfrm>
            <a:off x="1921125" y="5182325"/>
            <a:ext cx="1678632" cy="492426"/>
          </a:xfrm>
          <a:prstGeom prst="rect">
            <a:avLst/>
          </a:prstGeom>
          <a:noFill/>
        </p:spPr>
        <p:txBody>
          <a:bodyPr wrap="none" lIns="91424" tIns="45712" rIns="91424" bIns="45712" rtlCol="0">
            <a:spAutoFit/>
          </a:bodyPr>
          <a:lstStyle/>
          <a:p>
            <a:r>
              <a:rPr lang="en-US" sz="2600" b="1" spc="-150" dirty="0" err="1" smtClean="0">
                <a:solidFill>
                  <a:schemeClr val="accent3">
                    <a:lumMod val="75000"/>
                  </a:schemeClr>
                </a:solidFill>
                <a:latin typeface="Arial" pitchFamily="34" charset="0"/>
                <a:cs typeface="Arial" pitchFamily="34" charset="0"/>
              </a:rPr>
              <a:t>Coyuntura</a:t>
            </a:r>
            <a:endParaRPr lang="en-US" sz="2600" b="1" spc="-150" dirty="0">
              <a:solidFill>
                <a:schemeClr val="accent3">
                  <a:lumMod val="75000"/>
                </a:schemeClr>
              </a:solidFill>
              <a:latin typeface="Arial" pitchFamily="34" charset="0"/>
              <a:cs typeface="Arial" pitchFamily="34" charset="0"/>
            </a:endParaRPr>
          </a:p>
        </p:txBody>
      </p:sp>
      <p:sp>
        <p:nvSpPr>
          <p:cNvPr id="29" name="TextBox 14"/>
          <p:cNvSpPr txBox="1"/>
          <p:nvPr/>
        </p:nvSpPr>
        <p:spPr>
          <a:xfrm>
            <a:off x="1921123" y="5553397"/>
            <a:ext cx="3060421"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“Proyecto de ley de </a:t>
            </a:r>
            <a:r>
              <a:rPr lang="en-US" sz="1200" i="1" dirty="0" err="1" smtClean="0">
                <a:solidFill>
                  <a:schemeClr val="tx1">
                    <a:lumMod val="85000"/>
                    <a:lumOff val="15000"/>
                  </a:schemeClr>
                </a:solidFill>
                <a:latin typeface="Source Sans Pro Light" pitchFamily="34" charset="0"/>
              </a:rPr>
              <a:t>Equilibrio</a:t>
            </a:r>
            <a:r>
              <a:rPr lang="en-US" sz="1200" i="1" dirty="0" smtClean="0">
                <a:solidFill>
                  <a:schemeClr val="tx1">
                    <a:lumMod val="85000"/>
                    <a:lumOff val="15000"/>
                  </a:schemeClr>
                </a:solidFill>
                <a:latin typeface="Source Sans Pro Light" pitchFamily="34" charset="0"/>
              </a:rPr>
              <a:t> de </a:t>
            </a:r>
            <a:r>
              <a:rPr lang="en-US" sz="1200" i="1" dirty="0" err="1" smtClean="0">
                <a:solidFill>
                  <a:schemeClr val="tx1">
                    <a:lumMod val="85000"/>
                    <a:lumOff val="15000"/>
                  </a:schemeClr>
                </a:solidFill>
                <a:latin typeface="Source Sans Pro Light" pitchFamily="34" charset="0"/>
              </a:rPr>
              <a:t>Poderes</a:t>
            </a:r>
            <a:r>
              <a:rPr lang="en-US" sz="1200" i="1" dirty="0" smtClean="0">
                <a:solidFill>
                  <a:schemeClr val="tx1">
                    <a:lumMod val="85000"/>
                    <a:lumOff val="15000"/>
                  </a:schemeClr>
                </a:solidFill>
                <a:latin typeface="Source Sans Pro Light" pitchFamily="34" charset="0"/>
              </a:rPr>
              <a:t>”</a:t>
            </a:r>
            <a:endParaRPr lang="en-US" sz="1200" i="1" dirty="0">
              <a:solidFill>
                <a:schemeClr val="tx1">
                  <a:lumMod val="85000"/>
                  <a:lumOff val="15000"/>
                </a:schemeClr>
              </a:solidFill>
              <a:latin typeface="Source Sans Pro Light" pitchFamily="34" charset="0"/>
            </a:endParaRPr>
          </a:p>
        </p:txBody>
      </p:sp>
      <p:sp>
        <p:nvSpPr>
          <p:cNvPr id="31" name="TextBox 27"/>
          <p:cNvSpPr txBox="1"/>
          <p:nvPr/>
        </p:nvSpPr>
        <p:spPr>
          <a:xfrm>
            <a:off x="6597187" y="4395649"/>
            <a:ext cx="1846948" cy="492426"/>
          </a:xfrm>
          <a:prstGeom prst="rect">
            <a:avLst/>
          </a:prstGeom>
          <a:noFill/>
        </p:spPr>
        <p:txBody>
          <a:bodyPr wrap="none" lIns="91424" tIns="45712" rIns="91424" bIns="45712" rtlCol="0">
            <a:spAutoFit/>
          </a:bodyPr>
          <a:lstStyle/>
          <a:p>
            <a:r>
              <a:rPr lang="en-US" sz="2600" b="1" spc="-150" dirty="0" err="1" smtClean="0">
                <a:solidFill>
                  <a:srgbClr val="C89800"/>
                </a:solidFill>
                <a:latin typeface="Arial" pitchFamily="34" charset="0"/>
                <a:cs typeface="Arial" pitchFamily="34" charset="0"/>
              </a:rPr>
              <a:t>Soluciones</a:t>
            </a:r>
            <a:r>
              <a:rPr lang="en-US" sz="2600" b="1" spc="-150" dirty="0" smtClean="0">
                <a:solidFill>
                  <a:srgbClr val="C89800"/>
                </a:solidFill>
                <a:latin typeface="Arial" pitchFamily="34" charset="0"/>
                <a:cs typeface="Arial" pitchFamily="34" charset="0"/>
              </a:rPr>
              <a:t> </a:t>
            </a:r>
            <a:endParaRPr lang="en-US" sz="2600" b="1" spc="-150" dirty="0">
              <a:solidFill>
                <a:srgbClr val="C89800"/>
              </a:solidFill>
              <a:latin typeface="Arial" pitchFamily="34" charset="0"/>
              <a:cs typeface="Arial" pitchFamily="34" charset="0"/>
            </a:endParaRPr>
          </a:p>
        </p:txBody>
      </p:sp>
      <p:sp>
        <p:nvSpPr>
          <p:cNvPr id="32" name="TextBox 29"/>
          <p:cNvSpPr txBox="1"/>
          <p:nvPr/>
        </p:nvSpPr>
        <p:spPr>
          <a:xfrm>
            <a:off x="6597187" y="4766721"/>
            <a:ext cx="3536513" cy="276983"/>
          </a:xfrm>
          <a:prstGeom prst="rect">
            <a:avLst/>
          </a:prstGeom>
          <a:noFill/>
        </p:spPr>
        <p:txBody>
          <a:bodyPr wrap="none" lIns="91424" tIns="45712" rIns="91424" bIns="45712" rtlCol="0">
            <a:spAutoFit/>
          </a:bodyPr>
          <a:lstStyle/>
          <a:p>
            <a:r>
              <a:rPr lang="en-US" sz="1200" i="1" dirty="0" smtClean="0">
                <a:solidFill>
                  <a:schemeClr val="tx1">
                    <a:lumMod val="85000"/>
                    <a:lumOff val="15000"/>
                  </a:schemeClr>
                </a:solidFill>
                <a:latin typeface="Source Sans Pro Light" pitchFamily="34" charset="0"/>
              </a:rPr>
              <a:t>¿</a:t>
            </a:r>
            <a:r>
              <a:rPr lang="en-US" sz="1200" i="1" dirty="0" err="1" smtClean="0">
                <a:solidFill>
                  <a:schemeClr val="tx1">
                    <a:lumMod val="85000"/>
                    <a:lumOff val="15000"/>
                  </a:schemeClr>
                </a:solidFill>
                <a:latin typeface="Source Sans Pro Light" pitchFamily="34" charset="0"/>
              </a:rPr>
              <a:t>Cómo</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mejorar</a:t>
            </a:r>
            <a:r>
              <a:rPr lang="en-US" sz="1200" i="1" dirty="0" smtClean="0">
                <a:solidFill>
                  <a:schemeClr val="tx1">
                    <a:lumMod val="85000"/>
                    <a:lumOff val="15000"/>
                  </a:schemeClr>
                </a:solidFill>
                <a:latin typeface="Source Sans Pro Light" pitchFamily="34" charset="0"/>
              </a:rPr>
              <a:t> el </a:t>
            </a:r>
            <a:r>
              <a:rPr lang="en-US" sz="1200" i="1" dirty="0" err="1" smtClean="0">
                <a:solidFill>
                  <a:schemeClr val="tx1">
                    <a:lumMod val="85000"/>
                    <a:lumOff val="15000"/>
                  </a:schemeClr>
                </a:solidFill>
                <a:latin typeface="Source Sans Pro Light" pitchFamily="34" charset="0"/>
              </a:rPr>
              <a:t>servicio</a:t>
            </a:r>
            <a:r>
              <a:rPr lang="en-US" sz="1200" i="1" dirty="0" smtClean="0">
                <a:solidFill>
                  <a:schemeClr val="tx1">
                    <a:lumMod val="85000"/>
                    <a:lumOff val="15000"/>
                  </a:schemeClr>
                </a:solidFill>
                <a:latin typeface="Source Sans Pro Light" pitchFamily="34" charset="0"/>
              </a:rPr>
              <a:t> de </a:t>
            </a:r>
            <a:r>
              <a:rPr lang="en-US" sz="1200" i="1" dirty="0" err="1" smtClean="0">
                <a:solidFill>
                  <a:schemeClr val="tx1">
                    <a:lumMod val="85000"/>
                    <a:lumOff val="15000"/>
                  </a:schemeClr>
                </a:solidFill>
                <a:latin typeface="Source Sans Pro Light" pitchFamily="34" charset="0"/>
              </a:rPr>
              <a:t>Justicia</a:t>
            </a:r>
            <a:r>
              <a:rPr lang="en-US" sz="1200" i="1" dirty="0" smtClean="0">
                <a:solidFill>
                  <a:schemeClr val="tx1">
                    <a:lumMod val="85000"/>
                    <a:lumOff val="15000"/>
                  </a:schemeClr>
                </a:solidFill>
                <a:latin typeface="Source Sans Pro Light" pitchFamily="34" charset="0"/>
              </a:rPr>
              <a:t> </a:t>
            </a:r>
            <a:r>
              <a:rPr lang="en-US" sz="1200" i="1" dirty="0" err="1" smtClean="0">
                <a:solidFill>
                  <a:schemeClr val="tx1">
                    <a:lumMod val="85000"/>
                    <a:lumOff val="15000"/>
                  </a:schemeClr>
                </a:solidFill>
                <a:latin typeface="Source Sans Pro Light" pitchFamily="34" charset="0"/>
              </a:rPr>
              <a:t>en</a:t>
            </a:r>
            <a:r>
              <a:rPr lang="en-US" sz="1200" i="1" dirty="0" smtClean="0">
                <a:solidFill>
                  <a:schemeClr val="tx1">
                    <a:lumMod val="85000"/>
                    <a:lumOff val="15000"/>
                  </a:schemeClr>
                </a:solidFill>
                <a:latin typeface="Source Sans Pro Light" pitchFamily="34" charset="0"/>
              </a:rPr>
              <a:t> el </a:t>
            </a:r>
            <a:r>
              <a:rPr lang="en-US" sz="1200" i="1" dirty="0" err="1" smtClean="0">
                <a:solidFill>
                  <a:schemeClr val="tx1">
                    <a:lumMod val="85000"/>
                    <a:lumOff val="15000"/>
                  </a:schemeClr>
                </a:solidFill>
                <a:latin typeface="Source Sans Pro Light" pitchFamily="34" charset="0"/>
              </a:rPr>
              <a:t>país</a:t>
            </a:r>
            <a:r>
              <a:rPr lang="en-US" sz="1200" i="1" dirty="0" smtClean="0">
                <a:solidFill>
                  <a:schemeClr val="tx1">
                    <a:lumMod val="85000"/>
                    <a:lumOff val="15000"/>
                  </a:schemeClr>
                </a:solidFill>
                <a:latin typeface="Source Sans Pro Light" pitchFamily="34" charset="0"/>
              </a:rPr>
              <a:t>?</a:t>
            </a:r>
            <a:endParaRPr lang="en-US" sz="1200" i="1" dirty="0">
              <a:solidFill>
                <a:schemeClr val="tx1">
                  <a:lumMod val="85000"/>
                  <a:lumOff val="15000"/>
                </a:schemeClr>
              </a:solidFill>
              <a:latin typeface="Source Sans Pro Light" pitchFamily="34" charset="0"/>
            </a:endParaRPr>
          </a:p>
        </p:txBody>
      </p:sp>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26325104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0-#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0-#ppt_w/2"/>
                                          </p:val>
                                        </p:tav>
                                        <p:tav tm="100000">
                                          <p:val>
                                            <p:strVal val="#ppt_x"/>
                                          </p:val>
                                        </p:tav>
                                      </p:tavLst>
                                    </p:anim>
                                    <p:anim calcmode="lin" valueType="num">
                                      <p:cBhvr additive="base">
                                        <p:cTn id="21" dur="75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0-#ppt_w/2"/>
                                          </p:val>
                                        </p:tav>
                                        <p:tav tm="100000">
                                          <p:val>
                                            <p:strVal val="#ppt_x"/>
                                          </p:val>
                                        </p:tav>
                                      </p:tavLst>
                                    </p:anim>
                                    <p:anim calcmode="lin" valueType="num">
                                      <p:cBhvr additive="base">
                                        <p:cTn id="25" dur="7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25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175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0-#ppt_w/2"/>
                                          </p:val>
                                        </p:tav>
                                        <p:tav tm="100000">
                                          <p:val>
                                            <p:strVal val="#ppt_x"/>
                                          </p:val>
                                        </p:tav>
                                      </p:tavLst>
                                    </p:anim>
                                    <p:anim calcmode="lin" valueType="num">
                                      <p:cBhvr additive="base">
                                        <p:cTn id="37" dur="75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1+#ppt_w/2"/>
                                          </p:val>
                                        </p:tav>
                                        <p:tav tm="100000">
                                          <p:val>
                                            <p:strVal val="#ppt_x"/>
                                          </p:val>
                                        </p:tav>
                                      </p:tavLst>
                                    </p:anim>
                                    <p:anim calcmode="lin" valueType="num">
                                      <p:cBhvr additive="base">
                                        <p:cTn id="41" dur="750" fill="hold"/>
                                        <p:tgtEl>
                                          <p:spTgt spid="19"/>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25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750" fill="hold"/>
                                        <p:tgtEl>
                                          <p:spTgt spid="21"/>
                                        </p:tgtEl>
                                        <p:attrNameLst>
                                          <p:attrName>ppt_x</p:attrName>
                                        </p:attrNameLst>
                                      </p:cBhvr>
                                      <p:tavLst>
                                        <p:tav tm="0">
                                          <p:val>
                                            <p:strVal val="1+#ppt_w/2"/>
                                          </p:val>
                                        </p:tav>
                                        <p:tav tm="100000">
                                          <p:val>
                                            <p:strVal val="#ppt_x"/>
                                          </p:val>
                                        </p:tav>
                                      </p:tavLst>
                                    </p:anim>
                                    <p:anim calcmode="lin" valueType="num">
                                      <p:cBhvr additive="base">
                                        <p:cTn id="45" dur="75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10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25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750" fill="hold"/>
                                        <p:tgtEl>
                                          <p:spTgt spid="27"/>
                                        </p:tgtEl>
                                        <p:attrNameLst>
                                          <p:attrName>ppt_x</p:attrName>
                                        </p:attrNameLst>
                                      </p:cBhvr>
                                      <p:tavLst>
                                        <p:tav tm="0">
                                          <p:val>
                                            <p:strVal val="1+#ppt_w/2"/>
                                          </p:val>
                                        </p:tav>
                                        <p:tav tm="100000">
                                          <p:val>
                                            <p:strVal val="#ppt_x"/>
                                          </p:val>
                                        </p:tav>
                                      </p:tavLst>
                                    </p:anim>
                                    <p:anim calcmode="lin" valueType="num">
                                      <p:cBhvr additive="base">
                                        <p:cTn id="53" dur="75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decel="100000" fill="hold" grpId="0" nodeType="withEffect">
                                  <p:stCondLst>
                                    <p:cond delay="150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750" fill="hold"/>
                                        <p:tgtEl>
                                          <p:spTgt spid="28"/>
                                        </p:tgtEl>
                                        <p:attrNameLst>
                                          <p:attrName>ppt_x</p:attrName>
                                        </p:attrNameLst>
                                      </p:cBhvr>
                                      <p:tavLst>
                                        <p:tav tm="0">
                                          <p:val>
                                            <p:strVal val="1+#ppt_w/2"/>
                                          </p:val>
                                        </p:tav>
                                        <p:tav tm="100000">
                                          <p:val>
                                            <p:strVal val="#ppt_x"/>
                                          </p:val>
                                        </p:tav>
                                      </p:tavLst>
                                    </p:anim>
                                    <p:anim calcmode="lin" valueType="num">
                                      <p:cBhvr additive="base">
                                        <p:cTn id="57" dur="750" fill="hold"/>
                                        <p:tgtEl>
                                          <p:spTgt spid="2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75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750" fill="hold"/>
                                        <p:tgtEl>
                                          <p:spTgt spid="30"/>
                                        </p:tgtEl>
                                        <p:attrNameLst>
                                          <p:attrName>ppt_x</p:attrName>
                                        </p:attrNameLst>
                                      </p:cBhvr>
                                      <p:tavLst>
                                        <p:tav tm="0">
                                          <p:val>
                                            <p:strVal val="1+#ppt_w/2"/>
                                          </p:val>
                                        </p:tav>
                                        <p:tav tm="100000">
                                          <p:val>
                                            <p:strVal val="#ppt_x"/>
                                          </p:val>
                                        </p:tav>
                                      </p:tavLst>
                                    </p:anim>
                                    <p:anim calcmode="lin" valueType="num">
                                      <p:cBhvr additive="base">
                                        <p:cTn id="61" dur="750" fill="hold"/>
                                        <p:tgtEl>
                                          <p:spTgt spid="30"/>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150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750" fill="hold"/>
                                        <p:tgtEl>
                                          <p:spTgt spid="26"/>
                                        </p:tgtEl>
                                        <p:attrNameLst>
                                          <p:attrName>ppt_x</p:attrName>
                                        </p:attrNameLst>
                                      </p:cBhvr>
                                      <p:tavLst>
                                        <p:tav tm="0">
                                          <p:val>
                                            <p:strVal val="0-#ppt_w/2"/>
                                          </p:val>
                                        </p:tav>
                                        <p:tav tm="100000">
                                          <p:val>
                                            <p:strVal val="#ppt_x"/>
                                          </p:val>
                                        </p:tav>
                                      </p:tavLst>
                                    </p:anim>
                                    <p:anim calcmode="lin" valueType="num">
                                      <p:cBhvr additive="base">
                                        <p:cTn id="65" dur="750" fill="hold"/>
                                        <p:tgtEl>
                                          <p:spTgt spid="26"/>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175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750" fill="hold"/>
                                        <p:tgtEl>
                                          <p:spTgt spid="29"/>
                                        </p:tgtEl>
                                        <p:attrNameLst>
                                          <p:attrName>ppt_x</p:attrName>
                                        </p:attrNameLst>
                                      </p:cBhvr>
                                      <p:tavLst>
                                        <p:tav tm="0">
                                          <p:val>
                                            <p:strVal val="0-#ppt_w/2"/>
                                          </p:val>
                                        </p:tav>
                                        <p:tav tm="100000">
                                          <p:val>
                                            <p:strVal val="#ppt_x"/>
                                          </p:val>
                                        </p:tav>
                                      </p:tavLst>
                                    </p:anim>
                                    <p:anim calcmode="lin" valueType="num">
                                      <p:cBhvr additive="base">
                                        <p:cTn id="69" dur="75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5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750" fill="hold"/>
                                        <p:tgtEl>
                                          <p:spTgt spid="31"/>
                                        </p:tgtEl>
                                        <p:attrNameLst>
                                          <p:attrName>ppt_x</p:attrName>
                                        </p:attrNameLst>
                                      </p:cBhvr>
                                      <p:tavLst>
                                        <p:tav tm="0">
                                          <p:val>
                                            <p:strVal val="1+#ppt_w/2"/>
                                          </p:val>
                                        </p:tav>
                                        <p:tav tm="100000">
                                          <p:val>
                                            <p:strVal val="#ppt_x"/>
                                          </p:val>
                                        </p:tav>
                                      </p:tavLst>
                                    </p:anim>
                                    <p:anim calcmode="lin" valueType="num">
                                      <p:cBhvr additive="base">
                                        <p:cTn id="73" dur="750" fill="hold"/>
                                        <p:tgtEl>
                                          <p:spTgt spid="31"/>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175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750" fill="hold"/>
                                        <p:tgtEl>
                                          <p:spTgt spid="32"/>
                                        </p:tgtEl>
                                        <p:attrNameLst>
                                          <p:attrName>ppt_x</p:attrName>
                                        </p:attrNameLst>
                                      </p:cBhvr>
                                      <p:tavLst>
                                        <p:tav tm="0">
                                          <p:val>
                                            <p:strVal val="1+#ppt_w/2"/>
                                          </p:val>
                                        </p:tav>
                                        <p:tav tm="100000">
                                          <p:val>
                                            <p:strVal val="#ppt_x"/>
                                          </p:val>
                                        </p:tav>
                                      </p:tavLst>
                                    </p:anim>
                                    <p:anim calcmode="lin" valueType="num">
                                      <p:cBhvr additive="base">
                                        <p:cTn id="77"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9" grpId="0"/>
      <p:bldP spid="10" grpId="0"/>
      <p:bldP spid="12" grpId="0"/>
      <p:bldP spid="13" grpId="0"/>
      <p:bldP spid="15" grpId="0"/>
      <p:bldP spid="19" grpId="0"/>
      <p:bldP spid="21" grpId="0"/>
      <p:bldP spid="25" grpId="0"/>
      <p:bldP spid="27" grpId="0"/>
      <p:bldP spid="28" grpId="0"/>
      <p:bldP spid="30" grpId="0"/>
      <p:bldP spid="26" grpId="0"/>
      <p:bldP spid="29"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9078"/>
            <a:ext cx="6169595" cy="140410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Proyectos</a:t>
            </a:r>
            <a:r>
              <a:rPr lang="en-US" sz="4800" dirty="0" smtClean="0"/>
              <a:t> de </a:t>
            </a:r>
            <a:r>
              <a:rPr lang="en-US" sz="4800" dirty="0" err="1" smtClean="0"/>
              <a:t>Desconcentración</a:t>
            </a:r>
            <a:endParaRPr lang="en-US" sz="4800" dirty="0"/>
          </a:p>
        </p:txBody>
      </p:sp>
      <p:sp>
        <p:nvSpPr>
          <p:cNvPr id="18" name="Rectangle 17"/>
          <p:cNvSpPr/>
          <p:nvPr/>
        </p:nvSpPr>
        <p:spPr>
          <a:xfrm>
            <a:off x="841003" y="2709714"/>
            <a:ext cx="4992960" cy="584759"/>
          </a:xfrm>
          <a:prstGeom prst="rect">
            <a:avLst/>
          </a:prstGeom>
        </p:spPr>
        <p:txBody>
          <a:bodyPr wrap="square" lIns="91424" tIns="45712" rIns="91424" bIns="45712">
            <a:spAutoFit/>
          </a:bodyPr>
          <a:lstStyle/>
          <a:p>
            <a:pPr marL="228561" indent="-228561">
              <a:buFont typeface="Arial" pitchFamily="34" charset="0"/>
              <a:buChar char="•"/>
            </a:pPr>
            <a:r>
              <a:rPr lang="es-ES" sz="1600" b="1" kern="3000" dirty="0" smtClean="0">
                <a:solidFill>
                  <a:schemeClr val="tx1">
                    <a:lumMod val="85000"/>
                    <a:lumOff val="15000"/>
                  </a:schemeClr>
                </a:solidFill>
                <a:latin typeface="Source Sans Pro Light" pitchFamily="34" charset="0"/>
              </a:rPr>
              <a:t>Bogotá: </a:t>
            </a:r>
            <a:r>
              <a:rPr lang="es-ES" sz="1600" kern="3000" dirty="0" smtClean="0">
                <a:solidFill>
                  <a:schemeClr val="tx1">
                    <a:lumMod val="85000"/>
                    <a:lumOff val="15000"/>
                  </a:schemeClr>
                </a:solidFill>
                <a:latin typeface="Source Sans Pro Light" pitchFamily="34" charset="0"/>
              </a:rPr>
              <a:t>dos </a:t>
            </a:r>
            <a:r>
              <a:rPr lang="es-ES" sz="1600" kern="3000" dirty="0">
                <a:solidFill>
                  <a:schemeClr val="tx1">
                    <a:lumMod val="85000"/>
                    <a:lumOff val="15000"/>
                  </a:schemeClr>
                </a:solidFill>
                <a:latin typeface="Source Sans Pro Light" pitchFamily="34" charset="0"/>
              </a:rPr>
              <a:t>proyectos piloto, en las Localidades de Ciudad Bolívar y Kennedy. </a:t>
            </a:r>
          </a:p>
        </p:txBody>
      </p:sp>
      <p:sp>
        <p:nvSpPr>
          <p:cNvPr id="20" name="Rectangle 19"/>
          <p:cNvSpPr/>
          <p:nvPr/>
        </p:nvSpPr>
        <p:spPr>
          <a:xfrm>
            <a:off x="841003" y="3397890"/>
            <a:ext cx="4992960" cy="1323423"/>
          </a:xfrm>
          <a:prstGeom prst="rect">
            <a:avLst/>
          </a:prstGeom>
        </p:spPr>
        <p:txBody>
          <a:bodyPr wrap="square" lIns="91424" tIns="45712" rIns="91424" bIns="45712">
            <a:spAutoFit/>
          </a:bodyPr>
          <a:lstStyle/>
          <a:p>
            <a:pPr marL="228561" indent="-228561">
              <a:buFont typeface="Arial" pitchFamily="34" charset="0"/>
              <a:buChar char="•"/>
            </a:pPr>
            <a:r>
              <a:rPr lang="es-ES" sz="1600" b="1" kern="3000" dirty="0" smtClean="0">
                <a:solidFill>
                  <a:schemeClr val="tx1">
                    <a:lumMod val="85000"/>
                    <a:lumOff val="15000"/>
                  </a:schemeClr>
                </a:solidFill>
                <a:latin typeface="Source Sans Pro Light" pitchFamily="34" charset="0"/>
              </a:rPr>
              <a:t>Medellín: </a:t>
            </a:r>
            <a:r>
              <a:rPr lang="es-ES" sz="1600" kern="3000" dirty="0" smtClean="0">
                <a:solidFill>
                  <a:schemeClr val="tx1">
                    <a:lumMod val="85000"/>
                    <a:lumOff val="15000"/>
                  </a:schemeClr>
                </a:solidFill>
                <a:latin typeface="Source Sans Pro Light" pitchFamily="34" charset="0"/>
              </a:rPr>
              <a:t>tres</a:t>
            </a:r>
            <a:r>
              <a:rPr lang="es-ES" sz="1600" kern="3000" dirty="0">
                <a:solidFill>
                  <a:schemeClr val="tx1">
                    <a:lumMod val="85000"/>
                    <a:lumOff val="15000"/>
                  </a:schemeClr>
                </a:solidFill>
                <a:latin typeface="Source Sans Pro Light" pitchFamily="34" charset="0"/>
              </a:rPr>
              <a:t>, en los Corregimientos de San Antonio del Prado, comunas 1° “Popular” y 2° “Santa Cruz”, así como en las comunas 3° “Manrique” y 4° “Aranjuez”.</a:t>
            </a:r>
          </a:p>
          <a:p>
            <a:pPr marL="228561" indent="-228561">
              <a:buFont typeface="Arial" pitchFamily="34" charset="0"/>
              <a:buChar char="•"/>
            </a:pPr>
            <a:endParaRPr lang="es-ES" sz="1600" kern="3000" dirty="0">
              <a:solidFill>
                <a:schemeClr val="tx1">
                  <a:lumMod val="85000"/>
                  <a:lumOff val="15000"/>
                </a:schemeClr>
              </a:solidFill>
              <a:latin typeface="Source Sans Pro Light" pitchFamily="34" charset="0"/>
            </a:endParaRPr>
          </a:p>
        </p:txBody>
      </p:sp>
      <p:sp>
        <p:nvSpPr>
          <p:cNvPr id="21" name="Rectangle 20"/>
          <p:cNvSpPr/>
          <p:nvPr/>
        </p:nvSpPr>
        <p:spPr>
          <a:xfrm>
            <a:off x="841003" y="4464603"/>
            <a:ext cx="4992960" cy="584759"/>
          </a:xfrm>
          <a:prstGeom prst="rect">
            <a:avLst/>
          </a:prstGeom>
        </p:spPr>
        <p:txBody>
          <a:bodyPr wrap="square" lIns="91424" tIns="45712" rIns="91424" bIns="45712">
            <a:spAutoFit/>
          </a:bodyPr>
          <a:lstStyle/>
          <a:p>
            <a:pPr marL="228561" indent="-228561">
              <a:buFont typeface="Arial" pitchFamily="34" charset="0"/>
              <a:buChar char="•"/>
            </a:pPr>
            <a:r>
              <a:rPr lang="es-ES" sz="1600" b="1" kern="3000" dirty="0" smtClean="0">
                <a:solidFill>
                  <a:schemeClr val="tx1">
                    <a:lumMod val="85000"/>
                    <a:lumOff val="15000"/>
                  </a:schemeClr>
                </a:solidFill>
                <a:latin typeface="Source Sans Pro Light" pitchFamily="34" charset="0"/>
              </a:rPr>
              <a:t>Cali: </a:t>
            </a:r>
            <a:r>
              <a:rPr lang="es-ES" sz="1600" kern="3000" dirty="0" smtClean="0">
                <a:solidFill>
                  <a:schemeClr val="tx1">
                    <a:lumMod val="85000"/>
                    <a:lumOff val="15000"/>
                  </a:schemeClr>
                </a:solidFill>
                <a:latin typeface="Source Sans Pro Light" pitchFamily="34" charset="0"/>
              </a:rPr>
              <a:t>hay </a:t>
            </a:r>
            <a:r>
              <a:rPr lang="es-ES" sz="1600" kern="3000" dirty="0">
                <a:solidFill>
                  <a:schemeClr val="tx1">
                    <a:lumMod val="85000"/>
                    <a:lumOff val="15000"/>
                  </a:schemeClr>
                </a:solidFill>
                <a:latin typeface="Source Sans Pro Light" pitchFamily="34" charset="0"/>
              </a:rPr>
              <a:t>dos proyectos piloto en el Distrito Judicial de Agua blanca y en la Comuna 20.</a:t>
            </a:r>
          </a:p>
        </p:txBody>
      </p:sp>
      <p:sp>
        <p:nvSpPr>
          <p:cNvPr id="22" name="Rectangle 21"/>
          <p:cNvSpPr/>
          <p:nvPr/>
        </p:nvSpPr>
        <p:spPr>
          <a:xfrm>
            <a:off x="6961683" y="2565698"/>
            <a:ext cx="4419623" cy="2554529"/>
          </a:xfrm>
          <a:prstGeom prst="rect">
            <a:avLst/>
          </a:prstGeom>
          <a:solidFill>
            <a:schemeClr val="accent6">
              <a:lumMod val="20000"/>
              <a:lumOff val="80000"/>
            </a:schemeClr>
          </a:solidFill>
        </p:spPr>
        <p:txBody>
          <a:bodyPr wrap="square" lIns="91424" tIns="45712" rIns="91424" bIns="45712">
            <a:spAutoFit/>
          </a:bodyPr>
          <a:lstStyle/>
          <a:p>
            <a:r>
              <a:rPr lang="es-ES" sz="1600" kern="3000" dirty="0">
                <a:solidFill>
                  <a:schemeClr val="tx1">
                    <a:lumMod val="85000"/>
                    <a:lumOff val="15000"/>
                  </a:schemeClr>
                </a:solidFill>
                <a:latin typeface="Source Sans Pro Light" pitchFamily="34" charset="0"/>
              </a:rPr>
              <a:t>Además, la Sala Administrativa busca diseñar el observatorio sobre delitos sexuales contra menores con el fin de garantizar el monitoreo y seguimiento básico sobre este delito y proporcionar información al Estado y a la ciudadanía. </a:t>
            </a:r>
          </a:p>
          <a:p>
            <a:endParaRPr lang="es-ES" sz="1600" kern="3000" dirty="0" smtClean="0">
              <a:solidFill>
                <a:schemeClr val="tx1">
                  <a:lumMod val="85000"/>
                  <a:lumOff val="15000"/>
                </a:schemeClr>
              </a:solidFill>
              <a:latin typeface="Source Sans Pro Light" pitchFamily="34" charset="0"/>
            </a:endParaRPr>
          </a:p>
          <a:p>
            <a:r>
              <a:rPr lang="es-ES" sz="1600" kern="3000" dirty="0" smtClean="0">
                <a:solidFill>
                  <a:schemeClr val="tx1">
                    <a:lumMod val="85000"/>
                    <a:lumOff val="15000"/>
                  </a:schemeClr>
                </a:solidFill>
                <a:latin typeface="Source Sans Pro Light" pitchFamily="34" charset="0"/>
              </a:rPr>
              <a:t>De </a:t>
            </a:r>
            <a:r>
              <a:rPr lang="es-ES" sz="1600" kern="3000" dirty="0">
                <a:solidFill>
                  <a:schemeClr val="tx1">
                    <a:lumMod val="85000"/>
                    <a:lumOff val="15000"/>
                  </a:schemeClr>
                </a:solidFill>
                <a:latin typeface="Source Sans Pro Light" pitchFamily="34" charset="0"/>
              </a:rPr>
              <a:t>esta manera se busca abordar de manera especial el monitoreo de la violencia contra niños y adolescentes.</a:t>
            </a:r>
          </a:p>
        </p:txBody>
      </p:sp>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8322565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19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ltDnDiag">
          <a:fgClr>
            <a:srgbClr val="659A2A"/>
          </a:fgClr>
          <a:bgClr>
            <a:srgbClr val="92D050"/>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87865" y="2565698"/>
            <a:ext cx="4978074" cy="1080120"/>
          </a:xfrm>
          <a:solidFill>
            <a:schemeClr val="bg1"/>
          </a:solidFill>
        </p:spPr>
        <p:txBody>
          <a:bodyPr/>
          <a:lstStyle/>
          <a:p>
            <a:r>
              <a:rPr lang="en-US" sz="3600" dirty="0" smtClean="0">
                <a:solidFill>
                  <a:srgbClr val="92D050"/>
                </a:solidFill>
              </a:rPr>
              <a:t>Con un </a:t>
            </a:r>
            <a:r>
              <a:rPr lang="en-US" sz="3600" dirty="0" err="1" smtClean="0">
                <a:solidFill>
                  <a:srgbClr val="92D050"/>
                </a:solidFill>
              </a:rPr>
              <a:t>Juez</a:t>
            </a:r>
            <a:r>
              <a:rPr lang="en-US" sz="3600" dirty="0" smtClean="0">
                <a:solidFill>
                  <a:srgbClr val="92D050"/>
                </a:solidFill>
              </a:rPr>
              <a:t> </a:t>
            </a:r>
            <a:r>
              <a:rPr lang="en-US" sz="3600" dirty="0" err="1" smtClean="0">
                <a:solidFill>
                  <a:srgbClr val="92D050"/>
                </a:solidFill>
              </a:rPr>
              <a:t>en</a:t>
            </a:r>
            <a:r>
              <a:rPr lang="en-US" sz="3600" dirty="0" smtClean="0">
                <a:solidFill>
                  <a:srgbClr val="92D050"/>
                </a:solidFill>
              </a:rPr>
              <a:t> </a:t>
            </a:r>
            <a:r>
              <a:rPr lang="en-US" sz="3600" dirty="0" err="1" smtClean="0">
                <a:solidFill>
                  <a:srgbClr val="92D050"/>
                </a:solidFill>
              </a:rPr>
              <a:t>cada</a:t>
            </a:r>
            <a:r>
              <a:rPr lang="en-US" sz="3600" dirty="0" smtClean="0">
                <a:solidFill>
                  <a:srgbClr val="92D050"/>
                </a:solidFill>
              </a:rPr>
              <a:t> </a:t>
            </a:r>
            <a:r>
              <a:rPr lang="en-US" sz="3600" dirty="0" err="1" smtClean="0">
                <a:solidFill>
                  <a:srgbClr val="92D050"/>
                </a:solidFill>
              </a:rPr>
              <a:t>municipio</a:t>
            </a:r>
            <a:r>
              <a:rPr lang="en-US" sz="3600" dirty="0" smtClean="0">
                <a:solidFill>
                  <a:srgbClr val="92D050"/>
                </a:solidFill>
              </a:rPr>
              <a:t> del </a:t>
            </a:r>
            <a:r>
              <a:rPr lang="en-US" sz="3600" dirty="0" err="1" smtClean="0">
                <a:solidFill>
                  <a:srgbClr val="92D050"/>
                </a:solidFill>
              </a:rPr>
              <a:t>país</a:t>
            </a:r>
            <a:endParaRPr lang="en-US" sz="3600" dirty="0">
              <a:solidFill>
                <a:srgbClr val="92D050"/>
              </a:solidFill>
            </a:endParaRPr>
          </a:p>
        </p:txBody>
      </p:sp>
      <p:sp>
        <p:nvSpPr>
          <p:cNvPr id="3" name="Text Placeholder 2"/>
          <p:cNvSpPr>
            <a:spLocks noGrp="1"/>
          </p:cNvSpPr>
          <p:nvPr>
            <p:ph type="body" sz="quarter" idx="11"/>
          </p:nvPr>
        </p:nvSpPr>
        <p:spPr>
          <a:xfrm>
            <a:off x="4259240" y="3645818"/>
            <a:ext cx="6335172" cy="1080120"/>
          </a:xfrm>
        </p:spPr>
        <p:txBody>
          <a:bodyPr>
            <a:normAutofit/>
          </a:bodyPr>
          <a:lstStyle/>
          <a:p>
            <a:r>
              <a:rPr lang="es-ES" sz="2800" i="1" dirty="0" smtClean="0"/>
              <a:t>garantizamos </a:t>
            </a:r>
            <a:r>
              <a:rPr lang="es-ES" sz="2800" i="1" dirty="0"/>
              <a:t>la accesibilidad </a:t>
            </a:r>
            <a:r>
              <a:rPr lang="es-ES" sz="2800" i="1" dirty="0" smtClean="0"/>
              <a:t>territorial”</a:t>
            </a:r>
            <a:endParaRPr lang="en-US" sz="2800" dirty="0"/>
          </a:p>
        </p:txBody>
      </p:sp>
    </p:spTree>
    <p:extLst>
      <p:ext uri="{BB962C8B-B14F-4D97-AF65-F5344CB8AC3E}">
        <p14:creationId xmlns:p14="http://schemas.microsoft.com/office/powerpoint/2010/main" val="259970677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05692" y="909514"/>
            <a:ext cx="5400600" cy="584775"/>
          </a:xfrm>
          <a:prstGeom prst="rect">
            <a:avLst/>
          </a:prstGeom>
          <a:solidFill>
            <a:schemeClr val="bg1"/>
          </a:solidFill>
        </p:spPr>
        <p:txBody>
          <a:bodyPr wrap="square">
            <a:spAutoFit/>
          </a:bodyPr>
          <a:lstStyle/>
          <a:p>
            <a:pPr algn="ctr"/>
            <a:r>
              <a:rPr lang="es-MX" sz="3200" b="1" i="1" dirty="0"/>
              <a:t>Jurisdicciones </a:t>
            </a:r>
            <a:r>
              <a:rPr lang="es-MX" sz="3200" b="1" i="1" dirty="0" smtClean="0"/>
              <a:t>especiales</a:t>
            </a:r>
            <a:endParaRPr lang="es-ES" sz="3200" b="1" i="1" dirty="0"/>
          </a:p>
        </p:txBody>
      </p:sp>
      <p:sp>
        <p:nvSpPr>
          <p:cNvPr id="5" name="Marcador de texto 1"/>
          <p:cNvSpPr>
            <a:spLocks noGrp="1"/>
          </p:cNvSpPr>
          <p:nvPr>
            <p:ph type="body" sz="quarter" idx="10"/>
          </p:nvPr>
        </p:nvSpPr>
        <p:spPr>
          <a:xfrm>
            <a:off x="0" y="0"/>
            <a:ext cx="3001243" cy="909514"/>
          </a:xfrm>
          <a:solidFill>
            <a:schemeClr val="tx2">
              <a:lumMod val="75000"/>
            </a:schemeClr>
          </a:solidFill>
          <a:ln>
            <a:solidFill>
              <a:schemeClr val="tx2">
                <a:lumMod val="75000"/>
              </a:schemeClr>
            </a:solidFill>
          </a:ln>
        </p:spPr>
        <p:txBody>
          <a:bodyPr/>
          <a:lstStyle/>
          <a:p>
            <a:r>
              <a:rPr lang="es-CO" sz="4800" dirty="0" smtClean="0"/>
              <a:t>Cobertura </a:t>
            </a:r>
            <a:endParaRPr lang="es-ES" sz="48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62042"/>
            <a:ext cx="792381" cy="1071020"/>
          </a:xfrm>
          <a:prstGeom prst="rect">
            <a:avLst/>
          </a:prstGeom>
        </p:spPr>
      </p:pic>
      <p:sp>
        <p:nvSpPr>
          <p:cNvPr id="8" name="Oval 15"/>
          <p:cNvSpPr/>
          <p:nvPr/>
        </p:nvSpPr>
        <p:spPr>
          <a:xfrm>
            <a:off x="8401843" y="2324711"/>
            <a:ext cx="1784963" cy="1656184"/>
          </a:xfrm>
          <a:prstGeom prst="ellipse">
            <a:avLst/>
          </a:prstGeom>
          <a:solidFill>
            <a:srgbClr val="C0000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r>
              <a:rPr lang="es-MX" sz="4800" b="1" dirty="0" smtClean="0">
                <a:solidFill>
                  <a:schemeClr val="bg1"/>
                </a:solidFill>
              </a:rPr>
              <a:t>120</a:t>
            </a:r>
            <a:endParaRPr lang="ru-RU" sz="4800" b="1" dirty="0">
              <a:solidFill>
                <a:schemeClr val="bg1"/>
              </a:solidFill>
            </a:endParaRPr>
          </a:p>
        </p:txBody>
      </p:sp>
      <p:sp>
        <p:nvSpPr>
          <p:cNvPr id="9" name="Rectangle 18"/>
          <p:cNvSpPr/>
          <p:nvPr/>
        </p:nvSpPr>
        <p:spPr>
          <a:xfrm>
            <a:off x="8125357" y="4088907"/>
            <a:ext cx="2348986" cy="1015647"/>
          </a:xfrm>
          <a:prstGeom prst="rect">
            <a:avLst/>
          </a:prstGeom>
        </p:spPr>
        <p:txBody>
          <a:bodyPr wrap="square" lIns="91424" tIns="45712" rIns="91424" bIns="45712">
            <a:spAutoFit/>
          </a:bodyPr>
          <a:lstStyle/>
          <a:p>
            <a:pPr algn="ctr"/>
            <a:r>
              <a:rPr lang="es-ES" sz="1500" i="1" kern="3000" dirty="0">
                <a:solidFill>
                  <a:schemeClr val="tx1">
                    <a:lumMod val="85000"/>
                    <a:lumOff val="15000"/>
                  </a:schemeClr>
                </a:solidFill>
                <a:latin typeface="Source Sans Pro Light" pitchFamily="34" charset="0"/>
              </a:rPr>
              <a:t>modelos de justicia existentes en un país </a:t>
            </a:r>
            <a:r>
              <a:rPr lang="es-ES" sz="1500" i="1" kern="3000" dirty="0" err="1">
                <a:solidFill>
                  <a:schemeClr val="tx1">
                    <a:lumMod val="85000"/>
                    <a:lumOff val="15000"/>
                  </a:schemeClr>
                </a:solidFill>
                <a:latin typeface="Source Sans Pro Light" pitchFamily="34" charset="0"/>
              </a:rPr>
              <a:t>pluriétnico</a:t>
            </a:r>
            <a:r>
              <a:rPr lang="es-ES" sz="1500" i="1" kern="3000" dirty="0">
                <a:solidFill>
                  <a:schemeClr val="tx1">
                    <a:lumMod val="85000"/>
                    <a:lumOff val="15000"/>
                  </a:schemeClr>
                </a:solidFill>
                <a:latin typeface="Source Sans Pro Light" pitchFamily="34" charset="0"/>
              </a:rPr>
              <a:t> y multicultural </a:t>
            </a:r>
            <a:r>
              <a:rPr lang="en-US" sz="1500" i="1" kern="3000" dirty="0" smtClean="0">
                <a:solidFill>
                  <a:schemeClr val="tx1">
                    <a:lumMod val="85000"/>
                    <a:lumOff val="15000"/>
                  </a:schemeClr>
                </a:solidFill>
                <a:latin typeface="Source Sans Pro Light" pitchFamily="34" charset="0"/>
              </a:rPr>
              <a:t>.</a:t>
            </a:r>
            <a:endParaRPr lang="en-US" sz="1500" i="1" dirty="0"/>
          </a:p>
        </p:txBody>
      </p:sp>
      <p:sp>
        <p:nvSpPr>
          <p:cNvPr id="2" name="Rectángulo 1"/>
          <p:cNvSpPr/>
          <p:nvPr/>
        </p:nvSpPr>
        <p:spPr>
          <a:xfrm>
            <a:off x="1705099" y="3114468"/>
            <a:ext cx="3716031" cy="1200329"/>
          </a:xfrm>
          <a:prstGeom prst="rect">
            <a:avLst/>
          </a:prstGeom>
          <a:noFill/>
        </p:spPr>
        <p:txBody>
          <a:bodyPr wrap="square">
            <a:spAutoFit/>
          </a:bodyPr>
          <a:lstStyle/>
          <a:p>
            <a:pPr algn="ctr"/>
            <a:r>
              <a:rPr lang="es-MX" sz="1800" dirty="0" smtClean="0">
                <a:latin typeface="Arial" panose="020B0604020202020204" pitchFamily="34" charset="0"/>
                <a:ea typeface="Calibri" panose="020F0502020204030204" pitchFamily="34" charset="0"/>
              </a:rPr>
              <a:t>Implementación de un Modelo </a:t>
            </a:r>
            <a:r>
              <a:rPr lang="es-MX" sz="1800" dirty="0">
                <a:latin typeface="Arial" panose="020B0604020202020204" pitchFamily="34" charset="0"/>
                <a:ea typeface="Calibri" panose="020F0502020204030204" pitchFamily="34" charset="0"/>
              </a:rPr>
              <a:t>de capacitación intercultural que reconozca el </a:t>
            </a:r>
            <a:r>
              <a:rPr lang="es-MX" sz="1800" dirty="0" smtClean="0">
                <a:latin typeface="Arial" panose="020B0604020202020204" pitchFamily="34" charset="0"/>
                <a:ea typeface="Calibri" panose="020F0502020204030204" pitchFamily="34" charset="0"/>
              </a:rPr>
              <a:t>sistema jurídico nacional</a:t>
            </a:r>
            <a:endParaRPr lang="es-ES" sz="1800" dirty="0"/>
          </a:p>
        </p:txBody>
      </p:sp>
      <p:sp>
        <p:nvSpPr>
          <p:cNvPr id="3" name="Rectángulo 2"/>
          <p:cNvSpPr/>
          <p:nvPr/>
        </p:nvSpPr>
        <p:spPr>
          <a:xfrm>
            <a:off x="1705099" y="6058086"/>
            <a:ext cx="9073008" cy="461665"/>
          </a:xfrm>
          <a:prstGeom prst="rect">
            <a:avLst/>
          </a:prstGeom>
          <a:solidFill>
            <a:schemeClr val="accent6">
              <a:lumMod val="20000"/>
              <a:lumOff val="80000"/>
            </a:schemeClr>
          </a:solidFill>
        </p:spPr>
        <p:txBody>
          <a:bodyPr wrap="square">
            <a:spAutoFit/>
          </a:bodyPr>
          <a:lstStyle/>
          <a:p>
            <a:pPr algn="ctr"/>
            <a:r>
              <a:rPr lang="es-ES" b="1" i="1" dirty="0" smtClean="0"/>
              <a:t>“Justicia </a:t>
            </a:r>
            <a:r>
              <a:rPr lang="es-ES" b="1" i="1" dirty="0"/>
              <a:t>incluyente </a:t>
            </a:r>
            <a:r>
              <a:rPr lang="es-ES" b="1" i="1" dirty="0" smtClean="0"/>
              <a:t>que respeta el </a:t>
            </a:r>
            <a:r>
              <a:rPr lang="es-ES" b="1" i="1" dirty="0"/>
              <a:t>derecho propio de los </a:t>
            </a:r>
            <a:r>
              <a:rPr lang="es-ES" b="1" i="1" dirty="0" smtClean="0"/>
              <a:t>pueblos” </a:t>
            </a:r>
            <a:endParaRPr lang="es-ES" b="1" i="1" dirty="0"/>
          </a:p>
        </p:txBody>
      </p:sp>
    </p:spTree>
    <p:extLst>
      <p:ext uri="{BB962C8B-B14F-4D97-AF65-F5344CB8AC3E}">
        <p14:creationId xmlns:p14="http://schemas.microsoft.com/office/powerpoint/2010/main" val="12624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41303" y="1076468"/>
            <a:ext cx="5400600" cy="584775"/>
          </a:xfrm>
          <a:prstGeom prst="rect">
            <a:avLst/>
          </a:prstGeom>
          <a:solidFill>
            <a:schemeClr val="bg1"/>
          </a:solidFill>
        </p:spPr>
        <p:txBody>
          <a:bodyPr wrap="square">
            <a:spAutoFit/>
          </a:bodyPr>
          <a:lstStyle/>
          <a:p>
            <a:pPr algn="ctr"/>
            <a:r>
              <a:rPr lang="es-ES" sz="3200" b="1" i="1" dirty="0" smtClean="0"/>
              <a:t>Derechos Humanos y Paz</a:t>
            </a:r>
            <a:endParaRPr lang="es-ES" sz="3200" b="1" i="1" dirty="0"/>
          </a:p>
        </p:txBody>
      </p:sp>
      <p:sp>
        <p:nvSpPr>
          <p:cNvPr id="5" name="Marcador de texto 1"/>
          <p:cNvSpPr>
            <a:spLocks noGrp="1"/>
          </p:cNvSpPr>
          <p:nvPr>
            <p:ph type="body" sz="quarter" idx="10"/>
          </p:nvPr>
        </p:nvSpPr>
        <p:spPr>
          <a:xfrm>
            <a:off x="0" y="0"/>
            <a:ext cx="3001243" cy="909514"/>
          </a:xfrm>
          <a:solidFill>
            <a:schemeClr val="tx2">
              <a:lumMod val="75000"/>
            </a:schemeClr>
          </a:solidFill>
          <a:ln>
            <a:solidFill>
              <a:schemeClr val="tx2">
                <a:lumMod val="75000"/>
              </a:schemeClr>
            </a:solidFill>
          </a:ln>
        </p:spPr>
        <p:txBody>
          <a:bodyPr/>
          <a:lstStyle/>
          <a:p>
            <a:r>
              <a:rPr lang="es-CO" sz="4800" dirty="0" smtClean="0"/>
              <a:t>Cobertura </a:t>
            </a:r>
            <a:endParaRPr lang="es-ES" sz="48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62042"/>
            <a:ext cx="792381" cy="1071020"/>
          </a:xfrm>
          <a:prstGeom prst="rect">
            <a:avLst/>
          </a:prstGeom>
        </p:spPr>
      </p:pic>
      <p:sp>
        <p:nvSpPr>
          <p:cNvPr id="3" name="Rectángulo 2"/>
          <p:cNvSpPr/>
          <p:nvPr/>
        </p:nvSpPr>
        <p:spPr>
          <a:xfrm>
            <a:off x="1705099" y="6058086"/>
            <a:ext cx="9073008" cy="461665"/>
          </a:xfrm>
          <a:prstGeom prst="rect">
            <a:avLst/>
          </a:prstGeom>
          <a:solidFill>
            <a:schemeClr val="accent6">
              <a:lumMod val="20000"/>
              <a:lumOff val="80000"/>
            </a:schemeClr>
          </a:solidFill>
        </p:spPr>
        <p:txBody>
          <a:bodyPr wrap="square">
            <a:spAutoFit/>
          </a:bodyPr>
          <a:lstStyle/>
          <a:p>
            <a:pPr algn="ctr"/>
            <a:r>
              <a:rPr lang="es-ES" b="1" i="1" dirty="0" smtClean="0"/>
              <a:t>“Justicia </a:t>
            </a:r>
            <a:r>
              <a:rPr lang="es-ES" b="1" i="1" dirty="0"/>
              <a:t>incluyente </a:t>
            </a:r>
            <a:r>
              <a:rPr lang="es-ES" b="1" i="1" dirty="0" smtClean="0"/>
              <a:t>que respeta el </a:t>
            </a:r>
            <a:r>
              <a:rPr lang="es-ES" b="1" i="1" dirty="0"/>
              <a:t>derecho propio de los </a:t>
            </a:r>
            <a:r>
              <a:rPr lang="es-ES" b="1" i="1" dirty="0" smtClean="0"/>
              <a:t>pueblos” </a:t>
            </a:r>
            <a:endParaRPr lang="es-ES" b="1" i="1" dirty="0"/>
          </a:p>
        </p:txBody>
      </p:sp>
      <p:sp>
        <p:nvSpPr>
          <p:cNvPr id="7" name="Rectángulo 6"/>
          <p:cNvSpPr/>
          <p:nvPr/>
        </p:nvSpPr>
        <p:spPr>
          <a:xfrm>
            <a:off x="841003" y="2353883"/>
            <a:ext cx="10585176" cy="1027461"/>
          </a:xfrm>
          <a:prstGeom prst="rect">
            <a:avLst/>
          </a:prstGeom>
        </p:spPr>
        <p:txBody>
          <a:bodyPr wrap="square">
            <a:spAutoFit/>
          </a:bodyPr>
          <a:lstStyle/>
          <a:p>
            <a:pPr algn="ctr">
              <a:lnSpc>
                <a:spcPct val="115000"/>
              </a:lnSpc>
              <a:spcAft>
                <a:spcPts val="0"/>
              </a:spcAft>
            </a:pPr>
            <a:r>
              <a:rPr lang="es-MX" sz="1800" dirty="0">
                <a:latin typeface="Arial" panose="020B0604020202020204" pitchFamily="34" charset="0"/>
                <a:ea typeface="Calibri" panose="020F0502020204030204" pitchFamily="34" charset="0"/>
                <a:cs typeface="Times New Roman" panose="02020603050405020304" pitchFamily="18" charset="0"/>
              </a:rPr>
              <a:t>La </a:t>
            </a:r>
            <a:r>
              <a:rPr lang="es-MX" sz="1800" dirty="0" smtClean="0">
                <a:latin typeface="Arial" panose="020B0604020202020204" pitchFamily="34" charset="0"/>
                <a:ea typeface="Calibri" panose="020F0502020204030204" pitchFamily="34" charset="0"/>
                <a:cs typeface="Times New Roman" panose="02020603050405020304" pitchFamily="18" charset="0"/>
              </a:rPr>
              <a:t>Entidad </a:t>
            </a:r>
            <a:r>
              <a:rPr lang="es-MX" sz="1800" dirty="0">
                <a:latin typeface="Arial" panose="020B0604020202020204" pitchFamily="34" charset="0"/>
                <a:ea typeface="Calibri" panose="020F0502020204030204" pitchFamily="34" charset="0"/>
                <a:cs typeface="Times New Roman" panose="02020603050405020304" pitchFamily="18" charset="0"/>
              </a:rPr>
              <a:t>trabaja por la protección de los </a:t>
            </a:r>
            <a:r>
              <a:rPr lang="es-MX" sz="1800" dirty="0" smtClean="0">
                <a:latin typeface="Arial" panose="020B0604020202020204" pitchFamily="34" charset="0"/>
                <a:ea typeface="Calibri" panose="020F0502020204030204" pitchFamily="34" charset="0"/>
                <a:cs typeface="Times New Roman" panose="02020603050405020304" pitchFamily="18" charset="0"/>
              </a:rPr>
              <a:t>Derechos Humanos </a:t>
            </a:r>
            <a:r>
              <a:rPr lang="es-MX" sz="1800" dirty="0">
                <a:latin typeface="Arial" panose="020B0604020202020204" pitchFamily="34" charset="0"/>
                <a:ea typeface="Calibri" panose="020F0502020204030204" pitchFamily="34" charset="0"/>
                <a:cs typeface="Times New Roman" panose="02020603050405020304" pitchFamily="18" charset="0"/>
              </a:rPr>
              <a:t>dando prioridad a la atención de los procesos que atentan contra los derechos y libertades de los niños y adolescentes. Por ejemplo, en esta área se tramitan procesos como tutelas y restitución de tierras.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8"/>
          <p:cNvSpPr/>
          <p:nvPr/>
        </p:nvSpPr>
        <p:spPr>
          <a:xfrm>
            <a:off x="5485519" y="3529569"/>
            <a:ext cx="1296144" cy="12961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3600" b="1" spc="-150" dirty="0" smtClean="0">
                <a:latin typeface="Arial" pitchFamily="34" charset="0"/>
                <a:cs typeface="Arial" pitchFamily="34" charset="0"/>
              </a:rPr>
              <a:t>15</a:t>
            </a:r>
            <a:endParaRPr lang="en-US" sz="2900" b="1" spc="-150" dirty="0">
              <a:latin typeface="Arial" pitchFamily="34" charset="0"/>
              <a:cs typeface="Arial" pitchFamily="34" charset="0"/>
            </a:endParaRPr>
          </a:p>
        </p:txBody>
      </p:sp>
      <p:sp>
        <p:nvSpPr>
          <p:cNvPr id="12" name="Rectángulo 11"/>
          <p:cNvSpPr/>
          <p:nvPr/>
        </p:nvSpPr>
        <p:spPr>
          <a:xfrm>
            <a:off x="3193603" y="4855479"/>
            <a:ext cx="6096000" cy="738664"/>
          </a:xfrm>
          <a:prstGeom prst="rect">
            <a:avLst/>
          </a:prstGeom>
        </p:spPr>
        <p:txBody>
          <a:bodyPr>
            <a:spAutoFit/>
          </a:bodyPr>
          <a:lstStyle/>
          <a:p>
            <a:pPr algn="ctr"/>
            <a:r>
              <a:rPr lang="es-MX" sz="1400" dirty="0" smtClean="0">
                <a:latin typeface="Arial" panose="020B0604020202020204" pitchFamily="34" charset="0"/>
                <a:ea typeface="Calibri" panose="020F0502020204030204" pitchFamily="34" charset="0"/>
              </a:rPr>
              <a:t>Despachos de la </a:t>
            </a:r>
            <a:r>
              <a:rPr lang="es-MX" sz="1400" dirty="0">
                <a:latin typeface="Arial" panose="020B0604020202020204" pitchFamily="34" charset="0"/>
                <a:ea typeface="Calibri" panose="020F0502020204030204" pitchFamily="34" charset="0"/>
              </a:rPr>
              <a:t>especialidad penal de Justicia y Paz </a:t>
            </a:r>
            <a:r>
              <a:rPr lang="es-MX" sz="1400" dirty="0" smtClean="0">
                <a:latin typeface="Arial" panose="020B0604020202020204" pitchFamily="34" charset="0"/>
                <a:ea typeface="Calibri" panose="020F0502020204030204" pitchFamily="34" charset="0"/>
              </a:rPr>
              <a:t>cuenta. </a:t>
            </a:r>
            <a:r>
              <a:rPr lang="es-MX" sz="1400" dirty="0">
                <a:latin typeface="Arial" panose="020B0604020202020204" pitchFamily="34" charset="0"/>
                <a:ea typeface="Calibri" panose="020F0502020204030204" pitchFamily="34" charset="0"/>
              </a:rPr>
              <a:t>De éstos, 10 de conocimiento y 5 de control de garantías que se encuentran en Bogotá, Medellín, Barranquilla y Bucaramanga.</a:t>
            </a:r>
            <a:endParaRPr lang="es-ES" sz="1400" dirty="0"/>
          </a:p>
        </p:txBody>
      </p:sp>
    </p:spTree>
    <p:extLst>
      <p:ext uri="{BB962C8B-B14F-4D97-AF65-F5344CB8AC3E}">
        <p14:creationId xmlns:p14="http://schemas.microsoft.com/office/powerpoint/2010/main" val="29364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4"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1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1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pv.org.co/images/mapas/ma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811" y="989708"/>
            <a:ext cx="3854806" cy="460677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10249795" y="2779789"/>
            <a:ext cx="259608" cy="2596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4" name="Oval 13"/>
          <p:cNvSpPr/>
          <p:nvPr/>
        </p:nvSpPr>
        <p:spPr>
          <a:xfrm>
            <a:off x="10123781" y="3973630"/>
            <a:ext cx="252027" cy="2520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ext Placeholder 1"/>
          <p:cNvSpPr>
            <a:spLocks noGrp="1"/>
          </p:cNvSpPr>
          <p:nvPr>
            <p:ph type="body" sz="quarter" idx="10"/>
          </p:nvPr>
        </p:nvSpPr>
        <p:spPr>
          <a:xfrm>
            <a:off x="4293" y="3498"/>
            <a:ext cx="5963492" cy="978024"/>
          </a:xfrm>
          <a:solidFill>
            <a:schemeClr val="tx2">
              <a:lumMod val="75000"/>
            </a:schemeClr>
          </a:solidFill>
          <a:ln>
            <a:solidFill>
              <a:schemeClr val="tx2">
                <a:lumMod val="75000"/>
              </a:schemeClr>
            </a:solidFill>
          </a:ln>
        </p:spPr>
        <p:txBody>
          <a:bodyPr vert="horz" lIns="121923" tIns="60961" rIns="121923" bIns="60961" rtlCol="0">
            <a:noAutofit/>
          </a:bodyPr>
          <a:lstStyle/>
          <a:p>
            <a:r>
              <a:rPr lang="en-US" sz="4800" dirty="0" err="1" smtClean="0"/>
              <a:t>Restitución</a:t>
            </a:r>
            <a:r>
              <a:rPr lang="en-US" sz="4800" dirty="0" smtClean="0"/>
              <a:t> de </a:t>
            </a:r>
            <a:r>
              <a:rPr lang="en-US" sz="4800" dirty="0" err="1" smtClean="0"/>
              <a:t>Tierras</a:t>
            </a:r>
            <a:endParaRPr lang="en-US" sz="4800" dirty="0"/>
          </a:p>
        </p:txBody>
      </p:sp>
      <p:sp>
        <p:nvSpPr>
          <p:cNvPr id="5" name="Oval 4"/>
          <p:cNvSpPr/>
          <p:nvPr/>
        </p:nvSpPr>
        <p:spPr>
          <a:xfrm>
            <a:off x="1549931" y="1701602"/>
            <a:ext cx="1296144" cy="12961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2900" b="1" spc="-150" dirty="0" smtClean="0">
                <a:latin typeface="Arial" pitchFamily="34" charset="0"/>
                <a:cs typeface="Arial" pitchFamily="34" charset="0"/>
              </a:rPr>
              <a:t>39</a:t>
            </a:r>
            <a:endParaRPr lang="en-US" sz="2900" b="1" spc="-150" dirty="0">
              <a:latin typeface="Arial" pitchFamily="34" charset="0"/>
              <a:cs typeface="Arial" pitchFamily="34" charset="0"/>
            </a:endParaRPr>
          </a:p>
        </p:txBody>
      </p:sp>
      <p:sp>
        <p:nvSpPr>
          <p:cNvPr id="6" name="Rectangle 5"/>
          <p:cNvSpPr/>
          <p:nvPr/>
        </p:nvSpPr>
        <p:spPr>
          <a:xfrm>
            <a:off x="1009872" y="3135372"/>
            <a:ext cx="2376263" cy="738648"/>
          </a:xfrm>
          <a:prstGeom prst="rect">
            <a:avLst/>
          </a:prstGeom>
        </p:spPr>
        <p:txBody>
          <a:bodyPr wrap="square" lIns="91424" tIns="45712" rIns="91424" bIns="45712">
            <a:spAutoFit/>
          </a:bodyPr>
          <a:lstStyle/>
          <a:p>
            <a:pPr algn="ctr"/>
            <a:r>
              <a:rPr lang="es-ES" sz="1400" kern="3000" dirty="0">
                <a:solidFill>
                  <a:schemeClr val="tx1">
                    <a:lumMod val="85000"/>
                    <a:lumOff val="15000"/>
                  </a:schemeClr>
                </a:solidFill>
                <a:latin typeface="Source Sans Pro Light" pitchFamily="34" charset="0"/>
              </a:rPr>
              <a:t>Juzgados Civiles del Circuito especializados en este tema</a:t>
            </a:r>
            <a:endParaRPr lang="en-US" sz="1400" kern="3000" dirty="0">
              <a:solidFill>
                <a:schemeClr val="tx1">
                  <a:lumMod val="85000"/>
                  <a:lumOff val="15000"/>
                </a:schemeClr>
              </a:solidFill>
              <a:latin typeface="Source Sans Pro Light" pitchFamily="34" charset="0"/>
            </a:endParaRPr>
          </a:p>
        </p:txBody>
      </p:sp>
      <p:sp>
        <p:nvSpPr>
          <p:cNvPr id="7" name="Oval 6"/>
          <p:cNvSpPr/>
          <p:nvPr/>
        </p:nvSpPr>
        <p:spPr>
          <a:xfrm>
            <a:off x="4062468" y="2865343"/>
            <a:ext cx="1296144" cy="12961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2900" b="1" spc="-150" dirty="0">
                <a:latin typeface="Arial" pitchFamily="34" charset="0"/>
                <a:cs typeface="Arial" pitchFamily="34" charset="0"/>
              </a:rPr>
              <a:t>350 </a:t>
            </a:r>
          </a:p>
        </p:txBody>
      </p:sp>
      <p:sp>
        <p:nvSpPr>
          <p:cNvPr id="8" name="Rectangle 7"/>
          <p:cNvSpPr/>
          <p:nvPr/>
        </p:nvSpPr>
        <p:spPr>
          <a:xfrm>
            <a:off x="3456627" y="4225657"/>
            <a:ext cx="2622365" cy="2031309"/>
          </a:xfrm>
          <a:prstGeom prst="rect">
            <a:avLst/>
          </a:prstGeom>
        </p:spPr>
        <p:txBody>
          <a:bodyPr wrap="square" lIns="91424" tIns="45712" rIns="91424" bIns="45712">
            <a:spAutoFit/>
          </a:bodyPr>
          <a:lstStyle/>
          <a:p>
            <a:pPr algn="ctr"/>
            <a:r>
              <a:rPr lang="es-ES" sz="1400" kern="3000" dirty="0">
                <a:solidFill>
                  <a:schemeClr val="tx1">
                    <a:lumMod val="85000"/>
                    <a:lumOff val="15000"/>
                  </a:schemeClr>
                </a:solidFill>
                <a:latin typeface="Source Sans Pro Light" pitchFamily="34" charset="0"/>
              </a:rPr>
              <a:t>Sentencias fueron proferidas por los Jueces y Magistrados especializados en restitución de </a:t>
            </a:r>
            <a:r>
              <a:rPr lang="es-ES" sz="1400" kern="3000" dirty="0" smtClean="0">
                <a:solidFill>
                  <a:schemeClr val="tx1">
                    <a:lumMod val="85000"/>
                    <a:lumOff val="15000"/>
                  </a:schemeClr>
                </a:solidFill>
                <a:latin typeface="Source Sans Pro Light" pitchFamily="34" charset="0"/>
              </a:rPr>
              <a:t>tierras, que incorporan </a:t>
            </a:r>
            <a:r>
              <a:rPr lang="es-ES" sz="1400" kern="3000" dirty="0">
                <a:solidFill>
                  <a:schemeClr val="tx1">
                    <a:lumMod val="85000"/>
                    <a:lumOff val="15000"/>
                  </a:schemeClr>
                </a:solidFill>
                <a:latin typeface="Source Sans Pro Light" pitchFamily="34" charset="0"/>
              </a:rPr>
              <a:t>alrededor de 8.000 órdenes a diferentes entidades del Sistema Nacional de Atención y Reparación Integral a las Víctimas</a:t>
            </a:r>
            <a:endParaRPr lang="en-US" sz="1400" kern="3000" dirty="0">
              <a:solidFill>
                <a:schemeClr val="tx1">
                  <a:lumMod val="85000"/>
                  <a:lumOff val="15000"/>
                </a:schemeClr>
              </a:solidFill>
              <a:latin typeface="Source Sans Pro Light" pitchFamily="34" charset="0"/>
            </a:endParaRPr>
          </a:p>
        </p:txBody>
      </p:sp>
      <p:sp>
        <p:nvSpPr>
          <p:cNvPr id="13" name="Oval 12"/>
          <p:cNvSpPr/>
          <p:nvPr/>
        </p:nvSpPr>
        <p:spPr>
          <a:xfrm>
            <a:off x="8977907" y="2349674"/>
            <a:ext cx="185703" cy="1857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Tree>
    <p:extLst>
      <p:ext uri="{BB962C8B-B14F-4D97-AF65-F5344CB8AC3E}">
        <p14:creationId xmlns:p14="http://schemas.microsoft.com/office/powerpoint/2010/main" val="24695657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ppt_x"/>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5" grpId="0" animBg="1"/>
      <p:bldP spid="6" grpId="0"/>
      <p:bldP spid="7" grpId="0" animBg="1"/>
      <p:bldP spid="8"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endCxn id="13" idx="6"/>
          </p:cNvCxnSpPr>
          <p:nvPr/>
        </p:nvCxnSpPr>
        <p:spPr>
          <a:xfrm flipV="1">
            <a:off x="1532476" y="2202843"/>
            <a:ext cx="9270800" cy="281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70243" y="1773610"/>
            <a:ext cx="524471" cy="276983"/>
          </a:xfrm>
          <a:prstGeom prst="rect">
            <a:avLst/>
          </a:prstGeom>
          <a:noFill/>
        </p:spPr>
        <p:txBody>
          <a:bodyPr wrap="none" lIns="91424" tIns="45712" rIns="91424" bIns="45712" rtlCol="0">
            <a:spAutoFit/>
          </a:bodyPr>
          <a:lstStyle/>
          <a:p>
            <a:pPr algn="ctr"/>
            <a:r>
              <a:rPr lang="en-US" sz="1200" dirty="0" smtClean="0">
                <a:solidFill>
                  <a:schemeClr val="tx1">
                    <a:lumMod val="85000"/>
                    <a:lumOff val="15000"/>
                  </a:schemeClr>
                </a:solidFill>
                <a:latin typeface="Arial" pitchFamily="34" charset="0"/>
                <a:cs typeface="Arial" pitchFamily="34" charset="0"/>
              </a:rPr>
              <a:t>1997</a:t>
            </a:r>
            <a:endParaRPr lang="en-US" sz="1200" dirty="0">
              <a:solidFill>
                <a:schemeClr val="tx1">
                  <a:lumMod val="85000"/>
                  <a:lumOff val="15000"/>
                </a:schemeClr>
              </a:solidFill>
              <a:latin typeface="Arial" pitchFamily="34" charset="0"/>
              <a:cs typeface="Arial" pitchFamily="34" charset="0"/>
            </a:endParaRPr>
          </a:p>
        </p:txBody>
      </p:sp>
      <p:sp>
        <p:nvSpPr>
          <p:cNvPr id="9" name="Oval 8"/>
          <p:cNvSpPr/>
          <p:nvPr/>
        </p:nvSpPr>
        <p:spPr>
          <a:xfrm>
            <a:off x="1424466" y="2094831"/>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0" name="Oval 9"/>
          <p:cNvSpPr/>
          <p:nvPr/>
        </p:nvSpPr>
        <p:spPr>
          <a:xfrm>
            <a:off x="3673342" y="2094831"/>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1" name="Oval 10"/>
          <p:cNvSpPr/>
          <p:nvPr/>
        </p:nvSpPr>
        <p:spPr>
          <a:xfrm>
            <a:off x="5977979" y="2094831"/>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2" name="Oval 11"/>
          <p:cNvSpPr/>
          <p:nvPr/>
        </p:nvSpPr>
        <p:spPr>
          <a:xfrm>
            <a:off x="8282616" y="2094831"/>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3" name="Oval 12"/>
          <p:cNvSpPr/>
          <p:nvPr/>
        </p:nvSpPr>
        <p:spPr>
          <a:xfrm>
            <a:off x="10587253" y="2094831"/>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4" name="TextBox 13"/>
          <p:cNvSpPr txBox="1"/>
          <p:nvPr/>
        </p:nvSpPr>
        <p:spPr>
          <a:xfrm>
            <a:off x="3519122" y="1773610"/>
            <a:ext cx="524471" cy="276983"/>
          </a:xfrm>
          <a:prstGeom prst="rect">
            <a:avLst/>
          </a:prstGeom>
          <a:noFill/>
        </p:spPr>
        <p:txBody>
          <a:bodyPr wrap="none" lIns="91424" tIns="45712" rIns="91424" bIns="45712" rtlCol="0">
            <a:spAutoFit/>
          </a:bodyPr>
          <a:lstStyle/>
          <a:p>
            <a:pPr algn="ctr"/>
            <a:r>
              <a:rPr lang="en-US" sz="1200" dirty="0" smtClean="0">
                <a:solidFill>
                  <a:schemeClr val="bg1">
                    <a:lumMod val="50000"/>
                  </a:schemeClr>
                </a:solidFill>
                <a:latin typeface="Arial" pitchFamily="34" charset="0"/>
                <a:cs typeface="Arial" pitchFamily="34" charset="0"/>
              </a:rPr>
              <a:t>2000</a:t>
            </a:r>
            <a:endParaRPr lang="en-US" sz="1200" dirty="0">
              <a:solidFill>
                <a:schemeClr val="bg1">
                  <a:lumMod val="50000"/>
                </a:schemeClr>
              </a:solidFill>
              <a:latin typeface="Arial" pitchFamily="34" charset="0"/>
              <a:cs typeface="Arial" pitchFamily="34" charset="0"/>
            </a:endParaRPr>
          </a:p>
        </p:txBody>
      </p:sp>
      <p:sp>
        <p:nvSpPr>
          <p:cNvPr id="15" name="TextBox 14"/>
          <p:cNvSpPr txBox="1"/>
          <p:nvPr/>
        </p:nvSpPr>
        <p:spPr>
          <a:xfrm>
            <a:off x="5825056" y="1773610"/>
            <a:ext cx="524471" cy="276983"/>
          </a:xfrm>
          <a:prstGeom prst="rect">
            <a:avLst/>
          </a:prstGeom>
          <a:noFill/>
        </p:spPr>
        <p:txBody>
          <a:bodyPr wrap="none" lIns="91424" tIns="45712" rIns="91424" bIns="45712" rtlCol="0">
            <a:spAutoFit/>
          </a:bodyPr>
          <a:lstStyle/>
          <a:p>
            <a:pPr algn="ctr"/>
            <a:r>
              <a:rPr lang="en-US" sz="1200" dirty="0" smtClean="0">
                <a:solidFill>
                  <a:schemeClr val="bg1">
                    <a:lumMod val="50000"/>
                  </a:schemeClr>
                </a:solidFill>
                <a:latin typeface="Arial" pitchFamily="34" charset="0"/>
                <a:cs typeface="Arial" pitchFamily="34" charset="0"/>
              </a:rPr>
              <a:t>2005</a:t>
            </a:r>
            <a:endParaRPr lang="en-US" sz="1200" dirty="0">
              <a:solidFill>
                <a:schemeClr val="bg1">
                  <a:lumMod val="50000"/>
                </a:schemeClr>
              </a:solidFill>
              <a:latin typeface="Arial" pitchFamily="34" charset="0"/>
              <a:cs typeface="Arial" pitchFamily="34" charset="0"/>
            </a:endParaRPr>
          </a:p>
        </p:txBody>
      </p:sp>
      <p:sp>
        <p:nvSpPr>
          <p:cNvPr id="16" name="TextBox 15"/>
          <p:cNvSpPr txBox="1"/>
          <p:nvPr/>
        </p:nvSpPr>
        <p:spPr>
          <a:xfrm>
            <a:off x="8128394" y="1773610"/>
            <a:ext cx="524471" cy="276983"/>
          </a:xfrm>
          <a:prstGeom prst="rect">
            <a:avLst/>
          </a:prstGeom>
          <a:noFill/>
        </p:spPr>
        <p:txBody>
          <a:bodyPr wrap="none" lIns="91424" tIns="45712" rIns="91424" bIns="45712" rtlCol="0">
            <a:spAutoFit/>
          </a:bodyPr>
          <a:lstStyle/>
          <a:p>
            <a:pPr algn="ctr"/>
            <a:r>
              <a:rPr lang="en-US" sz="1200" dirty="0" smtClean="0">
                <a:solidFill>
                  <a:schemeClr val="bg1">
                    <a:lumMod val="50000"/>
                  </a:schemeClr>
                </a:solidFill>
                <a:latin typeface="Arial" pitchFamily="34" charset="0"/>
                <a:cs typeface="Arial" pitchFamily="34" charset="0"/>
              </a:rPr>
              <a:t>2010</a:t>
            </a:r>
            <a:endParaRPr lang="en-US" sz="1200" dirty="0">
              <a:solidFill>
                <a:schemeClr val="bg1">
                  <a:lumMod val="50000"/>
                </a:schemeClr>
              </a:solidFill>
              <a:latin typeface="Arial" pitchFamily="34" charset="0"/>
              <a:cs typeface="Arial" pitchFamily="34" charset="0"/>
            </a:endParaRPr>
          </a:p>
        </p:txBody>
      </p:sp>
      <p:sp>
        <p:nvSpPr>
          <p:cNvPr id="19" name="TextBox 18"/>
          <p:cNvSpPr txBox="1"/>
          <p:nvPr/>
        </p:nvSpPr>
        <p:spPr>
          <a:xfrm>
            <a:off x="5309192" y="3460168"/>
            <a:ext cx="1553598" cy="584759"/>
          </a:xfrm>
          <a:prstGeom prst="rect">
            <a:avLst/>
          </a:prstGeom>
          <a:solidFill>
            <a:srgbClr val="C00000"/>
          </a:solidFill>
        </p:spPr>
        <p:txBody>
          <a:bodyPr wrap="none" lIns="91424" tIns="45712" rIns="91424" bIns="45712" rtlCol="0">
            <a:spAutoFit/>
          </a:bodyPr>
          <a:lstStyle/>
          <a:p>
            <a:pPr algn="ctr"/>
            <a:r>
              <a:rPr lang="en-US" sz="3200" b="1" spc="-150" dirty="0">
                <a:solidFill>
                  <a:schemeClr val="bg1"/>
                </a:solidFill>
                <a:latin typeface="Arial" pitchFamily="34" charset="0"/>
                <a:cs typeface="Arial" pitchFamily="34" charset="0"/>
              </a:rPr>
              <a:t>1.379% </a:t>
            </a:r>
          </a:p>
        </p:txBody>
      </p:sp>
      <p:sp>
        <p:nvSpPr>
          <p:cNvPr id="25" name="Marcador de texto 1"/>
          <p:cNvSpPr>
            <a:spLocks noGrp="1"/>
          </p:cNvSpPr>
          <p:nvPr>
            <p:ph type="body" sz="quarter" idx="10"/>
          </p:nvPr>
        </p:nvSpPr>
        <p:spPr>
          <a:xfrm>
            <a:off x="0" y="9468"/>
            <a:ext cx="2304255" cy="1044062"/>
          </a:xfrm>
          <a:solidFill>
            <a:schemeClr val="tx2">
              <a:lumMod val="75000"/>
            </a:schemeClr>
          </a:solidFill>
          <a:ln>
            <a:solidFill>
              <a:schemeClr val="tx2">
                <a:lumMod val="75000"/>
              </a:schemeClr>
            </a:solidFill>
          </a:ln>
        </p:spPr>
        <p:txBody>
          <a:bodyPr/>
          <a:lstStyle/>
          <a:p>
            <a:r>
              <a:rPr lang="es-ES" sz="4800" dirty="0" smtClean="0"/>
              <a:t>Tutela </a:t>
            </a:r>
            <a:endParaRPr lang="es-ES" sz="4800" dirty="0"/>
          </a:p>
        </p:txBody>
      </p:sp>
      <p:sp>
        <p:nvSpPr>
          <p:cNvPr id="26" name="Oval 8"/>
          <p:cNvSpPr/>
          <p:nvPr/>
        </p:nvSpPr>
        <p:spPr>
          <a:xfrm>
            <a:off x="10587253" y="2094831"/>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27" name="TextBox 4"/>
          <p:cNvSpPr txBox="1"/>
          <p:nvPr/>
        </p:nvSpPr>
        <p:spPr>
          <a:xfrm>
            <a:off x="10433029" y="1733363"/>
            <a:ext cx="524471" cy="276983"/>
          </a:xfrm>
          <a:prstGeom prst="rect">
            <a:avLst/>
          </a:prstGeom>
          <a:noFill/>
        </p:spPr>
        <p:txBody>
          <a:bodyPr wrap="none" lIns="91424" tIns="45712" rIns="91424" bIns="45712" rtlCol="0">
            <a:spAutoFit/>
          </a:bodyPr>
          <a:lstStyle/>
          <a:p>
            <a:pPr algn="ctr"/>
            <a:r>
              <a:rPr lang="en-US" sz="1200" dirty="0" smtClean="0">
                <a:solidFill>
                  <a:schemeClr val="tx1">
                    <a:lumMod val="85000"/>
                    <a:lumOff val="15000"/>
                  </a:schemeClr>
                </a:solidFill>
                <a:latin typeface="Arial" pitchFamily="34" charset="0"/>
                <a:cs typeface="Arial" pitchFamily="34" charset="0"/>
              </a:rPr>
              <a:t>2013</a:t>
            </a:r>
            <a:endParaRPr lang="en-US" sz="1200" dirty="0">
              <a:solidFill>
                <a:schemeClr val="tx1">
                  <a:lumMod val="85000"/>
                  <a:lumOff val="15000"/>
                </a:schemeClr>
              </a:solidFill>
              <a:latin typeface="Arial" pitchFamily="34" charset="0"/>
              <a:cs typeface="Arial" pitchFamily="34" charset="0"/>
            </a:endParaRPr>
          </a:p>
        </p:txBody>
      </p:sp>
      <p:sp>
        <p:nvSpPr>
          <p:cNvPr id="8" name="Rectángulo 7"/>
          <p:cNvSpPr/>
          <p:nvPr/>
        </p:nvSpPr>
        <p:spPr>
          <a:xfrm>
            <a:off x="926380" y="2555912"/>
            <a:ext cx="1385316" cy="523220"/>
          </a:xfrm>
          <a:prstGeom prst="rect">
            <a:avLst/>
          </a:prstGeom>
        </p:spPr>
        <p:txBody>
          <a:bodyPr wrap="none">
            <a:spAutoFit/>
          </a:bodyPr>
          <a:lstStyle/>
          <a:p>
            <a:r>
              <a:rPr lang="es-MX" sz="2800" b="1" dirty="0">
                <a:solidFill>
                  <a:srgbClr val="FF0000"/>
                </a:solidFill>
                <a:latin typeface="Arial" panose="020B0604020202020204" pitchFamily="34" charset="0"/>
                <a:ea typeface="Calibri" panose="020F0502020204030204" pitchFamily="34" charset="0"/>
              </a:rPr>
              <a:t>42.455 </a:t>
            </a:r>
            <a:endParaRPr lang="es-ES" sz="2800" b="1" dirty="0">
              <a:solidFill>
                <a:srgbClr val="FF0000"/>
              </a:solidFill>
            </a:endParaRPr>
          </a:p>
        </p:txBody>
      </p:sp>
      <p:sp>
        <p:nvSpPr>
          <p:cNvPr id="28" name="Rectángulo 27"/>
          <p:cNvSpPr/>
          <p:nvPr/>
        </p:nvSpPr>
        <p:spPr>
          <a:xfrm>
            <a:off x="9952112" y="2555912"/>
            <a:ext cx="1486304" cy="523220"/>
          </a:xfrm>
          <a:prstGeom prst="rect">
            <a:avLst/>
          </a:prstGeom>
        </p:spPr>
        <p:txBody>
          <a:bodyPr wrap="none">
            <a:spAutoFit/>
          </a:bodyPr>
          <a:lstStyle/>
          <a:p>
            <a:r>
              <a:rPr lang="es-MX" sz="2800" b="1" dirty="0">
                <a:solidFill>
                  <a:srgbClr val="FF0000"/>
                </a:solidFill>
                <a:latin typeface="Arial" panose="020B0604020202020204" pitchFamily="34" charset="0"/>
                <a:ea typeface="Calibri" panose="020F0502020204030204" pitchFamily="34" charset="0"/>
              </a:rPr>
              <a:t>628.030</a:t>
            </a:r>
            <a:endParaRPr lang="es-ES" sz="2800" b="1" dirty="0">
              <a:solidFill>
                <a:srgbClr val="FF0000"/>
              </a:solidFill>
              <a:latin typeface="Arial" panose="020B0604020202020204" pitchFamily="34" charset="0"/>
              <a:ea typeface="Calibri" panose="020F0502020204030204" pitchFamily="34" charset="0"/>
            </a:endParaRPr>
          </a:p>
        </p:txBody>
      </p:sp>
      <p:sp>
        <p:nvSpPr>
          <p:cNvPr id="29" name="Rectangle 7"/>
          <p:cNvSpPr/>
          <p:nvPr/>
        </p:nvSpPr>
        <p:spPr>
          <a:xfrm>
            <a:off x="4750830" y="4435323"/>
            <a:ext cx="2622365" cy="523204"/>
          </a:xfrm>
          <a:prstGeom prst="rect">
            <a:avLst/>
          </a:prstGeom>
        </p:spPr>
        <p:txBody>
          <a:bodyPr wrap="square" lIns="91424" tIns="45712" rIns="91424" bIns="45712">
            <a:spAutoFit/>
          </a:bodyPr>
          <a:lstStyle/>
          <a:p>
            <a:pPr algn="ctr"/>
            <a:r>
              <a:rPr lang="es-ES" sz="2800" b="1" kern="3000" dirty="0" smtClean="0">
                <a:solidFill>
                  <a:schemeClr val="tx1">
                    <a:lumMod val="85000"/>
                    <a:lumOff val="15000"/>
                  </a:schemeClr>
                </a:solidFill>
                <a:latin typeface="Source Sans Pro Light" pitchFamily="34" charset="0"/>
              </a:rPr>
              <a:t>En 17 años </a:t>
            </a:r>
            <a:endParaRPr lang="en-US" sz="2800" b="1" kern="3000" dirty="0">
              <a:solidFill>
                <a:schemeClr val="tx1">
                  <a:lumMod val="85000"/>
                  <a:lumOff val="15000"/>
                </a:schemeClr>
              </a:solidFill>
              <a:latin typeface="Source Sans Pro Light" pitchFamily="34" charset="0"/>
            </a:endParaRPr>
          </a:p>
        </p:txBody>
      </p:sp>
      <p:sp>
        <p:nvSpPr>
          <p:cNvPr id="30" name="Rectangle 7"/>
          <p:cNvSpPr/>
          <p:nvPr/>
        </p:nvSpPr>
        <p:spPr>
          <a:xfrm>
            <a:off x="4774807" y="3151222"/>
            <a:ext cx="2622365" cy="338538"/>
          </a:xfrm>
          <a:prstGeom prst="rect">
            <a:avLst/>
          </a:prstGeom>
        </p:spPr>
        <p:txBody>
          <a:bodyPr wrap="square" lIns="91424" tIns="45712" rIns="91424" bIns="45712">
            <a:spAutoFit/>
          </a:bodyPr>
          <a:lstStyle/>
          <a:p>
            <a:pPr algn="ctr"/>
            <a:r>
              <a:rPr lang="es-ES" sz="1600" b="1" kern="3000" dirty="0" smtClean="0">
                <a:solidFill>
                  <a:schemeClr val="tx1">
                    <a:lumMod val="85000"/>
                    <a:lumOff val="15000"/>
                  </a:schemeClr>
                </a:solidFill>
                <a:latin typeface="Source Sans Pro Light" pitchFamily="34" charset="0"/>
              </a:rPr>
              <a:t>Incremento de </a:t>
            </a:r>
            <a:endParaRPr lang="en-US" sz="1600" b="1" kern="3000" dirty="0">
              <a:solidFill>
                <a:schemeClr val="tx1">
                  <a:lumMod val="85000"/>
                  <a:lumOff val="15000"/>
                </a:schemeClr>
              </a:solidFill>
              <a:latin typeface="Source Sans Pro Light" pitchFamily="34" charset="0"/>
            </a:endParaRPr>
          </a:p>
        </p:txBody>
      </p:sp>
    </p:spTree>
    <p:extLst>
      <p:ext uri="{BB962C8B-B14F-4D97-AF65-F5344CB8AC3E}">
        <p14:creationId xmlns:p14="http://schemas.microsoft.com/office/powerpoint/2010/main" val="4407253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8"/>
                                        </p:tgtEl>
                                        <p:attrNameLst>
                                          <p:attrName>style.visibility</p:attrName>
                                        </p:attrNameLst>
                                      </p:cBhvr>
                                      <p:to>
                                        <p:strVal val="visible"/>
                                      </p:to>
                                    </p:set>
                                  </p:childTnLst>
                                </p:cTn>
                              </p:par>
                              <p:par>
                                <p:cTn id="61" presetID="53" presetClass="entr" presetSubtype="16"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par>
                          <p:cTn id="66" fill="hold">
                            <p:stCondLst>
                              <p:cond delay="2500"/>
                            </p:stCondLst>
                            <p:childTnLst>
                              <p:par>
                                <p:cTn id="67" presetID="1" presetClass="entr" presetSubtype="0" fill="hold" grpId="0" nodeType="afterEffect">
                                  <p:stCondLst>
                                    <p:cond delay="0"/>
                                  </p:stCondLst>
                                  <p:childTnLst>
                                    <p:set>
                                      <p:cBhvr>
                                        <p:cTn id="68" dur="1" fill="hold">
                                          <p:stCondLst>
                                            <p:cond delay="999"/>
                                          </p:stCondLst>
                                        </p:cTn>
                                        <p:tgtEl>
                                          <p:spTgt spid="28"/>
                                        </p:tgtEl>
                                        <p:attrNameLst>
                                          <p:attrName>style.visibility</p:attrName>
                                        </p:attrNameLst>
                                      </p:cBhvr>
                                      <p:to>
                                        <p:strVal val="visible"/>
                                      </p:to>
                                    </p:set>
                                  </p:childTnLst>
                                </p:cTn>
                              </p:par>
                            </p:childTnLst>
                          </p:cTn>
                        </p:par>
                        <p:par>
                          <p:cTn id="69" fill="hold">
                            <p:stCondLst>
                              <p:cond delay="35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9"/>
                                          </p:stCondLst>
                                        </p:cTn>
                                        <p:tgtEl>
                                          <p:spTgt spid="30"/>
                                        </p:tgtEl>
                                        <p:attrNameLst>
                                          <p:attrName>style.visibility</p:attrName>
                                        </p:attrNameLst>
                                      </p:cBhvr>
                                      <p:to>
                                        <p:strVal val="visible"/>
                                      </p:to>
                                    </p:set>
                                  </p:childTnLst>
                                </p:cTn>
                              </p:par>
                            </p:childTnLst>
                          </p:cTn>
                        </p:par>
                        <p:par>
                          <p:cTn id="78" fill="hold">
                            <p:stCondLst>
                              <p:cond delay="4510"/>
                            </p:stCondLst>
                            <p:childTnLst>
                              <p:par>
                                <p:cTn id="79" presetID="2" presetClass="entr" presetSubtype="4" decel="10000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750" fill="hold"/>
                                        <p:tgtEl>
                                          <p:spTgt spid="29"/>
                                        </p:tgtEl>
                                        <p:attrNameLst>
                                          <p:attrName>ppt_x</p:attrName>
                                        </p:attrNameLst>
                                      </p:cBhvr>
                                      <p:tavLst>
                                        <p:tav tm="0">
                                          <p:val>
                                            <p:strVal val="#ppt_x"/>
                                          </p:val>
                                        </p:tav>
                                        <p:tav tm="100000">
                                          <p:val>
                                            <p:strVal val="#ppt_x"/>
                                          </p:val>
                                        </p:tav>
                                      </p:tavLst>
                                    </p:anim>
                                    <p:anim calcmode="lin" valueType="num">
                                      <p:cBhvr additive="base">
                                        <p:cTn id="8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13" grpId="0" animBg="1"/>
      <p:bldP spid="14" grpId="0"/>
      <p:bldP spid="15" grpId="0"/>
      <p:bldP spid="16" grpId="0"/>
      <p:bldP spid="19" grpId="0" animBg="1"/>
      <p:bldP spid="26" grpId="0" animBg="1"/>
      <p:bldP spid="27" grpId="0"/>
      <p:bldP spid="8"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
          <p:cNvSpPr>
            <a:spLocks noGrp="1"/>
          </p:cNvSpPr>
          <p:nvPr>
            <p:ph type="body" sz="quarter" idx="10"/>
          </p:nvPr>
        </p:nvSpPr>
        <p:spPr>
          <a:xfrm>
            <a:off x="0" y="9468"/>
            <a:ext cx="2304255" cy="1044062"/>
          </a:xfrm>
          <a:solidFill>
            <a:schemeClr val="tx2">
              <a:lumMod val="75000"/>
            </a:schemeClr>
          </a:solidFill>
          <a:ln>
            <a:solidFill>
              <a:schemeClr val="tx2">
                <a:lumMod val="75000"/>
              </a:schemeClr>
            </a:solidFill>
          </a:ln>
        </p:spPr>
        <p:txBody>
          <a:bodyPr/>
          <a:lstStyle/>
          <a:p>
            <a:r>
              <a:rPr lang="es-ES" sz="4800" dirty="0" smtClean="0"/>
              <a:t>Tutela </a:t>
            </a:r>
            <a:endParaRPr lang="es-ES" sz="4800" dirty="0"/>
          </a:p>
        </p:txBody>
      </p:sp>
      <p:grpSp>
        <p:nvGrpSpPr>
          <p:cNvPr id="8" name="Grupo 7"/>
          <p:cNvGrpSpPr/>
          <p:nvPr/>
        </p:nvGrpSpPr>
        <p:grpSpPr>
          <a:xfrm>
            <a:off x="4945459" y="2491046"/>
            <a:ext cx="1776098" cy="1776099"/>
            <a:chOff x="5401235" y="2080311"/>
            <a:chExt cx="1776098" cy="1776099"/>
          </a:xfrm>
        </p:grpSpPr>
        <p:sp>
          <p:nvSpPr>
            <p:cNvPr id="29" name="Oval 28"/>
            <p:cNvSpPr/>
            <p:nvPr/>
          </p:nvSpPr>
          <p:spPr>
            <a:xfrm>
              <a:off x="5401235" y="2080311"/>
              <a:ext cx="1776098" cy="1776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4400" b="1" dirty="0"/>
            </a:p>
          </p:txBody>
        </p:sp>
        <p:sp>
          <p:nvSpPr>
            <p:cNvPr id="7" name="Rectángulo 6"/>
            <p:cNvSpPr/>
            <p:nvPr/>
          </p:nvSpPr>
          <p:spPr>
            <a:xfrm>
              <a:off x="5682387" y="2401309"/>
              <a:ext cx="1213794" cy="1077218"/>
            </a:xfrm>
            <a:prstGeom prst="rect">
              <a:avLst/>
            </a:prstGeom>
          </p:spPr>
          <p:txBody>
            <a:bodyPr wrap="none">
              <a:spAutoFit/>
            </a:bodyPr>
            <a:lstStyle/>
            <a:p>
              <a:pPr lvl="0" algn="ctr"/>
              <a:r>
                <a:rPr lang="en-US" sz="3200" b="1" dirty="0" smtClean="0">
                  <a:solidFill>
                    <a:prstClr val="white"/>
                  </a:solidFill>
                </a:rPr>
                <a:t>EPS y </a:t>
              </a:r>
            </a:p>
            <a:p>
              <a:pPr lvl="0" algn="ctr"/>
              <a:r>
                <a:rPr lang="en-US" sz="3200" b="1" dirty="0" err="1" smtClean="0">
                  <a:solidFill>
                    <a:prstClr val="white"/>
                  </a:solidFill>
                </a:rPr>
                <a:t>Salud</a:t>
              </a:r>
              <a:r>
                <a:rPr lang="en-US" sz="3200" b="1" dirty="0" smtClean="0">
                  <a:solidFill>
                    <a:prstClr val="white"/>
                  </a:solidFill>
                </a:rPr>
                <a:t> </a:t>
              </a:r>
              <a:endParaRPr lang="ru-RU" sz="3200" b="1" dirty="0">
                <a:solidFill>
                  <a:prstClr val="white"/>
                </a:solidFill>
              </a:endParaRPr>
            </a:p>
          </p:txBody>
        </p:sp>
      </p:grpSp>
      <p:grpSp>
        <p:nvGrpSpPr>
          <p:cNvPr id="9" name="Grupo 8"/>
          <p:cNvGrpSpPr/>
          <p:nvPr/>
        </p:nvGrpSpPr>
        <p:grpSpPr>
          <a:xfrm>
            <a:off x="8960612" y="2491046"/>
            <a:ext cx="1810688" cy="1776099"/>
            <a:chOff x="8912332" y="2113425"/>
            <a:chExt cx="1810688" cy="1776099"/>
          </a:xfrm>
        </p:grpSpPr>
        <p:sp>
          <p:nvSpPr>
            <p:cNvPr id="30" name="Oval 29"/>
            <p:cNvSpPr/>
            <p:nvPr/>
          </p:nvSpPr>
          <p:spPr>
            <a:xfrm>
              <a:off x="8929627" y="2113425"/>
              <a:ext cx="1776098" cy="177609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8800" dirty="0">
                <a:solidFill>
                  <a:schemeClr val="bg1"/>
                </a:solidFill>
              </a:endParaRPr>
            </a:p>
          </p:txBody>
        </p:sp>
        <p:sp>
          <p:nvSpPr>
            <p:cNvPr id="22" name="Rectángulo 21"/>
            <p:cNvSpPr/>
            <p:nvPr/>
          </p:nvSpPr>
          <p:spPr>
            <a:xfrm>
              <a:off x="8912332" y="2351376"/>
              <a:ext cx="1810688" cy="1077218"/>
            </a:xfrm>
            <a:prstGeom prst="rect">
              <a:avLst/>
            </a:prstGeom>
          </p:spPr>
          <p:txBody>
            <a:bodyPr wrap="none">
              <a:spAutoFit/>
            </a:bodyPr>
            <a:lstStyle/>
            <a:p>
              <a:pPr lvl="0" algn="ctr"/>
              <a:r>
                <a:rPr lang="en-US" sz="3200" b="1" dirty="0" err="1" smtClean="0">
                  <a:solidFill>
                    <a:prstClr val="white"/>
                  </a:solidFill>
                </a:rPr>
                <a:t>Asuntos</a:t>
              </a:r>
              <a:r>
                <a:rPr lang="en-US" sz="3200" b="1" dirty="0" smtClean="0">
                  <a:solidFill>
                    <a:prstClr val="white"/>
                  </a:solidFill>
                </a:rPr>
                <a:t> </a:t>
              </a:r>
            </a:p>
            <a:p>
              <a:pPr lvl="0" algn="ctr"/>
              <a:r>
                <a:rPr lang="en-US" sz="3200" b="1" dirty="0" err="1" smtClean="0">
                  <a:solidFill>
                    <a:prstClr val="white"/>
                  </a:solidFill>
                </a:rPr>
                <a:t>Laborales</a:t>
              </a:r>
              <a:endParaRPr lang="ru-RU" sz="3200" b="1" dirty="0">
                <a:solidFill>
                  <a:prstClr val="white"/>
                </a:solidFill>
              </a:endParaRPr>
            </a:p>
          </p:txBody>
        </p:sp>
      </p:gr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2" name="Rectángulo 1"/>
          <p:cNvSpPr/>
          <p:nvPr/>
        </p:nvSpPr>
        <p:spPr>
          <a:xfrm>
            <a:off x="2041186" y="5095890"/>
            <a:ext cx="8005682" cy="1154162"/>
          </a:xfrm>
          <a:prstGeom prst="rect">
            <a:avLst/>
          </a:prstGeom>
        </p:spPr>
        <p:txBody>
          <a:bodyPr wrap="square">
            <a:spAutoFit/>
          </a:bodyPr>
          <a:lstStyle/>
          <a:p>
            <a:pPr algn="ctr">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Todos los juzgados y alrededor de </a:t>
            </a:r>
            <a:r>
              <a:rPr lang="es-MX" sz="2000" dirty="0" smtClean="0">
                <a:latin typeface="Arial" panose="020B0604020202020204" pitchFamily="34" charset="0"/>
                <a:ea typeface="Calibri" panose="020F0502020204030204" pitchFamily="34" charset="0"/>
                <a:cs typeface="Times New Roman" panose="02020603050405020304" pitchFamily="18" charset="0"/>
              </a:rPr>
              <a:t>4.821 jueces y magistrados </a:t>
            </a:r>
            <a:r>
              <a:rPr lang="es-MX" sz="2000" dirty="0">
                <a:latin typeface="Arial" panose="020B0604020202020204" pitchFamily="34" charset="0"/>
                <a:ea typeface="Calibri" panose="020F0502020204030204" pitchFamily="34" charset="0"/>
                <a:cs typeface="Times New Roman" panose="02020603050405020304" pitchFamily="18" charset="0"/>
              </a:rPr>
              <a:t>tienen que atender las tutelas, no importa de qué sean, porque la ley </a:t>
            </a:r>
            <a:r>
              <a:rPr lang="es-MX" sz="2000" dirty="0" smtClean="0">
                <a:latin typeface="Arial" panose="020B0604020202020204" pitchFamily="34" charset="0"/>
                <a:ea typeface="Calibri" panose="020F0502020204030204" pitchFamily="34" charset="0"/>
                <a:cs typeface="Times New Roman" panose="02020603050405020304" pitchFamily="18" charset="0"/>
              </a:rPr>
              <a:t>dice </a:t>
            </a:r>
            <a:r>
              <a:rPr lang="es-MX" sz="2000" dirty="0">
                <a:latin typeface="Arial" panose="020B0604020202020204" pitchFamily="34" charset="0"/>
                <a:ea typeface="Calibri" panose="020F0502020204030204" pitchFamily="34" charset="0"/>
                <a:cs typeface="Times New Roman" panose="02020603050405020304" pitchFamily="18" charset="0"/>
              </a:rPr>
              <a:t>que jueces de tutela son todos.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
          <p:cNvGrpSpPr/>
          <p:nvPr/>
        </p:nvGrpSpPr>
        <p:grpSpPr>
          <a:xfrm>
            <a:off x="1153137" y="2491046"/>
            <a:ext cx="1776098" cy="1776099"/>
            <a:chOff x="429983" y="2466690"/>
            <a:chExt cx="1776098" cy="1776099"/>
          </a:xfrm>
        </p:grpSpPr>
        <p:sp>
          <p:nvSpPr>
            <p:cNvPr id="28" name="Oval 27"/>
            <p:cNvSpPr/>
            <p:nvPr/>
          </p:nvSpPr>
          <p:spPr>
            <a:xfrm>
              <a:off x="429983" y="2466690"/>
              <a:ext cx="1776098" cy="17760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2000" b="1" dirty="0">
                <a:solidFill>
                  <a:schemeClr val="bg1"/>
                </a:solidFill>
              </a:endParaRPr>
            </a:p>
          </p:txBody>
        </p:sp>
        <p:sp>
          <p:nvSpPr>
            <p:cNvPr id="15" name="Rectángulo 14"/>
            <p:cNvSpPr/>
            <p:nvPr/>
          </p:nvSpPr>
          <p:spPr>
            <a:xfrm>
              <a:off x="444006" y="2877685"/>
              <a:ext cx="1758815" cy="954107"/>
            </a:xfrm>
            <a:prstGeom prst="rect">
              <a:avLst/>
            </a:prstGeom>
          </p:spPr>
          <p:txBody>
            <a:bodyPr wrap="none">
              <a:spAutoFit/>
            </a:bodyPr>
            <a:lstStyle/>
            <a:p>
              <a:pPr lvl="0" algn="ctr"/>
              <a:r>
                <a:rPr lang="en-US" sz="2800" b="1" dirty="0" err="1" smtClean="0">
                  <a:solidFill>
                    <a:prstClr val="white"/>
                  </a:solidFill>
                </a:rPr>
                <a:t>Seguridad</a:t>
              </a:r>
              <a:r>
                <a:rPr lang="en-US" sz="2800" b="1" dirty="0" smtClean="0">
                  <a:solidFill>
                    <a:prstClr val="white"/>
                  </a:solidFill>
                </a:rPr>
                <a:t> </a:t>
              </a:r>
            </a:p>
            <a:p>
              <a:pPr lvl="0" algn="ctr"/>
              <a:r>
                <a:rPr lang="en-US" sz="2800" b="1" dirty="0" smtClean="0">
                  <a:solidFill>
                    <a:prstClr val="white"/>
                  </a:solidFill>
                </a:rPr>
                <a:t>Social</a:t>
              </a:r>
              <a:endParaRPr lang="ru-RU" sz="2800" b="1" dirty="0">
                <a:solidFill>
                  <a:prstClr val="white"/>
                </a:solidFill>
              </a:endParaRPr>
            </a:p>
          </p:txBody>
        </p:sp>
      </p:grpSp>
    </p:spTree>
    <p:extLst>
      <p:ext uri="{BB962C8B-B14F-4D97-AF65-F5344CB8AC3E}">
        <p14:creationId xmlns:p14="http://schemas.microsoft.com/office/powerpoint/2010/main" val="15309926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de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ppt_x"/>
                                          </p:val>
                                        </p:tav>
                                        <p:tav tm="100000">
                                          <p:val>
                                            <p:strVal val="#ppt_x"/>
                                          </p:val>
                                        </p:tav>
                                      </p:tavLst>
                                    </p:anim>
                                    <p:anim calcmode="lin" valueType="num">
                                      <p:cBhvr additive="base">
                                        <p:cTn id="1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92" y="1"/>
            <a:ext cx="5400599" cy="911500"/>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Jurisdicción</a:t>
            </a:r>
            <a:r>
              <a:rPr lang="en-US" sz="4800" dirty="0" smtClean="0"/>
              <a:t> de Paz</a:t>
            </a:r>
            <a:endParaRPr lang="en-US" sz="4800" dirty="0"/>
          </a:p>
        </p:txBody>
      </p:sp>
      <p:sp>
        <p:nvSpPr>
          <p:cNvPr id="16" name="Oval 15"/>
          <p:cNvSpPr/>
          <p:nvPr/>
        </p:nvSpPr>
        <p:spPr>
          <a:xfrm>
            <a:off x="1838284" y="3254746"/>
            <a:ext cx="1193661" cy="1193661"/>
          </a:xfrm>
          <a:prstGeom prst="ellipse">
            <a:avLst/>
          </a:prstGeom>
          <a:solidFill>
            <a:srgbClr val="C0000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endParaRPr lang="ru-RU" sz="1800" b="1" dirty="0">
              <a:solidFill>
                <a:schemeClr val="bg1"/>
              </a:solidFill>
            </a:endParaRPr>
          </a:p>
        </p:txBody>
      </p:sp>
      <p:sp>
        <p:nvSpPr>
          <p:cNvPr id="17" name="Rectangle 16"/>
          <p:cNvSpPr/>
          <p:nvPr/>
        </p:nvSpPr>
        <p:spPr>
          <a:xfrm>
            <a:off x="1552566" y="4992863"/>
            <a:ext cx="1765091" cy="954091"/>
          </a:xfrm>
          <a:prstGeom prst="rect">
            <a:avLst/>
          </a:prstGeom>
        </p:spPr>
        <p:txBody>
          <a:bodyPr wrap="square" lIns="91424" tIns="45712" rIns="91424" bIns="45712">
            <a:spAutoFit/>
          </a:bodyPr>
          <a:lstStyle/>
          <a:p>
            <a:r>
              <a:rPr lang="es-ES" sz="1400" kern="3000" dirty="0" smtClean="0">
                <a:solidFill>
                  <a:schemeClr val="tx1">
                    <a:lumMod val="85000"/>
                    <a:lumOff val="15000"/>
                  </a:schemeClr>
                </a:solidFill>
                <a:latin typeface="Source Sans Pro Light" pitchFamily="34" charset="0"/>
              </a:rPr>
              <a:t>Conciliación: 1041</a:t>
            </a:r>
          </a:p>
          <a:p>
            <a:r>
              <a:rPr lang="es-ES" sz="1400" kern="3000" dirty="0" smtClean="0">
                <a:solidFill>
                  <a:schemeClr val="tx1">
                    <a:lumMod val="85000"/>
                    <a:lumOff val="15000"/>
                  </a:schemeClr>
                </a:solidFill>
                <a:latin typeface="Source Sans Pro Light" pitchFamily="34" charset="0"/>
              </a:rPr>
              <a:t>Decisión: 107</a:t>
            </a:r>
          </a:p>
          <a:p>
            <a:r>
              <a:rPr lang="es-ES" sz="1400" kern="3000" dirty="0" smtClean="0">
                <a:solidFill>
                  <a:schemeClr val="tx1">
                    <a:lumMod val="85000"/>
                    <a:lumOff val="15000"/>
                  </a:schemeClr>
                </a:solidFill>
                <a:latin typeface="Source Sans Pro Light" pitchFamily="34" charset="0"/>
              </a:rPr>
              <a:t>Desistimiento: 32</a:t>
            </a:r>
          </a:p>
          <a:p>
            <a:r>
              <a:rPr lang="es-ES" sz="1400" kern="3000" dirty="0" smtClean="0">
                <a:solidFill>
                  <a:schemeClr val="tx1">
                    <a:lumMod val="85000"/>
                    <a:lumOff val="15000"/>
                  </a:schemeClr>
                </a:solidFill>
                <a:latin typeface="Source Sans Pro Light" pitchFamily="34" charset="0"/>
              </a:rPr>
              <a:t>Remisión: 56</a:t>
            </a:r>
            <a:endParaRPr lang="es-ES" sz="1400" kern="3000" dirty="0">
              <a:solidFill>
                <a:schemeClr val="tx1">
                  <a:lumMod val="85000"/>
                  <a:lumOff val="15000"/>
                </a:schemeClr>
              </a:solidFill>
              <a:latin typeface="Source Sans Pro Light" pitchFamily="34" charset="0"/>
            </a:endParaRPr>
          </a:p>
        </p:txBody>
      </p:sp>
      <p:sp>
        <p:nvSpPr>
          <p:cNvPr id="18" name="Rectangle 17"/>
          <p:cNvSpPr/>
          <p:nvPr/>
        </p:nvSpPr>
        <p:spPr>
          <a:xfrm>
            <a:off x="1127905" y="4508277"/>
            <a:ext cx="2614417" cy="424716"/>
          </a:xfrm>
          <a:prstGeom prst="rect">
            <a:avLst/>
          </a:prstGeom>
        </p:spPr>
        <p:txBody>
          <a:bodyPr wrap="square" lIns="91424" tIns="45712" rIns="91424" bIns="45712">
            <a:spAutoFit/>
          </a:bodyPr>
          <a:lstStyle/>
          <a:p>
            <a:pPr algn="ctr">
              <a:lnSpc>
                <a:spcPct val="90000"/>
              </a:lnSpc>
            </a:pPr>
            <a:r>
              <a:rPr lang="en-US" b="1" kern="3000" spc="-150" dirty="0" err="1" smtClean="0">
                <a:solidFill>
                  <a:schemeClr val="tx1">
                    <a:lumMod val="85000"/>
                    <a:lumOff val="15000"/>
                  </a:schemeClr>
                </a:solidFill>
                <a:latin typeface="Arial" pitchFamily="34" charset="0"/>
                <a:cs typeface="Arial" pitchFamily="34" charset="0"/>
              </a:rPr>
              <a:t>Comunitaria</a:t>
            </a:r>
            <a:r>
              <a:rPr lang="en-US" b="1" kern="3000" spc="-150" dirty="0" smtClean="0">
                <a:solidFill>
                  <a:schemeClr val="tx1">
                    <a:lumMod val="85000"/>
                    <a:lumOff val="15000"/>
                  </a:schemeClr>
                </a:solidFill>
                <a:latin typeface="Arial" pitchFamily="34" charset="0"/>
                <a:cs typeface="Arial" pitchFamily="34" charset="0"/>
              </a:rPr>
              <a:t> </a:t>
            </a:r>
            <a:endParaRPr lang="en-US" b="1" kern="3000" spc="-150" dirty="0">
              <a:solidFill>
                <a:schemeClr val="tx1">
                  <a:lumMod val="85000"/>
                  <a:lumOff val="15000"/>
                </a:schemeClr>
              </a:solidFill>
              <a:latin typeface="Arial" pitchFamily="34" charset="0"/>
              <a:cs typeface="Arial" pitchFamily="34" charset="0"/>
            </a:endParaRPr>
          </a:p>
        </p:txBody>
      </p:sp>
      <p:sp>
        <p:nvSpPr>
          <p:cNvPr id="20" name="Oval 19"/>
          <p:cNvSpPr/>
          <p:nvPr/>
        </p:nvSpPr>
        <p:spPr>
          <a:xfrm>
            <a:off x="5710440" y="3254746"/>
            <a:ext cx="1193661" cy="1193661"/>
          </a:xfrm>
          <a:prstGeom prst="ellipse">
            <a:avLst/>
          </a:prstGeom>
          <a:solidFill>
            <a:schemeClr val="accent6">
              <a:lumMod val="7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endParaRPr lang="ru-RU" sz="3600" b="1" dirty="0">
              <a:solidFill>
                <a:schemeClr val="bg1"/>
              </a:solidFill>
            </a:endParaRPr>
          </a:p>
        </p:txBody>
      </p:sp>
      <p:sp>
        <p:nvSpPr>
          <p:cNvPr id="21" name="Rectangle 20"/>
          <p:cNvSpPr/>
          <p:nvPr/>
        </p:nvSpPr>
        <p:spPr>
          <a:xfrm>
            <a:off x="5175910" y="4920093"/>
            <a:ext cx="2025694" cy="954091"/>
          </a:xfrm>
          <a:prstGeom prst="rect">
            <a:avLst/>
          </a:prstGeom>
        </p:spPr>
        <p:txBody>
          <a:bodyPr wrap="square" lIns="91424" tIns="45712" rIns="91424" bIns="45712">
            <a:spAutoFit/>
          </a:bodyPr>
          <a:lstStyle/>
          <a:p>
            <a:pPr lvl="0"/>
            <a:r>
              <a:rPr lang="es-ES" sz="1400" kern="3000" dirty="0">
                <a:solidFill>
                  <a:prstClr val="black">
                    <a:lumMod val="85000"/>
                    <a:lumOff val="15000"/>
                  </a:prstClr>
                </a:solidFill>
                <a:latin typeface="Source Sans Pro Light" pitchFamily="34" charset="0"/>
              </a:rPr>
              <a:t>Conciliación: </a:t>
            </a:r>
            <a:r>
              <a:rPr lang="es-ES" sz="1400" kern="3000" dirty="0" smtClean="0">
                <a:solidFill>
                  <a:prstClr val="black">
                    <a:lumMod val="85000"/>
                    <a:lumOff val="15000"/>
                  </a:prstClr>
                </a:solidFill>
                <a:latin typeface="Source Sans Pro Light" pitchFamily="34" charset="0"/>
              </a:rPr>
              <a:t>1860</a:t>
            </a:r>
            <a:endParaRPr lang="es-ES" sz="1400" kern="3000" dirty="0">
              <a:solidFill>
                <a:prstClr val="black">
                  <a:lumMod val="85000"/>
                  <a:lumOff val="15000"/>
                </a:prstClr>
              </a:solidFill>
              <a:latin typeface="Source Sans Pro Light" pitchFamily="34" charset="0"/>
            </a:endParaRPr>
          </a:p>
          <a:p>
            <a:pPr lvl="0"/>
            <a:r>
              <a:rPr lang="es-ES" sz="1400" kern="3000" dirty="0">
                <a:solidFill>
                  <a:prstClr val="black">
                    <a:lumMod val="85000"/>
                    <a:lumOff val="15000"/>
                  </a:prstClr>
                </a:solidFill>
                <a:latin typeface="Source Sans Pro Light" pitchFamily="34" charset="0"/>
              </a:rPr>
              <a:t>Decisión: </a:t>
            </a:r>
            <a:r>
              <a:rPr lang="es-ES" sz="1400" kern="3000" dirty="0" smtClean="0">
                <a:solidFill>
                  <a:prstClr val="black">
                    <a:lumMod val="85000"/>
                    <a:lumOff val="15000"/>
                  </a:prstClr>
                </a:solidFill>
                <a:latin typeface="Source Sans Pro Light" pitchFamily="34" charset="0"/>
              </a:rPr>
              <a:t>61</a:t>
            </a:r>
            <a:endParaRPr lang="es-ES" sz="1400" kern="3000" dirty="0">
              <a:solidFill>
                <a:prstClr val="black">
                  <a:lumMod val="85000"/>
                  <a:lumOff val="15000"/>
                </a:prstClr>
              </a:solidFill>
              <a:latin typeface="Source Sans Pro Light" pitchFamily="34" charset="0"/>
            </a:endParaRPr>
          </a:p>
          <a:p>
            <a:pPr lvl="0"/>
            <a:r>
              <a:rPr lang="es-ES" sz="1400" kern="3000" dirty="0">
                <a:solidFill>
                  <a:prstClr val="black">
                    <a:lumMod val="85000"/>
                    <a:lumOff val="15000"/>
                  </a:prstClr>
                </a:solidFill>
                <a:latin typeface="Source Sans Pro Light" pitchFamily="34" charset="0"/>
              </a:rPr>
              <a:t>Desistimiento: </a:t>
            </a:r>
            <a:r>
              <a:rPr lang="es-ES" sz="1400" kern="3000" dirty="0" smtClean="0">
                <a:solidFill>
                  <a:prstClr val="black">
                    <a:lumMod val="85000"/>
                    <a:lumOff val="15000"/>
                  </a:prstClr>
                </a:solidFill>
                <a:latin typeface="Source Sans Pro Light" pitchFamily="34" charset="0"/>
              </a:rPr>
              <a:t>137</a:t>
            </a:r>
            <a:endParaRPr lang="es-ES" sz="1400" kern="3000" dirty="0">
              <a:solidFill>
                <a:prstClr val="black">
                  <a:lumMod val="85000"/>
                  <a:lumOff val="15000"/>
                </a:prstClr>
              </a:solidFill>
              <a:latin typeface="Source Sans Pro Light" pitchFamily="34" charset="0"/>
            </a:endParaRPr>
          </a:p>
          <a:p>
            <a:pPr lvl="0"/>
            <a:r>
              <a:rPr lang="es-ES" sz="1400" kern="3000" dirty="0">
                <a:solidFill>
                  <a:prstClr val="black">
                    <a:lumMod val="85000"/>
                    <a:lumOff val="15000"/>
                  </a:prstClr>
                </a:solidFill>
                <a:latin typeface="Source Sans Pro Light" pitchFamily="34" charset="0"/>
              </a:rPr>
              <a:t>Remisión: </a:t>
            </a:r>
            <a:r>
              <a:rPr lang="es-ES" sz="1400" kern="3000" dirty="0" smtClean="0">
                <a:solidFill>
                  <a:prstClr val="black">
                    <a:lumMod val="85000"/>
                    <a:lumOff val="15000"/>
                  </a:prstClr>
                </a:solidFill>
                <a:latin typeface="Source Sans Pro Light" pitchFamily="34" charset="0"/>
              </a:rPr>
              <a:t>58</a:t>
            </a:r>
            <a:endParaRPr lang="es-ES" sz="1400" kern="3000" dirty="0">
              <a:solidFill>
                <a:prstClr val="black">
                  <a:lumMod val="85000"/>
                  <a:lumOff val="15000"/>
                </a:prstClr>
              </a:solidFill>
              <a:latin typeface="Source Sans Pro Light" pitchFamily="34" charset="0"/>
            </a:endParaRPr>
          </a:p>
        </p:txBody>
      </p:sp>
      <p:sp>
        <p:nvSpPr>
          <p:cNvPr id="22" name="Rectangle 21"/>
          <p:cNvSpPr/>
          <p:nvPr/>
        </p:nvSpPr>
        <p:spPr>
          <a:xfrm>
            <a:off x="5175910" y="4475023"/>
            <a:ext cx="2262719" cy="424716"/>
          </a:xfrm>
          <a:prstGeom prst="rect">
            <a:avLst/>
          </a:prstGeom>
        </p:spPr>
        <p:txBody>
          <a:bodyPr wrap="square" lIns="91424" tIns="45712" rIns="91424" bIns="45712">
            <a:spAutoFit/>
          </a:bodyPr>
          <a:lstStyle/>
          <a:p>
            <a:pPr>
              <a:lnSpc>
                <a:spcPct val="90000"/>
              </a:lnSpc>
            </a:pPr>
            <a:r>
              <a:rPr lang="en-US" b="1" kern="3000" spc="-150" dirty="0" smtClean="0">
                <a:solidFill>
                  <a:schemeClr val="tx1">
                    <a:lumMod val="85000"/>
                    <a:lumOff val="15000"/>
                  </a:schemeClr>
                </a:solidFill>
                <a:latin typeface="Arial" pitchFamily="34" charset="0"/>
                <a:cs typeface="Arial" pitchFamily="34" charset="0"/>
              </a:rPr>
              <a:t>Entre personas</a:t>
            </a:r>
            <a:endParaRPr lang="en-US" b="1" kern="3000" spc="-150" dirty="0">
              <a:solidFill>
                <a:schemeClr val="tx1">
                  <a:lumMod val="85000"/>
                  <a:lumOff val="15000"/>
                </a:schemeClr>
              </a:solidFill>
              <a:latin typeface="Arial" pitchFamily="34" charset="0"/>
              <a:cs typeface="Arial" pitchFamily="34" charset="0"/>
            </a:endParaRPr>
          </a:p>
        </p:txBody>
      </p:sp>
      <p:sp>
        <p:nvSpPr>
          <p:cNvPr id="24" name="Oval 23"/>
          <p:cNvSpPr/>
          <p:nvPr/>
        </p:nvSpPr>
        <p:spPr>
          <a:xfrm>
            <a:off x="9335718" y="3254744"/>
            <a:ext cx="1193661" cy="1193661"/>
          </a:xfrm>
          <a:prstGeom prst="ellipse">
            <a:avLst/>
          </a:prstGeom>
          <a:solidFill>
            <a:srgbClr val="FFC000"/>
          </a:solidFill>
          <a:ln>
            <a:noFill/>
          </a:ln>
        </p:spPr>
        <p:style>
          <a:lnRef idx="2">
            <a:scrgbClr r="0" g="0" b="0"/>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396215" tIns="77330" rIns="318884" bIns="77330" numCol="1" spcCol="1269" anchor="ctr" anchorCtr="0">
            <a:noAutofit/>
          </a:bodyPr>
          <a:lstStyle/>
          <a:p>
            <a:pPr algn="ctr"/>
            <a:endParaRPr lang="ru-RU" sz="6500" dirty="0">
              <a:solidFill>
                <a:schemeClr val="bg1"/>
              </a:solidFill>
            </a:endParaRPr>
          </a:p>
        </p:txBody>
      </p:sp>
      <p:sp>
        <p:nvSpPr>
          <p:cNvPr id="25" name="Rectangle 24"/>
          <p:cNvSpPr/>
          <p:nvPr/>
        </p:nvSpPr>
        <p:spPr>
          <a:xfrm>
            <a:off x="9368930" y="4873121"/>
            <a:ext cx="1739741" cy="954091"/>
          </a:xfrm>
          <a:prstGeom prst="rect">
            <a:avLst/>
          </a:prstGeom>
        </p:spPr>
        <p:txBody>
          <a:bodyPr wrap="square" lIns="91424" tIns="45712" rIns="91424" bIns="45712">
            <a:spAutoFit/>
          </a:bodyPr>
          <a:lstStyle/>
          <a:p>
            <a:pPr lvl="0"/>
            <a:r>
              <a:rPr lang="es-ES" sz="1400" kern="3000" dirty="0">
                <a:solidFill>
                  <a:prstClr val="black">
                    <a:lumMod val="85000"/>
                    <a:lumOff val="15000"/>
                  </a:prstClr>
                </a:solidFill>
                <a:latin typeface="Source Sans Pro Light" pitchFamily="34" charset="0"/>
              </a:rPr>
              <a:t>Conciliación: </a:t>
            </a:r>
            <a:r>
              <a:rPr lang="es-ES" sz="1400" kern="3000" dirty="0" smtClean="0">
                <a:solidFill>
                  <a:prstClr val="black">
                    <a:lumMod val="85000"/>
                    <a:lumOff val="15000"/>
                  </a:prstClr>
                </a:solidFill>
                <a:latin typeface="Source Sans Pro Light" pitchFamily="34" charset="0"/>
              </a:rPr>
              <a:t>1566</a:t>
            </a:r>
            <a:endParaRPr lang="es-ES" sz="1400" kern="3000" dirty="0">
              <a:solidFill>
                <a:prstClr val="black">
                  <a:lumMod val="85000"/>
                  <a:lumOff val="15000"/>
                </a:prstClr>
              </a:solidFill>
              <a:latin typeface="Source Sans Pro Light" pitchFamily="34" charset="0"/>
            </a:endParaRPr>
          </a:p>
          <a:p>
            <a:pPr lvl="0"/>
            <a:r>
              <a:rPr lang="es-ES" sz="1400" kern="3000" dirty="0">
                <a:solidFill>
                  <a:prstClr val="black">
                    <a:lumMod val="85000"/>
                    <a:lumOff val="15000"/>
                  </a:prstClr>
                </a:solidFill>
                <a:latin typeface="Source Sans Pro Light" pitchFamily="34" charset="0"/>
              </a:rPr>
              <a:t>Decisión: </a:t>
            </a:r>
            <a:r>
              <a:rPr lang="es-ES" sz="1400" kern="3000" dirty="0" smtClean="0">
                <a:solidFill>
                  <a:prstClr val="black">
                    <a:lumMod val="85000"/>
                    <a:lumOff val="15000"/>
                  </a:prstClr>
                </a:solidFill>
                <a:latin typeface="Source Sans Pro Light" pitchFamily="34" charset="0"/>
              </a:rPr>
              <a:t>43</a:t>
            </a:r>
            <a:endParaRPr lang="es-ES" sz="1400" kern="3000" dirty="0">
              <a:solidFill>
                <a:prstClr val="black">
                  <a:lumMod val="85000"/>
                  <a:lumOff val="15000"/>
                </a:prstClr>
              </a:solidFill>
              <a:latin typeface="Source Sans Pro Light" pitchFamily="34" charset="0"/>
            </a:endParaRPr>
          </a:p>
          <a:p>
            <a:pPr lvl="0"/>
            <a:r>
              <a:rPr lang="es-ES" sz="1400" kern="3000" dirty="0">
                <a:solidFill>
                  <a:prstClr val="black">
                    <a:lumMod val="85000"/>
                    <a:lumOff val="15000"/>
                  </a:prstClr>
                </a:solidFill>
                <a:latin typeface="Source Sans Pro Light" pitchFamily="34" charset="0"/>
              </a:rPr>
              <a:t>Desistimiento: </a:t>
            </a:r>
            <a:r>
              <a:rPr lang="es-ES" sz="1400" kern="3000" dirty="0" smtClean="0">
                <a:solidFill>
                  <a:prstClr val="black">
                    <a:lumMod val="85000"/>
                    <a:lumOff val="15000"/>
                  </a:prstClr>
                </a:solidFill>
                <a:latin typeface="Source Sans Pro Light" pitchFamily="34" charset="0"/>
              </a:rPr>
              <a:t>56</a:t>
            </a:r>
            <a:endParaRPr lang="es-ES" sz="1400" kern="3000" dirty="0">
              <a:solidFill>
                <a:prstClr val="black">
                  <a:lumMod val="85000"/>
                  <a:lumOff val="15000"/>
                </a:prstClr>
              </a:solidFill>
              <a:latin typeface="Source Sans Pro Light" pitchFamily="34" charset="0"/>
            </a:endParaRPr>
          </a:p>
          <a:p>
            <a:pPr lvl="0"/>
            <a:r>
              <a:rPr lang="es-ES" sz="1400" kern="3000" dirty="0">
                <a:solidFill>
                  <a:prstClr val="black">
                    <a:lumMod val="85000"/>
                    <a:lumOff val="15000"/>
                  </a:prstClr>
                </a:solidFill>
                <a:latin typeface="Source Sans Pro Light" pitchFamily="34" charset="0"/>
              </a:rPr>
              <a:t>Remisión: </a:t>
            </a:r>
            <a:r>
              <a:rPr lang="es-ES" sz="1400" kern="3000" dirty="0" smtClean="0">
                <a:solidFill>
                  <a:prstClr val="black">
                    <a:lumMod val="85000"/>
                    <a:lumOff val="15000"/>
                  </a:prstClr>
                </a:solidFill>
                <a:latin typeface="Source Sans Pro Light" pitchFamily="34" charset="0"/>
              </a:rPr>
              <a:t>70</a:t>
            </a:r>
            <a:endParaRPr lang="es-ES" sz="1400" kern="3000" dirty="0">
              <a:solidFill>
                <a:prstClr val="black">
                  <a:lumMod val="85000"/>
                  <a:lumOff val="15000"/>
                </a:prstClr>
              </a:solidFill>
              <a:latin typeface="Source Sans Pro Light" pitchFamily="34" charset="0"/>
            </a:endParaRPr>
          </a:p>
        </p:txBody>
      </p:sp>
      <p:sp>
        <p:nvSpPr>
          <p:cNvPr id="26" name="Rectangle 25"/>
          <p:cNvSpPr/>
          <p:nvPr/>
        </p:nvSpPr>
        <p:spPr>
          <a:xfrm>
            <a:off x="9068451" y="4471174"/>
            <a:ext cx="1728193" cy="424716"/>
          </a:xfrm>
          <a:prstGeom prst="rect">
            <a:avLst/>
          </a:prstGeom>
        </p:spPr>
        <p:txBody>
          <a:bodyPr wrap="square" lIns="91424" tIns="45712" rIns="91424" bIns="45712">
            <a:spAutoFit/>
          </a:bodyPr>
          <a:lstStyle/>
          <a:p>
            <a:pPr algn="ctr">
              <a:lnSpc>
                <a:spcPct val="90000"/>
              </a:lnSpc>
            </a:pPr>
            <a:r>
              <a:rPr lang="en-US" b="1" kern="3000" spc="-150" dirty="0" err="1" smtClean="0">
                <a:solidFill>
                  <a:schemeClr val="tx1">
                    <a:lumMod val="85000"/>
                    <a:lumOff val="15000"/>
                  </a:schemeClr>
                </a:solidFill>
                <a:latin typeface="Arial" pitchFamily="34" charset="0"/>
                <a:cs typeface="Arial" pitchFamily="34" charset="0"/>
              </a:rPr>
              <a:t>Familia</a:t>
            </a:r>
            <a:endParaRPr lang="en-US" b="1" kern="3000" spc="-150" dirty="0">
              <a:solidFill>
                <a:schemeClr val="tx1">
                  <a:lumMod val="85000"/>
                  <a:lumOff val="15000"/>
                </a:schemeClr>
              </a:solidFill>
              <a:latin typeface="Arial" pitchFamily="34" charset="0"/>
              <a:cs typeface="Arial" pitchFamily="34" charset="0"/>
            </a:endParaRPr>
          </a:p>
        </p:txBody>
      </p:sp>
      <p:sp>
        <p:nvSpPr>
          <p:cNvPr id="3" name="Rectángulo 2"/>
          <p:cNvSpPr/>
          <p:nvPr/>
        </p:nvSpPr>
        <p:spPr>
          <a:xfrm>
            <a:off x="841003" y="1548829"/>
            <a:ext cx="10441160" cy="1047979"/>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MX" sz="1800" dirty="0">
                <a:latin typeface="Arial" panose="020B0604020202020204" pitchFamily="34" charset="0"/>
                <a:ea typeface="Calibri" panose="020F0502020204030204" pitchFamily="34" charset="0"/>
                <a:cs typeface="Times New Roman" panose="02020603050405020304" pitchFamily="18" charset="0"/>
              </a:rPr>
              <a:t>La Constitución de 1991 le dio vida a la justicia de paz como institución dentro del concepto de democracia participativa, al permitir que el ciudadano pueda conciliar ante un juez de paz sus conflictos individuales y comunitarios.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27"/>
          <p:cNvSpPr/>
          <p:nvPr/>
        </p:nvSpPr>
        <p:spPr>
          <a:xfrm>
            <a:off x="1871496" y="3559188"/>
            <a:ext cx="1127233" cy="584775"/>
          </a:xfrm>
          <a:prstGeom prst="rect">
            <a:avLst/>
          </a:prstGeom>
        </p:spPr>
        <p:txBody>
          <a:bodyPr wrap="none">
            <a:spAutoFit/>
          </a:bodyPr>
          <a:lstStyle/>
          <a:p>
            <a:pPr algn="ctr"/>
            <a:r>
              <a:rPr lang="es-MX" sz="3200" b="1" dirty="0" smtClean="0">
                <a:solidFill>
                  <a:schemeClr val="bg1"/>
                </a:solidFill>
              </a:rPr>
              <a:t>1.236</a:t>
            </a:r>
            <a:endParaRPr lang="ru-RU" sz="3200" b="1" dirty="0">
              <a:solidFill>
                <a:schemeClr val="bg1"/>
              </a:solidFill>
            </a:endParaRPr>
          </a:p>
        </p:txBody>
      </p:sp>
      <p:sp>
        <p:nvSpPr>
          <p:cNvPr id="29" name="Rectángulo 28"/>
          <p:cNvSpPr/>
          <p:nvPr/>
        </p:nvSpPr>
        <p:spPr>
          <a:xfrm>
            <a:off x="5710440" y="3559188"/>
            <a:ext cx="1127233" cy="584775"/>
          </a:xfrm>
          <a:prstGeom prst="rect">
            <a:avLst/>
          </a:prstGeom>
        </p:spPr>
        <p:txBody>
          <a:bodyPr wrap="none">
            <a:spAutoFit/>
          </a:bodyPr>
          <a:lstStyle/>
          <a:p>
            <a:pPr algn="ctr"/>
            <a:r>
              <a:rPr lang="es-MX" sz="3200" b="1" dirty="0" smtClean="0">
                <a:solidFill>
                  <a:schemeClr val="bg1"/>
                </a:solidFill>
              </a:rPr>
              <a:t>2.116</a:t>
            </a:r>
            <a:endParaRPr lang="ru-RU" sz="3200" b="1" dirty="0">
              <a:solidFill>
                <a:schemeClr val="bg1"/>
              </a:solidFill>
            </a:endParaRPr>
          </a:p>
        </p:txBody>
      </p:sp>
      <p:sp>
        <p:nvSpPr>
          <p:cNvPr id="30" name="Rectángulo 29"/>
          <p:cNvSpPr/>
          <p:nvPr/>
        </p:nvSpPr>
        <p:spPr>
          <a:xfrm>
            <a:off x="9368930" y="3559186"/>
            <a:ext cx="1127233" cy="584775"/>
          </a:xfrm>
          <a:prstGeom prst="rect">
            <a:avLst/>
          </a:prstGeom>
        </p:spPr>
        <p:txBody>
          <a:bodyPr wrap="none">
            <a:spAutoFit/>
          </a:bodyPr>
          <a:lstStyle/>
          <a:p>
            <a:pPr algn="ctr"/>
            <a:r>
              <a:rPr lang="es-MX" sz="3200" b="1" dirty="0" smtClean="0">
                <a:solidFill>
                  <a:schemeClr val="bg1"/>
                </a:solidFill>
              </a:rPr>
              <a:t>1.735</a:t>
            </a:r>
            <a:endParaRPr lang="ru-RU" sz="3200" b="1" dirty="0">
              <a:solidFill>
                <a:schemeClr val="bg1"/>
              </a:solidFill>
            </a:endParaRPr>
          </a:p>
        </p:txBody>
      </p:sp>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6107444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ppt_x"/>
                                          </p:val>
                                        </p:tav>
                                        <p:tav tm="100000">
                                          <p:val>
                                            <p:strVal val="#ppt_x"/>
                                          </p:val>
                                        </p:tav>
                                      </p:tavLst>
                                    </p:anim>
                                    <p:anim calcmode="lin" valueType="num">
                                      <p:cBhvr additive="base">
                                        <p:cTn id="16" dur="75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750" fill="hold"/>
                                        <p:tgtEl>
                                          <p:spTgt spid="20"/>
                                        </p:tgtEl>
                                        <p:attrNameLst>
                                          <p:attrName>ppt_x</p:attrName>
                                        </p:attrNameLst>
                                      </p:cBhvr>
                                      <p:tavLst>
                                        <p:tav tm="0">
                                          <p:val>
                                            <p:strVal val="#ppt_x"/>
                                          </p:val>
                                        </p:tav>
                                        <p:tav tm="100000">
                                          <p:val>
                                            <p:strVal val="#ppt_x"/>
                                          </p:val>
                                        </p:tav>
                                      </p:tavLst>
                                    </p:anim>
                                    <p:anim calcmode="lin" valueType="num">
                                      <p:cBhvr additive="base">
                                        <p:cTn id="21" dur="75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7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750" fill="hold"/>
                                        <p:tgtEl>
                                          <p:spTgt spid="21"/>
                                        </p:tgtEl>
                                        <p:attrNameLst>
                                          <p:attrName>ppt_x</p:attrName>
                                        </p:attrNameLst>
                                      </p:cBhvr>
                                      <p:tavLst>
                                        <p:tav tm="0">
                                          <p:val>
                                            <p:strVal val="#ppt_x"/>
                                          </p:val>
                                        </p:tav>
                                        <p:tav tm="100000">
                                          <p:val>
                                            <p:strVal val="#ppt_x"/>
                                          </p:val>
                                        </p:tav>
                                      </p:tavLst>
                                    </p:anim>
                                    <p:anim calcmode="lin" valueType="num">
                                      <p:cBhvr additive="base">
                                        <p:cTn id="29" dur="75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750" fill="hold"/>
                                        <p:tgtEl>
                                          <p:spTgt spid="26"/>
                                        </p:tgtEl>
                                        <p:attrNameLst>
                                          <p:attrName>ppt_x</p:attrName>
                                        </p:attrNameLst>
                                      </p:cBhvr>
                                      <p:tavLst>
                                        <p:tav tm="0">
                                          <p:val>
                                            <p:strVal val="#ppt_x"/>
                                          </p:val>
                                        </p:tav>
                                        <p:tav tm="100000">
                                          <p:val>
                                            <p:strVal val="#ppt_x"/>
                                          </p:val>
                                        </p:tav>
                                      </p:tavLst>
                                    </p:anim>
                                    <p:anim calcmode="lin" valueType="num">
                                      <p:cBhvr additive="base">
                                        <p:cTn id="38" dur="75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75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ppt_x"/>
                                          </p:val>
                                        </p:tav>
                                        <p:tav tm="100000">
                                          <p:val>
                                            <p:strVal val="#ppt_x"/>
                                          </p:val>
                                        </p:tav>
                                      </p:tavLst>
                                    </p:anim>
                                    <p:anim calcmode="lin" valueType="num">
                                      <p:cBhvr additive="base">
                                        <p:cTn id="42"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0" grpId="0" animBg="1"/>
      <p:bldP spid="21" grpId="0"/>
      <p:bldP spid="22" grpId="0"/>
      <p:bldP spid="24" grpId="0" animBg="1"/>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3211" y="4149874"/>
            <a:ext cx="6840760" cy="108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err="1" smtClean="0">
                <a:solidFill>
                  <a:schemeClr val="tx1">
                    <a:lumMod val="85000"/>
                    <a:lumOff val="15000"/>
                  </a:schemeClr>
                </a:solidFill>
                <a:latin typeface="Source Sans Pro Light" pitchFamily="34" charset="0"/>
                <a:cs typeface="Arial" pitchFamily="34" charset="0"/>
              </a:rPr>
              <a:t>Modernización</a:t>
            </a:r>
            <a:endParaRPr lang="en-US" sz="4000" spc="600" dirty="0">
              <a:solidFill>
                <a:schemeClr val="tx1">
                  <a:lumMod val="85000"/>
                  <a:lumOff val="15000"/>
                </a:schemeClr>
              </a:solidFill>
              <a:latin typeface="Source Sans Pro Light"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73" y="693490"/>
            <a:ext cx="2124236" cy="2871220"/>
          </a:xfrm>
          <a:prstGeom prst="rect">
            <a:avLst/>
          </a:prstGeom>
        </p:spPr>
      </p:pic>
    </p:spTree>
    <p:extLst>
      <p:ext uri="{BB962C8B-B14F-4D97-AF65-F5344CB8AC3E}">
        <p14:creationId xmlns:p14="http://schemas.microsoft.com/office/powerpoint/2010/main" val="28901510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ltDnDiag">
          <a:fgClr>
            <a:srgbClr val="004F8A"/>
          </a:fgClr>
          <a:bgClr>
            <a:srgbClr val="0070C0"/>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87865" y="2637706"/>
            <a:ext cx="5050082" cy="648072"/>
          </a:xfrm>
          <a:solidFill>
            <a:schemeClr val="bg1"/>
          </a:solidFill>
        </p:spPr>
        <p:txBody>
          <a:bodyPr/>
          <a:lstStyle/>
          <a:p>
            <a:r>
              <a:rPr lang="es-ES" dirty="0">
                <a:solidFill>
                  <a:srgbClr val="0070C0"/>
                </a:solidFill>
              </a:rPr>
              <a:t>Los </a:t>
            </a:r>
            <a:r>
              <a:rPr lang="es-ES" dirty="0" smtClean="0">
                <a:solidFill>
                  <a:srgbClr val="0070C0"/>
                </a:solidFill>
              </a:rPr>
              <a:t>Colombianos merecen</a:t>
            </a:r>
            <a:endParaRPr lang="en-US" dirty="0">
              <a:solidFill>
                <a:srgbClr val="0070C0"/>
              </a:solidFill>
            </a:endParaRPr>
          </a:p>
        </p:txBody>
      </p:sp>
      <p:sp>
        <p:nvSpPr>
          <p:cNvPr id="3" name="Text Placeholder 2"/>
          <p:cNvSpPr>
            <a:spLocks noGrp="1"/>
          </p:cNvSpPr>
          <p:nvPr>
            <p:ph type="body" sz="quarter" idx="11"/>
          </p:nvPr>
        </p:nvSpPr>
        <p:spPr>
          <a:xfrm>
            <a:off x="3289275" y="3357786"/>
            <a:ext cx="6695212" cy="1080120"/>
          </a:xfrm>
        </p:spPr>
        <p:txBody>
          <a:bodyPr>
            <a:normAutofit/>
          </a:bodyPr>
          <a:lstStyle/>
          <a:p>
            <a:r>
              <a:rPr lang="es-ES" sz="2800" i="1" dirty="0"/>
              <a:t>y necesitan una justicia cercana a los </a:t>
            </a:r>
            <a:r>
              <a:rPr lang="es-ES" sz="2800" i="1" dirty="0" smtClean="0"/>
              <a:t>ciudadanos”</a:t>
            </a:r>
            <a:endParaRPr lang="es-ES" sz="2800" i="1" dirty="0"/>
          </a:p>
        </p:txBody>
      </p:sp>
    </p:spTree>
    <p:extLst>
      <p:ext uri="{BB962C8B-B14F-4D97-AF65-F5344CB8AC3E}">
        <p14:creationId xmlns:p14="http://schemas.microsoft.com/office/powerpoint/2010/main" val="287215451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DnDiag">
          <a:fgClr>
            <a:srgbClr val="00487E"/>
          </a:fgClr>
          <a:bgClr>
            <a:schemeClr val="accent1">
              <a:lumMod val="75000"/>
            </a:schemeClr>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87121" y="2349674"/>
            <a:ext cx="6490242" cy="1152128"/>
          </a:xfrm>
          <a:solidFill>
            <a:schemeClr val="bg1"/>
          </a:solidFill>
        </p:spPr>
        <p:txBody>
          <a:bodyPr/>
          <a:lstStyle/>
          <a:p>
            <a:r>
              <a:rPr lang="es-CO" dirty="0" smtClean="0">
                <a:solidFill>
                  <a:schemeClr val="accent1">
                    <a:lumMod val="75000"/>
                  </a:schemeClr>
                </a:solidFill>
              </a:rPr>
              <a:t>El </a:t>
            </a:r>
            <a:r>
              <a:rPr lang="es-CO" dirty="0">
                <a:solidFill>
                  <a:schemeClr val="accent1">
                    <a:lumMod val="75000"/>
                  </a:schemeClr>
                </a:solidFill>
              </a:rPr>
              <a:t>proyecto de ley de equilibrio de poderes no hará más justo el país”</a:t>
            </a:r>
            <a:endParaRPr lang="en-US" dirty="0">
              <a:solidFill>
                <a:schemeClr val="accent1">
                  <a:lumMod val="75000"/>
                </a:schemeClr>
              </a:solidFill>
            </a:endParaRPr>
          </a:p>
        </p:txBody>
      </p:sp>
    </p:spTree>
    <p:extLst>
      <p:ext uri="{BB962C8B-B14F-4D97-AF65-F5344CB8AC3E}">
        <p14:creationId xmlns:p14="http://schemas.microsoft.com/office/powerpoint/2010/main" val="4061202942"/>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92" y="1"/>
            <a:ext cx="5400599" cy="911500"/>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Modernización</a:t>
            </a:r>
            <a:r>
              <a:rPr lang="en-US" sz="4800" dirty="0" smtClean="0"/>
              <a:t> </a:t>
            </a:r>
            <a:endParaRPr lang="en-US" sz="4800" dirty="0"/>
          </a:p>
        </p:txBody>
      </p:sp>
      <p:sp>
        <p:nvSpPr>
          <p:cNvPr id="3" name="Rectángulo 2"/>
          <p:cNvSpPr/>
          <p:nvPr/>
        </p:nvSpPr>
        <p:spPr>
          <a:xfrm>
            <a:off x="841003" y="2781722"/>
            <a:ext cx="10441160" cy="1131400"/>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ES" sz="2000" i="1" dirty="0">
                <a:latin typeface="Arial" panose="020B0604020202020204" pitchFamily="34" charset="0"/>
                <a:ea typeface="Calibri" panose="020F0502020204030204" pitchFamily="34" charset="0"/>
                <a:cs typeface="Times New Roman" panose="02020603050405020304" pitchFamily="18" charset="0"/>
              </a:rPr>
              <a:t>“Estamos visualizando que todo el país esté en expediente electrónico en 2018. Es un salto dimensional. Le presentamos al Gobierno el plan de financiación al 2018 y esperamos ejecutarlo con recursos del Banco Mundial y el BID”.</a:t>
            </a:r>
            <a:endParaRPr lang="es-ES" sz="1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83534101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57027" y="3245530"/>
            <a:ext cx="10657184" cy="707886"/>
          </a:xfrm>
          <a:prstGeom prst="rect">
            <a:avLst/>
          </a:prstGeom>
        </p:spPr>
        <p:txBody>
          <a:bodyPr wrap="square">
            <a:spAutoFit/>
          </a:bodyPr>
          <a:lstStyle/>
          <a:p>
            <a:r>
              <a:rPr lang="es-MX" sz="2000" dirty="0">
                <a:latin typeface="Arial" panose="020B0604020202020204" pitchFamily="34" charset="0"/>
                <a:ea typeface="Calibri" panose="020F0502020204030204" pitchFamily="34" charset="0"/>
              </a:rPr>
              <a:t>Sistema de Gestión Documental Base del Expediente Electrónico </a:t>
            </a:r>
            <a:r>
              <a:rPr lang="es-MX" sz="2000" dirty="0" smtClean="0">
                <a:latin typeface="Arial" panose="020B0604020202020204" pitchFamily="34" charset="0"/>
                <a:ea typeface="Calibri" panose="020F0502020204030204" pitchFamily="34" charset="0"/>
              </a:rPr>
              <a:t>(SGDRJ) </a:t>
            </a:r>
            <a:r>
              <a:rPr lang="es-ES" sz="2000" dirty="0" smtClean="0">
                <a:latin typeface="Arial" panose="020B0604020202020204" pitchFamily="34" charset="0"/>
                <a:ea typeface="Calibri" panose="020F0502020204030204" pitchFamily="34" charset="0"/>
              </a:rPr>
              <a:t>reduce </a:t>
            </a:r>
            <a:r>
              <a:rPr lang="es-ES" sz="2000" dirty="0">
                <a:latin typeface="Arial" panose="020B0604020202020204" pitchFamily="34" charset="0"/>
                <a:ea typeface="Calibri" panose="020F0502020204030204" pitchFamily="34" charset="0"/>
              </a:rPr>
              <a:t>el riesgo por pérdida y las limitaciones de acceso al expediente judicial</a:t>
            </a:r>
            <a:endParaRPr lang="es-ES" sz="2000" dirty="0"/>
          </a:p>
        </p:txBody>
      </p:sp>
      <p:sp>
        <p:nvSpPr>
          <p:cNvPr id="5" name="Rectángulo 4"/>
          <p:cNvSpPr/>
          <p:nvPr/>
        </p:nvSpPr>
        <p:spPr>
          <a:xfrm>
            <a:off x="1417054" y="4869954"/>
            <a:ext cx="9577089" cy="777457"/>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La plataforma de gestión documental y archivo también permite reducir el tiempo de los procesos judiciales y los trámites administrativos.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057027" y="2089311"/>
            <a:ext cx="10297144" cy="777457"/>
          </a:xfrm>
          <a:prstGeom prst="rect">
            <a:avLst/>
          </a:prstGeom>
        </p:spPr>
        <p:txBody>
          <a:bodyPr wrap="square">
            <a:spAutoFit/>
          </a:bodyPr>
          <a:lstStyle/>
          <a:p>
            <a:pPr algn="just">
              <a:lnSpc>
                <a:spcPct val="115000"/>
              </a:lnSpc>
              <a:spcAft>
                <a:spcPts val="0"/>
              </a:spcAft>
            </a:pPr>
            <a:r>
              <a:rPr lang="es-MX" sz="2000" dirty="0">
                <a:latin typeface="Arial" panose="020B0604020202020204" pitchFamily="34" charset="0"/>
                <a:ea typeface="Calibri" panose="020F0502020204030204" pitchFamily="34" charset="0"/>
                <a:cs typeface="Times New Roman" panose="02020603050405020304" pitchFamily="18" charset="0"/>
              </a:rPr>
              <a:t>El expediente electrónico o </a:t>
            </a:r>
            <a:r>
              <a:rPr lang="es-MX" sz="2000" dirty="0" smtClean="0">
                <a:latin typeface="Arial" panose="020B0604020202020204" pitchFamily="34" charset="0"/>
                <a:ea typeface="Calibri" panose="020F0502020204030204" pitchFamily="34" charset="0"/>
                <a:cs typeface="Times New Roman" panose="02020603050405020304" pitchFamily="18" charset="0"/>
              </a:rPr>
              <a:t>digital contribuye </a:t>
            </a:r>
            <a:r>
              <a:rPr lang="es-MX" sz="2000" dirty="0">
                <a:latin typeface="Arial" panose="020B0604020202020204" pitchFamily="34" charset="0"/>
                <a:ea typeface="Calibri" panose="020F0502020204030204" pitchFamily="34" charset="0"/>
                <a:cs typeface="Times New Roman" panose="02020603050405020304" pitchFamily="18" charset="0"/>
              </a:rPr>
              <a:t>a la implementación de la política nacional de ‘cero papel’.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1"/>
          <p:cNvSpPr>
            <a:spLocks noGrp="1"/>
          </p:cNvSpPr>
          <p:nvPr>
            <p:ph type="body" sz="quarter" idx="10"/>
          </p:nvPr>
        </p:nvSpPr>
        <p:spPr>
          <a:xfrm>
            <a:off x="-23092" y="1"/>
            <a:ext cx="7056783" cy="911500"/>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Expediente</a:t>
            </a:r>
            <a:r>
              <a:rPr lang="en-US" sz="4800" dirty="0" smtClean="0"/>
              <a:t> </a:t>
            </a:r>
            <a:r>
              <a:rPr lang="en-US" sz="4800" dirty="0" err="1" smtClean="0"/>
              <a:t>Electrónico</a:t>
            </a:r>
            <a:r>
              <a:rPr lang="en-US" sz="4800" dirty="0" smtClean="0"/>
              <a:t> </a:t>
            </a:r>
            <a:endParaRPr lang="en-US" sz="48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35705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93" y="-98597"/>
            <a:ext cx="4752528" cy="140410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Audiencias</a:t>
            </a:r>
            <a:r>
              <a:rPr lang="en-US" sz="4800" dirty="0" smtClean="0"/>
              <a:t> </a:t>
            </a:r>
            <a:r>
              <a:rPr lang="en-US" sz="4800" dirty="0" err="1" smtClean="0"/>
              <a:t>Virtuales</a:t>
            </a:r>
            <a:r>
              <a:rPr lang="en-US" sz="4800" dirty="0" smtClean="0"/>
              <a:t> </a:t>
            </a:r>
            <a:endParaRPr lang="en-US" sz="4800" dirty="0"/>
          </a:p>
        </p:txBody>
      </p:sp>
      <p:sp>
        <p:nvSpPr>
          <p:cNvPr id="18" name="Rectangle 17"/>
          <p:cNvSpPr/>
          <p:nvPr/>
        </p:nvSpPr>
        <p:spPr>
          <a:xfrm>
            <a:off x="6097587" y="5295187"/>
            <a:ext cx="4298176"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0" name="Rectangle 19"/>
          <p:cNvSpPr/>
          <p:nvPr/>
        </p:nvSpPr>
        <p:spPr>
          <a:xfrm>
            <a:off x="6097587" y="5876033"/>
            <a:ext cx="4298176"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4" name="Rectangle 23"/>
          <p:cNvSpPr/>
          <p:nvPr/>
        </p:nvSpPr>
        <p:spPr>
          <a:xfrm>
            <a:off x="6097587" y="4725938"/>
            <a:ext cx="4298176"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6" name="Rectangle 25"/>
          <p:cNvSpPr/>
          <p:nvPr/>
        </p:nvSpPr>
        <p:spPr>
          <a:xfrm>
            <a:off x="6097587" y="4725938"/>
            <a:ext cx="3658042" cy="357067"/>
          </a:xfrm>
          <a:prstGeom prst="rect">
            <a:avLst/>
          </a:prstGeom>
          <a:solidFill>
            <a:srgbClr val="C0000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8755" tIns="15999" rIns="156757" bIns="15999" numCol="1" spcCol="1269" anchor="ctr" anchorCtr="0">
            <a:noAutofit/>
          </a:bodyPr>
          <a:lstStyle/>
          <a:p>
            <a:pPr defTabSz="533310">
              <a:lnSpc>
                <a:spcPct val="90000"/>
              </a:lnSpc>
              <a:spcBef>
                <a:spcPct val="0"/>
              </a:spcBef>
              <a:spcAft>
                <a:spcPct val="35000"/>
              </a:spcAft>
            </a:pPr>
            <a:r>
              <a:rPr lang="en-US" sz="2000" dirty="0" smtClean="0">
                <a:solidFill>
                  <a:schemeClr val="bg1"/>
                </a:solidFill>
                <a:latin typeface="Source Sans Pro Light" pitchFamily="34" charset="0"/>
              </a:rPr>
              <a:t>2.943 </a:t>
            </a:r>
            <a:r>
              <a:rPr lang="en-US" sz="2000" dirty="0" err="1" smtClean="0">
                <a:solidFill>
                  <a:schemeClr val="bg1"/>
                </a:solidFill>
                <a:latin typeface="Source Sans Pro Light" pitchFamily="34" charset="0"/>
              </a:rPr>
              <a:t>Audiencias</a:t>
            </a:r>
            <a:r>
              <a:rPr lang="en-US" sz="2000" dirty="0" smtClean="0">
                <a:solidFill>
                  <a:schemeClr val="bg1"/>
                </a:solidFill>
                <a:latin typeface="Source Sans Pro Light" pitchFamily="34" charset="0"/>
              </a:rPr>
              <a:t> </a:t>
            </a:r>
            <a:endParaRPr lang="en-US" sz="2000" dirty="0">
              <a:solidFill>
                <a:schemeClr val="bg1"/>
              </a:solidFill>
              <a:latin typeface="Source Sans Pro Light" pitchFamily="34" charset="0"/>
            </a:endParaRPr>
          </a:p>
        </p:txBody>
      </p:sp>
      <p:sp>
        <p:nvSpPr>
          <p:cNvPr id="27" name="Rectangle 26"/>
          <p:cNvSpPr/>
          <p:nvPr/>
        </p:nvSpPr>
        <p:spPr>
          <a:xfrm>
            <a:off x="6097586" y="5295186"/>
            <a:ext cx="3240796" cy="357067"/>
          </a:xfrm>
          <a:prstGeom prst="rect">
            <a:avLst/>
          </a:prstGeom>
          <a:solidFill>
            <a:schemeClr val="accent6">
              <a:lumMod val="75000"/>
            </a:schemeClr>
          </a:solidFill>
          <a:ln>
            <a:noFill/>
          </a:ln>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188755" tIns="15999" rIns="156757" bIns="15999" numCol="1" spcCol="1269" anchor="ctr" anchorCtr="0">
            <a:noAutofit/>
          </a:bodyPr>
          <a:lstStyle/>
          <a:p>
            <a:pPr defTabSz="533310">
              <a:lnSpc>
                <a:spcPct val="90000"/>
              </a:lnSpc>
              <a:spcBef>
                <a:spcPct val="0"/>
              </a:spcBef>
              <a:spcAft>
                <a:spcPct val="35000"/>
              </a:spcAft>
            </a:pPr>
            <a:r>
              <a:rPr lang="en-US" sz="2000" dirty="0">
                <a:solidFill>
                  <a:schemeClr val="bg1"/>
                </a:solidFill>
                <a:latin typeface="Source Sans Pro Light" pitchFamily="34" charset="0"/>
              </a:rPr>
              <a:t>31 </a:t>
            </a:r>
            <a:r>
              <a:rPr lang="en-US" sz="2000" dirty="0" err="1" smtClean="0">
                <a:solidFill>
                  <a:schemeClr val="bg1"/>
                </a:solidFill>
                <a:latin typeface="Source Sans Pro Light" pitchFamily="34" charset="0"/>
              </a:rPr>
              <a:t>salas</a:t>
            </a:r>
            <a:r>
              <a:rPr lang="en-US" sz="2000" dirty="0" smtClean="0">
                <a:solidFill>
                  <a:schemeClr val="bg1"/>
                </a:solidFill>
                <a:latin typeface="Source Sans Pro Light" pitchFamily="34" charset="0"/>
              </a:rPr>
              <a:t> </a:t>
            </a:r>
            <a:r>
              <a:rPr lang="en-US" sz="2000" dirty="0" err="1" smtClean="0">
                <a:solidFill>
                  <a:schemeClr val="bg1"/>
                </a:solidFill>
                <a:latin typeface="Source Sans Pro Light" pitchFamily="34" charset="0"/>
              </a:rPr>
              <a:t>adecuadas</a:t>
            </a:r>
            <a:r>
              <a:rPr lang="en-US" sz="2000" dirty="0" smtClean="0">
                <a:solidFill>
                  <a:schemeClr val="bg1"/>
                </a:solidFill>
                <a:latin typeface="Source Sans Pro Light" pitchFamily="34" charset="0"/>
              </a:rPr>
              <a:t> </a:t>
            </a:r>
            <a:endParaRPr lang="en-US" sz="2000" dirty="0">
              <a:solidFill>
                <a:schemeClr val="bg1"/>
              </a:solidFill>
            </a:endParaRPr>
          </a:p>
        </p:txBody>
      </p:sp>
      <p:sp>
        <p:nvSpPr>
          <p:cNvPr id="28" name="Rectangle 27"/>
          <p:cNvSpPr/>
          <p:nvPr/>
        </p:nvSpPr>
        <p:spPr>
          <a:xfrm>
            <a:off x="6097586" y="5876034"/>
            <a:ext cx="2646364" cy="357067"/>
          </a:xfrm>
          <a:prstGeom prst="rect">
            <a:avLst/>
          </a:prstGeom>
          <a:solidFill>
            <a:srgbClr val="D6A300"/>
          </a:solidFill>
          <a:ln>
            <a:noFill/>
          </a:ln>
        </p:spPr>
        <p:style>
          <a:lnRef idx="2">
            <a:schemeClr val="lt1">
              <a:hueOff val="0"/>
              <a:satOff val="0"/>
              <a:lumOff val="0"/>
              <a:alphaOff val="0"/>
            </a:schemeClr>
          </a:lnRef>
          <a:fillRef idx="1">
            <a:schemeClr val="accent3">
              <a:hueOff val="6750158"/>
              <a:satOff val="-10128"/>
              <a:lumOff val="-1647"/>
              <a:alphaOff val="0"/>
            </a:schemeClr>
          </a:fillRef>
          <a:effectRef idx="0">
            <a:schemeClr val="accent3">
              <a:hueOff val="6750158"/>
              <a:satOff val="-10128"/>
              <a:lumOff val="-1647"/>
              <a:alphaOff val="0"/>
            </a:schemeClr>
          </a:effectRef>
          <a:fontRef idx="minor">
            <a:schemeClr val="lt1"/>
          </a:fontRef>
        </p:style>
        <p:txBody>
          <a:bodyPr spcFirstLastPara="0" vert="horz" wrap="square" lIns="204754" tIns="21333" rIns="162090" bIns="21333" numCol="1" spcCol="1269" anchor="ctr" anchorCtr="0">
            <a:noAutofit/>
          </a:bodyPr>
          <a:lstStyle/>
          <a:p>
            <a:pPr defTabSz="711080">
              <a:lnSpc>
                <a:spcPct val="90000"/>
              </a:lnSpc>
              <a:spcBef>
                <a:spcPct val="0"/>
              </a:spcBef>
              <a:spcAft>
                <a:spcPct val="35000"/>
              </a:spcAft>
            </a:pPr>
            <a:r>
              <a:rPr lang="en-US" sz="2000" dirty="0" smtClean="0">
                <a:solidFill>
                  <a:schemeClr val="bg1"/>
                </a:solidFill>
                <a:latin typeface="Source Sans Pro Light" pitchFamily="34" charset="0"/>
              </a:rPr>
              <a:t>28 </a:t>
            </a:r>
            <a:r>
              <a:rPr lang="en-US" sz="2000" dirty="0" err="1" smtClean="0">
                <a:solidFill>
                  <a:schemeClr val="bg1"/>
                </a:solidFill>
                <a:latin typeface="Source Sans Pro Light" pitchFamily="34" charset="0"/>
              </a:rPr>
              <a:t>Ciudades</a:t>
            </a:r>
            <a:r>
              <a:rPr lang="en-US" sz="2000" dirty="0" smtClean="0">
                <a:solidFill>
                  <a:schemeClr val="bg1"/>
                </a:solidFill>
                <a:latin typeface="Source Sans Pro Light" pitchFamily="34" charset="0"/>
              </a:rPr>
              <a:t> </a:t>
            </a:r>
            <a:endParaRPr lang="en-US" sz="2000" dirty="0">
              <a:solidFill>
                <a:schemeClr val="bg1"/>
              </a:solidFill>
            </a:endParaRPr>
          </a:p>
        </p:txBody>
      </p:sp>
      <p:sp>
        <p:nvSpPr>
          <p:cNvPr id="36" name="TextBox 35"/>
          <p:cNvSpPr txBox="1"/>
          <p:nvPr/>
        </p:nvSpPr>
        <p:spPr>
          <a:xfrm>
            <a:off x="624979" y="1927579"/>
            <a:ext cx="3836864" cy="4154967"/>
          </a:xfrm>
          <a:prstGeom prst="rect">
            <a:avLst/>
          </a:prstGeom>
          <a:solidFill>
            <a:schemeClr val="bg1">
              <a:lumMod val="85000"/>
            </a:schemeClr>
          </a:solidFill>
        </p:spPr>
        <p:txBody>
          <a:bodyPr wrap="square" lIns="91424" tIns="45712" rIns="91424" bIns="45712" rtlCol="0">
            <a:spAutoFit/>
          </a:bodyPr>
          <a:lstStyle/>
          <a:p>
            <a:r>
              <a:rPr lang="es-ES" spc="-150" dirty="0" smtClean="0">
                <a:solidFill>
                  <a:schemeClr val="tx1">
                    <a:lumMod val="85000"/>
                    <a:lumOff val="15000"/>
                  </a:schemeClr>
                </a:solidFill>
                <a:latin typeface="Arial" pitchFamily="34" charset="0"/>
                <a:cs typeface="Arial" pitchFamily="34" charset="0"/>
              </a:rPr>
              <a:t>“En </a:t>
            </a:r>
            <a:r>
              <a:rPr lang="es-ES" spc="-150" dirty="0">
                <a:solidFill>
                  <a:schemeClr val="tx1">
                    <a:lumMod val="85000"/>
                    <a:lumOff val="15000"/>
                  </a:schemeClr>
                </a:solidFill>
                <a:latin typeface="Arial" pitchFamily="34" charset="0"/>
                <a:cs typeface="Arial" pitchFamily="34" charset="0"/>
              </a:rPr>
              <a:t>nuestro balance de actividades queremos destacar el plan de modernización tecnológica que hemos venido ejecutando para ofrecer un servicio de calidad a los ciudadanos. Nuestro objetivo es incorporar tecnologías de la información en las actividades de la </a:t>
            </a:r>
            <a:r>
              <a:rPr lang="es-ES" spc="-150" dirty="0" smtClean="0">
                <a:solidFill>
                  <a:schemeClr val="tx1">
                    <a:lumMod val="85000"/>
                    <a:lumOff val="15000"/>
                  </a:schemeClr>
                </a:solidFill>
                <a:latin typeface="Arial" pitchFamily="34" charset="0"/>
                <a:cs typeface="Arial" pitchFamily="34" charset="0"/>
              </a:rPr>
              <a:t>Administración </a:t>
            </a:r>
            <a:r>
              <a:rPr lang="es-ES" spc="-150" dirty="0">
                <a:solidFill>
                  <a:schemeClr val="tx1">
                    <a:lumMod val="85000"/>
                    <a:lumOff val="15000"/>
                  </a:schemeClr>
                </a:solidFill>
                <a:latin typeface="Arial" pitchFamily="34" charset="0"/>
                <a:cs typeface="Arial" pitchFamily="34" charset="0"/>
              </a:rPr>
              <a:t>de </a:t>
            </a:r>
            <a:r>
              <a:rPr lang="es-ES" spc="-150" dirty="0" smtClean="0">
                <a:solidFill>
                  <a:schemeClr val="tx1">
                    <a:lumMod val="85000"/>
                    <a:lumOff val="15000"/>
                  </a:schemeClr>
                </a:solidFill>
                <a:latin typeface="Arial" pitchFamily="34" charset="0"/>
                <a:cs typeface="Arial" pitchFamily="34" charset="0"/>
              </a:rPr>
              <a:t>Justicia.”</a:t>
            </a:r>
            <a:endParaRPr lang="en-US" spc="-150" dirty="0">
              <a:solidFill>
                <a:schemeClr val="tx1">
                  <a:lumMod val="85000"/>
                  <a:lumOff val="15000"/>
                </a:schemeClr>
              </a:solidFill>
              <a:latin typeface="Arial" pitchFamily="34" charset="0"/>
              <a:cs typeface="Arial" pitchFamily="34" charset="0"/>
            </a:endParaRPr>
          </a:p>
        </p:txBody>
      </p:sp>
      <p:pic>
        <p:nvPicPr>
          <p:cNvPr id="1026" name="Picture 2" descr="http://img.eltiempo.com/contenido/politica/justicia/IMAGEN/IMAGEN-1406469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191" y="792912"/>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525031" y="3618497"/>
            <a:ext cx="5398914" cy="276999"/>
          </a:xfrm>
          <a:prstGeom prst="rect">
            <a:avLst/>
          </a:prstGeom>
        </p:spPr>
        <p:txBody>
          <a:bodyPr wrap="none">
            <a:spAutoFit/>
          </a:bodyPr>
          <a:lstStyle/>
          <a:p>
            <a:r>
              <a:rPr lang="es-ES" sz="1200" dirty="0"/>
              <a:t>Foto: Eltiempo.com </a:t>
            </a:r>
            <a:r>
              <a:rPr lang="es-ES" sz="1200" spc="-150" dirty="0" smtClean="0">
                <a:solidFill>
                  <a:schemeClr val="tx1">
                    <a:lumMod val="85000"/>
                    <a:lumOff val="15000"/>
                  </a:schemeClr>
                </a:solidFill>
                <a:latin typeface="Arial" pitchFamily="34" charset="0"/>
                <a:cs typeface="Arial" pitchFamily="34" charset="0"/>
              </a:rPr>
              <a:t>“</a:t>
            </a:r>
            <a:r>
              <a:rPr lang="es-ES" sz="1200" dirty="0"/>
              <a:t>Audiencia de Justicia y Paz que realizó un juzgado en </a:t>
            </a:r>
            <a:r>
              <a:rPr lang="es-ES" sz="1200" dirty="0" smtClean="0"/>
              <a:t>Medellín”</a:t>
            </a:r>
            <a:endParaRPr lang="es-ES" sz="1200" dirty="0"/>
          </a:p>
        </p:txBody>
      </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6" name="Rectángulo 5"/>
          <p:cNvSpPr/>
          <p:nvPr/>
        </p:nvSpPr>
        <p:spPr>
          <a:xfrm>
            <a:off x="7558280" y="4133675"/>
            <a:ext cx="1348446" cy="461665"/>
          </a:xfrm>
          <a:prstGeom prst="rect">
            <a:avLst/>
          </a:prstGeom>
        </p:spPr>
        <p:txBody>
          <a:bodyPr wrap="none">
            <a:spAutoFit/>
          </a:bodyPr>
          <a:lstStyle/>
          <a:p>
            <a:r>
              <a:rPr lang="en-US" b="1" dirty="0" err="1" smtClean="0">
                <a:solidFill>
                  <a:schemeClr val="tx2"/>
                </a:solidFill>
                <a:latin typeface="Source Sans Pro Light" pitchFamily="34" charset="0"/>
              </a:rPr>
              <a:t>En</a:t>
            </a:r>
            <a:r>
              <a:rPr lang="en-US" b="1" dirty="0" smtClean="0">
                <a:solidFill>
                  <a:schemeClr val="tx2"/>
                </a:solidFill>
                <a:latin typeface="Source Sans Pro Light" pitchFamily="34" charset="0"/>
              </a:rPr>
              <a:t> 2013</a:t>
            </a:r>
            <a:endParaRPr lang="es-ES" b="1" dirty="0">
              <a:solidFill>
                <a:schemeClr val="tx2"/>
              </a:solidFill>
            </a:endParaRPr>
          </a:p>
        </p:txBody>
      </p:sp>
    </p:spTree>
    <p:extLst>
      <p:ext uri="{BB962C8B-B14F-4D97-AF65-F5344CB8AC3E}">
        <p14:creationId xmlns:p14="http://schemas.microsoft.com/office/powerpoint/2010/main" val="22361580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2" decel="10000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1+#ppt_w/2"/>
                                          </p:val>
                                        </p:tav>
                                        <p:tav tm="100000">
                                          <p:val>
                                            <p:strVal val="#ppt_x"/>
                                          </p:val>
                                        </p:tav>
                                      </p:tavLst>
                                    </p:anim>
                                    <p:anim calcmode="lin" valueType="num">
                                      <p:cBhvr additive="base">
                                        <p:cTn id="17" dur="75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50" fill="hold"/>
                                        <p:tgtEl>
                                          <p:spTgt spid="27"/>
                                        </p:tgtEl>
                                        <p:attrNameLst>
                                          <p:attrName>ppt_x</p:attrName>
                                        </p:attrNameLst>
                                      </p:cBhvr>
                                      <p:tavLst>
                                        <p:tav tm="0">
                                          <p:val>
                                            <p:strVal val="1+#ppt_w/2"/>
                                          </p:val>
                                        </p:tav>
                                        <p:tav tm="100000">
                                          <p:val>
                                            <p:strVal val="#ppt_x"/>
                                          </p:val>
                                        </p:tav>
                                      </p:tavLst>
                                    </p:anim>
                                    <p:anim calcmode="lin" valueType="num">
                                      <p:cBhvr additive="base">
                                        <p:cTn id="21" dur="7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750" fill="hold"/>
                                        <p:tgtEl>
                                          <p:spTgt spid="18"/>
                                        </p:tgtEl>
                                        <p:attrNameLst>
                                          <p:attrName>ppt_x</p:attrName>
                                        </p:attrNameLst>
                                      </p:cBhvr>
                                      <p:tavLst>
                                        <p:tav tm="0">
                                          <p:val>
                                            <p:strVal val="1+#ppt_w/2"/>
                                          </p:val>
                                        </p:tav>
                                        <p:tav tm="100000">
                                          <p:val>
                                            <p:strVal val="#ppt_x"/>
                                          </p:val>
                                        </p:tav>
                                      </p:tavLst>
                                    </p:anim>
                                    <p:anim calcmode="lin" valueType="num">
                                      <p:cBhvr additive="base">
                                        <p:cTn id="25" dur="75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75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750" fill="hold"/>
                                        <p:tgtEl>
                                          <p:spTgt spid="28"/>
                                        </p:tgtEl>
                                        <p:attrNameLst>
                                          <p:attrName>ppt_x</p:attrName>
                                        </p:attrNameLst>
                                      </p:cBhvr>
                                      <p:tavLst>
                                        <p:tav tm="0">
                                          <p:val>
                                            <p:strVal val="1+#ppt_w/2"/>
                                          </p:val>
                                        </p:tav>
                                        <p:tav tm="100000">
                                          <p:val>
                                            <p:strVal val="#ppt_x"/>
                                          </p:val>
                                        </p:tav>
                                      </p:tavLst>
                                    </p:anim>
                                    <p:anim calcmode="lin" valueType="num">
                                      <p:cBhvr additive="base">
                                        <p:cTn id="29" dur="75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10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750" fill="hold"/>
                                        <p:tgtEl>
                                          <p:spTgt spid="20"/>
                                        </p:tgtEl>
                                        <p:attrNameLst>
                                          <p:attrName>ppt_x</p:attrName>
                                        </p:attrNameLst>
                                      </p:cBhvr>
                                      <p:tavLst>
                                        <p:tav tm="0">
                                          <p:val>
                                            <p:strVal val="1+#ppt_w/2"/>
                                          </p:val>
                                        </p:tav>
                                        <p:tav tm="100000">
                                          <p:val>
                                            <p:strVal val="#ppt_x"/>
                                          </p:val>
                                        </p:tav>
                                      </p:tavLst>
                                    </p:anim>
                                    <p:anim calcmode="lin" valueType="num">
                                      <p:cBhvr additive="base">
                                        <p:cTn id="33" dur="75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Effect transition="in" filter="fade">
                                      <p:cBhvr>
                                        <p:cTn id="39" dur="1000"/>
                                        <p:tgtEl>
                                          <p:spTgt spid="1026"/>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26" grpId="0" animBg="1"/>
      <p:bldP spid="27" grpId="0" animBg="1"/>
      <p:bldP spid="28" grpId="0" animBg="1"/>
      <p:bldP spid="36"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4979" y="1965185"/>
            <a:ext cx="10945216" cy="707886"/>
          </a:xfrm>
          <a:prstGeom prst="rect">
            <a:avLst/>
          </a:prstGeom>
          <a:solidFill>
            <a:schemeClr val="accent6">
              <a:lumMod val="20000"/>
              <a:lumOff val="80000"/>
            </a:schemeClr>
          </a:solidFill>
        </p:spPr>
        <p:txBody>
          <a:bodyPr wrap="square">
            <a:spAutoFit/>
          </a:bodyPr>
          <a:lstStyle/>
          <a:p>
            <a:pPr algn="ctr"/>
            <a:r>
              <a:rPr lang="es-MX" sz="2000" dirty="0">
                <a:latin typeface="Arial" panose="020B0604020202020204" pitchFamily="34" charset="0"/>
                <a:ea typeface="Calibri" panose="020F0502020204030204" pitchFamily="34" charset="0"/>
              </a:rPr>
              <a:t>Con esta herramienta los despachos judiciales atienden audiencias en el sistema oral, se mitiga el riesgo de trasladar personas detenidas y acercamos la </a:t>
            </a:r>
            <a:r>
              <a:rPr lang="es-MX" sz="2000" dirty="0" smtClean="0">
                <a:latin typeface="Arial" panose="020B0604020202020204" pitchFamily="34" charset="0"/>
                <a:ea typeface="Calibri" panose="020F0502020204030204" pitchFamily="34" charset="0"/>
              </a:rPr>
              <a:t>Justicia </a:t>
            </a:r>
            <a:r>
              <a:rPr lang="es-MX" sz="2000" dirty="0">
                <a:latin typeface="Arial" panose="020B0604020202020204" pitchFamily="34" charset="0"/>
                <a:ea typeface="Calibri" panose="020F0502020204030204" pitchFamily="34" charset="0"/>
              </a:rPr>
              <a:t>a los ciudadanos.</a:t>
            </a:r>
            <a:endParaRPr lang="es-ES" sz="2000" dirty="0"/>
          </a:p>
        </p:txBody>
      </p:sp>
      <p:sp>
        <p:nvSpPr>
          <p:cNvPr id="5" name="Text Placeholder 1"/>
          <p:cNvSpPr>
            <a:spLocks noGrp="1"/>
          </p:cNvSpPr>
          <p:nvPr>
            <p:ph type="body" sz="quarter" idx="10"/>
          </p:nvPr>
        </p:nvSpPr>
        <p:spPr>
          <a:xfrm>
            <a:off x="-23093" y="-98597"/>
            <a:ext cx="4752528" cy="140410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Audiencias</a:t>
            </a:r>
            <a:r>
              <a:rPr lang="en-US" sz="4800" dirty="0" smtClean="0"/>
              <a:t> </a:t>
            </a:r>
            <a:r>
              <a:rPr lang="en-US" sz="4800" dirty="0" err="1" smtClean="0"/>
              <a:t>Virtuales</a:t>
            </a:r>
            <a:r>
              <a:rPr lang="en-US" sz="4800" dirty="0" smtClean="0"/>
              <a:t> </a:t>
            </a:r>
            <a:endParaRPr lang="en-US" sz="4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1579666249"/>
              </p:ext>
            </p:extLst>
          </p:nvPr>
        </p:nvGraphicFramePr>
        <p:xfrm>
          <a:off x="2857227" y="2853730"/>
          <a:ext cx="6048672"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13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fpv.org.co/images/mapas/m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230" y="1928070"/>
            <a:ext cx="4146750" cy="4955665"/>
          </a:xfrm>
          <a:prstGeom prst="rect">
            <a:avLst/>
          </a:prstGeom>
          <a:noFill/>
        </p:spPr>
      </p:pic>
      <p:sp>
        <p:nvSpPr>
          <p:cNvPr id="2" name="Text Placeholder 1"/>
          <p:cNvSpPr>
            <a:spLocks noGrp="1"/>
          </p:cNvSpPr>
          <p:nvPr>
            <p:ph type="body" sz="quarter" idx="10"/>
          </p:nvPr>
        </p:nvSpPr>
        <p:spPr>
          <a:xfrm>
            <a:off x="-23092" y="1"/>
            <a:ext cx="5733532" cy="911500"/>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Audiencias</a:t>
            </a:r>
            <a:r>
              <a:rPr lang="en-US" sz="4800" dirty="0" smtClean="0"/>
              <a:t> </a:t>
            </a:r>
            <a:r>
              <a:rPr lang="en-US" sz="4800" dirty="0" err="1" smtClean="0"/>
              <a:t>Virtuales</a:t>
            </a:r>
            <a:endParaRPr lang="en-US" sz="4800" dirty="0"/>
          </a:p>
        </p:txBody>
      </p:sp>
      <p:sp>
        <p:nvSpPr>
          <p:cNvPr id="3" name="Rectángulo 2"/>
          <p:cNvSpPr/>
          <p:nvPr/>
        </p:nvSpPr>
        <p:spPr>
          <a:xfrm>
            <a:off x="841003" y="1548829"/>
            <a:ext cx="10441160" cy="800219"/>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ES" sz="2000" dirty="0" smtClean="0">
                <a:latin typeface="Arial" panose="020B0604020202020204" pitchFamily="34" charset="0"/>
                <a:ea typeface="Calibri" panose="020F0502020204030204" pitchFamily="34" charset="0"/>
                <a:cs typeface="Times New Roman" panose="02020603050405020304" pitchFamily="18" charset="0"/>
              </a:rPr>
              <a:t>De 20 </a:t>
            </a:r>
            <a:r>
              <a:rPr lang="es-ES" sz="2000" dirty="0">
                <a:latin typeface="Arial" panose="020B0604020202020204" pitchFamily="34" charset="0"/>
                <a:ea typeface="Calibri" panose="020F0502020204030204" pitchFamily="34" charset="0"/>
                <a:cs typeface="Times New Roman" panose="02020603050405020304" pitchFamily="18" charset="0"/>
              </a:rPr>
              <a:t>ciudades en las que actualmente opera el servicio, ocho funcionan con enlace satelital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4" name="Rectángulo 3"/>
          <p:cNvSpPr/>
          <p:nvPr/>
        </p:nvSpPr>
        <p:spPr>
          <a:xfrm>
            <a:off x="1090218" y="3789783"/>
            <a:ext cx="3195389" cy="1323439"/>
          </a:xfrm>
          <a:prstGeom prst="rect">
            <a:avLst/>
          </a:prstGeom>
        </p:spPr>
        <p:txBody>
          <a:bodyPr wrap="square">
            <a:spAutoFit/>
          </a:bodyPr>
          <a:lstStyle/>
          <a:p>
            <a:r>
              <a:rPr lang="es-MX" sz="2000" dirty="0" smtClean="0">
                <a:latin typeface="Arial" panose="020B0604020202020204" pitchFamily="34" charset="0"/>
                <a:ea typeface="Calibri" panose="020F0502020204030204" pitchFamily="34" charset="0"/>
              </a:rPr>
              <a:t>Los </a:t>
            </a:r>
            <a:r>
              <a:rPr lang="es-MX" sz="2000" dirty="0">
                <a:latin typeface="Arial" panose="020B0604020202020204" pitchFamily="34" charset="0"/>
                <a:ea typeface="Calibri" panose="020F0502020204030204" pitchFamily="34" charset="0"/>
              </a:rPr>
              <a:t>municipios con problemas de orden público </a:t>
            </a:r>
            <a:r>
              <a:rPr lang="es-MX" sz="2000" dirty="0" smtClean="0">
                <a:latin typeface="Arial" panose="020B0604020202020204" pitchFamily="34" charset="0"/>
                <a:ea typeface="Calibri" panose="020F0502020204030204" pitchFamily="34" charset="0"/>
              </a:rPr>
              <a:t>y cuentan con el servicio son: </a:t>
            </a:r>
            <a:endParaRPr lang="es-ES" sz="2000" dirty="0"/>
          </a:p>
        </p:txBody>
      </p:sp>
      <p:sp>
        <p:nvSpPr>
          <p:cNvPr id="19" name="TextBox 18"/>
          <p:cNvSpPr txBox="1"/>
          <p:nvPr/>
        </p:nvSpPr>
        <p:spPr>
          <a:xfrm>
            <a:off x="7337967" y="3651098"/>
            <a:ext cx="1043843" cy="369316"/>
          </a:xfrm>
          <a:prstGeom prst="rect">
            <a:avLst/>
          </a:prstGeom>
          <a:solidFill>
            <a:srgbClr val="92D050"/>
          </a:solidFill>
        </p:spPr>
        <p:txBody>
          <a:bodyPr wrap="none" lIns="91424" tIns="45712" rIns="91424" bIns="45712" rtlCol="0">
            <a:spAutoFit/>
          </a:bodyPr>
          <a:lstStyle/>
          <a:p>
            <a:pPr algn="ctr"/>
            <a:r>
              <a:rPr lang="en-US" sz="1800" b="1" spc="-150" dirty="0" smtClean="0">
                <a:solidFill>
                  <a:schemeClr val="bg1"/>
                </a:solidFill>
                <a:latin typeface="Arial" pitchFamily="34" charset="0"/>
                <a:cs typeface="Arial" pitchFamily="34" charset="0"/>
              </a:rPr>
              <a:t>Caucasia</a:t>
            </a:r>
            <a:endParaRPr lang="en-US" sz="1800" b="1" spc="-150" dirty="0">
              <a:solidFill>
                <a:schemeClr val="bg1"/>
              </a:solidFill>
              <a:latin typeface="Arial" pitchFamily="34" charset="0"/>
              <a:cs typeface="Arial" pitchFamily="34" charset="0"/>
            </a:endParaRPr>
          </a:p>
        </p:txBody>
      </p:sp>
      <p:sp>
        <p:nvSpPr>
          <p:cNvPr id="23" name="TextBox 18"/>
          <p:cNvSpPr txBox="1"/>
          <p:nvPr/>
        </p:nvSpPr>
        <p:spPr>
          <a:xfrm>
            <a:off x="6969341" y="2523068"/>
            <a:ext cx="1268264" cy="369316"/>
          </a:xfrm>
          <a:prstGeom prst="rect">
            <a:avLst/>
          </a:prstGeom>
          <a:solidFill>
            <a:srgbClr val="92D050"/>
          </a:solidFill>
        </p:spPr>
        <p:txBody>
          <a:bodyPr wrap="none" lIns="91424" tIns="45712" rIns="91424" bIns="45712" rtlCol="0">
            <a:spAutoFit/>
          </a:bodyPr>
          <a:lstStyle/>
          <a:p>
            <a:pPr algn="ctr"/>
            <a:r>
              <a:rPr lang="en-US" sz="1800" b="1" spc="-150" dirty="0" smtClean="0">
                <a:solidFill>
                  <a:schemeClr val="bg1"/>
                </a:solidFill>
                <a:latin typeface="Arial" pitchFamily="34" charset="0"/>
                <a:cs typeface="Arial" pitchFamily="34" charset="0"/>
              </a:rPr>
              <a:t>San Jacinto</a:t>
            </a:r>
            <a:endParaRPr lang="en-US" sz="1800" b="1" spc="-150" dirty="0">
              <a:solidFill>
                <a:schemeClr val="bg1"/>
              </a:solidFill>
              <a:latin typeface="Arial" pitchFamily="34" charset="0"/>
              <a:cs typeface="Arial" pitchFamily="34" charset="0"/>
            </a:endParaRPr>
          </a:p>
        </p:txBody>
      </p:sp>
      <p:sp>
        <p:nvSpPr>
          <p:cNvPr id="27" name="TextBox 18"/>
          <p:cNvSpPr txBox="1"/>
          <p:nvPr/>
        </p:nvSpPr>
        <p:spPr>
          <a:xfrm>
            <a:off x="5809540" y="2966789"/>
            <a:ext cx="1896642" cy="369316"/>
          </a:xfrm>
          <a:prstGeom prst="rect">
            <a:avLst/>
          </a:prstGeom>
          <a:solidFill>
            <a:srgbClr val="92D050"/>
          </a:solidFill>
        </p:spPr>
        <p:txBody>
          <a:bodyPr wrap="none" lIns="91424" tIns="45712" rIns="91424" bIns="45712" rtlCol="0">
            <a:spAutoFit/>
          </a:bodyPr>
          <a:lstStyle/>
          <a:p>
            <a:pPr algn="ctr"/>
            <a:r>
              <a:rPr lang="en-US" sz="1800" b="1" spc="-150" dirty="0" smtClean="0">
                <a:solidFill>
                  <a:schemeClr val="bg1"/>
                </a:solidFill>
                <a:latin typeface="Arial" pitchFamily="34" charset="0"/>
                <a:cs typeface="Arial" pitchFamily="34" charset="0"/>
              </a:rPr>
              <a:t>Carmen de Bolivar</a:t>
            </a:r>
            <a:endParaRPr lang="en-US" sz="1800" b="1" spc="-150" dirty="0">
              <a:solidFill>
                <a:schemeClr val="bg1"/>
              </a:solidFill>
              <a:latin typeface="Arial" pitchFamily="34" charset="0"/>
              <a:cs typeface="Arial" pitchFamily="34" charset="0"/>
            </a:endParaRPr>
          </a:p>
        </p:txBody>
      </p:sp>
      <p:sp>
        <p:nvSpPr>
          <p:cNvPr id="31" name="TextBox 18"/>
          <p:cNvSpPr txBox="1"/>
          <p:nvPr/>
        </p:nvSpPr>
        <p:spPr>
          <a:xfrm>
            <a:off x="6155690" y="4451503"/>
            <a:ext cx="838659" cy="369316"/>
          </a:xfrm>
          <a:prstGeom prst="rect">
            <a:avLst/>
          </a:prstGeom>
          <a:solidFill>
            <a:srgbClr val="92D050"/>
          </a:solidFill>
        </p:spPr>
        <p:txBody>
          <a:bodyPr wrap="none" lIns="91424" tIns="45712" rIns="91424" bIns="45712" rtlCol="0">
            <a:spAutoFit/>
          </a:bodyPr>
          <a:lstStyle/>
          <a:p>
            <a:pPr algn="ctr"/>
            <a:r>
              <a:rPr lang="en-US" sz="1800" b="1" spc="-150" dirty="0" err="1" smtClean="0">
                <a:solidFill>
                  <a:schemeClr val="bg1"/>
                </a:solidFill>
                <a:latin typeface="Arial" pitchFamily="34" charset="0"/>
                <a:cs typeface="Arial" pitchFamily="34" charset="0"/>
              </a:rPr>
              <a:t>Acandí</a:t>
            </a:r>
            <a:endParaRPr lang="en-US" sz="1800" b="1" spc="-150" dirty="0">
              <a:solidFill>
                <a:schemeClr val="bg1"/>
              </a:solidFill>
              <a:latin typeface="Arial" pitchFamily="34" charset="0"/>
              <a:cs typeface="Arial" pitchFamily="34" charset="0"/>
            </a:endParaRPr>
          </a:p>
        </p:txBody>
      </p:sp>
      <p:sp>
        <p:nvSpPr>
          <p:cNvPr id="33" name="TextBox 18"/>
          <p:cNvSpPr txBox="1"/>
          <p:nvPr/>
        </p:nvSpPr>
        <p:spPr>
          <a:xfrm>
            <a:off x="6101188" y="3524488"/>
            <a:ext cx="851483" cy="369316"/>
          </a:xfrm>
          <a:prstGeom prst="rect">
            <a:avLst/>
          </a:prstGeom>
          <a:solidFill>
            <a:srgbClr val="92D050"/>
          </a:solidFill>
        </p:spPr>
        <p:txBody>
          <a:bodyPr wrap="none" lIns="91424" tIns="45712" rIns="91424" bIns="45712" rtlCol="0">
            <a:spAutoFit/>
          </a:bodyPr>
          <a:lstStyle/>
          <a:p>
            <a:pPr algn="ctr"/>
            <a:r>
              <a:rPr lang="en-US" sz="1800" b="1" spc="-150" dirty="0" err="1" smtClean="0">
                <a:solidFill>
                  <a:schemeClr val="bg1"/>
                </a:solidFill>
                <a:latin typeface="Arial" pitchFamily="34" charset="0"/>
                <a:cs typeface="Arial" pitchFamily="34" charset="0"/>
              </a:rPr>
              <a:t>Unguía</a:t>
            </a:r>
            <a:endParaRPr lang="en-US" sz="1800" b="1" spc="-150" dirty="0">
              <a:solidFill>
                <a:schemeClr val="bg1"/>
              </a:solidFill>
              <a:latin typeface="Arial" pitchFamily="34" charset="0"/>
              <a:cs typeface="Arial" pitchFamily="34" charset="0"/>
            </a:endParaRPr>
          </a:p>
        </p:txBody>
      </p:sp>
      <p:sp>
        <p:nvSpPr>
          <p:cNvPr id="34" name="TextBox 18"/>
          <p:cNvSpPr txBox="1"/>
          <p:nvPr/>
        </p:nvSpPr>
        <p:spPr>
          <a:xfrm>
            <a:off x="6177546" y="5504974"/>
            <a:ext cx="1191319" cy="369316"/>
          </a:xfrm>
          <a:prstGeom prst="rect">
            <a:avLst/>
          </a:prstGeom>
          <a:solidFill>
            <a:srgbClr val="92D050"/>
          </a:solidFill>
        </p:spPr>
        <p:txBody>
          <a:bodyPr wrap="none" lIns="91424" tIns="45712" rIns="91424" bIns="45712" rtlCol="0">
            <a:spAutoFit/>
          </a:bodyPr>
          <a:lstStyle/>
          <a:p>
            <a:pPr algn="ctr"/>
            <a:r>
              <a:rPr lang="en-US" sz="1800" b="1" spc="-150" dirty="0" err="1" smtClean="0">
                <a:solidFill>
                  <a:schemeClr val="bg1"/>
                </a:solidFill>
                <a:latin typeface="Arial" pitchFamily="34" charset="0"/>
                <a:cs typeface="Arial" pitchFamily="34" charset="0"/>
              </a:rPr>
              <a:t>Barbacoas</a:t>
            </a:r>
            <a:endParaRPr lang="en-US" sz="1800" b="1" spc="-150" dirty="0">
              <a:solidFill>
                <a:schemeClr val="bg1"/>
              </a:solidFill>
              <a:latin typeface="Arial" pitchFamily="34" charset="0"/>
              <a:cs typeface="Arial" pitchFamily="34" charset="0"/>
            </a:endParaRPr>
          </a:p>
        </p:txBody>
      </p:sp>
      <p:sp>
        <p:nvSpPr>
          <p:cNvPr id="35" name="TextBox 18"/>
          <p:cNvSpPr txBox="1"/>
          <p:nvPr/>
        </p:nvSpPr>
        <p:spPr>
          <a:xfrm>
            <a:off x="5737547" y="5082453"/>
            <a:ext cx="981839" cy="369316"/>
          </a:xfrm>
          <a:prstGeom prst="rect">
            <a:avLst/>
          </a:prstGeom>
          <a:solidFill>
            <a:srgbClr val="92D050"/>
          </a:solidFill>
        </p:spPr>
        <p:txBody>
          <a:bodyPr wrap="none" lIns="91424" tIns="45712" rIns="91424" bIns="45712" rtlCol="0">
            <a:spAutoFit/>
          </a:bodyPr>
          <a:lstStyle/>
          <a:p>
            <a:pPr algn="ctr"/>
            <a:r>
              <a:rPr lang="en-US" sz="1800" b="1" spc="-150" dirty="0" err="1" smtClean="0">
                <a:solidFill>
                  <a:schemeClr val="bg1"/>
                </a:solidFill>
                <a:latin typeface="Arial" pitchFamily="34" charset="0"/>
                <a:cs typeface="Arial" pitchFamily="34" charset="0"/>
              </a:rPr>
              <a:t>Tumaco</a:t>
            </a:r>
            <a:r>
              <a:rPr lang="en-US" sz="1800" b="1" spc="-150" dirty="0" smtClean="0">
                <a:solidFill>
                  <a:schemeClr val="bg1"/>
                </a:solidFill>
                <a:latin typeface="Arial" pitchFamily="34" charset="0"/>
                <a:cs typeface="Arial" pitchFamily="34" charset="0"/>
              </a:rPr>
              <a:t> </a:t>
            </a:r>
            <a:endParaRPr lang="en-US" sz="1800" b="1" spc="-15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365093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999"/>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ppt_x"/>
                                          </p:val>
                                        </p:tav>
                                        <p:tav tm="100000">
                                          <p:val>
                                            <p:strVal val="#ppt_x"/>
                                          </p:val>
                                        </p:tav>
                                      </p:tavLst>
                                    </p:anim>
                                    <p:anim calcmode="lin" valueType="num">
                                      <p:cBhvr additive="base">
                                        <p:cTn id="17" dur="75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2750"/>
                            </p:stCondLst>
                            <p:childTnLst>
                              <p:par>
                                <p:cTn id="19" presetID="2" presetClass="entr" presetSubtype="4"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750" fill="hold"/>
                                        <p:tgtEl>
                                          <p:spTgt spid="23"/>
                                        </p:tgtEl>
                                        <p:attrNameLst>
                                          <p:attrName>ppt_x</p:attrName>
                                        </p:attrNameLst>
                                      </p:cBhvr>
                                      <p:tavLst>
                                        <p:tav tm="0">
                                          <p:val>
                                            <p:strVal val="#ppt_x"/>
                                          </p:val>
                                        </p:tav>
                                        <p:tav tm="100000">
                                          <p:val>
                                            <p:strVal val="#ppt_x"/>
                                          </p:val>
                                        </p:tav>
                                      </p:tavLst>
                                    </p:anim>
                                    <p:anim calcmode="lin" valueType="num">
                                      <p:cBhvr additive="base">
                                        <p:cTn id="22" dur="75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decel="10000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childTnLst>
                          </p:cTn>
                        </p:par>
                        <p:par>
                          <p:cTn id="28" fill="hold">
                            <p:stCondLst>
                              <p:cond delay="4250"/>
                            </p:stCondLst>
                            <p:childTnLst>
                              <p:par>
                                <p:cTn id="29" presetID="2" presetClass="entr" presetSubtype="4" decel="1000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ppt_x"/>
                                          </p:val>
                                        </p:tav>
                                        <p:tav tm="100000">
                                          <p:val>
                                            <p:strVal val="#ppt_x"/>
                                          </p:val>
                                        </p:tav>
                                      </p:tavLst>
                                    </p:anim>
                                    <p:anim calcmode="lin" valueType="num">
                                      <p:cBhvr additive="base">
                                        <p:cTn id="32" dur="7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decel="10000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750" fill="hold"/>
                                        <p:tgtEl>
                                          <p:spTgt spid="33"/>
                                        </p:tgtEl>
                                        <p:attrNameLst>
                                          <p:attrName>ppt_x</p:attrName>
                                        </p:attrNameLst>
                                      </p:cBhvr>
                                      <p:tavLst>
                                        <p:tav tm="0">
                                          <p:val>
                                            <p:strVal val="#ppt_x"/>
                                          </p:val>
                                        </p:tav>
                                        <p:tav tm="100000">
                                          <p:val>
                                            <p:strVal val="#ppt_x"/>
                                          </p:val>
                                        </p:tav>
                                      </p:tavLst>
                                    </p:anim>
                                    <p:anim calcmode="lin" valueType="num">
                                      <p:cBhvr additive="base">
                                        <p:cTn id="37" dur="750" fill="hold"/>
                                        <p:tgtEl>
                                          <p:spTgt spid="33"/>
                                        </p:tgtEl>
                                        <p:attrNameLst>
                                          <p:attrName>ppt_y</p:attrName>
                                        </p:attrNameLst>
                                      </p:cBhvr>
                                      <p:tavLst>
                                        <p:tav tm="0">
                                          <p:val>
                                            <p:strVal val="1+#ppt_h/2"/>
                                          </p:val>
                                        </p:tav>
                                        <p:tav tm="100000">
                                          <p:val>
                                            <p:strVal val="#ppt_y"/>
                                          </p:val>
                                        </p:tav>
                                      </p:tavLst>
                                    </p:anim>
                                  </p:childTnLst>
                                </p:cTn>
                              </p:par>
                            </p:childTnLst>
                          </p:cTn>
                        </p:par>
                        <p:par>
                          <p:cTn id="38" fill="hold">
                            <p:stCondLst>
                              <p:cond delay="5750"/>
                            </p:stCondLst>
                            <p:childTnLst>
                              <p:par>
                                <p:cTn id="39" presetID="2" presetClass="entr" presetSubtype="4" decel="10000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750" fill="hold"/>
                                        <p:tgtEl>
                                          <p:spTgt spid="34"/>
                                        </p:tgtEl>
                                        <p:attrNameLst>
                                          <p:attrName>ppt_x</p:attrName>
                                        </p:attrNameLst>
                                      </p:cBhvr>
                                      <p:tavLst>
                                        <p:tav tm="0">
                                          <p:val>
                                            <p:strVal val="#ppt_x"/>
                                          </p:val>
                                        </p:tav>
                                        <p:tav tm="100000">
                                          <p:val>
                                            <p:strVal val="#ppt_x"/>
                                          </p:val>
                                        </p:tav>
                                      </p:tavLst>
                                    </p:anim>
                                    <p:anim calcmode="lin" valueType="num">
                                      <p:cBhvr additive="base">
                                        <p:cTn id="42" dur="750" fill="hold"/>
                                        <p:tgtEl>
                                          <p:spTgt spid="34"/>
                                        </p:tgtEl>
                                        <p:attrNameLst>
                                          <p:attrName>ppt_y</p:attrName>
                                        </p:attrNameLst>
                                      </p:cBhvr>
                                      <p:tavLst>
                                        <p:tav tm="0">
                                          <p:val>
                                            <p:strVal val="1+#ppt_h/2"/>
                                          </p:val>
                                        </p:tav>
                                        <p:tav tm="100000">
                                          <p:val>
                                            <p:strVal val="#ppt_y"/>
                                          </p:val>
                                        </p:tav>
                                      </p:tavLst>
                                    </p:anim>
                                  </p:childTnLst>
                                </p:cTn>
                              </p:par>
                            </p:childTnLst>
                          </p:cTn>
                        </p:par>
                        <p:par>
                          <p:cTn id="43" fill="hold">
                            <p:stCondLst>
                              <p:cond delay="6500"/>
                            </p:stCondLst>
                            <p:childTnLst>
                              <p:par>
                                <p:cTn id="44" presetID="2" presetClass="entr" presetSubtype="4" decel="1000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750" fill="hold"/>
                                        <p:tgtEl>
                                          <p:spTgt spid="35"/>
                                        </p:tgtEl>
                                        <p:attrNameLst>
                                          <p:attrName>ppt_x</p:attrName>
                                        </p:attrNameLst>
                                      </p:cBhvr>
                                      <p:tavLst>
                                        <p:tav tm="0">
                                          <p:val>
                                            <p:strVal val="#ppt_x"/>
                                          </p:val>
                                        </p:tav>
                                        <p:tav tm="100000">
                                          <p:val>
                                            <p:strVal val="#ppt_x"/>
                                          </p:val>
                                        </p:tav>
                                      </p:tavLst>
                                    </p:anim>
                                    <p:anim calcmode="lin" valueType="num">
                                      <p:cBhvr additive="base">
                                        <p:cTn id="47" dur="7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9" grpId="0" animBg="1"/>
      <p:bldP spid="23" grpId="0" animBg="1"/>
      <p:bldP spid="27" grpId="0" animBg="1"/>
      <p:bldP spid="31" grpId="0" animBg="1"/>
      <p:bldP spid="33" grpId="0" animBg="1"/>
      <p:bldP spid="34"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8995" y="1999650"/>
            <a:ext cx="10801199" cy="555986"/>
          </a:xfrm>
          <a:prstGeom prst="rect">
            <a:avLst/>
          </a:prstGeom>
          <a:solidFill>
            <a:schemeClr val="bg1"/>
          </a:solidFill>
        </p:spPr>
        <p:txBody>
          <a:bodyPr wrap="square">
            <a:spAutoFit/>
          </a:bodyPr>
          <a:lstStyle/>
          <a:p>
            <a:pPr algn="ctr">
              <a:lnSpc>
                <a:spcPct val="115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En 2013 se realizaron </a:t>
            </a:r>
            <a:r>
              <a:rPr lang="es-MX"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430 Audiencias Virtuales </a:t>
            </a:r>
            <a:r>
              <a:rPr lang="es-MX"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Internacionales</a:t>
            </a:r>
            <a:endParaRPr lang="es-E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p:cNvGrpSpPr/>
          <p:nvPr/>
        </p:nvGrpSpPr>
        <p:grpSpPr>
          <a:xfrm>
            <a:off x="7753771" y="3357786"/>
            <a:ext cx="1776098" cy="1776099"/>
            <a:chOff x="8929627" y="2113425"/>
            <a:chExt cx="1776098" cy="1776099"/>
          </a:xfrm>
        </p:grpSpPr>
        <p:sp>
          <p:nvSpPr>
            <p:cNvPr id="9" name="Oval 29"/>
            <p:cNvSpPr/>
            <p:nvPr/>
          </p:nvSpPr>
          <p:spPr>
            <a:xfrm>
              <a:off x="8929627" y="2113425"/>
              <a:ext cx="1776098" cy="177609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8800" dirty="0">
                <a:solidFill>
                  <a:schemeClr val="bg1"/>
                </a:solidFill>
              </a:endParaRPr>
            </a:p>
          </p:txBody>
        </p:sp>
        <p:sp>
          <p:nvSpPr>
            <p:cNvPr id="10" name="Rectángulo 9"/>
            <p:cNvSpPr/>
            <p:nvPr/>
          </p:nvSpPr>
          <p:spPr>
            <a:xfrm>
              <a:off x="9335813" y="2647531"/>
              <a:ext cx="963726" cy="707886"/>
            </a:xfrm>
            <a:prstGeom prst="rect">
              <a:avLst/>
            </a:prstGeom>
          </p:spPr>
          <p:txBody>
            <a:bodyPr wrap="none">
              <a:spAutoFit/>
            </a:bodyPr>
            <a:lstStyle/>
            <a:p>
              <a:pPr lvl="0" algn="ctr"/>
              <a:r>
                <a:rPr lang="en-US" sz="4000" b="1" dirty="0" smtClean="0">
                  <a:solidFill>
                    <a:prstClr val="white"/>
                  </a:solidFill>
                </a:rPr>
                <a:t>118</a:t>
              </a:r>
              <a:endParaRPr lang="ru-RU" sz="4000" b="1" dirty="0">
                <a:solidFill>
                  <a:prstClr val="white"/>
                </a:solidFill>
              </a:endParaRPr>
            </a:p>
          </p:txBody>
        </p:sp>
      </p:grpSp>
      <p:grpSp>
        <p:nvGrpSpPr>
          <p:cNvPr id="11" name="Grupo 10"/>
          <p:cNvGrpSpPr/>
          <p:nvPr/>
        </p:nvGrpSpPr>
        <p:grpSpPr>
          <a:xfrm>
            <a:off x="2857227" y="3357786"/>
            <a:ext cx="1776098" cy="1776099"/>
            <a:chOff x="429983" y="2466690"/>
            <a:chExt cx="1776098" cy="1776099"/>
          </a:xfrm>
        </p:grpSpPr>
        <p:sp>
          <p:nvSpPr>
            <p:cNvPr id="12" name="Oval 27"/>
            <p:cNvSpPr/>
            <p:nvPr/>
          </p:nvSpPr>
          <p:spPr>
            <a:xfrm>
              <a:off x="429983" y="2466690"/>
              <a:ext cx="1776098" cy="17760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sz="2000" b="1" dirty="0">
                <a:solidFill>
                  <a:schemeClr val="bg1"/>
                </a:solidFill>
              </a:endParaRPr>
            </a:p>
          </p:txBody>
        </p:sp>
        <p:sp>
          <p:nvSpPr>
            <p:cNvPr id="13" name="Rectángulo 12"/>
            <p:cNvSpPr/>
            <p:nvPr/>
          </p:nvSpPr>
          <p:spPr>
            <a:xfrm>
              <a:off x="832051" y="2972354"/>
              <a:ext cx="963726" cy="707886"/>
            </a:xfrm>
            <a:prstGeom prst="rect">
              <a:avLst/>
            </a:prstGeom>
          </p:spPr>
          <p:txBody>
            <a:bodyPr wrap="none">
              <a:spAutoFit/>
            </a:bodyPr>
            <a:lstStyle/>
            <a:p>
              <a:pPr lvl="0" algn="ctr"/>
              <a:r>
                <a:rPr lang="en-US" sz="4000" b="1" dirty="0" smtClean="0">
                  <a:solidFill>
                    <a:prstClr val="white"/>
                  </a:solidFill>
                </a:rPr>
                <a:t>312</a:t>
              </a:r>
              <a:endParaRPr lang="ru-RU" sz="4000" b="1" dirty="0">
                <a:solidFill>
                  <a:prstClr val="white"/>
                </a:solidFill>
              </a:endParaRPr>
            </a:p>
          </p:txBody>
        </p:sp>
      </p:grpSp>
      <p:sp>
        <p:nvSpPr>
          <p:cNvPr id="14" name="Rectangle 18"/>
          <p:cNvSpPr/>
          <p:nvPr/>
        </p:nvSpPr>
        <p:spPr>
          <a:xfrm>
            <a:off x="2566665" y="5158366"/>
            <a:ext cx="2348986" cy="553982"/>
          </a:xfrm>
          <a:prstGeom prst="rect">
            <a:avLst/>
          </a:prstGeom>
        </p:spPr>
        <p:txBody>
          <a:bodyPr wrap="square" lIns="91424" tIns="45712" rIns="91424" bIns="45712">
            <a:spAutoFit/>
          </a:bodyPr>
          <a:lstStyle/>
          <a:p>
            <a:pPr algn="ctr"/>
            <a:r>
              <a:rPr lang="es-ES" sz="1500" i="1" kern="3000" dirty="0" smtClean="0">
                <a:solidFill>
                  <a:schemeClr val="tx1">
                    <a:lumMod val="85000"/>
                    <a:lumOff val="15000"/>
                  </a:schemeClr>
                </a:solidFill>
                <a:latin typeface="Source Sans Pro Light" pitchFamily="34" charset="0"/>
              </a:rPr>
              <a:t>Cárceles en </a:t>
            </a:r>
            <a:r>
              <a:rPr lang="es-ES" sz="1500" i="1" kern="3000" dirty="0">
                <a:solidFill>
                  <a:schemeClr val="tx1">
                    <a:lumMod val="85000"/>
                    <a:lumOff val="15000"/>
                  </a:schemeClr>
                </a:solidFill>
                <a:latin typeface="Source Sans Pro Light" pitchFamily="34" charset="0"/>
              </a:rPr>
              <a:t>E</a:t>
            </a:r>
            <a:r>
              <a:rPr lang="es-ES" sz="1500" i="1" kern="3000" dirty="0" smtClean="0">
                <a:solidFill>
                  <a:schemeClr val="tx1">
                    <a:lumMod val="85000"/>
                    <a:lumOff val="15000"/>
                  </a:schemeClr>
                </a:solidFill>
                <a:latin typeface="Source Sans Pro Light" pitchFamily="34" charset="0"/>
              </a:rPr>
              <a:t>stados Unidos</a:t>
            </a:r>
            <a:r>
              <a:rPr lang="en-US" sz="1500" i="1" kern="3000" dirty="0" smtClean="0">
                <a:solidFill>
                  <a:schemeClr val="tx1">
                    <a:lumMod val="85000"/>
                    <a:lumOff val="15000"/>
                  </a:schemeClr>
                </a:solidFill>
                <a:latin typeface="Source Sans Pro Light" pitchFamily="34" charset="0"/>
              </a:rPr>
              <a:t>.</a:t>
            </a:r>
            <a:endParaRPr lang="en-US" sz="1500" i="1" dirty="0"/>
          </a:p>
        </p:txBody>
      </p:sp>
      <p:sp>
        <p:nvSpPr>
          <p:cNvPr id="15" name="Rectangle 18"/>
          <p:cNvSpPr/>
          <p:nvPr/>
        </p:nvSpPr>
        <p:spPr>
          <a:xfrm>
            <a:off x="7467327" y="5158366"/>
            <a:ext cx="2348986" cy="323149"/>
          </a:xfrm>
          <a:prstGeom prst="rect">
            <a:avLst/>
          </a:prstGeom>
        </p:spPr>
        <p:txBody>
          <a:bodyPr wrap="square" lIns="91424" tIns="45712" rIns="91424" bIns="45712">
            <a:spAutoFit/>
          </a:bodyPr>
          <a:lstStyle/>
          <a:p>
            <a:pPr algn="ctr"/>
            <a:r>
              <a:rPr lang="es-ES" sz="1500" i="1" kern="3000" dirty="0" smtClean="0">
                <a:solidFill>
                  <a:schemeClr val="tx1">
                    <a:lumMod val="85000"/>
                    <a:lumOff val="15000"/>
                  </a:schemeClr>
                </a:solidFill>
                <a:latin typeface="Source Sans Pro Light" pitchFamily="34" charset="0"/>
              </a:rPr>
              <a:t>Embajadas y Consulados </a:t>
            </a:r>
            <a:endParaRPr lang="en-US" sz="1500" i="1" dirty="0"/>
          </a:p>
        </p:txBody>
      </p:sp>
      <p:sp>
        <p:nvSpPr>
          <p:cNvPr id="16" name="Text Placeholder 1"/>
          <p:cNvSpPr>
            <a:spLocks noGrp="1"/>
          </p:cNvSpPr>
          <p:nvPr>
            <p:ph type="body" sz="quarter" idx="10"/>
          </p:nvPr>
        </p:nvSpPr>
        <p:spPr>
          <a:xfrm>
            <a:off x="-23093" y="1"/>
            <a:ext cx="9839405" cy="911500"/>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Audiencias</a:t>
            </a:r>
            <a:r>
              <a:rPr lang="en-US" sz="4800" dirty="0" smtClean="0"/>
              <a:t> </a:t>
            </a:r>
            <a:r>
              <a:rPr lang="en-US" sz="4800" dirty="0" err="1" smtClean="0"/>
              <a:t>Virtuales</a:t>
            </a:r>
            <a:r>
              <a:rPr lang="en-US" sz="4800" dirty="0" smtClean="0"/>
              <a:t> </a:t>
            </a:r>
            <a:r>
              <a:rPr lang="en-US" sz="4800" dirty="0" err="1" smtClean="0"/>
              <a:t>Internacionales</a:t>
            </a:r>
            <a:endParaRPr lang="en-US" sz="4800"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42641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100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ppt_x"/>
                                          </p:val>
                                        </p:tav>
                                        <p:tav tm="100000">
                                          <p:val>
                                            <p:strVal val="#ppt_x"/>
                                          </p:val>
                                        </p:tav>
                                      </p:tavLst>
                                    </p:anim>
                                    <p:anim calcmode="lin" valueType="num">
                                      <p:cBhvr additive="base">
                                        <p:cTn id="14" dur="75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4"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ppt_x"/>
                                          </p:val>
                                        </p:tav>
                                        <p:tav tm="100000">
                                          <p:val>
                                            <p:strVal val="#ppt_x"/>
                                          </p:val>
                                        </p:tav>
                                      </p:tavLst>
                                    </p:anim>
                                    <p:anim calcmode="lin" valueType="num">
                                      <p:cBhvr additive="base">
                                        <p:cTn id="19" dur="75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decel="10000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3250"/>
                            </p:stCondLst>
                            <p:childTnLst>
                              <p:par>
                                <p:cTn id="26" presetID="2" presetClass="entr" presetSubtype="4" decel="10000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22816"/>
            <a:ext cx="4945459" cy="948969"/>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Modernización</a:t>
            </a:r>
            <a:r>
              <a:rPr lang="en-US" sz="4800" dirty="0" smtClean="0"/>
              <a:t> </a:t>
            </a:r>
            <a:endParaRPr lang="en-US" sz="4800" dirty="0"/>
          </a:p>
        </p:txBody>
      </p:sp>
      <p:sp>
        <p:nvSpPr>
          <p:cNvPr id="11" name="TextBox 10"/>
          <p:cNvSpPr txBox="1"/>
          <p:nvPr/>
        </p:nvSpPr>
        <p:spPr>
          <a:xfrm>
            <a:off x="791554" y="2254513"/>
            <a:ext cx="3721857" cy="387782"/>
          </a:xfrm>
          <a:prstGeom prst="rect">
            <a:avLst/>
          </a:prstGeom>
          <a:noFill/>
        </p:spPr>
        <p:txBody>
          <a:bodyPr wrap="square" lIns="91424" tIns="45712" rIns="91424" bIns="45712" rtlCol="0">
            <a:spAutoFit/>
          </a:bodyPr>
          <a:lstStyle/>
          <a:p>
            <a:pPr>
              <a:lnSpc>
                <a:spcPct val="80000"/>
              </a:lnSpc>
            </a:pPr>
            <a:r>
              <a:rPr lang="en-US" b="1" spc="-150" dirty="0" smtClean="0">
                <a:solidFill>
                  <a:schemeClr val="tx1">
                    <a:lumMod val="85000"/>
                    <a:lumOff val="15000"/>
                  </a:schemeClr>
                </a:solidFill>
                <a:latin typeface="Arial" pitchFamily="34" charset="0"/>
                <a:ea typeface="Adobe Gothic Std B" pitchFamily="34" charset="-128"/>
                <a:cs typeface="Arial" pitchFamily="34" charset="0"/>
              </a:rPr>
              <a:t>1. </a:t>
            </a:r>
            <a:r>
              <a:rPr lang="en-US" b="1" spc="-150" dirty="0" err="1" smtClean="0">
                <a:solidFill>
                  <a:schemeClr val="tx1">
                    <a:lumMod val="85000"/>
                    <a:lumOff val="15000"/>
                  </a:schemeClr>
                </a:solidFill>
                <a:latin typeface="Arial" pitchFamily="34" charset="0"/>
                <a:ea typeface="Adobe Gothic Std B" pitchFamily="34" charset="-128"/>
                <a:cs typeface="Arial" pitchFamily="34" charset="0"/>
              </a:rPr>
              <a:t>Centros</a:t>
            </a:r>
            <a:r>
              <a:rPr lang="en-US" b="1" spc="-150" dirty="0" smtClean="0">
                <a:solidFill>
                  <a:schemeClr val="tx1">
                    <a:lumMod val="85000"/>
                    <a:lumOff val="15000"/>
                  </a:schemeClr>
                </a:solidFill>
                <a:latin typeface="Arial" pitchFamily="34" charset="0"/>
                <a:ea typeface="Adobe Gothic Std B" pitchFamily="34" charset="-128"/>
                <a:cs typeface="Arial" pitchFamily="34" charset="0"/>
              </a:rPr>
              <a:t> </a:t>
            </a:r>
            <a:r>
              <a:rPr lang="en-US" b="1" spc="-150" dirty="0">
                <a:solidFill>
                  <a:schemeClr val="tx1">
                    <a:lumMod val="85000"/>
                    <a:lumOff val="15000"/>
                  </a:schemeClr>
                </a:solidFill>
                <a:latin typeface="Arial" pitchFamily="34" charset="0"/>
                <a:ea typeface="Adobe Gothic Std B" pitchFamily="34" charset="-128"/>
                <a:cs typeface="Arial" pitchFamily="34" charset="0"/>
              </a:rPr>
              <a:t>de </a:t>
            </a:r>
            <a:r>
              <a:rPr lang="en-US" b="1" spc="-150" dirty="0" err="1" smtClean="0">
                <a:solidFill>
                  <a:schemeClr val="tx1">
                    <a:lumMod val="85000"/>
                    <a:lumOff val="15000"/>
                  </a:schemeClr>
                </a:solidFill>
                <a:latin typeface="Arial" pitchFamily="34" charset="0"/>
                <a:ea typeface="Adobe Gothic Std B" pitchFamily="34" charset="-128"/>
                <a:cs typeface="Arial" pitchFamily="34" charset="0"/>
              </a:rPr>
              <a:t>Servicio</a:t>
            </a:r>
            <a:r>
              <a:rPr lang="en-US" b="1" spc="-150" dirty="0" smtClean="0">
                <a:solidFill>
                  <a:schemeClr val="tx1">
                    <a:lumMod val="85000"/>
                    <a:lumOff val="15000"/>
                  </a:schemeClr>
                </a:solidFill>
                <a:latin typeface="Arial" pitchFamily="34" charset="0"/>
                <a:ea typeface="Adobe Gothic Std B" pitchFamily="34" charset="-128"/>
                <a:cs typeface="Arial" pitchFamily="34" charset="0"/>
              </a:rPr>
              <a:t> </a:t>
            </a:r>
            <a:endParaRPr lang="en-US" b="1" spc="-150" dirty="0">
              <a:solidFill>
                <a:schemeClr val="tx1">
                  <a:lumMod val="85000"/>
                  <a:lumOff val="15000"/>
                </a:schemeClr>
              </a:solidFill>
              <a:latin typeface="Arial" pitchFamily="34" charset="0"/>
              <a:ea typeface="Adobe Gothic Std B" pitchFamily="34" charset="-128"/>
              <a:cs typeface="Arial" pitchFamily="34" charset="0"/>
            </a:endParaRPr>
          </a:p>
        </p:txBody>
      </p:sp>
      <p:sp>
        <p:nvSpPr>
          <p:cNvPr id="14" name="TextBox 13"/>
          <p:cNvSpPr txBox="1"/>
          <p:nvPr/>
        </p:nvSpPr>
        <p:spPr>
          <a:xfrm>
            <a:off x="4089343" y="3145552"/>
            <a:ext cx="1110919" cy="1274179"/>
          </a:xfrm>
          <a:prstGeom prst="rect">
            <a:avLst/>
          </a:prstGeom>
          <a:noFill/>
        </p:spPr>
        <p:txBody>
          <a:bodyPr wrap="square" lIns="91424" tIns="45712" rIns="91424" bIns="45712" rtlCol="0">
            <a:spAutoFit/>
          </a:bodyPr>
          <a:lstStyle/>
          <a:p>
            <a:pPr algn="ctr">
              <a:lnSpc>
                <a:spcPct val="80000"/>
              </a:lnSpc>
            </a:pPr>
            <a:r>
              <a:rPr lang="en-US" sz="9600" b="1" spc="-150" dirty="0">
                <a:solidFill>
                  <a:schemeClr val="bg1"/>
                </a:solidFill>
                <a:latin typeface="Arial" pitchFamily="34" charset="0"/>
                <a:ea typeface="Adobe Gothic Std B" pitchFamily="34" charset="-128"/>
                <a:cs typeface="Arial" pitchFamily="34" charset="0"/>
              </a:rPr>
              <a:t>2</a:t>
            </a:r>
          </a:p>
        </p:txBody>
      </p:sp>
      <p:sp>
        <p:nvSpPr>
          <p:cNvPr id="16" name="TextBox 15"/>
          <p:cNvSpPr txBox="1"/>
          <p:nvPr/>
        </p:nvSpPr>
        <p:spPr>
          <a:xfrm>
            <a:off x="809467" y="3195597"/>
            <a:ext cx="3127879" cy="683248"/>
          </a:xfrm>
          <a:prstGeom prst="rect">
            <a:avLst/>
          </a:prstGeom>
          <a:noFill/>
        </p:spPr>
        <p:txBody>
          <a:bodyPr wrap="square" lIns="91424" tIns="45712" rIns="91424" bIns="45712" rtlCol="0">
            <a:spAutoFit/>
          </a:bodyPr>
          <a:lstStyle/>
          <a:p>
            <a:pPr>
              <a:lnSpc>
                <a:spcPct val="80000"/>
              </a:lnSpc>
            </a:pPr>
            <a:r>
              <a:rPr lang="es-ES" b="1" spc="-150" dirty="0" smtClean="0">
                <a:solidFill>
                  <a:schemeClr val="tx1">
                    <a:lumMod val="85000"/>
                    <a:lumOff val="15000"/>
                  </a:schemeClr>
                </a:solidFill>
                <a:latin typeface="Arial" pitchFamily="34" charset="0"/>
                <a:ea typeface="Adobe Gothic Std B" pitchFamily="34" charset="-128"/>
                <a:cs typeface="Arial" pitchFamily="34" charset="0"/>
              </a:rPr>
              <a:t>2. Aulas </a:t>
            </a:r>
            <a:r>
              <a:rPr lang="es-ES" b="1" spc="-150" dirty="0">
                <a:solidFill>
                  <a:schemeClr val="tx1">
                    <a:lumMod val="85000"/>
                    <a:lumOff val="15000"/>
                  </a:schemeClr>
                </a:solidFill>
                <a:latin typeface="Arial" pitchFamily="34" charset="0"/>
                <a:ea typeface="Adobe Gothic Std B" pitchFamily="34" charset="-128"/>
                <a:cs typeface="Arial" pitchFamily="34" charset="0"/>
              </a:rPr>
              <a:t>virtuales para la Escuela Judicial</a:t>
            </a:r>
            <a:endParaRPr lang="en-US" b="1" spc="-150" dirty="0">
              <a:solidFill>
                <a:schemeClr val="tx1">
                  <a:lumMod val="85000"/>
                  <a:lumOff val="15000"/>
                </a:schemeClr>
              </a:solidFill>
              <a:latin typeface="Arial" pitchFamily="34" charset="0"/>
              <a:ea typeface="Adobe Gothic Std B" pitchFamily="34" charset="-128"/>
              <a:cs typeface="Arial" pitchFamily="34" charset="0"/>
            </a:endParaRPr>
          </a:p>
        </p:txBody>
      </p:sp>
      <p:sp>
        <p:nvSpPr>
          <p:cNvPr id="18" name="TextBox 17"/>
          <p:cNvSpPr txBox="1"/>
          <p:nvPr/>
        </p:nvSpPr>
        <p:spPr>
          <a:xfrm>
            <a:off x="6817638" y="2205269"/>
            <a:ext cx="1351847" cy="486271"/>
          </a:xfrm>
          <a:prstGeom prst="rect">
            <a:avLst/>
          </a:prstGeom>
          <a:noFill/>
        </p:spPr>
        <p:txBody>
          <a:bodyPr wrap="square" lIns="91424" tIns="45712" rIns="91424" bIns="45712" rtlCol="0">
            <a:spAutoFit/>
          </a:bodyPr>
          <a:lstStyle/>
          <a:p>
            <a:pPr algn="ctr">
              <a:lnSpc>
                <a:spcPct val="80000"/>
              </a:lnSpc>
            </a:pPr>
            <a:r>
              <a:rPr lang="en-US" sz="3200" spc="-150" dirty="0">
                <a:solidFill>
                  <a:schemeClr val="bg1"/>
                </a:solidFill>
                <a:latin typeface="Arial" pitchFamily="34" charset="0"/>
                <a:ea typeface="Adobe Gothic Std B" pitchFamily="34" charset="-128"/>
                <a:cs typeface="Arial" pitchFamily="34" charset="0"/>
              </a:rPr>
              <a:t>step</a:t>
            </a:r>
            <a:endParaRPr lang="en-US" sz="3200" b="1" spc="-150" dirty="0">
              <a:solidFill>
                <a:schemeClr val="bg1"/>
              </a:solidFill>
              <a:latin typeface="Arial" pitchFamily="34" charset="0"/>
              <a:ea typeface="Adobe Gothic Std B" pitchFamily="34" charset="-128"/>
              <a:cs typeface="Arial" pitchFamily="34" charset="0"/>
            </a:endParaRPr>
          </a:p>
        </p:txBody>
      </p:sp>
      <p:sp>
        <p:nvSpPr>
          <p:cNvPr id="21" name="TextBox 20"/>
          <p:cNvSpPr txBox="1"/>
          <p:nvPr/>
        </p:nvSpPr>
        <p:spPr>
          <a:xfrm>
            <a:off x="809467" y="4308281"/>
            <a:ext cx="3145792" cy="387782"/>
          </a:xfrm>
          <a:prstGeom prst="rect">
            <a:avLst/>
          </a:prstGeom>
          <a:noFill/>
        </p:spPr>
        <p:txBody>
          <a:bodyPr wrap="square" lIns="91424" tIns="45712" rIns="91424" bIns="45712" rtlCol="0">
            <a:spAutoFit/>
          </a:bodyPr>
          <a:lstStyle/>
          <a:p>
            <a:pPr>
              <a:lnSpc>
                <a:spcPct val="80000"/>
              </a:lnSpc>
            </a:pPr>
            <a:r>
              <a:rPr lang="en-US" b="1" spc="-150" dirty="0" smtClean="0">
                <a:solidFill>
                  <a:schemeClr val="tx1">
                    <a:lumMod val="85000"/>
                    <a:lumOff val="15000"/>
                  </a:schemeClr>
                </a:solidFill>
                <a:latin typeface="Arial" pitchFamily="34" charset="0"/>
                <a:ea typeface="Adobe Gothic Std B" pitchFamily="34" charset="-128"/>
                <a:cs typeface="Arial" pitchFamily="34" charset="0"/>
              </a:rPr>
              <a:t>3. </a:t>
            </a:r>
            <a:r>
              <a:rPr lang="en-US" b="1" spc="-150" dirty="0" err="1" smtClean="0">
                <a:solidFill>
                  <a:schemeClr val="tx1">
                    <a:lumMod val="85000"/>
                    <a:lumOff val="15000"/>
                  </a:schemeClr>
                </a:solidFill>
                <a:latin typeface="Arial" pitchFamily="34" charset="0"/>
                <a:ea typeface="Adobe Gothic Std B" pitchFamily="34" charset="-128"/>
                <a:cs typeface="Arial" pitchFamily="34" charset="0"/>
              </a:rPr>
              <a:t>Alianza</a:t>
            </a:r>
            <a:r>
              <a:rPr lang="en-US" b="1" spc="-150" dirty="0" smtClean="0">
                <a:solidFill>
                  <a:schemeClr val="tx1">
                    <a:lumMod val="85000"/>
                    <a:lumOff val="15000"/>
                  </a:schemeClr>
                </a:solidFill>
                <a:latin typeface="Arial" pitchFamily="34" charset="0"/>
                <a:ea typeface="Adobe Gothic Std B" pitchFamily="34" charset="-128"/>
                <a:cs typeface="Arial" pitchFamily="34" charset="0"/>
              </a:rPr>
              <a:t> </a:t>
            </a:r>
            <a:r>
              <a:rPr lang="en-US" b="1" spc="-150" dirty="0">
                <a:solidFill>
                  <a:schemeClr val="tx1">
                    <a:lumMod val="85000"/>
                    <a:lumOff val="15000"/>
                  </a:schemeClr>
                </a:solidFill>
                <a:latin typeface="Arial" pitchFamily="34" charset="0"/>
                <a:ea typeface="Adobe Gothic Std B" pitchFamily="34" charset="-128"/>
                <a:cs typeface="Arial" pitchFamily="34" charset="0"/>
              </a:rPr>
              <a:t>con </a:t>
            </a:r>
            <a:r>
              <a:rPr lang="en-US" b="1" spc="-150" dirty="0" err="1">
                <a:solidFill>
                  <a:schemeClr val="tx1">
                    <a:lumMod val="85000"/>
                    <a:lumOff val="15000"/>
                  </a:schemeClr>
                </a:solidFill>
                <a:latin typeface="Arial" pitchFamily="34" charset="0"/>
                <a:ea typeface="Adobe Gothic Std B" pitchFamily="34" charset="-128"/>
                <a:cs typeface="Arial" pitchFamily="34" charset="0"/>
              </a:rPr>
              <a:t>Mintic</a:t>
            </a:r>
            <a:endParaRPr lang="en-US" b="1" spc="-150" dirty="0">
              <a:solidFill>
                <a:schemeClr val="tx1">
                  <a:lumMod val="85000"/>
                  <a:lumOff val="15000"/>
                </a:schemeClr>
              </a:solidFill>
              <a:latin typeface="Arial" pitchFamily="34" charset="0"/>
              <a:ea typeface="Adobe Gothic Std B" pitchFamily="34" charset="-128"/>
              <a:cs typeface="Arial" pitchFamily="34" charset="0"/>
            </a:endParaRPr>
          </a:p>
        </p:txBody>
      </p:sp>
      <p:sp>
        <p:nvSpPr>
          <p:cNvPr id="23" name="TextBox 22"/>
          <p:cNvSpPr txBox="1"/>
          <p:nvPr/>
        </p:nvSpPr>
        <p:spPr>
          <a:xfrm>
            <a:off x="9669581" y="2709326"/>
            <a:ext cx="1351847" cy="486271"/>
          </a:xfrm>
          <a:prstGeom prst="rect">
            <a:avLst/>
          </a:prstGeom>
          <a:noFill/>
        </p:spPr>
        <p:txBody>
          <a:bodyPr wrap="square" lIns="91424" tIns="45712" rIns="91424" bIns="45712" rtlCol="0">
            <a:spAutoFit/>
          </a:bodyPr>
          <a:lstStyle/>
          <a:p>
            <a:pPr algn="ctr">
              <a:lnSpc>
                <a:spcPct val="80000"/>
              </a:lnSpc>
            </a:pPr>
            <a:r>
              <a:rPr lang="en-US" sz="3200" spc="-150" dirty="0">
                <a:solidFill>
                  <a:schemeClr val="bg1"/>
                </a:solidFill>
                <a:latin typeface="Arial" pitchFamily="34" charset="0"/>
                <a:ea typeface="Adobe Gothic Std B" pitchFamily="34" charset="-128"/>
                <a:cs typeface="Arial" pitchFamily="34" charset="0"/>
              </a:rPr>
              <a:t>step</a:t>
            </a:r>
            <a:endParaRPr lang="en-US" sz="3200" b="1" spc="-150" dirty="0">
              <a:solidFill>
                <a:schemeClr val="bg1"/>
              </a:solidFill>
              <a:latin typeface="Arial" pitchFamily="34" charset="0"/>
              <a:ea typeface="Adobe Gothic Std B" pitchFamily="34" charset="-128"/>
              <a:cs typeface="Arial" pitchFamily="34" charset="0"/>
            </a:endParaRPr>
          </a:p>
        </p:txBody>
      </p:sp>
      <p:sp>
        <p:nvSpPr>
          <p:cNvPr id="26" name="TextBox 25"/>
          <p:cNvSpPr txBox="1"/>
          <p:nvPr/>
        </p:nvSpPr>
        <p:spPr>
          <a:xfrm>
            <a:off x="7285232" y="1341562"/>
            <a:ext cx="2335764" cy="683248"/>
          </a:xfrm>
          <a:prstGeom prst="rect">
            <a:avLst/>
          </a:prstGeom>
          <a:noFill/>
        </p:spPr>
        <p:txBody>
          <a:bodyPr wrap="square" lIns="91424" tIns="45712" rIns="91424" bIns="45712" rtlCol="0">
            <a:spAutoFit/>
          </a:bodyPr>
          <a:lstStyle/>
          <a:p>
            <a:pPr algn="ctr">
              <a:lnSpc>
                <a:spcPct val="80000"/>
              </a:lnSpc>
            </a:pPr>
            <a:r>
              <a:rPr lang="en-US" b="1" spc="-150" dirty="0" smtClean="0">
                <a:solidFill>
                  <a:schemeClr val="tx1">
                    <a:lumMod val="85000"/>
                    <a:lumOff val="15000"/>
                  </a:schemeClr>
                </a:solidFill>
                <a:latin typeface="Arial" pitchFamily="34" charset="0"/>
                <a:ea typeface="Adobe Gothic Std B" pitchFamily="34" charset="-128"/>
                <a:cs typeface="Arial" pitchFamily="34" charset="0"/>
              </a:rPr>
              <a:t>Software </a:t>
            </a:r>
            <a:r>
              <a:rPr lang="en-US" b="1" spc="-150" dirty="0" err="1">
                <a:solidFill>
                  <a:schemeClr val="tx1">
                    <a:lumMod val="85000"/>
                    <a:lumOff val="15000"/>
                  </a:schemeClr>
                </a:solidFill>
                <a:latin typeface="Arial" pitchFamily="34" charset="0"/>
                <a:ea typeface="Adobe Gothic Std B" pitchFamily="34" charset="-128"/>
                <a:cs typeface="Arial" pitchFamily="34" charset="0"/>
              </a:rPr>
              <a:t>Justicia</a:t>
            </a:r>
            <a:r>
              <a:rPr lang="en-US" b="1" spc="-150" dirty="0">
                <a:solidFill>
                  <a:schemeClr val="tx1">
                    <a:lumMod val="85000"/>
                    <a:lumOff val="15000"/>
                  </a:schemeClr>
                </a:solidFill>
                <a:latin typeface="Arial" pitchFamily="34" charset="0"/>
                <a:ea typeface="Adobe Gothic Std B" pitchFamily="34" charset="-128"/>
                <a:cs typeface="Arial" pitchFamily="34" charset="0"/>
              </a:rPr>
              <a:t> XXI</a:t>
            </a:r>
          </a:p>
        </p:txBody>
      </p:sp>
      <p:sp>
        <p:nvSpPr>
          <p:cNvPr id="30" name="Rectángulo 29"/>
          <p:cNvSpPr/>
          <p:nvPr/>
        </p:nvSpPr>
        <p:spPr>
          <a:xfrm>
            <a:off x="6144373" y="2713837"/>
            <a:ext cx="4617482" cy="2547172"/>
          </a:xfrm>
          <a:prstGeom prst="rect">
            <a:avLst/>
          </a:prstGeom>
          <a:solidFill>
            <a:schemeClr val="accent6">
              <a:lumMod val="20000"/>
              <a:lumOff val="80000"/>
            </a:schemeClr>
          </a:solidFill>
        </p:spPr>
        <p:txBody>
          <a:bodyPr wrap="square">
            <a:spAutoFit/>
          </a:bodyPr>
          <a:lstStyle/>
          <a:p>
            <a:pPr algn="just">
              <a:lnSpc>
                <a:spcPct val="115000"/>
              </a:lnSpc>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Con el software Justicia XXI, los despachos judiciales pueden consultar los datos de los procesos desde Internet y </a:t>
            </a:r>
            <a:r>
              <a:rPr lang="es-ES" sz="2000" dirty="0" smtClean="0">
                <a:latin typeface="Arial" panose="020B0604020202020204" pitchFamily="34" charset="0"/>
                <a:ea typeface="Calibri" panose="020F0502020204030204" pitchFamily="34" charset="0"/>
                <a:cs typeface="Times New Roman" panose="02020603050405020304" pitchFamily="18" charset="0"/>
              </a:rPr>
              <a:t>tienen</a:t>
            </a:r>
            <a:r>
              <a:rPr lang="es-ES" sz="2000" dirty="0" smtClean="0">
                <a:latin typeface="Arial" panose="020B0604020202020204" pitchFamily="34" charset="0"/>
                <a:ea typeface="Calibri" panose="020F0502020204030204" pitchFamily="34" charset="0"/>
                <a:cs typeface="Times New Roman" panose="02020603050405020304" pitchFamily="18" charset="0"/>
              </a:rPr>
              <a:t> </a:t>
            </a:r>
            <a:r>
              <a:rPr lang="es-ES" sz="2000" dirty="0">
                <a:latin typeface="Arial" panose="020B0604020202020204" pitchFamily="34" charset="0"/>
                <a:ea typeface="Calibri" panose="020F0502020204030204" pitchFamily="34" charset="0"/>
                <a:cs typeface="Times New Roman" panose="02020603050405020304" pitchFamily="18" charset="0"/>
              </a:rPr>
              <a:t>mayor control sobre la operación del sistema, la información está centralizada y los datos estandarizados. </a:t>
            </a:r>
            <a:endParaRPr lang="es-E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32" name="Rectángulo 31"/>
          <p:cNvSpPr/>
          <p:nvPr/>
        </p:nvSpPr>
        <p:spPr>
          <a:xfrm>
            <a:off x="1699060" y="5880276"/>
            <a:ext cx="9311601" cy="410882"/>
          </a:xfrm>
          <a:prstGeom prst="rect">
            <a:avLst/>
          </a:prstGeom>
        </p:spPr>
        <p:txBody>
          <a:bodyPr wrap="square">
            <a:spAutoFit/>
          </a:bodyPr>
          <a:lstStyle/>
          <a:p>
            <a:pPr algn="just">
              <a:lnSpc>
                <a:spcPct val="115000"/>
              </a:lnSpc>
              <a:spcAft>
                <a:spcPts val="0"/>
              </a:spcAft>
            </a:pPr>
            <a:r>
              <a:rPr lang="es-CO" sz="1800" b="1" i="1" dirty="0">
                <a:latin typeface="Arial" panose="020B0604020202020204" pitchFamily="34" charset="0"/>
                <a:ea typeface="Calibri" panose="020F0502020204030204" pitchFamily="34" charset="0"/>
                <a:cs typeface="Times New Roman" panose="02020603050405020304" pitchFamily="18" charset="0"/>
              </a:rPr>
              <a:t>La Rama también cuenta con red </a:t>
            </a:r>
            <a:r>
              <a:rPr lang="es-CO" sz="1800" b="1" i="1" dirty="0" err="1">
                <a:latin typeface="Arial" panose="020B0604020202020204" pitchFamily="34" charset="0"/>
                <a:ea typeface="Calibri" panose="020F0502020204030204" pitchFamily="34" charset="0"/>
                <a:cs typeface="Times New Roman" panose="02020603050405020304" pitchFamily="18" charset="0"/>
              </a:rPr>
              <a:t>lan</a:t>
            </a:r>
            <a:r>
              <a:rPr lang="es-CO" sz="1800" b="1" i="1" dirty="0">
                <a:latin typeface="Arial" panose="020B0604020202020204" pitchFamily="34" charset="0"/>
                <a:ea typeface="Calibri" panose="020F0502020204030204" pitchFamily="34" charset="0"/>
                <a:cs typeface="Times New Roman" panose="02020603050405020304" pitchFamily="18" charset="0"/>
              </a:rPr>
              <a:t>, conectividad y 29.000 equipos nuevos. </a:t>
            </a:r>
            <a:endParaRPr lang="es-ES" sz="16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1280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ppt_x"/>
                                          </p:val>
                                        </p:tav>
                                        <p:tav tm="100000">
                                          <p:val>
                                            <p:strVal val="#ppt_x"/>
                                          </p:val>
                                        </p:tav>
                                      </p:tavLst>
                                    </p:anim>
                                    <p:anim calcmode="lin" valueType="num">
                                      <p:cBhvr additive="base">
                                        <p:cTn id="20" dur="750" fill="hold"/>
                                        <p:tgtEl>
                                          <p:spTgt spid="2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500"/>
                                        <p:tgtEl>
                                          <p:spTgt spid="30"/>
                                        </p:tgtEl>
                                      </p:cBhvr>
                                    </p:animEffect>
                                    <p:anim calcmode="lin" valueType="num">
                                      <p:cBhvr>
                                        <p:cTn id="25" dur="1500" fill="hold"/>
                                        <p:tgtEl>
                                          <p:spTgt spid="30"/>
                                        </p:tgtEl>
                                        <p:attrNameLst>
                                          <p:attrName>ppt_x</p:attrName>
                                        </p:attrNameLst>
                                      </p:cBhvr>
                                      <p:tavLst>
                                        <p:tav tm="0">
                                          <p:val>
                                            <p:strVal val="#ppt_x"/>
                                          </p:val>
                                        </p:tav>
                                        <p:tav tm="100000">
                                          <p:val>
                                            <p:strVal val="#ppt_x"/>
                                          </p:val>
                                        </p:tav>
                                      </p:tavLst>
                                    </p:anim>
                                    <p:anim calcmode="lin" valueType="num">
                                      <p:cBhvr>
                                        <p:cTn id="26" dur="1500" fill="hold"/>
                                        <p:tgtEl>
                                          <p:spTgt spid="3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74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1" grpId="0"/>
      <p:bldP spid="26" grpId="0"/>
      <p:bldP spid="30" grpId="0" animBg="1"/>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93" y="-98597"/>
            <a:ext cx="4752528" cy="891509"/>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Página</a:t>
            </a:r>
            <a:r>
              <a:rPr lang="en-US" sz="4800" dirty="0" smtClean="0"/>
              <a:t> Web</a:t>
            </a:r>
            <a:endParaRPr lang="en-US" sz="4800" dirty="0"/>
          </a:p>
        </p:txBody>
      </p:sp>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pic>
        <p:nvPicPr>
          <p:cNvPr id="3" name="Imagen 2"/>
          <p:cNvPicPr>
            <a:picLocks noChangeAspect="1"/>
          </p:cNvPicPr>
          <p:nvPr/>
        </p:nvPicPr>
        <p:blipFill>
          <a:blip r:embed="rId3"/>
          <a:stretch>
            <a:fillRect/>
          </a:stretch>
        </p:blipFill>
        <p:spPr>
          <a:xfrm>
            <a:off x="1489075" y="1269554"/>
            <a:ext cx="8363867" cy="3946764"/>
          </a:xfrm>
          <a:prstGeom prst="rect">
            <a:avLst/>
          </a:prstGeom>
        </p:spPr>
      </p:pic>
      <p:sp>
        <p:nvSpPr>
          <p:cNvPr id="4" name="Rectángulo 3"/>
          <p:cNvSpPr/>
          <p:nvPr/>
        </p:nvSpPr>
        <p:spPr>
          <a:xfrm>
            <a:off x="1129035" y="5446018"/>
            <a:ext cx="9528719" cy="1015663"/>
          </a:xfrm>
          <a:prstGeom prst="rect">
            <a:avLst/>
          </a:prstGeom>
        </p:spPr>
        <p:txBody>
          <a:bodyPr wrap="square">
            <a:spAutoFit/>
          </a:bodyPr>
          <a:lstStyle/>
          <a:p>
            <a:pPr algn="ctr"/>
            <a:r>
              <a:rPr lang="es-ES" sz="2000" spc="-150" dirty="0">
                <a:solidFill>
                  <a:schemeClr val="tx1">
                    <a:lumMod val="85000"/>
                    <a:lumOff val="15000"/>
                  </a:schemeClr>
                </a:solidFill>
                <a:latin typeface="Arial" pitchFamily="34" charset="0"/>
                <a:cs typeface="Arial" pitchFamily="34" charset="0"/>
              </a:rPr>
              <a:t>Las comunicaciones enviadas por las Oficinas Judiciales, de apoyo y servicios de los respectivos Distritos Judiciales quedarán integradas a nivel nacional con la disponibilidad de la información a través de la página Web de la Rama Judicial para el conocimiento de las Altas Cortes.</a:t>
            </a:r>
            <a:endParaRPr lang="en-US" sz="2000" spc="-150" dirty="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23559762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4537582"/>
              </p:ext>
            </p:extLst>
          </p:nvPr>
        </p:nvGraphicFramePr>
        <p:xfrm>
          <a:off x="2929235" y="1683688"/>
          <a:ext cx="2592288" cy="3652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929235" y="5315442"/>
            <a:ext cx="2520280" cy="1210696"/>
          </a:xfrm>
          <a:prstGeom prst="rect">
            <a:avLst/>
          </a:prstGeom>
          <a:solidFill>
            <a:schemeClr val="bg1">
              <a:lumMod val="8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ms-MY"/>
          </a:p>
        </p:txBody>
      </p:sp>
      <p:sp>
        <p:nvSpPr>
          <p:cNvPr id="10" name="TextBox 9"/>
          <p:cNvSpPr txBox="1"/>
          <p:nvPr/>
        </p:nvSpPr>
        <p:spPr>
          <a:xfrm>
            <a:off x="2929235" y="5418884"/>
            <a:ext cx="2520280" cy="923314"/>
          </a:xfrm>
          <a:prstGeom prst="rect">
            <a:avLst/>
          </a:prstGeom>
          <a:noFill/>
        </p:spPr>
        <p:txBody>
          <a:bodyPr wrap="square" lIns="91424" tIns="45712" rIns="91424" bIns="45712" rtlCol="0">
            <a:spAutoFit/>
          </a:bodyPr>
          <a:lstStyle/>
          <a:p>
            <a:pPr algn="ctr"/>
            <a:r>
              <a:rPr lang="en-US" sz="1800" b="1" dirty="0" smtClean="0">
                <a:solidFill>
                  <a:schemeClr val="tx1">
                    <a:lumMod val="85000"/>
                    <a:lumOff val="15000"/>
                  </a:schemeClr>
                </a:solidFill>
                <a:latin typeface="Arial" pitchFamily="34" charset="0"/>
                <a:cs typeface="Arial" pitchFamily="34" charset="0"/>
              </a:rPr>
              <a:t>Palacio de </a:t>
            </a:r>
            <a:r>
              <a:rPr lang="en-US" sz="1800" b="1" dirty="0" err="1" smtClean="0">
                <a:solidFill>
                  <a:schemeClr val="tx1">
                    <a:lumMod val="85000"/>
                    <a:lumOff val="15000"/>
                  </a:schemeClr>
                </a:solidFill>
                <a:latin typeface="Arial" pitchFamily="34" charset="0"/>
                <a:cs typeface="Arial" pitchFamily="34" charset="0"/>
              </a:rPr>
              <a:t>Justicia</a:t>
            </a:r>
            <a:r>
              <a:rPr lang="en-US" sz="1800" b="1" dirty="0" smtClean="0">
                <a:solidFill>
                  <a:schemeClr val="tx1">
                    <a:lumMod val="85000"/>
                    <a:lumOff val="15000"/>
                  </a:schemeClr>
                </a:solidFill>
                <a:latin typeface="Arial" pitchFamily="34" charset="0"/>
                <a:cs typeface="Arial" pitchFamily="34" charset="0"/>
              </a:rPr>
              <a:t> Pedro Elias Serrano </a:t>
            </a:r>
            <a:r>
              <a:rPr lang="en-US" sz="1800" b="1" dirty="0" err="1" smtClean="0">
                <a:solidFill>
                  <a:schemeClr val="tx1">
                    <a:lumMod val="85000"/>
                    <a:lumOff val="15000"/>
                  </a:schemeClr>
                </a:solidFill>
                <a:latin typeface="Arial" pitchFamily="34" charset="0"/>
                <a:cs typeface="Arial" pitchFamily="34" charset="0"/>
              </a:rPr>
              <a:t>Abadía</a:t>
            </a:r>
            <a:endParaRPr lang="en-US" sz="1800" b="1" dirty="0" smtClean="0">
              <a:solidFill>
                <a:schemeClr val="tx1">
                  <a:lumMod val="85000"/>
                  <a:lumOff val="15000"/>
                </a:schemeClr>
              </a:solidFill>
              <a:latin typeface="Arial" pitchFamily="34" charset="0"/>
              <a:cs typeface="Arial" pitchFamily="34" charset="0"/>
            </a:endParaRPr>
          </a:p>
        </p:txBody>
      </p:sp>
      <p:graphicFrame>
        <p:nvGraphicFramePr>
          <p:cNvPr id="24" name="Diagram 23"/>
          <p:cNvGraphicFramePr/>
          <p:nvPr>
            <p:extLst>
              <p:ext uri="{D42A27DB-BD31-4B8C-83A1-F6EECF244321}">
                <p14:modId xmlns:p14="http://schemas.microsoft.com/office/powerpoint/2010/main" val="1807182052"/>
              </p:ext>
            </p:extLst>
          </p:nvPr>
        </p:nvGraphicFramePr>
        <p:xfrm>
          <a:off x="6385619" y="1705775"/>
          <a:ext cx="3024336" cy="3630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Rectangle 24"/>
          <p:cNvSpPr/>
          <p:nvPr/>
        </p:nvSpPr>
        <p:spPr>
          <a:xfrm>
            <a:off x="6457627" y="5336398"/>
            <a:ext cx="2865160" cy="1238245"/>
          </a:xfrm>
          <a:prstGeom prst="rect">
            <a:avLst/>
          </a:prstGeom>
          <a:solidFill>
            <a:schemeClr val="bg1">
              <a:lumMod val="8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ms-MY"/>
          </a:p>
        </p:txBody>
      </p:sp>
      <p:sp>
        <p:nvSpPr>
          <p:cNvPr id="26" name="TextBox 25"/>
          <p:cNvSpPr txBox="1"/>
          <p:nvPr/>
        </p:nvSpPr>
        <p:spPr>
          <a:xfrm>
            <a:off x="6637646" y="5490097"/>
            <a:ext cx="2467221" cy="928965"/>
          </a:xfrm>
          <a:prstGeom prst="rect">
            <a:avLst/>
          </a:prstGeom>
          <a:noFill/>
        </p:spPr>
        <p:txBody>
          <a:bodyPr wrap="square" lIns="91424" tIns="45712" rIns="91424" bIns="45712" rtlCol="0">
            <a:spAutoFit/>
          </a:bodyPr>
          <a:lstStyle/>
          <a:p>
            <a:pPr algn="ctr"/>
            <a:r>
              <a:rPr lang="en-US" sz="1800" b="1" dirty="0" smtClean="0">
                <a:solidFill>
                  <a:schemeClr val="tx1">
                    <a:lumMod val="85000"/>
                    <a:lumOff val="15000"/>
                  </a:schemeClr>
                </a:solidFill>
                <a:latin typeface="Arial" pitchFamily="34" charset="0"/>
                <a:cs typeface="Arial" pitchFamily="34" charset="0"/>
              </a:rPr>
              <a:t>Palacio de </a:t>
            </a:r>
            <a:r>
              <a:rPr lang="en-US" sz="1800" b="1" dirty="0" err="1" smtClean="0">
                <a:solidFill>
                  <a:schemeClr val="tx1">
                    <a:lumMod val="85000"/>
                    <a:lumOff val="15000"/>
                  </a:schemeClr>
                </a:solidFill>
                <a:latin typeface="Arial" pitchFamily="34" charset="0"/>
                <a:cs typeface="Arial" pitchFamily="34" charset="0"/>
              </a:rPr>
              <a:t>Justicia</a:t>
            </a:r>
            <a:r>
              <a:rPr lang="en-US" sz="1800" b="1" dirty="0" smtClean="0">
                <a:solidFill>
                  <a:schemeClr val="tx1">
                    <a:lumMod val="85000"/>
                    <a:lumOff val="15000"/>
                  </a:schemeClr>
                </a:solidFill>
                <a:latin typeface="Arial" pitchFamily="34" charset="0"/>
                <a:cs typeface="Arial" pitchFamily="34" charset="0"/>
              </a:rPr>
              <a:t> Fanny González Franco</a:t>
            </a:r>
            <a:endParaRPr lang="ms-MY" sz="1800" b="1" dirty="0">
              <a:solidFill>
                <a:schemeClr val="tx1">
                  <a:lumMod val="85000"/>
                  <a:lumOff val="15000"/>
                </a:schemeClr>
              </a:solidFill>
              <a:latin typeface="Arial" pitchFamily="34" charset="0"/>
              <a:cs typeface="Arial" pitchFamily="34" charset="0"/>
            </a:endParaRPr>
          </a:p>
        </p:txBody>
      </p:sp>
      <p:sp>
        <p:nvSpPr>
          <p:cNvPr id="22" name="Text Placeholder 1"/>
          <p:cNvSpPr>
            <a:spLocks noGrp="1"/>
          </p:cNvSpPr>
          <p:nvPr>
            <p:ph type="body" sz="quarter" idx="10"/>
          </p:nvPr>
        </p:nvSpPr>
        <p:spPr>
          <a:xfrm>
            <a:off x="-23093" y="-1883"/>
            <a:ext cx="6217095" cy="88333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Infraestructura</a:t>
            </a:r>
            <a:r>
              <a:rPr lang="en-US" sz="4800" dirty="0" smtClean="0"/>
              <a:t> </a:t>
            </a:r>
            <a:r>
              <a:rPr lang="en-US" sz="4800" dirty="0" err="1" smtClean="0"/>
              <a:t>Física</a:t>
            </a:r>
            <a:r>
              <a:rPr lang="en-US" sz="4800" dirty="0" smtClean="0"/>
              <a:t> </a:t>
            </a:r>
            <a:endParaRPr lang="en-US" sz="4800" dirty="0"/>
          </a:p>
        </p:txBody>
      </p:sp>
    </p:spTree>
    <p:extLst>
      <p:ext uri="{BB962C8B-B14F-4D97-AF65-F5344CB8AC3E}">
        <p14:creationId xmlns:p14="http://schemas.microsoft.com/office/powerpoint/2010/main" val="376710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decel="10000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ppt_x"/>
                                          </p:val>
                                        </p:tav>
                                        <p:tav tm="100000">
                                          <p:val>
                                            <p:strVal val="#ppt_x"/>
                                          </p:val>
                                        </p:tav>
                                      </p:tavLst>
                                    </p:anim>
                                    <p:anim calcmode="lin" valueType="num">
                                      <p:cBhvr additive="base">
                                        <p:cTn id="25" dur="75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P spid="10" grpId="0"/>
      <p:bldGraphic spid="24" grpId="0">
        <p:bldAsOne/>
      </p:bldGraphic>
      <p:bldP spid="25" grpId="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93" y="-1883"/>
            <a:ext cx="7488832" cy="88333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smtClean="0"/>
              <a:t>Plan Sectorial de </a:t>
            </a:r>
            <a:r>
              <a:rPr lang="en-US" sz="4800" dirty="0" err="1" smtClean="0"/>
              <a:t>Desarrollo</a:t>
            </a:r>
            <a:endParaRPr lang="en-US" sz="4800" dirty="0"/>
          </a:p>
        </p:txBody>
      </p:sp>
      <p:cxnSp>
        <p:nvCxnSpPr>
          <p:cNvPr id="4" name="Straight Connector 3"/>
          <p:cNvCxnSpPr/>
          <p:nvPr/>
        </p:nvCxnSpPr>
        <p:spPr>
          <a:xfrm flipV="1">
            <a:off x="1532476" y="2202843"/>
            <a:ext cx="9270800" cy="281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70243" y="1773610"/>
            <a:ext cx="524471" cy="276983"/>
          </a:xfrm>
          <a:prstGeom prst="rect">
            <a:avLst/>
          </a:prstGeom>
          <a:noFill/>
        </p:spPr>
        <p:txBody>
          <a:bodyPr wrap="none" lIns="91424" tIns="45712" rIns="91424" bIns="45712" rtlCol="0">
            <a:spAutoFit/>
          </a:bodyPr>
          <a:lstStyle/>
          <a:p>
            <a:pPr algn="ctr"/>
            <a:r>
              <a:rPr lang="en-US" sz="1200" dirty="0" smtClean="0">
                <a:solidFill>
                  <a:schemeClr val="tx1">
                    <a:lumMod val="85000"/>
                    <a:lumOff val="15000"/>
                  </a:schemeClr>
                </a:solidFill>
                <a:latin typeface="Arial" pitchFamily="34" charset="0"/>
                <a:cs typeface="Arial" pitchFamily="34" charset="0"/>
              </a:rPr>
              <a:t>2015</a:t>
            </a:r>
            <a:endParaRPr lang="en-US" sz="1200" dirty="0">
              <a:solidFill>
                <a:schemeClr val="tx1">
                  <a:lumMod val="85000"/>
                  <a:lumOff val="15000"/>
                </a:schemeClr>
              </a:solidFill>
              <a:latin typeface="Arial" pitchFamily="34" charset="0"/>
              <a:cs typeface="Arial" pitchFamily="34" charset="0"/>
            </a:endParaRPr>
          </a:p>
        </p:txBody>
      </p:sp>
      <p:sp>
        <p:nvSpPr>
          <p:cNvPr id="9" name="Oval 8"/>
          <p:cNvSpPr/>
          <p:nvPr/>
        </p:nvSpPr>
        <p:spPr>
          <a:xfrm>
            <a:off x="1424466" y="2094831"/>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0" name="Oval 9"/>
          <p:cNvSpPr/>
          <p:nvPr/>
        </p:nvSpPr>
        <p:spPr>
          <a:xfrm>
            <a:off x="4545977" y="2094831"/>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1" name="Oval 10"/>
          <p:cNvSpPr/>
          <p:nvPr/>
        </p:nvSpPr>
        <p:spPr>
          <a:xfrm>
            <a:off x="7727975" y="2114032"/>
            <a:ext cx="216024" cy="21602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2" name="Oval 11"/>
          <p:cNvSpPr/>
          <p:nvPr/>
        </p:nvSpPr>
        <p:spPr>
          <a:xfrm>
            <a:off x="10695262" y="2114032"/>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4" name="TextBox 13"/>
          <p:cNvSpPr txBox="1"/>
          <p:nvPr/>
        </p:nvSpPr>
        <p:spPr>
          <a:xfrm>
            <a:off x="4391757" y="1773610"/>
            <a:ext cx="524471" cy="276983"/>
          </a:xfrm>
          <a:prstGeom prst="rect">
            <a:avLst/>
          </a:prstGeom>
          <a:noFill/>
        </p:spPr>
        <p:txBody>
          <a:bodyPr wrap="none" lIns="91424" tIns="45712" rIns="91424" bIns="45712" rtlCol="0">
            <a:spAutoFit/>
          </a:bodyPr>
          <a:lstStyle/>
          <a:p>
            <a:pPr algn="ctr"/>
            <a:r>
              <a:rPr lang="en-US" sz="1200" dirty="0" smtClean="0">
                <a:solidFill>
                  <a:schemeClr val="tx1">
                    <a:lumMod val="85000"/>
                    <a:lumOff val="15000"/>
                  </a:schemeClr>
                </a:solidFill>
                <a:latin typeface="Arial" pitchFamily="34" charset="0"/>
                <a:cs typeface="Arial" pitchFamily="34" charset="0"/>
              </a:rPr>
              <a:t>2016</a:t>
            </a:r>
            <a:endParaRPr lang="en-US" sz="1200" dirty="0">
              <a:solidFill>
                <a:schemeClr val="tx1">
                  <a:lumMod val="85000"/>
                  <a:lumOff val="15000"/>
                </a:schemeClr>
              </a:solidFill>
              <a:latin typeface="Arial" pitchFamily="34" charset="0"/>
              <a:cs typeface="Arial" pitchFamily="34" charset="0"/>
            </a:endParaRPr>
          </a:p>
        </p:txBody>
      </p:sp>
      <p:sp>
        <p:nvSpPr>
          <p:cNvPr id="15" name="TextBox 14"/>
          <p:cNvSpPr txBox="1"/>
          <p:nvPr/>
        </p:nvSpPr>
        <p:spPr>
          <a:xfrm>
            <a:off x="7575052" y="1792811"/>
            <a:ext cx="524471" cy="276983"/>
          </a:xfrm>
          <a:prstGeom prst="rect">
            <a:avLst/>
          </a:prstGeom>
          <a:noFill/>
        </p:spPr>
        <p:txBody>
          <a:bodyPr wrap="none" lIns="91424" tIns="45712" rIns="91424" bIns="45712" rtlCol="0">
            <a:spAutoFit/>
          </a:bodyPr>
          <a:lstStyle/>
          <a:p>
            <a:pPr algn="ctr"/>
            <a:r>
              <a:rPr lang="en-US" sz="1200" dirty="0" smtClean="0">
                <a:solidFill>
                  <a:schemeClr val="tx1">
                    <a:lumMod val="85000"/>
                    <a:lumOff val="15000"/>
                  </a:schemeClr>
                </a:solidFill>
                <a:latin typeface="Arial" pitchFamily="34" charset="0"/>
                <a:cs typeface="Arial" pitchFamily="34" charset="0"/>
              </a:rPr>
              <a:t>2017</a:t>
            </a:r>
            <a:endParaRPr lang="en-US" sz="1200" dirty="0">
              <a:solidFill>
                <a:schemeClr val="tx1">
                  <a:lumMod val="85000"/>
                  <a:lumOff val="15000"/>
                </a:schemeClr>
              </a:solidFill>
              <a:latin typeface="Arial" pitchFamily="34" charset="0"/>
              <a:cs typeface="Arial" pitchFamily="34" charset="0"/>
            </a:endParaRPr>
          </a:p>
        </p:txBody>
      </p:sp>
      <p:sp>
        <p:nvSpPr>
          <p:cNvPr id="19" name="TextBox 18"/>
          <p:cNvSpPr txBox="1"/>
          <p:nvPr/>
        </p:nvSpPr>
        <p:spPr>
          <a:xfrm>
            <a:off x="4659976" y="2709714"/>
            <a:ext cx="2852032" cy="584759"/>
          </a:xfrm>
          <a:prstGeom prst="rect">
            <a:avLst/>
          </a:prstGeom>
          <a:solidFill>
            <a:schemeClr val="accent1">
              <a:lumMod val="75000"/>
            </a:schemeClr>
          </a:solidFill>
        </p:spPr>
        <p:txBody>
          <a:bodyPr wrap="none" lIns="91424" tIns="45712" rIns="91424" bIns="45712" rtlCol="0">
            <a:spAutoFit/>
          </a:bodyPr>
          <a:lstStyle/>
          <a:p>
            <a:pPr algn="ctr"/>
            <a:r>
              <a:rPr lang="en-US" sz="3200" b="1" spc="-150" dirty="0" smtClean="0">
                <a:solidFill>
                  <a:schemeClr val="bg1"/>
                </a:solidFill>
                <a:latin typeface="Arial" pitchFamily="34" charset="0"/>
                <a:cs typeface="Arial" pitchFamily="34" charset="0"/>
              </a:rPr>
              <a:t>Plan 2015-2018</a:t>
            </a:r>
            <a:endParaRPr lang="en-US" sz="3200" b="1" spc="-150" dirty="0">
              <a:solidFill>
                <a:schemeClr val="bg1"/>
              </a:solidFill>
              <a:latin typeface="Arial" pitchFamily="34" charset="0"/>
              <a:cs typeface="Arial" pitchFamily="34" charset="0"/>
            </a:endParaRPr>
          </a:p>
        </p:txBody>
      </p:sp>
      <p:sp>
        <p:nvSpPr>
          <p:cNvPr id="37" name="Oval 11"/>
          <p:cNvSpPr/>
          <p:nvPr/>
        </p:nvSpPr>
        <p:spPr>
          <a:xfrm>
            <a:off x="10695262" y="2114547"/>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38" name="TextBox 15"/>
          <p:cNvSpPr txBox="1"/>
          <p:nvPr/>
        </p:nvSpPr>
        <p:spPr>
          <a:xfrm>
            <a:off x="10541040" y="1792811"/>
            <a:ext cx="524471" cy="276983"/>
          </a:xfrm>
          <a:prstGeom prst="rect">
            <a:avLst/>
          </a:prstGeom>
          <a:noFill/>
        </p:spPr>
        <p:txBody>
          <a:bodyPr wrap="none" lIns="91424" tIns="45712" rIns="91424" bIns="45712" rtlCol="0">
            <a:spAutoFit/>
          </a:bodyPr>
          <a:lstStyle/>
          <a:p>
            <a:pPr algn="ctr"/>
            <a:r>
              <a:rPr lang="en-US" sz="1200" dirty="0" smtClean="0">
                <a:solidFill>
                  <a:schemeClr val="tx1">
                    <a:lumMod val="85000"/>
                    <a:lumOff val="15000"/>
                  </a:schemeClr>
                </a:solidFill>
                <a:latin typeface="Arial" pitchFamily="34" charset="0"/>
                <a:cs typeface="Arial" pitchFamily="34" charset="0"/>
              </a:rPr>
              <a:t>2018</a:t>
            </a:r>
            <a:endParaRPr lang="en-US" sz="1200" dirty="0">
              <a:solidFill>
                <a:schemeClr val="tx1">
                  <a:lumMod val="85000"/>
                  <a:lumOff val="15000"/>
                </a:schemeClr>
              </a:solidFill>
              <a:latin typeface="Arial" pitchFamily="34" charset="0"/>
              <a:cs typeface="Arial" pitchFamily="34" charset="0"/>
            </a:endParaRPr>
          </a:p>
        </p:txBody>
      </p:sp>
      <p:sp>
        <p:nvSpPr>
          <p:cNvPr id="39" name="Oval 15"/>
          <p:cNvSpPr/>
          <p:nvPr/>
        </p:nvSpPr>
        <p:spPr>
          <a:xfrm>
            <a:off x="1819726" y="3698697"/>
            <a:ext cx="1193661" cy="1193661"/>
          </a:xfrm>
          <a:prstGeom prst="ellipse">
            <a:avLst/>
          </a:prstGeom>
          <a:solidFill>
            <a:srgbClr val="C0000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endParaRPr lang="ru-RU" sz="1800" b="1" dirty="0">
              <a:solidFill>
                <a:schemeClr val="bg1"/>
              </a:solidFill>
            </a:endParaRPr>
          </a:p>
        </p:txBody>
      </p:sp>
      <p:sp>
        <p:nvSpPr>
          <p:cNvPr id="41" name="Rectangle 17"/>
          <p:cNvSpPr/>
          <p:nvPr/>
        </p:nvSpPr>
        <p:spPr>
          <a:xfrm>
            <a:off x="1109347" y="4952228"/>
            <a:ext cx="2614417" cy="424716"/>
          </a:xfrm>
          <a:prstGeom prst="rect">
            <a:avLst/>
          </a:prstGeom>
        </p:spPr>
        <p:txBody>
          <a:bodyPr wrap="square" lIns="91424" tIns="45712" rIns="91424" bIns="45712">
            <a:spAutoFit/>
          </a:bodyPr>
          <a:lstStyle/>
          <a:p>
            <a:pPr algn="ctr">
              <a:lnSpc>
                <a:spcPct val="90000"/>
              </a:lnSpc>
            </a:pPr>
            <a:r>
              <a:rPr lang="en-US" b="1" kern="3000" spc="-150" dirty="0" err="1" smtClean="0">
                <a:solidFill>
                  <a:schemeClr val="tx1">
                    <a:lumMod val="85000"/>
                    <a:lumOff val="15000"/>
                  </a:schemeClr>
                </a:solidFill>
                <a:latin typeface="Arial" pitchFamily="34" charset="0"/>
                <a:cs typeface="Arial" pitchFamily="34" charset="0"/>
              </a:rPr>
              <a:t>Proyectos</a:t>
            </a:r>
            <a:endParaRPr lang="en-US" b="1" kern="3000" spc="-150" dirty="0">
              <a:solidFill>
                <a:schemeClr val="tx1">
                  <a:lumMod val="85000"/>
                  <a:lumOff val="15000"/>
                </a:schemeClr>
              </a:solidFill>
              <a:latin typeface="Arial" pitchFamily="34" charset="0"/>
              <a:cs typeface="Arial" pitchFamily="34" charset="0"/>
            </a:endParaRPr>
          </a:p>
        </p:txBody>
      </p:sp>
      <p:sp>
        <p:nvSpPr>
          <p:cNvPr id="42" name="Oval 19"/>
          <p:cNvSpPr/>
          <p:nvPr/>
        </p:nvSpPr>
        <p:spPr>
          <a:xfrm>
            <a:off x="5583335" y="3665616"/>
            <a:ext cx="1193661" cy="1193661"/>
          </a:xfrm>
          <a:prstGeom prst="ellipse">
            <a:avLst/>
          </a:prstGeom>
          <a:solidFill>
            <a:schemeClr val="accent6">
              <a:lumMod val="7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endParaRPr lang="ru-RU" sz="3600" b="1" dirty="0">
              <a:solidFill>
                <a:schemeClr val="bg1"/>
              </a:solidFill>
            </a:endParaRPr>
          </a:p>
        </p:txBody>
      </p:sp>
      <p:sp>
        <p:nvSpPr>
          <p:cNvPr id="43" name="Rectangle 20"/>
          <p:cNvSpPr/>
          <p:nvPr/>
        </p:nvSpPr>
        <p:spPr>
          <a:xfrm>
            <a:off x="4860352" y="5657906"/>
            <a:ext cx="2714700" cy="523204"/>
          </a:xfrm>
          <a:prstGeom prst="rect">
            <a:avLst/>
          </a:prstGeom>
        </p:spPr>
        <p:txBody>
          <a:bodyPr wrap="square" lIns="91424" tIns="45712" rIns="91424" bIns="45712">
            <a:spAutoFit/>
          </a:bodyPr>
          <a:lstStyle/>
          <a:p>
            <a:pPr algn="ctr"/>
            <a:r>
              <a:rPr lang="es-ES" sz="1400" kern="3000" dirty="0">
                <a:solidFill>
                  <a:schemeClr val="tx1">
                    <a:lumMod val="85000"/>
                    <a:lumOff val="15000"/>
                  </a:schemeClr>
                </a:solidFill>
                <a:latin typeface="Source Sans Pro Light" pitchFamily="34" charset="0"/>
              </a:rPr>
              <a:t>Bogotá, Cartagena, Barranquilla y </a:t>
            </a:r>
            <a:r>
              <a:rPr lang="es-ES" sz="1400" kern="3000" dirty="0" smtClean="0">
                <a:solidFill>
                  <a:schemeClr val="tx1">
                    <a:lumMod val="85000"/>
                    <a:lumOff val="15000"/>
                  </a:schemeClr>
                </a:solidFill>
                <a:latin typeface="Source Sans Pro Light" pitchFamily="34" charset="0"/>
              </a:rPr>
              <a:t>Medellín</a:t>
            </a:r>
            <a:endParaRPr lang="es-ES" sz="1400" kern="3000" dirty="0">
              <a:solidFill>
                <a:schemeClr val="tx1">
                  <a:lumMod val="85000"/>
                  <a:lumOff val="15000"/>
                </a:schemeClr>
              </a:solidFill>
              <a:latin typeface="Source Sans Pro Light" pitchFamily="34" charset="0"/>
            </a:endParaRPr>
          </a:p>
        </p:txBody>
      </p:sp>
      <p:sp>
        <p:nvSpPr>
          <p:cNvPr id="44" name="Rectangle 21"/>
          <p:cNvSpPr/>
          <p:nvPr/>
        </p:nvSpPr>
        <p:spPr>
          <a:xfrm>
            <a:off x="5090703" y="4900792"/>
            <a:ext cx="2122325" cy="757114"/>
          </a:xfrm>
          <a:prstGeom prst="rect">
            <a:avLst/>
          </a:prstGeom>
        </p:spPr>
        <p:txBody>
          <a:bodyPr wrap="square" lIns="91424" tIns="45712" rIns="91424" bIns="45712">
            <a:spAutoFit/>
          </a:bodyPr>
          <a:lstStyle/>
          <a:p>
            <a:pPr algn="ctr">
              <a:lnSpc>
                <a:spcPct val="90000"/>
              </a:lnSpc>
            </a:pPr>
            <a:r>
              <a:rPr lang="en-US" b="1" kern="3000" spc="-150" dirty="0" err="1" smtClean="0">
                <a:solidFill>
                  <a:schemeClr val="tx1">
                    <a:lumMod val="85000"/>
                    <a:lumOff val="15000"/>
                  </a:schemeClr>
                </a:solidFill>
                <a:latin typeface="Arial" pitchFamily="34" charset="0"/>
                <a:cs typeface="Arial" pitchFamily="34" charset="0"/>
              </a:rPr>
              <a:t>Ciudadelas</a:t>
            </a:r>
            <a:r>
              <a:rPr lang="en-US" b="1" kern="3000" spc="-150" dirty="0" smtClean="0">
                <a:solidFill>
                  <a:schemeClr val="tx1">
                    <a:lumMod val="85000"/>
                    <a:lumOff val="15000"/>
                  </a:schemeClr>
                </a:solidFill>
                <a:latin typeface="Arial" pitchFamily="34" charset="0"/>
                <a:cs typeface="Arial" pitchFamily="34" charset="0"/>
              </a:rPr>
              <a:t> </a:t>
            </a:r>
            <a:r>
              <a:rPr lang="en-US" b="1" kern="3000" spc="-150" dirty="0" err="1" smtClean="0">
                <a:solidFill>
                  <a:schemeClr val="tx1">
                    <a:lumMod val="85000"/>
                    <a:lumOff val="15000"/>
                  </a:schemeClr>
                </a:solidFill>
                <a:latin typeface="Arial" pitchFamily="34" charset="0"/>
                <a:cs typeface="Arial" pitchFamily="34" charset="0"/>
              </a:rPr>
              <a:t>Judiciales</a:t>
            </a:r>
            <a:endParaRPr lang="en-US" b="1" kern="3000" spc="-150" dirty="0">
              <a:solidFill>
                <a:schemeClr val="tx1">
                  <a:lumMod val="85000"/>
                  <a:lumOff val="15000"/>
                </a:schemeClr>
              </a:solidFill>
              <a:latin typeface="Arial" pitchFamily="34" charset="0"/>
              <a:cs typeface="Arial" pitchFamily="34" charset="0"/>
            </a:endParaRPr>
          </a:p>
        </p:txBody>
      </p:sp>
      <p:sp>
        <p:nvSpPr>
          <p:cNvPr id="48" name="Rectángulo 47"/>
          <p:cNvSpPr/>
          <p:nvPr/>
        </p:nvSpPr>
        <p:spPr>
          <a:xfrm>
            <a:off x="2115831" y="4003139"/>
            <a:ext cx="601447" cy="584775"/>
          </a:xfrm>
          <a:prstGeom prst="rect">
            <a:avLst/>
          </a:prstGeom>
        </p:spPr>
        <p:txBody>
          <a:bodyPr wrap="none">
            <a:spAutoFit/>
          </a:bodyPr>
          <a:lstStyle/>
          <a:p>
            <a:pPr algn="ctr"/>
            <a:r>
              <a:rPr lang="es-MX" sz="3200" b="1" dirty="0" smtClean="0">
                <a:solidFill>
                  <a:schemeClr val="bg1"/>
                </a:solidFill>
              </a:rPr>
              <a:t>32</a:t>
            </a:r>
            <a:endParaRPr lang="ru-RU" sz="3200" b="1" dirty="0">
              <a:solidFill>
                <a:schemeClr val="bg1"/>
              </a:solidFill>
            </a:endParaRPr>
          </a:p>
        </p:txBody>
      </p:sp>
      <p:sp>
        <p:nvSpPr>
          <p:cNvPr id="49" name="Rectángulo 48"/>
          <p:cNvSpPr/>
          <p:nvPr/>
        </p:nvSpPr>
        <p:spPr>
          <a:xfrm>
            <a:off x="5992563" y="3970058"/>
            <a:ext cx="393056" cy="584775"/>
          </a:xfrm>
          <a:prstGeom prst="rect">
            <a:avLst/>
          </a:prstGeom>
        </p:spPr>
        <p:txBody>
          <a:bodyPr wrap="none">
            <a:spAutoFit/>
          </a:bodyPr>
          <a:lstStyle/>
          <a:p>
            <a:pPr algn="ctr"/>
            <a:r>
              <a:rPr lang="es-MX" sz="3200" b="1" dirty="0" smtClean="0">
                <a:solidFill>
                  <a:schemeClr val="bg1"/>
                </a:solidFill>
              </a:rPr>
              <a:t>6</a:t>
            </a:r>
            <a:endParaRPr lang="ru-RU" sz="3200" b="1" dirty="0">
              <a:solidFill>
                <a:schemeClr val="bg1"/>
              </a:solidFill>
            </a:endParaRPr>
          </a:p>
        </p:txBody>
      </p:sp>
      <p:sp>
        <p:nvSpPr>
          <p:cNvPr id="7" name="Rectángulo 6"/>
          <p:cNvSpPr/>
          <p:nvPr/>
        </p:nvSpPr>
        <p:spPr>
          <a:xfrm>
            <a:off x="8339624" y="3002093"/>
            <a:ext cx="2886704" cy="3277820"/>
          </a:xfrm>
          <a:prstGeom prst="rect">
            <a:avLst/>
          </a:prstGeom>
          <a:solidFill>
            <a:schemeClr val="accent6">
              <a:lumMod val="20000"/>
              <a:lumOff val="80000"/>
            </a:schemeClr>
          </a:solidFill>
        </p:spPr>
        <p:txBody>
          <a:bodyPr wrap="square">
            <a:spAutoFit/>
          </a:bodyPr>
          <a:lstStyle/>
          <a:p>
            <a:pPr algn="just">
              <a:lnSpc>
                <a:spcPct val="115000"/>
              </a:lnSpc>
              <a:spcAft>
                <a:spcPts val="0"/>
              </a:spcAft>
            </a:pPr>
            <a:r>
              <a:rPr lang="es-ES" sz="1800" dirty="0">
                <a:latin typeface="Arial" panose="020B0604020202020204" pitchFamily="34" charset="0"/>
                <a:ea typeface="Calibri" panose="020F0502020204030204" pitchFamily="34" charset="0"/>
                <a:cs typeface="Times New Roman" panose="02020603050405020304" pitchFamily="18" charset="0"/>
              </a:rPr>
              <a:t>Se continuará con la adquisición, construcción y adecuación de sedes de despachos judiciales para la “Desconcentración Judicial” y terminaremos el proyecto del </a:t>
            </a:r>
            <a:r>
              <a:rPr lang="es-ES" sz="1800" b="1" dirty="0">
                <a:latin typeface="Arial" panose="020B0604020202020204" pitchFamily="34" charset="0"/>
                <a:ea typeface="Calibri" panose="020F0502020204030204" pitchFamily="34" charset="0"/>
                <a:cs typeface="Times New Roman" panose="02020603050405020304" pitchFamily="18" charset="0"/>
              </a:rPr>
              <a:t>Centro de Archivo General e Información Documental de Bogotá.</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040608" y="5376944"/>
            <a:ext cx="2751891" cy="1384995"/>
          </a:xfrm>
          <a:prstGeom prst="rect">
            <a:avLst/>
          </a:prstGeom>
        </p:spPr>
        <p:txBody>
          <a:bodyPr wrap="square">
            <a:spAutoFit/>
          </a:bodyPr>
          <a:lstStyle/>
          <a:p>
            <a:pPr lvl="0" algn="ctr"/>
            <a:r>
              <a:rPr lang="es-ES" sz="1400" kern="3000" dirty="0">
                <a:solidFill>
                  <a:prstClr val="black">
                    <a:lumMod val="85000"/>
                    <a:lumOff val="15000"/>
                  </a:prstClr>
                </a:solidFill>
                <a:latin typeface="Source Sans Pro Light" pitchFamily="34" charset="0"/>
              </a:rPr>
              <a:t>que incluyen construcción, adquisición, mejoramiento y </a:t>
            </a:r>
            <a:r>
              <a:rPr lang="es-ES" sz="1400" kern="3000" dirty="0">
                <a:solidFill>
                  <a:schemeClr val="tx1">
                    <a:lumMod val="85000"/>
                    <a:lumOff val="15000"/>
                  </a:schemeClr>
                </a:solidFill>
                <a:latin typeface="Source Sans Pro Light" pitchFamily="34" charset="0"/>
              </a:rPr>
              <a:t>mantenimiento</a:t>
            </a:r>
            <a:r>
              <a:rPr lang="es-ES" sz="1400" kern="3000" dirty="0">
                <a:solidFill>
                  <a:prstClr val="black">
                    <a:lumMod val="85000"/>
                    <a:lumOff val="15000"/>
                  </a:prstClr>
                </a:solidFill>
                <a:latin typeface="Source Sans Pro Light" pitchFamily="34" charset="0"/>
              </a:rPr>
              <a:t> de la infraestructura de la Rama Judicial. . </a:t>
            </a:r>
          </a:p>
          <a:p>
            <a:pPr lvl="0" algn="ctr"/>
            <a:endParaRPr lang="es-ES" sz="1400" kern="3000" dirty="0">
              <a:solidFill>
                <a:prstClr val="black">
                  <a:lumMod val="85000"/>
                  <a:lumOff val="15000"/>
                </a:prstClr>
              </a:solidFill>
              <a:latin typeface="Source Sans Pro Light" pitchFamily="34" charset="0"/>
            </a:endParaRPr>
          </a:p>
        </p:txBody>
      </p:sp>
    </p:spTree>
    <p:extLst>
      <p:ext uri="{BB962C8B-B14F-4D97-AF65-F5344CB8AC3E}">
        <p14:creationId xmlns:p14="http://schemas.microsoft.com/office/powerpoint/2010/main" val="19083545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1250"/>
                            </p:stCondLst>
                            <p:childTnLst>
                              <p:par>
                                <p:cTn id="44" presetID="2" presetClass="entr" presetSubtype="4" decel="10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750" fill="hold"/>
                                        <p:tgtEl>
                                          <p:spTgt spid="19"/>
                                        </p:tgtEl>
                                        <p:attrNameLst>
                                          <p:attrName>ppt_x</p:attrName>
                                        </p:attrNameLst>
                                      </p:cBhvr>
                                      <p:tavLst>
                                        <p:tav tm="0">
                                          <p:val>
                                            <p:strVal val="#ppt_x"/>
                                          </p:val>
                                        </p:tav>
                                        <p:tav tm="100000">
                                          <p:val>
                                            <p:strVal val="#ppt_x"/>
                                          </p:val>
                                        </p:tav>
                                      </p:tavLst>
                                    </p:anim>
                                    <p:anim calcmode="lin" valueType="num">
                                      <p:cBhvr additive="base">
                                        <p:cTn id="47" dur="750" fill="hold"/>
                                        <p:tgtEl>
                                          <p:spTgt spid="19"/>
                                        </p:tgtEl>
                                        <p:attrNameLst>
                                          <p:attrName>ppt_y</p:attrName>
                                        </p:attrNameLst>
                                      </p:cBhvr>
                                      <p:tavLst>
                                        <p:tav tm="0">
                                          <p:val>
                                            <p:strVal val="1+#ppt_h/2"/>
                                          </p:val>
                                        </p:tav>
                                        <p:tav tm="100000">
                                          <p:val>
                                            <p:strVal val="#ppt_y"/>
                                          </p:val>
                                        </p:tav>
                                      </p:tavLst>
                                    </p:anim>
                                  </p:childTnLst>
                                </p:cTn>
                              </p:par>
                              <p:par>
                                <p:cTn id="48" presetID="53" presetClass="entr" presetSubtype="16" fill="hold" grpId="0" nodeType="withEffect">
                                  <p:stCondLst>
                                    <p:cond delay="75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par>
                          <p:cTn id="58" fill="hold">
                            <p:stCondLst>
                              <p:cond delay="2750"/>
                            </p:stCondLst>
                            <p:childTnLst>
                              <p:par>
                                <p:cTn id="59" presetID="2" presetClass="entr" presetSubtype="4" decel="10000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750" fill="hold"/>
                                        <p:tgtEl>
                                          <p:spTgt spid="39"/>
                                        </p:tgtEl>
                                        <p:attrNameLst>
                                          <p:attrName>ppt_x</p:attrName>
                                        </p:attrNameLst>
                                      </p:cBhvr>
                                      <p:tavLst>
                                        <p:tav tm="0">
                                          <p:val>
                                            <p:strVal val="#ppt_x"/>
                                          </p:val>
                                        </p:tav>
                                        <p:tav tm="100000">
                                          <p:val>
                                            <p:strVal val="#ppt_x"/>
                                          </p:val>
                                        </p:tav>
                                      </p:tavLst>
                                    </p:anim>
                                    <p:anim calcmode="lin" valueType="num">
                                      <p:cBhvr additive="base">
                                        <p:cTn id="62" dur="75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decel="100000" fill="hold" grpId="0" nodeType="withEffect">
                                  <p:stCondLst>
                                    <p:cond delay="25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750" fill="hold"/>
                                        <p:tgtEl>
                                          <p:spTgt spid="41"/>
                                        </p:tgtEl>
                                        <p:attrNameLst>
                                          <p:attrName>ppt_x</p:attrName>
                                        </p:attrNameLst>
                                      </p:cBhvr>
                                      <p:tavLst>
                                        <p:tav tm="0">
                                          <p:val>
                                            <p:strVal val="#ppt_x"/>
                                          </p:val>
                                        </p:tav>
                                        <p:tav tm="100000">
                                          <p:val>
                                            <p:strVal val="#ppt_x"/>
                                          </p:val>
                                        </p:tav>
                                      </p:tavLst>
                                    </p:anim>
                                    <p:anim calcmode="lin" valueType="num">
                                      <p:cBhvr additive="base">
                                        <p:cTn id="66" dur="75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3750"/>
                            </p:stCondLst>
                            <p:childTnLst>
                              <p:par>
                                <p:cTn id="68" presetID="2" presetClass="entr" presetSubtype="4" decel="10000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750" fill="hold"/>
                                        <p:tgtEl>
                                          <p:spTgt spid="42"/>
                                        </p:tgtEl>
                                        <p:attrNameLst>
                                          <p:attrName>ppt_x</p:attrName>
                                        </p:attrNameLst>
                                      </p:cBhvr>
                                      <p:tavLst>
                                        <p:tav tm="0">
                                          <p:val>
                                            <p:strVal val="#ppt_x"/>
                                          </p:val>
                                        </p:tav>
                                        <p:tav tm="100000">
                                          <p:val>
                                            <p:strVal val="#ppt_x"/>
                                          </p:val>
                                        </p:tav>
                                      </p:tavLst>
                                    </p:anim>
                                    <p:anim calcmode="lin" valueType="num">
                                      <p:cBhvr additive="base">
                                        <p:cTn id="71" dur="750" fill="hold"/>
                                        <p:tgtEl>
                                          <p:spTgt spid="42"/>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25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750" fill="hold"/>
                                        <p:tgtEl>
                                          <p:spTgt spid="44"/>
                                        </p:tgtEl>
                                        <p:attrNameLst>
                                          <p:attrName>ppt_x</p:attrName>
                                        </p:attrNameLst>
                                      </p:cBhvr>
                                      <p:tavLst>
                                        <p:tav tm="0">
                                          <p:val>
                                            <p:strVal val="#ppt_x"/>
                                          </p:val>
                                        </p:tav>
                                        <p:tav tm="100000">
                                          <p:val>
                                            <p:strVal val="#ppt_x"/>
                                          </p:val>
                                        </p:tav>
                                      </p:tavLst>
                                    </p:anim>
                                    <p:anim calcmode="lin" valueType="num">
                                      <p:cBhvr additive="base">
                                        <p:cTn id="75" dur="750" fill="hold"/>
                                        <p:tgtEl>
                                          <p:spTgt spid="44"/>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75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750" fill="hold"/>
                                        <p:tgtEl>
                                          <p:spTgt spid="43"/>
                                        </p:tgtEl>
                                        <p:attrNameLst>
                                          <p:attrName>ppt_x</p:attrName>
                                        </p:attrNameLst>
                                      </p:cBhvr>
                                      <p:tavLst>
                                        <p:tav tm="0">
                                          <p:val>
                                            <p:strVal val="#ppt_x"/>
                                          </p:val>
                                        </p:tav>
                                        <p:tav tm="100000">
                                          <p:val>
                                            <p:strVal val="#ppt_x"/>
                                          </p:val>
                                        </p:tav>
                                      </p:tavLst>
                                    </p:anim>
                                    <p:anim calcmode="lin" valueType="num">
                                      <p:cBhvr additive="base">
                                        <p:cTn id="79" dur="75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down)">
                                      <p:cBhvr>
                                        <p:cTn id="8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14" grpId="0"/>
      <p:bldP spid="15" grpId="0"/>
      <p:bldP spid="19" grpId="0" animBg="1"/>
      <p:bldP spid="37" grpId="0" animBg="1"/>
      <p:bldP spid="38" grpId="0"/>
      <p:bldP spid="39" grpId="0" animBg="1"/>
      <p:bldP spid="41" grpId="0"/>
      <p:bldP spid="42" grpId="0" animBg="1"/>
      <p:bldP spid="43" grpId="0"/>
      <p:bldP spid="4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57059"/>
            <a:ext cx="5921250" cy="927290"/>
          </a:xfrm>
          <a:solidFill>
            <a:schemeClr val="tx2">
              <a:lumMod val="75000"/>
            </a:schemeClr>
          </a:solidFill>
          <a:ln>
            <a:solidFill>
              <a:schemeClr val="tx2">
                <a:lumMod val="75000"/>
              </a:schemeClr>
            </a:solidFill>
          </a:ln>
        </p:spPr>
        <p:txBody>
          <a:bodyPr/>
          <a:lstStyle/>
          <a:p>
            <a:r>
              <a:rPr lang="en-US" sz="6000" dirty="0" smtClean="0"/>
              <a:t>La Rama Judicial </a:t>
            </a:r>
            <a:endParaRPr lang="ms-MY" sz="6000" dirty="0"/>
          </a:p>
        </p:txBody>
      </p:sp>
      <p:grpSp>
        <p:nvGrpSpPr>
          <p:cNvPr id="77" name="Grupo 76"/>
          <p:cNvGrpSpPr/>
          <p:nvPr/>
        </p:nvGrpSpPr>
        <p:grpSpPr>
          <a:xfrm>
            <a:off x="2425179" y="1342256"/>
            <a:ext cx="8713787" cy="5496976"/>
            <a:chOff x="2425179" y="1342256"/>
            <a:chExt cx="8713787" cy="5496976"/>
          </a:xfrm>
        </p:grpSpPr>
        <p:sp>
          <p:nvSpPr>
            <p:cNvPr id="6" name="Rectangle 3"/>
            <p:cNvSpPr txBox="1">
              <a:spLocks noChangeArrowheads="1"/>
            </p:cNvSpPr>
            <p:nvPr/>
          </p:nvSpPr>
          <p:spPr bwMode="auto">
            <a:xfrm>
              <a:off x="3106985" y="2724432"/>
              <a:ext cx="7493000" cy="4114800"/>
            </a:xfrm>
            <a:prstGeom prst="rect">
              <a:avLst/>
            </a:prstGeom>
            <a:noFill/>
            <a:ln w="9525">
              <a:noFill/>
              <a:miter lim="800000"/>
              <a:headEnd/>
              <a:tailEnd/>
            </a:ln>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spcBef>
                  <a:spcPct val="20000"/>
                </a:spcBef>
                <a:buFont typeface="Wingdings" charset="2"/>
                <a:buNone/>
                <a:defRPr/>
              </a:pPr>
              <a:endParaRPr lang="es-CO" sz="3000" kern="0">
                <a:latin typeface="+mn-lt"/>
              </a:endParaRPr>
            </a:p>
            <a:p>
              <a:pPr marL="609600" indent="-609600">
                <a:spcBef>
                  <a:spcPct val="20000"/>
                </a:spcBef>
                <a:buFont typeface="Wingdings" charset="2"/>
                <a:buNone/>
                <a:defRPr/>
              </a:pPr>
              <a:endParaRPr lang="es-ES" sz="3000" kern="0">
                <a:latin typeface="+mn-lt"/>
              </a:endParaRPr>
            </a:p>
          </p:txBody>
        </p:sp>
        <p:cxnSp>
          <p:nvCxnSpPr>
            <p:cNvPr id="7" name="_s3330"/>
            <p:cNvCxnSpPr>
              <a:cxnSpLocks noChangeShapeType="1"/>
              <a:stCxn id="65" idx="3"/>
              <a:endCxn id="47" idx="2"/>
            </p:cNvCxnSpPr>
            <p:nvPr/>
          </p:nvCxnSpPr>
          <p:spPr bwMode="auto">
            <a:xfrm flipH="1" flipV="1">
              <a:off x="6035154" y="2661469"/>
              <a:ext cx="887412" cy="1806575"/>
            </a:xfrm>
            <a:prstGeom prst="bentConnector4">
              <a:avLst>
                <a:gd name="adj1" fmla="val -34449"/>
                <a:gd name="adj2" fmla="val 6941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 name="_s3328"/>
            <p:cNvCxnSpPr>
              <a:cxnSpLocks noChangeShapeType="1"/>
              <a:stCxn id="64" idx="3"/>
              <a:endCxn id="47" idx="2"/>
            </p:cNvCxnSpPr>
            <p:nvPr/>
          </p:nvCxnSpPr>
          <p:spPr bwMode="auto">
            <a:xfrm flipH="1" flipV="1">
              <a:off x="6035154" y="2661469"/>
              <a:ext cx="887412" cy="2132012"/>
            </a:xfrm>
            <a:prstGeom prst="bentConnector4">
              <a:avLst>
                <a:gd name="adj1" fmla="val -34449"/>
                <a:gd name="adj2" fmla="val 7416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 name="_s3326"/>
            <p:cNvCxnSpPr>
              <a:cxnSpLocks noChangeShapeType="1"/>
              <a:stCxn id="63" idx="3"/>
              <a:endCxn id="47" idx="2"/>
            </p:cNvCxnSpPr>
            <p:nvPr/>
          </p:nvCxnSpPr>
          <p:spPr bwMode="auto">
            <a:xfrm flipH="1" flipV="1">
              <a:off x="6035154" y="2661469"/>
              <a:ext cx="887412" cy="2484437"/>
            </a:xfrm>
            <a:prstGeom prst="bentConnector4">
              <a:avLst>
                <a:gd name="adj1" fmla="val -34449"/>
                <a:gd name="adj2" fmla="val 7731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 name="_s3324"/>
            <p:cNvCxnSpPr>
              <a:cxnSpLocks noChangeShapeType="1"/>
              <a:stCxn id="62" idx="3"/>
              <a:endCxn id="47" idx="2"/>
            </p:cNvCxnSpPr>
            <p:nvPr/>
          </p:nvCxnSpPr>
          <p:spPr bwMode="auto">
            <a:xfrm flipH="1" flipV="1">
              <a:off x="6035154" y="2661469"/>
              <a:ext cx="887412" cy="2811462"/>
            </a:xfrm>
            <a:prstGeom prst="bentConnector4">
              <a:avLst>
                <a:gd name="adj1" fmla="val -34449"/>
                <a:gd name="adj2" fmla="val 8006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 name="_s3322"/>
            <p:cNvCxnSpPr>
              <a:cxnSpLocks noChangeShapeType="1"/>
              <a:stCxn id="61" idx="3"/>
              <a:endCxn id="47" idx="2"/>
            </p:cNvCxnSpPr>
            <p:nvPr/>
          </p:nvCxnSpPr>
          <p:spPr bwMode="auto">
            <a:xfrm flipH="1" flipV="1">
              <a:off x="6035154" y="2661469"/>
              <a:ext cx="887412" cy="3163887"/>
            </a:xfrm>
            <a:prstGeom prst="bentConnector4">
              <a:avLst>
                <a:gd name="adj1" fmla="val -34449"/>
                <a:gd name="adj2" fmla="val 8268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2" name="_s3320"/>
            <p:cNvCxnSpPr>
              <a:cxnSpLocks noChangeShapeType="1"/>
              <a:stCxn id="60" idx="3"/>
              <a:endCxn id="47" idx="2"/>
            </p:cNvCxnSpPr>
            <p:nvPr/>
          </p:nvCxnSpPr>
          <p:spPr bwMode="auto">
            <a:xfrm flipH="1" flipV="1">
              <a:off x="6035154" y="2661469"/>
              <a:ext cx="887412" cy="3463925"/>
            </a:xfrm>
            <a:prstGeom prst="bentConnector4">
              <a:avLst>
                <a:gd name="adj1" fmla="val -34449"/>
                <a:gd name="adj2" fmla="val 83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3" name="_s3318"/>
            <p:cNvCxnSpPr>
              <a:cxnSpLocks noChangeShapeType="1"/>
              <a:stCxn id="59" idx="3"/>
              <a:endCxn id="47" idx="2"/>
            </p:cNvCxnSpPr>
            <p:nvPr/>
          </p:nvCxnSpPr>
          <p:spPr bwMode="auto">
            <a:xfrm flipH="1" flipV="1">
              <a:off x="6035154" y="2661469"/>
              <a:ext cx="887412" cy="1203325"/>
            </a:xfrm>
            <a:prstGeom prst="bentConnector4">
              <a:avLst>
                <a:gd name="adj1" fmla="val -34449"/>
                <a:gd name="adj2" fmla="val 5488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4" name="_s3316"/>
            <p:cNvCxnSpPr>
              <a:cxnSpLocks noChangeShapeType="1"/>
              <a:stCxn id="58" idx="3"/>
              <a:endCxn id="47" idx="2"/>
            </p:cNvCxnSpPr>
            <p:nvPr/>
          </p:nvCxnSpPr>
          <p:spPr bwMode="auto">
            <a:xfrm flipH="1" flipV="1">
              <a:off x="6035154" y="2661469"/>
              <a:ext cx="887412" cy="1503362"/>
            </a:xfrm>
            <a:prstGeom prst="bentConnector4">
              <a:avLst>
                <a:gd name="adj1" fmla="val -34449"/>
                <a:gd name="adj2" fmla="val 621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 name="_s3268"/>
            <p:cNvCxnSpPr>
              <a:cxnSpLocks noChangeShapeType="1"/>
              <a:stCxn id="57" idx="1"/>
              <a:endCxn id="49" idx="2"/>
            </p:cNvCxnSpPr>
            <p:nvPr/>
          </p:nvCxnSpPr>
          <p:spPr bwMode="auto">
            <a:xfrm rot="10800000" flipH="1">
              <a:off x="4149204" y="3228206"/>
              <a:ext cx="627062" cy="2192338"/>
            </a:xfrm>
            <a:prstGeom prst="bentConnector4">
              <a:avLst>
                <a:gd name="adj1" fmla="val -36454"/>
                <a:gd name="adj2" fmla="val 976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6" name="_s3269"/>
            <p:cNvCxnSpPr>
              <a:cxnSpLocks noChangeShapeType="1"/>
              <a:stCxn id="56" idx="1"/>
              <a:endCxn id="49" idx="2"/>
            </p:cNvCxnSpPr>
            <p:nvPr/>
          </p:nvCxnSpPr>
          <p:spPr bwMode="auto">
            <a:xfrm rot="10800000" flipH="1">
              <a:off x="4149204" y="3228206"/>
              <a:ext cx="627062" cy="1839913"/>
            </a:xfrm>
            <a:prstGeom prst="bentConnector4">
              <a:avLst>
                <a:gd name="adj1" fmla="val -36454"/>
                <a:gd name="adj2" fmla="val 9654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 name="_s3270"/>
            <p:cNvCxnSpPr>
              <a:cxnSpLocks noChangeShapeType="1"/>
              <a:stCxn id="55" idx="1"/>
              <a:endCxn id="49" idx="2"/>
            </p:cNvCxnSpPr>
            <p:nvPr/>
          </p:nvCxnSpPr>
          <p:spPr bwMode="auto">
            <a:xfrm rot="10800000" flipH="1">
              <a:off x="4149204" y="3228206"/>
              <a:ext cx="627062" cy="1512888"/>
            </a:xfrm>
            <a:prstGeom prst="bentConnector4">
              <a:avLst>
                <a:gd name="adj1" fmla="val -36454"/>
                <a:gd name="adj2" fmla="val 9653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8" name="_s3271"/>
            <p:cNvCxnSpPr>
              <a:cxnSpLocks noChangeShapeType="1"/>
              <a:stCxn id="54" idx="1"/>
              <a:endCxn id="49" idx="2"/>
            </p:cNvCxnSpPr>
            <p:nvPr/>
          </p:nvCxnSpPr>
          <p:spPr bwMode="auto">
            <a:xfrm rot="10800000" flipH="1">
              <a:off x="4149204" y="3228206"/>
              <a:ext cx="627062" cy="1162050"/>
            </a:xfrm>
            <a:prstGeom prst="bentConnector4">
              <a:avLst>
                <a:gd name="adj1" fmla="val -36454"/>
                <a:gd name="adj2" fmla="val 9507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9" name="_s3272"/>
            <p:cNvCxnSpPr>
              <a:cxnSpLocks noChangeShapeType="1"/>
              <a:stCxn id="53" idx="1"/>
              <a:endCxn id="49" idx="2"/>
            </p:cNvCxnSpPr>
            <p:nvPr/>
          </p:nvCxnSpPr>
          <p:spPr bwMode="auto">
            <a:xfrm rot="10800000" flipH="1">
              <a:off x="4149204" y="3228206"/>
              <a:ext cx="627062" cy="835025"/>
            </a:xfrm>
            <a:prstGeom prst="bentConnector4">
              <a:avLst>
                <a:gd name="adj1" fmla="val -36454"/>
                <a:gd name="adj2" fmla="val 9334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 name="_s3273"/>
            <p:cNvCxnSpPr>
              <a:cxnSpLocks noChangeShapeType="1"/>
              <a:stCxn id="52" idx="1"/>
              <a:endCxn id="49" idx="2"/>
            </p:cNvCxnSpPr>
            <p:nvPr/>
          </p:nvCxnSpPr>
          <p:spPr bwMode="auto">
            <a:xfrm rot="10800000" flipH="1">
              <a:off x="4149204" y="3228206"/>
              <a:ext cx="627062" cy="533400"/>
            </a:xfrm>
            <a:prstGeom prst="bentConnector4">
              <a:avLst>
                <a:gd name="adj1" fmla="val -36454"/>
                <a:gd name="adj2" fmla="val 9106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 name="_s3274"/>
            <p:cNvCxnSpPr>
              <a:cxnSpLocks noChangeShapeType="1"/>
              <a:stCxn id="51" idx="1"/>
              <a:endCxn id="49" idx="2"/>
            </p:cNvCxnSpPr>
            <p:nvPr/>
          </p:nvCxnSpPr>
          <p:spPr bwMode="auto">
            <a:xfrm rot="10800000" flipH="1">
              <a:off x="4149204" y="3228206"/>
              <a:ext cx="627062" cy="231775"/>
            </a:xfrm>
            <a:prstGeom prst="bentConnector4">
              <a:avLst>
                <a:gd name="adj1" fmla="val -36454"/>
                <a:gd name="adj2" fmla="val 7465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2" name="_s3275"/>
            <p:cNvCxnSpPr>
              <a:cxnSpLocks noChangeShapeType="1"/>
              <a:stCxn id="50" idx="3"/>
              <a:endCxn id="47" idx="2"/>
            </p:cNvCxnSpPr>
            <p:nvPr/>
          </p:nvCxnSpPr>
          <p:spPr bwMode="auto">
            <a:xfrm flipH="1" flipV="1">
              <a:off x="6035154" y="2661469"/>
              <a:ext cx="887412" cy="852487"/>
            </a:xfrm>
            <a:prstGeom prst="bentConnector4">
              <a:avLst>
                <a:gd name="adj1" fmla="val -34454"/>
                <a:gd name="adj2" fmla="val 3577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3" name="_s3276"/>
            <p:cNvCxnSpPr>
              <a:cxnSpLocks noChangeShapeType="1"/>
              <a:stCxn id="49" idx="0"/>
              <a:endCxn id="47" idx="2"/>
            </p:cNvCxnSpPr>
            <p:nvPr/>
          </p:nvCxnSpPr>
          <p:spPr bwMode="auto">
            <a:xfrm rot="16200000">
              <a:off x="5284266" y="2153469"/>
              <a:ext cx="242887" cy="1258888"/>
            </a:xfrm>
            <a:prstGeom prst="bentConnector3">
              <a:avLst>
                <a:gd name="adj1" fmla="val 4946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 name="_s3277"/>
            <p:cNvCxnSpPr>
              <a:cxnSpLocks noChangeShapeType="1"/>
              <a:stCxn id="48" idx="0"/>
              <a:endCxn id="37" idx="2"/>
            </p:cNvCxnSpPr>
            <p:nvPr/>
          </p:nvCxnSpPr>
          <p:spPr bwMode="auto">
            <a:xfrm rot="5400000" flipH="1">
              <a:off x="7998098" y="1636737"/>
              <a:ext cx="209550" cy="119221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 name="_s3278"/>
            <p:cNvCxnSpPr>
              <a:cxnSpLocks noChangeShapeType="1"/>
              <a:stCxn id="47" idx="0"/>
              <a:endCxn id="37" idx="2"/>
            </p:cNvCxnSpPr>
            <p:nvPr/>
          </p:nvCxnSpPr>
          <p:spPr bwMode="auto">
            <a:xfrm rot="16200000">
              <a:off x="6667772" y="1495451"/>
              <a:ext cx="206375" cy="1471612"/>
            </a:xfrm>
            <a:prstGeom prst="bentConnector3">
              <a:avLst>
                <a:gd name="adj1" fmla="val 4936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6" name="_s3279"/>
            <p:cNvCxnSpPr>
              <a:cxnSpLocks noChangeShapeType="1"/>
              <a:stCxn id="46" idx="0"/>
              <a:endCxn id="37" idx="2"/>
            </p:cNvCxnSpPr>
            <p:nvPr/>
          </p:nvCxnSpPr>
          <p:spPr bwMode="auto">
            <a:xfrm rot="16200000">
              <a:off x="7216254" y="2416994"/>
              <a:ext cx="579437" cy="1587"/>
            </a:xfrm>
            <a:prstGeom prst="bentConnector3">
              <a:avLst>
                <a:gd name="adj1" fmla="val 324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7" name="_s3280"/>
            <p:cNvCxnSpPr>
              <a:cxnSpLocks noChangeShapeType="1"/>
              <a:stCxn id="45" idx="1"/>
              <a:endCxn id="40" idx="2"/>
            </p:cNvCxnSpPr>
            <p:nvPr/>
          </p:nvCxnSpPr>
          <p:spPr bwMode="auto">
            <a:xfrm rot="10800000" flipH="1">
              <a:off x="9560991" y="2132831"/>
              <a:ext cx="698500" cy="1679575"/>
            </a:xfrm>
            <a:prstGeom prst="bentConnector4">
              <a:avLst>
                <a:gd name="adj1" fmla="val -21884"/>
                <a:gd name="adj2" fmla="val 5754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8" name="_s3281"/>
            <p:cNvCxnSpPr>
              <a:cxnSpLocks noChangeShapeType="1"/>
              <a:stCxn id="44" idx="1"/>
              <a:endCxn id="40" idx="2"/>
            </p:cNvCxnSpPr>
            <p:nvPr/>
          </p:nvCxnSpPr>
          <p:spPr bwMode="auto">
            <a:xfrm rot="10800000" flipH="1">
              <a:off x="9553054" y="2132831"/>
              <a:ext cx="706437" cy="1076325"/>
            </a:xfrm>
            <a:prstGeom prst="bentConnector4">
              <a:avLst>
                <a:gd name="adj1" fmla="val -21620"/>
                <a:gd name="adj2" fmla="val 3276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9" name="_s3282"/>
            <p:cNvCxnSpPr>
              <a:cxnSpLocks noChangeShapeType="1"/>
              <a:stCxn id="43" idx="1"/>
              <a:endCxn id="41" idx="2"/>
            </p:cNvCxnSpPr>
            <p:nvPr/>
          </p:nvCxnSpPr>
          <p:spPr bwMode="auto">
            <a:xfrm rot="10800000" flipH="1">
              <a:off x="2618854" y="3459981"/>
              <a:ext cx="598487" cy="738188"/>
            </a:xfrm>
            <a:prstGeom prst="bentConnector4">
              <a:avLst>
                <a:gd name="adj1" fmla="val -25440"/>
                <a:gd name="adj2" fmla="val 883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 name="_s3283"/>
            <p:cNvCxnSpPr>
              <a:cxnSpLocks noChangeShapeType="1"/>
              <a:stCxn id="42" idx="1"/>
              <a:endCxn id="41" idx="2"/>
            </p:cNvCxnSpPr>
            <p:nvPr/>
          </p:nvCxnSpPr>
          <p:spPr bwMode="auto">
            <a:xfrm rot="10800000" flipH="1">
              <a:off x="2618854" y="3459981"/>
              <a:ext cx="598487" cy="315913"/>
            </a:xfrm>
            <a:prstGeom prst="bentConnector4">
              <a:avLst>
                <a:gd name="adj1" fmla="val -25440"/>
                <a:gd name="adj2" fmla="val 7520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1" name="_s3284"/>
            <p:cNvCxnSpPr>
              <a:cxnSpLocks noChangeShapeType="1"/>
              <a:stCxn id="41" idx="0"/>
              <a:endCxn id="39" idx="2"/>
            </p:cNvCxnSpPr>
            <p:nvPr/>
          </p:nvCxnSpPr>
          <p:spPr bwMode="auto">
            <a:xfrm rot="16200000">
              <a:off x="2849041" y="2496369"/>
              <a:ext cx="827087" cy="90488"/>
            </a:xfrm>
            <a:prstGeom prst="bentConnector3">
              <a:avLst>
                <a:gd name="adj1" fmla="val 2271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2" name="_s3285"/>
            <p:cNvCxnSpPr>
              <a:cxnSpLocks noChangeShapeType="1"/>
              <a:stCxn id="40" idx="0"/>
              <a:endCxn id="36" idx="2"/>
            </p:cNvCxnSpPr>
            <p:nvPr/>
          </p:nvCxnSpPr>
          <p:spPr bwMode="auto">
            <a:xfrm rot="5400000" flipH="1">
              <a:off x="8415610" y="38125"/>
              <a:ext cx="212725" cy="347503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3" name="_s3286"/>
            <p:cNvCxnSpPr>
              <a:cxnSpLocks noChangeShapeType="1"/>
              <a:stCxn id="39" idx="0"/>
              <a:endCxn id="36" idx="2"/>
            </p:cNvCxnSpPr>
            <p:nvPr/>
          </p:nvCxnSpPr>
          <p:spPr bwMode="auto">
            <a:xfrm rot="16200000">
              <a:off x="4942160" y="34950"/>
              <a:ext cx="207963" cy="347662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4" name="_s3287"/>
            <p:cNvCxnSpPr>
              <a:cxnSpLocks noChangeShapeType="1"/>
              <a:stCxn id="38" idx="0"/>
              <a:endCxn id="36" idx="2"/>
            </p:cNvCxnSpPr>
            <p:nvPr/>
          </p:nvCxnSpPr>
          <p:spPr bwMode="auto">
            <a:xfrm rot="16200000">
              <a:off x="5866878" y="959669"/>
              <a:ext cx="207963" cy="162718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5" name="_s3288"/>
            <p:cNvCxnSpPr>
              <a:cxnSpLocks noChangeShapeType="1"/>
              <a:stCxn id="37" idx="0"/>
              <a:endCxn id="36" idx="2"/>
            </p:cNvCxnSpPr>
            <p:nvPr/>
          </p:nvCxnSpPr>
          <p:spPr bwMode="auto">
            <a:xfrm rot="5400000" flipH="1">
              <a:off x="7041628" y="1412107"/>
              <a:ext cx="207963" cy="72231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6" name="_s3289"/>
            <p:cNvSpPr>
              <a:spLocks noChangeArrowheads="1"/>
            </p:cNvSpPr>
            <p:nvPr/>
          </p:nvSpPr>
          <p:spPr bwMode="auto">
            <a:xfrm>
              <a:off x="6236766" y="1342256"/>
              <a:ext cx="1092200" cy="327025"/>
            </a:xfrm>
            <a:prstGeom prst="roundRect">
              <a:avLst>
                <a:gd name="adj" fmla="val 0"/>
              </a:avLst>
            </a:prstGeom>
            <a:solidFill>
              <a:schemeClr val="tx1">
                <a:alpha val="10196"/>
              </a:schemeClr>
            </a:solidFill>
            <a:ln w="9525">
              <a:solidFill>
                <a:schemeClr val="tx1"/>
              </a:solidFill>
              <a:round/>
              <a:headEnd/>
              <a:tailEnd/>
            </a:ln>
          </p:spPr>
          <p:txBody>
            <a:bodyPr wrap="none" lIns="17034" tIns="8517" rIns="17034" bIns="8517"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1000" b="1" dirty="0"/>
                <a:t>Rama Judicial</a:t>
              </a:r>
              <a:endParaRPr lang="es-ES" altLang="es-CO" sz="1000" b="1" dirty="0"/>
            </a:p>
          </p:txBody>
        </p:sp>
        <p:sp>
          <p:nvSpPr>
            <p:cNvPr id="37" name="_s3290"/>
            <p:cNvSpPr>
              <a:spLocks noChangeArrowheads="1"/>
            </p:cNvSpPr>
            <p:nvPr/>
          </p:nvSpPr>
          <p:spPr bwMode="auto">
            <a:xfrm>
              <a:off x="6625704" y="1877244"/>
              <a:ext cx="1760537" cy="250825"/>
            </a:xfrm>
            <a:prstGeom prst="roundRect">
              <a:avLst>
                <a:gd name="adj" fmla="val 16667"/>
              </a:avLst>
            </a:prstGeom>
            <a:solidFill>
              <a:srgbClr val="FF9933">
                <a:alpha val="25098"/>
              </a:srgbClr>
            </a:solidFill>
            <a:ln w="9525">
              <a:solidFill>
                <a:srgbClr val="FF66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1000" b="1">
                  <a:solidFill>
                    <a:srgbClr val="CC3300"/>
                  </a:solidFill>
                </a:rPr>
                <a:t>Consejo Superior de la Judicatura</a:t>
              </a:r>
              <a:endParaRPr lang="es-ES" altLang="es-CO" sz="1000" b="1">
                <a:solidFill>
                  <a:srgbClr val="CC3300"/>
                </a:solidFill>
              </a:endParaRPr>
            </a:p>
          </p:txBody>
        </p:sp>
        <p:sp>
          <p:nvSpPr>
            <p:cNvPr id="38" name="_s3291"/>
            <p:cNvSpPr>
              <a:spLocks noChangeArrowheads="1"/>
            </p:cNvSpPr>
            <p:nvPr/>
          </p:nvSpPr>
          <p:spPr bwMode="auto">
            <a:xfrm>
              <a:off x="4276204" y="1877244"/>
              <a:ext cx="1762125" cy="250825"/>
            </a:xfrm>
            <a:prstGeom prst="roundRect">
              <a:avLst>
                <a:gd name="adj" fmla="val 16667"/>
              </a:avLst>
            </a:prstGeom>
            <a:solidFill>
              <a:srgbClr val="339966">
                <a:alpha val="25098"/>
              </a:srgbClr>
            </a:solidFill>
            <a:ln w="9525">
              <a:solidFill>
                <a:srgbClr val="339966"/>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1000" b="1">
                  <a:solidFill>
                    <a:schemeClr val="hlink"/>
                  </a:solidFill>
                </a:rPr>
                <a:t>Corte</a:t>
              </a:r>
              <a:r>
                <a:rPr lang="es-ES_tradnl" altLang="es-CO" sz="1000" b="1">
                  <a:solidFill>
                    <a:srgbClr val="CC3300"/>
                  </a:solidFill>
                </a:rPr>
                <a:t> </a:t>
              </a:r>
              <a:r>
                <a:rPr lang="es-ES_tradnl" altLang="es-CO" sz="1000" b="1">
                  <a:solidFill>
                    <a:schemeClr val="hlink"/>
                  </a:solidFill>
                </a:rPr>
                <a:t>Constitucional</a:t>
              </a:r>
              <a:endParaRPr lang="es-ES" altLang="es-CO" sz="1000" b="1">
                <a:solidFill>
                  <a:schemeClr val="hlink"/>
                </a:solidFill>
              </a:endParaRPr>
            </a:p>
          </p:txBody>
        </p:sp>
        <p:sp>
          <p:nvSpPr>
            <p:cNvPr id="39" name="_s3292"/>
            <p:cNvSpPr>
              <a:spLocks noChangeArrowheads="1"/>
            </p:cNvSpPr>
            <p:nvPr/>
          </p:nvSpPr>
          <p:spPr bwMode="auto">
            <a:xfrm>
              <a:off x="2425179" y="1877244"/>
              <a:ext cx="1762125" cy="250825"/>
            </a:xfrm>
            <a:prstGeom prst="roundRect">
              <a:avLst>
                <a:gd name="adj" fmla="val 16667"/>
              </a:avLst>
            </a:prstGeom>
            <a:solidFill>
              <a:srgbClr val="00CCFF">
                <a:alpha val="25098"/>
              </a:srgbClr>
            </a:solidFill>
            <a:ln w="9525">
              <a:solidFill>
                <a:srgbClr val="00CCFF"/>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1000" b="1" dirty="0">
                  <a:solidFill>
                    <a:srgbClr val="0066FF"/>
                  </a:solidFill>
                </a:rPr>
                <a:t>Corte Suprema de Justicia</a:t>
              </a:r>
              <a:endParaRPr lang="es-ES" altLang="es-CO" sz="1000" b="1" dirty="0">
                <a:solidFill>
                  <a:srgbClr val="0066FF"/>
                </a:solidFill>
              </a:endParaRPr>
            </a:p>
          </p:txBody>
        </p:sp>
        <p:sp>
          <p:nvSpPr>
            <p:cNvPr id="40" name="_s3293"/>
            <p:cNvSpPr>
              <a:spLocks noChangeArrowheads="1"/>
            </p:cNvSpPr>
            <p:nvPr/>
          </p:nvSpPr>
          <p:spPr bwMode="auto">
            <a:xfrm>
              <a:off x="9376841" y="1882006"/>
              <a:ext cx="1762125" cy="250825"/>
            </a:xfrm>
            <a:prstGeom prst="roundRect">
              <a:avLst>
                <a:gd name="adj" fmla="val 16667"/>
              </a:avLst>
            </a:prstGeom>
            <a:solidFill>
              <a:srgbClr val="800080">
                <a:alpha val="25098"/>
              </a:srgbClr>
            </a:solidFill>
            <a:ln w="9525">
              <a:solidFill>
                <a:srgbClr val="80008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1000" b="1">
                  <a:solidFill>
                    <a:srgbClr val="800080"/>
                  </a:solidFill>
                </a:rPr>
                <a:t>Consejo de Estado</a:t>
              </a:r>
              <a:endParaRPr lang="es-ES" altLang="es-CO" sz="1000" b="1">
                <a:solidFill>
                  <a:srgbClr val="800080"/>
                </a:solidFill>
              </a:endParaRPr>
            </a:p>
          </p:txBody>
        </p:sp>
        <p:sp>
          <p:nvSpPr>
            <p:cNvPr id="41" name="_s3294"/>
            <p:cNvSpPr>
              <a:spLocks noChangeArrowheads="1"/>
            </p:cNvSpPr>
            <p:nvPr/>
          </p:nvSpPr>
          <p:spPr bwMode="auto">
            <a:xfrm>
              <a:off x="2626791" y="2955156"/>
              <a:ext cx="1181100" cy="504825"/>
            </a:xfrm>
            <a:prstGeom prst="roundRect">
              <a:avLst>
                <a:gd name="adj" fmla="val 16667"/>
              </a:avLst>
            </a:prstGeom>
            <a:solidFill>
              <a:srgbClr val="00CCFF">
                <a:alpha val="25098"/>
              </a:srgbClr>
            </a:solidFill>
            <a:ln w="9525">
              <a:solidFill>
                <a:srgbClr val="00CCFF"/>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0066FF"/>
                  </a:solidFill>
                </a:rPr>
                <a:t>Tribunales Superiores</a:t>
              </a:r>
            </a:p>
            <a:p>
              <a:pPr algn="ctr" eaLnBrk="1" hangingPunct="1"/>
              <a:r>
                <a:rPr lang="es-ES_tradnl" altLang="es-CO" sz="800" b="1">
                  <a:solidFill>
                    <a:srgbClr val="0066FF"/>
                  </a:solidFill>
                </a:rPr>
                <a:t>de Distrito Judicial</a:t>
              </a:r>
              <a:endParaRPr lang="es-ES" altLang="es-CO" sz="800" b="1">
                <a:solidFill>
                  <a:srgbClr val="0066FF"/>
                </a:solidFill>
              </a:endParaRPr>
            </a:p>
          </p:txBody>
        </p:sp>
        <p:sp>
          <p:nvSpPr>
            <p:cNvPr id="42" name="_s3295"/>
            <p:cNvSpPr>
              <a:spLocks noChangeArrowheads="1"/>
            </p:cNvSpPr>
            <p:nvPr/>
          </p:nvSpPr>
          <p:spPr bwMode="auto">
            <a:xfrm>
              <a:off x="2618854" y="3613969"/>
              <a:ext cx="1179512" cy="323850"/>
            </a:xfrm>
            <a:prstGeom prst="roundRect">
              <a:avLst>
                <a:gd name="adj" fmla="val 16667"/>
              </a:avLst>
            </a:prstGeom>
            <a:solidFill>
              <a:srgbClr val="00CCFF">
                <a:alpha val="25098"/>
              </a:srgbClr>
            </a:solidFill>
            <a:ln w="9525">
              <a:solidFill>
                <a:srgbClr val="00CCFF"/>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0066FF"/>
                  </a:solidFill>
                </a:rPr>
                <a:t>Juzgados del Circuito</a:t>
              </a:r>
              <a:endParaRPr lang="es-ES" altLang="es-CO" sz="800" b="1">
                <a:solidFill>
                  <a:srgbClr val="0066FF"/>
                </a:solidFill>
              </a:endParaRPr>
            </a:p>
          </p:txBody>
        </p:sp>
        <p:sp>
          <p:nvSpPr>
            <p:cNvPr id="43" name="_s3296"/>
            <p:cNvSpPr>
              <a:spLocks noChangeArrowheads="1"/>
            </p:cNvSpPr>
            <p:nvPr/>
          </p:nvSpPr>
          <p:spPr bwMode="auto">
            <a:xfrm>
              <a:off x="2618854" y="4036244"/>
              <a:ext cx="1179512" cy="323850"/>
            </a:xfrm>
            <a:prstGeom prst="roundRect">
              <a:avLst>
                <a:gd name="adj" fmla="val 16667"/>
              </a:avLst>
            </a:prstGeom>
            <a:solidFill>
              <a:srgbClr val="00CCFF">
                <a:alpha val="25098"/>
              </a:srgbClr>
            </a:solidFill>
            <a:ln w="9525">
              <a:solidFill>
                <a:srgbClr val="00CCFF"/>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0066FF"/>
                  </a:solidFill>
                </a:rPr>
                <a:t>Juzgados Municipales</a:t>
              </a:r>
              <a:endParaRPr lang="es-ES" altLang="es-CO" sz="800" b="1">
                <a:solidFill>
                  <a:srgbClr val="0066FF"/>
                </a:solidFill>
              </a:endParaRPr>
            </a:p>
          </p:txBody>
        </p:sp>
        <p:sp>
          <p:nvSpPr>
            <p:cNvPr id="44" name="_s3297"/>
            <p:cNvSpPr>
              <a:spLocks noChangeArrowheads="1"/>
            </p:cNvSpPr>
            <p:nvPr/>
          </p:nvSpPr>
          <p:spPr bwMode="auto">
            <a:xfrm>
              <a:off x="9553054" y="2955156"/>
              <a:ext cx="1181100" cy="504825"/>
            </a:xfrm>
            <a:prstGeom prst="roundRect">
              <a:avLst>
                <a:gd name="adj" fmla="val 16667"/>
              </a:avLst>
            </a:prstGeom>
            <a:solidFill>
              <a:srgbClr val="800080">
                <a:alpha val="25098"/>
              </a:srgbClr>
            </a:solidFill>
            <a:ln w="9525">
              <a:solidFill>
                <a:srgbClr val="80008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800080"/>
                  </a:solidFill>
                </a:rPr>
                <a:t>Tribunales </a:t>
              </a:r>
            </a:p>
            <a:p>
              <a:pPr algn="ctr" eaLnBrk="1" hangingPunct="1"/>
              <a:r>
                <a:rPr lang="es-ES_tradnl" altLang="es-CO" sz="800" b="1">
                  <a:solidFill>
                    <a:srgbClr val="800080"/>
                  </a:solidFill>
                </a:rPr>
                <a:t>Contenciosos </a:t>
              </a:r>
            </a:p>
            <a:p>
              <a:pPr algn="ctr" eaLnBrk="1" hangingPunct="1"/>
              <a:r>
                <a:rPr lang="es-ES_tradnl" altLang="es-CO" sz="800" b="1">
                  <a:solidFill>
                    <a:srgbClr val="800080"/>
                  </a:solidFill>
                </a:rPr>
                <a:t>Administrativos</a:t>
              </a:r>
              <a:endParaRPr lang="es-ES" altLang="es-CO" sz="800" b="1">
                <a:solidFill>
                  <a:srgbClr val="800080"/>
                </a:solidFill>
              </a:endParaRPr>
            </a:p>
          </p:txBody>
        </p:sp>
        <p:sp>
          <p:nvSpPr>
            <p:cNvPr id="45" name="_s3298"/>
            <p:cNvSpPr>
              <a:spLocks noChangeArrowheads="1"/>
            </p:cNvSpPr>
            <p:nvPr/>
          </p:nvSpPr>
          <p:spPr bwMode="auto">
            <a:xfrm>
              <a:off x="9560991" y="3558406"/>
              <a:ext cx="1166813" cy="504825"/>
            </a:xfrm>
            <a:prstGeom prst="roundRect">
              <a:avLst>
                <a:gd name="adj" fmla="val 16667"/>
              </a:avLst>
            </a:prstGeom>
            <a:solidFill>
              <a:srgbClr val="800080">
                <a:alpha val="25098"/>
              </a:srgbClr>
            </a:solidFill>
            <a:ln w="9525">
              <a:solidFill>
                <a:srgbClr val="80008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800080"/>
                  </a:solidFill>
                </a:rPr>
                <a:t>Juzgados </a:t>
              </a:r>
            </a:p>
            <a:p>
              <a:pPr algn="ctr" eaLnBrk="1" hangingPunct="1"/>
              <a:r>
                <a:rPr lang="es-ES_tradnl" altLang="es-CO" sz="800" b="1">
                  <a:solidFill>
                    <a:srgbClr val="800080"/>
                  </a:solidFill>
                </a:rPr>
                <a:t>Administrativos</a:t>
              </a:r>
              <a:endParaRPr lang="es-ES" altLang="es-CO" sz="800" b="1">
                <a:solidFill>
                  <a:srgbClr val="800080"/>
                </a:solidFill>
              </a:endParaRPr>
            </a:p>
          </p:txBody>
        </p:sp>
        <p:sp>
          <p:nvSpPr>
            <p:cNvPr id="46" name="_s3299"/>
            <p:cNvSpPr>
              <a:spLocks noChangeArrowheads="1"/>
            </p:cNvSpPr>
            <p:nvPr/>
          </p:nvSpPr>
          <p:spPr bwMode="auto">
            <a:xfrm>
              <a:off x="6968604" y="2707506"/>
              <a:ext cx="1073150" cy="331788"/>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Consejos Seccionales </a:t>
              </a:r>
            </a:p>
            <a:p>
              <a:pPr algn="ctr" eaLnBrk="1" hangingPunct="1"/>
              <a:r>
                <a:rPr lang="es-ES_tradnl" altLang="es-CO" sz="800" b="1">
                  <a:solidFill>
                    <a:srgbClr val="CC3300"/>
                  </a:solidFill>
                </a:rPr>
                <a:t>de la Judicatura</a:t>
              </a:r>
              <a:endParaRPr lang="es-ES" altLang="es-CO" sz="800" b="1">
                <a:solidFill>
                  <a:srgbClr val="CC3300"/>
                </a:solidFill>
              </a:endParaRPr>
            </a:p>
          </p:txBody>
        </p:sp>
        <p:sp>
          <p:nvSpPr>
            <p:cNvPr id="47" name="_s3300"/>
            <p:cNvSpPr>
              <a:spLocks noChangeArrowheads="1"/>
            </p:cNvSpPr>
            <p:nvPr/>
          </p:nvSpPr>
          <p:spPr bwMode="auto">
            <a:xfrm>
              <a:off x="5500166" y="2334444"/>
              <a:ext cx="1069975" cy="327025"/>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Sala </a:t>
              </a:r>
            </a:p>
            <a:p>
              <a:pPr algn="ctr" eaLnBrk="1" hangingPunct="1"/>
              <a:r>
                <a:rPr lang="es-ES_tradnl" altLang="es-CO" sz="800" b="1">
                  <a:solidFill>
                    <a:srgbClr val="CC3300"/>
                  </a:solidFill>
                </a:rPr>
                <a:t>Administrativa</a:t>
              </a:r>
              <a:endParaRPr lang="es-ES" altLang="es-CO" sz="800" b="1">
                <a:solidFill>
                  <a:srgbClr val="CC3300"/>
                </a:solidFill>
              </a:endParaRPr>
            </a:p>
          </p:txBody>
        </p:sp>
        <p:sp>
          <p:nvSpPr>
            <p:cNvPr id="48" name="_s3301"/>
            <p:cNvSpPr>
              <a:spLocks noChangeArrowheads="1"/>
            </p:cNvSpPr>
            <p:nvPr/>
          </p:nvSpPr>
          <p:spPr bwMode="auto">
            <a:xfrm>
              <a:off x="8162404" y="2337619"/>
              <a:ext cx="1073150" cy="325437"/>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Sala Jurisdiccional </a:t>
              </a:r>
            </a:p>
            <a:p>
              <a:pPr algn="ctr" eaLnBrk="1" hangingPunct="1"/>
              <a:r>
                <a:rPr lang="es-ES_tradnl" altLang="es-CO" sz="800" b="1">
                  <a:solidFill>
                    <a:srgbClr val="CC3300"/>
                  </a:solidFill>
                </a:rPr>
                <a:t>Disciplinaria</a:t>
              </a:r>
              <a:endParaRPr lang="es-ES" altLang="es-CO" sz="800" b="1">
                <a:solidFill>
                  <a:srgbClr val="CC3300"/>
                </a:solidFill>
              </a:endParaRPr>
            </a:p>
          </p:txBody>
        </p:sp>
        <p:sp>
          <p:nvSpPr>
            <p:cNvPr id="49" name="_s3302"/>
            <p:cNvSpPr>
              <a:spLocks noChangeArrowheads="1"/>
            </p:cNvSpPr>
            <p:nvPr/>
          </p:nvSpPr>
          <p:spPr bwMode="auto">
            <a:xfrm>
              <a:off x="4073004" y="2904356"/>
              <a:ext cx="1404937" cy="323850"/>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Dirección Ejecutiva de </a:t>
              </a:r>
            </a:p>
            <a:p>
              <a:pPr algn="ctr" eaLnBrk="1" hangingPunct="1"/>
              <a:r>
                <a:rPr lang="es-ES_tradnl" altLang="es-CO" sz="800" b="1">
                  <a:solidFill>
                    <a:srgbClr val="CC3300"/>
                  </a:solidFill>
                </a:rPr>
                <a:t>Administración Judicial y </a:t>
              </a:r>
            </a:p>
            <a:p>
              <a:pPr algn="ctr" eaLnBrk="1" hangingPunct="1"/>
              <a:r>
                <a:rPr lang="es-ES_tradnl" altLang="es-CO" sz="800" b="1">
                  <a:solidFill>
                    <a:srgbClr val="CC3300"/>
                  </a:solidFill>
                </a:rPr>
                <a:t>Seccionales</a:t>
              </a:r>
              <a:endParaRPr lang="es-ES" altLang="es-CO" sz="800" b="1">
                <a:solidFill>
                  <a:srgbClr val="CC3300"/>
                </a:solidFill>
              </a:endParaRPr>
            </a:p>
          </p:txBody>
        </p:sp>
        <p:sp>
          <p:nvSpPr>
            <p:cNvPr id="50" name="_s3303"/>
            <p:cNvSpPr>
              <a:spLocks noChangeArrowheads="1"/>
            </p:cNvSpPr>
            <p:nvPr/>
          </p:nvSpPr>
          <p:spPr bwMode="auto">
            <a:xfrm>
              <a:off x="5516041" y="3352031"/>
              <a:ext cx="1406525" cy="32226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Of. de Coord. de Asuntos </a:t>
              </a:r>
            </a:p>
            <a:p>
              <a:pPr algn="ctr" eaLnBrk="1" hangingPunct="1"/>
              <a:r>
                <a:rPr lang="es-ES_tradnl" altLang="es-CO" sz="800" b="1">
                  <a:solidFill>
                    <a:srgbClr val="CC3300"/>
                  </a:solidFill>
                </a:rPr>
                <a:t>Ints. y Asesoría jurídica </a:t>
              </a:r>
            </a:p>
            <a:p>
              <a:pPr algn="ctr" eaLnBrk="1" hangingPunct="1"/>
              <a:r>
                <a:rPr lang="es-ES_tradnl" altLang="es-CO" sz="800" b="1">
                  <a:solidFill>
                    <a:srgbClr val="CC3300"/>
                  </a:solidFill>
                </a:rPr>
                <a:t>de la Rama Judicial</a:t>
              </a:r>
              <a:endParaRPr lang="es-ES" altLang="es-CO" sz="800" b="1">
                <a:solidFill>
                  <a:srgbClr val="CC3300"/>
                </a:solidFill>
              </a:endParaRPr>
            </a:p>
          </p:txBody>
        </p:sp>
        <p:sp>
          <p:nvSpPr>
            <p:cNvPr id="51" name="_s3304"/>
            <p:cNvSpPr>
              <a:spLocks noChangeArrowheads="1"/>
            </p:cNvSpPr>
            <p:nvPr/>
          </p:nvSpPr>
          <p:spPr bwMode="auto">
            <a:xfrm>
              <a:off x="4149204" y="3345681"/>
              <a:ext cx="108426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a:t>
              </a:r>
            </a:p>
            <a:p>
              <a:pPr algn="ctr" eaLnBrk="1" hangingPunct="1"/>
              <a:r>
                <a:rPr lang="es-ES_tradnl" altLang="es-CO" sz="800" b="1">
                  <a:solidFill>
                    <a:srgbClr val="CC3300"/>
                  </a:solidFill>
                </a:rPr>
                <a:t>Administrativa</a:t>
              </a:r>
              <a:endParaRPr lang="es-ES" altLang="es-CO" sz="800" b="1">
                <a:solidFill>
                  <a:srgbClr val="CC3300"/>
                </a:solidFill>
              </a:endParaRPr>
            </a:p>
          </p:txBody>
        </p:sp>
        <p:sp>
          <p:nvSpPr>
            <p:cNvPr id="52" name="_s3305"/>
            <p:cNvSpPr>
              <a:spLocks noChangeArrowheads="1"/>
            </p:cNvSpPr>
            <p:nvPr/>
          </p:nvSpPr>
          <p:spPr bwMode="auto">
            <a:xfrm>
              <a:off x="4149204" y="3647306"/>
              <a:ext cx="108426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de </a:t>
              </a:r>
            </a:p>
            <a:p>
              <a:pPr algn="ctr" eaLnBrk="1" hangingPunct="1"/>
              <a:r>
                <a:rPr lang="es-ES_tradnl" altLang="es-CO" sz="800" b="1">
                  <a:solidFill>
                    <a:srgbClr val="CC3300"/>
                  </a:solidFill>
                </a:rPr>
                <a:t>Presupuesto</a:t>
              </a:r>
              <a:endParaRPr lang="es-ES" altLang="es-CO" sz="800" b="1">
                <a:solidFill>
                  <a:srgbClr val="CC3300"/>
                </a:solidFill>
              </a:endParaRPr>
            </a:p>
          </p:txBody>
        </p:sp>
        <p:sp>
          <p:nvSpPr>
            <p:cNvPr id="53" name="_s3306"/>
            <p:cNvSpPr>
              <a:spLocks noChangeArrowheads="1"/>
            </p:cNvSpPr>
            <p:nvPr/>
          </p:nvSpPr>
          <p:spPr bwMode="auto">
            <a:xfrm>
              <a:off x="4149204" y="3948931"/>
              <a:ext cx="108426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de RR HH</a:t>
              </a:r>
              <a:endParaRPr lang="es-ES" altLang="es-CO" sz="800" b="1">
                <a:solidFill>
                  <a:srgbClr val="CC3300"/>
                </a:solidFill>
              </a:endParaRPr>
            </a:p>
          </p:txBody>
        </p:sp>
        <p:sp>
          <p:nvSpPr>
            <p:cNvPr id="54" name="_s3307"/>
            <p:cNvSpPr>
              <a:spLocks noChangeArrowheads="1"/>
            </p:cNvSpPr>
            <p:nvPr/>
          </p:nvSpPr>
          <p:spPr bwMode="auto">
            <a:xfrm>
              <a:off x="4149204" y="4277544"/>
              <a:ext cx="1084262" cy="223837"/>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de Planeación</a:t>
              </a:r>
              <a:endParaRPr lang="es-ES" altLang="es-CO" sz="800" b="1">
                <a:solidFill>
                  <a:srgbClr val="CC3300"/>
                </a:solidFill>
              </a:endParaRPr>
            </a:p>
          </p:txBody>
        </p:sp>
        <p:sp>
          <p:nvSpPr>
            <p:cNvPr id="55" name="_s3308"/>
            <p:cNvSpPr>
              <a:spLocks noChangeArrowheads="1"/>
            </p:cNvSpPr>
            <p:nvPr/>
          </p:nvSpPr>
          <p:spPr bwMode="auto">
            <a:xfrm>
              <a:off x="4149204" y="4626794"/>
              <a:ext cx="1084262" cy="227012"/>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de Informática</a:t>
              </a:r>
              <a:endParaRPr lang="es-ES" altLang="es-CO" sz="800" b="1">
                <a:solidFill>
                  <a:srgbClr val="CC3300"/>
                </a:solidFill>
              </a:endParaRPr>
            </a:p>
          </p:txBody>
        </p:sp>
        <p:sp>
          <p:nvSpPr>
            <p:cNvPr id="56" name="_s3309"/>
            <p:cNvSpPr>
              <a:spLocks noChangeArrowheads="1"/>
            </p:cNvSpPr>
            <p:nvPr/>
          </p:nvSpPr>
          <p:spPr bwMode="auto">
            <a:xfrm>
              <a:off x="4149204" y="4953819"/>
              <a:ext cx="1084262" cy="227012"/>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de Asistencia</a:t>
              </a:r>
            </a:p>
            <a:p>
              <a:pPr algn="ctr" eaLnBrk="1" hangingPunct="1"/>
              <a:r>
                <a:rPr lang="es-ES_tradnl" altLang="es-CO" sz="800" b="1">
                  <a:solidFill>
                    <a:srgbClr val="CC3300"/>
                  </a:solidFill>
                </a:rPr>
                <a:t> Legal</a:t>
              </a:r>
              <a:endParaRPr lang="es-ES" altLang="es-CO" sz="800" b="1">
                <a:solidFill>
                  <a:srgbClr val="CC3300"/>
                </a:solidFill>
              </a:endParaRPr>
            </a:p>
          </p:txBody>
        </p:sp>
        <p:sp>
          <p:nvSpPr>
            <p:cNvPr id="57" name="_s3310"/>
            <p:cNvSpPr>
              <a:spLocks noChangeArrowheads="1"/>
            </p:cNvSpPr>
            <p:nvPr/>
          </p:nvSpPr>
          <p:spPr bwMode="auto">
            <a:xfrm>
              <a:off x="4149204" y="5306244"/>
              <a:ext cx="1084262" cy="227012"/>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Coord. Direcciones </a:t>
              </a:r>
            </a:p>
            <a:p>
              <a:pPr algn="ctr" eaLnBrk="1" hangingPunct="1"/>
              <a:r>
                <a:rPr lang="es-ES_tradnl" altLang="es-CO" sz="800" b="1">
                  <a:solidFill>
                    <a:srgbClr val="CC3300"/>
                  </a:solidFill>
                </a:rPr>
                <a:t>Seccionales</a:t>
              </a:r>
              <a:endParaRPr lang="es-ES" altLang="es-CO" sz="800" b="1">
                <a:solidFill>
                  <a:srgbClr val="CC3300"/>
                </a:solidFill>
              </a:endParaRPr>
            </a:p>
          </p:txBody>
        </p:sp>
        <p:sp>
          <p:nvSpPr>
            <p:cNvPr id="58" name="_s3315"/>
            <p:cNvSpPr>
              <a:spLocks noChangeArrowheads="1"/>
            </p:cNvSpPr>
            <p:nvPr/>
          </p:nvSpPr>
          <p:spPr bwMode="auto">
            <a:xfrm>
              <a:off x="5516041" y="4052119"/>
              <a:ext cx="1406525" cy="225425"/>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dirty="0">
                  <a:solidFill>
                    <a:srgbClr val="CC3300"/>
                  </a:solidFill>
                </a:rPr>
                <a:t>Unidad Carrera Judicial</a:t>
              </a:r>
              <a:endParaRPr lang="es-ES" altLang="es-CO" sz="800" b="1" dirty="0">
                <a:solidFill>
                  <a:srgbClr val="CC3300"/>
                </a:solidFill>
              </a:endParaRPr>
            </a:p>
          </p:txBody>
        </p:sp>
        <p:sp>
          <p:nvSpPr>
            <p:cNvPr id="59" name="_s3317"/>
            <p:cNvSpPr>
              <a:spLocks noChangeArrowheads="1"/>
            </p:cNvSpPr>
            <p:nvPr/>
          </p:nvSpPr>
          <p:spPr bwMode="auto">
            <a:xfrm>
              <a:off x="5514454" y="3750494"/>
              <a:ext cx="1408112" cy="227012"/>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dirty="0">
                  <a:solidFill>
                    <a:srgbClr val="CC3300"/>
                  </a:solidFill>
                </a:rPr>
                <a:t>Unidad Desarrollo </a:t>
              </a:r>
            </a:p>
            <a:p>
              <a:pPr algn="ctr" eaLnBrk="1" hangingPunct="1"/>
              <a:r>
                <a:rPr lang="es-ES_tradnl" altLang="es-CO" sz="800" b="1" dirty="0">
                  <a:solidFill>
                    <a:srgbClr val="CC3300"/>
                  </a:solidFill>
                </a:rPr>
                <a:t>y Análisis Estadístico</a:t>
              </a:r>
              <a:endParaRPr lang="es-ES" altLang="es-CO" sz="800" b="1" dirty="0">
                <a:solidFill>
                  <a:srgbClr val="CC3300"/>
                </a:solidFill>
              </a:endParaRPr>
            </a:p>
          </p:txBody>
        </p:sp>
        <p:sp>
          <p:nvSpPr>
            <p:cNvPr id="60" name="_s3319"/>
            <p:cNvSpPr>
              <a:spLocks noChangeArrowheads="1"/>
            </p:cNvSpPr>
            <p:nvPr/>
          </p:nvSpPr>
          <p:spPr bwMode="auto">
            <a:xfrm>
              <a:off x="5514454" y="6014269"/>
              <a:ext cx="1408112" cy="223837"/>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Oficina de Asesoría para </a:t>
              </a:r>
            </a:p>
            <a:p>
              <a:pPr algn="ctr" eaLnBrk="1" hangingPunct="1"/>
              <a:r>
                <a:rPr lang="es-ES_tradnl" altLang="es-CO" sz="800" b="1">
                  <a:solidFill>
                    <a:srgbClr val="CC3300"/>
                  </a:solidFill>
                </a:rPr>
                <a:t>Seguridad de la Rama Judicial</a:t>
              </a:r>
              <a:endParaRPr lang="es-ES" altLang="es-CO" sz="800" b="1">
                <a:solidFill>
                  <a:srgbClr val="CC3300"/>
                </a:solidFill>
              </a:endParaRPr>
            </a:p>
          </p:txBody>
        </p:sp>
        <p:sp>
          <p:nvSpPr>
            <p:cNvPr id="61" name="_s3321"/>
            <p:cNvSpPr>
              <a:spLocks noChangeArrowheads="1"/>
            </p:cNvSpPr>
            <p:nvPr/>
          </p:nvSpPr>
          <p:spPr bwMode="auto">
            <a:xfrm>
              <a:off x="5514454" y="5711056"/>
              <a:ext cx="140811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Centro de Documentación</a:t>
              </a:r>
            </a:p>
            <a:p>
              <a:pPr algn="ctr" eaLnBrk="1" hangingPunct="1"/>
              <a:r>
                <a:rPr lang="es-ES_tradnl" altLang="es-CO" sz="800" b="1">
                  <a:solidFill>
                    <a:srgbClr val="CC3300"/>
                  </a:solidFill>
                </a:rPr>
                <a:t> Judicial</a:t>
              </a:r>
              <a:endParaRPr lang="es-ES" altLang="es-CO" sz="800" b="1">
                <a:solidFill>
                  <a:srgbClr val="CC3300"/>
                </a:solidFill>
              </a:endParaRPr>
            </a:p>
          </p:txBody>
        </p:sp>
        <p:sp>
          <p:nvSpPr>
            <p:cNvPr id="62" name="_s3323"/>
            <p:cNvSpPr>
              <a:spLocks noChangeArrowheads="1"/>
            </p:cNvSpPr>
            <p:nvPr/>
          </p:nvSpPr>
          <p:spPr bwMode="auto">
            <a:xfrm>
              <a:off x="5514454" y="5358631"/>
              <a:ext cx="140811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Escuela Judicial </a:t>
              </a:r>
            </a:p>
            <a:p>
              <a:pPr algn="ctr" eaLnBrk="1" hangingPunct="1"/>
              <a:r>
                <a:rPr lang="es-ES_tradnl" altLang="es-CO" sz="800" b="1">
                  <a:solidFill>
                    <a:srgbClr val="CC3300"/>
                  </a:solidFill>
                </a:rPr>
                <a:t>“Rodrigo Lara Bonilla”</a:t>
              </a:r>
              <a:endParaRPr lang="es-ES" altLang="es-CO" sz="800" b="1">
                <a:solidFill>
                  <a:srgbClr val="CC3300"/>
                </a:solidFill>
              </a:endParaRPr>
            </a:p>
          </p:txBody>
        </p:sp>
        <p:sp>
          <p:nvSpPr>
            <p:cNvPr id="63" name="_s3325"/>
            <p:cNvSpPr>
              <a:spLocks noChangeArrowheads="1"/>
            </p:cNvSpPr>
            <p:nvPr/>
          </p:nvSpPr>
          <p:spPr bwMode="auto">
            <a:xfrm>
              <a:off x="5514454" y="5031606"/>
              <a:ext cx="140811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a:solidFill>
                    <a:srgbClr val="CC3300"/>
                  </a:solidFill>
                </a:rPr>
                <a:t>Unidad de Auditoría</a:t>
              </a:r>
              <a:endParaRPr lang="es-ES" altLang="es-CO" sz="800" b="1">
                <a:solidFill>
                  <a:srgbClr val="CC3300"/>
                </a:solidFill>
              </a:endParaRPr>
            </a:p>
          </p:txBody>
        </p:sp>
        <p:sp>
          <p:nvSpPr>
            <p:cNvPr id="64" name="_s3327"/>
            <p:cNvSpPr>
              <a:spLocks noChangeArrowheads="1"/>
            </p:cNvSpPr>
            <p:nvPr/>
          </p:nvSpPr>
          <p:spPr bwMode="auto">
            <a:xfrm>
              <a:off x="5514454" y="4679181"/>
              <a:ext cx="1408112" cy="227013"/>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dirty="0">
                  <a:solidFill>
                    <a:srgbClr val="CC3300"/>
                  </a:solidFill>
                </a:rPr>
                <a:t>Unidad </a:t>
              </a:r>
              <a:r>
                <a:rPr lang="es-ES_tradnl" altLang="es-CO" sz="800" b="1" smtClean="0">
                  <a:solidFill>
                    <a:srgbClr val="CC3300"/>
                  </a:solidFill>
                </a:rPr>
                <a:t>Infraestructura </a:t>
              </a:r>
            </a:p>
            <a:p>
              <a:pPr algn="ctr" eaLnBrk="1" hangingPunct="1"/>
              <a:r>
                <a:rPr lang="es-ES_tradnl" altLang="es-CO" sz="800" b="1" smtClean="0">
                  <a:solidFill>
                    <a:srgbClr val="CC3300"/>
                  </a:solidFill>
                </a:rPr>
                <a:t>Fisica</a:t>
              </a:r>
              <a:endParaRPr lang="es-ES" altLang="es-CO" sz="800" b="1" dirty="0">
                <a:solidFill>
                  <a:srgbClr val="CC3300"/>
                </a:solidFill>
              </a:endParaRPr>
            </a:p>
          </p:txBody>
        </p:sp>
        <p:sp>
          <p:nvSpPr>
            <p:cNvPr id="65" name="_s3329"/>
            <p:cNvSpPr>
              <a:spLocks noChangeArrowheads="1"/>
            </p:cNvSpPr>
            <p:nvPr/>
          </p:nvSpPr>
          <p:spPr bwMode="auto">
            <a:xfrm>
              <a:off x="5516041" y="4352156"/>
              <a:ext cx="1406525" cy="228600"/>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800" b="1" dirty="0">
                  <a:solidFill>
                    <a:srgbClr val="CC3300"/>
                  </a:solidFill>
                </a:rPr>
                <a:t>Unidad Registro </a:t>
              </a:r>
            </a:p>
            <a:p>
              <a:pPr algn="ctr" eaLnBrk="1" hangingPunct="1"/>
              <a:r>
                <a:rPr lang="es-ES_tradnl" altLang="es-CO" sz="800" b="1" dirty="0" err="1">
                  <a:solidFill>
                    <a:srgbClr val="CC3300"/>
                  </a:solidFill>
                </a:rPr>
                <a:t>Nal</a:t>
              </a:r>
              <a:r>
                <a:rPr lang="es-ES_tradnl" altLang="es-CO" sz="800" b="1" dirty="0">
                  <a:solidFill>
                    <a:srgbClr val="CC3300"/>
                  </a:solidFill>
                </a:rPr>
                <a:t>. De Abogados</a:t>
              </a:r>
              <a:endParaRPr lang="es-ES" altLang="es-CO" sz="800" b="1" dirty="0">
                <a:solidFill>
                  <a:srgbClr val="CC3300"/>
                </a:solidFill>
              </a:endParaRPr>
            </a:p>
          </p:txBody>
        </p:sp>
        <p:sp>
          <p:nvSpPr>
            <p:cNvPr id="66" name="_s3315"/>
            <p:cNvSpPr>
              <a:spLocks noChangeArrowheads="1"/>
            </p:cNvSpPr>
            <p:nvPr/>
          </p:nvSpPr>
          <p:spPr bwMode="auto">
            <a:xfrm>
              <a:off x="6090716" y="2734494"/>
              <a:ext cx="812800" cy="276225"/>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700" b="1" dirty="0">
                  <a:solidFill>
                    <a:srgbClr val="CC3300"/>
                  </a:solidFill>
                </a:rPr>
                <a:t>Salas Administrativas </a:t>
              </a:r>
            </a:p>
            <a:p>
              <a:pPr algn="ctr" eaLnBrk="1" hangingPunct="1"/>
              <a:r>
                <a:rPr lang="es-ES_tradnl" altLang="es-CO" sz="700" b="1" dirty="0">
                  <a:solidFill>
                    <a:srgbClr val="CC3300"/>
                  </a:solidFill>
                </a:rPr>
                <a:t>Seccionales</a:t>
              </a:r>
              <a:endParaRPr lang="es-ES" altLang="es-CO" sz="700" b="1" dirty="0">
                <a:solidFill>
                  <a:srgbClr val="CC3300"/>
                </a:solidFill>
              </a:endParaRPr>
            </a:p>
          </p:txBody>
        </p:sp>
        <p:sp>
          <p:nvSpPr>
            <p:cNvPr id="67" name="_s3315"/>
            <p:cNvSpPr>
              <a:spLocks noChangeArrowheads="1"/>
            </p:cNvSpPr>
            <p:nvPr/>
          </p:nvSpPr>
          <p:spPr bwMode="auto">
            <a:xfrm>
              <a:off x="8100491" y="2734494"/>
              <a:ext cx="814388" cy="276225"/>
            </a:xfrm>
            <a:prstGeom prst="roundRect">
              <a:avLst>
                <a:gd name="adj" fmla="val 16667"/>
              </a:avLst>
            </a:prstGeom>
            <a:solidFill>
              <a:srgbClr val="FF6600">
                <a:alpha val="25098"/>
              </a:srgbClr>
            </a:solidFill>
            <a:ln w="9525">
              <a:solidFill>
                <a:srgbClr val="CC3300"/>
              </a:solidFill>
              <a:round/>
              <a:headEnd/>
              <a:tailEnd/>
            </a:ln>
          </p:spPr>
          <p:txBody>
            <a:bodyPr wrap="none" lIns="19807" tIns="9903" rIns="19807" bIns="9903"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ES_tradnl" altLang="es-CO" sz="600" b="1" dirty="0">
                  <a:solidFill>
                    <a:srgbClr val="CC3300"/>
                  </a:solidFill>
                </a:rPr>
                <a:t>Salas Jurisdiccionales </a:t>
              </a:r>
            </a:p>
            <a:p>
              <a:pPr algn="ctr" eaLnBrk="1" hangingPunct="1"/>
              <a:r>
                <a:rPr lang="es-ES_tradnl" altLang="es-CO" sz="600" b="1" dirty="0">
                  <a:solidFill>
                    <a:srgbClr val="CC3300"/>
                  </a:solidFill>
                </a:rPr>
                <a:t>Disciplinarias</a:t>
              </a:r>
            </a:p>
            <a:p>
              <a:pPr algn="ctr" eaLnBrk="1" hangingPunct="1"/>
              <a:r>
                <a:rPr lang="es-ES_tradnl" altLang="es-CO" sz="600" b="1" dirty="0">
                  <a:solidFill>
                    <a:srgbClr val="CC3300"/>
                  </a:solidFill>
                </a:rPr>
                <a:t>Seccionales</a:t>
              </a:r>
              <a:endParaRPr lang="es-ES" altLang="es-CO" sz="600" b="1" dirty="0">
                <a:solidFill>
                  <a:srgbClr val="CC3300"/>
                </a:solidFill>
              </a:endParaRPr>
            </a:p>
          </p:txBody>
        </p:sp>
        <p:cxnSp>
          <p:nvCxnSpPr>
            <p:cNvPr id="68" name="AutoShape 66"/>
            <p:cNvCxnSpPr>
              <a:cxnSpLocks noChangeShapeType="1"/>
              <a:stCxn id="46" idx="1"/>
              <a:endCxn id="66" idx="3"/>
            </p:cNvCxnSpPr>
            <p:nvPr/>
          </p:nvCxnSpPr>
          <p:spPr bwMode="auto">
            <a:xfrm rot="10800000">
              <a:off x="6903516" y="2872606"/>
              <a:ext cx="65088" cy="1588"/>
            </a:xfrm>
            <a:prstGeom prst="bentConnector3">
              <a:avLst>
                <a:gd name="adj1" fmla="val 4838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69" name="AutoShape 67"/>
            <p:cNvCxnSpPr>
              <a:cxnSpLocks noChangeShapeType="1"/>
              <a:stCxn id="46" idx="3"/>
              <a:endCxn id="67" idx="1"/>
            </p:cNvCxnSpPr>
            <p:nvPr/>
          </p:nvCxnSpPr>
          <p:spPr bwMode="auto">
            <a:xfrm flipV="1">
              <a:off x="8041754" y="2872606"/>
              <a:ext cx="58737" cy="1588"/>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70" name="Line 68"/>
            <p:cNvSpPr>
              <a:spLocks noChangeShapeType="1"/>
            </p:cNvSpPr>
            <p:nvPr/>
          </p:nvSpPr>
          <p:spPr bwMode="auto">
            <a:xfrm rot="8400000">
              <a:off x="8308454" y="2686869"/>
              <a:ext cx="92075" cy="20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sz="800"/>
            </a:p>
          </p:txBody>
        </p:sp>
        <p:sp>
          <p:nvSpPr>
            <p:cNvPr id="71" name="Line 69"/>
            <p:cNvSpPr>
              <a:spLocks noChangeShapeType="1"/>
            </p:cNvSpPr>
            <p:nvPr/>
          </p:nvSpPr>
          <p:spPr bwMode="auto">
            <a:xfrm rot="1200000">
              <a:off x="6273279" y="2686869"/>
              <a:ext cx="90487" cy="20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sz="800"/>
            </a:p>
          </p:txBody>
        </p:sp>
      </p:grpSp>
      <p:pic>
        <p:nvPicPr>
          <p:cNvPr id="74" name="Imagen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76" name="Rectángulo 75"/>
          <p:cNvSpPr/>
          <p:nvPr/>
        </p:nvSpPr>
        <p:spPr>
          <a:xfrm>
            <a:off x="22981" y="4658267"/>
            <a:ext cx="3194359" cy="2169825"/>
          </a:xfrm>
          <a:prstGeom prst="rect">
            <a:avLst/>
          </a:prstGeom>
          <a:solidFill>
            <a:schemeClr val="accent6">
              <a:lumMod val="20000"/>
              <a:lumOff val="80000"/>
            </a:schemeClr>
          </a:solidFill>
        </p:spPr>
        <p:txBody>
          <a:bodyPr wrap="square">
            <a:spAutoFit/>
          </a:bodyPr>
          <a:lstStyle/>
          <a:p>
            <a:r>
              <a:rPr lang="es-ES" sz="1500" dirty="0"/>
              <a:t>El Consejo Superior de la Judicatura administra los recursos humanos, técnicos, financieros y de infraestructura de la Rama Judicial. Además, atiende, investiga y falla los actos de indisciplina y faltas al deber en los que incurran los funcionarios judiciales y abogados, denunciadas por los ciudadanos. </a:t>
            </a:r>
          </a:p>
        </p:txBody>
      </p:sp>
    </p:spTree>
    <p:extLst>
      <p:ext uri="{BB962C8B-B14F-4D97-AF65-F5344CB8AC3E}">
        <p14:creationId xmlns:p14="http://schemas.microsoft.com/office/powerpoint/2010/main" val="42640553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250"/>
                                        <p:tgtEl>
                                          <p:spTgt spid="77"/>
                                        </p:tgtEl>
                                      </p:cBhvr>
                                    </p:animEffect>
                                    <p:anim calcmode="lin" valueType="num">
                                      <p:cBhvr>
                                        <p:cTn id="8" dur="1250" fill="hold"/>
                                        <p:tgtEl>
                                          <p:spTgt spid="77"/>
                                        </p:tgtEl>
                                        <p:attrNameLst>
                                          <p:attrName>ppt_x</p:attrName>
                                        </p:attrNameLst>
                                      </p:cBhvr>
                                      <p:tavLst>
                                        <p:tav tm="0">
                                          <p:val>
                                            <p:strVal val="#ppt_x"/>
                                          </p:val>
                                        </p:tav>
                                        <p:tav tm="100000">
                                          <p:val>
                                            <p:strVal val="#ppt_x"/>
                                          </p:val>
                                        </p:tav>
                                      </p:tavLst>
                                    </p:anim>
                                    <p:anim calcmode="lin" valueType="num">
                                      <p:cBhvr>
                                        <p:cTn id="9" dur="125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 presetClass="entr" presetSubtype="4" fill="hold" grpId="0"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1750" fill="hold"/>
                                        <p:tgtEl>
                                          <p:spTgt spid="76"/>
                                        </p:tgtEl>
                                        <p:attrNameLst>
                                          <p:attrName>ppt_x</p:attrName>
                                        </p:attrNameLst>
                                      </p:cBhvr>
                                      <p:tavLst>
                                        <p:tav tm="0">
                                          <p:val>
                                            <p:strVal val="#ppt_x"/>
                                          </p:val>
                                        </p:tav>
                                        <p:tav tm="100000">
                                          <p:val>
                                            <p:strVal val="#ppt_x"/>
                                          </p:val>
                                        </p:tav>
                                      </p:tavLst>
                                    </p:anim>
                                    <p:anim calcmode="lin" valueType="num">
                                      <p:cBhvr additive="base">
                                        <p:cTn id="14" dur="1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8955" y="1629594"/>
            <a:ext cx="10801200" cy="4601260"/>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CO" sz="2000" b="1" dirty="0">
                <a:latin typeface="Arial" panose="020B0604020202020204" pitchFamily="34" charset="0"/>
                <a:ea typeface="Calibri" panose="020F0502020204030204" pitchFamily="34" charset="0"/>
                <a:cs typeface="Arial" panose="020B0604020202020204" pitchFamily="34" charset="0"/>
              </a:rPr>
              <a:t>BID</a:t>
            </a:r>
            <a:endParaRPr lang="es-ES" sz="1800" dirty="0">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es-CO" sz="2000" dirty="0" smtClean="0">
                <a:latin typeface="Arial" panose="020B0604020202020204" pitchFamily="34" charset="0"/>
                <a:ea typeface="Calibri" panose="020F0502020204030204" pitchFamily="34" charset="0"/>
                <a:cs typeface="Arial" panose="020B0604020202020204" pitchFamily="34" charset="0"/>
              </a:rPr>
              <a:t>El </a:t>
            </a:r>
            <a:r>
              <a:rPr lang="es-CO" sz="2000" dirty="0">
                <a:latin typeface="Arial" panose="020B0604020202020204" pitchFamily="34" charset="0"/>
                <a:ea typeface="Calibri" panose="020F0502020204030204" pitchFamily="34" charset="0"/>
                <a:cs typeface="Arial" panose="020B0604020202020204" pitchFamily="34" charset="0"/>
              </a:rPr>
              <a:t>Banco Interamericano de Desarrollo, BID está apoyando </a:t>
            </a:r>
            <a:r>
              <a:rPr lang="es-CO" sz="2000" dirty="0">
                <a:latin typeface="Arial" panose="020B0604020202020204" pitchFamily="34" charset="0"/>
                <a:cs typeface="Arial" panose="020B0604020202020204" pitchFamily="34" charset="0"/>
              </a:rPr>
              <a:t>está apoyando el proyecto “Fortalecimiento a los Servicios de Justicia – Altas Cortes y Jurisdicción de lo Contencioso Administrativo de Cundinamarca y Bogotá”, definido como Política de Acceso en el “Plan Sectorial de Desarrollo de la Rama Judicial”. El valor proyectado del proyecto de conformidad con el </a:t>
            </a:r>
            <a:r>
              <a:rPr lang="es-CO" sz="2000" dirty="0" err="1">
                <a:latin typeface="Arial" panose="020B0604020202020204" pitchFamily="34" charset="0"/>
                <a:cs typeface="Arial" panose="020B0604020202020204" pitchFamily="34" charset="0"/>
              </a:rPr>
              <a:t>Conpes</a:t>
            </a:r>
            <a:r>
              <a:rPr lang="es-CO" sz="2000" dirty="0">
                <a:latin typeface="Arial" panose="020B0604020202020204" pitchFamily="34" charset="0"/>
                <a:cs typeface="Arial" panose="020B0604020202020204" pitchFamily="34" charset="0"/>
              </a:rPr>
              <a:t> 3559 asciende a los US$21.382.325</a:t>
            </a:r>
            <a:r>
              <a:rPr lang="es-CO" sz="2000" dirty="0">
                <a:latin typeface="Arial" panose="020B0604020202020204" pitchFamily="34" charset="0"/>
                <a:ea typeface="Calibri" panose="020F0502020204030204" pitchFamily="34" charset="0"/>
                <a:cs typeface="Arial" panose="020B0604020202020204" pitchFamily="34" charset="0"/>
              </a:rPr>
              <a:t> </a:t>
            </a:r>
            <a:endParaRPr lang="es-CO" sz="20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ES" sz="1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CO" sz="2000" b="1" dirty="0">
                <a:latin typeface="Arial" panose="020B0604020202020204" pitchFamily="34" charset="0"/>
                <a:ea typeface="Calibri" panose="020F0502020204030204" pitchFamily="34" charset="0"/>
                <a:cs typeface="Arial" panose="020B0604020202020204" pitchFamily="34" charset="0"/>
              </a:rPr>
              <a:t>Banco Mundial</a:t>
            </a:r>
            <a:endParaRPr lang="es-ES" sz="1800" dirty="0">
              <a:latin typeface="Calibri" panose="020F0502020204030204" pitchFamily="34" charset="0"/>
              <a:ea typeface="Calibri" panose="020F0502020204030204" pitchFamily="34" charset="0"/>
              <a:cs typeface="Arial" panose="020B0604020202020204" pitchFamily="34" charset="0"/>
            </a:endParaRPr>
          </a:p>
          <a:p>
            <a:r>
              <a:rPr lang="es-CO" sz="2000" dirty="0" smtClean="0">
                <a:latin typeface="Arial" panose="020B0604020202020204" pitchFamily="34" charset="0"/>
                <a:cs typeface="Arial" panose="020B0604020202020204" pitchFamily="34" charset="0"/>
              </a:rPr>
              <a:t>El </a:t>
            </a:r>
            <a:r>
              <a:rPr lang="es-CO" sz="2000" dirty="0">
                <a:latin typeface="Arial" panose="020B0604020202020204" pitchFamily="34" charset="0"/>
                <a:cs typeface="Arial" panose="020B0604020202020204" pitchFamily="34" charset="0"/>
              </a:rPr>
              <a:t>Banco Mundial está apoyando el proyecto “Fortalecimiento a los Servicios de Justicia dirigido a la Jurisdicción Ordinaria”. El valor proyectado del proyecto de conformidad con el </a:t>
            </a:r>
            <a:r>
              <a:rPr lang="es-CO" sz="2000" dirty="0" err="1">
                <a:latin typeface="Arial" panose="020B0604020202020204" pitchFamily="34" charset="0"/>
                <a:cs typeface="Arial" panose="020B0604020202020204" pitchFamily="34" charset="0"/>
              </a:rPr>
              <a:t>Conpes</a:t>
            </a:r>
            <a:r>
              <a:rPr lang="es-CO" sz="2000" dirty="0">
                <a:latin typeface="Arial" panose="020B0604020202020204" pitchFamily="34" charset="0"/>
                <a:cs typeface="Arial" panose="020B0604020202020204" pitchFamily="34" charset="0"/>
              </a:rPr>
              <a:t> 3559 asciende a los US$40.000.000.</a:t>
            </a:r>
          </a:p>
          <a:p>
            <a:pPr algn="just">
              <a:lnSpc>
                <a:spcPct val="115000"/>
              </a:lnSpc>
              <a:spcAft>
                <a:spcPts val="0"/>
              </a:spcAft>
            </a:pPr>
            <a:r>
              <a:rPr lang="es-CO" sz="2000" dirty="0">
                <a:latin typeface="Arial" panose="020B0604020202020204" pitchFamily="34" charset="0"/>
                <a:ea typeface="Calibri" panose="020F0502020204030204" pitchFamily="34" charset="0"/>
                <a:cs typeface="Times New Roman" panose="02020603050405020304" pitchFamily="18" charset="0"/>
              </a:rPr>
              <a:t>  </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CO" sz="2000" b="1" dirty="0">
                <a:latin typeface="Arial" panose="020B0604020202020204" pitchFamily="34" charset="0"/>
                <a:ea typeface="Calibri" panose="020F0502020204030204" pitchFamily="34" charset="0"/>
                <a:cs typeface="Arial" panose="020B0604020202020204" pitchFamily="34" charset="0"/>
              </a:rPr>
              <a:t>Confis</a:t>
            </a:r>
            <a:endParaRPr lang="es-ES" sz="18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s-CO" sz="2000" dirty="0">
                <a:latin typeface="Arial" panose="020B0604020202020204" pitchFamily="34" charset="0"/>
                <a:ea typeface="Calibri" panose="020F0502020204030204" pitchFamily="34" charset="0"/>
                <a:cs typeface="Times New Roman" panose="02020603050405020304" pitchFamily="18" charset="0"/>
              </a:rPr>
              <a:t> </a:t>
            </a:r>
            <a:r>
              <a:rPr lang="es-CO" sz="2000" dirty="0" smtClean="0">
                <a:latin typeface="Arial" panose="020B0604020202020204" pitchFamily="34" charset="0"/>
                <a:ea typeface="Calibri" panose="020F0502020204030204" pitchFamily="34" charset="0"/>
                <a:cs typeface="Times New Roman" panose="02020603050405020304" pitchFamily="18" charset="0"/>
              </a:rPr>
              <a:t>La </a:t>
            </a:r>
            <a:r>
              <a:rPr lang="es-CO" sz="2000" dirty="0">
                <a:latin typeface="Arial" panose="020B0604020202020204" pitchFamily="34" charset="0"/>
                <a:ea typeface="Calibri" panose="020F0502020204030204" pitchFamily="34" charset="0"/>
                <a:cs typeface="Times New Roman" panose="02020603050405020304" pitchFamily="18" charset="0"/>
              </a:rPr>
              <a:t>Rama Judicial quiere tener asiento en el Confis.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1"/>
          <p:cNvSpPr>
            <a:spLocks noGrp="1"/>
          </p:cNvSpPr>
          <p:nvPr>
            <p:ph type="body" sz="quarter" idx="10"/>
          </p:nvPr>
        </p:nvSpPr>
        <p:spPr>
          <a:xfrm>
            <a:off x="0" y="0"/>
            <a:ext cx="7488832" cy="883332"/>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smtClean="0"/>
              <a:t>Plan Sectorial de </a:t>
            </a:r>
            <a:r>
              <a:rPr lang="en-US" sz="4800" dirty="0" err="1" smtClean="0"/>
              <a:t>Desarrollo</a:t>
            </a:r>
            <a:endParaRPr lang="en-US" sz="4800" dirty="0"/>
          </a:p>
        </p:txBody>
      </p:sp>
    </p:spTree>
    <p:extLst>
      <p:ext uri="{BB962C8B-B14F-4D97-AF65-F5344CB8AC3E}">
        <p14:creationId xmlns:p14="http://schemas.microsoft.com/office/powerpoint/2010/main" val="541880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3211" y="4149874"/>
            <a:ext cx="6840760" cy="108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err="1" smtClean="0">
                <a:solidFill>
                  <a:schemeClr val="tx1">
                    <a:lumMod val="85000"/>
                    <a:lumOff val="15000"/>
                  </a:schemeClr>
                </a:solidFill>
                <a:latin typeface="Source Sans Pro Light" pitchFamily="34" charset="0"/>
                <a:cs typeface="Arial" pitchFamily="34" charset="0"/>
              </a:rPr>
              <a:t>Fotalecimiento</a:t>
            </a:r>
            <a:r>
              <a:rPr lang="en-US" sz="4000" spc="600" dirty="0" smtClean="0">
                <a:solidFill>
                  <a:schemeClr val="tx1">
                    <a:lumMod val="85000"/>
                    <a:lumOff val="15000"/>
                  </a:schemeClr>
                </a:solidFill>
                <a:latin typeface="Source Sans Pro Light" pitchFamily="34" charset="0"/>
                <a:cs typeface="Arial" pitchFamily="34" charset="0"/>
              </a:rPr>
              <a:t> </a:t>
            </a:r>
            <a:r>
              <a:rPr lang="en-US" sz="4000" spc="600" dirty="0" err="1" smtClean="0">
                <a:solidFill>
                  <a:schemeClr val="tx1">
                    <a:lumMod val="85000"/>
                    <a:lumOff val="15000"/>
                  </a:schemeClr>
                </a:solidFill>
                <a:latin typeface="Source Sans Pro Light" pitchFamily="34" charset="0"/>
                <a:cs typeface="Arial" pitchFamily="34" charset="0"/>
              </a:rPr>
              <a:t>Institucional</a:t>
            </a:r>
            <a:r>
              <a:rPr lang="en-US" sz="4000" spc="600" dirty="0" smtClean="0">
                <a:solidFill>
                  <a:schemeClr val="tx1">
                    <a:lumMod val="85000"/>
                    <a:lumOff val="15000"/>
                  </a:schemeClr>
                </a:solidFill>
                <a:latin typeface="Source Sans Pro Light" pitchFamily="34" charset="0"/>
                <a:cs typeface="Arial" pitchFamily="34" charset="0"/>
              </a:rPr>
              <a:t> </a:t>
            </a:r>
            <a:endParaRPr lang="en-US" sz="4000" spc="600" dirty="0">
              <a:solidFill>
                <a:schemeClr val="tx1">
                  <a:lumMod val="85000"/>
                  <a:lumOff val="15000"/>
                </a:schemeClr>
              </a:solidFill>
              <a:latin typeface="Source Sans Pro Light"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73" y="693490"/>
            <a:ext cx="2124236" cy="2871220"/>
          </a:xfrm>
          <a:prstGeom prst="rect">
            <a:avLst/>
          </a:prstGeom>
        </p:spPr>
      </p:pic>
    </p:spTree>
    <p:extLst>
      <p:ext uri="{BB962C8B-B14F-4D97-AF65-F5344CB8AC3E}">
        <p14:creationId xmlns:p14="http://schemas.microsoft.com/office/powerpoint/2010/main" val="14097494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ltDnDiag">
          <a:fgClr>
            <a:schemeClr val="accent3"/>
          </a:fgClr>
          <a:bgClr>
            <a:schemeClr val="accent3">
              <a:lumMod val="60000"/>
              <a:lumOff val="40000"/>
            </a:schemeClr>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87865" y="2637706"/>
            <a:ext cx="5050082" cy="648072"/>
          </a:xfrm>
          <a:solidFill>
            <a:schemeClr val="bg1"/>
          </a:solidFill>
        </p:spPr>
        <p:txBody>
          <a:bodyPr/>
          <a:lstStyle/>
          <a:p>
            <a:r>
              <a:rPr lang="es-ES" dirty="0">
                <a:solidFill>
                  <a:schemeClr val="accent3">
                    <a:lumMod val="75000"/>
                  </a:schemeClr>
                </a:solidFill>
              </a:rPr>
              <a:t>Los servicios de </a:t>
            </a:r>
            <a:r>
              <a:rPr lang="es-ES" dirty="0" smtClean="0">
                <a:solidFill>
                  <a:schemeClr val="accent3">
                    <a:lumMod val="75000"/>
                  </a:schemeClr>
                </a:solidFill>
              </a:rPr>
              <a:t>justicia</a:t>
            </a:r>
            <a:endParaRPr lang="en-US" dirty="0">
              <a:solidFill>
                <a:schemeClr val="accent3">
                  <a:lumMod val="75000"/>
                </a:schemeClr>
              </a:solidFill>
            </a:endParaRPr>
          </a:p>
        </p:txBody>
      </p:sp>
      <p:sp>
        <p:nvSpPr>
          <p:cNvPr id="3" name="Text Placeholder 2"/>
          <p:cNvSpPr>
            <a:spLocks noGrp="1"/>
          </p:cNvSpPr>
          <p:nvPr>
            <p:ph type="body" sz="quarter" idx="11"/>
          </p:nvPr>
        </p:nvSpPr>
        <p:spPr>
          <a:xfrm>
            <a:off x="2888470" y="3285778"/>
            <a:ext cx="7848872" cy="1080120"/>
          </a:xfrm>
        </p:spPr>
        <p:txBody>
          <a:bodyPr>
            <a:noAutofit/>
          </a:bodyPr>
          <a:lstStyle/>
          <a:p>
            <a:r>
              <a:rPr lang="es-ES" sz="3200" i="1" dirty="0"/>
              <a:t>son gratuitos en todas las </a:t>
            </a:r>
            <a:r>
              <a:rPr lang="es-ES" sz="3200" i="1" dirty="0" smtClean="0"/>
              <a:t>especialidades”</a:t>
            </a:r>
            <a:endParaRPr lang="es-ES" sz="3200" i="1" dirty="0"/>
          </a:p>
        </p:txBody>
      </p:sp>
    </p:spTree>
    <p:extLst>
      <p:ext uri="{BB962C8B-B14F-4D97-AF65-F5344CB8AC3E}">
        <p14:creationId xmlns:p14="http://schemas.microsoft.com/office/powerpoint/2010/main" val="352214988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9574"/>
            <a:ext cx="5161483" cy="991096"/>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Descongestión</a:t>
            </a:r>
            <a:r>
              <a:rPr lang="en-US" sz="4800" dirty="0" smtClean="0"/>
              <a:t> </a:t>
            </a:r>
            <a:endParaRPr lang="en-US" sz="4800" dirty="0"/>
          </a:p>
        </p:txBody>
      </p:sp>
      <p:sp>
        <p:nvSpPr>
          <p:cNvPr id="28" name="Rectangle 27"/>
          <p:cNvSpPr/>
          <p:nvPr/>
        </p:nvSpPr>
        <p:spPr>
          <a:xfrm>
            <a:off x="7220632" y="3206357"/>
            <a:ext cx="4299653"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2800"/>
          </a:p>
        </p:txBody>
      </p:sp>
      <p:sp>
        <p:nvSpPr>
          <p:cNvPr id="29" name="Rectangle 28"/>
          <p:cNvSpPr/>
          <p:nvPr/>
        </p:nvSpPr>
        <p:spPr>
          <a:xfrm>
            <a:off x="5953571" y="3206357"/>
            <a:ext cx="1291064"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s-MX" sz="2000" dirty="0"/>
              <a:t>3.272.608</a:t>
            </a:r>
            <a:r>
              <a:rPr lang="es-MX" sz="1800" dirty="0"/>
              <a:t> </a:t>
            </a:r>
            <a:endParaRPr lang="en-US" sz="1800" dirty="0">
              <a:latin typeface="Source Sans Pro Light" pitchFamily="34" charset="0"/>
            </a:endParaRPr>
          </a:p>
        </p:txBody>
      </p:sp>
      <p:sp>
        <p:nvSpPr>
          <p:cNvPr id="34" name="Rectangle 33"/>
          <p:cNvSpPr/>
          <p:nvPr/>
        </p:nvSpPr>
        <p:spPr>
          <a:xfrm>
            <a:off x="7220632" y="2637108"/>
            <a:ext cx="4299653"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2800"/>
          </a:p>
        </p:txBody>
      </p:sp>
      <p:sp>
        <p:nvSpPr>
          <p:cNvPr id="35" name="Rectangle 34"/>
          <p:cNvSpPr/>
          <p:nvPr/>
        </p:nvSpPr>
        <p:spPr>
          <a:xfrm>
            <a:off x="5953571" y="2637108"/>
            <a:ext cx="1291064" cy="357067"/>
          </a:xfrm>
          <a:prstGeom prst="rect">
            <a:avLst/>
          </a:prstGeom>
          <a:solidFill>
            <a:schemeClr val="tx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s-MX" sz="2000" dirty="0" smtClean="0"/>
              <a:t>3.012.046</a:t>
            </a:r>
            <a:endParaRPr lang="en-US" sz="2000" dirty="0">
              <a:latin typeface="Source Sans Pro Light" pitchFamily="34" charset="0"/>
            </a:endParaRPr>
          </a:p>
        </p:txBody>
      </p:sp>
      <p:sp>
        <p:nvSpPr>
          <p:cNvPr id="36" name="Rectangle 35"/>
          <p:cNvSpPr/>
          <p:nvPr/>
        </p:nvSpPr>
        <p:spPr>
          <a:xfrm>
            <a:off x="7196249" y="2637108"/>
            <a:ext cx="3738828" cy="357067"/>
          </a:xfrm>
          <a:prstGeom prst="rect">
            <a:avLst/>
          </a:prstGeom>
          <a:solidFill>
            <a:srgbClr val="C0000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8755" tIns="15999" rIns="156757" bIns="15999" numCol="1" spcCol="1269" anchor="ctr" anchorCtr="0">
            <a:noAutofit/>
          </a:bodyPr>
          <a:lstStyle/>
          <a:p>
            <a:pPr defTabSz="533310">
              <a:lnSpc>
                <a:spcPct val="90000"/>
              </a:lnSpc>
              <a:spcBef>
                <a:spcPct val="0"/>
              </a:spcBef>
              <a:spcAft>
                <a:spcPct val="35000"/>
              </a:spcAft>
            </a:pPr>
            <a:r>
              <a:rPr lang="en-US" dirty="0" err="1" smtClean="0">
                <a:solidFill>
                  <a:schemeClr val="bg1"/>
                </a:solidFill>
                <a:latin typeface="Source Sans Pro Light" pitchFamily="34" charset="0"/>
              </a:rPr>
              <a:t>Demandas</a:t>
            </a:r>
            <a:r>
              <a:rPr lang="en-US" dirty="0" smtClean="0">
                <a:solidFill>
                  <a:schemeClr val="bg1"/>
                </a:solidFill>
                <a:latin typeface="Source Sans Pro Light" pitchFamily="34" charset="0"/>
              </a:rPr>
              <a:t> </a:t>
            </a:r>
            <a:r>
              <a:rPr lang="en-US" dirty="0" err="1" smtClean="0">
                <a:solidFill>
                  <a:schemeClr val="bg1"/>
                </a:solidFill>
                <a:latin typeface="Source Sans Pro Light" pitchFamily="34" charset="0"/>
              </a:rPr>
              <a:t>recibidas</a:t>
            </a:r>
            <a:r>
              <a:rPr lang="en-US" dirty="0" smtClean="0">
                <a:solidFill>
                  <a:schemeClr val="bg1"/>
                </a:solidFill>
                <a:latin typeface="Source Sans Pro Light" pitchFamily="34" charset="0"/>
              </a:rPr>
              <a:t> </a:t>
            </a:r>
            <a:endParaRPr lang="en-US" dirty="0">
              <a:solidFill>
                <a:schemeClr val="bg1"/>
              </a:solidFill>
              <a:latin typeface="Source Sans Pro Light" pitchFamily="34" charset="0"/>
            </a:endParaRPr>
          </a:p>
        </p:txBody>
      </p:sp>
      <p:sp>
        <p:nvSpPr>
          <p:cNvPr id="37" name="Rectangle 36"/>
          <p:cNvSpPr/>
          <p:nvPr/>
        </p:nvSpPr>
        <p:spPr>
          <a:xfrm>
            <a:off x="7177707" y="3206356"/>
            <a:ext cx="3960440" cy="357067"/>
          </a:xfrm>
          <a:prstGeom prst="rect">
            <a:avLst/>
          </a:prstGeom>
          <a:solidFill>
            <a:schemeClr val="accent6">
              <a:lumMod val="75000"/>
            </a:schemeClr>
          </a:solidFill>
          <a:ln>
            <a:noFill/>
          </a:ln>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txBody>
          <a:bodyPr spcFirstLastPara="0" vert="horz" wrap="square" lIns="188755" tIns="15999" rIns="156757" bIns="15999" numCol="1" spcCol="1269" anchor="ctr" anchorCtr="0">
            <a:noAutofit/>
          </a:bodyPr>
          <a:lstStyle/>
          <a:p>
            <a:pPr defTabSz="533310">
              <a:lnSpc>
                <a:spcPct val="90000"/>
              </a:lnSpc>
              <a:spcBef>
                <a:spcPct val="0"/>
              </a:spcBef>
              <a:spcAft>
                <a:spcPct val="35000"/>
              </a:spcAft>
            </a:pPr>
            <a:r>
              <a:rPr lang="en-US" dirty="0" err="1" smtClean="0">
                <a:solidFill>
                  <a:schemeClr val="bg1"/>
                </a:solidFill>
                <a:latin typeface="Source Sans Pro Light" pitchFamily="34" charset="0"/>
              </a:rPr>
              <a:t>Procesos</a:t>
            </a:r>
            <a:r>
              <a:rPr lang="en-US" dirty="0" smtClean="0">
                <a:solidFill>
                  <a:schemeClr val="bg1"/>
                </a:solidFill>
                <a:latin typeface="Source Sans Pro Light" pitchFamily="34" charset="0"/>
              </a:rPr>
              <a:t> </a:t>
            </a:r>
            <a:r>
              <a:rPr lang="en-US" dirty="0" err="1" smtClean="0">
                <a:solidFill>
                  <a:schemeClr val="bg1"/>
                </a:solidFill>
                <a:latin typeface="Source Sans Pro Light" pitchFamily="34" charset="0"/>
              </a:rPr>
              <a:t>gestionados</a:t>
            </a:r>
            <a:endParaRPr lang="en-US" dirty="0">
              <a:solidFill>
                <a:schemeClr val="bg1"/>
              </a:solidFill>
            </a:endParaRPr>
          </a:p>
        </p:txBody>
      </p:sp>
      <p:sp>
        <p:nvSpPr>
          <p:cNvPr id="46" name="Rectangle 45"/>
          <p:cNvSpPr/>
          <p:nvPr/>
        </p:nvSpPr>
        <p:spPr>
          <a:xfrm>
            <a:off x="372952" y="2388378"/>
            <a:ext cx="4896544" cy="2308308"/>
          </a:xfrm>
          <a:prstGeom prst="rect">
            <a:avLst/>
          </a:prstGeom>
        </p:spPr>
        <p:txBody>
          <a:bodyPr wrap="square" lIns="91424" tIns="45712" rIns="91424" bIns="45712">
            <a:spAutoFit/>
          </a:bodyPr>
          <a:lstStyle/>
          <a:p>
            <a:r>
              <a:rPr lang="es-ES" b="1" dirty="0">
                <a:latin typeface="Arial" pitchFamily="34" charset="0"/>
                <a:cs typeface="Arial" pitchFamily="34" charset="0"/>
              </a:rPr>
              <a:t>“En los últimos tres o cuatro años, han sido claves para la Rama Judicial los planes de descongestión. La pregunta es: ¿Qué pasaría si no se hubiera dado la descongestión?”</a:t>
            </a:r>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3" name="Rectángulo 2"/>
          <p:cNvSpPr/>
          <p:nvPr/>
        </p:nvSpPr>
        <p:spPr>
          <a:xfrm>
            <a:off x="1561083" y="5406921"/>
            <a:ext cx="8568952" cy="830997"/>
          </a:xfrm>
          <a:prstGeom prst="rect">
            <a:avLst/>
          </a:prstGeom>
          <a:solidFill>
            <a:schemeClr val="accent6">
              <a:lumMod val="20000"/>
              <a:lumOff val="80000"/>
            </a:schemeClr>
          </a:solidFill>
        </p:spPr>
        <p:txBody>
          <a:bodyPr wrap="square">
            <a:spAutoFit/>
          </a:bodyPr>
          <a:lstStyle/>
          <a:p>
            <a:pPr algn="ctr"/>
            <a:r>
              <a:rPr lang="es-MX" b="1" dirty="0">
                <a:latin typeface="Arial" panose="020B0604020202020204" pitchFamily="34" charset="0"/>
                <a:ea typeface="Calibri" panose="020F0502020204030204" pitchFamily="34" charset="0"/>
              </a:rPr>
              <a:t>6.029</a:t>
            </a:r>
            <a:r>
              <a:rPr lang="es-MX" sz="2000" dirty="0">
                <a:latin typeface="Arial" panose="020B0604020202020204" pitchFamily="34" charset="0"/>
                <a:ea typeface="Calibri" panose="020F0502020204030204" pitchFamily="34" charset="0"/>
              </a:rPr>
              <a:t> despachos judiciales del país, de los cuales </a:t>
            </a:r>
            <a:r>
              <a:rPr lang="es-MX" b="1" dirty="0">
                <a:latin typeface="Arial" panose="020B0604020202020204" pitchFamily="34" charset="0"/>
                <a:ea typeface="Calibri" panose="020F0502020204030204" pitchFamily="34" charset="0"/>
              </a:rPr>
              <a:t>1.151</a:t>
            </a:r>
            <a:r>
              <a:rPr lang="es-MX" sz="2000" dirty="0">
                <a:latin typeface="Arial" panose="020B0604020202020204" pitchFamily="34" charset="0"/>
                <a:ea typeface="Calibri" panose="020F0502020204030204" pitchFamily="34" charset="0"/>
              </a:rPr>
              <a:t> son despachos judiciales de descongestión y los </a:t>
            </a:r>
            <a:r>
              <a:rPr lang="es-MX" b="1" dirty="0" smtClean="0">
                <a:latin typeface="Arial" panose="020B0604020202020204" pitchFamily="34" charset="0"/>
                <a:ea typeface="Calibri" panose="020F0502020204030204" pitchFamily="34" charset="0"/>
              </a:rPr>
              <a:t>4.821</a:t>
            </a:r>
            <a:r>
              <a:rPr lang="es-MX" sz="2000" dirty="0" smtClean="0">
                <a:latin typeface="Arial" panose="020B0604020202020204" pitchFamily="34" charset="0"/>
                <a:ea typeface="Calibri" panose="020F0502020204030204" pitchFamily="34" charset="0"/>
              </a:rPr>
              <a:t> </a:t>
            </a:r>
            <a:r>
              <a:rPr lang="es-MX" sz="2000" dirty="0">
                <a:latin typeface="Arial" panose="020B0604020202020204" pitchFamily="34" charset="0"/>
                <a:ea typeface="Calibri" panose="020F0502020204030204" pitchFamily="34" charset="0"/>
              </a:rPr>
              <a:t>son permanentes</a:t>
            </a:r>
            <a:endParaRPr lang="es-ES" sz="2000" dirty="0"/>
          </a:p>
        </p:txBody>
      </p:sp>
    </p:spTree>
    <p:extLst>
      <p:ext uri="{BB962C8B-B14F-4D97-AF65-F5344CB8AC3E}">
        <p14:creationId xmlns:p14="http://schemas.microsoft.com/office/powerpoint/2010/main" val="38128919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750" fill="hold"/>
                                        <p:tgtEl>
                                          <p:spTgt spid="35"/>
                                        </p:tgtEl>
                                        <p:attrNameLst>
                                          <p:attrName>ppt_x</p:attrName>
                                        </p:attrNameLst>
                                      </p:cBhvr>
                                      <p:tavLst>
                                        <p:tav tm="0">
                                          <p:val>
                                            <p:strVal val="1+#ppt_w/2"/>
                                          </p:val>
                                        </p:tav>
                                        <p:tav tm="100000">
                                          <p:val>
                                            <p:strVal val="#ppt_x"/>
                                          </p:val>
                                        </p:tav>
                                      </p:tavLst>
                                    </p:anim>
                                    <p:anim calcmode="lin" valueType="num">
                                      <p:cBhvr additive="base">
                                        <p:cTn id="13" dur="750" fill="hold"/>
                                        <p:tgtEl>
                                          <p:spTgt spid="35"/>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750" fill="hold"/>
                                        <p:tgtEl>
                                          <p:spTgt spid="34"/>
                                        </p:tgtEl>
                                        <p:attrNameLst>
                                          <p:attrName>ppt_x</p:attrName>
                                        </p:attrNameLst>
                                      </p:cBhvr>
                                      <p:tavLst>
                                        <p:tav tm="0">
                                          <p:val>
                                            <p:strVal val="1+#ppt_w/2"/>
                                          </p:val>
                                        </p:tav>
                                        <p:tav tm="100000">
                                          <p:val>
                                            <p:strVal val="#ppt_x"/>
                                          </p:val>
                                        </p:tav>
                                      </p:tavLst>
                                    </p:anim>
                                    <p:anim calcmode="lin" valueType="num">
                                      <p:cBhvr additive="base">
                                        <p:cTn id="21" dur="75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2"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1+#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750" fill="hold"/>
                                        <p:tgtEl>
                                          <p:spTgt spid="37"/>
                                        </p:tgtEl>
                                        <p:attrNameLst>
                                          <p:attrName>ppt_x</p:attrName>
                                        </p:attrNameLst>
                                      </p:cBhvr>
                                      <p:tavLst>
                                        <p:tav tm="0">
                                          <p:val>
                                            <p:strVal val="1+#ppt_w/2"/>
                                          </p:val>
                                        </p:tav>
                                        <p:tav tm="100000">
                                          <p:val>
                                            <p:strVal val="#ppt_x"/>
                                          </p:val>
                                        </p:tav>
                                      </p:tavLst>
                                    </p:anim>
                                    <p:anim calcmode="lin" valueType="num">
                                      <p:cBhvr additive="base">
                                        <p:cTn id="30" dur="75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750" fill="hold"/>
                                        <p:tgtEl>
                                          <p:spTgt spid="28"/>
                                        </p:tgtEl>
                                        <p:attrNameLst>
                                          <p:attrName>ppt_x</p:attrName>
                                        </p:attrNameLst>
                                      </p:cBhvr>
                                      <p:tavLst>
                                        <p:tav tm="0">
                                          <p:val>
                                            <p:strVal val="1+#ppt_w/2"/>
                                          </p:val>
                                        </p:tav>
                                        <p:tav tm="100000">
                                          <p:val>
                                            <p:strVal val="#ppt_x"/>
                                          </p:val>
                                        </p:tav>
                                      </p:tavLst>
                                    </p:anim>
                                    <p:anim calcmode="lin" valueType="num">
                                      <p:cBhvr additive="base">
                                        <p:cTn id="34" dur="750" fill="hold"/>
                                        <p:tgtEl>
                                          <p:spTgt spid="28"/>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P spid="35" grpId="0" animBg="1"/>
      <p:bldP spid="36" grpId="0" animBg="1"/>
      <p:bldP spid="37" grpId="0" animBg="1"/>
      <p:bldP spid="46"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n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2605" y="5694331"/>
            <a:ext cx="792381" cy="1071020"/>
          </a:xfrm>
          <a:prstGeom prst="rect">
            <a:avLst/>
          </a:prstGeom>
        </p:spPr>
      </p:pic>
      <p:sp>
        <p:nvSpPr>
          <p:cNvPr id="27" name="Rectangle 26"/>
          <p:cNvSpPr/>
          <p:nvPr/>
        </p:nvSpPr>
        <p:spPr>
          <a:xfrm>
            <a:off x="8926043" y="1070419"/>
            <a:ext cx="1325762" cy="12619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500"/>
          </a:p>
        </p:txBody>
      </p:sp>
      <p:sp>
        <p:nvSpPr>
          <p:cNvPr id="28" name="TextBox 27"/>
          <p:cNvSpPr txBox="1"/>
          <p:nvPr/>
        </p:nvSpPr>
        <p:spPr>
          <a:xfrm>
            <a:off x="10579666" y="1684179"/>
            <a:ext cx="1325878" cy="338538"/>
          </a:xfrm>
          <a:prstGeom prst="rect">
            <a:avLst/>
          </a:prstGeom>
          <a:noFill/>
        </p:spPr>
        <p:txBody>
          <a:bodyPr wrap="square" lIns="91424" tIns="45712" rIns="91424" bIns="45712" rtlCol="0">
            <a:spAutoFit/>
          </a:bodyPr>
          <a:lstStyle/>
          <a:p>
            <a:pPr algn="ctr">
              <a:lnSpc>
                <a:spcPct val="80000"/>
              </a:lnSpc>
            </a:pPr>
            <a:r>
              <a:rPr lang="en-US" sz="2000" dirty="0" err="1" smtClean="0">
                <a:latin typeface="Arial" pitchFamily="34" charset="0"/>
                <a:ea typeface="Adobe Gothic Std B" pitchFamily="34" charset="-128"/>
                <a:cs typeface="Arial" pitchFamily="34" charset="0"/>
              </a:rPr>
              <a:t>Procesos</a:t>
            </a:r>
            <a:endParaRPr lang="en-US" sz="2000" b="1" dirty="0">
              <a:latin typeface="Arial" pitchFamily="34" charset="0"/>
              <a:ea typeface="Adobe Gothic Std B" pitchFamily="34" charset="-128"/>
              <a:cs typeface="Arial" pitchFamily="34" charset="0"/>
            </a:endParaRPr>
          </a:p>
        </p:txBody>
      </p:sp>
      <p:sp>
        <p:nvSpPr>
          <p:cNvPr id="29" name="TextBox 28"/>
          <p:cNvSpPr txBox="1"/>
          <p:nvPr/>
        </p:nvSpPr>
        <p:spPr>
          <a:xfrm>
            <a:off x="8626038" y="1405341"/>
            <a:ext cx="1792029" cy="830981"/>
          </a:xfrm>
          <a:prstGeom prst="rect">
            <a:avLst/>
          </a:prstGeom>
          <a:noFill/>
        </p:spPr>
        <p:txBody>
          <a:bodyPr wrap="square" lIns="91424" tIns="45712" rIns="91424" bIns="45712" rtlCol="0">
            <a:spAutoFit/>
          </a:bodyPr>
          <a:lstStyle/>
          <a:p>
            <a:pPr algn="ctr">
              <a:lnSpc>
                <a:spcPct val="80000"/>
              </a:lnSpc>
            </a:pPr>
            <a:r>
              <a:rPr lang="en-US" sz="6000" b="1" spc="-150" dirty="0" smtClean="0">
                <a:solidFill>
                  <a:schemeClr val="bg1"/>
                </a:solidFill>
                <a:latin typeface="Arial" pitchFamily="34" charset="0"/>
                <a:ea typeface="Adobe Gothic Std B" pitchFamily="34" charset="-128"/>
                <a:cs typeface="Arial" pitchFamily="34" charset="0"/>
              </a:rPr>
              <a:t>100</a:t>
            </a:r>
            <a:endParaRPr lang="en-US" sz="6000" b="1" spc="-150" dirty="0">
              <a:solidFill>
                <a:schemeClr val="bg1"/>
              </a:solidFill>
              <a:latin typeface="Arial" pitchFamily="34" charset="0"/>
              <a:ea typeface="Adobe Gothic Std B" pitchFamily="34" charset="-128"/>
              <a:cs typeface="Arial" pitchFamily="34" charset="0"/>
            </a:endParaRPr>
          </a:p>
        </p:txBody>
      </p:sp>
      <p:sp>
        <p:nvSpPr>
          <p:cNvPr id="30" name="Rectangle 29"/>
          <p:cNvSpPr/>
          <p:nvPr/>
        </p:nvSpPr>
        <p:spPr>
          <a:xfrm>
            <a:off x="7343251" y="554734"/>
            <a:ext cx="1566103" cy="461649"/>
          </a:xfrm>
          <a:prstGeom prst="rect">
            <a:avLst/>
          </a:prstGeom>
        </p:spPr>
        <p:txBody>
          <a:bodyPr wrap="square" lIns="91424" tIns="45712" rIns="91424" bIns="45712">
            <a:spAutoFit/>
          </a:bodyPr>
          <a:lstStyle/>
          <a:p>
            <a:r>
              <a:rPr lang="en-US" b="1" dirty="0" err="1" smtClean="0">
                <a:latin typeface="Source Sans Pro Light" pitchFamily="34" charset="0"/>
                <a:ea typeface="Segoe UI" pitchFamily="34" charset="0"/>
                <a:cs typeface="Segoe UI" pitchFamily="34" charset="0"/>
              </a:rPr>
              <a:t>Por</a:t>
            </a:r>
            <a:r>
              <a:rPr lang="en-US" b="1" dirty="0" smtClean="0">
                <a:latin typeface="Source Sans Pro Light" pitchFamily="34" charset="0"/>
                <a:ea typeface="Segoe UI" pitchFamily="34" charset="0"/>
                <a:cs typeface="Segoe UI" pitchFamily="34" charset="0"/>
              </a:rPr>
              <a:t>  </a:t>
            </a:r>
            <a:r>
              <a:rPr lang="en-US" b="1" dirty="0" err="1" smtClean="0">
                <a:latin typeface="Source Sans Pro Light" pitchFamily="34" charset="0"/>
                <a:ea typeface="Segoe UI" pitchFamily="34" charset="0"/>
                <a:cs typeface="Segoe UI" pitchFamily="34" charset="0"/>
              </a:rPr>
              <a:t>cada</a:t>
            </a:r>
            <a:endParaRPr lang="en-US" b="1" dirty="0">
              <a:latin typeface="Source Sans Pro Light" pitchFamily="34" charset="0"/>
            </a:endParaRPr>
          </a:p>
        </p:txBody>
      </p:sp>
      <p:sp>
        <p:nvSpPr>
          <p:cNvPr id="31" name="Rectangle 30"/>
          <p:cNvSpPr/>
          <p:nvPr/>
        </p:nvSpPr>
        <p:spPr>
          <a:xfrm>
            <a:off x="8926043" y="2332350"/>
            <a:ext cx="1325762" cy="12619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500"/>
          </a:p>
        </p:txBody>
      </p:sp>
      <p:sp>
        <p:nvSpPr>
          <p:cNvPr id="32" name="TextBox 31"/>
          <p:cNvSpPr txBox="1"/>
          <p:nvPr/>
        </p:nvSpPr>
        <p:spPr>
          <a:xfrm>
            <a:off x="10251803" y="2902751"/>
            <a:ext cx="1710896" cy="338538"/>
          </a:xfrm>
          <a:prstGeom prst="rect">
            <a:avLst/>
          </a:prstGeom>
          <a:noFill/>
        </p:spPr>
        <p:txBody>
          <a:bodyPr wrap="square" lIns="91424" tIns="45712" rIns="91424" bIns="45712" rtlCol="0">
            <a:spAutoFit/>
          </a:bodyPr>
          <a:lstStyle/>
          <a:p>
            <a:pPr algn="ctr">
              <a:lnSpc>
                <a:spcPct val="80000"/>
              </a:lnSpc>
            </a:pPr>
            <a:r>
              <a:rPr lang="en-US" sz="2000" dirty="0" smtClean="0">
                <a:latin typeface="Arial" pitchFamily="34" charset="0"/>
                <a:ea typeface="Adobe Gothic Std B" pitchFamily="34" charset="-128"/>
                <a:cs typeface="Arial" pitchFamily="34" charset="0"/>
              </a:rPr>
              <a:t>Son </a:t>
            </a:r>
            <a:r>
              <a:rPr lang="en-US" sz="2000" dirty="0" err="1" smtClean="0">
                <a:latin typeface="Arial" pitchFamily="34" charset="0"/>
                <a:ea typeface="Adobe Gothic Std B" pitchFamily="34" charset="-128"/>
                <a:cs typeface="Arial" pitchFamily="34" charset="0"/>
              </a:rPr>
              <a:t>Civiles</a:t>
            </a:r>
            <a:endParaRPr lang="en-US" sz="2000" b="1" dirty="0">
              <a:latin typeface="Arial" pitchFamily="34" charset="0"/>
              <a:ea typeface="Adobe Gothic Std B" pitchFamily="34" charset="-128"/>
              <a:cs typeface="Arial" pitchFamily="34" charset="0"/>
            </a:endParaRPr>
          </a:p>
        </p:txBody>
      </p:sp>
      <p:sp>
        <p:nvSpPr>
          <p:cNvPr id="33" name="TextBox 32"/>
          <p:cNvSpPr txBox="1"/>
          <p:nvPr/>
        </p:nvSpPr>
        <p:spPr>
          <a:xfrm>
            <a:off x="8972079" y="2589314"/>
            <a:ext cx="1160666" cy="966402"/>
          </a:xfrm>
          <a:prstGeom prst="rect">
            <a:avLst/>
          </a:prstGeom>
          <a:noFill/>
        </p:spPr>
        <p:txBody>
          <a:bodyPr wrap="square" lIns="91424" tIns="45712" rIns="91424" bIns="45712" rtlCol="0">
            <a:spAutoFit/>
          </a:bodyPr>
          <a:lstStyle/>
          <a:p>
            <a:pPr algn="ctr">
              <a:lnSpc>
                <a:spcPct val="80000"/>
              </a:lnSpc>
            </a:pPr>
            <a:r>
              <a:rPr lang="en-US" sz="7100" b="1" spc="-150" dirty="0" smtClean="0">
                <a:solidFill>
                  <a:schemeClr val="bg1"/>
                </a:solidFill>
                <a:latin typeface="Arial" pitchFamily="34" charset="0"/>
                <a:ea typeface="Adobe Gothic Std B" pitchFamily="34" charset="-128"/>
                <a:cs typeface="Arial" pitchFamily="34" charset="0"/>
              </a:rPr>
              <a:t>48</a:t>
            </a:r>
            <a:endParaRPr lang="en-US" sz="7100" b="1" spc="-150" dirty="0">
              <a:solidFill>
                <a:schemeClr val="bg1"/>
              </a:solidFill>
              <a:latin typeface="Arial" pitchFamily="34" charset="0"/>
              <a:ea typeface="Adobe Gothic Std B" pitchFamily="34" charset="-128"/>
              <a:cs typeface="Arial" pitchFamily="34" charset="0"/>
            </a:endParaRPr>
          </a:p>
        </p:txBody>
      </p:sp>
      <p:sp>
        <p:nvSpPr>
          <p:cNvPr id="35" name="Rectangle 34"/>
          <p:cNvSpPr/>
          <p:nvPr/>
        </p:nvSpPr>
        <p:spPr>
          <a:xfrm>
            <a:off x="8926043" y="3590698"/>
            <a:ext cx="1325762" cy="12619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500"/>
          </a:p>
        </p:txBody>
      </p:sp>
      <p:sp>
        <p:nvSpPr>
          <p:cNvPr id="36" name="TextBox 35"/>
          <p:cNvSpPr txBox="1"/>
          <p:nvPr/>
        </p:nvSpPr>
        <p:spPr>
          <a:xfrm>
            <a:off x="10395432" y="4026137"/>
            <a:ext cx="1426339" cy="584759"/>
          </a:xfrm>
          <a:prstGeom prst="rect">
            <a:avLst/>
          </a:prstGeom>
          <a:noFill/>
        </p:spPr>
        <p:txBody>
          <a:bodyPr wrap="square" lIns="91424" tIns="45712" rIns="91424" bIns="45712" rtlCol="0">
            <a:spAutoFit/>
          </a:bodyPr>
          <a:lstStyle/>
          <a:p>
            <a:pPr algn="ctr">
              <a:lnSpc>
                <a:spcPct val="80000"/>
              </a:lnSpc>
            </a:pPr>
            <a:r>
              <a:rPr lang="en-US" sz="2000" dirty="0" smtClean="0">
                <a:latin typeface="Arial" pitchFamily="34" charset="0"/>
                <a:ea typeface="Adobe Gothic Std B" pitchFamily="34" charset="-128"/>
                <a:cs typeface="Arial" pitchFamily="34" charset="0"/>
              </a:rPr>
              <a:t>Son </a:t>
            </a:r>
            <a:r>
              <a:rPr lang="en-US" sz="2000" dirty="0" err="1" smtClean="0">
                <a:latin typeface="Arial" pitchFamily="34" charset="0"/>
                <a:ea typeface="Adobe Gothic Std B" pitchFamily="34" charset="-128"/>
                <a:cs typeface="Arial" pitchFamily="34" charset="0"/>
              </a:rPr>
              <a:t>Ejecutivos</a:t>
            </a:r>
            <a:endParaRPr lang="en-US" sz="2000" b="1" dirty="0">
              <a:latin typeface="Arial" pitchFamily="34" charset="0"/>
              <a:ea typeface="Adobe Gothic Std B" pitchFamily="34" charset="-128"/>
              <a:cs typeface="Arial" pitchFamily="34" charset="0"/>
            </a:endParaRPr>
          </a:p>
        </p:txBody>
      </p:sp>
      <p:sp>
        <p:nvSpPr>
          <p:cNvPr id="37" name="TextBox 36"/>
          <p:cNvSpPr txBox="1"/>
          <p:nvPr/>
        </p:nvSpPr>
        <p:spPr>
          <a:xfrm>
            <a:off x="8785853" y="3918002"/>
            <a:ext cx="1632214" cy="757114"/>
          </a:xfrm>
          <a:prstGeom prst="rect">
            <a:avLst/>
          </a:prstGeom>
          <a:noFill/>
        </p:spPr>
        <p:txBody>
          <a:bodyPr wrap="square" lIns="91424" tIns="45712" rIns="91424" bIns="45712" rtlCol="0">
            <a:spAutoFit/>
          </a:bodyPr>
          <a:lstStyle/>
          <a:p>
            <a:pPr algn="ctr">
              <a:lnSpc>
                <a:spcPct val="80000"/>
              </a:lnSpc>
            </a:pPr>
            <a:r>
              <a:rPr lang="en-US" sz="5400" b="1" spc="-150" dirty="0" smtClean="0">
                <a:solidFill>
                  <a:schemeClr val="bg1"/>
                </a:solidFill>
                <a:latin typeface="Arial" pitchFamily="34" charset="0"/>
                <a:ea typeface="Adobe Gothic Std B" pitchFamily="34" charset="-128"/>
                <a:cs typeface="Arial" pitchFamily="34" charset="0"/>
              </a:rPr>
              <a:t>70%</a:t>
            </a:r>
            <a:endParaRPr lang="en-US" sz="5400" b="1" spc="-150" dirty="0">
              <a:solidFill>
                <a:schemeClr val="bg1"/>
              </a:solidFill>
              <a:latin typeface="Arial" pitchFamily="34" charset="0"/>
              <a:ea typeface="Adobe Gothic Std B" pitchFamily="34" charset="-128"/>
              <a:cs typeface="Arial" pitchFamily="34" charset="0"/>
            </a:endParaRPr>
          </a:p>
        </p:txBody>
      </p:sp>
      <p:sp>
        <p:nvSpPr>
          <p:cNvPr id="39" name="Rectangle 38"/>
          <p:cNvSpPr/>
          <p:nvPr/>
        </p:nvSpPr>
        <p:spPr>
          <a:xfrm>
            <a:off x="8926043" y="4852629"/>
            <a:ext cx="1325762" cy="12619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500"/>
          </a:p>
        </p:txBody>
      </p:sp>
      <p:sp>
        <p:nvSpPr>
          <p:cNvPr id="40" name="TextBox 39"/>
          <p:cNvSpPr txBox="1"/>
          <p:nvPr/>
        </p:nvSpPr>
        <p:spPr>
          <a:xfrm>
            <a:off x="10444370" y="5395744"/>
            <a:ext cx="1325762" cy="584759"/>
          </a:xfrm>
          <a:prstGeom prst="rect">
            <a:avLst/>
          </a:prstGeom>
          <a:noFill/>
        </p:spPr>
        <p:txBody>
          <a:bodyPr wrap="square" lIns="91424" tIns="45712" rIns="91424" bIns="45712" rtlCol="0">
            <a:spAutoFit/>
          </a:bodyPr>
          <a:lstStyle/>
          <a:p>
            <a:pPr algn="ctr">
              <a:lnSpc>
                <a:spcPct val="80000"/>
              </a:lnSpc>
            </a:pPr>
            <a:r>
              <a:rPr lang="en-US" sz="2000" dirty="0" smtClean="0">
                <a:latin typeface="Arial" pitchFamily="34" charset="0"/>
                <a:ea typeface="Adobe Gothic Std B" pitchFamily="34" charset="-128"/>
                <a:cs typeface="Arial" pitchFamily="34" charset="0"/>
              </a:rPr>
              <a:t>Son </a:t>
            </a:r>
            <a:r>
              <a:rPr lang="en-US" sz="2000" dirty="0" err="1" smtClean="0">
                <a:latin typeface="Arial" pitchFamily="34" charset="0"/>
                <a:ea typeface="Adobe Gothic Std B" pitchFamily="34" charset="-128"/>
                <a:cs typeface="Arial" pitchFamily="34" charset="0"/>
              </a:rPr>
              <a:t>Bancos</a:t>
            </a:r>
            <a:endParaRPr lang="en-US" sz="2000" b="1" dirty="0">
              <a:latin typeface="Arial" pitchFamily="34" charset="0"/>
              <a:ea typeface="Adobe Gothic Std B" pitchFamily="34" charset="-128"/>
              <a:cs typeface="Arial" pitchFamily="34" charset="0"/>
            </a:endParaRPr>
          </a:p>
        </p:txBody>
      </p:sp>
      <p:sp>
        <p:nvSpPr>
          <p:cNvPr id="41" name="TextBox 40"/>
          <p:cNvSpPr txBox="1"/>
          <p:nvPr/>
        </p:nvSpPr>
        <p:spPr>
          <a:xfrm>
            <a:off x="8761883" y="5194818"/>
            <a:ext cx="1596287" cy="757114"/>
          </a:xfrm>
          <a:prstGeom prst="rect">
            <a:avLst/>
          </a:prstGeom>
          <a:noFill/>
        </p:spPr>
        <p:txBody>
          <a:bodyPr wrap="square" lIns="91424" tIns="45712" rIns="91424" bIns="45712" rtlCol="0">
            <a:spAutoFit/>
          </a:bodyPr>
          <a:lstStyle/>
          <a:p>
            <a:pPr algn="ctr">
              <a:lnSpc>
                <a:spcPct val="80000"/>
              </a:lnSpc>
            </a:pPr>
            <a:r>
              <a:rPr lang="en-US" sz="5400" b="1" spc="-150" dirty="0" smtClean="0">
                <a:solidFill>
                  <a:schemeClr val="bg1"/>
                </a:solidFill>
                <a:latin typeface="Arial" pitchFamily="34" charset="0"/>
                <a:ea typeface="Adobe Gothic Std B" pitchFamily="34" charset="-128"/>
                <a:cs typeface="Arial" pitchFamily="34" charset="0"/>
              </a:rPr>
              <a:t>13%</a:t>
            </a:r>
            <a:endParaRPr lang="en-US" sz="5400" b="1" spc="-150" dirty="0">
              <a:solidFill>
                <a:schemeClr val="bg1"/>
              </a:solidFill>
              <a:latin typeface="Arial" pitchFamily="34" charset="0"/>
              <a:ea typeface="Adobe Gothic Std B" pitchFamily="34" charset="-128"/>
              <a:cs typeface="Arial" pitchFamily="34" charset="0"/>
            </a:endParaRPr>
          </a:p>
        </p:txBody>
      </p:sp>
      <p:sp>
        <p:nvSpPr>
          <p:cNvPr id="25" name="Text Placeholder 1"/>
          <p:cNvSpPr>
            <a:spLocks noGrp="1"/>
          </p:cNvSpPr>
          <p:nvPr>
            <p:ph type="body" sz="quarter" idx="10"/>
          </p:nvPr>
        </p:nvSpPr>
        <p:spPr>
          <a:xfrm>
            <a:off x="0" y="-9574"/>
            <a:ext cx="5161483" cy="991096"/>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n-US" sz="4800" dirty="0" err="1" smtClean="0"/>
              <a:t>Descongestión</a:t>
            </a:r>
            <a:r>
              <a:rPr lang="en-US" sz="4800" dirty="0" smtClean="0"/>
              <a:t> </a:t>
            </a:r>
            <a:endParaRPr lang="en-US" sz="4800" dirty="0"/>
          </a:p>
        </p:txBody>
      </p:sp>
      <p:grpSp>
        <p:nvGrpSpPr>
          <p:cNvPr id="6" name="Grupo 5"/>
          <p:cNvGrpSpPr/>
          <p:nvPr/>
        </p:nvGrpSpPr>
        <p:grpSpPr>
          <a:xfrm>
            <a:off x="499308" y="2205658"/>
            <a:ext cx="7241910" cy="2174824"/>
            <a:chOff x="-26822" y="3901684"/>
            <a:chExt cx="7241910" cy="2174824"/>
          </a:xfrm>
        </p:grpSpPr>
        <p:sp>
          <p:nvSpPr>
            <p:cNvPr id="46" name="Rectangle 44"/>
            <p:cNvSpPr/>
            <p:nvPr/>
          </p:nvSpPr>
          <p:spPr>
            <a:xfrm>
              <a:off x="-26822" y="3901684"/>
              <a:ext cx="792088" cy="1569644"/>
            </a:xfrm>
            <a:prstGeom prst="rect">
              <a:avLst/>
            </a:prstGeom>
          </p:spPr>
          <p:txBody>
            <a:bodyPr wrap="square" lIns="91424" tIns="45712" rIns="91424" bIns="45712">
              <a:spAutoFit/>
            </a:bodyPr>
            <a:lstStyle/>
            <a:p>
              <a:pPr lvl="0"/>
              <a:r>
                <a:rPr lang="en-US" sz="9600" b="1" spc="-300" dirty="0" smtClean="0">
                  <a:solidFill>
                    <a:srgbClr val="0070C0"/>
                  </a:solidFill>
                  <a:latin typeface="Arial" pitchFamily="34" charset="0"/>
                  <a:cs typeface="Arial" pitchFamily="34" charset="0"/>
                </a:rPr>
                <a:t>“</a:t>
              </a:r>
              <a:endParaRPr lang="en-US" sz="9600" b="1" spc="-300" dirty="0">
                <a:solidFill>
                  <a:srgbClr val="0070C0"/>
                </a:solidFill>
                <a:latin typeface="Arial" pitchFamily="34" charset="0"/>
                <a:cs typeface="Arial" pitchFamily="34" charset="0"/>
              </a:endParaRPr>
            </a:p>
          </p:txBody>
        </p:sp>
        <p:sp>
          <p:nvSpPr>
            <p:cNvPr id="47" name="Rectángulo 46"/>
            <p:cNvSpPr/>
            <p:nvPr/>
          </p:nvSpPr>
          <p:spPr>
            <a:xfrm>
              <a:off x="582854" y="4271008"/>
              <a:ext cx="6096000" cy="954107"/>
            </a:xfrm>
            <a:prstGeom prst="rect">
              <a:avLst/>
            </a:prstGeom>
          </p:spPr>
          <p:txBody>
            <a:bodyPr>
              <a:spAutoFit/>
            </a:bodyPr>
            <a:lstStyle/>
            <a:p>
              <a:pPr lvl="0"/>
              <a:r>
                <a:rPr lang="es-ES" sz="2800" b="1" dirty="0" smtClean="0">
                  <a:latin typeface="Arial" pitchFamily="34" charset="0"/>
                  <a:cs typeface="Arial" pitchFamily="34" charset="0"/>
                </a:rPr>
                <a:t>El </a:t>
              </a:r>
              <a:r>
                <a:rPr lang="es-ES" sz="2800" b="1" dirty="0">
                  <a:latin typeface="Arial" pitchFamily="34" charset="0"/>
                  <a:cs typeface="Arial" pitchFamily="34" charset="0"/>
                </a:rPr>
                <a:t>S</a:t>
              </a:r>
              <a:r>
                <a:rPr lang="es-ES" sz="2800" b="1" dirty="0" smtClean="0">
                  <a:latin typeface="Arial" pitchFamily="34" charset="0"/>
                  <a:cs typeface="Arial" pitchFamily="34" charset="0"/>
                </a:rPr>
                <a:t>ector </a:t>
              </a:r>
              <a:r>
                <a:rPr lang="es-ES" sz="2800" b="1" dirty="0">
                  <a:latin typeface="Arial" pitchFamily="34" charset="0"/>
                  <a:cs typeface="Arial" pitchFamily="34" charset="0"/>
                </a:rPr>
                <a:t>F</a:t>
              </a:r>
              <a:r>
                <a:rPr lang="es-ES" sz="2800" b="1" dirty="0" smtClean="0">
                  <a:latin typeface="Arial" pitchFamily="34" charset="0"/>
                  <a:cs typeface="Arial" pitchFamily="34" charset="0"/>
                </a:rPr>
                <a:t>inanciero tiene </a:t>
              </a:r>
            </a:p>
            <a:p>
              <a:pPr lvl="0"/>
              <a:r>
                <a:rPr lang="es-ES" sz="2800" b="1" dirty="0" smtClean="0">
                  <a:latin typeface="Arial" pitchFamily="34" charset="0"/>
                  <a:cs typeface="Arial" pitchFamily="34" charset="0"/>
                </a:rPr>
                <a:t>congestionado </a:t>
              </a:r>
              <a:r>
                <a:rPr lang="es-ES" sz="2800" b="1" dirty="0">
                  <a:latin typeface="Arial" pitchFamily="34" charset="0"/>
                  <a:cs typeface="Arial" pitchFamily="34" charset="0"/>
                </a:rPr>
                <a:t>el </a:t>
              </a:r>
              <a:r>
                <a:rPr lang="es-ES" sz="2800" b="1" dirty="0" smtClean="0">
                  <a:latin typeface="Arial" pitchFamily="34" charset="0"/>
                  <a:cs typeface="Arial" pitchFamily="34" charset="0"/>
                </a:rPr>
                <a:t>Sistema Judicial</a:t>
              </a:r>
              <a:endParaRPr lang="en-US" sz="8800" b="1" spc="-300" dirty="0">
                <a:solidFill>
                  <a:srgbClr val="0070C0"/>
                </a:solidFill>
                <a:latin typeface="Arial" pitchFamily="34" charset="0"/>
                <a:cs typeface="Arial" pitchFamily="34" charset="0"/>
              </a:endParaRPr>
            </a:p>
          </p:txBody>
        </p:sp>
        <p:sp>
          <p:nvSpPr>
            <p:cNvPr id="48" name="Rectangle 44"/>
            <p:cNvSpPr/>
            <p:nvPr/>
          </p:nvSpPr>
          <p:spPr>
            <a:xfrm>
              <a:off x="6423000" y="4506864"/>
              <a:ext cx="792088" cy="1569644"/>
            </a:xfrm>
            <a:prstGeom prst="rect">
              <a:avLst/>
            </a:prstGeom>
          </p:spPr>
          <p:txBody>
            <a:bodyPr wrap="square" lIns="91424" tIns="45712" rIns="91424" bIns="45712">
              <a:spAutoFit/>
            </a:bodyPr>
            <a:lstStyle/>
            <a:p>
              <a:pPr lvl="0"/>
              <a:r>
                <a:rPr lang="en-US" sz="9600" b="1" spc="-300" dirty="0" smtClean="0">
                  <a:solidFill>
                    <a:srgbClr val="0070C0"/>
                  </a:solidFill>
                  <a:latin typeface="Arial" pitchFamily="34" charset="0"/>
                  <a:cs typeface="Arial" pitchFamily="34" charset="0"/>
                </a:rPr>
                <a:t>”</a:t>
              </a:r>
              <a:endParaRPr lang="en-US" sz="9600" b="1" spc="-300" dirty="0">
                <a:solidFill>
                  <a:srgbClr val="0070C0"/>
                </a:solidFill>
                <a:latin typeface="Arial" pitchFamily="34" charset="0"/>
                <a:cs typeface="Arial" pitchFamily="34" charset="0"/>
              </a:endParaRPr>
            </a:p>
          </p:txBody>
        </p:sp>
      </p:grpSp>
      <p:sp>
        <p:nvSpPr>
          <p:cNvPr id="50" name="TextBox 35"/>
          <p:cNvSpPr txBox="1"/>
          <p:nvPr/>
        </p:nvSpPr>
        <p:spPr>
          <a:xfrm>
            <a:off x="7423745" y="4004179"/>
            <a:ext cx="1426339" cy="584759"/>
          </a:xfrm>
          <a:prstGeom prst="rect">
            <a:avLst/>
          </a:prstGeom>
          <a:noFill/>
        </p:spPr>
        <p:txBody>
          <a:bodyPr wrap="square" lIns="91424" tIns="45712" rIns="91424" bIns="45712" rtlCol="0">
            <a:spAutoFit/>
          </a:bodyPr>
          <a:lstStyle/>
          <a:p>
            <a:pPr algn="ctr">
              <a:lnSpc>
                <a:spcPct val="80000"/>
              </a:lnSpc>
            </a:pPr>
            <a:r>
              <a:rPr lang="en-US" sz="2000" dirty="0" smtClean="0">
                <a:latin typeface="Arial" pitchFamily="34" charset="0"/>
                <a:ea typeface="Adobe Gothic Std B" pitchFamily="34" charset="-128"/>
                <a:cs typeface="Arial" pitchFamily="34" charset="0"/>
              </a:rPr>
              <a:t>De los </a:t>
            </a:r>
            <a:r>
              <a:rPr lang="en-US" sz="2000" dirty="0" err="1" smtClean="0">
                <a:latin typeface="Arial" pitchFamily="34" charset="0"/>
                <a:ea typeface="Adobe Gothic Std B" pitchFamily="34" charset="-128"/>
                <a:cs typeface="Arial" pitchFamily="34" charset="0"/>
              </a:rPr>
              <a:t>cuales</a:t>
            </a:r>
            <a:endParaRPr lang="en-US" sz="2000" b="1" dirty="0">
              <a:latin typeface="Arial" pitchFamily="34" charset="0"/>
              <a:ea typeface="Adobe Gothic Std B" pitchFamily="34" charset="-128"/>
              <a:cs typeface="Arial" pitchFamily="34" charset="0"/>
            </a:endParaRPr>
          </a:p>
        </p:txBody>
      </p:sp>
      <p:sp>
        <p:nvSpPr>
          <p:cNvPr id="51" name="TextBox 35"/>
          <p:cNvSpPr txBox="1"/>
          <p:nvPr/>
        </p:nvSpPr>
        <p:spPr>
          <a:xfrm>
            <a:off x="7460757" y="5224118"/>
            <a:ext cx="1426339" cy="584759"/>
          </a:xfrm>
          <a:prstGeom prst="rect">
            <a:avLst/>
          </a:prstGeom>
          <a:noFill/>
        </p:spPr>
        <p:txBody>
          <a:bodyPr wrap="square" lIns="91424" tIns="45712" rIns="91424" bIns="45712" rtlCol="0">
            <a:spAutoFit/>
          </a:bodyPr>
          <a:lstStyle/>
          <a:p>
            <a:pPr algn="ctr">
              <a:lnSpc>
                <a:spcPct val="80000"/>
              </a:lnSpc>
            </a:pPr>
            <a:r>
              <a:rPr lang="en-US" sz="2000" dirty="0" smtClean="0">
                <a:latin typeface="Arial" pitchFamily="34" charset="0"/>
                <a:ea typeface="Adobe Gothic Std B" pitchFamily="34" charset="-128"/>
                <a:cs typeface="Arial" pitchFamily="34" charset="0"/>
              </a:rPr>
              <a:t>De los </a:t>
            </a:r>
            <a:r>
              <a:rPr lang="en-US" sz="2000" dirty="0" err="1" smtClean="0">
                <a:latin typeface="Arial" pitchFamily="34" charset="0"/>
                <a:ea typeface="Adobe Gothic Std B" pitchFamily="34" charset="-128"/>
                <a:cs typeface="Arial" pitchFamily="34" charset="0"/>
              </a:rPr>
              <a:t>cuales</a:t>
            </a:r>
            <a:endParaRPr lang="en-US" sz="2000" b="1" dirty="0">
              <a:latin typeface="Arial" pitchFamily="34" charset="0"/>
              <a:ea typeface="Adobe Gothic Std B" pitchFamily="34" charset="-128"/>
              <a:cs typeface="Arial" pitchFamily="34" charset="0"/>
            </a:endParaRPr>
          </a:p>
        </p:txBody>
      </p:sp>
    </p:spTree>
    <p:extLst>
      <p:ext uri="{BB962C8B-B14F-4D97-AF65-F5344CB8AC3E}">
        <p14:creationId xmlns:p14="http://schemas.microsoft.com/office/powerpoint/2010/main" val="267941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1+#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1+#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 presetClass="entr" presetSubtype="2" decel="10000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1+#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750" fill="hold"/>
                                        <p:tgtEl>
                                          <p:spTgt spid="33"/>
                                        </p:tgtEl>
                                        <p:attrNameLst>
                                          <p:attrName>ppt_x</p:attrName>
                                        </p:attrNameLst>
                                      </p:cBhvr>
                                      <p:tavLst>
                                        <p:tav tm="0">
                                          <p:val>
                                            <p:strVal val="1+#ppt_w/2"/>
                                          </p:val>
                                        </p:tav>
                                        <p:tav tm="100000">
                                          <p:val>
                                            <p:strVal val="#ppt_x"/>
                                          </p:val>
                                        </p:tav>
                                      </p:tavLst>
                                    </p:anim>
                                    <p:anim calcmode="lin" valueType="num">
                                      <p:cBhvr additive="base">
                                        <p:cTn id="25" dur="75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750" fill="hold"/>
                                        <p:tgtEl>
                                          <p:spTgt spid="31"/>
                                        </p:tgtEl>
                                        <p:attrNameLst>
                                          <p:attrName>ppt_x</p:attrName>
                                        </p:attrNameLst>
                                      </p:cBhvr>
                                      <p:tavLst>
                                        <p:tav tm="0">
                                          <p:val>
                                            <p:strVal val="1+#ppt_w/2"/>
                                          </p:val>
                                        </p:tav>
                                        <p:tav tm="100000">
                                          <p:val>
                                            <p:strVal val="#ppt_x"/>
                                          </p:val>
                                        </p:tav>
                                      </p:tavLst>
                                    </p:anim>
                                    <p:anim calcmode="lin" valueType="num">
                                      <p:cBhvr additive="base">
                                        <p:cTn id="29" dur="750" fill="hold"/>
                                        <p:tgtEl>
                                          <p:spTgt spid="3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decel="10000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1+#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1+#ppt_w/2"/>
                                          </p:val>
                                        </p:tav>
                                        <p:tav tm="100000">
                                          <p:val>
                                            <p:strVal val="#ppt_x"/>
                                          </p:val>
                                        </p:tav>
                                      </p:tavLst>
                                    </p:anim>
                                    <p:anim calcmode="lin" valueType="num">
                                      <p:cBhvr additive="base">
                                        <p:cTn id="38" dur="75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decel="10000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750" fill="hold"/>
                                        <p:tgtEl>
                                          <p:spTgt spid="50"/>
                                        </p:tgtEl>
                                        <p:attrNameLst>
                                          <p:attrName>ppt_x</p:attrName>
                                        </p:attrNameLst>
                                      </p:cBhvr>
                                      <p:tavLst>
                                        <p:tav tm="0">
                                          <p:val>
                                            <p:strVal val="1+#ppt_w/2"/>
                                          </p:val>
                                        </p:tav>
                                        <p:tav tm="100000">
                                          <p:val>
                                            <p:strVal val="#ppt_x"/>
                                          </p:val>
                                        </p:tav>
                                      </p:tavLst>
                                    </p:anim>
                                    <p:anim calcmode="lin" valueType="num">
                                      <p:cBhvr additive="base">
                                        <p:cTn id="43" dur="750" fill="hold"/>
                                        <p:tgtEl>
                                          <p:spTgt spid="50"/>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750" fill="hold"/>
                                        <p:tgtEl>
                                          <p:spTgt spid="35"/>
                                        </p:tgtEl>
                                        <p:attrNameLst>
                                          <p:attrName>ppt_x</p:attrName>
                                        </p:attrNameLst>
                                      </p:cBhvr>
                                      <p:tavLst>
                                        <p:tav tm="0">
                                          <p:val>
                                            <p:strVal val="1+#ppt_w/2"/>
                                          </p:val>
                                        </p:tav>
                                        <p:tav tm="100000">
                                          <p:val>
                                            <p:strVal val="#ppt_x"/>
                                          </p:val>
                                        </p:tav>
                                      </p:tavLst>
                                    </p:anim>
                                    <p:anim calcmode="lin" valueType="num">
                                      <p:cBhvr additive="base">
                                        <p:cTn id="47" dur="750" fill="hold"/>
                                        <p:tgtEl>
                                          <p:spTgt spid="35"/>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2" presetClass="entr" presetSubtype="2" decel="10000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750" fill="hold"/>
                                        <p:tgtEl>
                                          <p:spTgt spid="36"/>
                                        </p:tgtEl>
                                        <p:attrNameLst>
                                          <p:attrName>ppt_x</p:attrName>
                                        </p:attrNameLst>
                                      </p:cBhvr>
                                      <p:tavLst>
                                        <p:tav tm="0">
                                          <p:val>
                                            <p:strVal val="1+#ppt_w/2"/>
                                          </p:val>
                                        </p:tav>
                                        <p:tav tm="100000">
                                          <p:val>
                                            <p:strVal val="#ppt_x"/>
                                          </p:val>
                                        </p:tav>
                                      </p:tavLst>
                                    </p:anim>
                                    <p:anim calcmode="lin" valueType="num">
                                      <p:cBhvr additive="base">
                                        <p:cTn id="52" dur="75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750" fill="hold"/>
                                        <p:tgtEl>
                                          <p:spTgt spid="41"/>
                                        </p:tgtEl>
                                        <p:attrNameLst>
                                          <p:attrName>ppt_x</p:attrName>
                                        </p:attrNameLst>
                                      </p:cBhvr>
                                      <p:tavLst>
                                        <p:tav tm="0">
                                          <p:val>
                                            <p:strVal val="1+#ppt_w/2"/>
                                          </p:val>
                                        </p:tav>
                                        <p:tav tm="100000">
                                          <p:val>
                                            <p:strVal val="#ppt_x"/>
                                          </p:val>
                                        </p:tav>
                                      </p:tavLst>
                                    </p:anim>
                                    <p:anim calcmode="lin" valueType="num">
                                      <p:cBhvr additive="base">
                                        <p:cTn id="56" dur="75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750"/>
                            </p:stCondLst>
                            <p:childTnLst>
                              <p:par>
                                <p:cTn id="58" presetID="2" presetClass="entr" presetSubtype="2" decel="10000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750" fill="hold"/>
                                        <p:tgtEl>
                                          <p:spTgt spid="51"/>
                                        </p:tgtEl>
                                        <p:attrNameLst>
                                          <p:attrName>ppt_x</p:attrName>
                                        </p:attrNameLst>
                                      </p:cBhvr>
                                      <p:tavLst>
                                        <p:tav tm="0">
                                          <p:val>
                                            <p:strVal val="1+#ppt_w/2"/>
                                          </p:val>
                                        </p:tav>
                                        <p:tav tm="100000">
                                          <p:val>
                                            <p:strVal val="#ppt_x"/>
                                          </p:val>
                                        </p:tav>
                                      </p:tavLst>
                                    </p:anim>
                                    <p:anim calcmode="lin" valueType="num">
                                      <p:cBhvr additive="base">
                                        <p:cTn id="61" dur="750" fill="hold"/>
                                        <p:tgtEl>
                                          <p:spTgt spid="51"/>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50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750" fill="hold"/>
                                        <p:tgtEl>
                                          <p:spTgt spid="39"/>
                                        </p:tgtEl>
                                        <p:attrNameLst>
                                          <p:attrName>ppt_x</p:attrName>
                                        </p:attrNameLst>
                                      </p:cBhvr>
                                      <p:tavLst>
                                        <p:tav tm="0">
                                          <p:val>
                                            <p:strVal val="1+#ppt_w/2"/>
                                          </p:val>
                                        </p:tav>
                                        <p:tav tm="100000">
                                          <p:val>
                                            <p:strVal val="#ppt_x"/>
                                          </p:val>
                                        </p:tav>
                                      </p:tavLst>
                                    </p:anim>
                                    <p:anim calcmode="lin" valueType="num">
                                      <p:cBhvr additive="base">
                                        <p:cTn id="65" dur="750" fill="hold"/>
                                        <p:tgtEl>
                                          <p:spTgt spid="39"/>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2" decel="10000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750" fill="hold"/>
                                        <p:tgtEl>
                                          <p:spTgt spid="40"/>
                                        </p:tgtEl>
                                        <p:attrNameLst>
                                          <p:attrName>ppt_x</p:attrName>
                                        </p:attrNameLst>
                                      </p:cBhvr>
                                      <p:tavLst>
                                        <p:tav tm="0">
                                          <p:val>
                                            <p:strVal val="1+#ppt_w/2"/>
                                          </p:val>
                                        </p:tav>
                                        <p:tav tm="100000">
                                          <p:val>
                                            <p:strVal val="#ppt_x"/>
                                          </p:val>
                                        </p:tav>
                                      </p:tavLst>
                                    </p:anim>
                                    <p:anim calcmode="lin" valueType="num">
                                      <p:cBhvr additive="base">
                                        <p:cTn id="70" dur="750" fill="hold"/>
                                        <p:tgtEl>
                                          <p:spTgt spid="40"/>
                                        </p:tgtEl>
                                        <p:attrNameLst>
                                          <p:attrName>ppt_y</p:attrName>
                                        </p:attrNameLst>
                                      </p:cBhvr>
                                      <p:tavLst>
                                        <p:tav tm="0">
                                          <p:val>
                                            <p:strVal val="#ppt_y"/>
                                          </p:val>
                                        </p:tav>
                                        <p:tav tm="100000">
                                          <p:val>
                                            <p:strVal val="#ppt_y"/>
                                          </p:val>
                                        </p:tav>
                                      </p:tavLst>
                                    </p:anim>
                                  </p:childTnLst>
                                </p:cTn>
                              </p:par>
                            </p:childTnLst>
                          </p:cTn>
                        </p:par>
                        <p:par>
                          <p:cTn id="71" fill="hold">
                            <p:stCondLst>
                              <p:cond delay="7750"/>
                            </p:stCondLst>
                            <p:childTnLst>
                              <p:par>
                                <p:cTn id="72" presetID="42" presetClass="entr" presetSubtype="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0"/>
                                        <p:tgtEl>
                                          <p:spTgt spid="6"/>
                                        </p:tgtEl>
                                      </p:cBhvr>
                                    </p:animEffect>
                                    <p:anim calcmode="lin" valueType="num">
                                      <p:cBhvr>
                                        <p:cTn id="75" dur="2000" fill="hold"/>
                                        <p:tgtEl>
                                          <p:spTgt spid="6"/>
                                        </p:tgtEl>
                                        <p:attrNameLst>
                                          <p:attrName>ppt_x</p:attrName>
                                        </p:attrNameLst>
                                      </p:cBhvr>
                                      <p:tavLst>
                                        <p:tav tm="0">
                                          <p:val>
                                            <p:strVal val="#ppt_x"/>
                                          </p:val>
                                        </p:tav>
                                        <p:tav tm="100000">
                                          <p:val>
                                            <p:strVal val="#ppt_x"/>
                                          </p:val>
                                        </p:tav>
                                      </p:tavLst>
                                    </p:anim>
                                    <p:anim calcmode="lin" valueType="num">
                                      <p:cBhvr>
                                        <p:cTn id="7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animBg="1"/>
      <p:bldP spid="32" grpId="0"/>
      <p:bldP spid="33" grpId="0"/>
      <p:bldP spid="35" grpId="0" animBg="1"/>
      <p:bldP spid="36" grpId="0"/>
      <p:bldP spid="37" grpId="0"/>
      <p:bldP spid="39" grpId="0" animBg="1"/>
      <p:bldP spid="40" grpId="0"/>
      <p:bldP spid="41"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0" y="19705"/>
            <a:ext cx="6438616" cy="1033825"/>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s-MX" sz="4800" dirty="0"/>
              <a:t>J</a:t>
            </a:r>
            <a:r>
              <a:rPr lang="es-MX" sz="4800" dirty="0" smtClean="0"/>
              <a:t>urisdicción Ordinaria </a:t>
            </a:r>
            <a:endParaRPr lang="es-ES" sz="4800" dirty="0"/>
          </a:p>
        </p:txBody>
      </p:sp>
      <p:sp>
        <p:nvSpPr>
          <p:cNvPr id="4" name="Rectángulo 3"/>
          <p:cNvSpPr/>
          <p:nvPr/>
        </p:nvSpPr>
        <p:spPr>
          <a:xfrm>
            <a:off x="2101053" y="3715091"/>
            <a:ext cx="2236510" cy="646331"/>
          </a:xfrm>
          <a:prstGeom prst="rect">
            <a:avLst/>
          </a:prstGeom>
        </p:spPr>
        <p:txBody>
          <a:bodyPr wrap="none">
            <a:spAutoFit/>
          </a:bodyPr>
          <a:lstStyle/>
          <a:p>
            <a:r>
              <a:rPr lang="es-MX" sz="3600" b="1" dirty="0" smtClean="0">
                <a:latin typeface="Arial" panose="020B0604020202020204" pitchFamily="34" charset="0"/>
                <a:ea typeface="Calibri" panose="020F0502020204030204" pitchFamily="34" charset="0"/>
              </a:rPr>
              <a:t>2.151.904</a:t>
            </a:r>
            <a:endParaRPr lang="es-ES" sz="3600" b="1" dirty="0"/>
          </a:p>
        </p:txBody>
      </p:sp>
      <p:sp>
        <p:nvSpPr>
          <p:cNvPr id="5" name="Rectángulo 4"/>
          <p:cNvSpPr/>
          <p:nvPr/>
        </p:nvSpPr>
        <p:spPr>
          <a:xfrm>
            <a:off x="8041803" y="3714099"/>
            <a:ext cx="2236510" cy="646331"/>
          </a:xfrm>
          <a:prstGeom prst="rect">
            <a:avLst/>
          </a:prstGeom>
        </p:spPr>
        <p:txBody>
          <a:bodyPr wrap="none">
            <a:spAutoFit/>
          </a:bodyPr>
          <a:lstStyle/>
          <a:p>
            <a:r>
              <a:rPr lang="es-MX" sz="3600" b="1" dirty="0">
                <a:latin typeface="Arial" panose="020B0604020202020204" pitchFamily="34" charset="0"/>
                <a:ea typeface="Calibri" panose="020F0502020204030204" pitchFamily="34" charset="0"/>
              </a:rPr>
              <a:t>2.052.276</a:t>
            </a:r>
            <a:endParaRPr lang="es-ES" sz="3600" b="1" dirty="0"/>
          </a:p>
        </p:txBody>
      </p:sp>
      <p:sp>
        <p:nvSpPr>
          <p:cNvPr id="6" name="Rectángulo 5"/>
          <p:cNvSpPr/>
          <p:nvPr/>
        </p:nvSpPr>
        <p:spPr>
          <a:xfrm>
            <a:off x="5305499" y="2605604"/>
            <a:ext cx="1326004" cy="707886"/>
          </a:xfrm>
          <a:prstGeom prst="rect">
            <a:avLst/>
          </a:prstGeom>
        </p:spPr>
        <p:txBody>
          <a:bodyPr wrap="none">
            <a:spAutoFit/>
          </a:bodyPr>
          <a:lstStyle/>
          <a:p>
            <a:r>
              <a:rPr lang="es-MX" sz="4000" b="1" dirty="0" smtClean="0">
                <a:solidFill>
                  <a:srgbClr val="FF0000"/>
                </a:solidFill>
                <a:latin typeface="Arial" panose="020B0604020202020204" pitchFamily="34" charset="0"/>
                <a:ea typeface="Calibri" panose="020F0502020204030204" pitchFamily="34" charset="0"/>
              </a:rPr>
              <a:t>2013</a:t>
            </a:r>
            <a:endParaRPr lang="es-ES" sz="4000" b="1" dirty="0">
              <a:solidFill>
                <a:srgbClr val="FF0000"/>
              </a:solidFill>
            </a:endParaRPr>
          </a:p>
        </p:txBody>
      </p:sp>
      <p:sp>
        <p:nvSpPr>
          <p:cNvPr id="7" name="Flecha curvada hacia abajo 6"/>
          <p:cNvSpPr/>
          <p:nvPr/>
        </p:nvSpPr>
        <p:spPr>
          <a:xfrm>
            <a:off x="1633091" y="2882810"/>
            <a:ext cx="1476254" cy="861361"/>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curvada hacia abajo 7"/>
          <p:cNvSpPr/>
          <p:nvPr/>
        </p:nvSpPr>
        <p:spPr>
          <a:xfrm>
            <a:off x="9137607" y="2709714"/>
            <a:ext cx="1476254" cy="861361"/>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Rectángulo 9"/>
          <p:cNvSpPr/>
          <p:nvPr/>
        </p:nvSpPr>
        <p:spPr>
          <a:xfrm>
            <a:off x="1894266" y="4360430"/>
            <a:ext cx="2650084" cy="400110"/>
          </a:xfrm>
          <a:prstGeom prst="rect">
            <a:avLst/>
          </a:prstGeom>
        </p:spPr>
        <p:txBody>
          <a:bodyPr wrap="none">
            <a:spAutoFit/>
          </a:bodyPr>
          <a:lstStyle/>
          <a:p>
            <a:r>
              <a:rPr lang="es-MX" sz="2000" dirty="0" smtClean="0">
                <a:latin typeface="Arial" panose="020B0604020202020204" pitchFamily="34" charset="0"/>
                <a:ea typeface="Calibri" panose="020F0502020204030204" pitchFamily="34" charset="0"/>
              </a:rPr>
              <a:t>Procesos ingresados </a:t>
            </a:r>
            <a:endParaRPr lang="es-ES" sz="2000" dirty="0"/>
          </a:p>
        </p:txBody>
      </p:sp>
      <p:sp>
        <p:nvSpPr>
          <p:cNvPr id="11" name="Rectángulo 10"/>
          <p:cNvSpPr/>
          <p:nvPr/>
        </p:nvSpPr>
        <p:spPr>
          <a:xfrm>
            <a:off x="7963777" y="4360430"/>
            <a:ext cx="2635658" cy="400110"/>
          </a:xfrm>
          <a:prstGeom prst="rect">
            <a:avLst/>
          </a:prstGeom>
        </p:spPr>
        <p:txBody>
          <a:bodyPr wrap="none">
            <a:spAutoFit/>
          </a:bodyPr>
          <a:lstStyle/>
          <a:p>
            <a:r>
              <a:rPr lang="es-MX" sz="2000" dirty="0" smtClean="0">
                <a:latin typeface="Arial" panose="020B0604020202020204" pitchFamily="34" charset="0"/>
                <a:ea typeface="Calibri" panose="020F0502020204030204" pitchFamily="34" charset="0"/>
              </a:rPr>
              <a:t>Procesos evacuados </a:t>
            </a:r>
            <a:endParaRPr lang="es-ES" sz="2000" dirty="0"/>
          </a:p>
        </p:txBody>
      </p:sp>
      <p:sp>
        <p:nvSpPr>
          <p:cNvPr id="12" name="Rectángulo 11"/>
          <p:cNvSpPr/>
          <p:nvPr/>
        </p:nvSpPr>
        <p:spPr>
          <a:xfrm>
            <a:off x="2438148" y="5770971"/>
            <a:ext cx="7736500" cy="461665"/>
          </a:xfrm>
          <a:prstGeom prst="rect">
            <a:avLst/>
          </a:prstGeom>
          <a:solidFill>
            <a:schemeClr val="accent6">
              <a:lumMod val="20000"/>
              <a:lumOff val="80000"/>
            </a:schemeClr>
          </a:solidFill>
        </p:spPr>
        <p:txBody>
          <a:bodyPr wrap="square">
            <a:spAutoFit/>
          </a:bodyPr>
          <a:lstStyle/>
          <a:p>
            <a:r>
              <a:rPr lang="es-MX" b="1" dirty="0" smtClean="0">
                <a:latin typeface="Arial" panose="020B0604020202020204" pitchFamily="34" charset="0"/>
                <a:ea typeface="Calibri" panose="020F0502020204030204" pitchFamily="34" charset="0"/>
              </a:rPr>
              <a:t>Un </a:t>
            </a:r>
            <a:r>
              <a:rPr lang="es-MX" b="1" dirty="0">
                <a:latin typeface="Arial" panose="020B0604020202020204" pitchFamily="34" charset="0"/>
                <a:ea typeface="Calibri" panose="020F0502020204030204" pitchFamily="34" charset="0"/>
              </a:rPr>
              <a:t>incremento en la demanda de justicia del 13,2%</a:t>
            </a:r>
            <a:endParaRPr lang="es-ES" b="1" dirty="0"/>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42024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999"/>
                                          </p:stCondLst>
                                        </p:cTn>
                                        <p:tgtEl>
                                          <p:spTgt spid="4"/>
                                        </p:tgtEl>
                                        <p:attrNameLst>
                                          <p:attrName>style.visibility</p:attrName>
                                        </p:attrNameLst>
                                      </p:cBhvr>
                                      <p:to>
                                        <p:strVal val="visible"/>
                                      </p:to>
                                    </p:se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750"/>
                                        <p:tgtEl>
                                          <p:spTgt spid="10"/>
                                        </p:tgtEl>
                                      </p:cBhvr>
                                    </p:animEffect>
                                    <p:anim calcmode="lin" valueType="num">
                                      <p:cBhvr>
                                        <p:cTn id="25" dur="1750" fill="hold"/>
                                        <p:tgtEl>
                                          <p:spTgt spid="10"/>
                                        </p:tgtEl>
                                        <p:attrNameLst>
                                          <p:attrName>ppt_x</p:attrName>
                                        </p:attrNameLst>
                                      </p:cBhvr>
                                      <p:tavLst>
                                        <p:tav tm="0">
                                          <p:val>
                                            <p:strVal val="#ppt_x"/>
                                          </p:val>
                                        </p:tav>
                                        <p:tav tm="100000">
                                          <p:val>
                                            <p:strVal val="#ppt_x"/>
                                          </p:val>
                                        </p:tav>
                                      </p:tavLst>
                                    </p:anim>
                                    <p:anim calcmode="lin" valueType="num">
                                      <p:cBhvr>
                                        <p:cTn id="26" dur="175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4750"/>
                            </p:stCondLst>
                            <p:childTnLst>
                              <p:par>
                                <p:cTn id="28" presetID="3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5750"/>
                            </p:stCondLst>
                            <p:childTnLst>
                              <p:par>
                                <p:cTn id="35" presetID="1" presetClass="entr" presetSubtype="0" fill="hold" grpId="0" nodeType="afterEffect">
                                  <p:stCondLst>
                                    <p:cond delay="0"/>
                                  </p:stCondLst>
                                  <p:childTnLst>
                                    <p:set>
                                      <p:cBhvr>
                                        <p:cTn id="36" dur="1" fill="hold">
                                          <p:stCondLst>
                                            <p:cond delay="999"/>
                                          </p:stCondLst>
                                        </p:cTn>
                                        <p:tgtEl>
                                          <p:spTgt spid="5"/>
                                        </p:tgtEl>
                                        <p:attrNameLst>
                                          <p:attrName>style.visibility</p:attrName>
                                        </p:attrNameLst>
                                      </p:cBhvr>
                                      <p:to>
                                        <p:strVal val="visible"/>
                                      </p:to>
                                    </p:set>
                                  </p:childTnLst>
                                </p:cTn>
                              </p:par>
                            </p:childTnLst>
                          </p:cTn>
                        </p:par>
                        <p:par>
                          <p:cTn id="37" fill="hold">
                            <p:stCondLst>
                              <p:cond delay="675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750"/>
                                        <p:tgtEl>
                                          <p:spTgt spid="11"/>
                                        </p:tgtEl>
                                      </p:cBhvr>
                                    </p:animEffect>
                                    <p:anim calcmode="lin" valueType="num">
                                      <p:cBhvr>
                                        <p:cTn id="41" dur="1750" fill="hold"/>
                                        <p:tgtEl>
                                          <p:spTgt spid="11"/>
                                        </p:tgtEl>
                                        <p:attrNameLst>
                                          <p:attrName>ppt_x</p:attrName>
                                        </p:attrNameLst>
                                      </p:cBhvr>
                                      <p:tavLst>
                                        <p:tav tm="0">
                                          <p:val>
                                            <p:strVal val="#ppt_x"/>
                                          </p:val>
                                        </p:tav>
                                        <p:tav tm="100000">
                                          <p:val>
                                            <p:strVal val="#ppt_x"/>
                                          </p:val>
                                        </p:tav>
                                      </p:tavLst>
                                    </p:anim>
                                    <p:anim calcmode="lin" valueType="num">
                                      <p:cBhvr>
                                        <p:cTn id="42" dur="175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8500"/>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10" grpId="0"/>
      <p:bldP spid="11" grpId="0"/>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0" y="-29841"/>
            <a:ext cx="5184575" cy="1512167"/>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s-MX" sz="4800" dirty="0"/>
              <a:t>Plan Especial de Descongestión</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252403" y="2205658"/>
            <a:ext cx="10009112" cy="830997"/>
          </a:xfrm>
          <a:prstGeom prst="rect">
            <a:avLst/>
          </a:prstGeom>
          <a:solidFill>
            <a:schemeClr val="accent6">
              <a:lumMod val="20000"/>
              <a:lumOff val="80000"/>
            </a:schemeClr>
          </a:solidFill>
        </p:spPr>
        <p:txBody>
          <a:bodyPr wrap="square">
            <a:spAutoFit/>
          </a:bodyPr>
          <a:lstStyle/>
          <a:p>
            <a:pPr algn="ctr"/>
            <a:r>
              <a:rPr lang="es-MX" dirty="0">
                <a:latin typeface="Arial" panose="020B0604020202020204" pitchFamily="34" charset="0"/>
                <a:ea typeface="Calibri" panose="020F0502020204030204" pitchFamily="34" charset="0"/>
              </a:rPr>
              <a:t>La Rama Judicial adoptó el Plan Especial de Descongestión para evacuar los procesos judiciales </a:t>
            </a:r>
            <a:r>
              <a:rPr lang="es-MX" dirty="0" smtClean="0">
                <a:latin typeface="Arial" panose="020B0604020202020204" pitchFamily="34" charset="0"/>
                <a:ea typeface="Calibri" panose="020F0502020204030204" pitchFamily="34" charset="0"/>
              </a:rPr>
              <a:t>represados.</a:t>
            </a:r>
            <a:endParaRPr lang="es-ES" dirty="0"/>
          </a:p>
        </p:txBody>
      </p:sp>
      <p:sp>
        <p:nvSpPr>
          <p:cNvPr id="16" name="TextBox 18"/>
          <p:cNvSpPr txBox="1"/>
          <p:nvPr/>
        </p:nvSpPr>
        <p:spPr>
          <a:xfrm>
            <a:off x="5725537" y="3467607"/>
            <a:ext cx="1018196" cy="584759"/>
          </a:xfrm>
          <a:prstGeom prst="rect">
            <a:avLst/>
          </a:prstGeom>
          <a:solidFill>
            <a:schemeClr val="tx2"/>
          </a:solidFill>
        </p:spPr>
        <p:txBody>
          <a:bodyPr wrap="none" lIns="91424" tIns="45712" rIns="91424" bIns="45712" rtlCol="0">
            <a:spAutoFit/>
          </a:bodyPr>
          <a:lstStyle/>
          <a:p>
            <a:pPr algn="ctr"/>
            <a:r>
              <a:rPr lang="en-US" sz="3200" b="1" spc="-150" dirty="0" smtClean="0">
                <a:solidFill>
                  <a:schemeClr val="bg1"/>
                </a:solidFill>
                <a:latin typeface="Arial" pitchFamily="34" charset="0"/>
                <a:cs typeface="Arial" pitchFamily="34" charset="0"/>
              </a:rPr>
              <a:t>1993</a:t>
            </a:r>
            <a:endParaRPr lang="en-US" sz="3200" b="1" spc="-150" dirty="0">
              <a:solidFill>
                <a:schemeClr val="bg1"/>
              </a:solidFill>
              <a:latin typeface="Arial" pitchFamily="34" charset="0"/>
              <a:cs typeface="Arial" pitchFamily="34" charset="0"/>
            </a:endParaRPr>
          </a:p>
        </p:txBody>
      </p:sp>
      <p:sp>
        <p:nvSpPr>
          <p:cNvPr id="21" name="Rectangle 7"/>
          <p:cNvSpPr/>
          <p:nvPr/>
        </p:nvSpPr>
        <p:spPr>
          <a:xfrm>
            <a:off x="4945776" y="5134655"/>
            <a:ext cx="2622365" cy="707870"/>
          </a:xfrm>
          <a:prstGeom prst="rect">
            <a:avLst/>
          </a:prstGeom>
        </p:spPr>
        <p:txBody>
          <a:bodyPr wrap="square" lIns="91424" tIns="45712" rIns="91424" bIns="45712">
            <a:spAutoFit/>
          </a:bodyPr>
          <a:lstStyle/>
          <a:p>
            <a:pPr algn="ctr"/>
            <a:r>
              <a:rPr lang="es-ES" sz="4000" b="1" kern="3000" dirty="0" smtClean="0">
                <a:solidFill>
                  <a:srgbClr val="FF0000"/>
                </a:solidFill>
                <a:latin typeface="Source Sans Pro Light" pitchFamily="34" charset="0"/>
              </a:rPr>
              <a:t>200.000</a:t>
            </a:r>
            <a:endParaRPr lang="en-US" sz="4000" b="1" kern="3000" dirty="0">
              <a:solidFill>
                <a:srgbClr val="FF0000"/>
              </a:solidFill>
              <a:latin typeface="Source Sans Pro Light" pitchFamily="34" charset="0"/>
            </a:endParaRPr>
          </a:p>
        </p:txBody>
      </p:sp>
      <p:grpSp>
        <p:nvGrpSpPr>
          <p:cNvPr id="25" name="Grupo 24"/>
          <p:cNvGrpSpPr/>
          <p:nvPr/>
        </p:nvGrpSpPr>
        <p:grpSpPr>
          <a:xfrm>
            <a:off x="1489075" y="4182330"/>
            <a:ext cx="2622365" cy="877631"/>
            <a:chOff x="1489075" y="4182330"/>
            <a:chExt cx="2622365" cy="877631"/>
          </a:xfrm>
        </p:grpSpPr>
        <p:sp>
          <p:nvSpPr>
            <p:cNvPr id="19" name="Rectángulo 18"/>
            <p:cNvSpPr/>
            <p:nvPr/>
          </p:nvSpPr>
          <p:spPr>
            <a:xfrm>
              <a:off x="1968138" y="4182330"/>
              <a:ext cx="1664238" cy="584775"/>
            </a:xfrm>
            <a:prstGeom prst="rect">
              <a:avLst/>
            </a:prstGeom>
          </p:spPr>
          <p:txBody>
            <a:bodyPr wrap="none">
              <a:spAutoFit/>
            </a:bodyPr>
            <a:lstStyle/>
            <a:p>
              <a:pPr algn="ctr"/>
              <a:r>
                <a:rPr lang="es-MX" sz="3200" b="1" dirty="0" smtClean="0">
                  <a:solidFill>
                    <a:schemeClr val="tx2"/>
                  </a:solidFill>
                  <a:latin typeface="Arial" panose="020B0604020202020204" pitchFamily="34" charset="0"/>
                  <a:ea typeface="Calibri" panose="020F0502020204030204" pitchFamily="34" charset="0"/>
                </a:rPr>
                <a:t>756.000</a:t>
              </a:r>
              <a:endParaRPr lang="es-ES" sz="3200" b="1" dirty="0">
                <a:solidFill>
                  <a:srgbClr val="FF0000"/>
                </a:solidFill>
              </a:endParaRPr>
            </a:p>
          </p:txBody>
        </p:sp>
        <p:sp>
          <p:nvSpPr>
            <p:cNvPr id="22" name="Rectangle 7"/>
            <p:cNvSpPr/>
            <p:nvPr/>
          </p:nvSpPr>
          <p:spPr>
            <a:xfrm>
              <a:off x="1489075" y="4721423"/>
              <a:ext cx="2622365" cy="338538"/>
            </a:xfrm>
            <a:prstGeom prst="rect">
              <a:avLst/>
            </a:prstGeom>
          </p:spPr>
          <p:txBody>
            <a:bodyPr wrap="square" lIns="91424" tIns="45712" rIns="91424" bIns="45712">
              <a:spAutoFit/>
            </a:bodyPr>
            <a:lstStyle/>
            <a:p>
              <a:pPr algn="ctr"/>
              <a:r>
                <a:rPr lang="es-ES" sz="1600" b="1" kern="3000" dirty="0" smtClean="0">
                  <a:solidFill>
                    <a:schemeClr val="tx1">
                      <a:lumMod val="85000"/>
                      <a:lumOff val="15000"/>
                    </a:schemeClr>
                  </a:solidFill>
                  <a:latin typeface="Source Sans Pro Light" pitchFamily="34" charset="0"/>
                </a:rPr>
                <a:t>Ingresaron </a:t>
              </a:r>
              <a:endParaRPr lang="en-US" sz="1600" b="1" kern="3000" dirty="0">
                <a:solidFill>
                  <a:schemeClr val="tx1">
                    <a:lumMod val="85000"/>
                    <a:lumOff val="15000"/>
                  </a:schemeClr>
                </a:solidFill>
                <a:latin typeface="Source Sans Pro Light" pitchFamily="34" charset="0"/>
              </a:endParaRPr>
            </a:p>
          </p:txBody>
        </p:sp>
      </p:grpSp>
      <p:sp>
        <p:nvSpPr>
          <p:cNvPr id="23" name="Rectángulo 22"/>
          <p:cNvSpPr/>
          <p:nvPr/>
        </p:nvSpPr>
        <p:spPr>
          <a:xfrm>
            <a:off x="4381520" y="5842525"/>
            <a:ext cx="3750875" cy="461665"/>
          </a:xfrm>
          <a:prstGeom prst="rect">
            <a:avLst/>
          </a:prstGeom>
        </p:spPr>
        <p:txBody>
          <a:bodyPr wrap="square">
            <a:spAutoFit/>
          </a:bodyPr>
          <a:lstStyle/>
          <a:p>
            <a:pPr algn="ctr"/>
            <a:r>
              <a:rPr lang="es-MX" dirty="0" smtClean="0">
                <a:latin typeface="Arial" panose="020B0604020202020204" pitchFamily="34" charset="0"/>
                <a:ea typeface="Calibri" panose="020F0502020204030204" pitchFamily="34" charset="0"/>
              </a:rPr>
              <a:t>Procesos represados </a:t>
            </a:r>
            <a:endParaRPr lang="es-ES" sz="2800" b="1" dirty="0">
              <a:solidFill>
                <a:srgbClr val="FF0000"/>
              </a:solidFill>
            </a:endParaRPr>
          </a:p>
        </p:txBody>
      </p:sp>
      <p:grpSp>
        <p:nvGrpSpPr>
          <p:cNvPr id="26" name="Grupo 25"/>
          <p:cNvGrpSpPr/>
          <p:nvPr/>
        </p:nvGrpSpPr>
        <p:grpSpPr>
          <a:xfrm>
            <a:off x="8977907" y="4182330"/>
            <a:ext cx="1664238" cy="877631"/>
            <a:chOff x="8977907" y="4182330"/>
            <a:chExt cx="1664238" cy="877631"/>
          </a:xfrm>
        </p:grpSpPr>
        <p:sp>
          <p:nvSpPr>
            <p:cNvPr id="20" name="Rectángulo 19"/>
            <p:cNvSpPr/>
            <p:nvPr/>
          </p:nvSpPr>
          <p:spPr>
            <a:xfrm>
              <a:off x="8977907" y="4182330"/>
              <a:ext cx="1664238" cy="584775"/>
            </a:xfrm>
            <a:prstGeom prst="rect">
              <a:avLst/>
            </a:prstGeom>
          </p:spPr>
          <p:txBody>
            <a:bodyPr wrap="none">
              <a:spAutoFit/>
            </a:bodyPr>
            <a:lstStyle/>
            <a:p>
              <a:r>
                <a:rPr lang="es-MX" sz="3200" b="1" dirty="0">
                  <a:solidFill>
                    <a:schemeClr val="tx2"/>
                  </a:solidFill>
                  <a:latin typeface="Arial" panose="020B0604020202020204" pitchFamily="34" charset="0"/>
                  <a:ea typeface="Calibri" panose="020F0502020204030204" pitchFamily="34" charset="0"/>
                </a:rPr>
                <a:t>628.030</a:t>
              </a:r>
              <a:endParaRPr lang="es-ES" sz="3200" b="1" dirty="0">
                <a:solidFill>
                  <a:schemeClr val="tx2"/>
                </a:solidFill>
                <a:latin typeface="Arial" panose="020B0604020202020204" pitchFamily="34" charset="0"/>
                <a:ea typeface="Calibri" panose="020F0502020204030204" pitchFamily="34" charset="0"/>
              </a:endParaRPr>
            </a:p>
          </p:txBody>
        </p:sp>
        <p:sp>
          <p:nvSpPr>
            <p:cNvPr id="24" name="Rectangle 7"/>
            <p:cNvSpPr/>
            <p:nvPr/>
          </p:nvSpPr>
          <p:spPr>
            <a:xfrm>
              <a:off x="9102442" y="4721423"/>
              <a:ext cx="1415168" cy="338538"/>
            </a:xfrm>
            <a:prstGeom prst="rect">
              <a:avLst/>
            </a:prstGeom>
          </p:spPr>
          <p:txBody>
            <a:bodyPr wrap="square" lIns="91424" tIns="45712" rIns="91424" bIns="45712">
              <a:spAutoFit/>
            </a:bodyPr>
            <a:lstStyle/>
            <a:p>
              <a:pPr algn="ctr"/>
              <a:r>
                <a:rPr lang="es-ES" sz="1600" b="1" kern="3000" dirty="0" smtClean="0">
                  <a:solidFill>
                    <a:schemeClr val="tx1">
                      <a:lumMod val="85000"/>
                      <a:lumOff val="15000"/>
                    </a:schemeClr>
                  </a:solidFill>
                  <a:latin typeface="Source Sans Pro Light" pitchFamily="34" charset="0"/>
                </a:rPr>
                <a:t>Evacuaron  </a:t>
              </a:r>
              <a:endParaRPr lang="en-US" sz="1600" b="1" kern="3000" dirty="0">
                <a:solidFill>
                  <a:schemeClr val="tx1">
                    <a:lumMod val="85000"/>
                    <a:lumOff val="15000"/>
                  </a:schemeClr>
                </a:solidFill>
                <a:latin typeface="Source Sans Pro Light" pitchFamily="34" charset="0"/>
              </a:endParaRPr>
            </a:p>
          </p:txBody>
        </p:sp>
      </p:grpSp>
    </p:spTree>
    <p:extLst>
      <p:ext uri="{BB962C8B-B14F-4D97-AF65-F5344CB8AC3E}">
        <p14:creationId xmlns:p14="http://schemas.microsoft.com/office/powerpoint/2010/main" val="22706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42"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3000"/>
                            </p:stCondLst>
                            <p:childTnLst>
                              <p:par>
                                <p:cTn id="30" presetID="6" presetClass="emph" presetSubtype="0" fill="hold" grpId="1" nodeType="afterEffect">
                                  <p:stCondLst>
                                    <p:cond delay="0"/>
                                  </p:stCondLst>
                                  <p:childTnLst>
                                    <p:animScale>
                                      <p:cBhvr>
                                        <p:cTn id="31"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p:bldP spid="21" grpId="1"/>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CP-aXvQPSF9-IziwkZl9XZ7ACrCn2dZJok5z7W_-exmRV0fG_"/>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792" y="4086299"/>
            <a:ext cx="3226613" cy="2773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05099" y="2853730"/>
            <a:ext cx="9024663" cy="1791260"/>
          </a:xfrm>
          <a:prstGeom prst="rect">
            <a:avLst/>
          </a:prstGeom>
        </p:spPr>
        <p:txBody>
          <a:bodyPr wrap="square">
            <a:spAutoFit/>
          </a:bodyPr>
          <a:lstStyle/>
          <a:p>
            <a:pPr algn="just">
              <a:lnSpc>
                <a:spcPct val="115000"/>
              </a:lnSpc>
              <a:spcAft>
                <a:spcPts val="0"/>
              </a:spcAft>
            </a:pPr>
            <a:r>
              <a:rPr lang="es-MX" i="1" dirty="0" smtClean="0">
                <a:latin typeface="Arial" panose="020B0604020202020204" pitchFamily="34" charset="0"/>
                <a:ea typeface="Calibri" panose="020F0502020204030204" pitchFamily="34" charset="0"/>
                <a:cs typeface="Times New Roman" panose="02020603050405020304" pitchFamily="18" charset="0"/>
              </a:rPr>
              <a:t>Pese </a:t>
            </a:r>
            <a:r>
              <a:rPr lang="es-MX" i="1" dirty="0">
                <a:latin typeface="Arial" panose="020B0604020202020204" pitchFamily="34" charset="0"/>
                <a:ea typeface="Calibri" panose="020F0502020204030204" pitchFamily="34" charset="0"/>
                <a:cs typeface="Times New Roman" panose="02020603050405020304" pitchFamily="18" charset="0"/>
              </a:rPr>
              <a:t>a los buenos resultados generados en los últimos cuatro años, la cantidad de procesos que ingresan de manera efectiva a los despachos aumenta con mayor velocidad de la que crece la oferta judicial.</a:t>
            </a:r>
            <a:endParaRPr lang="es-ES"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texto 1"/>
          <p:cNvSpPr>
            <a:spLocks noGrp="1"/>
          </p:cNvSpPr>
          <p:nvPr>
            <p:ph type="body" sz="quarter" idx="10"/>
          </p:nvPr>
        </p:nvSpPr>
        <p:spPr>
          <a:xfrm>
            <a:off x="0" y="-29841"/>
            <a:ext cx="5184575" cy="1512167"/>
          </a:xfrm>
          <a:solidFill>
            <a:schemeClr val="tx2">
              <a:lumMod val="75000"/>
            </a:schemeClr>
          </a:solidFill>
          <a:ln>
            <a:solidFill>
              <a:schemeClr val="tx2">
                <a:lumMod val="75000"/>
              </a:schemeClr>
            </a:solidFill>
          </a:ln>
        </p:spPr>
        <p:txBody>
          <a:bodyPr vert="horz" lIns="121923" tIns="60961" rIns="121923" bIns="60961" rtlCol="0">
            <a:noAutofit/>
          </a:bodyPr>
          <a:lstStyle/>
          <a:p>
            <a:pPr algn="ctr"/>
            <a:r>
              <a:rPr lang="es-MX" sz="4800" dirty="0"/>
              <a:t>Plan Especial de Descongestión</a:t>
            </a:r>
            <a:endParaRPr lang="es-ES" sz="4800"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245016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2" y="0"/>
            <a:ext cx="6048672" cy="1152127"/>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a:t>Despachos Judiciales</a:t>
            </a:r>
          </a:p>
        </p:txBody>
      </p:sp>
      <p:grpSp>
        <p:nvGrpSpPr>
          <p:cNvPr id="5" name="Grupo 4"/>
          <p:cNvGrpSpPr/>
          <p:nvPr/>
        </p:nvGrpSpPr>
        <p:grpSpPr>
          <a:xfrm>
            <a:off x="2569195" y="2565698"/>
            <a:ext cx="3132350" cy="2088233"/>
            <a:chOff x="3158721" y="2853731"/>
            <a:chExt cx="3132350" cy="2088233"/>
          </a:xfrm>
        </p:grpSpPr>
        <p:graphicFrame>
          <p:nvGraphicFramePr>
            <p:cNvPr id="6" name="Chart 3"/>
            <p:cNvGraphicFramePr/>
            <p:nvPr>
              <p:extLst>
                <p:ext uri="{D42A27DB-BD31-4B8C-83A1-F6EECF244321}">
                  <p14:modId xmlns:p14="http://schemas.microsoft.com/office/powerpoint/2010/main" val="1157136573"/>
                </p:ext>
              </p:extLst>
            </p:nvPr>
          </p:nvGraphicFramePr>
          <p:xfrm>
            <a:off x="3158721" y="2853731"/>
            <a:ext cx="3132350" cy="20882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4"/>
            <p:cNvSpPr txBox="1"/>
            <p:nvPr/>
          </p:nvSpPr>
          <p:spPr>
            <a:xfrm>
              <a:off x="3964236" y="3717827"/>
              <a:ext cx="1555202"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1’558.449</a:t>
              </a:r>
              <a:endParaRPr lang="en-US" b="1" dirty="0">
                <a:solidFill>
                  <a:schemeClr val="tx1">
                    <a:lumMod val="85000"/>
                    <a:lumOff val="15000"/>
                  </a:schemeClr>
                </a:solidFill>
                <a:latin typeface="Arial" pitchFamily="34" charset="0"/>
                <a:cs typeface="Arial" pitchFamily="34" charset="0"/>
              </a:endParaRPr>
            </a:p>
          </p:txBody>
        </p:sp>
      </p:grpSp>
      <p:sp>
        <p:nvSpPr>
          <p:cNvPr id="8" name="TextBox 5"/>
          <p:cNvSpPr txBox="1"/>
          <p:nvPr/>
        </p:nvSpPr>
        <p:spPr>
          <a:xfrm>
            <a:off x="2584646" y="4543732"/>
            <a:ext cx="3135329" cy="1200312"/>
          </a:xfrm>
          <a:prstGeom prst="rect">
            <a:avLst/>
          </a:prstGeom>
          <a:noFill/>
        </p:spPr>
        <p:txBody>
          <a:bodyPr wrap="square" lIns="91424" tIns="45712" rIns="91424" bIns="45712" rtlCol="0">
            <a:spAutoFit/>
          </a:bodyPr>
          <a:lstStyle/>
          <a:p>
            <a:pPr algn="ctr"/>
            <a:r>
              <a:rPr lang="en-US" dirty="0" err="1" smtClean="0">
                <a:solidFill>
                  <a:schemeClr val="tx1">
                    <a:lumMod val="85000"/>
                    <a:lumOff val="15000"/>
                  </a:schemeClr>
                </a:solidFill>
                <a:latin typeface="Arial" pitchFamily="34" charset="0"/>
                <a:cs typeface="Arial" pitchFamily="34" charset="0"/>
              </a:rPr>
              <a:t>Procesos</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evacuados</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por</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despachos</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permanentes</a:t>
            </a:r>
            <a:r>
              <a:rPr lang="en-US" dirty="0" smtClean="0">
                <a:solidFill>
                  <a:schemeClr val="tx1">
                    <a:lumMod val="85000"/>
                    <a:lumOff val="15000"/>
                  </a:schemeClr>
                </a:solidFill>
                <a:latin typeface="Arial" pitchFamily="34" charset="0"/>
                <a:cs typeface="Arial" pitchFamily="34" charset="0"/>
              </a:rPr>
              <a:t> </a:t>
            </a:r>
            <a:endParaRPr lang="en-US" dirty="0">
              <a:solidFill>
                <a:schemeClr val="tx1">
                  <a:lumMod val="85000"/>
                  <a:lumOff val="15000"/>
                </a:schemeClr>
              </a:solidFill>
              <a:latin typeface="Arial" pitchFamily="34" charset="0"/>
              <a:cs typeface="Arial" pitchFamily="34" charset="0"/>
            </a:endParaRPr>
          </a:p>
        </p:txBody>
      </p:sp>
      <p:grpSp>
        <p:nvGrpSpPr>
          <p:cNvPr id="9" name="Grupo 8"/>
          <p:cNvGrpSpPr/>
          <p:nvPr/>
        </p:nvGrpSpPr>
        <p:grpSpPr>
          <a:xfrm>
            <a:off x="6241603" y="2565698"/>
            <a:ext cx="3132350" cy="2088233"/>
            <a:chOff x="6133589" y="2853731"/>
            <a:chExt cx="3132350" cy="2088233"/>
          </a:xfrm>
        </p:grpSpPr>
        <p:graphicFrame>
          <p:nvGraphicFramePr>
            <p:cNvPr id="10" name="Chart 6"/>
            <p:cNvGraphicFramePr/>
            <p:nvPr>
              <p:extLst>
                <p:ext uri="{D42A27DB-BD31-4B8C-83A1-F6EECF244321}">
                  <p14:modId xmlns:p14="http://schemas.microsoft.com/office/powerpoint/2010/main" val="3008268054"/>
                </p:ext>
              </p:extLst>
            </p:nvPr>
          </p:nvGraphicFramePr>
          <p:xfrm>
            <a:off x="6133589" y="2853731"/>
            <a:ext cx="3132350" cy="208823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7"/>
            <p:cNvSpPr txBox="1"/>
            <p:nvPr/>
          </p:nvSpPr>
          <p:spPr>
            <a:xfrm>
              <a:off x="7067346" y="3717827"/>
              <a:ext cx="1298721"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227.900</a:t>
              </a:r>
              <a:endParaRPr lang="en-US" b="1" dirty="0">
                <a:solidFill>
                  <a:schemeClr val="tx1">
                    <a:lumMod val="85000"/>
                    <a:lumOff val="15000"/>
                  </a:schemeClr>
                </a:solidFill>
                <a:latin typeface="Arial" pitchFamily="34" charset="0"/>
                <a:cs typeface="Arial" pitchFamily="34" charset="0"/>
              </a:endParaRPr>
            </a:p>
          </p:txBody>
        </p:sp>
      </p:grpSp>
      <p:sp>
        <p:nvSpPr>
          <p:cNvPr id="12" name="TextBox 8"/>
          <p:cNvSpPr txBox="1"/>
          <p:nvPr/>
        </p:nvSpPr>
        <p:spPr>
          <a:xfrm>
            <a:off x="6260570" y="4543732"/>
            <a:ext cx="3128299" cy="1200312"/>
          </a:xfrm>
          <a:prstGeom prst="rect">
            <a:avLst/>
          </a:prstGeom>
          <a:noFill/>
        </p:spPr>
        <p:txBody>
          <a:bodyPr wrap="square" lIns="91424" tIns="45712" rIns="91424" bIns="45712" rtlCol="0">
            <a:spAutoFit/>
          </a:bodyPr>
          <a:lstStyle/>
          <a:p>
            <a:pPr algn="ctr"/>
            <a:r>
              <a:rPr lang="en-US" dirty="0" err="1" smtClean="0">
                <a:solidFill>
                  <a:schemeClr val="tx1">
                    <a:lumMod val="85000"/>
                    <a:lumOff val="15000"/>
                  </a:schemeClr>
                </a:solidFill>
                <a:latin typeface="Arial" pitchFamily="34" charset="0"/>
                <a:cs typeface="Arial" pitchFamily="34" charset="0"/>
              </a:rPr>
              <a:t>Procesos</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evacuados</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por</a:t>
            </a:r>
            <a:r>
              <a:rPr lang="en-US" dirty="0" smtClean="0">
                <a:solidFill>
                  <a:schemeClr val="tx1">
                    <a:lumMod val="85000"/>
                    <a:lumOff val="15000"/>
                  </a:schemeClr>
                </a:solidFill>
                <a:latin typeface="Arial" pitchFamily="34" charset="0"/>
                <a:cs typeface="Arial" pitchFamily="34" charset="0"/>
              </a:rPr>
              <a:t> </a:t>
            </a:r>
            <a:r>
              <a:rPr lang="en-US" dirty="0" err="1" smtClean="0">
                <a:solidFill>
                  <a:schemeClr val="tx1">
                    <a:lumMod val="85000"/>
                    <a:lumOff val="15000"/>
                  </a:schemeClr>
                </a:solidFill>
                <a:latin typeface="Arial" pitchFamily="34" charset="0"/>
                <a:cs typeface="Arial" pitchFamily="34" charset="0"/>
              </a:rPr>
              <a:t>despachos</a:t>
            </a:r>
            <a:r>
              <a:rPr lang="en-US" dirty="0" smtClean="0">
                <a:solidFill>
                  <a:schemeClr val="tx1">
                    <a:lumMod val="85000"/>
                    <a:lumOff val="15000"/>
                  </a:schemeClr>
                </a:solidFill>
                <a:latin typeface="Arial" pitchFamily="34" charset="0"/>
                <a:cs typeface="Arial" pitchFamily="34" charset="0"/>
              </a:rPr>
              <a:t> </a:t>
            </a:r>
            <a:r>
              <a:rPr lang="en-US" dirty="0" smtClean="0">
                <a:solidFill>
                  <a:schemeClr val="tx1">
                    <a:lumMod val="85000"/>
                    <a:lumOff val="15000"/>
                  </a:schemeClr>
                </a:solidFill>
                <a:latin typeface="Arial" pitchFamily="34" charset="0"/>
                <a:cs typeface="Arial" pitchFamily="34" charset="0"/>
              </a:rPr>
              <a:t>de </a:t>
            </a:r>
            <a:r>
              <a:rPr lang="en-US" dirty="0" err="1" smtClean="0">
                <a:solidFill>
                  <a:schemeClr val="tx1">
                    <a:lumMod val="85000"/>
                    <a:lumOff val="15000"/>
                  </a:schemeClr>
                </a:solidFill>
                <a:latin typeface="Arial" pitchFamily="34" charset="0"/>
                <a:cs typeface="Arial" pitchFamily="34" charset="0"/>
              </a:rPr>
              <a:t>descongestión</a:t>
            </a:r>
            <a:r>
              <a:rPr lang="en-US" dirty="0" smtClean="0">
                <a:solidFill>
                  <a:schemeClr val="tx1">
                    <a:lumMod val="85000"/>
                    <a:lumOff val="15000"/>
                  </a:schemeClr>
                </a:solidFill>
                <a:latin typeface="Arial" pitchFamily="34" charset="0"/>
                <a:cs typeface="Arial" pitchFamily="34" charset="0"/>
              </a:rPr>
              <a:t>  </a:t>
            </a:r>
            <a:endParaRPr lang="en-US" dirty="0">
              <a:solidFill>
                <a:schemeClr val="tx1">
                  <a:lumMod val="85000"/>
                  <a:lumOff val="15000"/>
                </a:schemeClr>
              </a:solidFill>
              <a:latin typeface="Arial" pitchFamily="34" charset="0"/>
              <a:cs typeface="Arial" pitchFamily="34" charset="0"/>
            </a:endParaRPr>
          </a:p>
        </p:txBody>
      </p:sp>
      <p:sp>
        <p:nvSpPr>
          <p:cNvPr id="13" name="Rectángulo 12"/>
          <p:cNvSpPr/>
          <p:nvPr/>
        </p:nvSpPr>
        <p:spPr>
          <a:xfrm>
            <a:off x="3289275" y="1512028"/>
            <a:ext cx="5330305" cy="584775"/>
          </a:xfrm>
          <a:prstGeom prst="rect">
            <a:avLst/>
          </a:prstGeom>
        </p:spPr>
        <p:txBody>
          <a:bodyPr wrap="none">
            <a:spAutoFit/>
          </a:bodyPr>
          <a:lstStyle/>
          <a:p>
            <a:r>
              <a:rPr lang="es-MX" sz="3200" b="1" dirty="0" smtClean="0">
                <a:solidFill>
                  <a:schemeClr val="accent1"/>
                </a:solidFill>
                <a:latin typeface="Arial" panose="020B0604020202020204" pitchFamily="34" charset="0"/>
                <a:ea typeface="Calibri" panose="020F0502020204030204" pitchFamily="34" charset="0"/>
              </a:rPr>
              <a:t>Hasta septiembre de 2014 </a:t>
            </a:r>
            <a:endParaRPr lang="es-ES" sz="3200" b="1" dirty="0">
              <a:solidFill>
                <a:schemeClr val="accent1"/>
              </a:solidFill>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14067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ppt_x"/>
                                          </p:val>
                                        </p:tav>
                                        <p:tav tm="100000">
                                          <p:val>
                                            <p:strVal val="#ppt_x"/>
                                          </p:val>
                                        </p:tav>
                                      </p:tavLst>
                                    </p:anim>
                                    <p:anim calcmode="lin" valueType="num">
                                      <p:cBhvr additive="base">
                                        <p:cTn id="14" dur="125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4"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250" fill="hold"/>
                                        <p:tgtEl>
                                          <p:spTgt spid="9"/>
                                        </p:tgtEl>
                                        <p:attrNameLst>
                                          <p:attrName>ppt_x</p:attrName>
                                        </p:attrNameLst>
                                      </p:cBhvr>
                                      <p:tavLst>
                                        <p:tav tm="0">
                                          <p:val>
                                            <p:strVal val="#ppt_x"/>
                                          </p:val>
                                        </p:tav>
                                        <p:tav tm="100000">
                                          <p:val>
                                            <p:strVal val="#ppt_x"/>
                                          </p:val>
                                        </p:tav>
                                      </p:tavLst>
                                    </p:anim>
                                    <p:anim calcmode="lin" valueType="num">
                                      <p:cBhvr additive="base">
                                        <p:cTn id="19" dur="125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3"/>
          <p:cNvCxnSpPr>
            <a:endCxn id="11" idx="6"/>
          </p:cNvCxnSpPr>
          <p:nvPr/>
        </p:nvCxnSpPr>
        <p:spPr>
          <a:xfrm flipV="1">
            <a:off x="1479700" y="2684870"/>
            <a:ext cx="9270800" cy="281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4"/>
          <p:cNvSpPr txBox="1"/>
          <p:nvPr/>
        </p:nvSpPr>
        <p:spPr>
          <a:xfrm>
            <a:off x="1130906" y="2255637"/>
            <a:ext cx="697595" cy="369316"/>
          </a:xfrm>
          <a:prstGeom prst="rect">
            <a:avLst/>
          </a:prstGeom>
          <a:noFill/>
        </p:spPr>
        <p:txBody>
          <a:bodyPr wrap="none" lIns="91424" tIns="45712" rIns="91424" bIns="45712" rtlCol="0">
            <a:spAutoFit/>
          </a:bodyPr>
          <a:lstStyle/>
          <a:p>
            <a:pPr algn="ctr"/>
            <a:r>
              <a:rPr lang="en-US" sz="1800" b="1" dirty="0" smtClean="0">
                <a:solidFill>
                  <a:schemeClr val="tx1">
                    <a:lumMod val="85000"/>
                    <a:lumOff val="15000"/>
                  </a:schemeClr>
                </a:solidFill>
                <a:latin typeface="Arial" pitchFamily="34" charset="0"/>
                <a:cs typeface="Arial" pitchFamily="34" charset="0"/>
              </a:rPr>
              <a:t>2010</a:t>
            </a:r>
            <a:endParaRPr lang="en-US" sz="1800" b="1" dirty="0">
              <a:solidFill>
                <a:schemeClr val="tx1">
                  <a:lumMod val="85000"/>
                  <a:lumOff val="15000"/>
                </a:schemeClr>
              </a:solidFill>
              <a:latin typeface="Arial" pitchFamily="34" charset="0"/>
              <a:cs typeface="Arial" pitchFamily="34" charset="0"/>
            </a:endParaRPr>
          </a:p>
        </p:txBody>
      </p:sp>
      <p:sp>
        <p:nvSpPr>
          <p:cNvPr id="7" name="Oval 8"/>
          <p:cNvSpPr/>
          <p:nvPr/>
        </p:nvSpPr>
        <p:spPr>
          <a:xfrm>
            <a:off x="1371690" y="2576858"/>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solidFill>
                <a:schemeClr val="tx1"/>
              </a:solidFill>
              <a:latin typeface="Liberation Sans" pitchFamily="34" charset="0"/>
            </a:endParaRPr>
          </a:p>
        </p:txBody>
      </p:sp>
      <p:sp>
        <p:nvSpPr>
          <p:cNvPr id="8" name="Oval 9"/>
          <p:cNvSpPr/>
          <p:nvPr/>
        </p:nvSpPr>
        <p:spPr>
          <a:xfrm>
            <a:off x="3620566" y="2576858"/>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9" name="Oval 10"/>
          <p:cNvSpPr/>
          <p:nvPr/>
        </p:nvSpPr>
        <p:spPr>
          <a:xfrm>
            <a:off x="5925203" y="2576858"/>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0" name="Oval 11"/>
          <p:cNvSpPr/>
          <p:nvPr/>
        </p:nvSpPr>
        <p:spPr>
          <a:xfrm>
            <a:off x="8229840" y="2576858"/>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1" name="Oval 12"/>
          <p:cNvSpPr/>
          <p:nvPr/>
        </p:nvSpPr>
        <p:spPr>
          <a:xfrm>
            <a:off x="10534477" y="2576858"/>
            <a:ext cx="216024" cy="216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2" name="TextBox 13"/>
          <p:cNvSpPr txBox="1"/>
          <p:nvPr/>
        </p:nvSpPr>
        <p:spPr>
          <a:xfrm>
            <a:off x="3472053" y="2255637"/>
            <a:ext cx="513057" cy="276983"/>
          </a:xfrm>
          <a:prstGeom prst="rect">
            <a:avLst/>
          </a:prstGeom>
          <a:noFill/>
        </p:spPr>
        <p:txBody>
          <a:bodyPr wrap="none" lIns="91424" tIns="45712" rIns="91424" bIns="45712" rtlCol="0">
            <a:spAutoFit/>
          </a:bodyPr>
          <a:lstStyle/>
          <a:p>
            <a:pPr algn="ctr"/>
            <a:r>
              <a:rPr lang="en-US" sz="1200" dirty="0" smtClean="0">
                <a:latin typeface="Arial" pitchFamily="34" charset="0"/>
                <a:cs typeface="Arial" pitchFamily="34" charset="0"/>
              </a:rPr>
              <a:t>2011</a:t>
            </a:r>
            <a:endParaRPr lang="en-US" sz="1200" dirty="0">
              <a:latin typeface="Arial" pitchFamily="34" charset="0"/>
              <a:cs typeface="Arial" pitchFamily="34" charset="0"/>
            </a:endParaRPr>
          </a:p>
        </p:txBody>
      </p:sp>
      <p:sp>
        <p:nvSpPr>
          <p:cNvPr id="13" name="TextBox 14"/>
          <p:cNvSpPr txBox="1"/>
          <p:nvPr/>
        </p:nvSpPr>
        <p:spPr>
          <a:xfrm>
            <a:off x="5772280" y="2255637"/>
            <a:ext cx="524471" cy="276983"/>
          </a:xfrm>
          <a:prstGeom prst="rect">
            <a:avLst/>
          </a:prstGeom>
          <a:noFill/>
        </p:spPr>
        <p:txBody>
          <a:bodyPr wrap="none" lIns="91424" tIns="45712" rIns="91424" bIns="45712" rtlCol="0">
            <a:spAutoFit/>
          </a:bodyPr>
          <a:lstStyle/>
          <a:p>
            <a:pPr algn="ctr"/>
            <a:r>
              <a:rPr lang="en-US" sz="1200" dirty="0" smtClean="0">
                <a:latin typeface="Arial" pitchFamily="34" charset="0"/>
                <a:cs typeface="Arial" pitchFamily="34" charset="0"/>
              </a:rPr>
              <a:t>2012</a:t>
            </a:r>
            <a:endParaRPr lang="en-US" sz="1200" dirty="0">
              <a:latin typeface="Arial" pitchFamily="34" charset="0"/>
              <a:cs typeface="Arial" pitchFamily="34" charset="0"/>
            </a:endParaRPr>
          </a:p>
        </p:txBody>
      </p:sp>
      <p:sp>
        <p:nvSpPr>
          <p:cNvPr id="14" name="TextBox 15"/>
          <p:cNvSpPr txBox="1"/>
          <p:nvPr/>
        </p:nvSpPr>
        <p:spPr>
          <a:xfrm>
            <a:off x="8075618" y="2255637"/>
            <a:ext cx="524471" cy="276983"/>
          </a:xfrm>
          <a:prstGeom prst="rect">
            <a:avLst/>
          </a:prstGeom>
          <a:noFill/>
        </p:spPr>
        <p:txBody>
          <a:bodyPr wrap="none" lIns="91424" tIns="45712" rIns="91424" bIns="45712" rtlCol="0">
            <a:spAutoFit/>
          </a:bodyPr>
          <a:lstStyle/>
          <a:p>
            <a:pPr algn="ctr"/>
            <a:r>
              <a:rPr lang="en-US" sz="1200" dirty="0" smtClean="0">
                <a:latin typeface="Arial" pitchFamily="34" charset="0"/>
                <a:cs typeface="Arial" pitchFamily="34" charset="0"/>
              </a:rPr>
              <a:t>2013</a:t>
            </a:r>
            <a:endParaRPr lang="en-US" sz="1200" dirty="0">
              <a:latin typeface="Arial" pitchFamily="34" charset="0"/>
              <a:cs typeface="Arial" pitchFamily="34" charset="0"/>
            </a:endParaRPr>
          </a:p>
        </p:txBody>
      </p:sp>
      <p:sp>
        <p:nvSpPr>
          <p:cNvPr id="15" name="Oval 8"/>
          <p:cNvSpPr/>
          <p:nvPr/>
        </p:nvSpPr>
        <p:spPr>
          <a:xfrm>
            <a:off x="10534477" y="2576858"/>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16" name="TextBox 4"/>
          <p:cNvSpPr txBox="1"/>
          <p:nvPr/>
        </p:nvSpPr>
        <p:spPr>
          <a:xfrm>
            <a:off x="10293692" y="2215390"/>
            <a:ext cx="697595" cy="369316"/>
          </a:xfrm>
          <a:prstGeom prst="rect">
            <a:avLst/>
          </a:prstGeom>
          <a:noFill/>
        </p:spPr>
        <p:txBody>
          <a:bodyPr wrap="none" lIns="91424" tIns="45712" rIns="91424" bIns="45712" rtlCol="0">
            <a:spAutoFit/>
          </a:bodyPr>
          <a:lstStyle/>
          <a:p>
            <a:pPr algn="ctr"/>
            <a:r>
              <a:rPr lang="en-US" sz="1800" b="1" dirty="0" smtClean="0">
                <a:solidFill>
                  <a:schemeClr val="tx1">
                    <a:lumMod val="85000"/>
                    <a:lumOff val="15000"/>
                  </a:schemeClr>
                </a:solidFill>
                <a:latin typeface="Arial" pitchFamily="34" charset="0"/>
                <a:cs typeface="Arial" pitchFamily="34" charset="0"/>
              </a:rPr>
              <a:t>2014</a:t>
            </a:r>
            <a:endParaRPr lang="en-US" sz="1800" b="1" dirty="0">
              <a:solidFill>
                <a:schemeClr val="tx1">
                  <a:lumMod val="85000"/>
                  <a:lumOff val="15000"/>
                </a:schemeClr>
              </a:solidFill>
              <a:latin typeface="Arial" pitchFamily="34" charset="0"/>
              <a:cs typeface="Arial" pitchFamily="34" charset="0"/>
            </a:endParaRPr>
          </a:p>
        </p:txBody>
      </p:sp>
      <p:sp>
        <p:nvSpPr>
          <p:cNvPr id="17" name="Rectángulo 16"/>
          <p:cNvSpPr/>
          <p:nvPr/>
        </p:nvSpPr>
        <p:spPr>
          <a:xfrm>
            <a:off x="536973" y="3068301"/>
            <a:ext cx="1885453" cy="523220"/>
          </a:xfrm>
          <a:prstGeom prst="rect">
            <a:avLst/>
          </a:prstGeom>
        </p:spPr>
        <p:txBody>
          <a:bodyPr wrap="none">
            <a:spAutoFit/>
          </a:bodyPr>
          <a:lstStyle/>
          <a:p>
            <a:r>
              <a:rPr lang="es-MX" sz="2800" b="1" dirty="0" smtClean="0">
                <a:solidFill>
                  <a:schemeClr val="accent2"/>
                </a:solidFill>
                <a:latin typeface="Arial" panose="020B0604020202020204" pitchFamily="34" charset="0"/>
                <a:ea typeface="Calibri" panose="020F0502020204030204" pitchFamily="34" charset="0"/>
              </a:rPr>
              <a:t>2.562.371 </a:t>
            </a:r>
            <a:endParaRPr lang="es-ES" sz="2800" b="1" dirty="0">
              <a:solidFill>
                <a:schemeClr val="accent2"/>
              </a:solidFill>
            </a:endParaRPr>
          </a:p>
        </p:txBody>
      </p:sp>
      <p:sp>
        <p:nvSpPr>
          <p:cNvPr id="18" name="Rectángulo 17"/>
          <p:cNvSpPr/>
          <p:nvPr/>
        </p:nvSpPr>
        <p:spPr>
          <a:xfrm>
            <a:off x="9712121" y="3068301"/>
            <a:ext cx="1786066" cy="523220"/>
          </a:xfrm>
          <a:prstGeom prst="rect">
            <a:avLst/>
          </a:prstGeom>
        </p:spPr>
        <p:txBody>
          <a:bodyPr wrap="none">
            <a:spAutoFit/>
          </a:bodyPr>
          <a:lstStyle/>
          <a:p>
            <a:r>
              <a:rPr lang="es-MX" sz="2800" b="1" dirty="0">
                <a:solidFill>
                  <a:schemeClr val="accent2"/>
                </a:solidFill>
                <a:latin typeface="Arial" panose="020B0604020202020204" pitchFamily="34" charset="0"/>
                <a:ea typeface="Calibri" panose="020F0502020204030204" pitchFamily="34" charset="0"/>
              </a:rPr>
              <a:t>1.558.499</a:t>
            </a:r>
          </a:p>
        </p:txBody>
      </p:sp>
      <p:sp>
        <p:nvSpPr>
          <p:cNvPr id="20" name="Oval 8"/>
          <p:cNvSpPr/>
          <p:nvPr/>
        </p:nvSpPr>
        <p:spPr>
          <a:xfrm>
            <a:off x="3620566" y="2576858"/>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21" name="Oval 8"/>
          <p:cNvSpPr/>
          <p:nvPr/>
        </p:nvSpPr>
        <p:spPr>
          <a:xfrm>
            <a:off x="5925202" y="2576858"/>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22" name="Oval 8"/>
          <p:cNvSpPr/>
          <p:nvPr/>
        </p:nvSpPr>
        <p:spPr>
          <a:xfrm>
            <a:off x="8229839" y="2571425"/>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1" dirty="0">
              <a:latin typeface="Liberation Sans" pitchFamily="34" charset="0"/>
            </a:endParaRPr>
          </a:p>
        </p:txBody>
      </p:sp>
      <p:sp>
        <p:nvSpPr>
          <p:cNvPr id="23" name="Rectángulo 22"/>
          <p:cNvSpPr/>
          <p:nvPr/>
        </p:nvSpPr>
        <p:spPr>
          <a:xfrm>
            <a:off x="2813730" y="3068301"/>
            <a:ext cx="1786066" cy="523220"/>
          </a:xfrm>
          <a:prstGeom prst="rect">
            <a:avLst/>
          </a:prstGeom>
        </p:spPr>
        <p:txBody>
          <a:bodyPr wrap="none">
            <a:spAutoFit/>
          </a:bodyPr>
          <a:lstStyle/>
          <a:p>
            <a:r>
              <a:rPr lang="es-MX" sz="2800" b="1" dirty="0" smtClean="0">
                <a:solidFill>
                  <a:schemeClr val="accent2"/>
                </a:solidFill>
                <a:latin typeface="Arial" panose="020B0604020202020204" pitchFamily="34" charset="0"/>
                <a:ea typeface="Calibri" panose="020F0502020204030204" pitchFamily="34" charset="0"/>
              </a:rPr>
              <a:t>2.663.519</a:t>
            </a:r>
            <a:endParaRPr lang="es-ES" sz="2800" b="1" dirty="0">
              <a:solidFill>
                <a:schemeClr val="accent2"/>
              </a:solidFill>
            </a:endParaRPr>
          </a:p>
        </p:txBody>
      </p:sp>
      <p:sp>
        <p:nvSpPr>
          <p:cNvPr id="24" name="Rectángulo 23"/>
          <p:cNvSpPr/>
          <p:nvPr/>
        </p:nvSpPr>
        <p:spPr>
          <a:xfrm>
            <a:off x="5090487" y="3068301"/>
            <a:ext cx="1786066" cy="523220"/>
          </a:xfrm>
          <a:prstGeom prst="rect">
            <a:avLst/>
          </a:prstGeom>
        </p:spPr>
        <p:txBody>
          <a:bodyPr wrap="none">
            <a:spAutoFit/>
          </a:bodyPr>
          <a:lstStyle/>
          <a:p>
            <a:r>
              <a:rPr lang="es-MX" sz="2800" b="1" dirty="0" smtClean="0">
                <a:solidFill>
                  <a:schemeClr val="accent2"/>
                </a:solidFill>
                <a:latin typeface="Arial" panose="020B0604020202020204" pitchFamily="34" charset="0"/>
                <a:ea typeface="Calibri" panose="020F0502020204030204" pitchFamily="34" charset="0"/>
              </a:rPr>
              <a:t>1.852.459</a:t>
            </a:r>
            <a:endParaRPr lang="es-ES" sz="2800" b="1" dirty="0">
              <a:solidFill>
                <a:schemeClr val="accent2"/>
              </a:solidFill>
            </a:endParaRPr>
          </a:p>
        </p:txBody>
      </p:sp>
      <p:sp>
        <p:nvSpPr>
          <p:cNvPr id="25" name="Rectángulo 24"/>
          <p:cNvSpPr/>
          <p:nvPr/>
        </p:nvSpPr>
        <p:spPr>
          <a:xfrm>
            <a:off x="7446187" y="3068301"/>
            <a:ext cx="1786066" cy="523220"/>
          </a:xfrm>
          <a:prstGeom prst="rect">
            <a:avLst/>
          </a:prstGeom>
        </p:spPr>
        <p:txBody>
          <a:bodyPr wrap="none">
            <a:spAutoFit/>
          </a:bodyPr>
          <a:lstStyle/>
          <a:p>
            <a:r>
              <a:rPr lang="es-MX" sz="2800" b="1" dirty="0" smtClean="0">
                <a:solidFill>
                  <a:schemeClr val="accent2"/>
                </a:solidFill>
                <a:latin typeface="Arial" panose="020B0604020202020204" pitchFamily="34" charset="0"/>
                <a:ea typeface="Calibri" panose="020F0502020204030204" pitchFamily="34" charset="0"/>
              </a:rPr>
              <a:t>2.230.222</a:t>
            </a:r>
            <a:endParaRPr lang="es-ES" sz="2800" b="1" dirty="0">
              <a:solidFill>
                <a:schemeClr val="accent2"/>
              </a:solidFill>
            </a:endParaRPr>
          </a:p>
        </p:txBody>
      </p:sp>
      <p:sp>
        <p:nvSpPr>
          <p:cNvPr id="26" name="Marcador de texto 1"/>
          <p:cNvSpPr>
            <a:spLocks noGrp="1"/>
          </p:cNvSpPr>
          <p:nvPr>
            <p:ph type="body" sz="quarter" idx="10"/>
          </p:nvPr>
        </p:nvSpPr>
        <p:spPr>
          <a:xfrm>
            <a:off x="-23092" y="0"/>
            <a:ext cx="6048672" cy="1152127"/>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a:t>Despachos Judiciales</a:t>
            </a:r>
          </a:p>
        </p:txBody>
      </p:sp>
      <p:sp>
        <p:nvSpPr>
          <p:cNvPr id="27" name="Rectángulo 26"/>
          <p:cNvSpPr/>
          <p:nvPr/>
        </p:nvSpPr>
        <p:spPr>
          <a:xfrm>
            <a:off x="650865" y="3986694"/>
            <a:ext cx="1585690" cy="523220"/>
          </a:xfrm>
          <a:prstGeom prst="rect">
            <a:avLst/>
          </a:prstGeom>
        </p:spPr>
        <p:txBody>
          <a:bodyPr wrap="none">
            <a:spAutoFit/>
          </a:bodyPr>
          <a:lstStyle/>
          <a:p>
            <a:r>
              <a:rPr lang="es-MX" sz="2800" b="1" dirty="0" smtClean="0">
                <a:solidFill>
                  <a:schemeClr val="accent6"/>
                </a:solidFill>
                <a:latin typeface="Arial" panose="020B0604020202020204" pitchFamily="34" charset="0"/>
                <a:ea typeface="Calibri" panose="020F0502020204030204" pitchFamily="34" charset="0"/>
              </a:rPr>
              <a:t>144.501 </a:t>
            </a:r>
            <a:endParaRPr lang="es-ES" sz="2800" b="1" dirty="0">
              <a:solidFill>
                <a:schemeClr val="accent6"/>
              </a:solidFill>
            </a:endParaRPr>
          </a:p>
        </p:txBody>
      </p:sp>
      <p:sp>
        <p:nvSpPr>
          <p:cNvPr id="28" name="Rectángulo 27"/>
          <p:cNvSpPr/>
          <p:nvPr/>
        </p:nvSpPr>
        <p:spPr>
          <a:xfrm>
            <a:off x="9858492" y="3986694"/>
            <a:ext cx="1486304" cy="523220"/>
          </a:xfrm>
          <a:prstGeom prst="rect">
            <a:avLst/>
          </a:prstGeom>
        </p:spPr>
        <p:txBody>
          <a:bodyPr wrap="none">
            <a:spAutoFit/>
          </a:bodyPr>
          <a:lstStyle/>
          <a:p>
            <a:r>
              <a:rPr lang="es-MX" sz="2800" b="1" dirty="0" smtClean="0">
                <a:solidFill>
                  <a:schemeClr val="accent6"/>
                </a:solidFill>
                <a:latin typeface="Arial" panose="020B0604020202020204" pitchFamily="34" charset="0"/>
                <a:ea typeface="Calibri" panose="020F0502020204030204" pitchFamily="34" charset="0"/>
              </a:rPr>
              <a:t>277.900</a:t>
            </a:r>
            <a:endParaRPr lang="es-MX" sz="2800" b="1" dirty="0">
              <a:solidFill>
                <a:schemeClr val="accent6"/>
              </a:solidFill>
              <a:latin typeface="Arial" panose="020B0604020202020204" pitchFamily="34" charset="0"/>
              <a:ea typeface="Calibri" panose="020F0502020204030204" pitchFamily="34" charset="0"/>
            </a:endParaRPr>
          </a:p>
        </p:txBody>
      </p:sp>
      <p:sp>
        <p:nvSpPr>
          <p:cNvPr id="29" name="Rectángulo 28"/>
          <p:cNvSpPr/>
          <p:nvPr/>
        </p:nvSpPr>
        <p:spPr>
          <a:xfrm>
            <a:off x="2873716" y="3986694"/>
            <a:ext cx="1486304" cy="523220"/>
          </a:xfrm>
          <a:prstGeom prst="rect">
            <a:avLst/>
          </a:prstGeom>
        </p:spPr>
        <p:txBody>
          <a:bodyPr wrap="none">
            <a:spAutoFit/>
          </a:bodyPr>
          <a:lstStyle/>
          <a:p>
            <a:r>
              <a:rPr lang="es-MX" sz="2800" b="1" dirty="0" smtClean="0">
                <a:solidFill>
                  <a:schemeClr val="accent6"/>
                </a:solidFill>
                <a:latin typeface="Arial" panose="020B0604020202020204" pitchFamily="34" charset="0"/>
                <a:ea typeface="Calibri" panose="020F0502020204030204" pitchFamily="34" charset="0"/>
              </a:rPr>
              <a:t>313.321</a:t>
            </a:r>
            <a:endParaRPr lang="es-ES" sz="2800" b="1" dirty="0">
              <a:solidFill>
                <a:schemeClr val="accent6"/>
              </a:solidFill>
            </a:endParaRPr>
          </a:p>
        </p:txBody>
      </p:sp>
      <p:sp>
        <p:nvSpPr>
          <p:cNvPr id="30" name="Rectángulo 29"/>
          <p:cNvSpPr/>
          <p:nvPr/>
        </p:nvSpPr>
        <p:spPr>
          <a:xfrm>
            <a:off x="5249980" y="3986694"/>
            <a:ext cx="1486304" cy="523220"/>
          </a:xfrm>
          <a:prstGeom prst="rect">
            <a:avLst/>
          </a:prstGeom>
        </p:spPr>
        <p:txBody>
          <a:bodyPr wrap="none">
            <a:spAutoFit/>
          </a:bodyPr>
          <a:lstStyle/>
          <a:p>
            <a:r>
              <a:rPr lang="es-MX" sz="2800" b="1" dirty="0" smtClean="0">
                <a:solidFill>
                  <a:schemeClr val="accent6"/>
                </a:solidFill>
                <a:latin typeface="Arial" panose="020B0604020202020204" pitchFamily="34" charset="0"/>
                <a:ea typeface="Calibri" panose="020F0502020204030204" pitchFamily="34" charset="0"/>
              </a:rPr>
              <a:t>518.827</a:t>
            </a:r>
            <a:endParaRPr lang="es-ES" sz="2800" b="1" dirty="0">
              <a:solidFill>
                <a:schemeClr val="accent6"/>
              </a:solidFill>
            </a:endParaRPr>
          </a:p>
        </p:txBody>
      </p:sp>
      <p:sp>
        <p:nvSpPr>
          <p:cNvPr id="31" name="Rectángulo 30"/>
          <p:cNvSpPr/>
          <p:nvPr/>
        </p:nvSpPr>
        <p:spPr>
          <a:xfrm>
            <a:off x="7554236" y="3986694"/>
            <a:ext cx="1486304" cy="523220"/>
          </a:xfrm>
          <a:prstGeom prst="rect">
            <a:avLst/>
          </a:prstGeom>
        </p:spPr>
        <p:txBody>
          <a:bodyPr wrap="none">
            <a:spAutoFit/>
          </a:bodyPr>
          <a:lstStyle/>
          <a:p>
            <a:r>
              <a:rPr lang="es-MX" sz="2800" b="1" dirty="0" smtClean="0">
                <a:solidFill>
                  <a:schemeClr val="accent6"/>
                </a:solidFill>
                <a:latin typeface="Arial" panose="020B0604020202020204" pitchFamily="34" charset="0"/>
                <a:ea typeface="Calibri" panose="020F0502020204030204" pitchFamily="34" charset="0"/>
              </a:rPr>
              <a:t>417.461</a:t>
            </a:r>
            <a:endParaRPr lang="es-ES" sz="2800" b="1" dirty="0">
              <a:solidFill>
                <a:schemeClr val="accent6"/>
              </a:solidFill>
            </a:endParaRPr>
          </a:p>
        </p:txBody>
      </p:sp>
      <p:sp>
        <p:nvSpPr>
          <p:cNvPr id="32" name="Rectángulo 31"/>
          <p:cNvSpPr/>
          <p:nvPr/>
        </p:nvSpPr>
        <p:spPr>
          <a:xfrm>
            <a:off x="2787761" y="5374010"/>
            <a:ext cx="6266267" cy="871008"/>
          </a:xfrm>
          <a:prstGeom prst="rect">
            <a:avLst/>
          </a:prstGeom>
        </p:spPr>
        <p:txBody>
          <a:bodyPr wrap="none">
            <a:spAutoFit/>
          </a:bodyPr>
          <a:lstStyle/>
          <a:p>
            <a:pPr algn="just">
              <a:lnSpc>
                <a:spcPct val="115000"/>
              </a:lnSpc>
              <a:spcAft>
                <a:spcPts val="0"/>
              </a:spcAft>
            </a:pPr>
            <a:r>
              <a:rPr lang="es-MX" sz="4400" b="1" dirty="0" smtClean="0">
                <a:solidFill>
                  <a:srgbClr val="FF0000"/>
                </a:solidFill>
              </a:rPr>
              <a:t>12.539.080</a:t>
            </a:r>
            <a:r>
              <a:rPr lang="es-MX" sz="3600" b="1" dirty="0" smtClean="0">
                <a:solidFill>
                  <a:srgbClr val="FF0000"/>
                </a:solidFill>
              </a:rPr>
              <a:t> </a:t>
            </a:r>
            <a:r>
              <a:rPr lang="es-MX" sz="3200" b="1" dirty="0"/>
              <a:t>proceso</a:t>
            </a:r>
            <a:r>
              <a:rPr lang="es-MX" sz="3200" b="1" dirty="0" smtClean="0"/>
              <a:t>s evacuados</a:t>
            </a:r>
            <a:endParaRPr lang="es-ES" sz="32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upo 36"/>
          <p:cNvGrpSpPr/>
          <p:nvPr/>
        </p:nvGrpSpPr>
        <p:grpSpPr>
          <a:xfrm>
            <a:off x="346066" y="6094090"/>
            <a:ext cx="1569680" cy="540087"/>
            <a:chOff x="203653" y="5908938"/>
            <a:chExt cx="1829060" cy="690659"/>
          </a:xfrm>
        </p:grpSpPr>
        <p:sp>
          <p:nvSpPr>
            <p:cNvPr id="33" name="Rectángulo 32"/>
            <p:cNvSpPr/>
            <p:nvPr/>
          </p:nvSpPr>
          <p:spPr>
            <a:xfrm>
              <a:off x="203653" y="5989990"/>
              <a:ext cx="272034" cy="216024"/>
            </a:xfrm>
            <a:prstGeom prst="rect">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4" name="Rectángulo 33"/>
            <p:cNvSpPr/>
            <p:nvPr/>
          </p:nvSpPr>
          <p:spPr>
            <a:xfrm>
              <a:off x="203653" y="6306573"/>
              <a:ext cx="272034" cy="216024"/>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5" name="Rectángulo 34"/>
            <p:cNvSpPr/>
            <p:nvPr/>
          </p:nvSpPr>
          <p:spPr>
            <a:xfrm>
              <a:off x="552971" y="5908938"/>
              <a:ext cx="1361692" cy="393583"/>
            </a:xfrm>
            <a:prstGeom prst="rect">
              <a:avLst/>
            </a:prstGeom>
          </p:spPr>
          <p:txBody>
            <a:bodyPr wrap="none">
              <a:spAutoFit/>
            </a:bodyPr>
            <a:lstStyle/>
            <a:p>
              <a:r>
                <a:rPr lang="es-MX" sz="1400" b="1" dirty="0" smtClean="0"/>
                <a:t>Permanentes</a:t>
              </a:r>
              <a:endParaRPr lang="es-ES" sz="1400" dirty="0"/>
            </a:p>
          </p:txBody>
        </p:sp>
        <p:sp>
          <p:nvSpPr>
            <p:cNvPr id="36" name="Rectángulo 35"/>
            <p:cNvSpPr/>
            <p:nvPr/>
          </p:nvSpPr>
          <p:spPr>
            <a:xfrm>
              <a:off x="552971" y="6206014"/>
              <a:ext cx="1479742" cy="393583"/>
            </a:xfrm>
            <a:prstGeom prst="rect">
              <a:avLst/>
            </a:prstGeom>
          </p:spPr>
          <p:txBody>
            <a:bodyPr wrap="none">
              <a:spAutoFit/>
            </a:bodyPr>
            <a:lstStyle/>
            <a:p>
              <a:r>
                <a:rPr lang="es-MX" sz="1400" b="1" dirty="0" smtClean="0"/>
                <a:t>Descongestión</a:t>
              </a:r>
              <a:endParaRPr lang="es-ES" sz="1400" dirty="0"/>
            </a:p>
          </p:txBody>
        </p:sp>
      </p:grpSp>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1880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999"/>
                                          </p:stCondLst>
                                        </p:cTn>
                                        <p:tgtEl>
                                          <p:spTgt spid="37"/>
                                        </p:tgtEl>
                                        <p:attrNameLst>
                                          <p:attrName>style.visibility</p:attrName>
                                        </p:attrNameLst>
                                      </p:cBhvr>
                                      <p:to>
                                        <p:strVal val="visible"/>
                                      </p:to>
                                    </p:set>
                                  </p:childTnLst>
                                </p:cTn>
                              </p:par>
                              <p:par>
                                <p:cTn id="31" presetID="53" presetClass="entr" presetSubtype="16"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100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10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17"/>
                                        </p:tgtEl>
                                        <p:attrNameLst>
                                          <p:attrName>style.visibility</p:attrName>
                                        </p:attrNameLst>
                                      </p:cBhvr>
                                      <p:to>
                                        <p:strVal val="visible"/>
                                      </p:to>
                                    </p:set>
                                  </p:childTnLst>
                                </p:cTn>
                              </p:par>
                              <p:par>
                                <p:cTn id="64" presetID="53" presetClass="entr" presetSubtype="16" fill="hold" grpId="0" nodeType="withEffect">
                                  <p:stCondLst>
                                    <p:cond delay="25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3500"/>
                            </p:stCondLst>
                            <p:childTnLst>
                              <p:par>
                                <p:cTn id="85" presetID="1" presetClass="entr" presetSubtype="0" fill="hold" grpId="0" nodeType="afterEffect">
                                  <p:stCondLst>
                                    <p:cond delay="0"/>
                                  </p:stCondLst>
                                  <p:childTnLst>
                                    <p:set>
                                      <p:cBhvr>
                                        <p:cTn id="86" dur="1" fill="hold">
                                          <p:stCondLst>
                                            <p:cond delay="999"/>
                                          </p:stCondLst>
                                        </p:cTn>
                                        <p:tgtEl>
                                          <p:spTgt spid="23"/>
                                        </p:tgtEl>
                                        <p:attrNameLst>
                                          <p:attrName>style.visibility</p:attrName>
                                        </p:attrNameLst>
                                      </p:cBhvr>
                                      <p:to>
                                        <p:strVal val="visible"/>
                                      </p:to>
                                    </p:set>
                                  </p:childTnLst>
                                </p:cTn>
                              </p:par>
                            </p:childTnLst>
                          </p:cTn>
                        </p:par>
                        <p:par>
                          <p:cTn id="87" fill="hold">
                            <p:stCondLst>
                              <p:cond delay="4500"/>
                            </p:stCondLst>
                            <p:childTnLst>
                              <p:par>
                                <p:cTn id="88" presetID="1" presetClass="entr" presetSubtype="0" fill="hold" grpId="0" nodeType="afterEffect">
                                  <p:stCondLst>
                                    <p:cond delay="0"/>
                                  </p:stCondLst>
                                  <p:childTnLst>
                                    <p:set>
                                      <p:cBhvr>
                                        <p:cTn id="89" dur="1" fill="hold">
                                          <p:stCondLst>
                                            <p:cond delay="999"/>
                                          </p:stCondLst>
                                        </p:cTn>
                                        <p:tgtEl>
                                          <p:spTgt spid="24"/>
                                        </p:tgtEl>
                                        <p:attrNameLst>
                                          <p:attrName>style.visibility</p:attrName>
                                        </p:attrNameLst>
                                      </p:cBhvr>
                                      <p:to>
                                        <p:strVal val="visible"/>
                                      </p:to>
                                    </p:set>
                                  </p:childTnLst>
                                </p:cTn>
                              </p:par>
                            </p:childTnLst>
                          </p:cTn>
                        </p:par>
                        <p:par>
                          <p:cTn id="90" fill="hold">
                            <p:stCondLst>
                              <p:cond delay="5500"/>
                            </p:stCondLst>
                            <p:childTnLst>
                              <p:par>
                                <p:cTn id="91" presetID="1" presetClass="entr" presetSubtype="0" fill="hold" grpId="0" nodeType="afterEffect">
                                  <p:stCondLst>
                                    <p:cond delay="0"/>
                                  </p:stCondLst>
                                  <p:childTnLst>
                                    <p:set>
                                      <p:cBhvr>
                                        <p:cTn id="92" dur="1" fill="hold">
                                          <p:stCondLst>
                                            <p:cond delay="999"/>
                                          </p:stCondLst>
                                        </p:cTn>
                                        <p:tgtEl>
                                          <p:spTgt spid="25"/>
                                        </p:tgtEl>
                                        <p:attrNameLst>
                                          <p:attrName>style.visibility</p:attrName>
                                        </p:attrNameLst>
                                      </p:cBhvr>
                                      <p:to>
                                        <p:strVal val="visible"/>
                                      </p:to>
                                    </p:set>
                                  </p:childTnLst>
                                </p:cTn>
                              </p:par>
                            </p:childTnLst>
                          </p:cTn>
                        </p:par>
                        <p:par>
                          <p:cTn id="93" fill="hold">
                            <p:stCondLst>
                              <p:cond delay="6500"/>
                            </p:stCondLst>
                            <p:childTnLst>
                              <p:par>
                                <p:cTn id="94" presetID="1" presetClass="entr" presetSubtype="0" fill="hold" grpId="0" nodeType="afterEffect">
                                  <p:stCondLst>
                                    <p:cond delay="0"/>
                                  </p:stCondLst>
                                  <p:childTnLst>
                                    <p:set>
                                      <p:cBhvr>
                                        <p:cTn id="95" dur="1" fill="hold">
                                          <p:stCondLst>
                                            <p:cond delay="999"/>
                                          </p:stCondLst>
                                        </p:cTn>
                                        <p:tgtEl>
                                          <p:spTgt spid="18"/>
                                        </p:tgtEl>
                                        <p:attrNameLst>
                                          <p:attrName>style.visibility</p:attrName>
                                        </p:attrNameLst>
                                      </p:cBhvr>
                                      <p:to>
                                        <p:strVal val="visible"/>
                                      </p:to>
                                    </p:set>
                                  </p:childTnLst>
                                </p:cTn>
                              </p:par>
                            </p:childTnLst>
                          </p:cTn>
                        </p:par>
                        <p:par>
                          <p:cTn id="96" fill="hold">
                            <p:stCondLst>
                              <p:cond delay="7500"/>
                            </p:stCondLst>
                            <p:childTnLst>
                              <p:par>
                                <p:cTn id="97" presetID="1" presetClass="entr" presetSubtype="0" fill="hold" grpId="0" nodeType="afterEffect">
                                  <p:stCondLst>
                                    <p:cond delay="0"/>
                                  </p:stCondLst>
                                  <p:childTnLst>
                                    <p:set>
                                      <p:cBhvr>
                                        <p:cTn id="98" dur="1" fill="hold">
                                          <p:stCondLst>
                                            <p:cond delay="999"/>
                                          </p:stCondLst>
                                        </p:cTn>
                                        <p:tgtEl>
                                          <p:spTgt spid="27"/>
                                        </p:tgtEl>
                                        <p:attrNameLst>
                                          <p:attrName>style.visibility</p:attrName>
                                        </p:attrNameLst>
                                      </p:cBhvr>
                                      <p:to>
                                        <p:strVal val="visible"/>
                                      </p:to>
                                    </p:set>
                                  </p:childTnLst>
                                </p:cTn>
                              </p:par>
                            </p:childTnLst>
                          </p:cTn>
                        </p:par>
                        <p:par>
                          <p:cTn id="99" fill="hold">
                            <p:stCondLst>
                              <p:cond delay="8500"/>
                            </p:stCondLst>
                            <p:childTnLst>
                              <p:par>
                                <p:cTn id="100" presetID="1" presetClass="entr" presetSubtype="0" fill="hold" grpId="0" nodeType="afterEffect">
                                  <p:stCondLst>
                                    <p:cond delay="0"/>
                                  </p:stCondLst>
                                  <p:childTnLst>
                                    <p:set>
                                      <p:cBhvr>
                                        <p:cTn id="101" dur="1" fill="hold">
                                          <p:stCondLst>
                                            <p:cond delay="999"/>
                                          </p:stCondLst>
                                        </p:cTn>
                                        <p:tgtEl>
                                          <p:spTgt spid="29"/>
                                        </p:tgtEl>
                                        <p:attrNameLst>
                                          <p:attrName>style.visibility</p:attrName>
                                        </p:attrNameLst>
                                      </p:cBhvr>
                                      <p:to>
                                        <p:strVal val="visible"/>
                                      </p:to>
                                    </p:set>
                                  </p:childTnLst>
                                </p:cTn>
                              </p:par>
                            </p:childTnLst>
                          </p:cTn>
                        </p:par>
                        <p:par>
                          <p:cTn id="102" fill="hold">
                            <p:stCondLst>
                              <p:cond delay="9500"/>
                            </p:stCondLst>
                            <p:childTnLst>
                              <p:par>
                                <p:cTn id="103" presetID="1" presetClass="entr" presetSubtype="0" fill="hold" grpId="0" nodeType="afterEffect">
                                  <p:stCondLst>
                                    <p:cond delay="0"/>
                                  </p:stCondLst>
                                  <p:childTnLst>
                                    <p:set>
                                      <p:cBhvr>
                                        <p:cTn id="104" dur="1" fill="hold">
                                          <p:stCondLst>
                                            <p:cond delay="999"/>
                                          </p:stCondLst>
                                        </p:cTn>
                                        <p:tgtEl>
                                          <p:spTgt spid="30"/>
                                        </p:tgtEl>
                                        <p:attrNameLst>
                                          <p:attrName>style.visibility</p:attrName>
                                        </p:attrNameLst>
                                      </p:cBhvr>
                                      <p:to>
                                        <p:strVal val="visible"/>
                                      </p:to>
                                    </p:set>
                                  </p:childTnLst>
                                </p:cTn>
                              </p:par>
                            </p:childTnLst>
                          </p:cTn>
                        </p:par>
                        <p:par>
                          <p:cTn id="105" fill="hold">
                            <p:stCondLst>
                              <p:cond delay="10500"/>
                            </p:stCondLst>
                            <p:childTnLst>
                              <p:par>
                                <p:cTn id="106" presetID="1" presetClass="entr" presetSubtype="0" fill="hold" grpId="0" nodeType="afterEffect">
                                  <p:stCondLst>
                                    <p:cond delay="0"/>
                                  </p:stCondLst>
                                  <p:childTnLst>
                                    <p:set>
                                      <p:cBhvr>
                                        <p:cTn id="107" dur="1" fill="hold">
                                          <p:stCondLst>
                                            <p:cond delay="999"/>
                                          </p:stCondLst>
                                        </p:cTn>
                                        <p:tgtEl>
                                          <p:spTgt spid="31"/>
                                        </p:tgtEl>
                                        <p:attrNameLst>
                                          <p:attrName>style.visibility</p:attrName>
                                        </p:attrNameLst>
                                      </p:cBhvr>
                                      <p:to>
                                        <p:strVal val="visible"/>
                                      </p:to>
                                    </p:set>
                                  </p:childTnLst>
                                </p:cTn>
                              </p:par>
                            </p:childTnLst>
                          </p:cTn>
                        </p:par>
                        <p:par>
                          <p:cTn id="108" fill="hold">
                            <p:stCondLst>
                              <p:cond delay="11500"/>
                            </p:stCondLst>
                            <p:childTnLst>
                              <p:par>
                                <p:cTn id="109" presetID="1" presetClass="entr" presetSubtype="0" fill="hold" grpId="0" nodeType="afterEffect">
                                  <p:stCondLst>
                                    <p:cond delay="0"/>
                                  </p:stCondLst>
                                  <p:childTnLst>
                                    <p:set>
                                      <p:cBhvr>
                                        <p:cTn id="110" dur="1" fill="hold">
                                          <p:stCondLst>
                                            <p:cond delay="999"/>
                                          </p:stCondLst>
                                        </p:cTn>
                                        <p:tgtEl>
                                          <p:spTgt spid="28"/>
                                        </p:tgtEl>
                                        <p:attrNameLst>
                                          <p:attrName>style.visibility</p:attrName>
                                        </p:attrNameLst>
                                      </p:cBhvr>
                                      <p:to>
                                        <p:strVal val="visible"/>
                                      </p:to>
                                    </p:set>
                                  </p:childTnLst>
                                </p:cTn>
                              </p:par>
                            </p:childTnLst>
                          </p:cTn>
                        </p:par>
                        <p:par>
                          <p:cTn id="111" fill="hold">
                            <p:stCondLst>
                              <p:cond delay="12500"/>
                            </p:stCondLst>
                            <p:childTnLst>
                              <p:par>
                                <p:cTn id="112" presetID="1" presetClass="entr" presetSubtype="0" fill="hold" grpId="0" nodeType="afterEffect">
                                  <p:stCondLst>
                                    <p:cond delay="0"/>
                                  </p:stCondLst>
                                  <p:childTnLst>
                                    <p:set>
                                      <p:cBhvr>
                                        <p:cTn id="113" dur="1" fill="hold">
                                          <p:stCondLst>
                                            <p:cond delay="999"/>
                                          </p:stCondLst>
                                        </p:cTn>
                                        <p:tgtEl>
                                          <p:spTgt spid="3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6" presetClass="emph" presetSubtype="0" fill="hold" grpId="1" nodeType="clickEffect">
                                  <p:stCondLst>
                                    <p:cond delay="0"/>
                                  </p:stCondLst>
                                  <p:childTnLst>
                                    <p:animScale>
                                      <p:cBhvr>
                                        <p:cTn id="117" dur="2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p:bldP spid="13" grpId="0"/>
      <p:bldP spid="14" grpId="0"/>
      <p:bldP spid="15" grpId="0" animBg="1"/>
      <p:bldP spid="16" grpId="0"/>
      <p:bldP spid="17" grpId="0"/>
      <p:bldP spid="18" grpId="0"/>
      <p:bldP spid="20" grpId="0" animBg="1"/>
      <p:bldP spid="21" grpId="0" animBg="1"/>
      <p:bldP spid="22" grpId="0" animBg="1"/>
      <p:bldP spid="23" grpId="0"/>
      <p:bldP spid="24" grpId="0"/>
      <p:bldP spid="25" grpId="0"/>
      <p:bldP spid="27" grpId="0"/>
      <p:bldP spid="28" grpId="0"/>
      <p:bldP spid="29" grpId="0"/>
      <p:bldP spid="30" grpId="0"/>
      <p:bldP spid="31" grpId="0"/>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pv.org.co/images/mapas/m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732" y="507027"/>
            <a:ext cx="5023516" cy="6003464"/>
          </a:xfrm>
          <a:prstGeom prst="rect">
            <a:avLst/>
          </a:prstGeom>
          <a:noFill/>
        </p:spPr>
      </p:pic>
      <p:sp>
        <p:nvSpPr>
          <p:cNvPr id="2" name="Text Placeholder 1"/>
          <p:cNvSpPr>
            <a:spLocks noGrp="1"/>
          </p:cNvSpPr>
          <p:nvPr>
            <p:ph type="body" sz="quarter" idx="10"/>
          </p:nvPr>
        </p:nvSpPr>
        <p:spPr>
          <a:xfrm>
            <a:off x="1509" y="0"/>
            <a:ext cx="6451499" cy="966939"/>
          </a:xfrm>
          <a:solidFill>
            <a:schemeClr val="tx2">
              <a:lumMod val="75000"/>
            </a:schemeClr>
          </a:solidFill>
          <a:ln>
            <a:solidFill>
              <a:schemeClr val="tx2">
                <a:lumMod val="75000"/>
              </a:schemeClr>
            </a:solidFill>
          </a:ln>
        </p:spPr>
        <p:txBody>
          <a:bodyPr/>
          <a:lstStyle/>
          <a:p>
            <a:r>
              <a:rPr lang="en-US" sz="4800" dirty="0" smtClean="0"/>
              <a:t>La </a:t>
            </a:r>
            <a:r>
              <a:rPr lang="en-US" sz="4800" dirty="0" err="1" smtClean="0"/>
              <a:t>Justicia</a:t>
            </a:r>
            <a:r>
              <a:rPr lang="en-US" sz="4800" dirty="0" smtClean="0"/>
              <a:t> </a:t>
            </a:r>
            <a:r>
              <a:rPr lang="en-US" sz="4800" dirty="0" err="1" smtClean="0"/>
              <a:t>en</a:t>
            </a:r>
            <a:r>
              <a:rPr lang="en-US" sz="4800" dirty="0" smtClean="0"/>
              <a:t> Colombia </a:t>
            </a:r>
            <a:endParaRPr lang="en-US" sz="4800" dirty="0"/>
          </a:p>
        </p:txBody>
      </p:sp>
      <p:sp>
        <p:nvSpPr>
          <p:cNvPr id="27" name="Rectangle 26"/>
          <p:cNvSpPr/>
          <p:nvPr/>
        </p:nvSpPr>
        <p:spPr>
          <a:xfrm>
            <a:off x="6428407" y="2622857"/>
            <a:ext cx="1656182" cy="12619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500"/>
          </a:p>
        </p:txBody>
      </p:sp>
      <p:sp>
        <p:nvSpPr>
          <p:cNvPr id="29" name="TextBox 28"/>
          <p:cNvSpPr txBox="1"/>
          <p:nvPr/>
        </p:nvSpPr>
        <p:spPr>
          <a:xfrm>
            <a:off x="5492301" y="2875266"/>
            <a:ext cx="3490603" cy="757114"/>
          </a:xfrm>
          <a:prstGeom prst="rect">
            <a:avLst/>
          </a:prstGeom>
          <a:noFill/>
        </p:spPr>
        <p:txBody>
          <a:bodyPr wrap="square" lIns="91424" tIns="45712" rIns="91424" bIns="45712" rtlCol="0">
            <a:spAutoFit/>
          </a:bodyPr>
          <a:lstStyle/>
          <a:p>
            <a:pPr algn="ctr">
              <a:lnSpc>
                <a:spcPct val="80000"/>
              </a:lnSpc>
            </a:pPr>
            <a:r>
              <a:rPr lang="en-US" sz="5400" b="1" spc="-150" dirty="0" smtClean="0">
                <a:solidFill>
                  <a:schemeClr val="bg1"/>
                </a:solidFill>
                <a:latin typeface="Arial" pitchFamily="34" charset="0"/>
                <a:ea typeface="Adobe Gothic Std B" pitchFamily="34" charset="-128"/>
                <a:cs typeface="Arial" pitchFamily="34" charset="0"/>
              </a:rPr>
              <a:t>1.104</a:t>
            </a:r>
            <a:endParaRPr lang="en-US" sz="5400" b="1" spc="-150" dirty="0">
              <a:solidFill>
                <a:schemeClr val="bg1"/>
              </a:solidFill>
              <a:latin typeface="Arial" pitchFamily="34" charset="0"/>
              <a:ea typeface="Adobe Gothic Std B" pitchFamily="34" charset="-128"/>
              <a:cs typeface="Arial" pitchFamily="34" charset="0"/>
            </a:endParaRPr>
          </a:p>
        </p:txBody>
      </p:sp>
      <p:sp>
        <p:nvSpPr>
          <p:cNvPr id="30" name="Rectangle 29"/>
          <p:cNvSpPr/>
          <p:nvPr/>
        </p:nvSpPr>
        <p:spPr>
          <a:xfrm>
            <a:off x="8120595" y="2914251"/>
            <a:ext cx="3744416" cy="707870"/>
          </a:xfrm>
          <a:prstGeom prst="rect">
            <a:avLst/>
          </a:prstGeom>
        </p:spPr>
        <p:txBody>
          <a:bodyPr wrap="square" lIns="91424" tIns="45712" rIns="91424" bIns="45712">
            <a:spAutoFit/>
          </a:bodyPr>
          <a:lstStyle/>
          <a:p>
            <a:r>
              <a:rPr lang="en-US" sz="2000" dirty="0" err="1" smtClean="0">
                <a:latin typeface="Source Sans Pro Light" pitchFamily="34" charset="0"/>
                <a:ea typeface="Segoe UI" pitchFamily="34" charset="0"/>
                <a:cs typeface="Segoe UI" pitchFamily="34" charset="0"/>
              </a:rPr>
              <a:t>Municipios</a:t>
            </a:r>
            <a:r>
              <a:rPr lang="en-US" sz="2000" dirty="0" smtClean="0">
                <a:latin typeface="Source Sans Pro Light" pitchFamily="34" charset="0"/>
                <a:ea typeface="Segoe UI" pitchFamily="34" charset="0"/>
                <a:cs typeface="Segoe UI" pitchFamily="34" charset="0"/>
              </a:rPr>
              <a:t>, </a:t>
            </a:r>
            <a:r>
              <a:rPr lang="en-US" sz="2000" dirty="0" err="1" smtClean="0">
                <a:latin typeface="Source Sans Pro Light" pitchFamily="34" charset="0"/>
                <a:ea typeface="Segoe UI" pitchFamily="34" charset="0"/>
                <a:cs typeface="Segoe UI" pitchFamily="34" charset="0"/>
              </a:rPr>
              <a:t>cuentan</a:t>
            </a:r>
            <a:r>
              <a:rPr lang="en-US" sz="2000" dirty="0" smtClean="0">
                <a:latin typeface="Source Sans Pro Light" pitchFamily="34" charset="0"/>
                <a:ea typeface="Segoe UI" pitchFamily="34" charset="0"/>
                <a:cs typeface="Segoe UI" pitchFamily="34" charset="0"/>
              </a:rPr>
              <a:t> con </a:t>
            </a:r>
            <a:r>
              <a:rPr lang="en-US" sz="2000" dirty="0" err="1" smtClean="0">
                <a:latin typeface="Source Sans Pro Light" pitchFamily="34" charset="0"/>
                <a:ea typeface="Segoe UI" pitchFamily="34" charset="0"/>
                <a:cs typeface="Segoe UI" pitchFamily="34" charset="0"/>
              </a:rPr>
              <a:t>mínimo</a:t>
            </a:r>
            <a:r>
              <a:rPr lang="en-US" sz="2000" dirty="0" smtClean="0">
                <a:latin typeface="Source Sans Pro Light" pitchFamily="34" charset="0"/>
                <a:ea typeface="Segoe UI" pitchFamily="34" charset="0"/>
                <a:cs typeface="Segoe UI" pitchFamily="34" charset="0"/>
              </a:rPr>
              <a:t> un </a:t>
            </a:r>
            <a:r>
              <a:rPr lang="en-US" sz="2000" dirty="0" err="1" smtClean="0">
                <a:latin typeface="Source Sans Pro Light" pitchFamily="34" charset="0"/>
                <a:ea typeface="Segoe UI" pitchFamily="34" charset="0"/>
                <a:cs typeface="Segoe UI" pitchFamily="34" charset="0"/>
              </a:rPr>
              <a:t>Juez</a:t>
            </a:r>
            <a:r>
              <a:rPr lang="en-US" sz="2000" dirty="0">
                <a:latin typeface="Source Sans Pro Light" pitchFamily="34" charset="0"/>
                <a:ea typeface="Segoe UI" pitchFamily="34" charset="0"/>
                <a:cs typeface="Segoe UI" pitchFamily="34" charset="0"/>
              </a:rPr>
              <a:t>.</a:t>
            </a:r>
            <a:endParaRPr lang="en-US" sz="2000" dirty="0">
              <a:latin typeface="Source Sans Pro Light" pitchFamily="34" charset="0"/>
            </a:endParaRPr>
          </a:p>
        </p:txBody>
      </p:sp>
      <p:sp>
        <p:nvSpPr>
          <p:cNvPr id="31" name="Rectangle 30"/>
          <p:cNvSpPr/>
          <p:nvPr/>
        </p:nvSpPr>
        <p:spPr>
          <a:xfrm>
            <a:off x="6428406" y="3884788"/>
            <a:ext cx="1656183" cy="12619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500"/>
          </a:p>
        </p:txBody>
      </p:sp>
      <p:sp>
        <p:nvSpPr>
          <p:cNvPr id="33" name="TextBox 32"/>
          <p:cNvSpPr txBox="1"/>
          <p:nvPr/>
        </p:nvSpPr>
        <p:spPr>
          <a:xfrm>
            <a:off x="6038745" y="4204417"/>
            <a:ext cx="2435504" cy="757114"/>
          </a:xfrm>
          <a:prstGeom prst="rect">
            <a:avLst/>
          </a:prstGeom>
          <a:noFill/>
        </p:spPr>
        <p:txBody>
          <a:bodyPr wrap="square" lIns="91424" tIns="45712" rIns="91424" bIns="45712" rtlCol="0">
            <a:spAutoFit/>
          </a:bodyPr>
          <a:lstStyle/>
          <a:p>
            <a:pPr algn="ctr">
              <a:lnSpc>
                <a:spcPct val="80000"/>
              </a:lnSpc>
            </a:pPr>
            <a:r>
              <a:rPr lang="es-MX" sz="5400" b="1" spc="-150" dirty="0" smtClean="0">
                <a:solidFill>
                  <a:schemeClr val="bg1"/>
                </a:solidFill>
                <a:latin typeface="Arial" pitchFamily="34" charset="0"/>
                <a:ea typeface="Adobe Gothic Std B" pitchFamily="34" charset="-128"/>
                <a:cs typeface="Arial" pitchFamily="34" charset="0"/>
              </a:rPr>
              <a:t>4.821</a:t>
            </a:r>
            <a:endParaRPr lang="en-US" sz="5400" b="1" spc="-150" dirty="0">
              <a:solidFill>
                <a:schemeClr val="bg1"/>
              </a:solidFill>
              <a:latin typeface="Arial" pitchFamily="34" charset="0"/>
              <a:ea typeface="Adobe Gothic Std B" pitchFamily="34" charset="-128"/>
              <a:cs typeface="Arial" pitchFamily="34" charset="0"/>
            </a:endParaRPr>
          </a:p>
        </p:txBody>
      </p:sp>
      <p:sp>
        <p:nvSpPr>
          <p:cNvPr id="34" name="Rectangle 33"/>
          <p:cNvSpPr/>
          <p:nvPr/>
        </p:nvSpPr>
        <p:spPr>
          <a:xfrm>
            <a:off x="8084589" y="4204417"/>
            <a:ext cx="3744416" cy="707870"/>
          </a:xfrm>
          <a:prstGeom prst="rect">
            <a:avLst/>
          </a:prstGeom>
        </p:spPr>
        <p:txBody>
          <a:bodyPr wrap="square" lIns="91424" tIns="45712" rIns="91424" bIns="45712">
            <a:spAutoFit/>
          </a:bodyPr>
          <a:lstStyle/>
          <a:p>
            <a:r>
              <a:rPr lang="en-US" sz="2000" dirty="0" err="1" smtClean="0">
                <a:latin typeface="Source Sans Pro Light" pitchFamily="34" charset="0"/>
                <a:ea typeface="Segoe UI" pitchFamily="34" charset="0"/>
                <a:cs typeface="Segoe UI" pitchFamily="34" charset="0"/>
              </a:rPr>
              <a:t>Despachos</a:t>
            </a:r>
            <a:r>
              <a:rPr lang="en-US" sz="2000" dirty="0" smtClean="0">
                <a:latin typeface="Source Sans Pro Light" pitchFamily="34" charset="0"/>
                <a:ea typeface="Segoe UI" pitchFamily="34" charset="0"/>
                <a:cs typeface="Segoe UI" pitchFamily="34" charset="0"/>
              </a:rPr>
              <a:t> </a:t>
            </a:r>
            <a:r>
              <a:rPr lang="en-US" sz="2000" dirty="0" err="1" smtClean="0">
                <a:latin typeface="Source Sans Pro Light" pitchFamily="34" charset="0"/>
                <a:ea typeface="Segoe UI" pitchFamily="34" charset="0"/>
                <a:cs typeface="Segoe UI" pitchFamily="34" charset="0"/>
              </a:rPr>
              <a:t>Judiciales</a:t>
            </a:r>
            <a:r>
              <a:rPr lang="en-US" sz="2000" dirty="0" smtClean="0">
                <a:latin typeface="Source Sans Pro Light" pitchFamily="34" charset="0"/>
                <a:ea typeface="Segoe UI" pitchFamily="34" charset="0"/>
                <a:cs typeface="Segoe UI" pitchFamily="34" charset="0"/>
              </a:rPr>
              <a:t> a </a:t>
            </a:r>
            <a:r>
              <a:rPr lang="en-US" sz="2000" dirty="0" err="1" smtClean="0">
                <a:latin typeface="Source Sans Pro Light" pitchFamily="34" charset="0"/>
                <a:ea typeface="Segoe UI" pitchFamily="34" charset="0"/>
                <a:cs typeface="Segoe UI" pitchFamily="34" charset="0"/>
              </a:rPr>
              <a:t>nivel</a:t>
            </a:r>
            <a:r>
              <a:rPr lang="en-US" sz="2000" dirty="0" smtClean="0">
                <a:latin typeface="Source Sans Pro Light" pitchFamily="34" charset="0"/>
                <a:ea typeface="Segoe UI" pitchFamily="34" charset="0"/>
                <a:cs typeface="Segoe UI" pitchFamily="34" charset="0"/>
              </a:rPr>
              <a:t> </a:t>
            </a:r>
            <a:r>
              <a:rPr lang="en-US" sz="2000" dirty="0" err="1" smtClean="0">
                <a:latin typeface="Source Sans Pro Light" pitchFamily="34" charset="0"/>
                <a:ea typeface="Segoe UI" pitchFamily="34" charset="0"/>
                <a:cs typeface="Segoe UI" pitchFamily="34" charset="0"/>
              </a:rPr>
              <a:t>nacional</a:t>
            </a:r>
            <a:r>
              <a:rPr lang="en-US" sz="2000" dirty="0" smtClean="0">
                <a:latin typeface="Source Sans Pro Light" pitchFamily="34" charset="0"/>
                <a:ea typeface="Segoe UI" pitchFamily="34" charset="0"/>
                <a:cs typeface="Segoe UI" pitchFamily="34" charset="0"/>
              </a:rPr>
              <a:t>.</a:t>
            </a:r>
            <a:endParaRPr lang="en-US" sz="2000" dirty="0">
              <a:latin typeface="Source Sans Pro Light" pitchFamily="34" charset="0"/>
              <a:ea typeface="Segoe UI" pitchFamily="34" charset="0"/>
              <a:cs typeface="Segoe UI" pitchFamily="34" charset="0"/>
            </a:endParaRPr>
          </a:p>
        </p:txBody>
      </p:sp>
      <p:sp>
        <p:nvSpPr>
          <p:cNvPr id="43" name="TextBox 42"/>
          <p:cNvSpPr txBox="1"/>
          <p:nvPr/>
        </p:nvSpPr>
        <p:spPr>
          <a:xfrm>
            <a:off x="523749" y="3043012"/>
            <a:ext cx="5040560" cy="1431145"/>
          </a:xfrm>
          <a:prstGeom prst="rect">
            <a:avLst/>
          </a:prstGeom>
          <a:noFill/>
        </p:spPr>
        <p:txBody>
          <a:bodyPr wrap="square" lIns="91424" tIns="45712" rIns="91424" bIns="45712" rtlCol="0">
            <a:spAutoFit/>
          </a:bodyPr>
          <a:lstStyle/>
          <a:p>
            <a:r>
              <a:rPr lang="en-US" sz="2900" b="1" dirty="0" smtClean="0">
                <a:latin typeface="Arial" pitchFamily="34" charset="0"/>
                <a:cs typeface="Arial" pitchFamily="34" charset="0"/>
              </a:rPr>
              <a:t>La </a:t>
            </a:r>
            <a:r>
              <a:rPr lang="en-US" sz="2900" b="1" dirty="0" err="1" smtClean="0">
                <a:latin typeface="Arial" pitchFamily="34" charset="0"/>
                <a:cs typeface="Arial" pitchFamily="34" charset="0"/>
              </a:rPr>
              <a:t>Justicia</a:t>
            </a:r>
            <a:r>
              <a:rPr lang="en-US" sz="2900" b="1" dirty="0" smtClean="0">
                <a:latin typeface="Arial" pitchFamily="34" charset="0"/>
                <a:cs typeface="Arial" pitchFamily="34" charset="0"/>
              </a:rPr>
              <a:t> </a:t>
            </a:r>
            <a:r>
              <a:rPr lang="en-US" sz="2900" b="1" dirty="0" err="1" smtClean="0">
                <a:latin typeface="Arial" pitchFamily="34" charset="0"/>
                <a:cs typeface="Arial" pitchFamily="34" charset="0"/>
              </a:rPr>
              <a:t>es</a:t>
            </a:r>
            <a:r>
              <a:rPr lang="en-US" sz="2900" b="1" dirty="0" smtClean="0">
                <a:latin typeface="Arial" pitchFamily="34" charset="0"/>
                <a:cs typeface="Arial" pitchFamily="34" charset="0"/>
              </a:rPr>
              <a:t> el </a:t>
            </a:r>
            <a:r>
              <a:rPr lang="en-US" sz="2900" b="1" dirty="0" err="1" smtClean="0">
                <a:latin typeface="Arial" pitchFamily="34" charset="0"/>
                <a:cs typeface="Arial" pitchFamily="34" charset="0"/>
              </a:rPr>
              <a:t>único</a:t>
            </a:r>
            <a:r>
              <a:rPr lang="en-US" sz="2900" b="1" dirty="0" smtClean="0">
                <a:latin typeface="Arial" pitchFamily="34" charset="0"/>
                <a:cs typeface="Arial" pitchFamily="34" charset="0"/>
              </a:rPr>
              <a:t> </a:t>
            </a:r>
            <a:r>
              <a:rPr lang="en-US" sz="2900" b="1" dirty="0" err="1" smtClean="0">
                <a:latin typeface="Arial" pitchFamily="34" charset="0"/>
                <a:cs typeface="Arial" pitchFamily="34" charset="0"/>
              </a:rPr>
              <a:t>servicio</a:t>
            </a:r>
            <a:r>
              <a:rPr lang="en-US" sz="2900" b="1" dirty="0" smtClean="0">
                <a:latin typeface="Arial" pitchFamily="34" charset="0"/>
                <a:cs typeface="Arial" pitchFamily="34" charset="0"/>
              </a:rPr>
              <a:t> </a:t>
            </a:r>
            <a:r>
              <a:rPr lang="en-US" sz="2900" b="1" dirty="0" err="1" smtClean="0">
                <a:latin typeface="Arial" pitchFamily="34" charset="0"/>
                <a:cs typeface="Arial" pitchFamily="34" charset="0"/>
              </a:rPr>
              <a:t>que</a:t>
            </a:r>
            <a:r>
              <a:rPr lang="en-US" sz="2900" b="1" dirty="0" smtClean="0">
                <a:latin typeface="Arial" pitchFamily="34" charset="0"/>
                <a:cs typeface="Arial" pitchFamily="34" charset="0"/>
              </a:rPr>
              <a:t> </a:t>
            </a:r>
            <a:r>
              <a:rPr lang="en-US" sz="2900" b="1" dirty="0" err="1" smtClean="0">
                <a:latin typeface="Arial" pitchFamily="34" charset="0"/>
                <a:cs typeface="Arial" pitchFamily="34" charset="0"/>
              </a:rPr>
              <a:t>cuenta</a:t>
            </a:r>
            <a:r>
              <a:rPr lang="en-US" sz="2900" b="1" dirty="0" smtClean="0">
                <a:latin typeface="Arial" pitchFamily="34" charset="0"/>
                <a:cs typeface="Arial" pitchFamily="34" charset="0"/>
              </a:rPr>
              <a:t> con </a:t>
            </a:r>
            <a:r>
              <a:rPr lang="en-US" sz="2900" b="1" dirty="0" err="1" smtClean="0">
                <a:latin typeface="Arial" pitchFamily="34" charset="0"/>
                <a:cs typeface="Arial" pitchFamily="34" charset="0"/>
              </a:rPr>
              <a:t>cobertura</a:t>
            </a:r>
            <a:r>
              <a:rPr lang="en-US" sz="2900" b="1" dirty="0" smtClean="0">
                <a:latin typeface="Arial" pitchFamily="34" charset="0"/>
                <a:cs typeface="Arial" pitchFamily="34" charset="0"/>
              </a:rPr>
              <a:t> total </a:t>
            </a:r>
            <a:r>
              <a:rPr lang="en-US" sz="2900" b="1" dirty="0" err="1" smtClean="0">
                <a:latin typeface="Arial" pitchFamily="34" charset="0"/>
                <a:cs typeface="Arial" pitchFamily="34" charset="0"/>
              </a:rPr>
              <a:t>en</a:t>
            </a:r>
            <a:r>
              <a:rPr lang="en-US" sz="2900" b="1" dirty="0" smtClean="0">
                <a:latin typeface="Arial" pitchFamily="34" charset="0"/>
                <a:cs typeface="Arial" pitchFamily="34" charset="0"/>
              </a:rPr>
              <a:t> el </a:t>
            </a:r>
            <a:r>
              <a:rPr lang="en-US" sz="2900" b="1" dirty="0" err="1" smtClean="0">
                <a:latin typeface="Arial" pitchFamily="34" charset="0"/>
                <a:cs typeface="Arial" pitchFamily="34" charset="0"/>
              </a:rPr>
              <a:t>país</a:t>
            </a:r>
            <a:endParaRPr lang="en-US" sz="2900" b="1" dirty="0">
              <a:latin typeface="Arial" pitchFamily="34" charset="0"/>
              <a:cs typeface="Arial" pitchFamily="34" charset="0"/>
            </a:endParaRPr>
          </a:p>
        </p:txBody>
      </p:sp>
      <p:sp>
        <p:nvSpPr>
          <p:cNvPr id="45" name="Rectangle 44"/>
          <p:cNvSpPr/>
          <p:nvPr/>
        </p:nvSpPr>
        <p:spPr>
          <a:xfrm>
            <a:off x="-16311" y="2742641"/>
            <a:ext cx="2016224" cy="1569644"/>
          </a:xfrm>
          <a:prstGeom prst="rect">
            <a:avLst/>
          </a:prstGeom>
        </p:spPr>
        <p:txBody>
          <a:bodyPr wrap="square" lIns="91424" tIns="45712" rIns="91424" bIns="45712">
            <a:spAutoFit/>
          </a:bodyPr>
          <a:lstStyle/>
          <a:p>
            <a:pPr lvl="0"/>
            <a:r>
              <a:rPr lang="en-US" sz="9600" b="1" spc="-300" dirty="0" smtClean="0">
                <a:solidFill>
                  <a:srgbClr val="0070C0"/>
                </a:solidFill>
                <a:latin typeface="Arial" pitchFamily="34" charset="0"/>
                <a:cs typeface="Arial" pitchFamily="34" charset="0"/>
              </a:rPr>
              <a:t>“</a:t>
            </a:r>
            <a:endParaRPr lang="en-US" sz="9600" b="1" spc="-300" dirty="0">
              <a:solidFill>
                <a:srgbClr val="0070C0"/>
              </a:solidFill>
              <a:latin typeface="Arial" pitchFamily="34" charset="0"/>
              <a:cs typeface="Arial" pitchFamily="34" charset="0"/>
            </a:endParaRPr>
          </a:p>
        </p:txBody>
      </p:sp>
      <p:sp>
        <p:nvSpPr>
          <p:cNvPr id="6" name="Rectángulo 5"/>
          <p:cNvSpPr/>
          <p:nvPr/>
        </p:nvSpPr>
        <p:spPr>
          <a:xfrm>
            <a:off x="4838567" y="3643574"/>
            <a:ext cx="761747" cy="1569660"/>
          </a:xfrm>
          <a:prstGeom prst="rect">
            <a:avLst/>
          </a:prstGeom>
        </p:spPr>
        <p:txBody>
          <a:bodyPr wrap="none">
            <a:spAutoFit/>
          </a:bodyPr>
          <a:lstStyle/>
          <a:p>
            <a:pPr lvl="0"/>
            <a:r>
              <a:rPr lang="en-US" sz="9600" b="1" spc="-300" dirty="0">
                <a:solidFill>
                  <a:srgbClr val="0070C0"/>
                </a:solidFill>
                <a:latin typeface="Arial" pitchFamily="34" charset="0"/>
                <a:cs typeface="Arial" pitchFamily="34" charset="0"/>
              </a:rPr>
              <a:t>”</a:t>
            </a:r>
          </a:p>
        </p:txBody>
      </p:sp>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125132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ppt_x"/>
                                          </p:val>
                                        </p:tav>
                                        <p:tav tm="100000">
                                          <p:val>
                                            <p:strVal val="#ppt_x"/>
                                          </p:val>
                                        </p:tav>
                                      </p:tavLst>
                                    </p:anim>
                                    <p:anim calcmode="lin" valueType="num">
                                      <p:cBhvr additive="base">
                                        <p:cTn id="8" dur="75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ppt_x"/>
                                          </p:val>
                                        </p:tav>
                                        <p:tav tm="100000">
                                          <p:val>
                                            <p:strVal val="#ppt_x"/>
                                          </p:val>
                                        </p:tav>
                                      </p:tavLst>
                                    </p:anim>
                                    <p:anim calcmode="lin" valueType="num">
                                      <p:cBhvr additive="base">
                                        <p:cTn id="12" dur="75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7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1+#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750" fill="hold"/>
                                        <p:tgtEl>
                                          <p:spTgt spid="33"/>
                                        </p:tgtEl>
                                        <p:attrNameLst>
                                          <p:attrName>ppt_x</p:attrName>
                                        </p:attrNameLst>
                                      </p:cBhvr>
                                      <p:tavLst>
                                        <p:tav tm="0">
                                          <p:val>
                                            <p:strVal val="1+#ppt_w/2"/>
                                          </p:val>
                                        </p:tav>
                                        <p:tav tm="100000">
                                          <p:val>
                                            <p:strVal val="#ppt_x"/>
                                          </p:val>
                                        </p:tav>
                                      </p:tavLst>
                                    </p:anim>
                                    <p:anim calcmode="lin" valueType="num">
                                      <p:cBhvr additive="base">
                                        <p:cTn id="28" dur="75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1+#ppt_w/2"/>
                                          </p:val>
                                        </p:tav>
                                        <p:tav tm="100000">
                                          <p:val>
                                            <p:strVal val="#ppt_x"/>
                                          </p:val>
                                        </p:tav>
                                      </p:tavLst>
                                    </p:anim>
                                    <p:anim calcmode="lin" valueType="num">
                                      <p:cBhvr additive="base">
                                        <p:cTn id="32" dur="75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1+#ppt_w/2"/>
                                          </p:val>
                                        </p:tav>
                                        <p:tav tm="100000">
                                          <p:val>
                                            <p:strVal val="#ppt_x"/>
                                          </p:val>
                                        </p:tav>
                                      </p:tavLst>
                                    </p:anim>
                                    <p:anim calcmode="lin" valueType="num">
                                      <p:cBhvr additive="base">
                                        <p:cTn id="36" dur="750" fill="hold"/>
                                        <p:tgtEl>
                                          <p:spTgt spid="3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4" decel="10000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750" fill="hold"/>
                                        <p:tgtEl>
                                          <p:spTgt spid="6"/>
                                        </p:tgtEl>
                                        <p:attrNameLst>
                                          <p:attrName>ppt_x</p:attrName>
                                        </p:attrNameLst>
                                      </p:cBhvr>
                                      <p:tavLst>
                                        <p:tav tm="0">
                                          <p:val>
                                            <p:strVal val="#ppt_x"/>
                                          </p:val>
                                        </p:tav>
                                        <p:tav tm="100000">
                                          <p:val>
                                            <p:strVal val="#ppt_x"/>
                                          </p:val>
                                        </p:tav>
                                      </p:tavLst>
                                    </p:anim>
                                    <p:anim calcmode="lin" valueType="num">
                                      <p:cBhvr additive="base">
                                        <p:cTn id="41"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31" grpId="0" animBg="1"/>
      <p:bldP spid="33" grpId="0"/>
      <p:bldP spid="34" grpId="0"/>
      <p:bldP spid="43" grpId="0"/>
      <p:bldP spid="4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p:cNvSpPr>
            <a:spLocks noGrp="1"/>
          </p:cNvSpPr>
          <p:nvPr>
            <p:ph type="body" sz="quarter" idx="10"/>
          </p:nvPr>
        </p:nvSpPr>
        <p:spPr>
          <a:xfrm>
            <a:off x="0" y="0"/>
            <a:ext cx="2641203" cy="909514"/>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Oralidad</a:t>
            </a:r>
            <a:endParaRPr lang="es-ES" sz="4800" dirty="0"/>
          </a:p>
        </p:txBody>
      </p:sp>
      <p:sp>
        <p:nvSpPr>
          <p:cNvPr id="5" name="Rectángulo 4"/>
          <p:cNvSpPr/>
          <p:nvPr/>
        </p:nvSpPr>
        <p:spPr>
          <a:xfrm>
            <a:off x="1605446" y="1431570"/>
            <a:ext cx="8961910" cy="954107"/>
          </a:xfrm>
          <a:prstGeom prst="rect">
            <a:avLst/>
          </a:prstGeom>
        </p:spPr>
        <p:txBody>
          <a:bodyPr wrap="square">
            <a:spAutoFit/>
          </a:bodyPr>
          <a:lstStyle/>
          <a:p>
            <a:pPr algn="ctr"/>
            <a:r>
              <a:rPr lang="es-ES" sz="2800" i="1" dirty="0">
                <a:latin typeface="Arial" panose="020B0604020202020204" pitchFamily="34" charset="0"/>
                <a:ea typeface="Calibri" panose="020F0502020204030204" pitchFamily="34" charset="0"/>
              </a:rPr>
              <a:t>Con el sistema oral se redujeron los tiempos procesales</a:t>
            </a:r>
            <a:endParaRPr lang="es-ES" sz="2800" i="1" dirty="0"/>
          </a:p>
        </p:txBody>
      </p:sp>
      <p:grpSp>
        <p:nvGrpSpPr>
          <p:cNvPr id="25" name="Grupo 24"/>
          <p:cNvGrpSpPr/>
          <p:nvPr/>
        </p:nvGrpSpPr>
        <p:grpSpPr>
          <a:xfrm>
            <a:off x="264939" y="2997746"/>
            <a:ext cx="3150780" cy="2439683"/>
            <a:chOff x="264939" y="2997746"/>
            <a:chExt cx="3150780" cy="2439683"/>
          </a:xfrm>
        </p:grpSpPr>
        <p:grpSp>
          <p:nvGrpSpPr>
            <p:cNvPr id="6" name="Grupo 5"/>
            <p:cNvGrpSpPr/>
            <p:nvPr/>
          </p:nvGrpSpPr>
          <p:grpSpPr>
            <a:xfrm>
              <a:off x="264939" y="2997746"/>
              <a:ext cx="3132350" cy="2088233"/>
              <a:chOff x="3158721" y="2853731"/>
              <a:chExt cx="3132350" cy="2088233"/>
            </a:xfrm>
          </p:grpSpPr>
          <p:graphicFrame>
            <p:nvGraphicFramePr>
              <p:cNvPr id="7" name="Chart 3"/>
              <p:cNvGraphicFramePr/>
              <p:nvPr>
                <p:extLst>
                  <p:ext uri="{D42A27DB-BD31-4B8C-83A1-F6EECF244321}">
                    <p14:modId xmlns:p14="http://schemas.microsoft.com/office/powerpoint/2010/main" val="2763010370"/>
                  </p:ext>
                </p:extLst>
              </p:nvPr>
            </p:nvGraphicFramePr>
            <p:xfrm>
              <a:off x="3158721" y="2853731"/>
              <a:ext cx="3132350" cy="20882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4"/>
              <p:cNvSpPr txBox="1"/>
              <p:nvPr/>
            </p:nvSpPr>
            <p:spPr>
              <a:xfrm>
                <a:off x="4298463" y="3717827"/>
                <a:ext cx="886749"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73 %</a:t>
                </a:r>
                <a:endParaRPr lang="en-US" b="1" dirty="0">
                  <a:solidFill>
                    <a:schemeClr val="tx1">
                      <a:lumMod val="85000"/>
                      <a:lumOff val="15000"/>
                    </a:schemeClr>
                  </a:solidFill>
                  <a:latin typeface="Arial" pitchFamily="34" charset="0"/>
                  <a:cs typeface="Arial" pitchFamily="34" charset="0"/>
                </a:endParaRPr>
              </a:p>
            </p:txBody>
          </p:sp>
        </p:grpSp>
        <p:sp>
          <p:nvSpPr>
            <p:cNvPr id="9" name="TextBox 5"/>
            <p:cNvSpPr txBox="1"/>
            <p:nvPr/>
          </p:nvSpPr>
          <p:spPr>
            <a:xfrm>
              <a:off x="280390" y="4975780"/>
              <a:ext cx="3135329" cy="461649"/>
            </a:xfrm>
            <a:prstGeom prst="rect">
              <a:avLst/>
            </a:prstGeom>
            <a:noFill/>
          </p:spPr>
          <p:txBody>
            <a:bodyPr wrap="square" lIns="91424" tIns="45712" rIns="91424" bIns="45712" rtlCol="0">
              <a:spAutoFit/>
            </a:bodyPr>
            <a:lstStyle/>
            <a:p>
              <a:pPr algn="ctr"/>
              <a:r>
                <a:rPr lang="en-US" dirty="0" smtClean="0">
                  <a:solidFill>
                    <a:schemeClr val="tx1">
                      <a:lumMod val="85000"/>
                      <a:lumOff val="15000"/>
                    </a:schemeClr>
                  </a:solidFill>
                  <a:latin typeface="Arial" pitchFamily="34" charset="0"/>
                  <a:cs typeface="Arial" pitchFamily="34" charset="0"/>
                </a:rPr>
                <a:t>Penal</a:t>
              </a:r>
              <a:endParaRPr lang="en-US" dirty="0">
                <a:solidFill>
                  <a:schemeClr val="tx1">
                    <a:lumMod val="85000"/>
                    <a:lumOff val="15000"/>
                  </a:schemeClr>
                </a:solidFill>
                <a:latin typeface="Arial" pitchFamily="34" charset="0"/>
                <a:cs typeface="Arial" pitchFamily="34" charset="0"/>
              </a:endParaRPr>
            </a:p>
          </p:txBody>
        </p:sp>
      </p:grpSp>
      <p:grpSp>
        <p:nvGrpSpPr>
          <p:cNvPr id="26" name="Grupo 25"/>
          <p:cNvGrpSpPr/>
          <p:nvPr/>
        </p:nvGrpSpPr>
        <p:grpSpPr>
          <a:xfrm>
            <a:off x="4534497" y="2997746"/>
            <a:ext cx="3147266" cy="2439683"/>
            <a:chOff x="3145259" y="2997746"/>
            <a:chExt cx="3147266" cy="2439683"/>
          </a:xfrm>
        </p:grpSpPr>
        <p:grpSp>
          <p:nvGrpSpPr>
            <p:cNvPr id="10" name="Grupo 9"/>
            <p:cNvGrpSpPr/>
            <p:nvPr/>
          </p:nvGrpSpPr>
          <p:grpSpPr>
            <a:xfrm>
              <a:off x="3145259" y="2997746"/>
              <a:ext cx="3132350" cy="2088233"/>
              <a:chOff x="6133589" y="2853731"/>
              <a:chExt cx="3132350" cy="2088233"/>
            </a:xfrm>
          </p:grpSpPr>
          <p:graphicFrame>
            <p:nvGraphicFramePr>
              <p:cNvPr id="11" name="Chart 6"/>
              <p:cNvGraphicFramePr/>
              <p:nvPr>
                <p:extLst>
                  <p:ext uri="{D42A27DB-BD31-4B8C-83A1-F6EECF244321}">
                    <p14:modId xmlns:p14="http://schemas.microsoft.com/office/powerpoint/2010/main" val="2946575966"/>
                  </p:ext>
                </p:extLst>
              </p:nvPr>
            </p:nvGraphicFramePr>
            <p:xfrm>
              <a:off x="6133589" y="2853731"/>
              <a:ext cx="3132350" cy="208823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7"/>
              <p:cNvSpPr txBox="1"/>
              <p:nvPr/>
            </p:nvSpPr>
            <p:spPr>
              <a:xfrm>
                <a:off x="7273332" y="3717827"/>
                <a:ext cx="886749"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68 %</a:t>
                </a:r>
                <a:endParaRPr lang="en-US" b="1" dirty="0">
                  <a:solidFill>
                    <a:schemeClr val="tx1">
                      <a:lumMod val="85000"/>
                      <a:lumOff val="15000"/>
                    </a:schemeClr>
                  </a:solidFill>
                  <a:latin typeface="Arial" pitchFamily="34" charset="0"/>
                  <a:cs typeface="Arial" pitchFamily="34" charset="0"/>
                </a:endParaRPr>
              </a:p>
            </p:txBody>
          </p:sp>
        </p:grpSp>
        <p:sp>
          <p:nvSpPr>
            <p:cNvPr id="13" name="TextBox 8"/>
            <p:cNvSpPr txBox="1"/>
            <p:nvPr/>
          </p:nvSpPr>
          <p:spPr>
            <a:xfrm>
              <a:off x="3164226" y="4975780"/>
              <a:ext cx="3128299" cy="461649"/>
            </a:xfrm>
            <a:prstGeom prst="rect">
              <a:avLst/>
            </a:prstGeom>
            <a:noFill/>
          </p:spPr>
          <p:txBody>
            <a:bodyPr wrap="square" lIns="91424" tIns="45712" rIns="91424" bIns="45712" rtlCol="0">
              <a:spAutoFit/>
            </a:bodyPr>
            <a:lstStyle/>
            <a:p>
              <a:pPr algn="ctr"/>
              <a:r>
                <a:rPr lang="en-US" dirty="0" err="1" smtClean="0">
                  <a:solidFill>
                    <a:schemeClr val="tx1">
                      <a:lumMod val="85000"/>
                      <a:lumOff val="15000"/>
                    </a:schemeClr>
                  </a:solidFill>
                  <a:latin typeface="Arial" pitchFamily="34" charset="0"/>
                  <a:cs typeface="Arial" pitchFamily="34" charset="0"/>
                </a:rPr>
                <a:t>Laboral</a:t>
              </a:r>
              <a:endParaRPr lang="en-US" dirty="0">
                <a:solidFill>
                  <a:schemeClr val="tx1">
                    <a:lumMod val="85000"/>
                    <a:lumOff val="15000"/>
                  </a:schemeClr>
                </a:solidFill>
                <a:latin typeface="Arial" pitchFamily="34" charset="0"/>
                <a:cs typeface="Arial" pitchFamily="34" charset="0"/>
              </a:endParaRPr>
            </a:p>
          </p:txBody>
        </p:sp>
      </p:grpSp>
      <p:grpSp>
        <p:nvGrpSpPr>
          <p:cNvPr id="28" name="Grupo 27"/>
          <p:cNvGrpSpPr/>
          <p:nvPr/>
        </p:nvGrpSpPr>
        <p:grpSpPr>
          <a:xfrm>
            <a:off x="8617867" y="2861599"/>
            <a:ext cx="3146099" cy="2597057"/>
            <a:chOff x="8617867" y="2861599"/>
            <a:chExt cx="3146099" cy="2597057"/>
          </a:xfrm>
        </p:grpSpPr>
        <p:grpSp>
          <p:nvGrpSpPr>
            <p:cNvPr id="24" name="Grupo 23"/>
            <p:cNvGrpSpPr/>
            <p:nvPr/>
          </p:nvGrpSpPr>
          <p:grpSpPr>
            <a:xfrm>
              <a:off x="8617867" y="2861599"/>
              <a:ext cx="3132350" cy="2088233"/>
              <a:chOff x="8617867" y="2861599"/>
              <a:chExt cx="3132350" cy="2088233"/>
            </a:xfrm>
          </p:grpSpPr>
          <p:graphicFrame>
            <p:nvGraphicFramePr>
              <p:cNvPr id="18" name="Chart 12"/>
              <p:cNvGraphicFramePr/>
              <p:nvPr>
                <p:extLst>
                  <p:ext uri="{D42A27DB-BD31-4B8C-83A1-F6EECF244321}">
                    <p14:modId xmlns:p14="http://schemas.microsoft.com/office/powerpoint/2010/main" val="2291469659"/>
                  </p:ext>
                </p:extLst>
              </p:nvPr>
            </p:nvGraphicFramePr>
            <p:xfrm>
              <a:off x="8617867" y="2861599"/>
              <a:ext cx="3132350" cy="208823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7"/>
              <p:cNvSpPr txBox="1"/>
              <p:nvPr/>
            </p:nvSpPr>
            <p:spPr>
              <a:xfrm>
                <a:off x="9671619" y="3717826"/>
                <a:ext cx="1058271" cy="461649"/>
              </a:xfrm>
              <a:prstGeom prst="rect">
                <a:avLst/>
              </a:prstGeom>
              <a:noFill/>
            </p:spPr>
            <p:txBody>
              <a:bodyPr wrap="none" lIns="91424" tIns="45712" rIns="91424" bIns="45712" rtlCol="0">
                <a:spAutoFit/>
              </a:bodyPr>
              <a:lstStyle/>
              <a:p>
                <a:pPr algn="ctr"/>
                <a:r>
                  <a:rPr lang="en-US" b="1" dirty="0" smtClean="0">
                    <a:solidFill>
                      <a:schemeClr val="tx1">
                        <a:lumMod val="85000"/>
                        <a:lumOff val="15000"/>
                      </a:schemeClr>
                    </a:solidFill>
                    <a:latin typeface="Arial" pitchFamily="34" charset="0"/>
                    <a:cs typeface="Arial" pitchFamily="34" charset="0"/>
                  </a:rPr>
                  <a:t>160</a:t>
                </a:r>
                <a:r>
                  <a:rPr lang="en-US" b="1" dirty="0" smtClean="0">
                    <a:solidFill>
                      <a:schemeClr val="tx1">
                        <a:lumMod val="85000"/>
                        <a:lumOff val="15000"/>
                      </a:schemeClr>
                    </a:solidFill>
                    <a:latin typeface="Arial" pitchFamily="34" charset="0"/>
                    <a:cs typeface="Arial" pitchFamily="34" charset="0"/>
                  </a:rPr>
                  <a:t> </a:t>
                </a:r>
                <a:r>
                  <a:rPr lang="en-US" b="1" dirty="0" smtClean="0">
                    <a:solidFill>
                      <a:schemeClr val="tx1">
                        <a:lumMod val="85000"/>
                        <a:lumOff val="15000"/>
                      </a:schemeClr>
                    </a:solidFill>
                    <a:latin typeface="Arial" pitchFamily="34" charset="0"/>
                    <a:cs typeface="Arial" pitchFamily="34" charset="0"/>
                  </a:rPr>
                  <a:t>%</a:t>
                </a:r>
                <a:endParaRPr lang="en-US" b="1" dirty="0">
                  <a:solidFill>
                    <a:schemeClr val="tx1">
                      <a:lumMod val="85000"/>
                      <a:lumOff val="15000"/>
                    </a:schemeClr>
                  </a:solidFill>
                  <a:latin typeface="Arial" pitchFamily="34" charset="0"/>
                  <a:cs typeface="Arial" pitchFamily="34" charset="0"/>
                </a:endParaRPr>
              </a:p>
            </p:txBody>
          </p:sp>
        </p:grpSp>
        <p:sp>
          <p:nvSpPr>
            <p:cNvPr id="22" name="TextBox 8"/>
            <p:cNvSpPr txBox="1"/>
            <p:nvPr/>
          </p:nvSpPr>
          <p:spPr>
            <a:xfrm>
              <a:off x="8635667" y="4997007"/>
              <a:ext cx="3128299" cy="461649"/>
            </a:xfrm>
            <a:prstGeom prst="rect">
              <a:avLst/>
            </a:prstGeom>
            <a:noFill/>
          </p:spPr>
          <p:txBody>
            <a:bodyPr wrap="square" lIns="91424" tIns="45712" rIns="91424" bIns="45712" rtlCol="0">
              <a:spAutoFit/>
            </a:bodyPr>
            <a:lstStyle/>
            <a:p>
              <a:pPr algn="ctr"/>
              <a:r>
                <a:rPr lang="en-US" dirty="0" err="1" smtClean="0">
                  <a:solidFill>
                    <a:schemeClr val="tx1">
                      <a:lumMod val="85000"/>
                      <a:lumOff val="15000"/>
                    </a:schemeClr>
                  </a:solidFill>
                  <a:latin typeface="Arial" pitchFamily="34" charset="0"/>
                  <a:cs typeface="Arial" pitchFamily="34" charset="0"/>
                </a:rPr>
                <a:t>Civiles</a:t>
              </a:r>
              <a:r>
                <a:rPr lang="en-US" dirty="0" smtClean="0">
                  <a:solidFill>
                    <a:schemeClr val="tx1">
                      <a:lumMod val="85000"/>
                      <a:lumOff val="15000"/>
                    </a:schemeClr>
                  </a:solidFill>
                  <a:latin typeface="Arial" pitchFamily="34" charset="0"/>
                  <a:cs typeface="Arial" pitchFamily="34" charset="0"/>
                </a:rPr>
                <a:t> </a:t>
              </a:r>
              <a:endParaRPr lang="en-US" dirty="0">
                <a:solidFill>
                  <a:schemeClr val="tx1">
                    <a:lumMod val="85000"/>
                    <a:lumOff val="15000"/>
                  </a:schemeClr>
                </a:solidFill>
                <a:latin typeface="Arial" pitchFamily="34" charset="0"/>
                <a:cs typeface="Arial" pitchFamily="34" charset="0"/>
              </a:endParaRPr>
            </a:p>
          </p:txBody>
        </p:sp>
      </p:grpSp>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235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3" y="19705"/>
            <a:ext cx="4968551" cy="103382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Talento Humano</a:t>
            </a:r>
            <a:endParaRPr lang="es-ES" sz="4800" dirty="0"/>
          </a:p>
        </p:txBody>
      </p:sp>
      <p:sp>
        <p:nvSpPr>
          <p:cNvPr id="4" name="Rectángulo 3"/>
          <p:cNvSpPr/>
          <p:nvPr/>
        </p:nvSpPr>
        <p:spPr>
          <a:xfrm>
            <a:off x="913011" y="1736589"/>
            <a:ext cx="10153128" cy="1154162"/>
          </a:xfrm>
          <a:prstGeom prst="rect">
            <a:avLst/>
          </a:prstGeom>
        </p:spPr>
        <p:txBody>
          <a:bodyPr wrap="square">
            <a:spAutoFit/>
          </a:bodyPr>
          <a:lstStyle/>
          <a:p>
            <a:pPr algn="ctr">
              <a:lnSpc>
                <a:spcPct val="115000"/>
              </a:lnSpc>
              <a:spcAft>
                <a:spcPts val="0"/>
              </a:spcAft>
            </a:pPr>
            <a:r>
              <a:rPr lang="es-MX" sz="2800" i="1" dirty="0">
                <a:latin typeface="Arial" panose="020B0604020202020204" pitchFamily="34" charset="0"/>
                <a:ea typeface="Calibri" panose="020F0502020204030204" pitchFamily="34" charset="0"/>
                <a:cs typeface="Times New Roman" panose="02020603050405020304" pitchFamily="18" charset="0"/>
              </a:rPr>
              <a:t>“Tenemos </a:t>
            </a:r>
            <a:r>
              <a:rPr lang="es-MX" sz="3200" b="1" i="1" dirty="0">
                <a:solidFill>
                  <a:schemeClr val="accent6"/>
                </a:solidFill>
                <a:latin typeface="Arial" panose="020B0604020202020204" pitchFamily="34" charset="0"/>
                <a:ea typeface="Calibri" panose="020F0502020204030204" pitchFamily="34" charset="0"/>
                <a:cs typeface="Times New Roman" panose="02020603050405020304" pitchFamily="18" charset="0"/>
              </a:rPr>
              <a:t>una de las carreras judiciales más fuertes </a:t>
            </a:r>
            <a:r>
              <a:rPr lang="es-MX" sz="2800" i="1" dirty="0">
                <a:latin typeface="Arial" panose="020B0604020202020204" pitchFamily="34" charset="0"/>
                <a:ea typeface="Calibri" panose="020F0502020204030204" pitchFamily="34" charset="0"/>
                <a:cs typeface="Times New Roman" panose="02020603050405020304" pitchFamily="18" charset="0"/>
              </a:rPr>
              <a:t>de Iberoamérica y lo han replicado en </a:t>
            </a:r>
            <a:r>
              <a:rPr lang="es-MX" sz="2800" i="1" dirty="0" smtClean="0">
                <a:latin typeface="Arial" panose="020B0604020202020204" pitchFamily="34" charset="0"/>
                <a:ea typeface="Calibri" panose="020F0502020204030204" pitchFamily="34" charset="0"/>
                <a:cs typeface="Times New Roman" panose="02020603050405020304" pitchFamily="18" charset="0"/>
              </a:rPr>
              <a:t>Latinoamérica”</a:t>
            </a:r>
            <a:endParaRPr lang="es-ES"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52971" y="3573810"/>
            <a:ext cx="9217024" cy="2215991"/>
          </a:xfrm>
          <a:prstGeom prst="rect">
            <a:avLst/>
          </a:prstGeom>
          <a:solidFill>
            <a:schemeClr val="accent6">
              <a:lumMod val="20000"/>
              <a:lumOff val="80000"/>
            </a:schemeClr>
          </a:solidFill>
        </p:spPr>
        <p:txBody>
          <a:bodyPr wrap="square">
            <a:spAutoFit/>
          </a:bodyPr>
          <a:lstStyle/>
          <a:p>
            <a:pPr marL="342900" lvl="0" indent="-342900" algn="just">
              <a:lnSpc>
                <a:spcPct val="115000"/>
              </a:lnSpc>
              <a:spcAft>
                <a:spcPts val="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Calidad del proceso de selección por méritos.</a:t>
            </a:r>
            <a:endParaRPr lang="es-E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Ser garantistas es un mandato para los jueces no un capricho.</a:t>
            </a:r>
            <a:endParaRPr lang="es-E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No hacer populismo punitivo: Meter a todo el mundo a la </a:t>
            </a:r>
            <a:r>
              <a:rPr lang="es-MX" dirty="0" smtClean="0">
                <a:latin typeface="Arial" panose="020B0604020202020204" pitchFamily="34" charset="0"/>
                <a:ea typeface="Calibri" panose="020F0502020204030204" pitchFamily="34" charset="0"/>
                <a:cs typeface="Arial" panose="020B0604020202020204" pitchFamily="34" charset="0"/>
              </a:rPr>
              <a:t>cárcel.</a:t>
            </a:r>
            <a:endParaRPr lang="es-E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Los jueces no hacen normas sino que las aplican.</a:t>
            </a:r>
            <a:endParaRPr lang="es-E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Los jueces son víctimas de acoso. </a:t>
            </a:r>
            <a:endParaRPr lang="es-E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401936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971" y="1629594"/>
            <a:ext cx="10945216" cy="2499146"/>
          </a:xfrm>
          <a:prstGeom prst="rect">
            <a:avLst/>
          </a:prstGeom>
        </p:spPr>
        <p:txBody>
          <a:bodyPr wrap="square">
            <a:spAutoFit/>
          </a:bodyPr>
          <a:lstStyle/>
          <a:p>
            <a:pPr algn="just">
              <a:lnSpc>
                <a:spcPct val="115000"/>
              </a:lnSpc>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Se exige a magistrados, jueces y empleados de alto nivel formarse para contribuir a la equidad social y el bienestar en la comunidad, así como para acercar la justicia al ciudadano de una manera idónea.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Esta se imparte a través de la </a:t>
            </a:r>
            <a:endParaRPr lang="es-ES" sz="20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3600" b="1" dirty="0"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Escuela </a:t>
            </a:r>
            <a:r>
              <a:rPr lang="es-ES" sz="3600"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Judicial “Rodrigo Lara Bonilla”. </a:t>
            </a:r>
            <a:endParaRPr lang="es-ES"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texto 1"/>
          <p:cNvSpPr>
            <a:spLocks noGrp="1"/>
          </p:cNvSpPr>
          <p:nvPr>
            <p:ph type="body" sz="quarter" idx="10"/>
          </p:nvPr>
        </p:nvSpPr>
        <p:spPr>
          <a:xfrm>
            <a:off x="-23092" y="19705"/>
            <a:ext cx="4032448" cy="103382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Capacitación</a:t>
            </a:r>
            <a:endParaRPr lang="es-ES" sz="4800" dirty="0"/>
          </a:p>
        </p:txBody>
      </p:sp>
      <p:sp>
        <p:nvSpPr>
          <p:cNvPr id="6" name="Oval 15"/>
          <p:cNvSpPr/>
          <p:nvPr/>
        </p:nvSpPr>
        <p:spPr>
          <a:xfrm>
            <a:off x="3412525" y="4437906"/>
            <a:ext cx="1193661" cy="1193661"/>
          </a:xfrm>
          <a:prstGeom prst="ellipse">
            <a:avLst/>
          </a:prstGeom>
          <a:solidFill>
            <a:srgbClr val="C0000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endParaRPr lang="ru-RU" sz="1800" b="1" dirty="0">
              <a:solidFill>
                <a:schemeClr val="bg1"/>
              </a:solidFill>
            </a:endParaRPr>
          </a:p>
        </p:txBody>
      </p:sp>
      <p:sp>
        <p:nvSpPr>
          <p:cNvPr id="7" name="Rectangle 17"/>
          <p:cNvSpPr/>
          <p:nvPr/>
        </p:nvSpPr>
        <p:spPr>
          <a:xfrm>
            <a:off x="2702144" y="5640001"/>
            <a:ext cx="2614417" cy="757114"/>
          </a:xfrm>
          <a:prstGeom prst="rect">
            <a:avLst/>
          </a:prstGeom>
        </p:spPr>
        <p:txBody>
          <a:bodyPr wrap="square" lIns="91424" tIns="45712" rIns="91424" bIns="45712">
            <a:spAutoFit/>
          </a:bodyPr>
          <a:lstStyle/>
          <a:p>
            <a:pPr algn="ctr">
              <a:lnSpc>
                <a:spcPct val="90000"/>
              </a:lnSpc>
            </a:pPr>
            <a:r>
              <a:rPr lang="en-US" b="1" kern="3000" spc="-150" dirty="0" err="1" smtClean="0">
                <a:solidFill>
                  <a:schemeClr val="tx1">
                    <a:lumMod val="85000"/>
                    <a:lumOff val="15000"/>
                  </a:schemeClr>
                </a:solidFill>
                <a:latin typeface="Arial" pitchFamily="34" charset="0"/>
                <a:cs typeface="Arial" pitchFamily="34" charset="0"/>
              </a:rPr>
              <a:t>Programas</a:t>
            </a:r>
            <a:r>
              <a:rPr lang="en-US" b="1" kern="3000" spc="-150" dirty="0" smtClean="0">
                <a:solidFill>
                  <a:schemeClr val="tx1">
                    <a:lumMod val="85000"/>
                    <a:lumOff val="15000"/>
                  </a:schemeClr>
                </a:solidFill>
                <a:latin typeface="Arial" pitchFamily="34" charset="0"/>
                <a:cs typeface="Arial" pitchFamily="34" charset="0"/>
              </a:rPr>
              <a:t> de </a:t>
            </a:r>
            <a:r>
              <a:rPr lang="en-US" b="1" kern="3000" spc="-150" dirty="0" err="1" smtClean="0">
                <a:solidFill>
                  <a:schemeClr val="tx1">
                    <a:lumMod val="85000"/>
                    <a:lumOff val="15000"/>
                  </a:schemeClr>
                </a:solidFill>
                <a:latin typeface="Arial" pitchFamily="34" charset="0"/>
                <a:cs typeface="Arial" pitchFamily="34" charset="0"/>
              </a:rPr>
              <a:t>Capacitación</a:t>
            </a:r>
            <a:r>
              <a:rPr lang="en-US" b="1" kern="3000" spc="-150" dirty="0" smtClean="0">
                <a:solidFill>
                  <a:schemeClr val="tx1">
                    <a:lumMod val="85000"/>
                    <a:lumOff val="15000"/>
                  </a:schemeClr>
                </a:solidFill>
                <a:latin typeface="Arial" pitchFamily="34" charset="0"/>
                <a:cs typeface="Arial" pitchFamily="34" charset="0"/>
              </a:rPr>
              <a:t> </a:t>
            </a:r>
            <a:endParaRPr lang="en-US" b="1" kern="3000" spc="-150" dirty="0">
              <a:solidFill>
                <a:schemeClr val="tx1">
                  <a:lumMod val="85000"/>
                  <a:lumOff val="15000"/>
                </a:schemeClr>
              </a:solidFill>
              <a:latin typeface="Arial" pitchFamily="34" charset="0"/>
              <a:cs typeface="Arial" pitchFamily="34" charset="0"/>
            </a:endParaRPr>
          </a:p>
        </p:txBody>
      </p:sp>
      <p:sp>
        <p:nvSpPr>
          <p:cNvPr id="8" name="Oval 19"/>
          <p:cNvSpPr/>
          <p:nvPr/>
        </p:nvSpPr>
        <p:spPr>
          <a:xfrm>
            <a:off x="6744086" y="4469698"/>
            <a:ext cx="1193661" cy="1193661"/>
          </a:xfrm>
          <a:prstGeom prst="ellipse">
            <a:avLst/>
          </a:prstGeom>
          <a:solidFill>
            <a:schemeClr val="accent6">
              <a:lumMod val="7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660" tIns="77330" rIns="178775" bIns="77330" numCol="1" spcCol="1269" anchor="ctr" anchorCtr="0">
            <a:noAutofit/>
          </a:bodyPr>
          <a:lstStyle/>
          <a:p>
            <a:pPr algn="ctr"/>
            <a:endParaRPr lang="ru-RU" sz="3600" b="1" dirty="0">
              <a:solidFill>
                <a:schemeClr val="bg1"/>
              </a:solidFill>
            </a:endParaRPr>
          </a:p>
        </p:txBody>
      </p:sp>
      <p:sp>
        <p:nvSpPr>
          <p:cNvPr id="9" name="Rectangle 21"/>
          <p:cNvSpPr/>
          <p:nvPr/>
        </p:nvSpPr>
        <p:spPr>
          <a:xfrm>
            <a:off x="6251454" y="5704874"/>
            <a:ext cx="2122325" cy="424716"/>
          </a:xfrm>
          <a:prstGeom prst="rect">
            <a:avLst/>
          </a:prstGeom>
        </p:spPr>
        <p:txBody>
          <a:bodyPr wrap="square" lIns="91424" tIns="45712" rIns="91424" bIns="45712">
            <a:spAutoFit/>
          </a:bodyPr>
          <a:lstStyle/>
          <a:p>
            <a:pPr algn="ctr">
              <a:lnSpc>
                <a:spcPct val="90000"/>
              </a:lnSpc>
            </a:pPr>
            <a:r>
              <a:rPr lang="en-US" b="1" kern="3000" spc="-150" dirty="0" err="1" smtClean="0">
                <a:solidFill>
                  <a:schemeClr val="tx1">
                    <a:lumMod val="85000"/>
                    <a:lumOff val="15000"/>
                  </a:schemeClr>
                </a:solidFill>
                <a:latin typeface="Arial" pitchFamily="34" charset="0"/>
                <a:cs typeface="Arial" pitchFamily="34" charset="0"/>
              </a:rPr>
              <a:t>Capacitados</a:t>
            </a:r>
            <a:endParaRPr lang="en-US" b="1" kern="3000" spc="-150" dirty="0">
              <a:solidFill>
                <a:schemeClr val="tx1">
                  <a:lumMod val="85000"/>
                  <a:lumOff val="15000"/>
                </a:schemeClr>
              </a:solidFill>
              <a:latin typeface="Arial" pitchFamily="34" charset="0"/>
              <a:cs typeface="Arial" pitchFamily="34" charset="0"/>
            </a:endParaRPr>
          </a:p>
        </p:txBody>
      </p:sp>
      <p:sp>
        <p:nvSpPr>
          <p:cNvPr id="10" name="Rectángulo 9"/>
          <p:cNvSpPr/>
          <p:nvPr/>
        </p:nvSpPr>
        <p:spPr>
          <a:xfrm>
            <a:off x="3708630" y="4742348"/>
            <a:ext cx="601447" cy="584775"/>
          </a:xfrm>
          <a:prstGeom prst="rect">
            <a:avLst/>
          </a:prstGeom>
        </p:spPr>
        <p:txBody>
          <a:bodyPr wrap="none">
            <a:spAutoFit/>
          </a:bodyPr>
          <a:lstStyle/>
          <a:p>
            <a:pPr algn="ctr"/>
            <a:r>
              <a:rPr lang="es-MX" sz="3200" b="1" dirty="0" smtClean="0">
                <a:solidFill>
                  <a:schemeClr val="bg1"/>
                </a:solidFill>
              </a:rPr>
              <a:t>54</a:t>
            </a:r>
            <a:endParaRPr lang="ru-RU" sz="3200" b="1" dirty="0">
              <a:solidFill>
                <a:schemeClr val="bg1"/>
              </a:solidFill>
            </a:endParaRPr>
          </a:p>
        </p:txBody>
      </p:sp>
      <p:sp>
        <p:nvSpPr>
          <p:cNvPr id="11" name="Rectángulo 10"/>
          <p:cNvSpPr/>
          <p:nvPr/>
        </p:nvSpPr>
        <p:spPr>
          <a:xfrm>
            <a:off x="6673651" y="4774140"/>
            <a:ext cx="1335622" cy="584775"/>
          </a:xfrm>
          <a:prstGeom prst="rect">
            <a:avLst/>
          </a:prstGeom>
        </p:spPr>
        <p:txBody>
          <a:bodyPr wrap="none">
            <a:spAutoFit/>
          </a:bodyPr>
          <a:lstStyle/>
          <a:p>
            <a:pPr algn="ctr"/>
            <a:r>
              <a:rPr lang="es-MX" sz="3200" b="1" dirty="0">
                <a:solidFill>
                  <a:schemeClr val="bg1"/>
                </a:solidFill>
              </a:rPr>
              <a:t>21.147</a:t>
            </a:r>
            <a:endParaRPr lang="ru-RU" sz="3200" b="1" dirty="0">
              <a:solidFill>
                <a:schemeClr val="bg1"/>
              </a:solidFil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20528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fill="hold"/>
                                        <p:tgtEl>
                                          <p:spTgt spid="6"/>
                                        </p:tgtEl>
                                        <p:attrNameLst>
                                          <p:attrName>ppt_x</p:attrName>
                                        </p:attrNameLst>
                                      </p:cBhvr>
                                      <p:tavLst>
                                        <p:tav tm="0">
                                          <p:val>
                                            <p:strVal val="#ppt_x"/>
                                          </p:val>
                                        </p:tav>
                                        <p:tav tm="100000">
                                          <p:val>
                                            <p:strVal val="#ppt_x"/>
                                          </p:val>
                                        </p:tav>
                                      </p:tavLst>
                                    </p:anim>
                                    <p:anim calcmode="lin" valueType="num">
                                      <p:cBhvr additive="base">
                                        <p:cTn id="14" dur="75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ppt_x"/>
                                          </p:val>
                                        </p:tav>
                                        <p:tav tm="100000">
                                          <p:val>
                                            <p:strVal val="#ppt_x"/>
                                          </p:val>
                                        </p:tav>
                                      </p:tavLst>
                                    </p:anim>
                                    <p:anim calcmode="lin" valueType="num">
                                      <p:cBhvr additive="base">
                                        <p:cTn id="23" dur="75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50" fill="hold"/>
                                        <p:tgtEl>
                                          <p:spTgt spid="9"/>
                                        </p:tgtEl>
                                        <p:attrNameLst>
                                          <p:attrName>ppt_x</p:attrName>
                                        </p:attrNameLst>
                                      </p:cBhvr>
                                      <p:tavLst>
                                        <p:tav tm="0">
                                          <p:val>
                                            <p:strVal val="#ppt_x"/>
                                          </p:val>
                                        </p:tav>
                                        <p:tav tm="100000">
                                          <p:val>
                                            <p:strVal val="#ppt_x"/>
                                          </p:val>
                                        </p:tav>
                                      </p:tavLst>
                                    </p:anim>
                                    <p:anim calcmode="lin" valueType="num">
                                      <p:cBhvr additive="base">
                                        <p:cTn id="27"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971" y="2061642"/>
            <a:ext cx="8737759" cy="349018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Arial" panose="020B0604020202020204" pitchFamily="34" charset="0"/>
              </a:rPr>
              <a:t>Incidencia </a:t>
            </a:r>
            <a:r>
              <a:rPr lang="es-ES" dirty="0">
                <a:latin typeface="Arial" panose="020B0604020202020204" pitchFamily="34" charset="0"/>
                <a:ea typeface="Calibri" panose="020F0502020204030204" pitchFamily="34" charset="0"/>
                <a:cs typeface="Arial" panose="020B0604020202020204" pitchFamily="34" charset="0"/>
              </a:rPr>
              <a:t>legislativa.</a:t>
            </a:r>
          </a:p>
          <a:p>
            <a:pPr marL="342900" lvl="0" indent="-342900" algn="just">
              <a:lnSpc>
                <a:spcPct val="115000"/>
              </a:lnSpc>
              <a:spcAft>
                <a:spcPts val="0"/>
              </a:spcAft>
              <a:buFont typeface="Symbol" panose="05050102010706020507" pitchFamily="18" charset="2"/>
              <a:buChar char=""/>
            </a:pP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Arial" panose="020B0604020202020204" pitchFamily="34" charset="0"/>
              </a:rPr>
              <a:t>Vacíos </a:t>
            </a:r>
            <a:r>
              <a:rPr lang="es-ES" dirty="0">
                <a:latin typeface="Arial" panose="020B0604020202020204" pitchFamily="34" charset="0"/>
                <a:ea typeface="Calibri" panose="020F0502020204030204" pitchFamily="34" charset="0"/>
                <a:cs typeface="Arial" panose="020B0604020202020204" pitchFamily="34" charset="0"/>
              </a:rPr>
              <a:t>en la reforma.</a:t>
            </a:r>
          </a:p>
          <a:p>
            <a:pPr marL="342900" lvl="0" indent="-342900" algn="just">
              <a:lnSpc>
                <a:spcPct val="115000"/>
              </a:lnSpc>
              <a:spcAft>
                <a:spcPts val="0"/>
              </a:spcAft>
              <a:buFont typeface="Symbol" panose="05050102010706020507" pitchFamily="18" charset="2"/>
              <a:buChar char=""/>
            </a:pP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Arial" panose="020B0604020202020204" pitchFamily="34" charset="0"/>
              </a:rPr>
              <a:t>Leyes </a:t>
            </a:r>
            <a:r>
              <a:rPr lang="es-ES" dirty="0">
                <a:latin typeface="Arial" panose="020B0604020202020204" pitchFamily="34" charset="0"/>
                <a:ea typeface="Calibri" panose="020F0502020204030204" pitchFamily="34" charset="0"/>
                <a:cs typeface="Arial" panose="020B0604020202020204" pitchFamily="34" charset="0"/>
              </a:rPr>
              <a:t>de implementación de la oralidad y tener en cuenta las necesidades.</a:t>
            </a:r>
          </a:p>
          <a:p>
            <a:pPr marL="342900" lvl="0" indent="-342900" algn="just">
              <a:lnSpc>
                <a:spcPct val="115000"/>
              </a:lnSpc>
              <a:spcAft>
                <a:spcPts val="0"/>
              </a:spcAft>
              <a:buFont typeface="Symbol" panose="05050102010706020507" pitchFamily="18" charset="2"/>
              <a:buChar char=""/>
            </a:pPr>
            <a:endParaRPr lang="es-ES"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Arial" panose="020B0604020202020204" pitchFamily="34" charset="0"/>
              </a:rPr>
              <a:t>Aplazamiento </a:t>
            </a:r>
            <a:r>
              <a:rPr lang="es-ES" dirty="0">
                <a:latin typeface="Arial" panose="020B0604020202020204" pitchFamily="34" charset="0"/>
                <a:ea typeface="Calibri" panose="020F0502020204030204" pitchFamily="34" charset="0"/>
                <a:cs typeface="Arial" panose="020B0604020202020204" pitchFamily="34" charset="0"/>
              </a:rPr>
              <a:t>de oralidad en procesos administrativos.</a:t>
            </a:r>
          </a:p>
        </p:txBody>
      </p:sp>
      <p:sp>
        <p:nvSpPr>
          <p:cNvPr id="6" name="Marcador de texto 1"/>
          <p:cNvSpPr>
            <a:spLocks noGrp="1"/>
          </p:cNvSpPr>
          <p:nvPr>
            <p:ph type="body" sz="quarter" idx="10"/>
          </p:nvPr>
        </p:nvSpPr>
        <p:spPr>
          <a:xfrm>
            <a:off x="0" y="0"/>
            <a:ext cx="5976663" cy="864096"/>
          </a:xfrm>
          <a:solidFill>
            <a:schemeClr val="tx2">
              <a:lumMod val="75000"/>
            </a:schemeClr>
          </a:solidFill>
          <a:ln>
            <a:solidFill>
              <a:schemeClr val="tx2">
                <a:lumMod val="75000"/>
              </a:schemeClr>
            </a:solidFill>
          </a:ln>
        </p:spPr>
        <p:txBody>
          <a:bodyPr vert="horz" lIns="121923" tIns="60961" rIns="121923" bIns="60961" rtlCol="0">
            <a:noAutofit/>
          </a:bodyPr>
          <a:lstStyle/>
          <a:p>
            <a:r>
              <a:rPr lang="es-MX" sz="4800" dirty="0" smtClean="0"/>
              <a:t>Iniciativas Legislativas</a:t>
            </a:r>
            <a:endParaRPr lang="es-ES" sz="4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4499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ltDnDiag">
          <a:fgClr>
            <a:schemeClr val="accent2">
              <a:lumMod val="75000"/>
            </a:schemeClr>
          </a:fgClr>
          <a:bgClr>
            <a:schemeClr val="accent2"/>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87865" y="2637706"/>
            <a:ext cx="6346226" cy="720080"/>
          </a:xfrm>
          <a:solidFill>
            <a:schemeClr val="bg1"/>
          </a:solidFill>
        </p:spPr>
        <p:txBody>
          <a:bodyPr/>
          <a:lstStyle/>
          <a:p>
            <a:r>
              <a:rPr lang="es-ES" dirty="0">
                <a:solidFill>
                  <a:schemeClr val="accent2"/>
                </a:solidFill>
              </a:rPr>
              <a:t>Proyecto </a:t>
            </a:r>
            <a:r>
              <a:rPr lang="es-ES" dirty="0" smtClean="0">
                <a:solidFill>
                  <a:schemeClr val="accent2"/>
                </a:solidFill>
              </a:rPr>
              <a:t>de </a:t>
            </a:r>
            <a:r>
              <a:rPr lang="es-ES" dirty="0">
                <a:solidFill>
                  <a:schemeClr val="accent2"/>
                </a:solidFill>
              </a:rPr>
              <a:t>Equilibrio de Poderes </a:t>
            </a:r>
            <a:endParaRPr lang="en-US" dirty="0">
              <a:solidFill>
                <a:schemeClr val="accent2"/>
              </a:solidFill>
            </a:endParaRPr>
          </a:p>
        </p:txBody>
      </p:sp>
      <p:sp>
        <p:nvSpPr>
          <p:cNvPr id="3" name="Text Placeholder 2"/>
          <p:cNvSpPr>
            <a:spLocks noGrp="1"/>
          </p:cNvSpPr>
          <p:nvPr>
            <p:ph type="body" sz="quarter" idx="11"/>
          </p:nvPr>
        </p:nvSpPr>
        <p:spPr>
          <a:xfrm>
            <a:off x="4275542" y="3357786"/>
            <a:ext cx="4906066" cy="648072"/>
          </a:xfrm>
        </p:spPr>
        <p:txBody>
          <a:bodyPr>
            <a:noAutofit/>
          </a:bodyPr>
          <a:lstStyle/>
          <a:p>
            <a:r>
              <a:rPr lang="es-CO" sz="2800" dirty="0" smtClean="0"/>
              <a:t>no </a:t>
            </a:r>
            <a:r>
              <a:rPr lang="es-CO" sz="2800" dirty="0"/>
              <a:t>hará más justo el </a:t>
            </a:r>
            <a:r>
              <a:rPr lang="es-CO" sz="2800" dirty="0" smtClean="0"/>
              <a:t>país”</a:t>
            </a:r>
            <a:endParaRPr lang="en-US" sz="2800" dirty="0"/>
          </a:p>
        </p:txBody>
      </p:sp>
    </p:spTree>
    <p:extLst>
      <p:ext uri="{BB962C8B-B14F-4D97-AF65-F5344CB8AC3E}">
        <p14:creationId xmlns:p14="http://schemas.microsoft.com/office/powerpoint/2010/main" val="3421872389"/>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3" y="-18175"/>
            <a:ext cx="5472607" cy="107170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La Reforma Ideal </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129035" y="1917626"/>
            <a:ext cx="9937104" cy="584775"/>
          </a:xfrm>
          <a:prstGeom prst="rect">
            <a:avLst/>
          </a:prstGeom>
        </p:spPr>
        <p:txBody>
          <a:bodyPr wrap="square">
            <a:spAutoFit/>
          </a:bodyPr>
          <a:lstStyle/>
          <a:p>
            <a:pPr algn="ctr"/>
            <a:r>
              <a:rPr lang="es-MX" sz="3200" b="1" i="1" dirty="0">
                <a:latin typeface="Arial" panose="020B0604020202020204" pitchFamily="34" charset="0"/>
                <a:ea typeface="Calibri" panose="020F0502020204030204" pitchFamily="34" charset="0"/>
              </a:rPr>
              <a:t>Atender necesidades presupuestales de la Rama</a:t>
            </a:r>
            <a:endParaRPr lang="es-ES" sz="3200" i="1" dirty="0"/>
          </a:p>
        </p:txBody>
      </p:sp>
      <p:sp>
        <p:nvSpPr>
          <p:cNvPr id="6" name="Rectángulo 5"/>
          <p:cNvSpPr/>
          <p:nvPr/>
        </p:nvSpPr>
        <p:spPr>
          <a:xfrm>
            <a:off x="1561083" y="3141762"/>
            <a:ext cx="8880647" cy="1791260"/>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La Rama Judicial no tiene presupuesto adecuado, la autonomía sin recursos, no existe y la conflictividad del país es un problema que debemos ayudar a resolver todos.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4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3" y="-18175"/>
            <a:ext cx="5472607" cy="107170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La Reforma Ideal </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129035" y="1917626"/>
            <a:ext cx="9937104" cy="584775"/>
          </a:xfrm>
          <a:prstGeom prst="rect">
            <a:avLst/>
          </a:prstGeom>
        </p:spPr>
        <p:txBody>
          <a:bodyPr wrap="square">
            <a:spAutoFit/>
          </a:bodyPr>
          <a:lstStyle/>
          <a:p>
            <a:pPr algn="ctr"/>
            <a:r>
              <a:rPr lang="es-ES" sz="3200" b="1" i="1" dirty="0">
                <a:latin typeface="Arial" panose="020B0604020202020204" pitchFamily="34" charset="0"/>
                <a:ea typeface="Calibri" panose="020F0502020204030204" pitchFamily="34" charset="0"/>
              </a:rPr>
              <a:t>Eliminar las barreras de acceso</a:t>
            </a:r>
            <a:endParaRPr lang="es-ES" sz="3200" i="1" dirty="0"/>
          </a:p>
        </p:txBody>
      </p:sp>
      <p:sp>
        <p:nvSpPr>
          <p:cNvPr id="6" name="Rectángulo 5"/>
          <p:cNvSpPr/>
          <p:nvPr/>
        </p:nvSpPr>
        <p:spPr>
          <a:xfrm>
            <a:off x="1561083" y="3141762"/>
            <a:ext cx="8880647" cy="1366528"/>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Esto significa que hay que pensar en soluciones creativas a la conflictividad que tiene el país y no tiene que terminar siempre en procesos judiciales. Tenemos que prevenir los conflictos. </a:t>
            </a:r>
            <a:r>
              <a:rPr lang="es-MX" dirty="0">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9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3" y="-18175"/>
            <a:ext cx="5472607" cy="107170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La Reforma Ideal </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129035" y="1917626"/>
            <a:ext cx="9937104" cy="584775"/>
          </a:xfrm>
          <a:prstGeom prst="rect">
            <a:avLst/>
          </a:prstGeom>
        </p:spPr>
        <p:txBody>
          <a:bodyPr wrap="square">
            <a:spAutoFit/>
          </a:bodyPr>
          <a:lstStyle/>
          <a:p>
            <a:pPr algn="ctr"/>
            <a:r>
              <a:rPr lang="es-ES" sz="3200" b="1" i="1" dirty="0">
                <a:latin typeface="Arial" panose="020B0604020202020204" pitchFamily="34" charset="0"/>
                <a:ea typeface="Calibri" panose="020F0502020204030204" pitchFamily="34" charset="0"/>
              </a:rPr>
              <a:t>Mejorar la acción de tutela</a:t>
            </a:r>
            <a:endParaRPr lang="es-ES" sz="3200" i="1" dirty="0"/>
          </a:p>
        </p:txBody>
      </p:sp>
      <p:sp>
        <p:nvSpPr>
          <p:cNvPr id="6" name="Rectángulo 5"/>
          <p:cNvSpPr/>
          <p:nvPr/>
        </p:nvSpPr>
        <p:spPr>
          <a:xfrm>
            <a:off x="1561083" y="3141762"/>
            <a:ext cx="8880647" cy="1791260"/>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Hay que asumir el costo político de mejorar la acción de tutela. No se trata de modificarla ni derogarla. Lo que pasa es que se está ‘despilfarrando’ este mecanismo de protección a los derechos fundamentales.</a:t>
            </a:r>
            <a:r>
              <a:rPr lang="es-MX" dirty="0">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1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3" y="-18175"/>
            <a:ext cx="5472607" cy="107170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La Reforma Ideal </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129035" y="1917626"/>
            <a:ext cx="9937104" cy="584775"/>
          </a:xfrm>
          <a:prstGeom prst="rect">
            <a:avLst/>
          </a:prstGeom>
        </p:spPr>
        <p:txBody>
          <a:bodyPr wrap="square">
            <a:spAutoFit/>
          </a:bodyPr>
          <a:lstStyle/>
          <a:p>
            <a:pPr algn="ctr"/>
            <a:r>
              <a:rPr lang="es-ES" sz="3200" b="1" i="1" dirty="0">
                <a:latin typeface="Arial" panose="020B0604020202020204" pitchFamily="34" charset="0"/>
                <a:ea typeface="Calibri" panose="020F0502020204030204" pitchFamily="34" charset="0"/>
              </a:rPr>
              <a:t>Mejorar el debido proceso</a:t>
            </a:r>
            <a:endParaRPr lang="es-ES" sz="3200" i="1" dirty="0"/>
          </a:p>
        </p:txBody>
      </p:sp>
      <p:sp>
        <p:nvSpPr>
          <p:cNvPr id="6" name="Rectángulo 5"/>
          <p:cNvSpPr/>
          <p:nvPr/>
        </p:nvSpPr>
        <p:spPr>
          <a:xfrm>
            <a:off x="1561083" y="3141762"/>
            <a:ext cx="8880647" cy="1339213"/>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Especialmente en lo que tiene que ver con la segunda instancia para los aforados porque perdemos demandas ante instituciones internacionales por esos casos.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3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3" y="-18175"/>
            <a:ext cx="5472607" cy="1071705"/>
          </a:xfrm>
          <a:solidFill>
            <a:schemeClr val="tx2">
              <a:lumMod val="75000"/>
            </a:schemeClr>
          </a:solidFill>
          <a:ln>
            <a:solidFill>
              <a:schemeClr val="tx2">
                <a:lumMod val="75000"/>
              </a:schemeClr>
            </a:solidFill>
          </a:ln>
        </p:spPr>
        <p:txBody>
          <a:bodyPr vert="horz" lIns="121923" tIns="60961" rIns="121923" bIns="60961" rtlCol="0">
            <a:noAutofit/>
          </a:bodyPr>
          <a:lstStyle/>
          <a:p>
            <a:r>
              <a:rPr lang="es-ES" sz="4800" dirty="0" smtClean="0"/>
              <a:t>La Reforma Ideal </a:t>
            </a:r>
            <a:endParaRPr lang="es-ES" sz="4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129035" y="2637706"/>
            <a:ext cx="9937104" cy="3231654"/>
          </a:xfrm>
          <a:prstGeom prst="rect">
            <a:avLst/>
          </a:prstGeom>
        </p:spPr>
        <p:txBody>
          <a:bodyPr wrap="square">
            <a:spAutoFit/>
          </a:bodyPr>
          <a:lstStyle/>
          <a:p>
            <a:pPr algn="ctr"/>
            <a:r>
              <a:rPr lang="es-ES" sz="3200" b="1" i="1" dirty="0">
                <a:latin typeface="Arial" panose="020B0604020202020204" pitchFamily="34" charset="0"/>
                <a:ea typeface="Calibri" panose="020F0502020204030204" pitchFamily="34" charset="0"/>
              </a:rPr>
              <a:t>Un </a:t>
            </a:r>
            <a:r>
              <a:rPr lang="es-ES" sz="3200" b="1" i="1" dirty="0">
                <a:solidFill>
                  <a:srgbClr val="FF0000"/>
                </a:solidFill>
                <a:latin typeface="Arial" panose="020B0604020202020204" pitchFamily="34" charset="0"/>
                <a:ea typeface="Calibri" panose="020F0502020204030204" pitchFamily="34" charset="0"/>
              </a:rPr>
              <a:t>reto</a:t>
            </a:r>
            <a:r>
              <a:rPr lang="es-ES" sz="3200" b="1" i="1" dirty="0">
                <a:latin typeface="Arial" panose="020B0604020202020204" pitchFamily="34" charset="0"/>
                <a:ea typeface="Calibri" panose="020F0502020204030204" pitchFamily="34" charset="0"/>
              </a:rPr>
              <a:t> al que le ha apostado la Justicia en Colombia  para lograr la eficiencia y una pronta solución de conflictos es la </a:t>
            </a:r>
            <a:r>
              <a:rPr lang="es-ES" sz="3600" b="1" i="1" dirty="0">
                <a:solidFill>
                  <a:srgbClr val="FF0000"/>
                </a:solidFill>
                <a:latin typeface="Arial" panose="020B0604020202020204" pitchFamily="34" charset="0"/>
                <a:ea typeface="Calibri" panose="020F0502020204030204" pitchFamily="34" charset="0"/>
              </a:rPr>
              <a:t>aplicación del sistema oral en todas las jurisdicciones de la Rama.</a:t>
            </a:r>
            <a:r>
              <a:rPr lang="es-ES" sz="3200" b="1" i="1" dirty="0">
                <a:latin typeface="Arial" panose="020B0604020202020204" pitchFamily="34" charset="0"/>
                <a:ea typeface="Calibri" panose="020F0502020204030204" pitchFamily="34" charset="0"/>
              </a:rPr>
              <a:t> </a:t>
            </a:r>
          </a:p>
          <a:p>
            <a:r>
              <a:rPr lang="es-ES" sz="3200" dirty="0"/>
              <a:t> </a:t>
            </a:r>
            <a:r>
              <a:rPr lang="es-ES" sz="3200" b="1" dirty="0"/>
              <a:t>I</a:t>
            </a:r>
            <a:r>
              <a:rPr lang="es-ES" sz="3200" b="1" dirty="0" smtClean="0"/>
              <a:t>ncrementar mecanismos alternativos</a:t>
            </a:r>
            <a:endParaRPr lang="es-ES" sz="3200" b="1" dirty="0"/>
          </a:p>
        </p:txBody>
      </p:sp>
    </p:spTree>
    <p:extLst>
      <p:ext uri="{BB962C8B-B14F-4D97-AF65-F5344CB8AC3E}">
        <p14:creationId xmlns:p14="http://schemas.microsoft.com/office/powerpoint/2010/main" val="109483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3092" y="-62540"/>
            <a:ext cx="5472608" cy="1548118"/>
          </a:xfrm>
          <a:solidFill>
            <a:schemeClr val="tx2">
              <a:lumMod val="75000"/>
            </a:schemeClr>
          </a:solidFill>
          <a:ln>
            <a:solidFill>
              <a:schemeClr val="tx2">
                <a:lumMod val="75000"/>
              </a:schemeClr>
            </a:solidFill>
          </a:ln>
        </p:spPr>
        <p:txBody>
          <a:bodyPr/>
          <a:lstStyle/>
          <a:p>
            <a:r>
              <a:rPr lang="es-ES" sz="4800" dirty="0" smtClean="0"/>
              <a:t>El Consejo Superior de la Judicatura</a:t>
            </a:r>
            <a:endParaRPr lang="es-ES" sz="4800" dirty="0"/>
          </a:p>
        </p:txBody>
      </p:sp>
      <p:sp>
        <p:nvSpPr>
          <p:cNvPr id="4" name="Rectangle 46"/>
          <p:cNvSpPr/>
          <p:nvPr/>
        </p:nvSpPr>
        <p:spPr>
          <a:xfrm>
            <a:off x="552971" y="3285778"/>
            <a:ext cx="4896545" cy="1200312"/>
          </a:xfrm>
          <a:prstGeom prst="rect">
            <a:avLst/>
          </a:prstGeom>
        </p:spPr>
        <p:txBody>
          <a:bodyPr wrap="square" lIns="91424" tIns="45712" rIns="91424" bIns="45712">
            <a:spAutoFit/>
          </a:bodyPr>
          <a:lstStyle/>
          <a:p>
            <a:r>
              <a:rPr lang="es-ES" sz="1800" kern="3000" dirty="0">
                <a:solidFill>
                  <a:schemeClr val="tx1">
                    <a:lumMod val="85000"/>
                    <a:lumOff val="15000"/>
                  </a:schemeClr>
                </a:solidFill>
                <a:latin typeface="Arial" pitchFamily="34" charset="0"/>
                <a:cs typeface="Arial" pitchFamily="34" charset="0"/>
              </a:rPr>
              <a:t>El Consejo Superior de la Judicatura es el responsable de asignar y ejecutar el  presupuesto de funcionamiento e inversión para facilitar la labor de </a:t>
            </a:r>
            <a:r>
              <a:rPr lang="es-ES" sz="1800" kern="3000" dirty="0" smtClean="0">
                <a:solidFill>
                  <a:schemeClr val="tx1">
                    <a:lumMod val="85000"/>
                    <a:lumOff val="15000"/>
                  </a:schemeClr>
                </a:solidFill>
                <a:latin typeface="Arial" pitchFamily="34" charset="0"/>
                <a:cs typeface="Arial" pitchFamily="34" charset="0"/>
              </a:rPr>
              <a:t>Jueces </a:t>
            </a:r>
            <a:r>
              <a:rPr lang="es-ES" sz="1800" kern="3000" dirty="0">
                <a:solidFill>
                  <a:schemeClr val="tx1">
                    <a:lumMod val="85000"/>
                    <a:lumOff val="15000"/>
                  </a:schemeClr>
                </a:solidFill>
                <a:latin typeface="Arial" pitchFamily="34" charset="0"/>
                <a:cs typeface="Arial" pitchFamily="34" charset="0"/>
              </a:rPr>
              <a:t>y </a:t>
            </a:r>
            <a:r>
              <a:rPr lang="es-ES" sz="1800" kern="3000" dirty="0" smtClean="0">
                <a:solidFill>
                  <a:schemeClr val="tx1">
                    <a:lumMod val="85000"/>
                    <a:lumOff val="15000"/>
                  </a:schemeClr>
                </a:solidFill>
                <a:latin typeface="Arial" pitchFamily="34" charset="0"/>
                <a:cs typeface="Arial" pitchFamily="34" charset="0"/>
              </a:rPr>
              <a:t>Magistrados</a:t>
            </a:r>
            <a:r>
              <a:rPr lang="es-ES" sz="1800" kern="3000" dirty="0">
                <a:solidFill>
                  <a:schemeClr val="tx1">
                    <a:lumMod val="85000"/>
                    <a:lumOff val="15000"/>
                  </a:schemeClr>
                </a:solidFill>
                <a:latin typeface="Arial" pitchFamily="34" charset="0"/>
                <a:cs typeface="Arial" pitchFamily="34" charset="0"/>
              </a:rPr>
              <a:t>. </a:t>
            </a:r>
            <a:endParaRPr lang="en-US" sz="1800" kern="3000" dirty="0">
              <a:solidFill>
                <a:schemeClr val="tx1">
                  <a:lumMod val="85000"/>
                  <a:lumOff val="15000"/>
                </a:schemeClr>
              </a:solidFill>
              <a:latin typeface="Arial" pitchFamily="34" charset="0"/>
              <a:cs typeface="Arial" pitchFamily="34" charset="0"/>
            </a:endParaRPr>
          </a:p>
        </p:txBody>
      </p:sp>
      <p:sp>
        <p:nvSpPr>
          <p:cNvPr id="5" name="Rectángulo 4"/>
          <p:cNvSpPr/>
          <p:nvPr/>
        </p:nvSpPr>
        <p:spPr>
          <a:xfrm>
            <a:off x="6745659" y="1900775"/>
            <a:ext cx="5040560" cy="3970318"/>
          </a:xfrm>
          <a:prstGeom prst="rect">
            <a:avLst/>
          </a:prstGeom>
        </p:spPr>
        <p:txBody>
          <a:bodyPr wrap="square">
            <a:spAutoFit/>
          </a:bodyPr>
          <a:lstStyle/>
          <a:p>
            <a:pPr marL="285750" indent="-285750">
              <a:buFont typeface="Arial" panose="020B0604020202020204" pitchFamily="34" charset="0"/>
              <a:buChar char="•"/>
            </a:pPr>
            <a:r>
              <a:rPr lang="es-MX" sz="1800" kern="3000" dirty="0">
                <a:solidFill>
                  <a:schemeClr val="tx1">
                    <a:lumMod val="85000"/>
                    <a:lumOff val="15000"/>
                  </a:schemeClr>
                </a:solidFill>
                <a:latin typeface="Arial" pitchFamily="34" charset="0"/>
                <a:cs typeface="Arial" pitchFamily="34" charset="0"/>
              </a:rPr>
              <a:t>Para cumplir con la tarea de administrar los recursos de la </a:t>
            </a:r>
            <a:r>
              <a:rPr lang="es-MX" sz="1800" kern="3000" dirty="0" smtClean="0">
                <a:solidFill>
                  <a:schemeClr val="tx1">
                    <a:lumMod val="85000"/>
                    <a:lumOff val="15000"/>
                  </a:schemeClr>
                </a:solidFill>
                <a:latin typeface="Arial" pitchFamily="34" charset="0"/>
                <a:cs typeface="Arial" pitchFamily="34" charset="0"/>
              </a:rPr>
              <a:t>Justicia</a:t>
            </a:r>
            <a:r>
              <a:rPr lang="es-MX" sz="1800" kern="3000" dirty="0">
                <a:solidFill>
                  <a:schemeClr val="tx1">
                    <a:lumMod val="85000"/>
                    <a:lumOff val="15000"/>
                  </a:schemeClr>
                </a:solidFill>
                <a:latin typeface="Arial" pitchFamily="34" charset="0"/>
                <a:cs typeface="Arial" pitchFamily="34" charset="0"/>
              </a:rPr>
              <a:t>, el Consejo Superior de la Judicatura </a:t>
            </a:r>
            <a:r>
              <a:rPr lang="es-MX" sz="1800" kern="3000" dirty="0" smtClean="0">
                <a:solidFill>
                  <a:schemeClr val="tx1">
                    <a:lumMod val="85000"/>
                    <a:lumOff val="15000"/>
                  </a:schemeClr>
                </a:solidFill>
                <a:latin typeface="Arial" pitchFamily="34" charset="0"/>
                <a:cs typeface="Arial" pitchFamily="34" charset="0"/>
              </a:rPr>
              <a:t>está conformado por </a:t>
            </a:r>
            <a:r>
              <a:rPr lang="es-MX" sz="1800" kern="3000" dirty="0">
                <a:solidFill>
                  <a:schemeClr val="tx1">
                    <a:lumMod val="85000"/>
                    <a:lumOff val="15000"/>
                  </a:schemeClr>
                </a:solidFill>
                <a:latin typeface="Arial" pitchFamily="34" charset="0"/>
                <a:cs typeface="Arial" pitchFamily="34" charset="0"/>
              </a:rPr>
              <a:t>la Sala Administrativa y la Sala Jurisdiccional Disciplinaria. </a:t>
            </a:r>
            <a:endParaRPr lang="es-CO" sz="1800" kern="3000" dirty="0">
              <a:solidFill>
                <a:schemeClr val="tx1">
                  <a:lumMod val="85000"/>
                  <a:lumOff val="15000"/>
                </a:schemeClr>
              </a:solidFill>
              <a:latin typeface="Arial" pitchFamily="34" charset="0"/>
              <a:cs typeface="Arial" pitchFamily="34" charset="0"/>
            </a:endParaRPr>
          </a:p>
          <a:p>
            <a:pPr marL="285750" indent="-285750">
              <a:buFont typeface="Arial" panose="020B0604020202020204" pitchFamily="34" charset="0"/>
              <a:buChar char="•"/>
            </a:pPr>
            <a:endParaRPr lang="es-CO" sz="1800" kern="3000" dirty="0">
              <a:solidFill>
                <a:schemeClr val="tx1">
                  <a:lumMod val="85000"/>
                  <a:lumOff val="15000"/>
                </a:schemeClr>
              </a:solidFill>
              <a:latin typeface="Arial" pitchFamily="34" charset="0"/>
              <a:cs typeface="Arial" pitchFamily="34" charset="0"/>
            </a:endParaRPr>
          </a:p>
          <a:p>
            <a:pPr marL="285750" indent="-285750">
              <a:buFont typeface="Arial" panose="020B0604020202020204" pitchFamily="34" charset="0"/>
              <a:buChar char="•"/>
            </a:pPr>
            <a:r>
              <a:rPr lang="es-MX" sz="1800" kern="3000" dirty="0">
                <a:solidFill>
                  <a:schemeClr val="tx1">
                    <a:lumMod val="85000"/>
                    <a:lumOff val="15000"/>
                  </a:schemeClr>
                </a:solidFill>
                <a:latin typeface="Arial" pitchFamily="34" charset="0"/>
                <a:cs typeface="Arial" pitchFamily="34" charset="0"/>
              </a:rPr>
              <a:t>La Sala Administrativa </a:t>
            </a:r>
            <a:r>
              <a:rPr lang="es-MX" sz="1800" kern="3000" dirty="0" smtClean="0">
                <a:solidFill>
                  <a:schemeClr val="tx1">
                    <a:lumMod val="85000"/>
                    <a:lumOff val="15000"/>
                  </a:schemeClr>
                </a:solidFill>
                <a:latin typeface="Arial" pitchFamily="34" charset="0"/>
                <a:cs typeface="Arial" pitchFamily="34" charset="0"/>
              </a:rPr>
              <a:t>cuenta con seis </a:t>
            </a:r>
            <a:r>
              <a:rPr lang="es-MX" sz="1800" kern="3000" dirty="0">
                <a:solidFill>
                  <a:schemeClr val="tx1">
                    <a:lumMod val="85000"/>
                    <a:lumOff val="15000"/>
                  </a:schemeClr>
                </a:solidFill>
                <a:latin typeface="Arial" pitchFamily="34" charset="0"/>
                <a:cs typeface="Arial" pitchFamily="34" charset="0"/>
              </a:rPr>
              <a:t>magistrados elegidos, uno por la Corte Constitucional, dos por la Corte Suprema de Justicia y tres por el Consejo de Estado. </a:t>
            </a:r>
            <a:endParaRPr lang="es-CO" sz="1800" kern="3000" dirty="0">
              <a:solidFill>
                <a:schemeClr val="tx1">
                  <a:lumMod val="85000"/>
                  <a:lumOff val="15000"/>
                </a:schemeClr>
              </a:solidFill>
              <a:latin typeface="Arial" pitchFamily="34" charset="0"/>
              <a:cs typeface="Arial" pitchFamily="34" charset="0"/>
            </a:endParaRPr>
          </a:p>
          <a:p>
            <a:pPr marL="285750" indent="-285750">
              <a:buFont typeface="Arial" panose="020B0604020202020204" pitchFamily="34" charset="0"/>
              <a:buChar char="•"/>
            </a:pPr>
            <a:endParaRPr lang="es-CO" sz="1800" kern="3000" dirty="0">
              <a:solidFill>
                <a:schemeClr val="tx1">
                  <a:lumMod val="85000"/>
                  <a:lumOff val="15000"/>
                </a:schemeClr>
              </a:solidFill>
              <a:latin typeface="Arial" pitchFamily="34" charset="0"/>
              <a:cs typeface="Arial" pitchFamily="34" charset="0"/>
            </a:endParaRPr>
          </a:p>
          <a:p>
            <a:pPr marL="285750" indent="-285750">
              <a:buFont typeface="Arial" panose="020B0604020202020204" pitchFamily="34" charset="0"/>
              <a:buChar char="•"/>
            </a:pPr>
            <a:r>
              <a:rPr lang="es-MX" sz="1800" kern="3000" dirty="0">
                <a:solidFill>
                  <a:schemeClr val="tx1">
                    <a:lumMod val="85000"/>
                    <a:lumOff val="15000"/>
                  </a:schemeClr>
                </a:solidFill>
                <a:latin typeface="Arial" pitchFamily="34" charset="0"/>
                <a:cs typeface="Arial" pitchFamily="34" charset="0"/>
              </a:rPr>
              <a:t>La Sala Disciplinaria está integrada por siete magistrados, elegidos por el Congreso por un período de ocho años. </a:t>
            </a:r>
            <a:endParaRPr lang="es-CO" sz="1800" kern="3000" dirty="0">
              <a:solidFill>
                <a:schemeClr val="tx1">
                  <a:lumMod val="85000"/>
                  <a:lumOff val="15000"/>
                </a:schemeClr>
              </a:solidFill>
              <a:latin typeface="Arial" pitchFamily="34" charset="0"/>
              <a:cs typeface="Arial"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14230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
        <p:nvSpPr>
          <p:cNvPr id="5" name="Rectángulo 4"/>
          <p:cNvSpPr/>
          <p:nvPr/>
        </p:nvSpPr>
        <p:spPr>
          <a:xfrm>
            <a:off x="1057027" y="1557586"/>
            <a:ext cx="9937104" cy="4031873"/>
          </a:xfrm>
          <a:prstGeom prst="rect">
            <a:avLst/>
          </a:prstGeom>
        </p:spPr>
        <p:txBody>
          <a:bodyPr wrap="square">
            <a:spAutoFit/>
          </a:bodyPr>
          <a:lstStyle/>
          <a:p>
            <a:pPr algn="ctr"/>
            <a:r>
              <a:rPr lang="es-ES" sz="4000" b="1" i="1" dirty="0">
                <a:solidFill>
                  <a:srgbClr val="F79646"/>
                </a:solidFill>
                <a:latin typeface="Arial" panose="020B0604020202020204" pitchFamily="34" charset="0"/>
                <a:ea typeface="Calibri" panose="020F0502020204030204" pitchFamily="34" charset="0"/>
              </a:rPr>
              <a:t>El Consejo Superior de la Judicatura </a:t>
            </a:r>
            <a:r>
              <a:rPr lang="es-ES" sz="3200" b="1" i="1" dirty="0">
                <a:latin typeface="Arial" panose="020B0604020202020204" pitchFamily="34" charset="0"/>
                <a:ea typeface="Calibri" panose="020F0502020204030204" pitchFamily="34" charset="0"/>
              </a:rPr>
              <a:t>está asumiendo el reto para estar al día con las buenas prácticas de la </a:t>
            </a:r>
            <a:r>
              <a:rPr lang="es-ES" sz="3200" b="1" i="1" dirty="0" smtClean="0">
                <a:latin typeface="Arial" panose="020B0604020202020204" pitchFamily="34" charset="0"/>
                <a:ea typeface="Calibri" panose="020F0502020204030204" pitchFamily="34" charset="0"/>
              </a:rPr>
              <a:t>justicia </a:t>
            </a:r>
            <a:r>
              <a:rPr lang="es-ES" sz="3200" b="1" i="1" dirty="0">
                <a:latin typeface="Arial" panose="020B0604020202020204" pitchFamily="34" charset="0"/>
                <a:ea typeface="Calibri" panose="020F0502020204030204" pitchFamily="34" charset="0"/>
              </a:rPr>
              <a:t>en administración, infraestructura, tecnología y en sistemas de gestión para </a:t>
            </a:r>
            <a:r>
              <a:rPr lang="es-ES" sz="4000" b="1" i="1" dirty="0">
                <a:solidFill>
                  <a:srgbClr val="F79646"/>
                </a:solidFill>
                <a:latin typeface="Arial" panose="020B0604020202020204" pitchFamily="34" charset="0"/>
                <a:ea typeface="Calibri" panose="020F0502020204030204" pitchFamily="34" charset="0"/>
              </a:rPr>
              <a:t>superar el atraso judicial y tener una correcta aplicación de la justicia.</a:t>
            </a:r>
            <a:r>
              <a:rPr lang="es-ES" sz="3200" dirty="0"/>
              <a:t> </a:t>
            </a:r>
          </a:p>
        </p:txBody>
      </p:sp>
    </p:spTree>
    <p:extLst>
      <p:ext uri="{BB962C8B-B14F-4D97-AF65-F5344CB8AC3E}">
        <p14:creationId xmlns:p14="http://schemas.microsoft.com/office/powerpoint/2010/main" val="24721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3211" y="4149874"/>
            <a:ext cx="6840760" cy="108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chemeClr val="tx1">
                    <a:lumMod val="85000"/>
                    <a:lumOff val="15000"/>
                  </a:schemeClr>
                </a:solidFill>
                <a:latin typeface="Source Sans Pro Light" pitchFamily="34" charset="0"/>
                <a:cs typeface="Arial" pitchFamily="34" charset="0"/>
              </a:rPr>
              <a:t>Balance de Gestión </a:t>
            </a:r>
          </a:p>
          <a:p>
            <a:pPr algn="ctr"/>
            <a:r>
              <a:rPr lang="en-US" sz="4000" spc="600" dirty="0" smtClean="0">
                <a:solidFill>
                  <a:schemeClr val="tx1">
                    <a:lumMod val="85000"/>
                    <a:lumOff val="15000"/>
                  </a:schemeClr>
                </a:solidFill>
                <a:latin typeface="Source Sans Pro Light" pitchFamily="34" charset="0"/>
                <a:cs typeface="Arial" pitchFamily="34" charset="0"/>
              </a:rPr>
              <a:t>2013-2014</a:t>
            </a:r>
            <a:endParaRPr lang="en-US" sz="4000" spc="600" dirty="0">
              <a:solidFill>
                <a:schemeClr val="tx1">
                  <a:lumMod val="85000"/>
                  <a:lumOff val="15000"/>
                </a:schemeClr>
              </a:solidFill>
              <a:latin typeface="Source Sans Pro Light"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73" y="693490"/>
            <a:ext cx="2124236" cy="2871220"/>
          </a:xfrm>
          <a:prstGeom prst="rect">
            <a:avLst/>
          </a:prstGeom>
        </p:spPr>
      </p:pic>
    </p:spTree>
    <p:extLst>
      <p:ext uri="{BB962C8B-B14F-4D97-AF65-F5344CB8AC3E}">
        <p14:creationId xmlns:p14="http://schemas.microsoft.com/office/powerpoint/2010/main" val="29130958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7291" y="2349674"/>
            <a:ext cx="9433048" cy="3416320"/>
          </a:xfrm>
          <a:prstGeom prst="rect">
            <a:avLst/>
          </a:prstGeom>
        </p:spPr>
        <p:txBody>
          <a:bodyPr wrap="square">
            <a:spAutoFit/>
          </a:bodyPr>
          <a:lstStyle/>
          <a:p>
            <a:pPr algn="just"/>
            <a:r>
              <a:rPr lang="es-MX" dirty="0"/>
              <a:t>El presupuesto anual administrado por el Consejo Superior de la Judicatura en el 2014 es de </a:t>
            </a:r>
            <a:r>
              <a:rPr lang="es-MX" dirty="0" smtClean="0"/>
              <a:t>2,86 </a:t>
            </a:r>
            <a:r>
              <a:rPr lang="es-MX" dirty="0"/>
              <a:t>billones de pesos. Se distribuye en recursos de </a:t>
            </a:r>
            <a:r>
              <a:rPr lang="es-MX" dirty="0" smtClean="0"/>
              <a:t>funcionamiento (88%) </a:t>
            </a:r>
            <a:r>
              <a:rPr lang="es-MX" dirty="0"/>
              <a:t>y de </a:t>
            </a:r>
            <a:r>
              <a:rPr lang="es-MX" dirty="0" smtClean="0"/>
              <a:t>inversión (12%).</a:t>
            </a:r>
            <a:endParaRPr lang="es-CO" dirty="0"/>
          </a:p>
          <a:p>
            <a:pPr algn="just"/>
            <a:r>
              <a:rPr lang="es-MX" dirty="0"/>
              <a:t> </a:t>
            </a:r>
            <a:endParaRPr lang="es-CO" dirty="0"/>
          </a:p>
          <a:p>
            <a:pPr algn="just"/>
            <a:r>
              <a:rPr lang="es-MX" dirty="0"/>
              <a:t>A diferencia de las ramas Ejecutiva y Legislativa que pueden incidir en la asignación presupuestal, la Rama Judicial aspira a tener asiento en el Confis y en el Conpes porque hasta el momento no tiene autonomía presupuestal y depende de los recursos entregados por el  Ministerio de Hacienda al Consejo Superior de la Judicatura. </a:t>
            </a:r>
            <a:endParaRPr lang="es-CO" dirty="0"/>
          </a:p>
        </p:txBody>
      </p:sp>
      <p:sp>
        <p:nvSpPr>
          <p:cNvPr id="5" name="Marcador de texto 1"/>
          <p:cNvSpPr>
            <a:spLocks noGrp="1"/>
          </p:cNvSpPr>
          <p:nvPr>
            <p:ph type="body" sz="quarter" idx="10"/>
          </p:nvPr>
        </p:nvSpPr>
        <p:spPr>
          <a:xfrm>
            <a:off x="-23092" y="-62540"/>
            <a:ext cx="5472608" cy="1548118"/>
          </a:xfrm>
          <a:solidFill>
            <a:schemeClr val="tx2">
              <a:lumMod val="75000"/>
            </a:schemeClr>
          </a:solidFill>
          <a:ln>
            <a:solidFill>
              <a:schemeClr val="tx2">
                <a:lumMod val="75000"/>
              </a:schemeClr>
            </a:solidFill>
          </a:ln>
        </p:spPr>
        <p:txBody>
          <a:bodyPr/>
          <a:lstStyle/>
          <a:p>
            <a:r>
              <a:rPr lang="es-ES" sz="4800" dirty="0" smtClean="0"/>
              <a:t>El Consejo Superior de la Judicatura</a:t>
            </a:r>
            <a:endParaRPr lang="es-ES" sz="4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11397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si-f.es/sites/default/files/161222/justi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2" y="4171161"/>
            <a:ext cx="3048000"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1"/>
          <p:cNvSpPr>
            <a:spLocks noGrp="1"/>
          </p:cNvSpPr>
          <p:nvPr>
            <p:ph type="body" sz="quarter" idx="10"/>
          </p:nvPr>
        </p:nvSpPr>
        <p:spPr>
          <a:xfrm>
            <a:off x="-23092" y="-62540"/>
            <a:ext cx="5472608" cy="1548118"/>
          </a:xfrm>
          <a:solidFill>
            <a:schemeClr val="tx2">
              <a:lumMod val="75000"/>
            </a:schemeClr>
          </a:solidFill>
          <a:ln>
            <a:solidFill>
              <a:schemeClr val="tx2">
                <a:lumMod val="75000"/>
              </a:schemeClr>
            </a:solidFill>
          </a:ln>
        </p:spPr>
        <p:txBody>
          <a:bodyPr/>
          <a:lstStyle/>
          <a:p>
            <a:r>
              <a:rPr lang="es-ES" sz="4800" dirty="0" smtClean="0"/>
              <a:t>La conflictividad en Colombia. </a:t>
            </a:r>
            <a:endParaRPr lang="es-ES" sz="4800" dirty="0"/>
          </a:p>
        </p:txBody>
      </p:sp>
      <p:sp>
        <p:nvSpPr>
          <p:cNvPr id="5" name="Rectángulo 4"/>
          <p:cNvSpPr/>
          <p:nvPr/>
        </p:nvSpPr>
        <p:spPr>
          <a:xfrm>
            <a:off x="1465452" y="2202516"/>
            <a:ext cx="9649072" cy="3477875"/>
          </a:xfrm>
          <a:prstGeom prst="rect">
            <a:avLst/>
          </a:prstGeom>
        </p:spPr>
        <p:txBody>
          <a:bodyPr wrap="square">
            <a:spAutoFit/>
          </a:bodyPr>
          <a:lstStyle/>
          <a:p>
            <a:pPr algn="just"/>
            <a:r>
              <a:rPr lang="es-ES" sz="2000" b="1" dirty="0" smtClean="0"/>
              <a:t>Encuesta </a:t>
            </a:r>
            <a:r>
              <a:rPr lang="es-ES" sz="2000" b="1" dirty="0"/>
              <a:t>de Opinión del ciudadano sobre el acceso a los servicios de J</a:t>
            </a:r>
            <a:r>
              <a:rPr lang="es-ES" sz="2000" b="1" dirty="0" smtClean="0"/>
              <a:t>usticia:</a:t>
            </a:r>
          </a:p>
          <a:p>
            <a:pPr algn="just"/>
            <a:r>
              <a:rPr lang="es-ES" sz="2000" dirty="0" smtClean="0"/>
              <a:t> </a:t>
            </a:r>
          </a:p>
          <a:p>
            <a:pPr algn="just"/>
            <a:r>
              <a:rPr lang="es-ES" sz="2000" dirty="0" smtClean="0"/>
              <a:t>Realizada </a:t>
            </a:r>
            <a:r>
              <a:rPr lang="es-ES" sz="2000" dirty="0"/>
              <a:t>por </a:t>
            </a:r>
            <a:r>
              <a:rPr lang="es-ES" sz="2000" dirty="0" err="1"/>
              <a:t>Yanhaas</a:t>
            </a:r>
            <a:r>
              <a:rPr lang="es-ES" sz="2000" dirty="0"/>
              <a:t> S.A</a:t>
            </a:r>
            <a:r>
              <a:rPr lang="es-ES" sz="2000" dirty="0" smtClean="0"/>
              <a:t>., es una </a:t>
            </a:r>
            <a:r>
              <a:rPr lang="es-ES" sz="2000" dirty="0"/>
              <a:t>encuesta probabilística en 8.952 hogares, con un margen de error del 1,2 por ciento y 45 municipios, incluido una población indígena, de características similares a los incluidos en la encuesta de acceso del 2009. </a:t>
            </a:r>
            <a:endParaRPr lang="es-ES" sz="2000" dirty="0" smtClean="0"/>
          </a:p>
          <a:p>
            <a:pPr algn="just"/>
            <a:endParaRPr lang="es-ES" sz="2000" dirty="0"/>
          </a:p>
          <a:p>
            <a:pPr algn="just"/>
            <a:r>
              <a:rPr lang="es-ES" sz="2000" dirty="0"/>
              <a:t>La muestra se diseñó con dos grandes grupos de personas: las que reconocieron que habían tenido al menos un conflicto en los últimos cuatro años y personas sin conflicto. </a:t>
            </a:r>
            <a:endParaRPr lang="es-ES" sz="2000" dirty="0" smtClean="0"/>
          </a:p>
          <a:p>
            <a:pPr algn="just"/>
            <a:endParaRPr lang="es-ES" sz="2000" dirty="0"/>
          </a:p>
          <a:p>
            <a:pPr algn="just"/>
            <a:r>
              <a:rPr lang="es-ES" sz="2000" dirty="0"/>
              <a:t>De la muestra compuesta por 8.952 hogares encuestados, el 53 por ciento sí había tenido al menos un conflicto en los últimos cuatro años, tasa superior a la esperada. </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5456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2467" y="2205658"/>
            <a:ext cx="2642600" cy="1169535"/>
          </a:xfrm>
          <a:prstGeom prst="rect">
            <a:avLst/>
          </a:prstGeom>
        </p:spPr>
        <p:txBody>
          <a:bodyPr wrap="square" lIns="91424" tIns="45712" rIns="91424" bIns="45712">
            <a:spAutoFit/>
          </a:bodyPr>
          <a:lstStyle/>
          <a:p>
            <a:pPr algn="just"/>
            <a:r>
              <a:rPr lang="es-ES" sz="1400" kern="3000" dirty="0" smtClean="0">
                <a:solidFill>
                  <a:schemeClr val="tx1">
                    <a:lumMod val="85000"/>
                    <a:lumOff val="15000"/>
                  </a:schemeClr>
                </a:solidFill>
                <a:latin typeface="Source Sans Pro Light" pitchFamily="34" charset="0"/>
              </a:rPr>
              <a:t>Reconoce </a:t>
            </a:r>
            <a:r>
              <a:rPr lang="es-ES" sz="1400" kern="3000" dirty="0">
                <a:solidFill>
                  <a:schemeClr val="tx1">
                    <a:lumMod val="85000"/>
                    <a:lumOff val="15000"/>
                  </a:schemeClr>
                </a:solidFill>
                <a:latin typeface="Source Sans Pro Light" pitchFamily="34" charset="0"/>
              </a:rPr>
              <a:t>haber tenido al menos un conflicto en los últimos cuatro años con otras personas o entidades públicas y/o privadas. </a:t>
            </a:r>
            <a:endParaRPr lang="en-US" sz="1400" kern="3000" dirty="0">
              <a:solidFill>
                <a:schemeClr val="tx1">
                  <a:lumMod val="85000"/>
                  <a:lumOff val="15000"/>
                </a:schemeClr>
              </a:solidFill>
              <a:latin typeface="Source Sans Pro Light" pitchFamily="34" charset="0"/>
            </a:endParaRPr>
          </a:p>
        </p:txBody>
      </p:sp>
      <p:sp>
        <p:nvSpPr>
          <p:cNvPr id="5" name="TextBox 4"/>
          <p:cNvSpPr txBox="1"/>
          <p:nvPr/>
        </p:nvSpPr>
        <p:spPr>
          <a:xfrm>
            <a:off x="5386215" y="1038861"/>
            <a:ext cx="1609704" cy="1015647"/>
          </a:xfrm>
          <a:prstGeom prst="rect">
            <a:avLst/>
          </a:prstGeom>
          <a:noFill/>
        </p:spPr>
        <p:txBody>
          <a:bodyPr wrap="none" lIns="91424" tIns="45712" rIns="91424" bIns="45712" rtlCol="0">
            <a:spAutoFit/>
          </a:bodyPr>
          <a:lstStyle/>
          <a:p>
            <a:r>
              <a:rPr lang="en-US" sz="6000" b="1" spc="-300" dirty="0" smtClean="0">
                <a:solidFill>
                  <a:srgbClr val="C00000"/>
                </a:solidFill>
                <a:latin typeface="Arial" pitchFamily="34" charset="0"/>
                <a:cs typeface="Arial" pitchFamily="34" charset="0"/>
              </a:rPr>
              <a:t>53%</a:t>
            </a:r>
            <a:endParaRPr lang="en-US" sz="6000" b="1" spc="-300" dirty="0">
              <a:solidFill>
                <a:srgbClr val="C00000"/>
              </a:solidFill>
              <a:latin typeface="Arial" pitchFamily="34" charset="0"/>
              <a:cs typeface="Arial" pitchFamily="34" charset="0"/>
            </a:endParaRPr>
          </a:p>
        </p:txBody>
      </p:sp>
      <p:sp>
        <p:nvSpPr>
          <p:cNvPr id="6" name="Rectangle 5"/>
          <p:cNvSpPr/>
          <p:nvPr/>
        </p:nvSpPr>
        <p:spPr>
          <a:xfrm>
            <a:off x="5423142" y="1802635"/>
            <a:ext cx="2055339" cy="461649"/>
          </a:xfrm>
          <a:prstGeom prst="rect">
            <a:avLst/>
          </a:prstGeom>
        </p:spPr>
        <p:txBody>
          <a:bodyPr wrap="none" lIns="91424" tIns="45712" rIns="91424" bIns="45712">
            <a:spAutoFit/>
          </a:bodyPr>
          <a:lstStyle/>
          <a:p>
            <a:r>
              <a:rPr lang="en-US" spc="-150" dirty="0" smtClean="0">
                <a:latin typeface="Arial" pitchFamily="34" charset="0"/>
                <a:cs typeface="Arial" pitchFamily="34" charset="0"/>
              </a:rPr>
              <a:t>De la </a:t>
            </a:r>
            <a:r>
              <a:rPr lang="en-US" spc="-150" dirty="0" err="1" smtClean="0">
                <a:latin typeface="Arial" pitchFamily="34" charset="0"/>
                <a:cs typeface="Arial" pitchFamily="34" charset="0"/>
              </a:rPr>
              <a:t>Población</a:t>
            </a:r>
            <a:endParaRPr lang="en-US" spc="-150" dirty="0">
              <a:latin typeface="Arial" pitchFamily="34" charset="0"/>
              <a:cs typeface="Arial" pitchFamily="34" charset="0"/>
            </a:endParaRPr>
          </a:p>
        </p:txBody>
      </p:sp>
      <p:sp>
        <p:nvSpPr>
          <p:cNvPr id="10" name="Rectangle 9"/>
          <p:cNvSpPr/>
          <p:nvPr/>
        </p:nvSpPr>
        <p:spPr>
          <a:xfrm>
            <a:off x="8493089" y="2205658"/>
            <a:ext cx="3429773" cy="1600422"/>
          </a:xfrm>
          <a:prstGeom prst="rect">
            <a:avLst/>
          </a:prstGeom>
        </p:spPr>
        <p:txBody>
          <a:bodyPr wrap="square" lIns="91424" tIns="45712" rIns="91424" bIns="45712">
            <a:spAutoFit/>
          </a:bodyPr>
          <a:lstStyle/>
          <a:p>
            <a:r>
              <a:rPr lang="es-ES" sz="1400" kern="3000" dirty="0" smtClean="0">
                <a:solidFill>
                  <a:schemeClr val="tx1">
                    <a:lumMod val="85000"/>
                    <a:lumOff val="15000"/>
                  </a:schemeClr>
                </a:solidFill>
                <a:latin typeface="Source Sans Pro Light" pitchFamily="34" charset="0"/>
              </a:rPr>
              <a:t>En promedio, ha </a:t>
            </a:r>
            <a:r>
              <a:rPr lang="es-ES" sz="1400" kern="3000" dirty="0">
                <a:solidFill>
                  <a:schemeClr val="tx1">
                    <a:lumMod val="85000"/>
                    <a:lumOff val="15000"/>
                  </a:schemeClr>
                </a:solidFill>
                <a:latin typeface="Source Sans Pro Light" pitchFamily="34" charset="0"/>
              </a:rPr>
              <a:t>tenido entre 1 y 2 conflictos durante los últimos cuatro años. El tipo de conflicto de mayor ocurrencia presentado está asociado con servicios públicos domiciliarios y personales como Internet móvil, celulares/planes de datos</a:t>
            </a:r>
            <a:endParaRPr lang="en-US" sz="1400" kern="3000" dirty="0">
              <a:solidFill>
                <a:schemeClr val="tx1">
                  <a:lumMod val="85000"/>
                  <a:lumOff val="15000"/>
                </a:schemeClr>
              </a:solidFill>
              <a:latin typeface="Source Sans Pro Light" pitchFamily="34" charset="0"/>
            </a:endParaRPr>
          </a:p>
        </p:txBody>
      </p:sp>
      <p:sp>
        <p:nvSpPr>
          <p:cNvPr id="11" name="TextBox 10"/>
          <p:cNvSpPr txBox="1"/>
          <p:nvPr/>
        </p:nvSpPr>
        <p:spPr>
          <a:xfrm>
            <a:off x="8493089" y="1038861"/>
            <a:ext cx="574164" cy="1015647"/>
          </a:xfrm>
          <a:prstGeom prst="rect">
            <a:avLst/>
          </a:prstGeom>
          <a:noFill/>
        </p:spPr>
        <p:txBody>
          <a:bodyPr wrap="none" lIns="91424" tIns="45712" rIns="91424" bIns="45712" rtlCol="0">
            <a:spAutoFit/>
          </a:bodyPr>
          <a:lstStyle/>
          <a:p>
            <a:r>
              <a:rPr lang="en-US" sz="6000" b="1" spc="-300" dirty="0" smtClean="0">
                <a:solidFill>
                  <a:srgbClr val="FFC000"/>
                </a:solidFill>
                <a:latin typeface="Arial" pitchFamily="34" charset="0"/>
                <a:cs typeface="Arial" pitchFamily="34" charset="0"/>
              </a:rPr>
              <a:t>1</a:t>
            </a:r>
            <a:endParaRPr lang="en-US" sz="6000" b="1" spc="-300" dirty="0">
              <a:solidFill>
                <a:srgbClr val="FFC000"/>
              </a:solidFill>
              <a:latin typeface="Arial" pitchFamily="34" charset="0"/>
              <a:cs typeface="Arial" pitchFamily="34" charset="0"/>
            </a:endParaRPr>
          </a:p>
        </p:txBody>
      </p:sp>
      <p:sp>
        <p:nvSpPr>
          <p:cNvPr id="12" name="Rectangle 11"/>
          <p:cNvSpPr/>
          <p:nvPr/>
        </p:nvSpPr>
        <p:spPr>
          <a:xfrm>
            <a:off x="8493089" y="1867292"/>
            <a:ext cx="1263455" cy="461649"/>
          </a:xfrm>
          <a:prstGeom prst="rect">
            <a:avLst/>
          </a:prstGeom>
        </p:spPr>
        <p:txBody>
          <a:bodyPr wrap="none" lIns="91424" tIns="45712" rIns="91424" bIns="45712">
            <a:spAutoFit/>
          </a:bodyPr>
          <a:lstStyle/>
          <a:p>
            <a:r>
              <a:rPr lang="en-US" kern="3000" spc="-150" dirty="0" smtClean="0">
                <a:solidFill>
                  <a:schemeClr val="tx1">
                    <a:lumMod val="85000"/>
                    <a:lumOff val="15000"/>
                  </a:schemeClr>
                </a:solidFill>
                <a:latin typeface="Arial" pitchFamily="34" charset="0"/>
                <a:cs typeface="Arial" pitchFamily="34" charset="0"/>
              </a:rPr>
              <a:t>Persona </a:t>
            </a:r>
            <a:endParaRPr lang="en-US" spc="-150" dirty="0">
              <a:latin typeface="Arial" pitchFamily="34" charset="0"/>
              <a:cs typeface="Arial" pitchFamily="34" charset="0"/>
            </a:endParaRPr>
          </a:p>
        </p:txBody>
      </p:sp>
      <p:sp>
        <p:nvSpPr>
          <p:cNvPr id="16" name="Rectangle 15"/>
          <p:cNvSpPr/>
          <p:nvPr/>
        </p:nvSpPr>
        <p:spPr>
          <a:xfrm>
            <a:off x="5518367" y="4495780"/>
            <a:ext cx="2939726" cy="738648"/>
          </a:xfrm>
          <a:prstGeom prst="rect">
            <a:avLst/>
          </a:prstGeom>
        </p:spPr>
        <p:txBody>
          <a:bodyPr wrap="square" lIns="91424" tIns="45712" rIns="91424" bIns="45712">
            <a:spAutoFit/>
          </a:bodyPr>
          <a:lstStyle/>
          <a:p>
            <a:r>
              <a:rPr lang="es-ES" sz="1400" kern="3000" dirty="0" smtClean="0">
                <a:solidFill>
                  <a:schemeClr val="tx1">
                    <a:lumMod val="85000"/>
                    <a:lumOff val="15000"/>
                  </a:schemeClr>
                </a:solidFill>
                <a:latin typeface="Source Sans Pro Light" pitchFamily="34" charset="0"/>
              </a:rPr>
              <a:t>De las personas que han </a:t>
            </a:r>
            <a:r>
              <a:rPr lang="es-ES" sz="1400" kern="3000" dirty="0">
                <a:solidFill>
                  <a:schemeClr val="tx1">
                    <a:lumMod val="85000"/>
                    <a:lumOff val="15000"/>
                  </a:schemeClr>
                </a:solidFill>
                <a:latin typeface="Source Sans Pro Light" pitchFamily="34" charset="0"/>
              </a:rPr>
              <a:t>tenido un conflicto </a:t>
            </a:r>
            <a:r>
              <a:rPr lang="es-ES" sz="1400" kern="3000" dirty="0" smtClean="0">
                <a:solidFill>
                  <a:schemeClr val="tx1">
                    <a:lumMod val="85000"/>
                    <a:lumOff val="15000"/>
                  </a:schemeClr>
                </a:solidFill>
                <a:latin typeface="Source Sans Pro Light" pitchFamily="34" charset="0"/>
              </a:rPr>
              <a:t>han acudido </a:t>
            </a:r>
            <a:r>
              <a:rPr lang="es-ES" sz="1400" kern="3000" dirty="0">
                <a:solidFill>
                  <a:schemeClr val="tx1">
                    <a:lumMod val="85000"/>
                    <a:lumOff val="15000"/>
                  </a:schemeClr>
                </a:solidFill>
                <a:latin typeface="Source Sans Pro Light" pitchFamily="34" charset="0"/>
              </a:rPr>
              <a:t>a alguna </a:t>
            </a:r>
            <a:r>
              <a:rPr lang="es-ES" sz="1400" kern="3000" dirty="0" smtClean="0">
                <a:solidFill>
                  <a:schemeClr val="tx1">
                    <a:lumMod val="85000"/>
                    <a:lumOff val="15000"/>
                  </a:schemeClr>
                </a:solidFill>
                <a:latin typeface="Source Sans Pro Light" pitchFamily="34" charset="0"/>
              </a:rPr>
              <a:t>instancia.  De este 30% un</a:t>
            </a:r>
            <a:endParaRPr lang="en-US" sz="1400" kern="3000" dirty="0">
              <a:solidFill>
                <a:schemeClr val="tx1">
                  <a:lumMod val="85000"/>
                  <a:lumOff val="15000"/>
                </a:schemeClr>
              </a:solidFill>
              <a:latin typeface="Source Sans Pro Light" pitchFamily="34" charset="0"/>
            </a:endParaRPr>
          </a:p>
        </p:txBody>
      </p:sp>
      <p:sp>
        <p:nvSpPr>
          <p:cNvPr id="17" name="TextBox 16"/>
          <p:cNvSpPr txBox="1"/>
          <p:nvPr/>
        </p:nvSpPr>
        <p:spPr>
          <a:xfrm>
            <a:off x="5482467" y="3709650"/>
            <a:ext cx="1671029" cy="1015647"/>
          </a:xfrm>
          <a:prstGeom prst="rect">
            <a:avLst/>
          </a:prstGeom>
          <a:noFill/>
        </p:spPr>
        <p:txBody>
          <a:bodyPr wrap="square" lIns="91424" tIns="45712" rIns="91424" bIns="45712" rtlCol="0">
            <a:spAutoFit/>
          </a:bodyPr>
          <a:lstStyle/>
          <a:p>
            <a:r>
              <a:rPr lang="en-US" sz="6000" b="1" spc="-300" dirty="0" smtClean="0">
                <a:solidFill>
                  <a:srgbClr val="92D050"/>
                </a:solidFill>
                <a:latin typeface="Arial" pitchFamily="34" charset="0"/>
                <a:cs typeface="Arial" pitchFamily="34" charset="0"/>
              </a:rPr>
              <a:t>30%</a:t>
            </a:r>
            <a:endParaRPr lang="en-US" sz="6000" b="1" spc="-300" dirty="0">
              <a:solidFill>
                <a:srgbClr val="92D050"/>
              </a:solidFill>
              <a:latin typeface="Arial" pitchFamily="34" charset="0"/>
              <a:cs typeface="Arial" pitchFamily="34" charset="0"/>
            </a:endParaRPr>
          </a:p>
        </p:txBody>
      </p:sp>
      <p:sp>
        <p:nvSpPr>
          <p:cNvPr id="18" name="Rectangle 17"/>
          <p:cNvSpPr/>
          <p:nvPr/>
        </p:nvSpPr>
        <p:spPr>
          <a:xfrm>
            <a:off x="5518939" y="3621285"/>
            <a:ext cx="1258339" cy="369316"/>
          </a:xfrm>
          <a:prstGeom prst="rect">
            <a:avLst/>
          </a:prstGeom>
        </p:spPr>
        <p:txBody>
          <a:bodyPr wrap="square" lIns="91424" tIns="45712" rIns="91424" bIns="45712">
            <a:spAutoFit/>
          </a:bodyPr>
          <a:lstStyle/>
          <a:p>
            <a:r>
              <a:rPr lang="en-US" sz="1800" kern="3000" spc="-150" dirty="0" smtClean="0">
                <a:solidFill>
                  <a:schemeClr val="tx1">
                    <a:lumMod val="85000"/>
                    <a:lumOff val="15000"/>
                  </a:schemeClr>
                </a:solidFill>
                <a:latin typeface="Arial" pitchFamily="34" charset="0"/>
                <a:cs typeface="Arial" pitchFamily="34" charset="0"/>
              </a:rPr>
              <a:t>Tan </a:t>
            </a:r>
            <a:r>
              <a:rPr lang="en-US" sz="1800" kern="3000" spc="-150" dirty="0" err="1" smtClean="0">
                <a:solidFill>
                  <a:schemeClr val="tx1">
                    <a:lumMod val="85000"/>
                    <a:lumOff val="15000"/>
                  </a:schemeClr>
                </a:solidFill>
                <a:latin typeface="Arial" pitchFamily="34" charset="0"/>
                <a:cs typeface="Arial" pitchFamily="34" charset="0"/>
              </a:rPr>
              <a:t>sólo</a:t>
            </a:r>
            <a:endParaRPr lang="en-US" sz="1800" spc="-150" dirty="0">
              <a:latin typeface="Arial" pitchFamily="34" charset="0"/>
              <a:cs typeface="Arial" pitchFamily="34" charset="0"/>
            </a:endParaRPr>
          </a:p>
        </p:txBody>
      </p:sp>
      <p:sp>
        <p:nvSpPr>
          <p:cNvPr id="22" name="Rectangle 21"/>
          <p:cNvSpPr/>
          <p:nvPr/>
        </p:nvSpPr>
        <p:spPr>
          <a:xfrm>
            <a:off x="8543453" y="5354862"/>
            <a:ext cx="3379409" cy="523204"/>
          </a:xfrm>
          <a:prstGeom prst="rect">
            <a:avLst/>
          </a:prstGeom>
        </p:spPr>
        <p:txBody>
          <a:bodyPr wrap="square" lIns="91424" tIns="45712" rIns="91424" bIns="45712">
            <a:spAutoFit/>
          </a:bodyPr>
          <a:lstStyle/>
          <a:p>
            <a:r>
              <a:rPr lang="es-ES" sz="1400" kern="3000" dirty="0">
                <a:solidFill>
                  <a:schemeClr val="tx1">
                    <a:lumMod val="85000"/>
                    <a:lumOff val="15000"/>
                  </a:schemeClr>
                </a:solidFill>
                <a:latin typeface="Source Sans Pro Light" pitchFamily="34" charset="0"/>
              </a:rPr>
              <a:t>desconoce los derechos fundamentales que amparan a los colombianos</a:t>
            </a:r>
            <a:endParaRPr lang="en-US" sz="1400" kern="3000" dirty="0">
              <a:solidFill>
                <a:schemeClr val="tx1">
                  <a:lumMod val="85000"/>
                  <a:lumOff val="15000"/>
                </a:schemeClr>
              </a:solidFill>
              <a:latin typeface="Source Sans Pro Light" pitchFamily="34" charset="0"/>
            </a:endParaRPr>
          </a:p>
        </p:txBody>
      </p:sp>
      <p:sp>
        <p:nvSpPr>
          <p:cNvPr id="23" name="TextBox 22"/>
          <p:cNvSpPr txBox="1"/>
          <p:nvPr/>
        </p:nvSpPr>
        <p:spPr>
          <a:xfrm>
            <a:off x="8542709" y="4093167"/>
            <a:ext cx="2173961" cy="1015647"/>
          </a:xfrm>
          <a:prstGeom prst="rect">
            <a:avLst/>
          </a:prstGeom>
          <a:noFill/>
        </p:spPr>
        <p:txBody>
          <a:bodyPr wrap="none" lIns="91424" tIns="45712" rIns="91424" bIns="45712" rtlCol="0">
            <a:spAutoFit/>
          </a:bodyPr>
          <a:lstStyle/>
          <a:p>
            <a:r>
              <a:rPr lang="en-US" sz="6000" b="1" spc="-300" dirty="0">
                <a:solidFill>
                  <a:srgbClr val="0070C0"/>
                </a:solidFill>
                <a:latin typeface="Arial" pitchFamily="34" charset="0"/>
                <a:cs typeface="Arial" pitchFamily="34" charset="0"/>
              </a:rPr>
              <a:t>54,8%</a:t>
            </a:r>
          </a:p>
        </p:txBody>
      </p:sp>
      <p:sp>
        <p:nvSpPr>
          <p:cNvPr id="24" name="Rectangle 23"/>
          <p:cNvSpPr/>
          <p:nvPr/>
        </p:nvSpPr>
        <p:spPr>
          <a:xfrm>
            <a:off x="8549357" y="4877989"/>
            <a:ext cx="2597154" cy="461649"/>
          </a:xfrm>
          <a:prstGeom prst="rect">
            <a:avLst/>
          </a:prstGeom>
        </p:spPr>
        <p:txBody>
          <a:bodyPr wrap="none" lIns="91424" tIns="45712" rIns="91424" bIns="45712">
            <a:spAutoFit/>
          </a:bodyPr>
          <a:lstStyle/>
          <a:p>
            <a:r>
              <a:rPr lang="en-US" kern="3000" spc="-150" dirty="0" smtClean="0">
                <a:solidFill>
                  <a:schemeClr val="tx1">
                    <a:lumMod val="85000"/>
                    <a:lumOff val="15000"/>
                  </a:schemeClr>
                </a:solidFill>
                <a:latin typeface="Arial" pitchFamily="34" charset="0"/>
                <a:cs typeface="Arial" pitchFamily="34" charset="0"/>
              </a:rPr>
              <a:t>De los </a:t>
            </a:r>
            <a:r>
              <a:rPr lang="en-US" kern="3000" spc="-150" dirty="0" err="1" smtClean="0">
                <a:solidFill>
                  <a:schemeClr val="tx1">
                    <a:lumMod val="85000"/>
                    <a:lumOff val="15000"/>
                  </a:schemeClr>
                </a:solidFill>
                <a:latin typeface="Arial" pitchFamily="34" charset="0"/>
                <a:cs typeface="Arial" pitchFamily="34" charset="0"/>
              </a:rPr>
              <a:t>Colombianos</a:t>
            </a:r>
            <a:endParaRPr lang="en-US" spc="-150" dirty="0">
              <a:latin typeface="Arial" pitchFamily="34" charset="0"/>
              <a:cs typeface="Arial" pitchFamily="34" charset="0"/>
            </a:endParaRPr>
          </a:p>
        </p:txBody>
      </p:sp>
      <p:sp>
        <p:nvSpPr>
          <p:cNvPr id="36" name="TextBox 35"/>
          <p:cNvSpPr txBox="1"/>
          <p:nvPr/>
        </p:nvSpPr>
        <p:spPr>
          <a:xfrm>
            <a:off x="833675" y="2484700"/>
            <a:ext cx="3463712" cy="3416304"/>
          </a:xfrm>
          <a:prstGeom prst="rect">
            <a:avLst/>
          </a:prstGeom>
          <a:noFill/>
        </p:spPr>
        <p:txBody>
          <a:bodyPr wrap="square" lIns="91424" tIns="45712" rIns="91424" bIns="45712" rtlCol="0">
            <a:spAutoFit/>
          </a:bodyPr>
          <a:lstStyle/>
          <a:p>
            <a:r>
              <a:rPr lang="es-MX" dirty="0" smtClean="0"/>
              <a:t>Se </a:t>
            </a:r>
            <a:r>
              <a:rPr lang="es-MX" dirty="0"/>
              <a:t>entiende como conflicto una controversia, disputa, discusión, enfrentamiento o pelea, violenta o no violenta, que el encuestado o algo de los que viven con él ha tenido o tiene con otra persona o </a:t>
            </a:r>
            <a:r>
              <a:rPr lang="es-MX" dirty="0" smtClean="0"/>
              <a:t>Institución</a:t>
            </a:r>
            <a:r>
              <a:rPr lang="es-MX" b="1" dirty="0" smtClean="0"/>
              <a:t>.</a:t>
            </a:r>
            <a:endParaRPr lang="es-CO" b="1" dirty="0"/>
          </a:p>
        </p:txBody>
      </p:sp>
      <p:sp>
        <p:nvSpPr>
          <p:cNvPr id="38" name="Rectangle 37"/>
          <p:cNvSpPr/>
          <p:nvPr/>
        </p:nvSpPr>
        <p:spPr>
          <a:xfrm>
            <a:off x="233607" y="2133650"/>
            <a:ext cx="4242602" cy="4524299"/>
          </a:xfrm>
          <a:prstGeom prst="rect">
            <a:avLst/>
          </a:prstGeom>
        </p:spPr>
        <p:txBody>
          <a:bodyPr wrap="square" lIns="91424" tIns="45712" rIns="91424" bIns="45712">
            <a:spAutoFit/>
          </a:bodyPr>
          <a:lstStyle/>
          <a:p>
            <a:pPr lvl="0"/>
            <a:r>
              <a:rPr lang="en-US" sz="9600" b="1" spc="-300" dirty="0" smtClean="0">
                <a:solidFill>
                  <a:schemeClr val="tx2">
                    <a:lumMod val="75000"/>
                  </a:schemeClr>
                </a:solidFill>
                <a:latin typeface="Arial" pitchFamily="34" charset="0"/>
                <a:cs typeface="Arial" pitchFamily="34" charset="0"/>
              </a:rPr>
              <a:t>“       </a:t>
            </a:r>
          </a:p>
          <a:p>
            <a:pPr lvl="0"/>
            <a:r>
              <a:rPr lang="en-US" sz="9600" b="1" spc="-300" dirty="0">
                <a:solidFill>
                  <a:schemeClr val="tx2">
                    <a:lumMod val="75000"/>
                  </a:schemeClr>
                </a:solidFill>
                <a:latin typeface="Arial" pitchFamily="34" charset="0"/>
                <a:cs typeface="Arial" pitchFamily="34" charset="0"/>
              </a:rPr>
              <a:t> </a:t>
            </a:r>
            <a:r>
              <a:rPr lang="en-US" sz="9600" b="1" spc="-300" dirty="0" smtClean="0">
                <a:solidFill>
                  <a:schemeClr val="tx2">
                    <a:lumMod val="75000"/>
                  </a:schemeClr>
                </a:solidFill>
                <a:latin typeface="Arial" pitchFamily="34" charset="0"/>
                <a:cs typeface="Arial" pitchFamily="34" charset="0"/>
              </a:rPr>
              <a:t>          </a:t>
            </a:r>
          </a:p>
          <a:p>
            <a:pPr lvl="0"/>
            <a:r>
              <a:rPr lang="en-US" sz="9600" b="1" spc="-300" dirty="0" smtClean="0">
                <a:solidFill>
                  <a:schemeClr val="tx2">
                    <a:lumMod val="75000"/>
                  </a:schemeClr>
                </a:solidFill>
                <a:latin typeface="Arial" pitchFamily="34" charset="0"/>
                <a:cs typeface="Arial" pitchFamily="34" charset="0"/>
              </a:rPr>
              <a:t>           ”</a:t>
            </a:r>
            <a:endParaRPr lang="en-US" sz="9600" b="1" spc="-300" dirty="0">
              <a:solidFill>
                <a:schemeClr val="tx2">
                  <a:lumMod val="75000"/>
                </a:schemeClr>
              </a:solidFill>
              <a:latin typeface="Arial" pitchFamily="34" charset="0"/>
              <a:cs typeface="Arial" pitchFamily="34" charset="0"/>
            </a:endParaRPr>
          </a:p>
        </p:txBody>
      </p:sp>
      <p:sp>
        <p:nvSpPr>
          <p:cNvPr id="33" name="TextBox 16"/>
          <p:cNvSpPr txBox="1"/>
          <p:nvPr/>
        </p:nvSpPr>
        <p:spPr>
          <a:xfrm>
            <a:off x="5507899" y="5085963"/>
            <a:ext cx="1671029" cy="1015647"/>
          </a:xfrm>
          <a:prstGeom prst="rect">
            <a:avLst/>
          </a:prstGeom>
          <a:noFill/>
        </p:spPr>
        <p:txBody>
          <a:bodyPr wrap="square" lIns="91424" tIns="45712" rIns="91424" bIns="45712" rtlCol="0">
            <a:spAutoFit/>
          </a:bodyPr>
          <a:lstStyle/>
          <a:p>
            <a:r>
              <a:rPr lang="en-US" sz="6000" b="1" spc="-300" dirty="0" smtClean="0">
                <a:solidFill>
                  <a:srgbClr val="FF0000"/>
                </a:solidFill>
                <a:latin typeface="Arial" pitchFamily="34" charset="0"/>
                <a:cs typeface="Arial" pitchFamily="34" charset="0"/>
              </a:rPr>
              <a:t>21%</a:t>
            </a:r>
            <a:endParaRPr lang="en-US" sz="6000" b="1" spc="-300" dirty="0">
              <a:solidFill>
                <a:srgbClr val="FF0000"/>
              </a:solidFill>
              <a:latin typeface="Arial" pitchFamily="34" charset="0"/>
              <a:cs typeface="Arial" pitchFamily="34" charset="0"/>
            </a:endParaRPr>
          </a:p>
        </p:txBody>
      </p:sp>
      <p:sp>
        <p:nvSpPr>
          <p:cNvPr id="34" name="Rectangle 15"/>
          <p:cNvSpPr/>
          <p:nvPr/>
        </p:nvSpPr>
        <p:spPr>
          <a:xfrm>
            <a:off x="5518367" y="5932051"/>
            <a:ext cx="3027492" cy="523204"/>
          </a:xfrm>
          <a:prstGeom prst="rect">
            <a:avLst/>
          </a:prstGeom>
        </p:spPr>
        <p:txBody>
          <a:bodyPr wrap="square" lIns="91424" tIns="45712" rIns="91424" bIns="45712">
            <a:spAutoFit/>
          </a:bodyPr>
          <a:lstStyle/>
          <a:p>
            <a:r>
              <a:rPr lang="es-ES" sz="1400" kern="3000" dirty="0">
                <a:solidFill>
                  <a:schemeClr val="tx1">
                    <a:lumMod val="85000"/>
                    <a:lumOff val="15000"/>
                  </a:schemeClr>
                </a:solidFill>
                <a:latin typeface="Source Sans Pro Light" pitchFamily="34" charset="0"/>
              </a:rPr>
              <a:t>busca resolver su conflicto a través de autoridades no judiciales</a:t>
            </a:r>
            <a:endParaRPr lang="en-US" sz="1400" kern="3000" dirty="0">
              <a:solidFill>
                <a:schemeClr val="tx1">
                  <a:lumMod val="85000"/>
                  <a:lumOff val="15000"/>
                </a:schemeClr>
              </a:solidFill>
              <a:latin typeface="Source Sans Pro Light" pitchFamily="34" charset="0"/>
            </a:endParaRPr>
          </a:p>
        </p:txBody>
      </p:sp>
      <p:sp>
        <p:nvSpPr>
          <p:cNvPr id="37" name="Marcador de texto 1"/>
          <p:cNvSpPr>
            <a:spLocks noGrp="1"/>
          </p:cNvSpPr>
          <p:nvPr>
            <p:ph type="body" sz="quarter" idx="10"/>
          </p:nvPr>
        </p:nvSpPr>
        <p:spPr>
          <a:xfrm>
            <a:off x="-23092" y="-62540"/>
            <a:ext cx="4824535" cy="1548118"/>
          </a:xfrm>
          <a:solidFill>
            <a:schemeClr val="tx2">
              <a:lumMod val="75000"/>
            </a:schemeClr>
          </a:solidFill>
          <a:ln>
            <a:solidFill>
              <a:schemeClr val="tx2">
                <a:lumMod val="75000"/>
              </a:schemeClr>
            </a:solidFill>
          </a:ln>
        </p:spPr>
        <p:txBody>
          <a:bodyPr/>
          <a:lstStyle/>
          <a:p>
            <a:r>
              <a:rPr lang="es-ES" sz="4800" dirty="0"/>
              <a:t>La conflictividad en Colombia. </a:t>
            </a:r>
          </a:p>
        </p:txBody>
      </p:sp>
      <p:pic>
        <p:nvPicPr>
          <p:cNvPr id="39" name="Imagen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2163" y="5691780"/>
            <a:ext cx="792381" cy="1071020"/>
          </a:xfrm>
          <a:prstGeom prst="rect">
            <a:avLst/>
          </a:prstGeom>
        </p:spPr>
      </p:pic>
    </p:spTree>
    <p:extLst>
      <p:ext uri="{BB962C8B-B14F-4D97-AF65-F5344CB8AC3E}">
        <p14:creationId xmlns:p14="http://schemas.microsoft.com/office/powerpoint/2010/main" val="3665344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0-#ppt_w/2"/>
                                          </p:val>
                                        </p:tav>
                                        <p:tav tm="100000">
                                          <p:val>
                                            <p:strVal val="#ppt_x"/>
                                          </p:val>
                                        </p:tav>
                                      </p:tavLst>
                                    </p:anim>
                                    <p:anim calcmode="lin" valueType="num">
                                      <p:cBhvr additive="base">
                                        <p:cTn id="12" dur="7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ppt_x"/>
                                          </p:val>
                                        </p:tav>
                                        <p:tav tm="100000">
                                          <p:val>
                                            <p:strVal val="#ppt_x"/>
                                          </p:val>
                                        </p:tav>
                                      </p:tavLst>
                                    </p:anim>
                                    <p:anim calcmode="lin" valueType="num">
                                      <p:cBhvr additive="base">
                                        <p:cTn id="24" dur="75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ppt_x"/>
                                          </p:val>
                                        </p:tav>
                                        <p:tav tm="100000">
                                          <p:val>
                                            <p:strVal val="#ppt_x"/>
                                          </p:val>
                                        </p:tav>
                                      </p:tavLst>
                                    </p:anim>
                                    <p:anim calcmode="lin" valueType="num">
                                      <p:cBhvr additive="base">
                                        <p:cTn id="32" dur="75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2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ppt_x"/>
                                          </p:val>
                                        </p:tav>
                                        <p:tav tm="100000">
                                          <p:val>
                                            <p:strVal val="#ppt_x"/>
                                          </p:val>
                                        </p:tav>
                                      </p:tavLst>
                                    </p:anim>
                                    <p:anim calcmode="lin" valueType="num">
                                      <p:cBhvr additive="base">
                                        <p:cTn id="36" dur="75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5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750" fill="hold"/>
                                        <p:tgtEl>
                                          <p:spTgt spid="18"/>
                                        </p:tgtEl>
                                        <p:attrNameLst>
                                          <p:attrName>ppt_x</p:attrName>
                                        </p:attrNameLst>
                                      </p:cBhvr>
                                      <p:tavLst>
                                        <p:tav tm="0">
                                          <p:val>
                                            <p:strVal val="#ppt_x"/>
                                          </p:val>
                                        </p:tav>
                                        <p:tav tm="100000">
                                          <p:val>
                                            <p:strVal val="#ppt_x"/>
                                          </p:val>
                                        </p:tav>
                                      </p:tavLst>
                                    </p:anim>
                                    <p:anim calcmode="lin" valueType="num">
                                      <p:cBhvr additive="base">
                                        <p:cTn id="40" dur="75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50" fill="hold"/>
                                        <p:tgtEl>
                                          <p:spTgt spid="17"/>
                                        </p:tgtEl>
                                        <p:attrNameLst>
                                          <p:attrName>ppt_x</p:attrName>
                                        </p:attrNameLst>
                                      </p:cBhvr>
                                      <p:tavLst>
                                        <p:tav tm="0">
                                          <p:val>
                                            <p:strVal val="#ppt_x"/>
                                          </p:val>
                                        </p:tav>
                                        <p:tav tm="100000">
                                          <p:val>
                                            <p:strVal val="#ppt_x"/>
                                          </p:val>
                                        </p:tav>
                                      </p:tavLst>
                                    </p:anim>
                                    <p:anim calcmode="lin" valueType="num">
                                      <p:cBhvr additive="base">
                                        <p:cTn id="44" dur="75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25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ppt_x"/>
                                          </p:val>
                                        </p:tav>
                                        <p:tav tm="100000">
                                          <p:val>
                                            <p:strVal val="#ppt_x"/>
                                          </p:val>
                                        </p:tav>
                                      </p:tavLst>
                                    </p:anim>
                                    <p:anim calcmode="lin" valueType="num">
                                      <p:cBhvr additive="base">
                                        <p:cTn id="48" dur="75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ppt_x"/>
                                          </p:val>
                                        </p:tav>
                                        <p:tav tm="100000">
                                          <p:val>
                                            <p:strVal val="#ppt_x"/>
                                          </p:val>
                                        </p:tav>
                                      </p:tavLst>
                                    </p:anim>
                                    <p:anim calcmode="lin" valueType="num">
                                      <p:cBhvr additive="base">
                                        <p:cTn id="52" dur="75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750" fill="hold"/>
                                        <p:tgtEl>
                                          <p:spTgt spid="23"/>
                                        </p:tgtEl>
                                        <p:attrNameLst>
                                          <p:attrName>ppt_x</p:attrName>
                                        </p:attrNameLst>
                                      </p:cBhvr>
                                      <p:tavLst>
                                        <p:tav tm="0">
                                          <p:val>
                                            <p:strVal val="#ppt_x"/>
                                          </p:val>
                                        </p:tav>
                                        <p:tav tm="100000">
                                          <p:val>
                                            <p:strVal val="#ppt_x"/>
                                          </p:val>
                                        </p:tav>
                                      </p:tavLst>
                                    </p:anim>
                                    <p:anim calcmode="lin" valueType="num">
                                      <p:cBhvr additive="base">
                                        <p:cTn id="56" dur="75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25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750" fill="hold"/>
                                        <p:tgtEl>
                                          <p:spTgt spid="22"/>
                                        </p:tgtEl>
                                        <p:attrNameLst>
                                          <p:attrName>ppt_x</p:attrName>
                                        </p:attrNameLst>
                                      </p:cBhvr>
                                      <p:tavLst>
                                        <p:tav tm="0">
                                          <p:val>
                                            <p:strVal val="#ppt_x"/>
                                          </p:val>
                                        </p:tav>
                                        <p:tav tm="100000">
                                          <p:val>
                                            <p:strVal val="#ppt_x"/>
                                          </p:val>
                                        </p:tav>
                                      </p:tavLst>
                                    </p:anim>
                                    <p:anim calcmode="lin" valueType="num">
                                      <p:cBhvr additive="base">
                                        <p:cTn id="60" dur="75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750" fill="hold"/>
                                        <p:tgtEl>
                                          <p:spTgt spid="33"/>
                                        </p:tgtEl>
                                        <p:attrNameLst>
                                          <p:attrName>ppt_x</p:attrName>
                                        </p:attrNameLst>
                                      </p:cBhvr>
                                      <p:tavLst>
                                        <p:tav tm="0">
                                          <p:val>
                                            <p:strVal val="#ppt_x"/>
                                          </p:val>
                                        </p:tav>
                                        <p:tav tm="100000">
                                          <p:val>
                                            <p:strVal val="#ppt_x"/>
                                          </p:val>
                                        </p:tav>
                                      </p:tavLst>
                                    </p:anim>
                                    <p:anim calcmode="lin" valueType="num">
                                      <p:cBhvr additive="base">
                                        <p:cTn id="64" dur="75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125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750" fill="hold"/>
                                        <p:tgtEl>
                                          <p:spTgt spid="34"/>
                                        </p:tgtEl>
                                        <p:attrNameLst>
                                          <p:attrName>ppt_x</p:attrName>
                                        </p:attrNameLst>
                                      </p:cBhvr>
                                      <p:tavLst>
                                        <p:tav tm="0">
                                          <p:val>
                                            <p:strVal val="#ppt_x"/>
                                          </p:val>
                                        </p:tav>
                                        <p:tav tm="100000">
                                          <p:val>
                                            <p:strVal val="#ppt_x"/>
                                          </p:val>
                                        </p:tav>
                                      </p:tavLst>
                                    </p:anim>
                                    <p:anim calcmode="lin" valueType="num">
                                      <p:cBhvr additive="base">
                                        <p:cTn id="68"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6" grpId="0"/>
      <p:bldP spid="17" grpId="0"/>
      <p:bldP spid="18" grpId="0"/>
      <p:bldP spid="22" grpId="0"/>
      <p:bldP spid="23" grpId="0"/>
      <p:bldP spid="24" grpId="0"/>
      <p:bldP spid="36" grpId="0"/>
      <p:bldP spid="38"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13911</TotalTime>
  <Words>3088</Words>
  <Application>Microsoft Office PowerPoint</Application>
  <PresentationFormat>Personalizado</PresentationFormat>
  <Paragraphs>434</Paragraphs>
  <Slides>61</Slides>
  <Notes>3</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zameer maliq</dc:creator>
  <cp:lastModifiedBy>Ejecutivo3</cp:lastModifiedBy>
  <cp:revision>2225</cp:revision>
  <dcterms:created xsi:type="dcterms:W3CDTF">2013-05-29T17:11:56Z</dcterms:created>
  <dcterms:modified xsi:type="dcterms:W3CDTF">2014-11-06T15:00:19Z</dcterms:modified>
</cp:coreProperties>
</file>