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5"/>
  </p:notesMasterIdLst>
  <p:sldIdLst>
    <p:sldId id="257" r:id="rId2"/>
    <p:sldId id="372" r:id="rId3"/>
    <p:sldId id="430" r:id="rId4"/>
    <p:sldId id="338" r:id="rId5"/>
    <p:sldId id="262" r:id="rId6"/>
    <p:sldId id="327" r:id="rId7"/>
    <p:sldId id="263" r:id="rId8"/>
    <p:sldId id="329" r:id="rId9"/>
    <p:sldId id="330" r:id="rId10"/>
    <p:sldId id="333" r:id="rId11"/>
    <p:sldId id="331" r:id="rId12"/>
    <p:sldId id="332" r:id="rId13"/>
    <p:sldId id="334" r:id="rId14"/>
    <p:sldId id="336" r:id="rId15"/>
    <p:sldId id="335" r:id="rId16"/>
    <p:sldId id="337" r:id="rId17"/>
    <p:sldId id="339" r:id="rId18"/>
    <p:sldId id="340" r:id="rId19"/>
    <p:sldId id="341" r:id="rId20"/>
    <p:sldId id="344" r:id="rId21"/>
    <p:sldId id="343" r:id="rId22"/>
    <p:sldId id="345" r:id="rId23"/>
    <p:sldId id="347" r:id="rId24"/>
    <p:sldId id="346" r:id="rId25"/>
    <p:sldId id="348" r:id="rId26"/>
    <p:sldId id="350" r:id="rId27"/>
    <p:sldId id="349" r:id="rId28"/>
    <p:sldId id="351" r:id="rId29"/>
    <p:sldId id="352" r:id="rId30"/>
    <p:sldId id="353" r:id="rId31"/>
    <p:sldId id="354" r:id="rId32"/>
    <p:sldId id="264" r:id="rId33"/>
    <p:sldId id="268" r:id="rId34"/>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44" autoAdjust="0"/>
    <p:restoredTop sz="94684" autoAdjust="0"/>
  </p:normalViewPr>
  <p:slideViewPr>
    <p:cSldViewPr>
      <p:cViewPr varScale="1">
        <p:scale>
          <a:sx n="69" d="100"/>
          <a:sy n="69" d="100"/>
        </p:scale>
        <p:origin x="-147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256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09E3A3E-2C9A-410B-8937-4B8123CA3F3B}" type="datetimeFigureOut">
              <a:rPr lang="es-CO" smtClean="0"/>
              <a:pPr/>
              <a:t>21/08/2012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8F09C4-84F0-42D1-B088-8DD353BF4B60}" type="slidenum">
              <a:rPr lang="es-CO" smtClean="0"/>
              <a:pPr/>
              <a:t>‹Nº›</a:t>
            </a:fld>
            <a:endParaRPr lang="es-CO"/>
          </a:p>
        </p:txBody>
      </p:sp>
    </p:spTree>
    <p:extLst>
      <p:ext uri="{BB962C8B-B14F-4D97-AF65-F5344CB8AC3E}">
        <p14:creationId xmlns="" xmlns:p14="http://schemas.microsoft.com/office/powerpoint/2010/main" val="1626236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DD72E81B-B786-466C-93AE-BC25DC0D2660}" type="datetimeFigureOut">
              <a:rPr lang="es-CO" smtClean="0"/>
              <a:pPr/>
              <a:t>21/08/2012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71E90D08-12F2-44CE-B5EB-3AEBBB7FA013}" type="slidenum">
              <a:rPr lang="es-CO" smtClean="0"/>
              <a:pPr/>
              <a:t>‹Nº›</a:t>
            </a:fld>
            <a:endParaRPr lang="es-CO"/>
          </a:p>
        </p:txBody>
      </p:sp>
    </p:spTree>
    <p:extLst>
      <p:ext uri="{BB962C8B-B14F-4D97-AF65-F5344CB8AC3E}">
        <p14:creationId xmlns="" xmlns:p14="http://schemas.microsoft.com/office/powerpoint/2010/main" val="4151572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D72E81B-B786-466C-93AE-BC25DC0D2660}" type="datetimeFigureOut">
              <a:rPr lang="es-CO" smtClean="0"/>
              <a:pPr/>
              <a:t>21/08/2012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71E90D08-12F2-44CE-B5EB-3AEBBB7FA013}" type="slidenum">
              <a:rPr lang="es-CO" smtClean="0"/>
              <a:pPr/>
              <a:t>‹Nº›</a:t>
            </a:fld>
            <a:endParaRPr lang="es-CO"/>
          </a:p>
        </p:txBody>
      </p:sp>
    </p:spTree>
    <p:extLst>
      <p:ext uri="{BB962C8B-B14F-4D97-AF65-F5344CB8AC3E}">
        <p14:creationId xmlns="" xmlns:p14="http://schemas.microsoft.com/office/powerpoint/2010/main" val="191857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D72E81B-B786-466C-93AE-BC25DC0D2660}" type="datetimeFigureOut">
              <a:rPr lang="es-CO" smtClean="0"/>
              <a:pPr/>
              <a:t>21/08/2012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71E90D08-12F2-44CE-B5EB-3AEBBB7FA013}" type="slidenum">
              <a:rPr lang="es-CO" smtClean="0"/>
              <a:pPr/>
              <a:t>‹Nº›</a:t>
            </a:fld>
            <a:endParaRPr lang="es-CO"/>
          </a:p>
        </p:txBody>
      </p:sp>
    </p:spTree>
    <p:extLst>
      <p:ext uri="{BB962C8B-B14F-4D97-AF65-F5344CB8AC3E}">
        <p14:creationId xmlns="" xmlns:p14="http://schemas.microsoft.com/office/powerpoint/2010/main" val="3093829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D72E81B-B786-466C-93AE-BC25DC0D2660}" type="datetimeFigureOut">
              <a:rPr lang="es-CO" smtClean="0"/>
              <a:pPr/>
              <a:t>21/08/2012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71E90D08-12F2-44CE-B5EB-3AEBBB7FA013}" type="slidenum">
              <a:rPr lang="es-CO" smtClean="0"/>
              <a:pPr/>
              <a:t>‹Nº›</a:t>
            </a:fld>
            <a:endParaRPr lang="es-CO"/>
          </a:p>
        </p:txBody>
      </p:sp>
    </p:spTree>
    <p:extLst>
      <p:ext uri="{BB962C8B-B14F-4D97-AF65-F5344CB8AC3E}">
        <p14:creationId xmlns="" xmlns:p14="http://schemas.microsoft.com/office/powerpoint/2010/main" val="913638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D72E81B-B786-466C-93AE-BC25DC0D2660}" type="datetimeFigureOut">
              <a:rPr lang="es-CO" smtClean="0"/>
              <a:pPr/>
              <a:t>21/08/2012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71E90D08-12F2-44CE-B5EB-3AEBBB7FA013}" type="slidenum">
              <a:rPr lang="es-CO" smtClean="0"/>
              <a:pPr/>
              <a:t>‹Nº›</a:t>
            </a:fld>
            <a:endParaRPr lang="es-CO"/>
          </a:p>
        </p:txBody>
      </p:sp>
    </p:spTree>
    <p:extLst>
      <p:ext uri="{BB962C8B-B14F-4D97-AF65-F5344CB8AC3E}">
        <p14:creationId xmlns="" xmlns:p14="http://schemas.microsoft.com/office/powerpoint/2010/main" val="3918708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DD72E81B-B786-466C-93AE-BC25DC0D2660}" type="datetimeFigureOut">
              <a:rPr lang="es-CO" smtClean="0"/>
              <a:pPr/>
              <a:t>21/08/2012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71E90D08-12F2-44CE-B5EB-3AEBBB7FA013}" type="slidenum">
              <a:rPr lang="es-CO" smtClean="0"/>
              <a:pPr/>
              <a:t>‹Nº›</a:t>
            </a:fld>
            <a:endParaRPr lang="es-CO"/>
          </a:p>
        </p:txBody>
      </p:sp>
    </p:spTree>
    <p:extLst>
      <p:ext uri="{BB962C8B-B14F-4D97-AF65-F5344CB8AC3E}">
        <p14:creationId xmlns="" xmlns:p14="http://schemas.microsoft.com/office/powerpoint/2010/main" val="39761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DD72E81B-B786-466C-93AE-BC25DC0D2660}" type="datetimeFigureOut">
              <a:rPr lang="es-CO" smtClean="0"/>
              <a:pPr/>
              <a:t>21/08/2012</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71E90D08-12F2-44CE-B5EB-3AEBBB7FA013}" type="slidenum">
              <a:rPr lang="es-CO" smtClean="0"/>
              <a:pPr/>
              <a:t>‹Nº›</a:t>
            </a:fld>
            <a:endParaRPr lang="es-CO"/>
          </a:p>
        </p:txBody>
      </p:sp>
    </p:spTree>
    <p:extLst>
      <p:ext uri="{BB962C8B-B14F-4D97-AF65-F5344CB8AC3E}">
        <p14:creationId xmlns="" xmlns:p14="http://schemas.microsoft.com/office/powerpoint/2010/main" val="646140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DD72E81B-B786-466C-93AE-BC25DC0D2660}" type="datetimeFigureOut">
              <a:rPr lang="es-CO" smtClean="0"/>
              <a:pPr/>
              <a:t>21/08/2012</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71E90D08-12F2-44CE-B5EB-3AEBBB7FA013}" type="slidenum">
              <a:rPr lang="es-CO" smtClean="0"/>
              <a:pPr/>
              <a:t>‹Nº›</a:t>
            </a:fld>
            <a:endParaRPr lang="es-CO"/>
          </a:p>
        </p:txBody>
      </p:sp>
    </p:spTree>
    <p:extLst>
      <p:ext uri="{BB962C8B-B14F-4D97-AF65-F5344CB8AC3E}">
        <p14:creationId xmlns="" xmlns:p14="http://schemas.microsoft.com/office/powerpoint/2010/main" val="253213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D72E81B-B786-466C-93AE-BC25DC0D2660}" type="datetimeFigureOut">
              <a:rPr lang="es-CO" smtClean="0"/>
              <a:pPr/>
              <a:t>21/08/2012</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71E90D08-12F2-44CE-B5EB-3AEBBB7FA013}" type="slidenum">
              <a:rPr lang="es-CO" smtClean="0"/>
              <a:pPr/>
              <a:t>‹Nº›</a:t>
            </a:fld>
            <a:endParaRPr lang="es-CO"/>
          </a:p>
        </p:txBody>
      </p:sp>
    </p:spTree>
    <p:extLst>
      <p:ext uri="{BB962C8B-B14F-4D97-AF65-F5344CB8AC3E}">
        <p14:creationId xmlns="" xmlns:p14="http://schemas.microsoft.com/office/powerpoint/2010/main" val="3143444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D72E81B-B786-466C-93AE-BC25DC0D2660}" type="datetimeFigureOut">
              <a:rPr lang="es-CO" smtClean="0"/>
              <a:pPr/>
              <a:t>21/08/2012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71E90D08-12F2-44CE-B5EB-3AEBBB7FA013}" type="slidenum">
              <a:rPr lang="es-CO" smtClean="0"/>
              <a:pPr/>
              <a:t>‹Nº›</a:t>
            </a:fld>
            <a:endParaRPr lang="es-CO"/>
          </a:p>
        </p:txBody>
      </p:sp>
    </p:spTree>
    <p:extLst>
      <p:ext uri="{BB962C8B-B14F-4D97-AF65-F5344CB8AC3E}">
        <p14:creationId xmlns="" xmlns:p14="http://schemas.microsoft.com/office/powerpoint/2010/main" val="792058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D72E81B-B786-466C-93AE-BC25DC0D2660}" type="datetimeFigureOut">
              <a:rPr lang="es-CO" smtClean="0"/>
              <a:pPr/>
              <a:t>21/08/2012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71E90D08-12F2-44CE-B5EB-3AEBBB7FA013}" type="slidenum">
              <a:rPr lang="es-CO" smtClean="0"/>
              <a:pPr/>
              <a:t>‹Nº›</a:t>
            </a:fld>
            <a:endParaRPr lang="es-CO"/>
          </a:p>
        </p:txBody>
      </p:sp>
    </p:spTree>
    <p:extLst>
      <p:ext uri="{BB962C8B-B14F-4D97-AF65-F5344CB8AC3E}">
        <p14:creationId xmlns="" xmlns:p14="http://schemas.microsoft.com/office/powerpoint/2010/main" val="2958032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72E81B-B786-466C-93AE-BC25DC0D2660}" type="datetimeFigureOut">
              <a:rPr lang="es-CO" smtClean="0"/>
              <a:pPr/>
              <a:t>21/08/2012</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E90D08-12F2-44CE-B5EB-3AEBBB7FA013}" type="slidenum">
              <a:rPr lang="es-CO" smtClean="0"/>
              <a:pPr/>
              <a:t>‹Nº›</a:t>
            </a:fld>
            <a:endParaRPr lang="es-CO"/>
          </a:p>
        </p:txBody>
      </p:sp>
    </p:spTree>
    <p:extLst>
      <p:ext uri="{BB962C8B-B14F-4D97-AF65-F5344CB8AC3E}">
        <p14:creationId xmlns="" xmlns:p14="http://schemas.microsoft.com/office/powerpoint/2010/main" val="1769702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ramajudicial.gov.co/"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ramajudicial.gov.c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secretariasenado.gov.co/senado/basedoc/codigo/codigo_procedimiento_civil_pr010.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Grp="1" noChangeArrowheads="1"/>
          </p:cNvSpPr>
          <p:nvPr>
            <p:ph type="body" idx="1"/>
          </p:nvPr>
        </p:nvSpPr>
        <p:spPr>
          <a:xfrm>
            <a:off x="1714500" y="1112838"/>
            <a:ext cx="7321550" cy="5000625"/>
          </a:xfrm>
        </p:spPr>
        <p:txBody>
          <a:bodyPr/>
          <a:lstStyle/>
          <a:p>
            <a:pPr eaLnBrk="1" hangingPunct="1">
              <a:buFontTx/>
              <a:buNone/>
            </a:pPr>
            <a:r>
              <a:rPr lang="es-ES" dirty="0" smtClean="0">
                <a:solidFill>
                  <a:schemeClr val="bg1"/>
                </a:solidFill>
              </a:rPr>
              <a:t>.</a:t>
            </a:r>
          </a:p>
        </p:txBody>
      </p:sp>
      <p:sp>
        <p:nvSpPr>
          <p:cNvPr id="2" name="1 Rectángulo"/>
          <p:cNvSpPr/>
          <p:nvPr/>
        </p:nvSpPr>
        <p:spPr>
          <a:xfrm>
            <a:off x="356114" y="1244341"/>
            <a:ext cx="5411546" cy="2308324"/>
          </a:xfrm>
          <a:prstGeom prst="rect">
            <a:avLst/>
          </a:prstGeom>
        </p:spPr>
        <p:txBody>
          <a:bodyPr wrap="none">
            <a:spAutoFit/>
          </a:bodyPr>
          <a:lstStyle/>
          <a:p>
            <a:pPr>
              <a:defRPr/>
            </a:pPr>
            <a:r>
              <a:rPr lang="es-ES" sz="3600" b="1" i="1" dirty="0">
                <a:ln w="11430"/>
                <a:solidFill>
                  <a:srgbClr val="002060"/>
                </a:solidFill>
                <a:effectLst>
                  <a:outerShdw blurRad="50800" dist="39000" dir="5460000" algn="tl">
                    <a:srgbClr val="000000">
                      <a:alpha val="38000"/>
                    </a:srgbClr>
                  </a:outerShdw>
                </a:effectLst>
              </a:rPr>
              <a:t>Implementación </a:t>
            </a:r>
          </a:p>
          <a:p>
            <a:pPr>
              <a:defRPr/>
            </a:pPr>
            <a:r>
              <a:rPr lang="es-ES" sz="3600" b="1" i="1" dirty="0">
                <a:ln w="11430"/>
                <a:solidFill>
                  <a:srgbClr val="002060"/>
                </a:solidFill>
                <a:effectLst>
                  <a:outerShdw blurRad="50800" dist="39000" dir="5460000" algn="tl">
                    <a:srgbClr val="000000">
                      <a:alpha val="38000"/>
                    </a:srgbClr>
                  </a:outerShdw>
                </a:effectLst>
              </a:rPr>
              <a:t>Ley 1437 de 2011</a:t>
            </a:r>
          </a:p>
          <a:p>
            <a:pPr>
              <a:defRPr/>
            </a:pPr>
            <a:r>
              <a:rPr lang="es-ES" sz="3600" b="1" i="1" dirty="0" smtClean="0">
                <a:ln w="11430"/>
                <a:solidFill>
                  <a:srgbClr val="002060"/>
                </a:solidFill>
                <a:effectLst>
                  <a:outerShdw blurRad="50800" dist="39000" dir="5460000" algn="tl">
                    <a:srgbClr val="000000">
                      <a:alpha val="38000"/>
                    </a:srgbClr>
                  </a:outerShdw>
                </a:effectLst>
              </a:rPr>
              <a:t>Actuaciones Secretariales - </a:t>
            </a:r>
          </a:p>
          <a:p>
            <a:pPr>
              <a:defRPr/>
            </a:pPr>
            <a:r>
              <a:rPr lang="es-ES" sz="3600" b="1" i="1" dirty="0" smtClean="0">
                <a:ln w="11430"/>
                <a:solidFill>
                  <a:srgbClr val="002060"/>
                </a:solidFill>
                <a:effectLst>
                  <a:outerShdw blurRad="50800" dist="39000" dir="5460000" algn="tl">
                    <a:srgbClr val="000000">
                      <a:alpha val="38000"/>
                    </a:srgbClr>
                  </a:outerShdw>
                </a:effectLst>
              </a:rPr>
              <a:t>Notificaciones</a:t>
            </a:r>
            <a:endParaRPr lang="es-ES" sz="3600" b="1" i="1" dirty="0">
              <a:ln w="11430"/>
              <a:solidFill>
                <a:srgbClr val="002060"/>
              </a:solidFill>
              <a:effectLst>
                <a:outerShdw blurRad="50800" dist="39000" dir="5460000" algn="tl">
                  <a:srgbClr val="000000">
                    <a:alpha val="38000"/>
                  </a:srgbClr>
                </a:outerShdw>
              </a:effectLst>
            </a:endParaRPr>
          </a:p>
        </p:txBody>
      </p:sp>
      <p:sp>
        <p:nvSpPr>
          <p:cNvPr id="9" name="Rectangle 6"/>
          <p:cNvSpPr/>
          <p:nvPr/>
        </p:nvSpPr>
        <p:spPr>
          <a:xfrm>
            <a:off x="5213" y="0"/>
            <a:ext cx="9144000" cy="762000"/>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endParaRPr lang="es-ES" sz="2800" b="1" dirty="0">
              <a:solidFill>
                <a:schemeClr val="bg1"/>
              </a:solidFill>
              <a:latin typeface="Tahoma" pitchFamily="34" charset="0"/>
            </a:endParaRPr>
          </a:p>
        </p:txBody>
      </p:sp>
      <p:pic>
        <p:nvPicPr>
          <p:cNvPr id="2053" name="11 Imagen" descr="http://dev.pandemiadigital.com/sites/default/files/pages/image_post/escudo.pn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390283" y="1700808"/>
            <a:ext cx="1343025" cy="1323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 name="TextBox 7"/>
          <p:cNvSpPr txBox="1"/>
          <p:nvPr/>
        </p:nvSpPr>
        <p:spPr>
          <a:xfrm>
            <a:off x="462413" y="4648639"/>
            <a:ext cx="4114800" cy="1754326"/>
          </a:xfrm>
          <a:prstGeom prst="rect">
            <a:avLst/>
          </a:prstGeom>
          <a:noFill/>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defRPr/>
            </a:pPr>
            <a:r>
              <a:rPr lang="es-ES" sz="3600" b="1" i="1" dirty="0" smtClean="0">
                <a:solidFill>
                  <a:srgbClr val="002060"/>
                </a:solidFill>
                <a:effectLst>
                  <a:outerShdw blurRad="38100" dist="38100" dir="2700000" algn="tl">
                    <a:srgbClr val="C0C0C0"/>
                  </a:outerShdw>
                </a:effectLst>
                <a:latin typeface="+mj-lt"/>
              </a:rPr>
              <a:t>Escuela Judicial Rodrigo Lara Bonilla</a:t>
            </a:r>
          </a:p>
        </p:txBody>
      </p:sp>
      <p:sp>
        <p:nvSpPr>
          <p:cNvPr id="12" name="TextBox 7"/>
          <p:cNvSpPr txBox="1"/>
          <p:nvPr/>
        </p:nvSpPr>
        <p:spPr>
          <a:xfrm>
            <a:off x="5331169" y="4925638"/>
            <a:ext cx="2849021" cy="1200329"/>
          </a:xfrm>
          <a:prstGeom prst="rect">
            <a:avLst/>
          </a:prstGeom>
          <a:noFill/>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defRPr/>
            </a:pPr>
            <a:r>
              <a:rPr lang="es-ES" sz="3600" b="1" i="1" dirty="0" smtClean="0">
                <a:solidFill>
                  <a:srgbClr val="002060"/>
                </a:solidFill>
                <a:effectLst>
                  <a:outerShdw blurRad="38100" dist="38100" dir="2700000" algn="tl">
                    <a:srgbClr val="C0C0C0"/>
                  </a:outerShdw>
                </a:effectLst>
                <a:latin typeface="+mj-lt"/>
              </a:rPr>
              <a:t>Consejo de Estado</a:t>
            </a:r>
          </a:p>
        </p:txBody>
      </p:sp>
    </p:spTree>
    <p:extLst>
      <p:ext uri="{BB962C8B-B14F-4D97-AF65-F5344CB8AC3E}">
        <p14:creationId xmlns="" xmlns:p14="http://schemas.microsoft.com/office/powerpoint/2010/main" val="4112514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5257800"/>
          </a:xfrm>
        </p:spPr>
        <p:txBody>
          <a:bodyPr>
            <a:normAutofit fontScale="70000" lnSpcReduction="20000"/>
          </a:bodyPr>
          <a:lstStyle/>
          <a:p>
            <a:r>
              <a:rPr lang="es-CO" dirty="0" smtClean="0"/>
              <a:t>Teniendo en cuenta que al no poseer esta clase de personas jurídicas registro mercantil, no será posible por parte de la Secretaría efectuar la notificación personal por conducto de correo electrónico.</a:t>
            </a:r>
          </a:p>
          <a:p>
            <a:r>
              <a:rPr lang="es-CO" dirty="0" smtClean="0"/>
              <a:t>Deberá procederse a dar aplicación  a los artículos 315 y 318 del C.P.C. que tratan de las notificaciones por citación y por emplazamiento.</a:t>
            </a:r>
          </a:p>
          <a:p>
            <a:r>
              <a:rPr lang="es-CO" dirty="0" smtClean="0"/>
              <a:t>No obstante lo anterior, teniendo en cuenta la entrada en vigencia del Código General del Proceso, cuando no pueda notificarse personalmente a las citadas personas, deberá entonces acudirse a los procedimientos previstos en los artículos 292 (notificación por aviso), 293 (emplazamiento para notificación personal), y 108 ibídem (emplazamiento). </a:t>
            </a:r>
          </a:p>
          <a:p>
            <a:r>
              <a:rPr lang="es-CO" dirty="0" smtClean="0"/>
              <a:t>Debe precisarse que el procedimiento indicado en las disposiciones normativas atrás relacionadas entrarán a regir el </a:t>
            </a:r>
            <a:r>
              <a:rPr lang="es-CO" b="1" u="sng" dirty="0" smtClean="0"/>
              <a:t>1º de enero de 2.014, en forma gradual</a:t>
            </a:r>
            <a:r>
              <a:rPr lang="es-CO" dirty="0" smtClean="0"/>
              <a:t>, según los dispuesto en el numeral 6º del artículo 627 del Código General del Proceso. </a:t>
            </a:r>
          </a:p>
          <a:p>
            <a:endParaRPr lang="es-CO"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normAutofit/>
          </a:bodyPr>
          <a:lstStyle/>
          <a:p>
            <a:r>
              <a:rPr lang="es-ES" sz="3200" b="1" dirty="0" smtClean="0"/>
              <a:t>PARTICULARES QUE  </a:t>
            </a:r>
            <a:r>
              <a:rPr lang="es-ES" sz="3200" b="1" dirty="0" smtClean="0">
                <a:solidFill>
                  <a:srgbClr val="FFFF00"/>
                </a:solidFill>
              </a:rPr>
              <a:t>NO ESTÁN</a:t>
            </a:r>
            <a:r>
              <a:rPr lang="es-ES" sz="3200" b="1" dirty="0" smtClean="0"/>
              <a:t>  INSCRITOS EN EL REGISTRO MERCANTIL</a:t>
            </a:r>
            <a:endParaRPr lang="es-CO"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CO" dirty="0" smtClean="0"/>
              <a:t>Al Agente del Ministerio Público se le deberá notificar personalmente el auto </a:t>
            </a:r>
            <a:r>
              <a:rPr lang="es-CO" dirty="0" err="1" smtClean="0"/>
              <a:t>admisorio</a:t>
            </a:r>
            <a:r>
              <a:rPr lang="es-CO" dirty="0" smtClean="0"/>
              <a:t>  de la demanda  y además el que admita el recurso en segunda instancia o del recurso extraordinario en cuanto no actúe como demandante o demandado.</a:t>
            </a:r>
          </a:p>
          <a:p>
            <a:r>
              <a:rPr lang="es-CO" dirty="0" smtClean="0"/>
              <a:t>Así las cosas deberá seguirse el mismo procedimiento que se indicó en el punto de “Notificación personal al demandado”, precedentemente desarrollado.</a:t>
            </a:r>
          </a:p>
          <a:p>
            <a:r>
              <a:rPr lang="es-CO" b="1" dirty="0" smtClean="0"/>
              <a:t>Ver artículos 198 y 199 del C.P.A. </a:t>
            </a:r>
          </a:p>
          <a:p>
            <a:endParaRPr lang="es-CO"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normAutofit/>
          </a:bodyPr>
          <a:lstStyle/>
          <a:p>
            <a:r>
              <a:rPr lang="es-CO" sz="3200" b="1" dirty="0" smtClean="0"/>
              <a:t>AL MINISTERIO PÚBLICO</a:t>
            </a:r>
            <a:endParaRPr lang="es-CO"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20000"/>
          </a:bodyPr>
          <a:lstStyle/>
          <a:p>
            <a:r>
              <a:rPr lang="es-CO" dirty="0" smtClean="0"/>
              <a:t>Atendiendo a que el artículo 612 del Código General del Proceso modificó el artículo 199 de la Ley 1437 de 2.011, en  los procesos que se tramiten ante esta jurisdicción, en donde sea demandada una entidad pública, deberá notificarse también a la Agencia Nacional de Defensa Jurídica del Estado, en los mismos términos y para los mismos efectos previstos en el citado artículo. </a:t>
            </a:r>
          </a:p>
          <a:p>
            <a:pPr>
              <a:buNone/>
            </a:pPr>
            <a:endParaRPr lang="es-CO" dirty="0" smtClean="0"/>
          </a:p>
          <a:p>
            <a:r>
              <a:rPr lang="es-CO" dirty="0" smtClean="0"/>
              <a:t>Ver incisos 6 y 7 del artículo 612 del C.G.P. </a:t>
            </a:r>
          </a:p>
          <a:p>
            <a:endParaRPr lang="es-CO"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normAutofit/>
          </a:bodyPr>
          <a:lstStyle/>
          <a:p>
            <a:r>
              <a:rPr lang="es-CO" sz="3200" b="1" dirty="0" smtClean="0"/>
              <a:t>AGENCIA NACIONAL DE DEFENSA JURÍDICA DEL ESTADO.</a:t>
            </a:r>
            <a:endParaRPr lang="es-CO"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97152"/>
          </a:xfrm>
        </p:spPr>
        <p:txBody>
          <a:bodyPr>
            <a:normAutofit fontScale="47500" lnSpcReduction="20000"/>
          </a:bodyPr>
          <a:lstStyle/>
          <a:p>
            <a:r>
              <a:rPr lang="es-ES" sz="5300" dirty="0" smtClean="0"/>
              <a:t>Según lo establecido en el artículo 612 del Código General del Proceso que modificó el artículo 199 de la Ley 1437 de 2.011 la notificación personal se realizará de la siguiente forma: </a:t>
            </a:r>
          </a:p>
          <a:p>
            <a:pPr lvl="0"/>
            <a:r>
              <a:rPr lang="es-ES" sz="5300" dirty="0" smtClean="0"/>
              <a:t>El Secretario (a) deberá enviar un mensaje dirigido al buzón de correo electrónico suministrado previamente por las entidades a notificar (artículo 197 ley 1437 de 2011).</a:t>
            </a:r>
            <a:endParaRPr lang="es-CO" sz="5300" dirty="0" smtClean="0"/>
          </a:p>
          <a:p>
            <a:pPr lvl="0"/>
            <a:r>
              <a:rPr lang="es-ES" sz="5300" dirty="0" smtClean="0"/>
              <a:t>Cada mensaje contendrá la identificación de la notificación,  por ejemplo; auto </a:t>
            </a:r>
            <a:r>
              <a:rPr lang="es-ES" sz="5300" dirty="0" err="1" smtClean="0"/>
              <a:t>admisorio</a:t>
            </a:r>
            <a:r>
              <a:rPr lang="es-ES" sz="5300" dirty="0" smtClean="0"/>
              <a:t> de demanda, mandamiento de pago, etc. Además deberá adjuntarse el archivo digital de la providencia a notificarse de manera personal y de la demanda. </a:t>
            </a:r>
            <a:endParaRPr lang="es-CO" sz="5300" dirty="0" smtClean="0"/>
          </a:p>
          <a:p>
            <a:pPr lvl="0"/>
            <a:r>
              <a:rPr lang="es-ES" sz="5300" dirty="0" smtClean="0"/>
              <a:t>El funcionario (Secretario (a)) deberá dejar constancia del acuse de recibido del mensaje, para ello deberá imprimir el mensaje que le envíe el iniciador acusando el recibido</a:t>
            </a:r>
            <a:r>
              <a:rPr lang="es-ES" dirty="0" smtClean="0"/>
              <a:t>.</a:t>
            </a:r>
            <a:endParaRPr lang="es-CO" dirty="0" smtClean="0"/>
          </a:p>
          <a:p>
            <a:endParaRPr lang="es-CO"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normAutofit/>
          </a:bodyPr>
          <a:lstStyle/>
          <a:p>
            <a:r>
              <a:rPr lang="es-CO" sz="3200" b="1" dirty="0" smtClean="0"/>
              <a:t>COMO SE REALIZA LA NOTIFICACIÓN PERSONAL</a:t>
            </a:r>
            <a:endParaRPr lang="es-CO"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5069160"/>
          </a:xfrm>
        </p:spPr>
        <p:txBody>
          <a:bodyPr>
            <a:normAutofit fontScale="55000" lnSpcReduction="20000"/>
          </a:bodyPr>
          <a:lstStyle/>
          <a:p>
            <a:r>
              <a:rPr lang="es-CO" b="1" u="sng" dirty="0" smtClean="0">
                <a:solidFill>
                  <a:srgbClr val="FF0000"/>
                </a:solidFill>
              </a:rPr>
              <a:t>ACUSE DE RECIBO DEL EMAIL</a:t>
            </a:r>
          </a:p>
          <a:p>
            <a:r>
              <a:rPr lang="es-CO" sz="4200" dirty="0" smtClean="0"/>
              <a:t>El artículo 199 de la ley 1437 indica que se presumirá que el destinatario ha recibido la notificación cuando el iniciador (que es quien envía el mensaje), reciba el acuse de recibo o se pueda por otro medio constatar el acceso del destinatario al mensaje y que el secretario hará constar este hecho en el expediente. La ley 527 de 1999 art. 20, señala que se podrá acusar recibo mediante: </a:t>
            </a:r>
          </a:p>
          <a:p>
            <a:r>
              <a:rPr lang="es-CO" sz="4200" dirty="0" smtClean="0"/>
              <a:t>a) Toda comunicación del destinatario, automatizada o no, </a:t>
            </a:r>
          </a:p>
          <a:p>
            <a:r>
              <a:rPr lang="es-CO" sz="4200" dirty="0" smtClean="0"/>
              <a:t>b) Todo acto del destinatario que baste para indicar al iniciador (quien envía el mensaje), que se ha recibido el mensaje de datos.</a:t>
            </a:r>
          </a:p>
          <a:p>
            <a:pPr>
              <a:buNone/>
            </a:pPr>
            <a:r>
              <a:rPr lang="es-ES" sz="4200" b="1" dirty="0" smtClean="0"/>
              <a:t>     Existe una manera automática que ofrece el programa OUTLOOK, en el cual se le indica a éste que nos devuelva un correo confirmándonos la entrega del mensaje a su destinatario</a:t>
            </a:r>
            <a:r>
              <a:rPr lang="es-ES" sz="4200" dirty="0" smtClean="0"/>
              <a:t>,</a:t>
            </a:r>
            <a:endParaRPr lang="es-CO" sz="4200"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COMO SE REALIZA LA NOTIFICACIÓN PERSONAL</a:t>
            </a:r>
            <a:endParaRPr lang="es-ES" sz="2800" b="1" dirty="0">
              <a:solidFill>
                <a:schemeClr val="bg1"/>
              </a:solidFill>
              <a:latin typeface="Tahoma"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25144"/>
          </a:xfrm>
        </p:spPr>
        <p:txBody>
          <a:bodyPr>
            <a:noAutofit/>
          </a:bodyPr>
          <a:lstStyle/>
          <a:p>
            <a:r>
              <a:rPr lang="es-ES" sz="2200" dirty="0" smtClean="0"/>
              <a:t>Si el Secretario por otros medios puede verificar el acceso del destinatario al mensaje, así mismo dejará constancia de ello en el expediente. </a:t>
            </a:r>
            <a:endParaRPr lang="es-CO" sz="2200" dirty="0" smtClean="0"/>
          </a:p>
          <a:p>
            <a:pPr lvl="0"/>
            <a:r>
              <a:rPr lang="es-ES" sz="2200" dirty="0" smtClean="0"/>
              <a:t>Dejará en la Secretaria a disposición del notificado el expediente para que reclame copia de la demanda y sus anexos.</a:t>
            </a:r>
            <a:endParaRPr lang="es-CO" sz="2200" dirty="0" smtClean="0"/>
          </a:p>
          <a:p>
            <a:r>
              <a:rPr lang="es-ES" sz="2200" dirty="0" smtClean="0"/>
              <a:t>Deberá remitirse de manera inmediata y a través del servicio postal autorizado, copia de la demanda, de sus anexos y del auto </a:t>
            </a:r>
            <a:r>
              <a:rPr lang="es-ES" sz="2200" dirty="0" err="1" smtClean="0"/>
              <a:t>admisorio</a:t>
            </a:r>
            <a:r>
              <a:rPr lang="es-ES" sz="2200" dirty="0" smtClean="0"/>
              <a:t>, sin perjuicio de las copias que deban quedar en el expediente a su disposición.</a:t>
            </a:r>
          </a:p>
          <a:p>
            <a:r>
              <a:rPr lang="es-ES" sz="2200" dirty="0" smtClean="0"/>
              <a:t> </a:t>
            </a:r>
            <a:r>
              <a:rPr lang="es-ES" sz="2200" b="1" dirty="0" smtClean="0"/>
              <a:t>NOTA: El Secretario (a) deberá llevar un registro (base de datos) de los correos electrónicos de las instituciones demandadas, para ello podrá solicitar a las entidades públicas, entidades privadas con funciones públicas, y al Ministerio Público,  indiquen la dirección electrónica exclusiva para las notificaciones judiciales, de acuerdo a lo consagrado en el artículo 197 del C.P.A.C.A.</a:t>
            </a:r>
            <a:r>
              <a:rPr lang="es-ES" sz="2200" dirty="0" smtClean="0"/>
              <a:t>.</a:t>
            </a:r>
            <a:endParaRPr lang="es-CO" sz="2200"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normAutofit/>
          </a:bodyPr>
          <a:lstStyle/>
          <a:p>
            <a:r>
              <a:rPr lang="es-CO" sz="3200" b="1" dirty="0" smtClean="0"/>
              <a:t>COMO SE REALIZA LA NOTIFICACIÓN PERSONAL</a:t>
            </a:r>
            <a:endParaRPr lang="es-CO"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r>
              <a:rPr lang="es-ES" dirty="0" smtClean="0"/>
              <a:t>Se debe tener en cuenta que el traslado o los términos que conceda el auto notificado, sólo empezarán a correr, según la ley 1437 de 2011 tres (3) días después de la notificación personal que se realizó por vía electrónica. </a:t>
            </a:r>
            <a:endParaRPr lang="es-CO" dirty="0" smtClean="0"/>
          </a:p>
          <a:p>
            <a:pPr>
              <a:buNone/>
            </a:pPr>
            <a:endParaRPr lang="es-CO" dirty="0" smtClean="0"/>
          </a:p>
          <a:p>
            <a:r>
              <a:rPr lang="es-ES" b="1" dirty="0" smtClean="0"/>
              <a:t>No obstante ello, hay que hacer claridad que la modificación Que se introdujo para esta norma en el artículo 612 del Código General del Proceso, establece que tal término empieza a correr </a:t>
            </a:r>
            <a:r>
              <a:rPr lang="es-ES_tradnl" b="1" u="sng" dirty="0" smtClean="0"/>
              <a:t>al vencimiento del término común de veinticinco (25) días después de surtida la última notificación. </a:t>
            </a:r>
            <a:endParaRPr lang="es-CO" dirty="0" smtClean="0"/>
          </a:p>
          <a:p>
            <a:endParaRPr lang="es-CO" dirty="0" smtClean="0"/>
          </a:p>
          <a:p>
            <a:endParaRPr lang="es-CO"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TRASLADO Y TÉRMINOS</a:t>
            </a:r>
            <a:endParaRPr lang="es-ES" sz="2800" b="1" dirty="0">
              <a:solidFill>
                <a:schemeClr val="bg1"/>
              </a:solidFill>
              <a:latin typeface="Tahoma"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ctr"/>
            <a:r>
              <a:rPr lang="es-CO" sz="6600" b="1" dirty="0" smtClean="0">
                <a:solidFill>
                  <a:srgbClr val="C00000"/>
                </a:solidFill>
              </a:rPr>
              <a:t>NOTIFICACIÓN POR ESTADO ELECTRÓNICO</a:t>
            </a:r>
          </a:p>
          <a:p>
            <a:pPr algn="ctr">
              <a:buNone/>
            </a:pPr>
            <a:r>
              <a:rPr lang="es-CO" sz="6600" b="1" dirty="0" smtClean="0">
                <a:solidFill>
                  <a:srgbClr val="002060"/>
                </a:solidFill>
              </a:rPr>
              <a:t>ART. 201 </a:t>
            </a:r>
            <a:r>
              <a:rPr lang="es-CO" sz="6600" b="1" dirty="0" err="1" smtClean="0">
                <a:solidFill>
                  <a:srgbClr val="002060"/>
                </a:solidFill>
              </a:rPr>
              <a:t>C.P.A.C.A</a:t>
            </a:r>
            <a:r>
              <a:rPr lang="es-CO" sz="6600" b="1" dirty="0" smtClean="0">
                <a:solidFill>
                  <a:srgbClr val="002060"/>
                </a:solidFill>
              </a:rPr>
              <a:t> </a:t>
            </a:r>
            <a:endParaRPr lang="es-CO" sz="6600" b="1" dirty="0">
              <a:solidFill>
                <a:srgbClr val="002060"/>
              </a:solidFill>
            </a:endParaRPr>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endParaRPr lang="es-CO"/>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7500" lnSpcReduction="20000"/>
          </a:bodyPr>
          <a:lstStyle/>
          <a:p>
            <a:r>
              <a:rPr lang="es-CO" b="1" u="sng" dirty="0" smtClean="0">
                <a:solidFill>
                  <a:srgbClr val="C00000"/>
                </a:solidFill>
              </a:rPr>
              <a:t>PROCEDENCIA</a:t>
            </a:r>
          </a:p>
          <a:p>
            <a:r>
              <a:rPr lang="es-CO" dirty="0" smtClean="0"/>
              <a:t>Se notificarán por estado electrónico, todos los autos que no estén sujetos al requisito de la notificación personal (auto </a:t>
            </a:r>
            <a:r>
              <a:rPr lang="es-CO" dirty="0" err="1" smtClean="0"/>
              <a:t>admisorio</a:t>
            </a:r>
            <a:r>
              <a:rPr lang="es-CO" dirty="0" smtClean="0"/>
              <a:t> de la demanda, el que libra mandamiento de pago y el que corre traslado de las medidas cautelares) señalados expresamente en la ley. </a:t>
            </a:r>
          </a:p>
          <a:p>
            <a:pPr>
              <a:buNone/>
            </a:pPr>
            <a:endParaRPr lang="es-CO" b="1" u="sng" dirty="0" smtClean="0">
              <a:solidFill>
                <a:srgbClr val="C00000"/>
              </a:solidFill>
            </a:endParaRPr>
          </a:p>
          <a:p>
            <a:r>
              <a:rPr lang="es-CO" b="1" u="sng" dirty="0" smtClean="0">
                <a:solidFill>
                  <a:srgbClr val="C00000"/>
                </a:solidFill>
              </a:rPr>
              <a:t>RESPONSABILIDAD</a:t>
            </a:r>
          </a:p>
          <a:p>
            <a:r>
              <a:rPr lang="es-CO" dirty="0" smtClean="0"/>
              <a:t>La responsabilidad de realizar la notificación por estado electrónico y de garantizar su accesibilidad para la consulta en línea a través de la página web de la Rama Judicial, </a:t>
            </a:r>
            <a:r>
              <a:rPr lang="es-CO" u="sng" dirty="0" smtClean="0">
                <a:hlinkClick r:id="rId2"/>
              </a:rPr>
              <a:t>www.ramajudicial.gov.co</a:t>
            </a:r>
            <a:r>
              <a:rPr lang="es-CO" dirty="0" smtClean="0"/>
              <a:t>, recae sobre el Secretario. </a:t>
            </a:r>
          </a:p>
          <a:p>
            <a:endParaRPr lang="es-CO" dirty="0" smtClean="0"/>
          </a:p>
          <a:p>
            <a:endParaRPr lang="es-CO"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NOTIFICACIÓN POR ESTADO ELECTRÓNICO</a:t>
            </a:r>
            <a:endParaRPr lang="es-ES" sz="2800" b="1" dirty="0">
              <a:solidFill>
                <a:schemeClr val="bg1"/>
              </a:solidFill>
              <a:latin typeface="Tahoma"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97152"/>
          </a:xfrm>
        </p:spPr>
        <p:txBody>
          <a:bodyPr>
            <a:normAutofit fontScale="85000" lnSpcReduction="20000"/>
          </a:bodyPr>
          <a:lstStyle/>
          <a:p>
            <a:r>
              <a:rPr lang="es-CO" b="1" u="sng" dirty="0" smtClean="0">
                <a:solidFill>
                  <a:srgbClr val="C00000"/>
                </a:solidFill>
              </a:rPr>
              <a:t>- TÉRMINO</a:t>
            </a:r>
          </a:p>
          <a:p>
            <a:r>
              <a:rPr lang="es-CO" dirty="0" smtClean="0"/>
              <a:t>La notificación por estado electrónico deberá hacerse al día siguiente hábil al de la fecha del auto a notificar, antes de las 8:00 a.m.</a:t>
            </a:r>
            <a:endParaRPr lang="es-CO" b="1" u="sng" dirty="0" smtClean="0">
              <a:solidFill>
                <a:srgbClr val="C00000"/>
              </a:solidFill>
            </a:endParaRPr>
          </a:p>
          <a:p>
            <a:pPr lvl="0"/>
            <a:r>
              <a:rPr lang="es-CO" b="1" u="sng" dirty="0" smtClean="0">
                <a:solidFill>
                  <a:srgbClr val="C00000"/>
                </a:solidFill>
              </a:rPr>
              <a:t>PERMANENCIA</a:t>
            </a:r>
          </a:p>
          <a:p>
            <a:r>
              <a:rPr lang="es-CO" dirty="0" smtClean="0"/>
              <a:t>El estado electrónico permanecerá para consulta al público en la página web de la Rama Judicial, </a:t>
            </a:r>
            <a:r>
              <a:rPr lang="es-CO" u="sng" dirty="0" smtClean="0">
                <a:hlinkClick r:id="rId2"/>
              </a:rPr>
              <a:t>www.ramajudicial.gov.co</a:t>
            </a:r>
            <a:r>
              <a:rPr lang="es-CO" dirty="0" smtClean="0"/>
              <a:t>, durante todo el día en que fue insertado.  </a:t>
            </a:r>
          </a:p>
          <a:p>
            <a:r>
              <a:rPr lang="es-CO" b="1" u="sng" dirty="0" smtClean="0">
                <a:solidFill>
                  <a:srgbClr val="C00000"/>
                </a:solidFill>
              </a:rPr>
              <a:t>- CONSTANCIA DE INSERCIÓN</a:t>
            </a:r>
          </a:p>
          <a:p>
            <a:r>
              <a:rPr lang="es-CO" dirty="0" smtClean="0"/>
              <a:t>El Secretario deberá suscribir con su firma física, una certificación de la notificación por estado, al pie de cada una de los autos notificados.</a:t>
            </a:r>
          </a:p>
          <a:p>
            <a:endParaRPr lang="es-CO" dirty="0" smtClean="0"/>
          </a:p>
          <a:p>
            <a:endParaRPr lang="es-CO" dirty="0" smtClean="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FORMA EN QUE SE NOTIFICA POR ESTADO ELECTRÓNICO</a:t>
            </a:r>
            <a:endParaRPr lang="es-ES" sz="2800" b="1" dirty="0">
              <a:solidFill>
                <a:schemeClr val="bg1"/>
              </a:solidFill>
              <a:latin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Grp="1" noChangeArrowheads="1"/>
          </p:cNvSpPr>
          <p:nvPr>
            <p:ph type="body" idx="1"/>
          </p:nvPr>
        </p:nvSpPr>
        <p:spPr>
          <a:xfrm>
            <a:off x="1714500" y="1112838"/>
            <a:ext cx="7321550" cy="5000625"/>
          </a:xfrm>
        </p:spPr>
        <p:txBody>
          <a:bodyPr/>
          <a:lstStyle/>
          <a:p>
            <a:pPr eaLnBrk="1" hangingPunct="1">
              <a:buFontTx/>
              <a:buNone/>
            </a:pPr>
            <a:r>
              <a:rPr lang="es-ES" dirty="0" smtClean="0">
                <a:solidFill>
                  <a:schemeClr val="bg1"/>
                </a:solidFill>
              </a:rPr>
              <a:t>.</a:t>
            </a:r>
          </a:p>
        </p:txBody>
      </p:sp>
      <p:sp>
        <p:nvSpPr>
          <p:cNvPr id="9" name="Rectangle 6"/>
          <p:cNvSpPr/>
          <p:nvPr/>
        </p:nvSpPr>
        <p:spPr>
          <a:xfrm>
            <a:off x="5213" y="0"/>
            <a:ext cx="9144000" cy="762000"/>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DESARROLLO DEL TALLER </a:t>
            </a:r>
            <a:endParaRPr lang="es-ES" sz="2800" b="1" dirty="0">
              <a:solidFill>
                <a:schemeClr val="bg1"/>
              </a:solidFill>
              <a:latin typeface="Tahoma" pitchFamily="34" charset="0"/>
            </a:endParaRPr>
          </a:p>
        </p:txBody>
      </p:sp>
      <p:sp>
        <p:nvSpPr>
          <p:cNvPr id="3" name="2 Rectángulo"/>
          <p:cNvSpPr/>
          <p:nvPr/>
        </p:nvSpPr>
        <p:spPr>
          <a:xfrm>
            <a:off x="365770" y="1196752"/>
            <a:ext cx="7992888" cy="3046988"/>
          </a:xfrm>
          <a:prstGeom prst="rect">
            <a:avLst/>
          </a:prstGeom>
        </p:spPr>
        <p:txBody>
          <a:bodyPr wrap="square">
            <a:spAutoFit/>
          </a:bodyPr>
          <a:lstStyle/>
          <a:p>
            <a:r>
              <a:rPr lang="es-MX" sz="3200" b="1" dirty="0" smtClean="0">
                <a:solidFill>
                  <a:srgbClr val="002060"/>
                </a:solidFill>
                <a:latin typeface="Arial" pitchFamily="34" charset="0"/>
                <a:cs typeface="Arial" pitchFamily="34" charset="0"/>
              </a:rPr>
              <a:t>NORMAS DEL CÓDIGO DE PROCEDIMIENTO ADMINISTRATIVO Y DE LO CONTENCIOSO ADMINISTRATIVO (</a:t>
            </a:r>
            <a:r>
              <a:rPr lang="es-MX" sz="3200" b="1" dirty="0" err="1" smtClean="0">
                <a:solidFill>
                  <a:srgbClr val="002060"/>
                </a:solidFill>
                <a:latin typeface="Arial" pitchFamily="34" charset="0"/>
                <a:cs typeface="Arial" pitchFamily="34" charset="0"/>
              </a:rPr>
              <a:t>CPACA</a:t>
            </a:r>
            <a:r>
              <a:rPr lang="es-MX" sz="3200" b="1" dirty="0" smtClean="0">
                <a:solidFill>
                  <a:srgbClr val="002060"/>
                </a:solidFill>
                <a:latin typeface="Arial" pitchFamily="34" charset="0"/>
                <a:cs typeface="Arial" pitchFamily="34" charset="0"/>
              </a:rPr>
              <a:t>) y CÓDIGO GENERAL DEL PROCESO SOBRE NOTIFICACIONES</a:t>
            </a:r>
            <a:endParaRPr lang="es-CO" sz="3200" b="1" dirty="0">
              <a:solidFill>
                <a:srgbClr val="002060"/>
              </a:solidFill>
              <a:latin typeface="Arial" pitchFamily="34" charset="0"/>
              <a:cs typeface="Arial" pitchFamily="34" charset="0"/>
            </a:endParaRPr>
          </a:p>
        </p:txBody>
      </p:sp>
      <p:pic>
        <p:nvPicPr>
          <p:cNvPr id="4100" name="Picture 4" descr="http://t2.gstatic.com/images?q=tbn:ANd9GcQio4lXiecTepQKpfehuZI7TZTFCVBwqWm3SIgVf_RBSVIfjtRTtf6I042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995936" y="4509120"/>
            <a:ext cx="3888432" cy="1930173"/>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8763303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97152"/>
          </a:xfrm>
        </p:spPr>
        <p:txBody>
          <a:bodyPr>
            <a:normAutofit fontScale="62500" lnSpcReduction="20000"/>
          </a:bodyPr>
          <a:lstStyle/>
          <a:p>
            <a:r>
              <a:rPr lang="es-CO" sz="3700" b="1" u="sng" dirty="0" smtClean="0">
                <a:solidFill>
                  <a:srgbClr val="C00000"/>
                </a:solidFill>
              </a:rPr>
              <a:t>COMUNICACIÓN</a:t>
            </a:r>
            <a:endParaRPr lang="es-CO" sz="3700" b="1" dirty="0" smtClean="0">
              <a:solidFill>
                <a:srgbClr val="C00000"/>
              </a:solidFill>
            </a:endParaRPr>
          </a:p>
          <a:p>
            <a:r>
              <a:rPr lang="es-CO" sz="3700" dirty="0" smtClean="0"/>
              <a:t>Los despachos deberán contar con una dirección electrónica oficial (correo electrónico) de donde se realizarán todas las comunicaciones a que haya lugar.</a:t>
            </a:r>
          </a:p>
          <a:p>
            <a:r>
              <a:rPr lang="es-CO" sz="3700" dirty="0" smtClean="0"/>
              <a:t>A quien haya suministrado su dirección electrónica, el Secretario tendrá el deber de enviar el mismo día de publicación o inserción del estado en la página web de la Rama Judicial, un mensaje de datos al correo electrónico destinado para notificaciones judiciales, informando la notificación por estado electrónico ocurrida dentro del proceso de su interés.</a:t>
            </a:r>
          </a:p>
          <a:p>
            <a:r>
              <a:rPr lang="es-CO" sz="3700" u="sng" dirty="0" smtClean="0"/>
              <a:t>Envió de link</a:t>
            </a:r>
            <a:endParaRPr lang="es-CO" sz="3700" dirty="0" smtClean="0"/>
          </a:p>
          <a:p>
            <a:r>
              <a:rPr lang="es-CO" sz="3700" dirty="0" smtClean="0"/>
              <a:t>El citado mensaje de datos, podrá también realizarse mediante el envío del link contentivo de la publicación en línea del respectivo estado.</a:t>
            </a:r>
          </a:p>
          <a:p>
            <a:pPr>
              <a:buNone/>
            </a:pPr>
            <a:r>
              <a:rPr lang="es-CO" sz="3700" dirty="0" smtClean="0"/>
              <a:t> </a:t>
            </a:r>
          </a:p>
          <a:p>
            <a:endParaRPr lang="es-CO" dirty="0" smtClean="0"/>
          </a:p>
          <a:p>
            <a:endParaRPr lang="es-CO" dirty="0" smtClean="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FORMA EN QUE SE NOTIFICA POR ESTADO ELECTRÓNICO</a:t>
            </a:r>
            <a:endParaRPr lang="es-ES" sz="2800" b="1" dirty="0">
              <a:solidFill>
                <a:schemeClr val="bg1"/>
              </a:solidFill>
              <a:latin typeface="Tahoma"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97152"/>
          </a:xfrm>
        </p:spPr>
        <p:txBody>
          <a:bodyPr>
            <a:normAutofit fontScale="77500" lnSpcReduction="20000"/>
          </a:bodyPr>
          <a:lstStyle/>
          <a:p>
            <a:r>
              <a:rPr lang="es-CO" dirty="0" smtClean="0"/>
              <a:t>El estado electrónico para que pueda tenerse válidamente insertado, deberá contener:</a:t>
            </a:r>
          </a:p>
          <a:p>
            <a:pPr lvl="0"/>
            <a:r>
              <a:rPr lang="es-CO" dirty="0" smtClean="0"/>
              <a:t>La identificación del proceso o radicación y medio de control</a:t>
            </a:r>
          </a:p>
          <a:p>
            <a:pPr lvl="0"/>
            <a:r>
              <a:rPr lang="es-CO" dirty="0" smtClean="0"/>
              <a:t>Los nombres del demandante y del demandado</a:t>
            </a:r>
          </a:p>
          <a:p>
            <a:pPr lvl="0"/>
            <a:r>
              <a:rPr lang="es-CO" dirty="0" smtClean="0"/>
              <a:t>La fecha del auto a notificar y el cuaderno del expediente en que se halla.</a:t>
            </a:r>
          </a:p>
          <a:p>
            <a:r>
              <a:rPr lang="es-CO" dirty="0" smtClean="0"/>
              <a:t>La fecha en que se fija el estado y la firma del Secretario. </a:t>
            </a:r>
          </a:p>
          <a:p>
            <a:r>
              <a:rPr lang="es-CO" b="1" u="sng" dirty="0" smtClean="0">
                <a:solidFill>
                  <a:srgbClr val="C00000"/>
                </a:solidFill>
              </a:rPr>
              <a:t>NOTA</a:t>
            </a:r>
            <a:r>
              <a:rPr lang="es-CO" dirty="0" smtClean="0"/>
              <a:t>: En relación con la firma del Secretario, éste deberá proceder a </a:t>
            </a:r>
            <a:r>
              <a:rPr lang="es-CO" dirty="0" err="1" smtClean="0"/>
              <a:t>scanear</a:t>
            </a:r>
            <a:r>
              <a:rPr lang="es-CO" dirty="0" smtClean="0"/>
              <a:t> el estado electrónico a insertar en la web, o a tomarle una fotografía, o a </a:t>
            </a:r>
            <a:r>
              <a:rPr lang="es-CO" dirty="0" err="1" smtClean="0"/>
              <a:t>scanear</a:t>
            </a:r>
            <a:r>
              <a:rPr lang="es-CO" dirty="0" smtClean="0"/>
              <a:t> su firma e insertársela al archivo original o utilizar otro medio informático disponible e idóneo para el efecto de que figure su firma.</a:t>
            </a:r>
          </a:p>
          <a:p>
            <a:pPr lvl="0"/>
            <a:endParaRPr lang="es-CO" dirty="0" smtClean="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CONTENIDO DEL ESTADO ELECTRÓNICO</a:t>
            </a:r>
            <a:endParaRPr lang="es-ES" sz="2800" b="1" dirty="0">
              <a:solidFill>
                <a:schemeClr val="bg1"/>
              </a:solidFill>
              <a:latin typeface="Tahoma"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97152"/>
          </a:xfrm>
        </p:spPr>
        <p:txBody>
          <a:bodyPr>
            <a:normAutofit fontScale="77500" lnSpcReduction="20000"/>
          </a:bodyPr>
          <a:lstStyle/>
          <a:p>
            <a:r>
              <a:rPr lang="es-CO" b="1" u="sng" dirty="0" smtClean="0">
                <a:solidFill>
                  <a:srgbClr val="C00000"/>
                </a:solidFill>
              </a:rPr>
              <a:t>- ARCHIVO</a:t>
            </a:r>
          </a:p>
          <a:p>
            <a:r>
              <a:rPr lang="es-CO" dirty="0" smtClean="0"/>
              <a:t>De los estados electrónicos se conservará un archivo disponible para consulta en línea por cualquier interesado por el término de 10 años.</a:t>
            </a:r>
          </a:p>
          <a:p>
            <a:r>
              <a:rPr lang="es-CO" dirty="0" smtClean="0"/>
              <a:t>Para ello, el Secretario tendrá la responsabilidad de ir archivando en un lugar web disponible al público y </a:t>
            </a:r>
            <a:r>
              <a:rPr lang="es-CO" b="1" dirty="0" smtClean="0"/>
              <a:t>diferente al destinado para realizar las notificaciones de estado actual</a:t>
            </a:r>
            <a:r>
              <a:rPr lang="es-CO" dirty="0" smtClean="0"/>
              <a:t>, los estados anteriores hasta por 10 años atrás.</a:t>
            </a:r>
          </a:p>
          <a:p>
            <a:r>
              <a:rPr lang="es-CO" b="1" u="sng" dirty="0" smtClean="0">
                <a:solidFill>
                  <a:srgbClr val="C00000"/>
                </a:solidFill>
              </a:rPr>
              <a:t> CONSULTA EN LÍNEA</a:t>
            </a:r>
          </a:p>
          <a:p>
            <a:r>
              <a:rPr lang="es-CO" dirty="0" smtClean="0"/>
              <a:t>Cada Juzgado deberá realizar las gestiones necesarias para disponer de un número suficiente de equipos electrónicos a fin de que el público tenga acceso a la consulta de estados electrónicos dentro del despacho judicial.</a:t>
            </a:r>
          </a:p>
          <a:p>
            <a:endParaRPr lang="es-CO"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CONSULTA DEL ESTADO ELECTRÓNICO</a:t>
            </a:r>
            <a:endParaRPr lang="es-ES" sz="2800" b="1" dirty="0">
              <a:solidFill>
                <a:schemeClr val="bg1"/>
              </a:solidFill>
              <a:latin typeface="Tahoma"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ctr"/>
            <a:r>
              <a:rPr lang="es-CO" sz="6600" b="1" dirty="0" smtClean="0">
                <a:solidFill>
                  <a:srgbClr val="C00000"/>
                </a:solidFill>
              </a:rPr>
              <a:t>NOTIFICACIÓN DE LAS SENTENCIAS</a:t>
            </a:r>
          </a:p>
          <a:p>
            <a:pPr algn="ctr">
              <a:buNone/>
            </a:pPr>
            <a:r>
              <a:rPr lang="es-CO" sz="6600" b="1" dirty="0" smtClean="0">
                <a:solidFill>
                  <a:srgbClr val="002060"/>
                </a:solidFill>
              </a:rPr>
              <a:t>ART. 203 </a:t>
            </a:r>
            <a:r>
              <a:rPr lang="es-CO" sz="6600" b="1" dirty="0" err="1" smtClean="0">
                <a:solidFill>
                  <a:srgbClr val="002060"/>
                </a:solidFill>
              </a:rPr>
              <a:t>C.P.A.C.A</a:t>
            </a:r>
            <a:r>
              <a:rPr lang="es-CO" sz="6600" b="1" dirty="0" smtClean="0">
                <a:solidFill>
                  <a:srgbClr val="002060"/>
                </a:solidFill>
              </a:rPr>
              <a:t> </a:t>
            </a:r>
            <a:endParaRPr lang="es-CO" sz="6600" b="1" dirty="0">
              <a:solidFill>
                <a:srgbClr val="002060"/>
              </a:solidFill>
            </a:endParaRPr>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endParaRPr lang="es-CO"/>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97152"/>
          </a:xfrm>
        </p:spPr>
        <p:txBody>
          <a:bodyPr>
            <a:normAutofit lnSpcReduction="10000"/>
          </a:bodyPr>
          <a:lstStyle/>
          <a:p>
            <a:r>
              <a:rPr lang="es-ES" dirty="0" smtClean="0"/>
              <a:t>Las sentencias se notificarán, dentro de los tres (3) días siguientes a su fecha, mediante envío de su texto a través de mensaje al buzón electrónico para notificaciones judiciales, con el contenido de la sentencia o adjuntando el archivo de la misma en </a:t>
            </a:r>
            <a:r>
              <a:rPr lang="es-ES" dirty="0" err="1" smtClean="0"/>
              <a:t>word</a:t>
            </a:r>
            <a:r>
              <a:rPr lang="es-ES" dirty="0" smtClean="0"/>
              <a:t> o </a:t>
            </a:r>
            <a:r>
              <a:rPr lang="es-ES" dirty="0" err="1" smtClean="0"/>
              <a:t>pdf</a:t>
            </a:r>
            <a:r>
              <a:rPr lang="es-ES" dirty="0" smtClean="0"/>
              <a:t>.</a:t>
            </a:r>
            <a:endParaRPr lang="es-CO" dirty="0" smtClean="0"/>
          </a:p>
          <a:p>
            <a:r>
              <a:rPr lang="es-ES" dirty="0" smtClean="0"/>
              <a:t>En este caso, al expediente se anexará la constancia de recibo generada por el sistema de información, y se entenderá surtida la notificación en tal fecha. </a:t>
            </a:r>
            <a:endParaRPr lang="es-CO" dirty="0" smtClean="0"/>
          </a:p>
          <a:p>
            <a:endParaRPr lang="es-CO"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NOTIFICACIÓN DE LA SENTENCIA POR CORREO ELECTRÓNICO</a:t>
            </a:r>
            <a:endParaRPr lang="es-ES" sz="2800" b="1" dirty="0">
              <a:solidFill>
                <a:schemeClr val="bg1"/>
              </a:solidFill>
              <a:latin typeface="Tahoma"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97152"/>
          </a:xfrm>
        </p:spPr>
        <p:txBody>
          <a:bodyPr>
            <a:normAutofit fontScale="85000" lnSpcReduction="20000"/>
          </a:bodyPr>
          <a:lstStyle/>
          <a:p>
            <a:pPr>
              <a:buNone/>
            </a:pPr>
            <a:endParaRPr lang="es-CO" dirty="0" smtClean="0"/>
          </a:p>
          <a:p>
            <a:r>
              <a:rPr lang="es-ES" dirty="0" smtClean="0"/>
              <a:t>A quienes no se les deba o pueda notificar por vía electrónica, se les notificará por medio de edicto en la forma prevista en el artículo </a:t>
            </a:r>
            <a:r>
              <a:rPr lang="es-ES" dirty="0" smtClean="0">
                <a:hlinkClick r:id="rId2"/>
              </a:rPr>
              <a:t>323</a:t>
            </a:r>
            <a:r>
              <a:rPr lang="es-ES" dirty="0" smtClean="0"/>
              <a:t> del Código de Procedimiento Civil. Esto solo aplicaría al caso de particulares no obligados a estar inscritos en el registro mercantil que no hayan indicado dentro del proceso una dirección de correo electrónico para recibir notificaciones, pues son los únicos a los que no se les puede notificar a través de este medio según lo visto anteriormente.</a:t>
            </a:r>
            <a:endParaRPr lang="es-CO" dirty="0" smtClean="0"/>
          </a:p>
          <a:p>
            <a:r>
              <a:rPr lang="es-ES" dirty="0" smtClean="0"/>
              <a:t>Una vez en firme la sentencia, se comunicará al obligado, haciéndole entrega de copia íntegra de la misma, para su ejecución y cumplimiento. </a:t>
            </a:r>
            <a:endParaRPr lang="es-CO" dirty="0" smtClean="0"/>
          </a:p>
          <a:p>
            <a:pPr>
              <a:buNone/>
            </a:pPr>
            <a:endParaRPr lang="es-CO" dirty="0" smtClean="0"/>
          </a:p>
          <a:p>
            <a:endParaRPr lang="es-CO"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NOTIFICACIÓN DE LA SENTENCIA POR EDICTO </a:t>
            </a:r>
            <a:endParaRPr lang="es-ES" sz="2800" b="1" dirty="0">
              <a:solidFill>
                <a:schemeClr val="bg1"/>
              </a:solidFill>
              <a:latin typeface="Tahoma"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97152"/>
          </a:xfrm>
        </p:spPr>
        <p:txBody>
          <a:bodyPr>
            <a:normAutofit/>
          </a:bodyPr>
          <a:lstStyle/>
          <a:p>
            <a:r>
              <a:rPr lang="es-ES" dirty="0" smtClean="0"/>
              <a:t>Existe norma especial en cuanto a la notificación y comunicación de la sentencia en proceso electoral, pues el artículo 298 señala que la sentencia se notificará personalmente, el día siguiente a su expedición, a las partes y al agente del Ministerio Público. En este caso, transcurridos dos (2) días sin que se haya hecho notificación personal, se notificará por edicto, que durará fijado por tres (3) días. </a:t>
            </a:r>
            <a:endParaRPr lang="es-CO"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normAutofit fontScale="90000"/>
          </a:bodyPr>
          <a:lstStyle/>
          <a:p>
            <a:r>
              <a:rPr lang="es-ES" sz="2800" b="1" dirty="0" smtClean="0">
                <a:solidFill>
                  <a:schemeClr val="bg1"/>
                </a:solidFill>
                <a:latin typeface="Tahoma" pitchFamily="34" charset="0"/>
              </a:rPr>
              <a:t>NOTIFICACIÓN DE LA SENTENCIA EN EL PROCESO DE MEDIO DE CONTROL ELECTORAL</a:t>
            </a:r>
            <a:endParaRPr lang="es-ES" sz="2800" b="1" dirty="0">
              <a:solidFill>
                <a:schemeClr val="bg1"/>
              </a:solidFill>
              <a:latin typeface="Tahoma"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97152"/>
          </a:xfrm>
        </p:spPr>
        <p:txBody>
          <a:bodyPr>
            <a:normAutofit/>
          </a:bodyPr>
          <a:lstStyle/>
          <a:p>
            <a:r>
              <a:rPr lang="es-CO" dirty="0" smtClean="0"/>
              <a:t>El Código General del Proceso elimina la notificación de sentencias por edicto. La nueva normatividad señala que cuando no sea posible la notificación personal de las providencias, ésta deberá realizarse por medio de aviso, en los términos del artículo 292 ibídem.</a:t>
            </a:r>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NOTIFICACIÓN DE LA SENTENCIA POR AVISO – C.G.P.</a:t>
            </a:r>
            <a:endParaRPr lang="es-ES" sz="2800" b="1" dirty="0">
              <a:solidFill>
                <a:schemeClr val="bg1"/>
              </a:solidFill>
              <a:latin typeface="Tahoma"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97152"/>
          </a:xfrm>
        </p:spPr>
        <p:txBody>
          <a:bodyPr>
            <a:normAutofit fontScale="85000" lnSpcReduction="20000"/>
          </a:bodyPr>
          <a:lstStyle/>
          <a:p>
            <a:r>
              <a:rPr lang="es-CO" dirty="0" smtClean="0"/>
              <a:t>El aviso será elaborado por el Secretario, quien lo remitirá a través de servicio postal autorizado a cualquiera de las direcciones que le hubieren sido informadas al juez de conocimiento como correspondientes a quien deba ser notificado (inciso 3º del artículo 292, en concordancia con el numeral 3º del artículo 291 del C.G.P.).</a:t>
            </a:r>
          </a:p>
          <a:p>
            <a:r>
              <a:rPr lang="es-CO" dirty="0" smtClean="0"/>
              <a:t>Cuando se trate de persona jurídica de derecho privado la comunicación deberá remitirse a la dirección que aparezca registrada en la Cámara de Comercio o en la oficina de registro correspondiente.</a:t>
            </a:r>
          </a:p>
          <a:p>
            <a:r>
              <a:rPr lang="es-CO" dirty="0" smtClean="0"/>
              <a:t>Ver inciso 3º del artículo 292, en concordancia con el numeral 3º del artículo 291 del C.G.P.</a:t>
            </a:r>
            <a:endParaRPr lang="es-CO"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COMO SE REALIZA LA NOTIFICACIÓN DE LA SENTENCIA POR AVISO – C.G.P.</a:t>
            </a:r>
            <a:endParaRPr lang="es-ES" sz="2800" b="1" dirty="0">
              <a:solidFill>
                <a:schemeClr val="bg1"/>
              </a:solidFill>
              <a:latin typeface="Tahoma"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97152"/>
          </a:xfrm>
        </p:spPr>
        <p:txBody>
          <a:bodyPr>
            <a:normAutofit fontScale="92500"/>
          </a:bodyPr>
          <a:lstStyle/>
          <a:p>
            <a:r>
              <a:rPr lang="es-CO" b="1" u="sng" dirty="0" smtClean="0">
                <a:solidFill>
                  <a:srgbClr val="C00000"/>
                </a:solidFill>
              </a:rPr>
              <a:t>CONSTANCIA </a:t>
            </a:r>
          </a:p>
          <a:p>
            <a:r>
              <a:rPr lang="es-CO" dirty="0" smtClean="0"/>
              <a:t>Finalmente el inciso 4º del artículo 292 del C.P.G. señala que la empresa de servicio postal autorizado expedirá constancia de haber sido entregado el aviso en la respectiva dirección, la cual se incorporará al expediente, junto con la copia del aviso debidamente cotejada y sellada. </a:t>
            </a:r>
          </a:p>
          <a:p>
            <a:r>
              <a:rPr lang="es-CO" dirty="0" smtClean="0"/>
              <a:t>En lo pertinente se aplicará lo previsto en la notificación personal de que trata el artículo 291 del mismo Estatuto.</a:t>
            </a:r>
          </a:p>
          <a:p>
            <a:endParaRPr lang="es-CO"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COMO SE REALIZA LA NOTIFICACIÓN DE LA SENTENCIA POR AVISO – C.G.P.</a:t>
            </a:r>
            <a:endParaRPr lang="es-ES" sz="2800" b="1" dirty="0">
              <a:solidFill>
                <a:schemeClr val="bg1"/>
              </a:solidFill>
              <a:latin typeface="Tahom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Grp="1" noChangeArrowheads="1"/>
          </p:cNvSpPr>
          <p:nvPr>
            <p:ph type="body" idx="1"/>
          </p:nvPr>
        </p:nvSpPr>
        <p:spPr>
          <a:xfrm>
            <a:off x="3779912" y="1112838"/>
            <a:ext cx="5256138" cy="5000625"/>
          </a:xfrm>
        </p:spPr>
        <p:txBody>
          <a:bodyPr/>
          <a:lstStyle/>
          <a:p>
            <a:pPr eaLnBrk="1" hangingPunct="1">
              <a:buFontTx/>
              <a:buNone/>
            </a:pPr>
            <a:r>
              <a:rPr lang="es-ES" dirty="0" smtClean="0">
                <a:solidFill>
                  <a:schemeClr val="bg1"/>
                </a:solidFill>
              </a:rPr>
              <a:t>.</a:t>
            </a:r>
          </a:p>
        </p:txBody>
      </p:sp>
      <p:sp>
        <p:nvSpPr>
          <p:cNvPr id="9" name="Rectangle 6"/>
          <p:cNvSpPr/>
          <p:nvPr/>
        </p:nvSpPr>
        <p:spPr>
          <a:xfrm>
            <a:off x="5213" y="0"/>
            <a:ext cx="9144000" cy="762000"/>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DESARROLLO DEL TALLER </a:t>
            </a:r>
            <a:endParaRPr lang="es-ES" sz="2800" b="1" dirty="0">
              <a:solidFill>
                <a:schemeClr val="bg1"/>
              </a:solidFill>
              <a:latin typeface="Tahoma" pitchFamily="34" charset="0"/>
            </a:endParaRPr>
          </a:p>
        </p:txBody>
      </p:sp>
      <p:sp>
        <p:nvSpPr>
          <p:cNvPr id="3" name="2 Rectángulo"/>
          <p:cNvSpPr/>
          <p:nvPr/>
        </p:nvSpPr>
        <p:spPr>
          <a:xfrm>
            <a:off x="365770" y="1196752"/>
            <a:ext cx="7992888" cy="2554545"/>
          </a:xfrm>
          <a:prstGeom prst="rect">
            <a:avLst/>
          </a:prstGeom>
        </p:spPr>
        <p:txBody>
          <a:bodyPr wrap="square">
            <a:spAutoFit/>
          </a:bodyPr>
          <a:lstStyle/>
          <a:p>
            <a:endParaRPr lang="es-MX" sz="3200" b="1" dirty="0" smtClean="0">
              <a:solidFill>
                <a:srgbClr val="002060"/>
              </a:solidFill>
              <a:latin typeface="Arial" pitchFamily="34" charset="0"/>
              <a:cs typeface="Arial" pitchFamily="34" charset="0"/>
            </a:endParaRPr>
          </a:p>
          <a:p>
            <a:endParaRPr lang="es-MX" sz="3200" b="1" dirty="0">
              <a:solidFill>
                <a:srgbClr val="002060"/>
              </a:solidFill>
              <a:latin typeface="Arial" pitchFamily="34" charset="0"/>
              <a:cs typeface="Arial" pitchFamily="34" charset="0"/>
            </a:endParaRPr>
          </a:p>
          <a:p>
            <a:endParaRPr lang="es-MX" sz="3200" b="1" dirty="0" smtClean="0">
              <a:solidFill>
                <a:srgbClr val="002060"/>
              </a:solidFill>
              <a:latin typeface="Arial" pitchFamily="34" charset="0"/>
              <a:cs typeface="Arial" pitchFamily="34" charset="0"/>
            </a:endParaRPr>
          </a:p>
          <a:p>
            <a:endParaRPr lang="es-MX" sz="3200" b="1" dirty="0">
              <a:solidFill>
                <a:srgbClr val="002060"/>
              </a:solidFill>
              <a:latin typeface="Arial" pitchFamily="34" charset="0"/>
              <a:cs typeface="Arial" pitchFamily="34" charset="0"/>
            </a:endParaRPr>
          </a:p>
          <a:p>
            <a:endParaRPr lang="es-CO" sz="3200" b="1" dirty="0">
              <a:solidFill>
                <a:srgbClr val="002060"/>
              </a:solidFill>
              <a:latin typeface="Arial" pitchFamily="34" charset="0"/>
              <a:cs typeface="Arial" pitchFamily="34" charset="0"/>
            </a:endParaRPr>
          </a:p>
        </p:txBody>
      </p:sp>
      <p:pic>
        <p:nvPicPr>
          <p:cNvPr id="4100" name="Picture 4" descr="http://t2.gstatic.com/images?q=tbn:ANd9GcQio4lXiecTepQKpfehuZI7TZTFCVBwqWm3SIgVf_RBSVIfjtRTtf6I042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004048" y="3977680"/>
            <a:ext cx="3779241" cy="288032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Rectángulo 1"/>
          <p:cNvSpPr/>
          <p:nvPr/>
        </p:nvSpPr>
        <p:spPr>
          <a:xfrm>
            <a:off x="395536" y="908720"/>
            <a:ext cx="7416824" cy="4524315"/>
          </a:xfrm>
          <a:prstGeom prst="rect">
            <a:avLst/>
          </a:prstGeom>
        </p:spPr>
        <p:txBody>
          <a:bodyPr wrap="square">
            <a:spAutoFit/>
          </a:bodyPr>
          <a:lstStyle/>
          <a:p>
            <a:pPr algn="ctr"/>
            <a:r>
              <a:rPr lang="es-CO" sz="3200" dirty="0"/>
              <a:t>CAPÍTULO VII.</a:t>
            </a:r>
            <a:endParaRPr lang="es-ES_tradnl" sz="3200" dirty="0"/>
          </a:p>
          <a:p>
            <a:pPr algn="ctr"/>
            <a:r>
              <a:rPr lang="es-CO" sz="3200" dirty="0"/>
              <a:t>NOTIFICACIONES.</a:t>
            </a:r>
            <a:endParaRPr lang="es-ES_tradnl" sz="3200" dirty="0"/>
          </a:p>
          <a:p>
            <a:pPr algn="just"/>
            <a:r>
              <a:rPr lang="es-CO" sz="3200" dirty="0"/>
              <a:t>ARTÍCULO 196. </a:t>
            </a:r>
            <a:r>
              <a:rPr lang="es-CO" sz="3200" i="1" dirty="0"/>
              <a:t>NOTIFICACIÓN DE LAS PROVIDENCIAS.</a:t>
            </a:r>
            <a:r>
              <a:rPr lang="es-CO" sz="3200" dirty="0"/>
              <a:t> Las providencias se notificarán a las partes y demás interesados con las formalidades </a:t>
            </a:r>
            <a:r>
              <a:rPr lang="es-CO" sz="3200" dirty="0">
                <a:solidFill>
                  <a:srgbClr val="FF0000"/>
                </a:solidFill>
              </a:rPr>
              <a:t>prescritas en este Código y en lo no previsto, de conformidad con lo dispuesto en el Código de Procedimiento Civil.</a:t>
            </a:r>
            <a:r>
              <a:rPr lang="es-CO" sz="3200" dirty="0"/>
              <a:t> </a:t>
            </a:r>
            <a:endParaRPr lang="es-ES_tradnl" sz="3200" dirty="0"/>
          </a:p>
        </p:txBody>
      </p:sp>
    </p:spTree>
    <p:extLst>
      <p:ext uri="{BB962C8B-B14F-4D97-AF65-F5344CB8AC3E}">
        <p14:creationId xmlns="" xmlns:p14="http://schemas.microsoft.com/office/powerpoint/2010/main" val="16555513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97152"/>
          </a:xfrm>
        </p:spPr>
        <p:txBody>
          <a:bodyPr>
            <a:normAutofit/>
          </a:bodyPr>
          <a:lstStyle/>
          <a:p>
            <a:pPr lvl="0"/>
            <a:r>
              <a:rPr lang="es-CO" b="1" u="sng" dirty="0" smtClean="0">
                <a:solidFill>
                  <a:srgbClr val="C00000"/>
                </a:solidFill>
              </a:rPr>
              <a:t>Vigencia</a:t>
            </a:r>
            <a:endParaRPr lang="es-CO" b="1" dirty="0" smtClean="0">
              <a:solidFill>
                <a:srgbClr val="C00000"/>
              </a:solidFill>
            </a:endParaRPr>
          </a:p>
          <a:p>
            <a:r>
              <a:rPr lang="es-CO" dirty="0" smtClean="0"/>
              <a:t>Según lo contemplado en el numeral 6º del artículo 627 del Código General del Proceso, la disposición normativa que regula</a:t>
            </a:r>
            <a:r>
              <a:rPr lang="es-CO" dirty="0" smtClean="0">
                <a:solidFill>
                  <a:srgbClr val="FF0000"/>
                </a:solidFill>
              </a:rPr>
              <a:t> la notificación por aviso </a:t>
            </a:r>
            <a:r>
              <a:rPr lang="es-CO" b="1" dirty="0" smtClean="0">
                <a:solidFill>
                  <a:srgbClr val="FF0000"/>
                </a:solidFill>
              </a:rPr>
              <a:t>entrará en vigencia a partir del </a:t>
            </a:r>
            <a:r>
              <a:rPr lang="es-CO" b="1" u="sng" dirty="0" smtClean="0">
                <a:solidFill>
                  <a:srgbClr val="FF0000"/>
                </a:solidFill>
              </a:rPr>
              <a:t>1º de enero de 2.014, en forma gradual.   </a:t>
            </a:r>
            <a:endParaRPr lang="es-CO" b="1" dirty="0" smtClean="0">
              <a:solidFill>
                <a:srgbClr val="FF0000"/>
              </a:solidFill>
            </a:endParaRPr>
          </a:p>
          <a:p>
            <a:endParaRPr lang="es-CO"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r>
              <a:rPr lang="es-ES" sz="2800" b="1" dirty="0" smtClean="0">
                <a:solidFill>
                  <a:schemeClr val="bg1"/>
                </a:solidFill>
                <a:latin typeface="Tahoma" pitchFamily="34" charset="0"/>
              </a:rPr>
              <a:t>COMO SE REALIZA LA NOTIFICACIÓN DE LA SENTENCIA POR AVISO – C.G.P.</a:t>
            </a:r>
            <a:endParaRPr lang="es-ES" sz="2800" b="1" dirty="0">
              <a:solidFill>
                <a:schemeClr val="bg1"/>
              </a:solidFill>
              <a:latin typeface="Tahoma" pitchFamily="34" charset="0"/>
            </a:endParaRPr>
          </a:p>
        </p:txBody>
      </p:sp>
      <p:sp>
        <p:nvSpPr>
          <p:cNvPr id="8192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NOTIFICACION POR MEDIOS ELECTRONICOS</a:t>
            </a:r>
            <a:endParaRPr kumimoji="0" lang="es-ES"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97152"/>
          </a:xfrm>
        </p:spPr>
        <p:txBody>
          <a:bodyPr>
            <a:normAutofit/>
          </a:bodyPr>
          <a:lstStyle/>
          <a:p>
            <a:pPr>
              <a:buNone/>
            </a:pPr>
            <a:endParaRPr lang="es-ES" b="1" dirty="0" smtClean="0"/>
          </a:p>
          <a:p>
            <a:pPr>
              <a:buNone/>
            </a:pPr>
            <a:endParaRPr lang="es-ES" b="1" dirty="0" smtClean="0"/>
          </a:p>
          <a:p>
            <a:pPr algn="ctr">
              <a:buNone/>
            </a:pPr>
            <a:r>
              <a:rPr lang="es-ES" sz="4900" b="1" dirty="0" smtClean="0">
                <a:solidFill>
                  <a:srgbClr val="C00000"/>
                </a:solidFill>
              </a:rPr>
              <a:t>NOTIFICACIÓN POR MEDIOS ELECTRÓNICOS</a:t>
            </a:r>
            <a:endParaRPr lang="es-CO" sz="4900" dirty="0" smtClean="0">
              <a:solidFill>
                <a:srgbClr val="C00000"/>
              </a:solidFill>
            </a:endParaRPr>
          </a:p>
          <a:p>
            <a:endParaRPr lang="es-CO" dirty="0"/>
          </a:p>
        </p:txBody>
      </p:sp>
      <p:sp>
        <p:nvSpPr>
          <p:cNvPr id="5" name="4 Título"/>
          <p:cNvSpPr>
            <a:spLocks noGrp="1"/>
          </p:cNvSpPr>
          <p:nvPr>
            <p:ph type="title"/>
          </p:nvPr>
        </p:nvSpPr>
        <p:spPr/>
        <p:txBody>
          <a:bodyPr/>
          <a:lstStyle/>
          <a:p>
            <a:endParaRPr lang="es-CO"/>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p:nvPr/>
        </p:nvSpPr>
        <p:spPr>
          <a:xfrm>
            <a:off x="0" y="0"/>
            <a:ext cx="9144000" cy="762000"/>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a:r>
              <a:rPr lang="es-ES" sz="2800" b="1" dirty="0" smtClean="0">
                <a:solidFill>
                  <a:schemeClr val="bg1"/>
                </a:solidFill>
                <a:latin typeface="Tahoma" pitchFamily="34" charset="0"/>
              </a:rPr>
              <a:t>NOTIFICACIÓN POR MEDIOS ELECTRÓNICOS</a:t>
            </a:r>
            <a:endParaRPr lang="es-ES" sz="2800" b="1" dirty="0">
              <a:solidFill>
                <a:schemeClr val="bg1"/>
              </a:solidFill>
              <a:latin typeface="Tahoma" pitchFamily="34" charset="0"/>
            </a:endParaRPr>
          </a:p>
        </p:txBody>
      </p:sp>
      <p:sp>
        <p:nvSpPr>
          <p:cNvPr id="8" name="7 Marcador de contenido"/>
          <p:cNvSpPr>
            <a:spLocks noGrp="1"/>
          </p:cNvSpPr>
          <p:nvPr>
            <p:ph idx="1"/>
          </p:nvPr>
        </p:nvSpPr>
        <p:spPr>
          <a:xfrm>
            <a:off x="457200" y="1124744"/>
            <a:ext cx="8229600" cy="5472608"/>
          </a:xfrm>
        </p:spPr>
        <p:txBody>
          <a:bodyPr>
            <a:normAutofit fontScale="70000" lnSpcReduction="20000"/>
          </a:bodyPr>
          <a:lstStyle/>
          <a:p>
            <a:pPr marL="0" lvl="0" indent="0" algn="just" fontAlgn="base">
              <a:spcBef>
                <a:spcPct val="0"/>
              </a:spcBef>
              <a:spcAft>
                <a:spcPct val="0"/>
              </a:spcAft>
              <a:buNone/>
            </a:pPr>
            <a:endParaRPr lang="es-ES" dirty="0" smtClean="0">
              <a:latin typeface="Arial" pitchFamily="34" charset="0"/>
              <a:ea typeface="Times New Roman" pitchFamily="18" charset="0"/>
              <a:cs typeface="Arial" pitchFamily="34" charset="0"/>
            </a:endParaRPr>
          </a:p>
          <a:p>
            <a:pPr marL="0" lvl="0" indent="0" algn="just" fontAlgn="base">
              <a:spcBef>
                <a:spcPct val="0"/>
              </a:spcBef>
              <a:spcAft>
                <a:spcPct val="0"/>
              </a:spcAft>
              <a:buNone/>
            </a:pPr>
            <a:r>
              <a:rPr lang="es-ES" dirty="0" smtClean="0">
                <a:latin typeface="Arial" pitchFamily="34" charset="0"/>
                <a:ea typeface="Times New Roman" pitchFamily="18" charset="0"/>
                <a:cs typeface="Arial" pitchFamily="34" charset="0"/>
              </a:rPr>
              <a:t>E</a:t>
            </a:r>
            <a:r>
              <a:rPr lang="es-ES" dirty="0" smtClean="0" bmk="">
                <a:latin typeface="Arial" pitchFamily="34" charset="0"/>
                <a:ea typeface="Times New Roman" pitchFamily="18" charset="0"/>
                <a:cs typeface="Arial" pitchFamily="34" charset="0"/>
              </a:rPr>
              <a:t>l artículo 205</a:t>
            </a:r>
            <a:r>
              <a:rPr lang="es-ES" dirty="0" smtClean="0">
                <a:latin typeface="Arial" pitchFamily="34" charset="0"/>
                <a:ea typeface="Times New Roman" pitchFamily="18" charset="0"/>
                <a:cs typeface="Arial" pitchFamily="34" charset="0"/>
              </a:rPr>
              <a:t> prevé que “Además de los casos contemplados en los artículos anteriores”, se podrán notificar las providencias a través de medios electrónicos, a quien haya aceptado expresamente este medio de notificación. </a:t>
            </a:r>
          </a:p>
          <a:p>
            <a:pPr marL="0" lvl="0" indent="0" algn="just" fontAlgn="base">
              <a:spcBef>
                <a:spcPct val="0"/>
              </a:spcBef>
              <a:spcAft>
                <a:spcPct val="0"/>
              </a:spcAft>
              <a:buNone/>
            </a:pPr>
            <a:endParaRPr lang="es-CO" sz="2800" dirty="0" smtClean="0">
              <a:latin typeface="Arial" pitchFamily="34" charset="0"/>
            </a:endParaRPr>
          </a:p>
          <a:p>
            <a:pPr marL="0" lvl="0" indent="0" algn="just" eaLnBrk="0" fontAlgn="base" hangingPunct="0">
              <a:spcBef>
                <a:spcPct val="0"/>
              </a:spcBef>
              <a:spcAft>
                <a:spcPct val="0"/>
              </a:spcAft>
              <a:buNone/>
            </a:pPr>
            <a:r>
              <a:rPr lang="es-ES" dirty="0" smtClean="0">
                <a:latin typeface="Arial" pitchFamily="34" charset="0"/>
                <a:ea typeface="Times New Roman" pitchFamily="18" charset="0"/>
                <a:cs typeface="Arial" pitchFamily="34" charset="0"/>
              </a:rPr>
              <a:t>En este caso, la providencia a ser notificada se remitirá por el Secretario a la dirección electrónica registrada y para su envío se deberán utilizar los mecanismos que garanticen la autenticidad e integridad del mensaje. </a:t>
            </a:r>
          </a:p>
          <a:p>
            <a:pPr marL="0" lvl="0" indent="0" algn="just" eaLnBrk="0" fontAlgn="base" hangingPunct="0">
              <a:spcBef>
                <a:spcPct val="0"/>
              </a:spcBef>
              <a:spcAft>
                <a:spcPct val="0"/>
              </a:spcAft>
              <a:buNone/>
            </a:pPr>
            <a:endParaRPr lang="es-CO" sz="2800" dirty="0" smtClean="0">
              <a:latin typeface="Arial" pitchFamily="34" charset="0"/>
            </a:endParaRPr>
          </a:p>
          <a:p>
            <a:pPr marL="0" lvl="0" indent="0" algn="just" eaLnBrk="0" fontAlgn="base" hangingPunct="0">
              <a:spcBef>
                <a:spcPct val="0"/>
              </a:spcBef>
              <a:spcAft>
                <a:spcPct val="0"/>
              </a:spcAft>
              <a:buNone/>
            </a:pPr>
            <a:r>
              <a:rPr lang="es-ES" dirty="0" smtClean="0">
                <a:latin typeface="Arial" pitchFamily="34" charset="0"/>
                <a:ea typeface="Times New Roman" pitchFamily="18" charset="0"/>
                <a:cs typeface="Arial" pitchFamily="34" charset="0"/>
              </a:rPr>
              <a:t>Se presumirá que el destinatario ha recibido la notificación cuando el iniciador reciba el acuse de recibo o se pueda por otro medio constatar el acceso del destinatario al mensaje. El Secretario hará constar este hecho en el expediente. </a:t>
            </a:r>
          </a:p>
          <a:p>
            <a:pPr marL="0" lvl="0" indent="0" algn="just" eaLnBrk="0" fontAlgn="base" hangingPunct="0">
              <a:spcBef>
                <a:spcPct val="0"/>
              </a:spcBef>
              <a:spcAft>
                <a:spcPct val="0"/>
              </a:spcAft>
              <a:buNone/>
            </a:pPr>
            <a:endParaRPr lang="es-CO" sz="2800" dirty="0" smtClean="0">
              <a:latin typeface="Arial" pitchFamily="34" charset="0"/>
            </a:endParaRPr>
          </a:p>
          <a:p>
            <a:pPr marL="0" lvl="0" indent="0" algn="just" eaLnBrk="0" fontAlgn="base" hangingPunct="0">
              <a:spcBef>
                <a:spcPct val="0"/>
              </a:spcBef>
              <a:spcAft>
                <a:spcPct val="0"/>
              </a:spcAft>
              <a:buNone/>
            </a:pPr>
            <a:r>
              <a:rPr lang="es-ES" dirty="0" smtClean="0">
                <a:latin typeface="Arial" pitchFamily="34" charset="0"/>
                <a:ea typeface="Times New Roman" pitchFamily="18" charset="0"/>
                <a:cs typeface="Arial" pitchFamily="34" charset="0"/>
              </a:rPr>
              <a:t>De las notificaciones realizadas electrónicamente se conservarán los registros para consulta permanente en línea por cualquier interesado. </a:t>
            </a:r>
            <a:endParaRPr lang="es-ES" sz="4400" dirty="0" smtClean="0">
              <a:latin typeface="Arial" pitchFamily="34" charset="0"/>
            </a:endParaRPr>
          </a:p>
        </p:txBody>
      </p:sp>
    </p:spTree>
    <p:extLst>
      <p:ext uri="{BB962C8B-B14F-4D97-AF65-F5344CB8AC3E}">
        <p14:creationId xmlns="" xmlns:p14="http://schemas.microsoft.com/office/powerpoint/2010/main" val="32384379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Grp="1" noChangeArrowheads="1"/>
          </p:cNvSpPr>
          <p:nvPr>
            <p:ph type="body" idx="1"/>
          </p:nvPr>
        </p:nvSpPr>
        <p:spPr>
          <a:xfrm>
            <a:off x="5724128" y="1112839"/>
            <a:ext cx="3311922" cy="803994"/>
          </a:xfrm>
        </p:spPr>
        <p:txBody>
          <a:bodyPr/>
          <a:lstStyle/>
          <a:p>
            <a:pPr eaLnBrk="1" hangingPunct="1">
              <a:buFontTx/>
              <a:buNone/>
            </a:pPr>
            <a:r>
              <a:rPr lang="es-ES" dirty="0" smtClean="0">
                <a:solidFill>
                  <a:schemeClr val="bg1"/>
                </a:solidFill>
              </a:rPr>
              <a:t>.</a:t>
            </a:r>
          </a:p>
        </p:txBody>
      </p:sp>
      <p:sp>
        <p:nvSpPr>
          <p:cNvPr id="9" name="Rectangle 6"/>
          <p:cNvSpPr/>
          <p:nvPr/>
        </p:nvSpPr>
        <p:spPr>
          <a:xfrm>
            <a:off x="5213" y="0"/>
            <a:ext cx="9144000" cy="762000"/>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a:r>
              <a:rPr lang="es-ES" sz="2800" b="1" dirty="0" smtClean="0">
                <a:solidFill>
                  <a:schemeClr val="bg1"/>
                </a:solidFill>
                <a:latin typeface="Tahoma" pitchFamily="34" charset="0"/>
              </a:rPr>
              <a:t>ORGANIGRAMA DE LAS NOTIFICACIONES</a:t>
            </a:r>
            <a:endParaRPr lang="es-ES" sz="2800" b="1" dirty="0">
              <a:solidFill>
                <a:schemeClr val="bg1"/>
              </a:solidFill>
              <a:latin typeface="Tahoma" pitchFamily="34" charset="0"/>
            </a:endParaRPr>
          </a:p>
        </p:txBody>
      </p:sp>
      <p:sp>
        <p:nvSpPr>
          <p:cNvPr id="7" name="6 Rectángulo"/>
          <p:cNvSpPr/>
          <p:nvPr/>
        </p:nvSpPr>
        <p:spPr>
          <a:xfrm>
            <a:off x="2339752" y="980729"/>
            <a:ext cx="4608512" cy="864096"/>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latin typeface="Arial" pitchFamily="34" charset="0"/>
                <a:cs typeface="Arial" pitchFamily="34" charset="0"/>
              </a:rPr>
              <a:t>NOTIFICACIONES C.P.A.C.A.</a:t>
            </a:r>
            <a:endParaRPr lang="es-CO" sz="2400" b="1" dirty="0">
              <a:latin typeface="Arial" pitchFamily="34" charset="0"/>
              <a:cs typeface="Arial" pitchFamily="34" charset="0"/>
            </a:endParaRPr>
          </a:p>
        </p:txBody>
      </p:sp>
      <p:sp>
        <p:nvSpPr>
          <p:cNvPr id="12" name="11 Rectángulo"/>
          <p:cNvSpPr/>
          <p:nvPr/>
        </p:nvSpPr>
        <p:spPr>
          <a:xfrm>
            <a:off x="1187624" y="2348880"/>
            <a:ext cx="2304256" cy="432048"/>
          </a:xfrm>
          <a:prstGeom prst="rect">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t>PERSONAL </a:t>
            </a:r>
            <a:endParaRPr lang="es-CO" sz="2400" b="1" dirty="0"/>
          </a:p>
        </p:txBody>
      </p:sp>
      <p:sp>
        <p:nvSpPr>
          <p:cNvPr id="13" name="12 Rectángulo"/>
          <p:cNvSpPr/>
          <p:nvPr/>
        </p:nvSpPr>
        <p:spPr>
          <a:xfrm>
            <a:off x="5004048" y="2348880"/>
            <a:ext cx="3542792" cy="576063"/>
          </a:xfrm>
          <a:prstGeom prst="rect">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t>ESTADOS ELECTRÓNICOS</a:t>
            </a:r>
            <a:endParaRPr lang="es-CO" sz="2400" b="1" dirty="0"/>
          </a:p>
        </p:txBody>
      </p:sp>
      <p:sp>
        <p:nvSpPr>
          <p:cNvPr id="14" name="13 Rectángulo"/>
          <p:cNvSpPr/>
          <p:nvPr/>
        </p:nvSpPr>
        <p:spPr>
          <a:xfrm>
            <a:off x="1259632" y="4581128"/>
            <a:ext cx="6696743" cy="648072"/>
          </a:xfrm>
          <a:prstGeom prst="rect">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t>DE LA SENTENCIA</a:t>
            </a:r>
            <a:endParaRPr lang="es-CO" sz="2400" b="1" dirty="0"/>
          </a:p>
        </p:txBody>
      </p:sp>
      <p:cxnSp>
        <p:nvCxnSpPr>
          <p:cNvPr id="5" name="4 Conector recto"/>
          <p:cNvCxnSpPr>
            <a:stCxn id="7" idx="2"/>
          </p:cNvCxnSpPr>
          <p:nvPr/>
        </p:nvCxnSpPr>
        <p:spPr>
          <a:xfrm>
            <a:off x="4644008" y="1844825"/>
            <a:ext cx="0" cy="25226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a:off x="1907704" y="2132856"/>
            <a:ext cx="54726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Conector recto"/>
          <p:cNvCxnSpPr/>
          <p:nvPr/>
        </p:nvCxnSpPr>
        <p:spPr>
          <a:xfrm>
            <a:off x="1907704" y="2132856"/>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20 Conector recto"/>
          <p:cNvCxnSpPr/>
          <p:nvPr/>
        </p:nvCxnSpPr>
        <p:spPr>
          <a:xfrm>
            <a:off x="7380312" y="2132856"/>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28 Conector recto"/>
          <p:cNvCxnSpPr/>
          <p:nvPr/>
        </p:nvCxnSpPr>
        <p:spPr>
          <a:xfrm>
            <a:off x="4644008" y="4365104"/>
            <a:ext cx="0" cy="216024"/>
          </a:xfrm>
          <a:prstGeom prst="line">
            <a:avLst/>
          </a:prstGeom>
        </p:spPr>
        <p:style>
          <a:lnRef idx="1">
            <a:schemeClr val="accent1"/>
          </a:lnRef>
          <a:fillRef idx="0">
            <a:schemeClr val="accent1"/>
          </a:fillRef>
          <a:effectRef idx="0">
            <a:schemeClr val="accent1"/>
          </a:effectRef>
          <a:fontRef idx="minor">
            <a:schemeClr val="tx1"/>
          </a:fontRef>
        </p:style>
      </p:cxnSp>
      <p:sp>
        <p:nvSpPr>
          <p:cNvPr id="32" name="31 Rectángulo"/>
          <p:cNvSpPr/>
          <p:nvPr/>
        </p:nvSpPr>
        <p:spPr>
          <a:xfrm>
            <a:off x="251520" y="5733256"/>
            <a:ext cx="2134581" cy="51656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t>PERSONAL</a:t>
            </a:r>
          </a:p>
          <a:p>
            <a:pPr algn="ctr"/>
            <a:r>
              <a:rPr lang="es-CO" sz="1200" b="1" dirty="0" smtClean="0"/>
              <a:t>(CORREO ELECTRÓNICO)</a:t>
            </a:r>
            <a:endParaRPr lang="es-CO" sz="1200" b="1" dirty="0"/>
          </a:p>
        </p:txBody>
      </p:sp>
      <p:sp>
        <p:nvSpPr>
          <p:cNvPr id="20" name="19 Rectángulo"/>
          <p:cNvSpPr/>
          <p:nvPr/>
        </p:nvSpPr>
        <p:spPr>
          <a:xfrm>
            <a:off x="2627784" y="5733256"/>
            <a:ext cx="187220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b="1" dirty="0" smtClean="0"/>
              <a:t>EDICTO</a:t>
            </a:r>
          </a:p>
          <a:p>
            <a:pPr algn="ctr"/>
            <a:r>
              <a:rPr lang="es-CO" sz="1200" dirty="0" smtClean="0"/>
              <a:t>(MODIFICADO C.G.P.)</a:t>
            </a:r>
            <a:endParaRPr lang="es-CO" sz="1200" dirty="0"/>
          </a:p>
        </p:txBody>
      </p:sp>
      <p:sp>
        <p:nvSpPr>
          <p:cNvPr id="24" name="23 Rectángulo"/>
          <p:cNvSpPr/>
          <p:nvPr/>
        </p:nvSpPr>
        <p:spPr>
          <a:xfrm>
            <a:off x="4716016" y="5733256"/>
            <a:ext cx="187220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SENTENCIA ELECTORAL</a:t>
            </a:r>
            <a:endParaRPr lang="es-CO" b="1" dirty="0"/>
          </a:p>
        </p:txBody>
      </p:sp>
      <p:sp>
        <p:nvSpPr>
          <p:cNvPr id="26" name="25 Rectángulo"/>
          <p:cNvSpPr/>
          <p:nvPr/>
        </p:nvSpPr>
        <p:spPr>
          <a:xfrm>
            <a:off x="6804248" y="5733256"/>
            <a:ext cx="187220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AVISO </a:t>
            </a:r>
          </a:p>
          <a:p>
            <a:pPr algn="ctr"/>
            <a:r>
              <a:rPr lang="es-CO" dirty="0" smtClean="0"/>
              <a:t>ART. 292 </a:t>
            </a:r>
            <a:r>
              <a:rPr lang="es-CO" dirty="0" err="1" smtClean="0"/>
              <a:t>C.G.P</a:t>
            </a:r>
            <a:endParaRPr lang="es-CO" dirty="0"/>
          </a:p>
        </p:txBody>
      </p:sp>
      <p:cxnSp>
        <p:nvCxnSpPr>
          <p:cNvPr id="30" name="29 Conector recto"/>
          <p:cNvCxnSpPr/>
          <p:nvPr/>
        </p:nvCxnSpPr>
        <p:spPr>
          <a:xfrm>
            <a:off x="3491880" y="5229200"/>
            <a:ext cx="0"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36 Conector recto"/>
          <p:cNvCxnSpPr/>
          <p:nvPr/>
        </p:nvCxnSpPr>
        <p:spPr>
          <a:xfrm>
            <a:off x="5508104" y="5229200"/>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40 Conector recto"/>
          <p:cNvCxnSpPr/>
          <p:nvPr/>
        </p:nvCxnSpPr>
        <p:spPr>
          <a:xfrm>
            <a:off x="7956376" y="5229200"/>
            <a:ext cx="0"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42 Conector recto"/>
          <p:cNvCxnSpPr/>
          <p:nvPr/>
        </p:nvCxnSpPr>
        <p:spPr>
          <a:xfrm>
            <a:off x="1259632" y="5301208"/>
            <a:ext cx="0" cy="576064"/>
          </a:xfrm>
          <a:prstGeom prst="line">
            <a:avLst/>
          </a:prstGeom>
        </p:spPr>
        <p:style>
          <a:lnRef idx="1">
            <a:schemeClr val="accent1"/>
          </a:lnRef>
          <a:fillRef idx="0">
            <a:schemeClr val="accent1"/>
          </a:fillRef>
          <a:effectRef idx="0">
            <a:schemeClr val="accent1"/>
          </a:effectRef>
          <a:fontRef idx="minor">
            <a:schemeClr val="tx1"/>
          </a:fontRef>
        </p:style>
      </p:cxnSp>
      <p:sp>
        <p:nvSpPr>
          <p:cNvPr id="47" name="46 Rectángulo"/>
          <p:cNvSpPr/>
          <p:nvPr/>
        </p:nvSpPr>
        <p:spPr>
          <a:xfrm>
            <a:off x="4860032" y="3284984"/>
            <a:ext cx="187220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500" dirty="0" smtClean="0"/>
              <a:t>F</a:t>
            </a:r>
            <a:r>
              <a:rPr lang="es-CO" sz="1500" b="1" dirty="0" smtClean="0"/>
              <a:t>IJACIÓN </a:t>
            </a:r>
            <a:r>
              <a:rPr lang="es-CO" sz="1500" dirty="0" smtClean="0"/>
              <a:t>Pagina Web Rama Judicial</a:t>
            </a:r>
            <a:endParaRPr lang="es-CO" sz="1500" dirty="0"/>
          </a:p>
        </p:txBody>
      </p:sp>
      <p:sp>
        <p:nvSpPr>
          <p:cNvPr id="48" name="47 Rectángulo"/>
          <p:cNvSpPr/>
          <p:nvPr/>
        </p:nvSpPr>
        <p:spPr>
          <a:xfrm>
            <a:off x="7020272" y="3284984"/>
            <a:ext cx="1872208"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500" b="1" dirty="0" smtClean="0"/>
              <a:t>ENVÍO</a:t>
            </a:r>
            <a:r>
              <a:rPr lang="es-CO" dirty="0" smtClean="0"/>
              <a:t> al</a:t>
            </a:r>
            <a:r>
              <a:rPr lang="es-CO" sz="1500" dirty="0" smtClean="0"/>
              <a:t> Correo Electrónico de Las Partes</a:t>
            </a:r>
            <a:endParaRPr lang="es-CO" sz="1500" dirty="0"/>
          </a:p>
        </p:txBody>
      </p:sp>
      <p:cxnSp>
        <p:nvCxnSpPr>
          <p:cNvPr id="50" name="49 Conector recto"/>
          <p:cNvCxnSpPr/>
          <p:nvPr/>
        </p:nvCxnSpPr>
        <p:spPr>
          <a:xfrm>
            <a:off x="5940152" y="2852936"/>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54 Conector recto"/>
          <p:cNvCxnSpPr/>
          <p:nvPr/>
        </p:nvCxnSpPr>
        <p:spPr>
          <a:xfrm>
            <a:off x="7812360" y="2924944"/>
            <a:ext cx="0" cy="432048"/>
          </a:xfrm>
          <a:prstGeom prst="line">
            <a:avLst/>
          </a:prstGeom>
        </p:spPr>
        <p:style>
          <a:lnRef idx="1">
            <a:schemeClr val="accent1"/>
          </a:lnRef>
          <a:fillRef idx="0">
            <a:schemeClr val="accent1"/>
          </a:fillRef>
          <a:effectRef idx="0">
            <a:schemeClr val="accent1"/>
          </a:effectRef>
          <a:fontRef idx="minor">
            <a:schemeClr val="tx1"/>
          </a:fontRef>
        </p:style>
      </p:cxnSp>
      <p:sp>
        <p:nvSpPr>
          <p:cNvPr id="57" name="56 Rectángulo"/>
          <p:cNvSpPr/>
          <p:nvPr/>
        </p:nvSpPr>
        <p:spPr>
          <a:xfrm>
            <a:off x="179512" y="2996952"/>
            <a:ext cx="194421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500" dirty="0" smtClean="0"/>
              <a:t>Personas Privadas que ejercen funciones públicas</a:t>
            </a:r>
            <a:endParaRPr lang="es-CO" sz="1500" dirty="0"/>
          </a:p>
        </p:txBody>
      </p:sp>
      <p:sp>
        <p:nvSpPr>
          <p:cNvPr id="58" name="57 Rectángulo"/>
          <p:cNvSpPr/>
          <p:nvPr/>
        </p:nvSpPr>
        <p:spPr>
          <a:xfrm>
            <a:off x="179512" y="3717032"/>
            <a:ext cx="194421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500" dirty="0" smtClean="0"/>
              <a:t>Particulares  Inscritos En El Registro Mercantil.</a:t>
            </a:r>
            <a:endParaRPr lang="es-CO" sz="1500" dirty="0"/>
          </a:p>
        </p:txBody>
      </p:sp>
      <p:sp>
        <p:nvSpPr>
          <p:cNvPr id="59" name="58 Rectángulo"/>
          <p:cNvSpPr/>
          <p:nvPr/>
        </p:nvSpPr>
        <p:spPr>
          <a:xfrm>
            <a:off x="2411760" y="3717032"/>
            <a:ext cx="208823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700" dirty="0" smtClean="0"/>
              <a:t>Agencia Nacional  de Defensa Jurídica del Estado</a:t>
            </a:r>
            <a:endParaRPr lang="es-CO" sz="1700" dirty="0"/>
          </a:p>
        </p:txBody>
      </p:sp>
      <p:sp>
        <p:nvSpPr>
          <p:cNvPr id="60" name="59 Rectángulo"/>
          <p:cNvSpPr/>
          <p:nvPr/>
        </p:nvSpPr>
        <p:spPr>
          <a:xfrm>
            <a:off x="2339752" y="3068960"/>
            <a:ext cx="2088232"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Ministerio Público</a:t>
            </a:r>
            <a:endParaRPr lang="es-CO" dirty="0"/>
          </a:p>
        </p:txBody>
      </p:sp>
      <p:cxnSp>
        <p:nvCxnSpPr>
          <p:cNvPr id="72" name="71 Conector recto"/>
          <p:cNvCxnSpPr/>
          <p:nvPr/>
        </p:nvCxnSpPr>
        <p:spPr>
          <a:xfrm>
            <a:off x="3491880" y="2780928"/>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76 Conector recto"/>
          <p:cNvCxnSpPr/>
          <p:nvPr/>
        </p:nvCxnSpPr>
        <p:spPr>
          <a:xfrm>
            <a:off x="3563888" y="3501008"/>
            <a:ext cx="0" cy="144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78 Conector recto"/>
          <p:cNvCxnSpPr>
            <a:stCxn id="57" idx="2"/>
          </p:cNvCxnSpPr>
          <p:nvPr/>
        </p:nvCxnSpPr>
        <p:spPr>
          <a:xfrm>
            <a:off x="1151620" y="3573016"/>
            <a:ext cx="36004"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84 Conector recto"/>
          <p:cNvCxnSpPr>
            <a:endCxn id="57" idx="0"/>
          </p:cNvCxnSpPr>
          <p:nvPr/>
        </p:nvCxnSpPr>
        <p:spPr>
          <a:xfrm flipH="1">
            <a:off x="1151620" y="2780928"/>
            <a:ext cx="36004" cy="21602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262723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lgn="ctr"/>
            <a:r>
              <a:rPr lang="es-CO" sz="6600" b="1" dirty="0" smtClean="0">
                <a:solidFill>
                  <a:srgbClr val="C00000"/>
                </a:solidFill>
              </a:rPr>
              <a:t>NOTIFICACIÓN PERSONAL </a:t>
            </a:r>
          </a:p>
          <a:p>
            <a:pPr algn="ctr">
              <a:buNone/>
            </a:pPr>
            <a:r>
              <a:rPr lang="es-CO" sz="6600" b="1" dirty="0" smtClean="0">
                <a:solidFill>
                  <a:srgbClr val="002060"/>
                </a:solidFill>
              </a:rPr>
              <a:t>ART. 198 </a:t>
            </a:r>
            <a:r>
              <a:rPr lang="es-CO" sz="6600" b="1" dirty="0" err="1" smtClean="0">
                <a:solidFill>
                  <a:srgbClr val="002060"/>
                </a:solidFill>
              </a:rPr>
              <a:t>C.P.A.C.A</a:t>
            </a:r>
            <a:r>
              <a:rPr lang="es-CO" sz="6600" b="1" dirty="0" smtClean="0">
                <a:solidFill>
                  <a:srgbClr val="002060"/>
                </a:solidFill>
              </a:rPr>
              <a:t> </a:t>
            </a:r>
            <a:endParaRPr lang="es-CO" sz="6600" b="1" dirty="0">
              <a:solidFill>
                <a:srgbClr val="002060"/>
              </a:solidFill>
            </a:endParaRPr>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endParaRPr lang="es-CO"/>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Grp="1" noChangeArrowheads="1"/>
          </p:cNvSpPr>
          <p:nvPr>
            <p:ph type="body" idx="1"/>
          </p:nvPr>
        </p:nvSpPr>
        <p:spPr>
          <a:xfrm>
            <a:off x="1714500" y="1112838"/>
            <a:ext cx="7321550" cy="5000625"/>
          </a:xfrm>
        </p:spPr>
        <p:txBody>
          <a:bodyPr/>
          <a:lstStyle/>
          <a:p>
            <a:pPr eaLnBrk="1" hangingPunct="1">
              <a:buFontTx/>
              <a:buNone/>
            </a:pPr>
            <a:r>
              <a:rPr lang="es-ES" dirty="0" smtClean="0">
                <a:solidFill>
                  <a:schemeClr val="bg1"/>
                </a:solidFill>
              </a:rPr>
              <a:t>.</a:t>
            </a:r>
          </a:p>
        </p:txBody>
      </p:sp>
      <p:sp>
        <p:nvSpPr>
          <p:cNvPr id="9" name="Rectangle 6"/>
          <p:cNvSpPr/>
          <p:nvPr/>
        </p:nvSpPr>
        <p:spPr>
          <a:xfrm>
            <a:off x="5213" y="0"/>
            <a:ext cx="9144000" cy="762000"/>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a:r>
              <a:rPr lang="es-ES" sz="2800" b="1" dirty="0" smtClean="0">
                <a:solidFill>
                  <a:schemeClr val="bg1"/>
                </a:solidFill>
                <a:latin typeface="Tahoma" pitchFamily="34" charset="0"/>
              </a:rPr>
              <a:t>PROVIDENCIAS QUE SE NOTIFICAN PERSONALMENTE</a:t>
            </a:r>
            <a:endParaRPr lang="es-ES" sz="2800" b="1" dirty="0">
              <a:solidFill>
                <a:schemeClr val="bg1"/>
              </a:solidFill>
              <a:latin typeface="Tahoma" pitchFamily="34" charset="0"/>
            </a:endParaRPr>
          </a:p>
        </p:txBody>
      </p:sp>
      <p:sp>
        <p:nvSpPr>
          <p:cNvPr id="3" name="2 Rectángulo"/>
          <p:cNvSpPr/>
          <p:nvPr/>
        </p:nvSpPr>
        <p:spPr>
          <a:xfrm>
            <a:off x="179512" y="764704"/>
            <a:ext cx="6552728" cy="6001643"/>
          </a:xfrm>
          <a:prstGeom prst="rect">
            <a:avLst/>
          </a:prstGeom>
        </p:spPr>
        <p:txBody>
          <a:bodyPr wrap="square">
            <a:spAutoFit/>
          </a:bodyPr>
          <a:lstStyle/>
          <a:p>
            <a:r>
              <a:rPr lang="es-ES" sz="2200" b="1" dirty="0" smtClean="0"/>
              <a:t>De acuerdo a lo dispuesto en la Ley 1437 de 2011 en su artículo 198 se notifican personalmente:</a:t>
            </a:r>
          </a:p>
          <a:p>
            <a:endParaRPr lang="es-CO" sz="2000" b="1" dirty="0" smtClean="0"/>
          </a:p>
          <a:p>
            <a:r>
              <a:rPr lang="es-ES" sz="2000" dirty="0" smtClean="0"/>
              <a:t>1. </a:t>
            </a:r>
            <a:r>
              <a:rPr lang="es-ES" sz="2000" b="1" dirty="0" smtClean="0"/>
              <a:t>Al demandado</a:t>
            </a:r>
            <a:r>
              <a:rPr lang="es-ES" sz="2000" dirty="0" smtClean="0"/>
              <a:t>, admisión de la demanda. </a:t>
            </a:r>
            <a:endParaRPr lang="es-CO" sz="2000" dirty="0" smtClean="0"/>
          </a:p>
          <a:p>
            <a:r>
              <a:rPr lang="es-ES" sz="2000" dirty="0" smtClean="0"/>
              <a:t>2. </a:t>
            </a:r>
            <a:r>
              <a:rPr lang="es-ES" sz="2000" b="1" dirty="0" smtClean="0"/>
              <a:t>A terceros, </a:t>
            </a:r>
            <a:r>
              <a:rPr lang="es-ES" sz="2000" dirty="0" smtClean="0"/>
              <a:t>1ª providencia que se dicte respecto de ellos.</a:t>
            </a:r>
            <a:endParaRPr lang="es-CO" sz="2000" dirty="0" smtClean="0"/>
          </a:p>
          <a:p>
            <a:r>
              <a:rPr lang="es-ES" sz="2000" dirty="0" smtClean="0"/>
              <a:t>3. </a:t>
            </a:r>
            <a:r>
              <a:rPr lang="es-ES" sz="2000" b="1" dirty="0" smtClean="0"/>
              <a:t>Ministerio Público:  </a:t>
            </a:r>
            <a:r>
              <a:rPr lang="es-ES" sz="2000" dirty="0" smtClean="0"/>
              <a:t>a) admisión de la demanda (salvo si es demandante). c) Admisión recurso en segunda instancia o extraordinario (salvo si es demandante o demandado) d) Art. 303 procesos ejecutivos, el mandamiento de pago, la sentencia y el primer auto en la segunda instancia.</a:t>
            </a:r>
            <a:endParaRPr lang="es-CO" sz="2000" dirty="0" smtClean="0"/>
          </a:p>
          <a:p>
            <a:r>
              <a:rPr lang="es-ES" sz="2000" dirty="0" smtClean="0"/>
              <a:t>4.  </a:t>
            </a:r>
            <a:r>
              <a:rPr lang="es-ES" sz="2000" b="1" dirty="0" smtClean="0"/>
              <a:t>A la contraparte: </a:t>
            </a:r>
            <a:r>
              <a:rPr lang="es-ES" sz="2000" dirty="0" smtClean="0"/>
              <a:t>respecto del recurso de revisión (art. 253).</a:t>
            </a:r>
          </a:p>
          <a:p>
            <a:r>
              <a:rPr lang="es-ES" sz="2000" dirty="0" smtClean="0"/>
              <a:t>5-  </a:t>
            </a:r>
            <a:r>
              <a:rPr lang="es-ES" sz="2000" b="1" dirty="0" smtClean="0"/>
              <a:t>A la autoridad que expidió el acto y a la que intervino en su adopción</a:t>
            </a:r>
            <a:r>
              <a:rPr lang="es-ES" sz="2000" dirty="0" smtClean="0"/>
              <a:t>. (artículo 277 -proceso electoral-) admisión de la demanda</a:t>
            </a:r>
            <a:endParaRPr lang="es-CO" sz="2000" dirty="0" smtClean="0"/>
          </a:p>
          <a:p>
            <a:r>
              <a:rPr lang="es-ES" sz="2000" dirty="0" smtClean="0"/>
              <a:t>6- </a:t>
            </a:r>
            <a:r>
              <a:rPr lang="es-ES" sz="2000" b="1" dirty="0" smtClean="0"/>
              <a:t>A las partes y al agente del Ministerio Público</a:t>
            </a:r>
            <a:r>
              <a:rPr lang="es-ES" sz="2000" dirty="0" smtClean="0"/>
              <a:t>. La sentencia en medio de control electoral (artículo 289)</a:t>
            </a:r>
            <a:endParaRPr lang="es-CO" sz="2000" dirty="0" smtClean="0"/>
          </a:p>
          <a:p>
            <a:r>
              <a:rPr lang="es-ES" sz="2000" dirty="0" smtClean="0"/>
              <a:t>7- </a:t>
            </a:r>
            <a:r>
              <a:rPr lang="es-ES" sz="2000" b="1" dirty="0" smtClean="0"/>
              <a:t>En los demás casos previstos en norma especial en el Código</a:t>
            </a:r>
            <a:endParaRPr lang="es-CO" sz="2000" b="1" dirty="0" smtClean="0"/>
          </a:p>
        </p:txBody>
      </p:sp>
      <p:pic>
        <p:nvPicPr>
          <p:cNvPr id="5122" name="Picture 2" descr="http://t2.gstatic.com/images?q=tbn:ANd9GcQzYXTxoac5dxZehnALiCbuDo3azXp5bto11fPYxh5Oe3OW67Bn68uMk9uD"/>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112620" y="2492896"/>
            <a:ext cx="2016224" cy="302433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577523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484784"/>
            <a:ext cx="8640960" cy="5373216"/>
          </a:xfrm>
        </p:spPr>
        <p:txBody>
          <a:bodyPr>
            <a:normAutofit fontScale="25000" lnSpcReduction="20000"/>
          </a:bodyPr>
          <a:lstStyle/>
          <a:p>
            <a:pPr marL="0" indent="0" algn="just">
              <a:buNone/>
            </a:pPr>
            <a:r>
              <a:rPr lang="es-ES" sz="6400" u="sng" dirty="0" smtClean="0"/>
              <a:t>A) AL </a:t>
            </a:r>
            <a:r>
              <a:rPr lang="es-ES" sz="6400" b="1" u="sng" dirty="0" smtClean="0"/>
              <a:t>ELEGIDO O NOMBRADO</a:t>
            </a:r>
            <a:r>
              <a:rPr lang="es-ES" sz="6400" b="1" dirty="0" smtClean="0"/>
              <a:t>  </a:t>
            </a:r>
            <a:r>
              <a:rPr lang="es-ES" sz="6400" b="1" dirty="0" smtClean="0">
                <a:solidFill>
                  <a:srgbClr val="FF0000"/>
                </a:solidFill>
              </a:rPr>
              <a:t>notificado personalmente por el CITADOR, en defecto por aviso en dos periódicos, </a:t>
            </a:r>
            <a:r>
              <a:rPr lang="es-ES" sz="6400" b="1" dirty="0" smtClean="0"/>
              <a:t>(ART 277 numeral 1 literal a, b y c)</a:t>
            </a:r>
          </a:p>
          <a:p>
            <a:pPr marL="400050" lvl="1" indent="0" algn="just">
              <a:buNone/>
            </a:pPr>
            <a:r>
              <a:rPr lang="es-ES" sz="6400" b="1" dirty="0" smtClean="0"/>
              <a:t>a: para CARGO UNIPERSONAL y o en cualquier elección o nombramiento que se alegue INHABILIDAD o FALTA DE REQUISITOS PARA ELEGIBILIDAD O POR DOBLE MILITANCIA (Numeral 5 y 8 art 275).</a:t>
            </a:r>
          </a:p>
          <a:p>
            <a:pPr marL="400050" lvl="1" indent="0" algn="just">
              <a:buNone/>
            </a:pPr>
            <a:endParaRPr lang="es-ES" sz="6400" b="1" dirty="0" smtClean="0"/>
          </a:p>
          <a:p>
            <a:pPr marL="400050" lvl="1" indent="0" algn="just">
              <a:buNone/>
            </a:pPr>
            <a:r>
              <a:rPr lang="es-ES" sz="6400" b="1" dirty="0" smtClean="0"/>
              <a:t>b. Elección por VOTO POPULAR A CARGOS DE CORPORACIONES PUBLICAS causales 1,2,3,4,6 y 7 relacionados con irregularidades o vicios en la votación o en los escrutinios, se </a:t>
            </a:r>
            <a:r>
              <a:rPr lang="es-ES" sz="6400" b="1" dirty="0" smtClean="0">
                <a:solidFill>
                  <a:srgbClr val="FF0000"/>
                </a:solidFill>
              </a:rPr>
              <a:t>tienen como demandados TODOS LOS ELEGIDOS, </a:t>
            </a:r>
            <a:r>
              <a:rPr lang="es-ES" sz="6400" b="1" dirty="0"/>
              <a:t> </a:t>
            </a:r>
            <a:r>
              <a:rPr lang="es-ES" sz="6400" b="1" dirty="0" smtClean="0"/>
              <a:t>se debe notificar </a:t>
            </a:r>
            <a:r>
              <a:rPr lang="es-ES" sz="6400" b="1" dirty="0" smtClean="0">
                <a:solidFill>
                  <a:srgbClr val="FF0000"/>
                </a:solidFill>
              </a:rPr>
              <a:t>POR AVISO.</a:t>
            </a:r>
          </a:p>
          <a:p>
            <a:pPr marL="400050" lvl="1" indent="0" algn="just">
              <a:buNone/>
            </a:pPr>
            <a:r>
              <a:rPr lang="es-ES" sz="6400" b="1" dirty="0" smtClean="0"/>
              <a:t>Aviso publicado una vez en dos periódicos, se surte la notificación 5 días contados a  partir del día siguiente de su publicación</a:t>
            </a:r>
            <a:r>
              <a:rPr lang="es-ES" sz="6400" b="1" dirty="0" smtClean="0">
                <a:solidFill>
                  <a:srgbClr val="FF0000"/>
                </a:solidFill>
              </a:rPr>
              <a:t>.</a:t>
            </a:r>
          </a:p>
          <a:p>
            <a:pPr marL="400050" lvl="1" indent="0" algn="just">
              <a:buNone/>
            </a:pPr>
            <a:r>
              <a:rPr lang="es-ES" sz="6400" b="1" dirty="0" smtClean="0">
                <a:solidFill>
                  <a:srgbClr val="000000"/>
                </a:solidFill>
              </a:rPr>
              <a:t>Copia del aviso se remite por correo certificado a la dirección del demandado señalada en la demanda y la que figure en el directorio telefónico.</a:t>
            </a:r>
          </a:p>
          <a:p>
            <a:pPr marL="0" indent="0" algn="just">
              <a:buNone/>
            </a:pPr>
            <a:endParaRPr lang="es-ES" sz="6400" b="1" dirty="0" smtClean="0">
              <a:solidFill>
                <a:srgbClr val="000000"/>
              </a:solidFill>
            </a:endParaRPr>
          </a:p>
          <a:p>
            <a:pPr marL="0" indent="0" algn="just">
              <a:buNone/>
            </a:pPr>
            <a:r>
              <a:rPr lang="es-ES" sz="6400" dirty="0" smtClean="0"/>
              <a:t>B) </a:t>
            </a:r>
            <a:r>
              <a:rPr lang="es-ES" sz="6400" b="1" u="sng" dirty="0" smtClean="0"/>
              <a:t>A LA AUTORIDAD QUE EXPIDIÓ EL ACTO Y A LA QUE INTERVINO EN SU ADOPCIÓN</a:t>
            </a:r>
            <a:r>
              <a:rPr lang="es-ES" sz="6400" dirty="0" smtClean="0"/>
              <a:t>, se notifica personalmente </a:t>
            </a:r>
            <a:r>
              <a:rPr lang="es-ES" sz="6400" b="1" dirty="0" smtClean="0">
                <a:solidFill>
                  <a:srgbClr val="FF0000"/>
                </a:solidFill>
              </a:rPr>
              <a:t>al buzón electrónico</a:t>
            </a:r>
            <a:r>
              <a:rPr lang="es-ES" sz="6400" dirty="0" smtClean="0"/>
              <a:t>.</a:t>
            </a:r>
          </a:p>
          <a:p>
            <a:pPr marL="0" indent="0" algn="just">
              <a:buNone/>
            </a:pPr>
            <a:endParaRPr lang="es-ES" sz="6400" dirty="0" smtClean="0"/>
          </a:p>
          <a:p>
            <a:pPr marL="0" indent="0" algn="just">
              <a:buNone/>
            </a:pPr>
            <a:r>
              <a:rPr lang="es-ES" sz="6400" dirty="0" smtClean="0"/>
              <a:t>C) Al </a:t>
            </a:r>
            <a:r>
              <a:rPr lang="es-ES" sz="6400" dirty="0"/>
              <a:t>MINISTERIO PUBLICO  se notifica personalmente </a:t>
            </a:r>
            <a:r>
              <a:rPr lang="es-ES" sz="6400" b="1" dirty="0">
                <a:solidFill>
                  <a:srgbClr val="FF0000"/>
                </a:solidFill>
              </a:rPr>
              <a:t>al buzón electrónico</a:t>
            </a:r>
            <a:endParaRPr lang="es-ES" sz="6400" dirty="0" smtClean="0"/>
          </a:p>
          <a:p>
            <a:pPr marL="0" indent="0" algn="just">
              <a:buNone/>
            </a:pPr>
            <a:r>
              <a:rPr lang="es-ES" sz="6400" dirty="0" smtClean="0"/>
              <a:t>D) AL ACTOR por </a:t>
            </a:r>
            <a:r>
              <a:rPr lang="es-ES" sz="6400" dirty="0" smtClean="0">
                <a:solidFill>
                  <a:srgbClr val="FF0000"/>
                </a:solidFill>
              </a:rPr>
              <a:t>ESTADO</a:t>
            </a:r>
          </a:p>
          <a:p>
            <a:pPr marL="0" indent="0" algn="just">
              <a:buNone/>
            </a:pPr>
            <a:r>
              <a:rPr lang="es-ES" sz="6400" dirty="0" smtClean="0"/>
              <a:t>E) A LA COMUNIDAD LA EXISTENCIA DEL PROCESO: </a:t>
            </a:r>
            <a:r>
              <a:rPr lang="es-ES" sz="6400" b="1" dirty="0" smtClean="0">
                <a:solidFill>
                  <a:srgbClr val="FF0000"/>
                </a:solidFill>
              </a:rPr>
              <a:t>a través del sitio web o en su defecto medios eficaces de comunicación</a:t>
            </a:r>
          </a:p>
          <a:p>
            <a:pPr marL="0" indent="0" algn="just">
              <a:buNone/>
            </a:pPr>
            <a:r>
              <a:rPr lang="es-ES" sz="6400" dirty="0" smtClean="0">
                <a:solidFill>
                  <a:srgbClr val="000000"/>
                </a:solidFill>
              </a:rPr>
              <a:t>F) EN ELECCION POR VOTO POPULAR</a:t>
            </a:r>
            <a:r>
              <a:rPr lang="es-ES" sz="6400" b="1" dirty="0" smtClean="0">
                <a:solidFill>
                  <a:srgbClr val="000000"/>
                </a:solidFill>
              </a:rPr>
              <a:t>, </a:t>
            </a:r>
            <a:r>
              <a:rPr lang="es-ES" sz="6400" b="1" dirty="0" smtClean="0">
                <a:solidFill>
                  <a:srgbClr val="FF0000"/>
                </a:solidFill>
              </a:rPr>
              <a:t>se INFORMA al presidente de la corporación pública, para que por su conducto se entere a los miembros de la corporación que han sido demandados</a:t>
            </a:r>
            <a:endParaRPr lang="es-ES" sz="6400" b="1" dirty="0" smtClean="0"/>
          </a:p>
          <a:p>
            <a:pPr marL="0" indent="0" algn="just">
              <a:buNone/>
            </a:pPr>
            <a:endParaRPr lang="es-ES" sz="3500" b="1" dirty="0" smtClean="0"/>
          </a:p>
          <a:p>
            <a:pPr marL="0" indent="0">
              <a:buNone/>
            </a:pPr>
            <a:endParaRPr lang="es-CO" sz="3500" dirty="0" smtClean="0"/>
          </a:p>
          <a:p>
            <a:pPr marL="0" indent="0">
              <a:buNone/>
            </a:pPr>
            <a:endParaRPr lang="es-CO" sz="3500" dirty="0"/>
          </a:p>
          <a:p>
            <a:pPr marL="0" indent="0">
              <a:buNone/>
            </a:pPr>
            <a:endParaRPr lang="es-CO" sz="3500" dirty="0" smtClean="0"/>
          </a:p>
          <a:p>
            <a:endParaRPr lang="es-CO" dirty="0"/>
          </a:p>
        </p:txBody>
      </p:sp>
      <p:sp>
        <p:nvSpPr>
          <p:cNvPr id="4" name="Rectangle 6"/>
          <p:cNvSpPr>
            <a:spLocks noGrp="1"/>
          </p:cNvSpPr>
          <p:nvPr>
            <p:ph type="title"/>
          </p:nvPr>
        </p:nvSpPr>
        <p:spPr>
          <a:xfrm>
            <a:off x="457200" y="341784"/>
            <a:ext cx="8229600" cy="1143000"/>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normAutofit fontScale="90000"/>
          </a:bodyPr>
          <a:lstStyle/>
          <a:p>
            <a:r>
              <a:rPr lang="es-ES" sz="3100" b="1" dirty="0" smtClean="0"/>
              <a:t/>
            </a:r>
            <a:br>
              <a:rPr lang="es-ES" sz="3100" b="1" dirty="0" smtClean="0"/>
            </a:br>
            <a:r>
              <a:rPr lang="es-ES" sz="3100" b="1" dirty="0" smtClean="0"/>
              <a:t>NOTIFICACION AUTO ADMISORIO  EN PROCESOS ELECTORALES:</a:t>
            </a:r>
            <a:br>
              <a:rPr lang="es-ES" sz="3100" b="1" dirty="0" smtClean="0"/>
            </a:br>
            <a:r>
              <a:rPr lang="es-ES" sz="2000" b="1" dirty="0" smtClean="0"/>
              <a:t>ART 277 DEL CPACA</a:t>
            </a:r>
            <a:r>
              <a:rPr lang="es-CO" sz="2800" dirty="0" smtClean="0"/>
              <a:t/>
            </a:r>
            <a:br>
              <a:rPr lang="es-CO" sz="2800" dirty="0" smtClean="0"/>
            </a:br>
            <a:endParaRPr lang="es-ES" sz="2800" b="1" dirty="0">
              <a:solidFill>
                <a:schemeClr val="bg1"/>
              </a:solidFill>
              <a:latin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Grp="1" noChangeArrowheads="1"/>
          </p:cNvSpPr>
          <p:nvPr>
            <p:ph type="body" idx="1"/>
          </p:nvPr>
        </p:nvSpPr>
        <p:spPr>
          <a:xfrm>
            <a:off x="1714500" y="1112838"/>
            <a:ext cx="7321550" cy="5000625"/>
          </a:xfrm>
        </p:spPr>
        <p:txBody>
          <a:bodyPr/>
          <a:lstStyle/>
          <a:p>
            <a:pPr eaLnBrk="1" hangingPunct="1">
              <a:buFontTx/>
              <a:buNone/>
            </a:pPr>
            <a:r>
              <a:rPr lang="es-ES" dirty="0" smtClean="0">
                <a:solidFill>
                  <a:schemeClr val="bg1"/>
                </a:solidFill>
              </a:rPr>
              <a:t>.</a:t>
            </a:r>
          </a:p>
        </p:txBody>
      </p:sp>
      <p:sp>
        <p:nvSpPr>
          <p:cNvPr id="9" name="Rectangle 6"/>
          <p:cNvSpPr/>
          <p:nvPr/>
        </p:nvSpPr>
        <p:spPr>
          <a:xfrm>
            <a:off x="5213" y="0"/>
            <a:ext cx="9144000" cy="762000"/>
          </a:xfrm>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lstStyle/>
          <a:p>
            <a:pPr algn="ctr"/>
            <a:r>
              <a:rPr lang="es-ES" sz="2800" b="1" dirty="0" smtClean="0">
                <a:solidFill>
                  <a:schemeClr val="bg1"/>
                </a:solidFill>
                <a:latin typeface="Tahoma" pitchFamily="34" charset="0"/>
              </a:rPr>
              <a:t>FORMA EN QUE SE NOTIFICA PERSONALMENTE</a:t>
            </a:r>
            <a:endParaRPr lang="es-ES" sz="2800" b="1" dirty="0">
              <a:solidFill>
                <a:schemeClr val="bg1"/>
              </a:solidFill>
              <a:latin typeface="Tahoma" pitchFamily="34" charset="0"/>
            </a:endParaRPr>
          </a:p>
        </p:txBody>
      </p:sp>
      <p:sp>
        <p:nvSpPr>
          <p:cNvPr id="3" name="2 Rectángulo"/>
          <p:cNvSpPr/>
          <p:nvPr/>
        </p:nvSpPr>
        <p:spPr>
          <a:xfrm>
            <a:off x="179512" y="980728"/>
            <a:ext cx="8280920" cy="5386090"/>
          </a:xfrm>
          <a:prstGeom prst="rect">
            <a:avLst/>
          </a:prstGeom>
        </p:spPr>
        <p:txBody>
          <a:bodyPr wrap="square">
            <a:spAutoFit/>
          </a:bodyPr>
          <a:lstStyle/>
          <a:p>
            <a:r>
              <a:rPr lang="es-ES" sz="3200" dirty="0" smtClean="0"/>
              <a:t> </a:t>
            </a:r>
            <a:endParaRPr lang="es-CO" sz="4000" dirty="0" smtClean="0"/>
          </a:p>
          <a:p>
            <a:pPr lvl="0">
              <a:buFont typeface="Arial" pitchFamily="34" charset="0"/>
              <a:buChar char="•"/>
            </a:pPr>
            <a:r>
              <a:rPr lang="es-ES" sz="4000" dirty="0" smtClean="0"/>
              <a:t>Las personas privadas que ejerzan funciones públicas</a:t>
            </a:r>
            <a:endParaRPr lang="es-CO" sz="4000" dirty="0" smtClean="0"/>
          </a:p>
          <a:p>
            <a:pPr lvl="0">
              <a:buFont typeface="Arial" pitchFamily="34" charset="0"/>
              <a:buChar char="•"/>
            </a:pPr>
            <a:r>
              <a:rPr lang="es-ES" sz="4000" dirty="0" smtClean="0"/>
              <a:t>Particulares que deben estar inscritos en el registro mercantil</a:t>
            </a:r>
            <a:endParaRPr lang="es-CO" sz="4000" dirty="0" smtClean="0"/>
          </a:p>
          <a:p>
            <a:pPr lvl="0">
              <a:buFont typeface="Arial" pitchFamily="34" charset="0"/>
              <a:buChar char="•"/>
            </a:pPr>
            <a:r>
              <a:rPr lang="es-ES" sz="4000" dirty="0" smtClean="0"/>
              <a:t>El Ministerio Público</a:t>
            </a:r>
            <a:endParaRPr lang="es-CO" sz="4000" dirty="0" smtClean="0"/>
          </a:p>
          <a:p>
            <a:pPr lvl="0">
              <a:buFont typeface="Arial" pitchFamily="34" charset="0"/>
              <a:buChar char="•"/>
            </a:pPr>
            <a:r>
              <a:rPr lang="es-ES" sz="4000" dirty="0" smtClean="0"/>
              <a:t>A la Agencia Nacional de Defensa Jurídica del Estado.</a:t>
            </a:r>
            <a:endParaRPr lang="es-CO" sz="4000" dirty="0" smtClean="0"/>
          </a:p>
          <a:p>
            <a:pPr algn="just"/>
            <a:endParaRPr lang="es-CO" sz="3200" i="1" dirty="0" smtClean="0">
              <a:solidFill>
                <a:srgbClr val="002060"/>
              </a:solidFill>
              <a:latin typeface="Arial" pitchFamily="34" charset="0"/>
              <a:cs typeface="Arial" pitchFamily="34" charset="0"/>
            </a:endParaRPr>
          </a:p>
        </p:txBody>
      </p:sp>
    </p:spTree>
    <p:extLst>
      <p:ext uri="{BB962C8B-B14F-4D97-AF65-F5344CB8AC3E}">
        <p14:creationId xmlns="" xmlns:p14="http://schemas.microsoft.com/office/powerpoint/2010/main" val="1866070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25144"/>
          </a:xfrm>
        </p:spPr>
        <p:txBody>
          <a:bodyPr>
            <a:noAutofit/>
          </a:bodyPr>
          <a:lstStyle/>
          <a:p>
            <a:r>
              <a:rPr lang="es-ES" sz="2300" dirty="0" smtClean="0"/>
              <a:t>Se deben identificar cuáles son estas entidades, y en ese sentido debe tenerse en cuenta el </a:t>
            </a:r>
            <a:r>
              <a:rPr lang="es-ES" sz="2300" b="1" dirty="0" smtClean="0"/>
              <a:t>artículo 210 de la Constitución Política.</a:t>
            </a:r>
            <a:endParaRPr lang="es-CO" sz="2300" b="1" dirty="0" smtClean="0"/>
          </a:p>
          <a:p>
            <a:pPr lvl="0"/>
            <a:r>
              <a:rPr lang="es-ES" sz="2300" smtClean="0"/>
              <a:t>EJM</a:t>
            </a:r>
          </a:p>
          <a:p>
            <a:pPr lvl="0"/>
            <a:r>
              <a:rPr lang="es-ES" sz="2300" dirty="0" smtClean="0"/>
              <a:t>Sociedades de Economía Mixta.</a:t>
            </a:r>
            <a:endParaRPr lang="es-CO" sz="2300" dirty="0" smtClean="0"/>
          </a:p>
          <a:p>
            <a:pPr lvl="0"/>
            <a:r>
              <a:rPr lang="es-ES" sz="2300" dirty="0" smtClean="0"/>
              <a:t>Cámaras de Comercio (manejo del registro comercial)</a:t>
            </a:r>
            <a:endParaRPr lang="es-CO" sz="2300" dirty="0" smtClean="0"/>
          </a:p>
          <a:p>
            <a:pPr lvl="0"/>
            <a:r>
              <a:rPr lang="es-ES" sz="2300" dirty="0" smtClean="0"/>
              <a:t>Notarias</a:t>
            </a:r>
            <a:endParaRPr lang="es-CO" sz="2300" dirty="0" smtClean="0"/>
          </a:p>
          <a:p>
            <a:pPr lvl="0"/>
            <a:r>
              <a:rPr lang="es-ES" sz="2300" dirty="0" err="1" smtClean="0"/>
              <a:t>IPS</a:t>
            </a:r>
            <a:endParaRPr lang="es-CO" sz="2300" dirty="0" smtClean="0"/>
          </a:p>
          <a:p>
            <a:pPr lvl="0"/>
            <a:r>
              <a:rPr lang="es-ES" sz="2300" dirty="0" smtClean="0"/>
              <a:t>Empresas de servicios públicos</a:t>
            </a:r>
            <a:endParaRPr lang="es-CO" sz="2300" dirty="0" smtClean="0"/>
          </a:p>
          <a:p>
            <a:endParaRPr lang="es-CO" sz="2300"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normAutofit/>
          </a:bodyPr>
          <a:lstStyle/>
          <a:p>
            <a:pPr lvl="0"/>
            <a:r>
              <a:rPr lang="es-ES" sz="3000" b="1" dirty="0" smtClean="0"/>
              <a:t>LAS PERSONAS PRIVADAS QUE EJERZAN FUNCIONES PÚBLICAS</a:t>
            </a:r>
            <a:endParaRPr lang="es-CO" sz="3000" b="1"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r>
              <a:rPr lang="es-ES" dirty="0" smtClean="0"/>
              <a:t>El registro mercantil; tiene como objetivo principal llevar la matrícula de los comerciantes y de los establecimientos de comercio, así como la inscripción de todos los actos, libros y documentos respecto de los cuales la ley exigiere esa formalidad. Ver artículo 26 del </a:t>
            </a:r>
            <a:r>
              <a:rPr lang="es-ES" dirty="0" err="1" smtClean="0"/>
              <a:t>C.Co</a:t>
            </a:r>
            <a:r>
              <a:rPr lang="es-ES" dirty="0" smtClean="0"/>
              <a:t>.</a:t>
            </a:r>
            <a:endParaRPr lang="es-CO" dirty="0" smtClean="0"/>
          </a:p>
          <a:p>
            <a:r>
              <a:rPr lang="es-ES" dirty="0" smtClean="0"/>
              <a:t>El registro mercantil se llevará por las </a:t>
            </a:r>
            <a:r>
              <a:rPr lang="es-ES" b="1" u="sng" dirty="0" smtClean="0"/>
              <a:t>Cámaras de Comercio</a:t>
            </a:r>
            <a:r>
              <a:rPr lang="es-ES" dirty="0" smtClean="0"/>
              <a:t>, será público. Cualquier persona podrá examinar los libros y archivos en que fuere llevado, tomar anotaciones de sus asientos o actos y obtener copias de los mismos. </a:t>
            </a:r>
            <a:r>
              <a:rPr lang="es-CO" b="1" dirty="0" smtClean="0"/>
              <a:t>Art. 28. Del </a:t>
            </a:r>
            <a:r>
              <a:rPr lang="es-CO" b="1" dirty="0" err="1" smtClean="0"/>
              <a:t>C.Co</a:t>
            </a:r>
            <a:r>
              <a:rPr lang="es-CO" b="1" dirty="0" smtClean="0"/>
              <a:t>. dispone quienes deberán inscribirse en el registro mercantil.</a:t>
            </a:r>
          </a:p>
          <a:p>
            <a:endParaRPr lang="es-CO" dirty="0"/>
          </a:p>
        </p:txBody>
      </p:sp>
      <p:sp>
        <p:nvSpPr>
          <p:cNvPr id="4" name="Rectangle 6"/>
          <p:cNvSpPr>
            <a:spLocks noGrp="1"/>
          </p:cNvSpPr>
          <p:nvPr>
            <p:ph type="title"/>
          </p:nvPr>
        </p:nvSpPr>
        <p:spPr>
          <a:prstGeom prst="rect">
            <a:avLst/>
          </a:prstGeom>
          <a:solidFill>
            <a:srgbClr val="002060"/>
          </a:solidFill>
        </p:spPr>
        <p:style>
          <a:lnRef idx="0">
            <a:schemeClr val="accent2"/>
          </a:lnRef>
          <a:fillRef idx="3">
            <a:schemeClr val="accent2"/>
          </a:fillRef>
          <a:effectRef idx="3">
            <a:schemeClr val="accent2"/>
          </a:effectRef>
          <a:fontRef idx="minor">
            <a:schemeClr val="lt1"/>
          </a:fontRef>
        </p:style>
        <p:txBody>
          <a:bodyPr anchor="ctr">
            <a:normAutofit/>
          </a:bodyPr>
          <a:lstStyle/>
          <a:p>
            <a:pPr lvl="0"/>
            <a:r>
              <a:rPr lang="es-ES" sz="3200" b="1" dirty="0" smtClean="0"/>
              <a:t>PARTICULARES QUE DEBEN ESTAR INSCRITOS EN EL REGISTRO MERCANTIL</a:t>
            </a:r>
            <a:endParaRPr lang="es-CO" sz="3200" b="1" dirty="0" smtClean="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4403</TotalTime>
  <Words>2846</Words>
  <Application>Microsoft Office PowerPoint</Application>
  <PresentationFormat>Presentación en pantalla (4:3)</PresentationFormat>
  <Paragraphs>190</Paragraphs>
  <Slides>33</Slides>
  <Notes>0</Notes>
  <HiddenSlides>0</HiddenSlides>
  <MMClips>0</MMClips>
  <ScaleCrop>false</ScaleCrop>
  <HeadingPairs>
    <vt:vector size="4" baseType="variant">
      <vt:variant>
        <vt:lpstr>Tema</vt:lpstr>
      </vt:variant>
      <vt:variant>
        <vt:i4>1</vt:i4>
      </vt:variant>
      <vt:variant>
        <vt:lpstr>Títulos de diapositiva</vt:lpstr>
      </vt:variant>
      <vt:variant>
        <vt:i4>33</vt:i4>
      </vt:variant>
    </vt:vector>
  </HeadingPairs>
  <TitlesOfParts>
    <vt:vector size="34" baseType="lpstr">
      <vt:lpstr>Tema de Office</vt:lpstr>
      <vt:lpstr>Diapositiva 1</vt:lpstr>
      <vt:lpstr>Diapositiva 2</vt:lpstr>
      <vt:lpstr>Diapositiva 3</vt:lpstr>
      <vt:lpstr>Diapositiva 4</vt:lpstr>
      <vt:lpstr>Diapositiva 5</vt:lpstr>
      <vt:lpstr> NOTIFICACION AUTO ADMISORIO  EN PROCESOS ELECTORALES: ART 277 DEL CPACA </vt:lpstr>
      <vt:lpstr>Diapositiva 7</vt:lpstr>
      <vt:lpstr>LAS PERSONAS PRIVADAS QUE EJERZAN FUNCIONES PÚBLICAS</vt:lpstr>
      <vt:lpstr>PARTICULARES QUE DEBEN ESTAR INSCRITOS EN EL REGISTRO MERCANTIL</vt:lpstr>
      <vt:lpstr>PARTICULARES QUE  NO ESTÁN  INSCRITOS EN EL REGISTRO MERCANTIL</vt:lpstr>
      <vt:lpstr>AL MINISTERIO PÚBLICO</vt:lpstr>
      <vt:lpstr>AGENCIA NACIONAL DE DEFENSA JURÍDICA DEL ESTADO.</vt:lpstr>
      <vt:lpstr>COMO SE REALIZA LA NOTIFICACIÓN PERSONAL</vt:lpstr>
      <vt:lpstr>COMO SE REALIZA LA NOTIFICACIÓN PERSONAL</vt:lpstr>
      <vt:lpstr>COMO SE REALIZA LA NOTIFICACIÓN PERSONAL</vt:lpstr>
      <vt:lpstr>TRASLADO Y TÉRMINOS</vt:lpstr>
      <vt:lpstr>Diapositiva 17</vt:lpstr>
      <vt:lpstr>NOTIFICACIÓN POR ESTADO ELECTRÓNICO</vt:lpstr>
      <vt:lpstr>FORMA EN QUE SE NOTIFICA POR ESTADO ELECTRÓNICO</vt:lpstr>
      <vt:lpstr>FORMA EN QUE SE NOTIFICA POR ESTADO ELECTRÓNICO</vt:lpstr>
      <vt:lpstr>CONTENIDO DEL ESTADO ELECTRÓNICO</vt:lpstr>
      <vt:lpstr>CONSULTA DEL ESTADO ELECTRÓNICO</vt:lpstr>
      <vt:lpstr>Diapositiva 23</vt:lpstr>
      <vt:lpstr>NOTIFICACIÓN DE LA SENTENCIA POR CORREO ELECTRÓNICO</vt:lpstr>
      <vt:lpstr>NOTIFICACIÓN DE LA SENTENCIA POR EDICTO </vt:lpstr>
      <vt:lpstr>NOTIFICACIÓN DE LA SENTENCIA EN EL PROCESO DE MEDIO DE CONTROL ELECTORAL</vt:lpstr>
      <vt:lpstr>NOTIFICACIÓN DE LA SENTENCIA POR AVISO – C.G.P.</vt:lpstr>
      <vt:lpstr>COMO SE REALIZA LA NOTIFICACIÓN DE LA SENTENCIA POR AVISO – C.G.P.</vt:lpstr>
      <vt:lpstr>COMO SE REALIZA LA NOTIFICACIÓN DE LA SENTENCIA POR AVISO – C.G.P.</vt:lpstr>
      <vt:lpstr>COMO SE REALIZA LA NOTIFICACIÓN DE LA SENTENCIA POR AVISO – C.G.P.</vt:lpstr>
      <vt:lpstr>Diapositiva 31</vt:lpstr>
      <vt:lpstr>Diapositiva 32</vt:lpstr>
      <vt:lpstr>Diapositiva 33</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Andrea</dc:creator>
  <cp:lastModifiedBy>Usuario Final</cp:lastModifiedBy>
  <cp:revision>284</cp:revision>
  <dcterms:created xsi:type="dcterms:W3CDTF">2012-06-19T19:40:25Z</dcterms:created>
  <dcterms:modified xsi:type="dcterms:W3CDTF">2012-08-21T14:41:53Z</dcterms:modified>
</cp:coreProperties>
</file>