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8" r:id="rId3"/>
    <p:sldId id="257" r:id="rId4"/>
    <p:sldId id="260" r:id="rId5"/>
  </p:sldIdLst>
  <p:sldSz cx="11430000" cy="114300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8" autoAdjust="0"/>
    <p:restoredTop sz="94607" autoAdjust="0"/>
  </p:normalViewPr>
  <p:slideViewPr>
    <p:cSldViewPr>
      <p:cViewPr>
        <p:scale>
          <a:sx n="66" d="100"/>
          <a:sy n="66" d="100"/>
        </p:scale>
        <p:origin x="664" y="-21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06070" y="10287000"/>
            <a:ext cx="12242141" cy="1606781"/>
          </a:xfrm>
          <a:custGeom>
            <a:avLst/>
            <a:gdLst/>
            <a:ahLst/>
            <a:cxnLst/>
            <a:rect l="l" t="t" r="r" b="b"/>
            <a:pathLst>
              <a:path w="12242141" h="1606781">
                <a:moveTo>
                  <a:pt x="0" y="0"/>
                </a:moveTo>
                <a:lnTo>
                  <a:pt x="12242140" y="0"/>
                </a:lnTo>
                <a:lnTo>
                  <a:pt x="12242140" y="1606781"/>
                </a:lnTo>
                <a:lnTo>
                  <a:pt x="0" y="160678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8083047" y="451834"/>
            <a:ext cx="3015062" cy="949745"/>
          </a:xfrm>
          <a:custGeom>
            <a:avLst/>
            <a:gdLst/>
            <a:ahLst/>
            <a:cxnLst/>
            <a:rect l="l" t="t" r="r" b="b"/>
            <a:pathLst>
              <a:path w="3015062" h="949745">
                <a:moveTo>
                  <a:pt x="0" y="0"/>
                </a:moveTo>
                <a:lnTo>
                  <a:pt x="3015062" y="0"/>
                </a:lnTo>
                <a:lnTo>
                  <a:pt x="3015062" y="949745"/>
                </a:lnTo>
                <a:lnTo>
                  <a:pt x="0" y="94974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B91A21F-2E57-B84E-B2C4-367C7641E2B3}"/>
              </a:ext>
            </a:extLst>
          </p:cNvPr>
          <p:cNvSpPr txBox="1"/>
          <p:nvPr/>
        </p:nvSpPr>
        <p:spPr>
          <a:xfrm>
            <a:off x="685800" y="9264057"/>
            <a:ext cx="96605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latin typeface="Arial" panose="020B0604020202020204" pitchFamily="34" charset="0"/>
                <a:cs typeface="Arial" panose="020B0604020202020204" pitchFamily="34" charset="0"/>
              </a:rPr>
              <a:t>JAIRO ALBERTO AMEZQUITA COLLAZOS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33381E9-B83E-7B46-9202-C16827385330}"/>
              </a:ext>
            </a:extLst>
          </p:cNvPr>
          <p:cNvSpPr txBox="1"/>
          <p:nvPr/>
        </p:nvSpPr>
        <p:spPr>
          <a:xfrm>
            <a:off x="685800" y="9941420"/>
            <a:ext cx="79247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Escribiente Municipal en PROPIEDAD</a:t>
            </a:r>
          </a:p>
          <a:p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Secretario de Circuito en </a:t>
            </a:r>
            <a:r>
              <a:rPr lang="es-CO" sz="2400" b="1" dirty="0">
                <a:latin typeface="Arial" panose="020B0604020202020204" pitchFamily="34" charset="0"/>
                <a:cs typeface="Arial" panose="020B0604020202020204" pitchFamily="34" charset="0"/>
              </a:rPr>
              <a:t>PROVISIONALIDAD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685795D5-9C4B-5E41-8858-EBB988C847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8296" y="6254616"/>
            <a:ext cx="2407153" cy="1462088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8C0C7CE1-BFC7-2C49-86EB-50E00B8BA7D0}"/>
              </a:ext>
            </a:extLst>
          </p:cNvPr>
          <p:cNvSpPr txBox="1"/>
          <p:nvPr/>
        </p:nvSpPr>
        <p:spPr>
          <a:xfrm>
            <a:off x="7162800" y="5237298"/>
            <a:ext cx="24326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Número del tarjetón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89E3EA96-9664-2045-9D81-D27AEF9193DF}"/>
              </a:ext>
            </a:extLst>
          </p:cNvPr>
          <p:cNvSpPr txBox="1"/>
          <p:nvPr/>
        </p:nvSpPr>
        <p:spPr>
          <a:xfrm>
            <a:off x="6858000" y="6281081"/>
            <a:ext cx="34883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0F913F9-7F86-1343-9253-9471B7048F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06" y="4281105"/>
            <a:ext cx="4611408" cy="4611408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CB372EAC-4B1E-461A-A410-B0C5EBED0803}"/>
              </a:ext>
            </a:extLst>
          </p:cNvPr>
          <p:cNvSpPr txBox="1"/>
          <p:nvPr/>
        </p:nvSpPr>
        <p:spPr>
          <a:xfrm>
            <a:off x="773885" y="1715253"/>
            <a:ext cx="957244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Candidato (a) a representante de los funcionarios y empleados de la Rama Judicial ante la Comisión Interinstitucional</a:t>
            </a:r>
            <a:br>
              <a:rPr lang="es-E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Periodo 2025 - 2027</a:t>
            </a:r>
            <a:endParaRPr lang="es-CO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4275696"/>
            <a:ext cx="4614913" cy="461681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22587" y="10233231"/>
            <a:ext cx="6059590" cy="1196769"/>
          </a:xfrm>
          <a:custGeom>
            <a:avLst/>
            <a:gdLst/>
            <a:ahLst/>
            <a:cxnLst/>
            <a:rect l="l" t="t" r="r" b="b"/>
            <a:pathLst>
              <a:path w="6059590" h="1196769">
                <a:moveTo>
                  <a:pt x="0" y="0"/>
                </a:moveTo>
                <a:lnTo>
                  <a:pt x="6059590" y="0"/>
                </a:lnTo>
                <a:lnTo>
                  <a:pt x="6059590" y="1196769"/>
                </a:lnTo>
                <a:lnTo>
                  <a:pt x="0" y="11967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182988" y="10287000"/>
            <a:ext cx="7247012" cy="1150463"/>
          </a:xfrm>
          <a:custGeom>
            <a:avLst/>
            <a:gdLst/>
            <a:ahLst/>
            <a:cxnLst/>
            <a:rect l="l" t="t" r="r" b="b"/>
            <a:pathLst>
              <a:path w="7247012" h="1150463">
                <a:moveTo>
                  <a:pt x="0" y="0"/>
                </a:moveTo>
                <a:lnTo>
                  <a:pt x="7247012" y="0"/>
                </a:lnTo>
                <a:lnTo>
                  <a:pt x="7247012" y="1150463"/>
                </a:lnTo>
                <a:lnTo>
                  <a:pt x="0" y="11504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6">
            <a:extLst>
              <a:ext uri="{FF2B5EF4-FFF2-40B4-BE49-F238E27FC236}">
                <a16:creationId xmlns:a16="http://schemas.microsoft.com/office/drawing/2014/main" id="{6FAD62D6-8AFE-CF41-BBAA-26379BBA8816}"/>
              </a:ext>
            </a:extLst>
          </p:cNvPr>
          <p:cNvSpPr/>
          <p:nvPr/>
        </p:nvSpPr>
        <p:spPr>
          <a:xfrm>
            <a:off x="8083047" y="451834"/>
            <a:ext cx="3015062" cy="949745"/>
          </a:xfrm>
          <a:custGeom>
            <a:avLst/>
            <a:gdLst/>
            <a:ahLst/>
            <a:cxnLst/>
            <a:rect l="l" t="t" r="r" b="b"/>
            <a:pathLst>
              <a:path w="3015062" h="949745">
                <a:moveTo>
                  <a:pt x="0" y="0"/>
                </a:moveTo>
                <a:lnTo>
                  <a:pt x="3015062" y="0"/>
                </a:lnTo>
                <a:lnTo>
                  <a:pt x="3015062" y="949745"/>
                </a:lnTo>
                <a:lnTo>
                  <a:pt x="0" y="94974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3FB34DB-96E5-2D4A-8709-0BD850EC5895}"/>
              </a:ext>
            </a:extLst>
          </p:cNvPr>
          <p:cNvSpPr txBox="1"/>
          <p:nvPr/>
        </p:nvSpPr>
        <p:spPr>
          <a:xfrm>
            <a:off x="1066800" y="2305274"/>
            <a:ext cx="960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JAIRO ALBERTO AMEZQUITA COLLAZOS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A1542DF-9EA6-E64A-9EFA-D78D0C01A6A7}"/>
              </a:ext>
            </a:extLst>
          </p:cNvPr>
          <p:cNvSpPr txBox="1"/>
          <p:nvPr/>
        </p:nvSpPr>
        <p:spPr>
          <a:xfrm>
            <a:off x="1447800" y="3251852"/>
            <a:ext cx="8001000" cy="10248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/>
              <a:t>Ingresó a la Rama Judicial desde el año 1991. Trayectoria laboral en Centros de Servicios, despachos judiciales, Tribunal Superior de Popayán, Juzgados Promiscuos municipal y de circuito, entre otros.</a:t>
            </a:r>
          </a:p>
          <a:p>
            <a:endParaRPr lang="es-CO" sz="2000" dirty="0"/>
          </a:p>
          <a:p>
            <a:pPr algn="just"/>
            <a:r>
              <a:rPr lang="es-CO" sz="2000" dirty="0"/>
              <a:t>Desempeño laboral de varios cargos judiciales desde Citador, Escribiente, Oficial Mayor, Sustanciador, Secretario, Juez.</a:t>
            </a:r>
          </a:p>
          <a:p>
            <a:endParaRPr lang="es-CO" sz="2000" dirty="0"/>
          </a:p>
          <a:p>
            <a:pPr algn="just"/>
            <a:r>
              <a:rPr lang="es-CO" sz="2000" dirty="0"/>
              <a:t>La anterior trayectoria da conocimiento y una completa radiografía de las necesidades y problemática, que atraviesan los servidores judiciales.</a:t>
            </a:r>
          </a:p>
          <a:p>
            <a:endParaRPr lang="es-CO" sz="2000" dirty="0"/>
          </a:p>
          <a:p>
            <a:pPr algn="just"/>
            <a:r>
              <a:rPr lang="es-CO" sz="2000" dirty="0"/>
              <a:t>Además ha realizado permanente defensa de los derechos de los servidores judiciales, como dirigente sindical, en donde ha pertenecido a varias juntas directivas, desempeñando diversos cargos dentro de estas y actualmente como Presidente Nacional de ASONAL JUDICIAL.</a:t>
            </a:r>
          </a:p>
          <a:p>
            <a:endParaRPr lang="es-CO" sz="2000" dirty="0"/>
          </a:p>
          <a:p>
            <a:pPr algn="just"/>
            <a:r>
              <a:rPr lang="es-CO" sz="2000" dirty="0"/>
              <a:t>Negociador en mesas de negociación ESTATAL, SECTORIAL y SINGULAR.</a:t>
            </a:r>
          </a:p>
          <a:p>
            <a:endParaRPr lang="es-CO" sz="2000" dirty="0"/>
          </a:p>
          <a:p>
            <a:pPr algn="just"/>
            <a:r>
              <a:rPr lang="es-CO" sz="2000" dirty="0"/>
              <a:t>En mesas de negociación singular como negociador principal ante el Consejo Superior de la Judicatura y ante la Fiscalía General de la Nación como Asesor de la Comisión Negociadora.</a:t>
            </a:r>
          </a:p>
          <a:p>
            <a:endParaRPr lang="es-CO" sz="2000" dirty="0"/>
          </a:p>
          <a:p>
            <a:pPr algn="just"/>
            <a:r>
              <a:rPr lang="es-CO" sz="2000" dirty="0"/>
              <a:t>En mesas de negociación de manuales de funciones, calificación de servicios.</a:t>
            </a:r>
          </a:p>
          <a:p>
            <a:pPr algn="just"/>
            <a:r>
              <a:rPr lang="es-CO" sz="2000" dirty="0"/>
              <a:t>LUCHADOR INCANSABLE DE LA DIGNIDAD Y DE LOS DERECHOS DE TODOS LOS SERVIDORES DE LA JUSTICIA COLOMBIANA.</a:t>
            </a:r>
          </a:p>
          <a:p>
            <a:pPr algn="just"/>
            <a:endParaRPr lang="es-CO" sz="2000" dirty="0"/>
          </a:p>
          <a:p>
            <a:endParaRPr lang="es-CO" sz="2000" dirty="0"/>
          </a:p>
          <a:p>
            <a:endParaRPr lang="es-CO" sz="2000" dirty="0"/>
          </a:p>
          <a:p>
            <a:endParaRPr lang="es-CO" sz="2000" dirty="0"/>
          </a:p>
          <a:p>
            <a:endParaRPr lang="es-CO" sz="2000" dirty="0"/>
          </a:p>
          <a:p>
            <a:endParaRPr lang="es-CO" sz="2000" dirty="0"/>
          </a:p>
          <a:p>
            <a:endParaRPr lang="es-CO" sz="20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3E58F33-B4AF-458D-8CA1-C700E05E7D50}"/>
              </a:ext>
            </a:extLst>
          </p:cNvPr>
          <p:cNvSpPr txBox="1"/>
          <p:nvPr/>
        </p:nvSpPr>
        <p:spPr>
          <a:xfrm>
            <a:off x="1428135" y="451834"/>
            <a:ext cx="684611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Candidato (a) a representante de los funcionarios y empleados de la Rama Judicial ante la Comisión Interinstitucional</a:t>
            </a:r>
            <a:br>
              <a:rPr lang="es-E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Periodo 2025 - 2027</a:t>
            </a:r>
            <a:endParaRPr lang="es-CO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451906" y="10287000"/>
            <a:ext cx="7063287" cy="1156613"/>
          </a:xfrm>
          <a:custGeom>
            <a:avLst/>
            <a:gdLst/>
            <a:ahLst/>
            <a:cxnLst/>
            <a:rect l="l" t="t" r="r" b="b"/>
            <a:pathLst>
              <a:path w="7063287" h="1156613">
                <a:moveTo>
                  <a:pt x="0" y="0"/>
                </a:moveTo>
                <a:lnTo>
                  <a:pt x="7063287" y="0"/>
                </a:lnTo>
                <a:lnTo>
                  <a:pt x="7063287" y="1156613"/>
                </a:lnTo>
                <a:lnTo>
                  <a:pt x="0" y="115661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471594" y="10287000"/>
            <a:ext cx="7063287" cy="1156613"/>
          </a:xfrm>
          <a:custGeom>
            <a:avLst/>
            <a:gdLst/>
            <a:ahLst/>
            <a:cxnLst/>
            <a:rect l="l" t="t" r="r" b="b"/>
            <a:pathLst>
              <a:path w="7063287" h="1156613">
                <a:moveTo>
                  <a:pt x="0" y="0"/>
                </a:moveTo>
                <a:lnTo>
                  <a:pt x="7063287" y="0"/>
                </a:lnTo>
                <a:lnTo>
                  <a:pt x="7063287" y="1156613"/>
                </a:lnTo>
                <a:lnTo>
                  <a:pt x="0" y="115661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0" y="10653038"/>
            <a:ext cx="7063287" cy="776962"/>
          </a:xfrm>
          <a:custGeom>
            <a:avLst/>
            <a:gdLst/>
            <a:ahLst/>
            <a:cxnLst/>
            <a:rect l="l" t="t" r="r" b="b"/>
            <a:pathLst>
              <a:path w="7063287" h="776962">
                <a:moveTo>
                  <a:pt x="0" y="0"/>
                </a:moveTo>
                <a:lnTo>
                  <a:pt x="7063287" y="0"/>
                </a:lnTo>
                <a:lnTo>
                  <a:pt x="7063287" y="776962"/>
                </a:lnTo>
                <a:lnTo>
                  <a:pt x="0" y="77696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272161" y="-147522"/>
            <a:ext cx="1198712" cy="1198712"/>
          </a:xfrm>
          <a:custGeom>
            <a:avLst/>
            <a:gdLst/>
            <a:ahLst/>
            <a:cxnLst/>
            <a:rect l="l" t="t" r="r" b="b"/>
            <a:pathLst>
              <a:path w="1198712" h="1198712">
                <a:moveTo>
                  <a:pt x="0" y="0"/>
                </a:moveTo>
                <a:lnTo>
                  <a:pt x="1198712" y="0"/>
                </a:lnTo>
                <a:lnTo>
                  <a:pt x="1198712" y="1198712"/>
                </a:lnTo>
                <a:lnTo>
                  <a:pt x="0" y="119871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8083047" y="451834"/>
            <a:ext cx="3015062" cy="949745"/>
          </a:xfrm>
          <a:custGeom>
            <a:avLst/>
            <a:gdLst/>
            <a:ahLst/>
            <a:cxnLst/>
            <a:rect l="l" t="t" r="r" b="b"/>
            <a:pathLst>
              <a:path w="3015062" h="949745">
                <a:moveTo>
                  <a:pt x="0" y="0"/>
                </a:moveTo>
                <a:lnTo>
                  <a:pt x="3015062" y="0"/>
                </a:lnTo>
                <a:lnTo>
                  <a:pt x="3015062" y="949745"/>
                </a:lnTo>
                <a:lnTo>
                  <a:pt x="0" y="94974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443ECCD-4EDB-6F47-813C-F9C860C9A41D}"/>
              </a:ext>
            </a:extLst>
          </p:cNvPr>
          <p:cNvSpPr txBox="1"/>
          <p:nvPr/>
        </p:nvSpPr>
        <p:spPr>
          <a:xfrm>
            <a:off x="1640524" y="2338641"/>
            <a:ext cx="2839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Propuestas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F75929B-1061-2E48-977B-A9B7AC228F4C}"/>
              </a:ext>
            </a:extLst>
          </p:cNvPr>
          <p:cNvSpPr txBox="1"/>
          <p:nvPr/>
        </p:nvSpPr>
        <p:spPr>
          <a:xfrm>
            <a:off x="1219200" y="3342187"/>
            <a:ext cx="8001000" cy="7965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La COMISION INTERINSTITUCIONAL , es un mecanismo integrado por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los presidentes de la Corte Suprema de Justicia, la Corte Constitucional, del Consejo de Estado, de la Comisión Nacional de Disciplina Judicial, del Consejo Superior de la Judicatura; el Fiscal General de la Nación y un representante de los funcionarios y empleados de la Rama elegido por éstos que se encuentre en carrera o en propiedad, en la forma que señale el reglamento. </a:t>
            </a: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Las funciones de la COMISION INTERINSTITUCIONAL están taxativamente señaladas en la Ley 270 de 1996 en el artículo 97.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C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sz="2000" b="1" dirty="0">
                <a:latin typeface="Arial" panose="020B0604020202020204" pitchFamily="34" charset="0"/>
                <a:cs typeface="Arial" panose="020B0604020202020204" pitchFamily="34" charset="0"/>
              </a:rPr>
              <a:t>POR LA ANTERIOR NORMATIVIDAD LAS PROPUESTAS DEBEN SER CLARAS Y REALES RESPECTO A LA CONFORMACIÓN Y FUNCIONES SEÑALADAS EN LA LEY.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1. 	La propuesta principal, es tener una información permanente 	del actuar de la COMISION INTERINSTITUCIONAL con los 	servidores judiciales, siendo canal de comunicación con la 	base y puente para dejar en conocimiento de la comisión las 	necesidades de la base judicial.</a:t>
            </a:r>
          </a:p>
          <a:p>
            <a:pPr algn="just"/>
            <a:endParaRPr lang="es-C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CO" sz="2000" b="1" dirty="0">
                <a:latin typeface="Arial" panose="020B0604020202020204" pitchFamily="34" charset="0"/>
                <a:cs typeface="Arial" panose="020B0604020202020204" pitchFamily="34" charset="0"/>
              </a:rPr>
              <a:t>NO MAS SILENCIO DE LO QUE SUCEDE EN LA 	COMISION INTERINSTITUCIONAL SERE FUENTE DE 	COMUNICACIÓN DIRECTA.</a:t>
            </a:r>
          </a:p>
          <a:p>
            <a:pPr algn="just"/>
            <a:endParaRPr lang="es-C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15000"/>
              </a:lnSpc>
            </a:pPr>
            <a:r>
              <a:rPr lang="es-CO" kern="100" dirty="0">
                <a:latin typeface="Arial" panose="020B0604020202020204" pitchFamily="34" charset="0"/>
                <a:ea typeface="Google Sans Text"/>
                <a:cs typeface="Arial" panose="020B0604020202020204" pitchFamily="34" charset="0"/>
              </a:rPr>
              <a:t>      </a:t>
            </a:r>
            <a:endParaRPr lang="es-CO" sz="1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15000"/>
              </a:lnSpc>
              <a:spcAft>
                <a:spcPts val="800"/>
              </a:spcAft>
            </a:pPr>
            <a:endParaRPr lang="es-CO" kern="1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6BA6F00-E6C1-499D-A580-5AC1FFB4191B}"/>
              </a:ext>
            </a:extLst>
          </p:cNvPr>
          <p:cNvSpPr txBox="1"/>
          <p:nvPr/>
        </p:nvSpPr>
        <p:spPr>
          <a:xfrm>
            <a:off x="1428135" y="451834"/>
            <a:ext cx="684611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Candidato (a) a representante de los funcionarios y empleados de la Rama Judicial ante la Comisión Interinstitucional</a:t>
            </a:r>
            <a:br>
              <a:rPr lang="es-E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Periodo 2025 - 2027</a:t>
            </a:r>
            <a:endParaRPr lang="es-CO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451906" y="10287000"/>
            <a:ext cx="7063287" cy="1156613"/>
          </a:xfrm>
          <a:custGeom>
            <a:avLst/>
            <a:gdLst/>
            <a:ahLst/>
            <a:cxnLst/>
            <a:rect l="l" t="t" r="r" b="b"/>
            <a:pathLst>
              <a:path w="7063287" h="1156613">
                <a:moveTo>
                  <a:pt x="0" y="0"/>
                </a:moveTo>
                <a:lnTo>
                  <a:pt x="7063287" y="0"/>
                </a:lnTo>
                <a:lnTo>
                  <a:pt x="7063287" y="1156613"/>
                </a:lnTo>
                <a:lnTo>
                  <a:pt x="0" y="115661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471594" y="10287000"/>
            <a:ext cx="7063287" cy="1156613"/>
          </a:xfrm>
          <a:custGeom>
            <a:avLst/>
            <a:gdLst/>
            <a:ahLst/>
            <a:cxnLst/>
            <a:rect l="l" t="t" r="r" b="b"/>
            <a:pathLst>
              <a:path w="7063287" h="1156613">
                <a:moveTo>
                  <a:pt x="0" y="0"/>
                </a:moveTo>
                <a:lnTo>
                  <a:pt x="7063287" y="0"/>
                </a:lnTo>
                <a:lnTo>
                  <a:pt x="7063287" y="1156613"/>
                </a:lnTo>
                <a:lnTo>
                  <a:pt x="0" y="115661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0" y="10653038"/>
            <a:ext cx="7063287" cy="776962"/>
          </a:xfrm>
          <a:custGeom>
            <a:avLst/>
            <a:gdLst/>
            <a:ahLst/>
            <a:cxnLst/>
            <a:rect l="l" t="t" r="r" b="b"/>
            <a:pathLst>
              <a:path w="7063287" h="776962">
                <a:moveTo>
                  <a:pt x="0" y="0"/>
                </a:moveTo>
                <a:lnTo>
                  <a:pt x="7063287" y="0"/>
                </a:lnTo>
                <a:lnTo>
                  <a:pt x="7063287" y="776962"/>
                </a:lnTo>
                <a:lnTo>
                  <a:pt x="0" y="77696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272161" y="-147522"/>
            <a:ext cx="1198712" cy="1198712"/>
          </a:xfrm>
          <a:custGeom>
            <a:avLst/>
            <a:gdLst/>
            <a:ahLst/>
            <a:cxnLst/>
            <a:rect l="l" t="t" r="r" b="b"/>
            <a:pathLst>
              <a:path w="1198712" h="1198712">
                <a:moveTo>
                  <a:pt x="0" y="0"/>
                </a:moveTo>
                <a:lnTo>
                  <a:pt x="1198712" y="0"/>
                </a:lnTo>
                <a:lnTo>
                  <a:pt x="1198712" y="1198712"/>
                </a:lnTo>
                <a:lnTo>
                  <a:pt x="0" y="119871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8083047" y="451834"/>
            <a:ext cx="3015062" cy="949745"/>
          </a:xfrm>
          <a:custGeom>
            <a:avLst/>
            <a:gdLst/>
            <a:ahLst/>
            <a:cxnLst/>
            <a:rect l="l" t="t" r="r" b="b"/>
            <a:pathLst>
              <a:path w="3015062" h="949745">
                <a:moveTo>
                  <a:pt x="0" y="0"/>
                </a:moveTo>
                <a:lnTo>
                  <a:pt x="3015062" y="0"/>
                </a:lnTo>
                <a:lnTo>
                  <a:pt x="3015062" y="949745"/>
                </a:lnTo>
                <a:lnTo>
                  <a:pt x="0" y="94974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443ECCD-4EDB-6F47-813C-F9C860C9A41D}"/>
              </a:ext>
            </a:extLst>
          </p:cNvPr>
          <p:cNvSpPr txBox="1"/>
          <p:nvPr/>
        </p:nvSpPr>
        <p:spPr>
          <a:xfrm>
            <a:off x="1640524" y="2338641"/>
            <a:ext cx="2839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Propuestas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F75929B-1061-2E48-977B-A9B7AC228F4C}"/>
              </a:ext>
            </a:extLst>
          </p:cNvPr>
          <p:cNvSpPr txBox="1"/>
          <p:nvPr/>
        </p:nvSpPr>
        <p:spPr>
          <a:xfrm>
            <a:off x="1428135" y="3240564"/>
            <a:ext cx="8001000" cy="872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b="1" kern="100" dirty="0">
                <a:effectLst/>
                <a:latin typeface="Arial" panose="020B0604020202020204" pitchFamily="34" charset="0"/>
                <a:ea typeface="Google Sans Text"/>
                <a:cs typeface="Arial" panose="020B0604020202020204" pitchFamily="34" charset="0"/>
              </a:rPr>
              <a:t>2. TRABAJAR EN LOS SIGUIENTES PILARES:</a:t>
            </a:r>
          </a:p>
          <a:p>
            <a:pPr algn="just"/>
            <a:endParaRPr lang="es-CO" sz="2000" b="1" kern="100" dirty="0">
              <a:effectLst/>
              <a:latin typeface="Arial" panose="020B0604020202020204" pitchFamily="34" charset="0"/>
              <a:ea typeface="Google Sans Text"/>
              <a:cs typeface="Arial" panose="020B0604020202020204" pitchFamily="34" charset="0"/>
            </a:endParaRPr>
          </a:p>
          <a:p>
            <a:pPr algn="just"/>
            <a:r>
              <a:rPr lang="es-CO" sz="2000" kern="100" dirty="0">
                <a:effectLst/>
                <a:latin typeface="Arial" panose="020B0604020202020204" pitchFamily="34" charset="0"/>
                <a:ea typeface="Google Sans Text"/>
                <a:cs typeface="Arial" panose="020B0604020202020204" pitchFamily="34" charset="0"/>
              </a:rPr>
              <a:t>* Plan de transformación digital de la Rama Judicial.</a:t>
            </a:r>
          </a:p>
          <a:p>
            <a:pPr algn="just"/>
            <a:endParaRPr lang="es-CO" sz="2000" dirty="0">
              <a:solidFill>
                <a:srgbClr val="1B1C1D"/>
              </a:solidFill>
              <a:effectLst/>
              <a:latin typeface="Arial" panose="020B0604020202020204" pitchFamily="34" charset="0"/>
              <a:ea typeface="Google Sans Text"/>
              <a:cs typeface="Arial" panose="020B0604020202020204" pitchFamily="34" charset="0"/>
            </a:endParaRPr>
          </a:p>
          <a:p>
            <a:pPr algn="just"/>
            <a:r>
              <a:rPr lang="es-CO" sz="2000" dirty="0">
                <a:solidFill>
                  <a:srgbClr val="1B1C1D"/>
                </a:solidFill>
                <a:effectLst/>
                <a:latin typeface="Arial" panose="020B0604020202020204" pitchFamily="34" charset="0"/>
                <a:ea typeface="Google Sans Text"/>
                <a:cs typeface="Arial" panose="020B0604020202020204" pitchFamily="34" charset="0"/>
              </a:rPr>
              <a:t>* Fortalecer y dignificar al trabajador judicial, estudiando detalladamente propuestas de mapa judicial, estructura y planta de personal, para combatir la sobrecarga laboral, el acoso laboral, las enfermedades y diagnósticos siquiátricos, entre otros.</a:t>
            </a:r>
          </a:p>
          <a:p>
            <a:pPr algn="just"/>
            <a:endParaRPr lang="es-CO" sz="2000" dirty="0">
              <a:solidFill>
                <a:srgbClr val="1B1C1D"/>
              </a:solidFill>
              <a:latin typeface="Arial" panose="020B0604020202020204" pitchFamily="34" charset="0"/>
              <a:ea typeface="Google Sans Text"/>
              <a:cs typeface="Arial" panose="020B0604020202020204" pitchFamily="34" charset="0"/>
            </a:endParaRPr>
          </a:p>
          <a:p>
            <a:pPr algn="just"/>
            <a:r>
              <a:rPr lang="es-CO" sz="1800" kern="100" dirty="0">
                <a:solidFill>
                  <a:srgbClr val="1B1C1D"/>
                </a:solidFill>
                <a:effectLst/>
                <a:latin typeface="Arial" panose="020B0604020202020204" pitchFamily="34" charset="0"/>
                <a:ea typeface="Google Sans Text"/>
                <a:cs typeface="Arial" panose="020B0604020202020204" pitchFamily="34" charset="0"/>
              </a:rPr>
              <a:t>* Presupuesto Transparente y Participativo: </a:t>
            </a:r>
            <a:endParaRPr lang="es-CO" sz="1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es-CO" sz="2000" dirty="0">
              <a:solidFill>
                <a:srgbClr val="1B1C1D"/>
              </a:solidFill>
              <a:latin typeface="Arial" panose="020B0604020202020204" pitchFamily="34" charset="0"/>
              <a:ea typeface="Google Sans Text"/>
              <a:cs typeface="Arial" panose="020B0604020202020204" pitchFamily="34" charset="0"/>
            </a:endParaRPr>
          </a:p>
          <a:p>
            <a:pPr lvl="0" algn="just">
              <a:lnSpc>
                <a:spcPct val="115000"/>
              </a:lnSpc>
              <a:spcAft>
                <a:spcPts val="1200"/>
              </a:spcAft>
            </a:pPr>
            <a:r>
              <a:rPr lang="es-CO" sz="1800" kern="100" dirty="0">
                <a:solidFill>
                  <a:srgbClr val="1B1C1D"/>
                </a:solidFill>
                <a:effectLst/>
                <a:latin typeface="Arial" panose="020B0604020202020204" pitchFamily="34" charset="0"/>
                <a:ea typeface="Google Sans"/>
                <a:cs typeface="Arial" panose="020B0604020202020204" pitchFamily="34" charset="0"/>
              </a:rPr>
              <a:t>* Estar vigilante en la elección del auditor responsable de dirigir el sistema de control interno de la rama judicial, para que la misma se produzca con transparencia.</a:t>
            </a:r>
            <a:endParaRPr lang="es-CO" sz="1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15000"/>
              </a:lnSpc>
              <a:spcAft>
                <a:spcPts val="1200"/>
              </a:spcAft>
            </a:pPr>
            <a:r>
              <a:rPr lang="es-CO" sz="1800" kern="100" dirty="0">
                <a:solidFill>
                  <a:srgbClr val="1B1C1D"/>
                </a:solidFill>
                <a:effectLst/>
                <a:latin typeface="Arial" panose="020B0604020202020204" pitchFamily="34" charset="0"/>
                <a:ea typeface="Google Sans"/>
                <a:cs typeface="Arial" panose="020B0604020202020204" pitchFamily="34" charset="0"/>
              </a:rPr>
              <a:t>* Priorizar de la lucha contra la violencia de género desde la rama judicial</a:t>
            </a:r>
            <a:endParaRPr lang="es-CO" sz="1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15000"/>
              </a:lnSpc>
            </a:pPr>
            <a:r>
              <a:rPr lang="es-CO" sz="1800" kern="100" dirty="0">
                <a:solidFill>
                  <a:srgbClr val="1B1C1D"/>
                </a:solidFill>
                <a:effectLst/>
                <a:latin typeface="Arial" panose="020B0604020202020204" pitchFamily="34" charset="0"/>
                <a:ea typeface="Google Sans Text"/>
                <a:cs typeface="Arial" panose="020B0604020202020204" pitchFamily="34" charset="0"/>
              </a:rPr>
              <a:t>* </a:t>
            </a:r>
            <a:r>
              <a:rPr lang="es-CO" kern="100" dirty="0">
                <a:solidFill>
                  <a:srgbClr val="1B1C1D"/>
                </a:solidFill>
                <a:latin typeface="Arial" panose="020B0604020202020204" pitchFamily="34" charset="0"/>
                <a:ea typeface="Google Sans Text"/>
                <a:cs typeface="Arial" panose="020B0604020202020204" pitchFamily="34" charset="0"/>
              </a:rPr>
              <a:t>Vigilar</a:t>
            </a:r>
            <a:r>
              <a:rPr lang="es-CO" sz="1800" kern="100" dirty="0">
                <a:solidFill>
                  <a:srgbClr val="1B1C1D"/>
                </a:solidFill>
                <a:effectLst/>
                <a:latin typeface="Arial" panose="020B0604020202020204" pitchFamily="34" charset="0"/>
                <a:ea typeface="Google Sans Text"/>
                <a:cs typeface="Arial" panose="020B0604020202020204" pitchFamily="34" charset="0"/>
              </a:rPr>
              <a:t> y velar por el cumplimiento transparente en la elección del Director Ejecutivo de Administración Judicial de que trata el numeral 21 del Acuerdo CIRJA25-5 de 13 de marzo de 2025.</a:t>
            </a:r>
            <a:endParaRPr lang="es-CO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es-CO" sz="1800" kern="100" dirty="0">
              <a:solidFill>
                <a:srgbClr val="1B1C1D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15000"/>
              </a:lnSpc>
            </a:pPr>
            <a:r>
              <a:rPr lang="es-CO" sz="1800" kern="100" dirty="0">
                <a:solidFill>
                  <a:srgbClr val="1B1C1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 </a:t>
            </a:r>
            <a:r>
              <a:rPr lang="es-CO" sz="1800" kern="100" dirty="0">
                <a:solidFill>
                  <a:srgbClr val="1B1C1D"/>
                </a:solidFill>
                <a:effectLst/>
                <a:latin typeface="Arial" panose="020B0604020202020204" pitchFamily="34" charset="0"/>
                <a:ea typeface="Google Sans Text"/>
                <a:cs typeface="Arial" panose="020B0604020202020204" pitchFamily="34" charset="0"/>
              </a:rPr>
              <a:t>Velar por el estricto cumplimiento de las funciones asignadas a la COMISION INTERINSTITUCIONAL DE LA RAMA JUDICIAL dispuestas en el artículo 97 de la Ley 270 de 1996.</a:t>
            </a:r>
            <a:endParaRPr lang="es-CO" sz="1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es-CO" kern="100" dirty="0">
              <a:solidFill>
                <a:srgbClr val="1B1C1D"/>
              </a:solidFill>
              <a:latin typeface="Arial" panose="020B0604020202020204" pitchFamily="34" charset="0"/>
              <a:ea typeface="Google Sans Text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s-CO" sz="1800" b="1" i="1" kern="100" dirty="0">
                <a:solidFill>
                  <a:srgbClr val="1B1C1D"/>
                </a:solidFill>
                <a:effectLst/>
                <a:latin typeface="Arial" panose="020B0604020202020204" pitchFamily="34" charset="0"/>
                <a:ea typeface="Google Sans Text"/>
                <a:cs typeface="Arial" panose="020B0604020202020204" pitchFamily="34" charset="0"/>
              </a:rPr>
              <a:t>POR LA DIGNIDAD DEL SERVIDOR, LA DEFENSA Y CONQUISTA DE LOS DERECHOS DE LOS TRABAJADORES DE LA JUSTICIA.</a:t>
            </a:r>
            <a:endParaRPr lang="es-CO" sz="1800" b="1" i="1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es-CO" sz="2000" dirty="0">
              <a:solidFill>
                <a:srgbClr val="1B1C1D"/>
              </a:solidFill>
              <a:latin typeface="Arial" panose="020B0604020202020204" pitchFamily="34" charset="0"/>
              <a:ea typeface="Google Sans Text"/>
              <a:cs typeface="Arial" panose="020B0604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6BA6F00-E6C1-499D-A580-5AC1FFB4191B}"/>
              </a:ext>
            </a:extLst>
          </p:cNvPr>
          <p:cNvSpPr txBox="1"/>
          <p:nvPr/>
        </p:nvSpPr>
        <p:spPr>
          <a:xfrm>
            <a:off x="1428135" y="451834"/>
            <a:ext cx="684611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Candidato (a) a representante de los funcionarios y empleados de la Rama Judicial ante la Comisión Interinstitucional</a:t>
            </a:r>
            <a:br>
              <a:rPr lang="es-E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Periodo 2025 - 2027</a:t>
            </a:r>
            <a:endParaRPr lang="es-CO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571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695</Words>
  <Application>Microsoft Office PowerPoint</Application>
  <PresentationFormat>Personalizado</PresentationFormat>
  <Paragraphs>55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CSJ</dc:creator>
  <cp:lastModifiedBy>Asonal Tesorería</cp:lastModifiedBy>
  <cp:revision>14</cp:revision>
  <dcterms:created xsi:type="dcterms:W3CDTF">2006-08-16T00:00:00Z</dcterms:created>
  <dcterms:modified xsi:type="dcterms:W3CDTF">2025-08-06T04:33:55Z</dcterms:modified>
  <dc:identifier>DAGurjjnypk</dc:identifier>
</cp:coreProperties>
</file>