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11430000" cy="11430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4607" autoAdjust="0"/>
  </p:normalViewPr>
  <p:slideViewPr>
    <p:cSldViewPr>
      <p:cViewPr varScale="1">
        <p:scale>
          <a:sx n="65" d="100"/>
          <a:sy n="65" d="100"/>
        </p:scale>
        <p:origin x="22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6070" y="10287000"/>
            <a:ext cx="12242141" cy="1606781"/>
          </a:xfrm>
          <a:custGeom>
            <a:avLst/>
            <a:gdLst/>
            <a:ahLst/>
            <a:cxnLst/>
            <a:rect l="l" t="t" r="r" b="b"/>
            <a:pathLst>
              <a:path w="12242141" h="1606781">
                <a:moveTo>
                  <a:pt x="0" y="0"/>
                </a:moveTo>
                <a:lnTo>
                  <a:pt x="12242140" y="0"/>
                </a:lnTo>
                <a:lnTo>
                  <a:pt x="12242140" y="1606781"/>
                </a:lnTo>
                <a:lnTo>
                  <a:pt x="0" y="160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83047" y="451834"/>
            <a:ext cx="3015062" cy="949745"/>
          </a:xfrm>
          <a:custGeom>
            <a:avLst/>
            <a:gdLst/>
            <a:ahLst/>
            <a:cxnLst/>
            <a:rect l="l" t="t" r="r" b="b"/>
            <a:pathLst>
              <a:path w="3015062" h="949745">
                <a:moveTo>
                  <a:pt x="0" y="0"/>
                </a:moveTo>
                <a:lnTo>
                  <a:pt x="3015062" y="0"/>
                </a:lnTo>
                <a:lnTo>
                  <a:pt x="3015062" y="949745"/>
                </a:lnTo>
                <a:lnTo>
                  <a:pt x="0" y="949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91A21F-2E57-B84E-B2C4-367C7641E2B3}"/>
              </a:ext>
            </a:extLst>
          </p:cNvPr>
          <p:cNvSpPr txBox="1"/>
          <p:nvPr/>
        </p:nvSpPr>
        <p:spPr>
          <a:xfrm>
            <a:off x="685800" y="9264057"/>
            <a:ext cx="640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KELLY P. BARROS GONZÁLEZ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3381E9-B83E-7B46-9202-C16827385330}"/>
              </a:ext>
            </a:extLst>
          </p:cNvPr>
          <p:cNvSpPr txBox="1"/>
          <p:nvPr/>
        </p:nvSpPr>
        <p:spPr>
          <a:xfrm>
            <a:off x="685801" y="994142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Sustanciadora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85795D5-9C4B-5E41-8858-EBB988C84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96" y="6254616"/>
            <a:ext cx="2407153" cy="146208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C0C7CE1-BFC7-2C49-86EB-50E00B8BA7D0}"/>
              </a:ext>
            </a:extLst>
          </p:cNvPr>
          <p:cNvSpPr txBox="1"/>
          <p:nvPr/>
        </p:nvSpPr>
        <p:spPr>
          <a:xfrm>
            <a:off x="7162800" y="5237298"/>
            <a:ext cx="2432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del tarjetón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E3EA96-9664-2045-9D81-D27AEF9193DF}"/>
              </a:ext>
            </a:extLst>
          </p:cNvPr>
          <p:cNvSpPr txBox="1"/>
          <p:nvPr/>
        </p:nvSpPr>
        <p:spPr>
          <a:xfrm>
            <a:off x="7188296" y="6281081"/>
            <a:ext cx="240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F913F9-7F86-1343-9253-9471B7048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4281105"/>
            <a:ext cx="4611408" cy="46114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B372EAC-4B1E-461A-A410-B0C5EBED0803}"/>
              </a:ext>
            </a:extLst>
          </p:cNvPr>
          <p:cNvSpPr txBox="1"/>
          <p:nvPr/>
        </p:nvSpPr>
        <p:spPr>
          <a:xfrm>
            <a:off x="773885" y="1715253"/>
            <a:ext cx="9572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3D12B9-4E7F-4B16-8045-EE84FF5B7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" y="4307602"/>
            <a:ext cx="4614913" cy="458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587" y="10233231"/>
            <a:ext cx="6059590" cy="1196769"/>
          </a:xfrm>
          <a:custGeom>
            <a:avLst/>
            <a:gdLst/>
            <a:ahLst/>
            <a:cxnLst/>
            <a:rect l="l" t="t" r="r" b="b"/>
            <a:pathLst>
              <a:path w="6059590" h="1196769">
                <a:moveTo>
                  <a:pt x="0" y="0"/>
                </a:moveTo>
                <a:lnTo>
                  <a:pt x="6059590" y="0"/>
                </a:lnTo>
                <a:lnTo>
                  <a:pt x="6059590" y="1196769"/>
                </a:lnTo>
                <a:lnTo>
                  <a:pt x="0" y="119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82988" y="10287000"/>
            <a:ext cx="7247012" cy="1150463"/>
          </a:xfrm>
          <a:custGeom>
            <a:avLst/>
            <a:gdLst/>
            <a:ahLst/>
            <a:cxnLst/>
            <a:rect l="l" t="t" r="r" b="b"/>
            <a:pathLst>
              <a:path w="7247012" h="1150463">
                <a:moveTo>
                  <a:pt x="0" y="0"/>
                </a:moveTo>
                <a:lnTo>
                  <a:pt x="7247012" y="0"/>
                </a:lnTo>
                <a:lnTo>
                  <a:pt x="7247012" y="1150463"/>
                </a:lnTo>
                <a:lnTo>
                  <a:pt x="0" y="1150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6FAD62D6-8AFE-CF41-BBAA-26379BBA8816}"/>
              </a:ext>
            </a:extLst>
          </p:cNvPr>
          <p:cNvSpPr/>
          <p:nvPr/>
        </p:nvSpPr>
        <p:spPr>
          <a:xfrm>
            <a:off x="8083047" y="451834"/>
            <a:ext cx="3015062" cy="949745"/>
          </a:xfrm>
          <a:custGeom>
            <a:avLst/>
            <a:gdLst/>
            <a:ahLst/>
            <a:cxnLst/>
            <a:rect l="l" t="t" r="r" b="b"/>
            <a:pathLst>
              <a:path w="3015062" h="949745">
                <a:moveTo>
                  <a:pt x="0" y="0"/>
                </a:moveTo>
                <a:lnTo>
                  <a:pt x="3015062" y="0"/>
                </a:lnTo>
                <a:lnTo>
                  <a:pt x="3015062" y="949745"/>
                </a:lnTo>
                <a:lnTo>
                  <a:pt x="0" y="94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FB34DB-96E5-2D4A-8709-0BD850EC5895}"/>
              </a:ext>
            </a:extLst>
          </p:cNvPr>
          <p:cNvSpPr txBox="1"/>
          <p:nvPr/>
        </p:nvSpPr>
        <p:spPr>
          <a:xfrm>
            <a:off x="1409700" y="230527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1542DF-9EA6-E64A-9EFA-D78D0C01A6A7}"/>
              </a:ext>
            </a:extLst>
          </p:cNvPr>
          <p:cNvSpPr txBox="1"/>
          <p:nvPr/>
        </p:nvSpPr>
        <p:spPr>
          <a:xfrm>
            <a:off x="1447800" y="3251852"/>
            <a:ext cx="8001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dirty="0"/>
              <a:t>El 25 de agosto de 2025, elecciones para escoger el representante de los trabajadores ante LA COMISION INTERINSTITUCIONAL DE LA RAMA JUDICIAL.</a:t>
            </a:r>
          </a:p>
          <a:p>
            <a:pPr fontAlgn="base"/>
            <a:br>
              <a:rPr lang="es-MX" dirty="0"/>
            </a:br>
            <a:endParaRPr lang="es-MX" dirty="0"/>
          </a:p>
          <a:p>
            <a:pPr fontAlgn="base"/>
            <a:r>
              <a:rPr lang="es-MX" dirty="0"/>
              <a:t>Presento ante ustedes mi candidatura y mi hoja de vida que representa la experiencia, el sentir de los problemas de la administración de justicia.</a:t>
            </a:r>
          </a:p>
          <a:p>
            <a:pPr fontAlgn="base"/>
            <a:br>
              <a:rPr lang="es-MX" dirty="0"/>
            </a:br>
            <a:endParaRPr lang="es-MX" dirty="0"/>
          </a:p>
          <a:p>
            <a:pPr fontAlgn="base"/>
            <a:r>
              <a:rPr lang="es-MX" dirty="0"/>
              <a:t>Asistente Judicial grado 6 en propiedad, desde el año 2016 en el Juzgado Sexto Civil Municipal de Barranquilla.</a:t>
            </a:r>
          </a:p>
          <a:p>
            <a:pPr fontAlgn="base"/>
            <a:r>
              <a:rPr lang="es-MX" dirty="0"/>
              <a:t>Escribiente en provisionalidad en el Juzgado Séptimo Civil Municipal de Barranquilla </a:t>
            </a:r>
          </a:p>
          <a:p>
            <a:pPr fontAlgn="base"/>
            <a:r>
              <a:rPr lang="es-MX" dirty="0"/>
              <a:t>Escribiente en provisionalidad Juzgado Segundo Promiscuo de Familia del Circuito de Soledad </a:t>
            </a:r>
          </a:p>
          <a:p>
            <a:pPr fontAlgn="base"/>
            <a:r>
              <a:rPr lang="es-MX" dirty="0"/>
              <a:t>Oficial mayor en Provisionalidad Juzgado Décimo de Pequeñas Causas y Competencias Múltiples de Barranquilla.</a:t>
            </a:r>
          </a:p>
          <a:p>
            <a:pPr fontAlgn="base"/>
            <a:br>
              <a:rPr lang="es-MX" dirty="0"/>
            </a:br>
            <a:endParaRPr lang="es-MX" dirty="0"/>
          </a:p>
          <a:p>
            <a:pPr fontAlgn="base"/>
            <a:r>
              <a:rPr lang="es-MX" b="1" dirty="0"/>
              <a:t>Entiendo la importancia de la elección, porque enmarca el compromiso de representar en una sola voz; la de todos los servidores y funcionarios de la RAMA JUDICIAL, en la lucha por   la solución a la problemática de la administración de justicia</a:t>
            </a:r>
            <a:endParaRPr lang="es-MX" dirty="0"/>
          </a:p>
          <a:p>
            <a:br>
              <a:rPr lang="es-MX" dirty="0"/>
            </a:br>
            <a:endParaRPr lang="es-CO" sz="2000" dirty="0"/>
          </a:p>
          <a:p>
            <a:endParaRPr lang="es-CO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E58F33-B4AF-458D-8CA1-C700E05E7D50}"/>
              </a:ext>
            </a:extLst>
          </p:cNvPr>
          <p:cNvSpPr txBox="1"/>
          <p:nvPr/>
        </p:nvSpPr>
        <p:spPr>
          <a:xfrm>
            <a:off x="1428135" y="451834"/>
            <a:ext cx="6846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1906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71594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10653038"/>
            <a:ext cx="7063287" cy="776962"/>
          </a:xfrm>
          <a:custGeom>
            <a:avLst/>
            <a:gdLst/>
            <a:ahLst/>
            <a:cxnLst/>
            <a:rect l="l" t="t" r="r" b="b"/>
            <a:pathLst>
              <a:path w="7063287" h="776962">
                <a:moveTo>
                  <a:pt x="0" y="0"/>
                </a:moveTo>
                <a:lnTo>
                  <a:pt x="7063287" y="0"/>
                </a:lnTo>
                <a:lnTo>
                  <a:pt x="7063287" y="776962"/>
                </a:lnTo>
                <a:lnTo>
                  <a:pt x="0" y="776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2161" y="-147522"/>
            <a:ext cx="1198712" cy="1198712"/>
          </a:xfrm>
          <a:custGeom>
            <a:avLst/>
            <a:gdLst/>
            <a:ahLst/>
            <a:cxnLst/>
            <a:rect l="l" t="t" r="r" b="b"/>
            <a:pathLst>
              <a:path w="1198712" h="1198712">
                <a:moveTo>
                  <a:pt x="0" y="0"/>
                </a:moveTo>
                <a:lnTo>
                  <a:pt x="1198712" y="0"/>
                </a:lnTo>
                <a:lnTo>
                  <a:pt x="1198712" y="1198712"/>
                </a:lnTo>
                <a:lnTo>
                  <a:pt x="0" y="1198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83047" y="451834"/>
            <a:ext cx="3015062" cy="949745"/>
          </a:xfrm>
          <a:custGeom>
            <a:avLst/>
            <a:gdLst/>
            <a:ahLst/>
            <a:cxnLst/>
            <a:rect l="l" t="t" r="r" b="b"/>
            <a:pathLst>
              <a:path w="3015062" h="949745">
                <a:moveTo>
                  <a:pt x="0" y="0"/>
                </a:moveTo>
                <a:lnTo>
                  <a:pt x="3015062" y="0"/>
                </a:lnTo>
                <a:lnTo>
                  <a:pt x="3015062" y="949745"/>
                </a:lnTo>
                <a:lnTo>
                  <a:pt x="0" y="9497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43ECCD-4EDB-6F47-813C-F9C860C9A41D}"/>
              </a:ext>
            </a:extLst>
          </p:cNvPr>
          <p:cNvSpPr txBox="1"/>
          <p:nvPr/>
        </p:nvSpPr>
        <p:spPr>
          <a:xfrm>
            <a:off x="1640524" y="2338641"/>
            <a:ext cx="283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75929B-1061-2E48-977B-A9B7AC228F4C}"/>
              </a:ext>
            </a:extLst>
          </p:cNvPr>
          <p:cNvSpPr txBox="1"/>
          <p:nvPr/>
        </p:nvSpPr>
        <p:spPr>
          <a:xfrm>
            <a:off x="1428135" y="3240564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 </a:t>
            </a:r>
            <a:r>
              <a:rPr lang="es-MX" sz="2000" dirty="0"/>
              <a:t>V</a:t>
            </a:r>
            <a:r>
              <a:rPr lang="es-MX" dirty="0"/>
              <a:t>elar por los intereses y derechos de los servidores públicos en el ámbito de la comisión</a:t>
            </a:r>
          </a:p>
          <a:p>
            <a:pPr algn="just"/>
            <a:endParaRPr lang="es-MX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Realizar reuniones periódicas </a:t>
            </a:r>
            <a:r>
              <a:rPr lang="es-MX" dirty="0"/>
              <a:t>entre las diferentes instituciones que conforman la Rama Judicial en Colombia para lograr la coordinación y comunicación y la presentación de propuestas solidas que reflejen la realidad de las instituciones .</a:t>
            </a:r>
            <a:endParaRPr lang="es-CO" sz="2000" dirty="0"/>
          </a:p>
          <a:p>
            <a:pPr algn="just"/>
            <a:endParaRPr lang="es-MX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/>
              <a:t>Proponer medidas de descongestión eficientes y permanentes creando más juzgados para redistribuir las cargas equitativamente, lo que si se torna en una verdadera medida de descongestión.</a:t>
            </a:r>
          </a:p>
          <a:p>
            <a:pPr algn="just"/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/>
              <a:t>Promover campañas para el trato digno entre empleados y usuarios, tendientes a promover un respeto hacía las instituciones y enaltecer la dignidad de la administración de justicia</a:t>
            </a:r>
            <a:endParaRPr lang="es-CO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BA6F00-E6C1-499D-A580-5AC1FFB4191B}"/>
              </a:ext>
            </a:extLst>
          </p:cNvPr>
          <p:cNvSpPr txBox="1"/>
          <p:nvPr/>
        </p:nvSpPr>
        <p:spPr>
          <a:xfrm>
            <a:off x="1428135" y="451834"/>
            <a:ext cx="6846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1906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71594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10653038"/>
            <a:ext cx="7063287" cy="776962"/>
          </a:xfrm>
          <a:custGeom>
            <a:avLst/>
            <a:gdLst/>
            <a:ahLst/>
            <a:cxnLst/>
            <a:rect l="l" t="t" r="r" b="b"/>
            <a:pathLst>
              <a:path w="7063287" h="776962">
                <a:moveTo>
                  <a:pt x="0" y="0"/>
                </a:moveTo>
                <a:lnTo>
                  <a:pt x="7063287" y="0"/>
                </a:lnTo>
                <a:lnTo>
                  <a:pt x="7063287" y="776962"/>
                </a:lnTo>
                <a:lnTo>
                  <a:pt x="0" y="776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2161" y="-147522"/>
            <a:ext cx="1198712" cy="1198712"/>
          </a:xfrm>
          <a:custGeom>
            <a:avLst/>
            <a:gdLst/>
            <a:ahLst/>
            <a:cxnLst/>
            <a:rect l="l" t="t" r="r" b="b"/>
            <a:pathLst>
              <a:path w="1198712" h="1198712">
                <a:moveTo>
                  <a:pt x="0" y="0"/>
                </a:moveTo>
                <a:lnTo>
                  <a:pt x="1198712" y="0"/>
                </a:lnTo>
                <a:lnTo>
                  <a:pt x="1198712" y="1198712"/>
                </a:lnTo>
                <a:lnTo>
                  <a:pt x="0" y="1198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83047" y="451834"/>
            <a:ext cx="3015062" cy="949745"/>
          </a:xfrm>
          <a:custGeom>
            <a:avLst/>
            <a:gdLst/>
            <a:ahLst/>
            <a:cxnLst/>
            <a:rect l="l" t="t" r="r" b="b"/>
            <a:pathLst>
              <a:path w="3015062" h="949745">
                <a:moveTo>
                  <a:pt x="0" y="0"/>
                </a:moveTo>
                <a:lnTo>
                  <a:pt x="3015062" y="0"/>
                </a:lnTo>
                <a:lnTo>
                  <a:pt x="3015062" y="949745"/>
                </a:lnTo>
                <a:lnTo>
                  <a:pt x="0" y="9497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43ECCD-4EDB-6F47-813C-F9C860C9A41D}"/>
              </a:ext>
            </a:extLst>
          </p:cNvPr>
          <p:cNvSpPr txBox="1"/>
          <p:nvPr/>
        </p:nvSpPr>
        <p:spPr>
          <a:xfrm>
            <a:off x="1640524" y="2338641"/>
            <a:ext cx="283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75929B-1061-2E48-977B-A9B7AC228F4C}"/>
              </a:ext>
            </a:extLst>
          </p:cNvPr>
          <p:cNvSpPr txBox="1"/>
          <p:nvPr/>
        </p:nvSpPr>
        <p:spPr>
          <a:xfrm>
            <a:off x="1428135" y="3240564"/>
            <a:ext cx="8001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Realizar reuniones periódicas </a:t>
            </a:r>
            <a:r>
              <a:rPr lang="es-MX" dirty="0"/>
              <a:t>entre las diferentes instituciones que conforman la Rama Judicial en Colombia para lograr la coordinación y comunicación y la presentación de propuestas solidas que reflejen la realidad de las instituciones .</a:t>
            </a:r>
            <a:endParaRPr lang="es-CO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BA6F00-E6C1-499D-A580-5AC1FFB4191B}"/>
              </a:ext>
            </a:extLst>
          </p:cNvPr>
          <p:cNvSpPr txBox="1"/>
          <p:nvPr/>
        </p:nvSpPr>
        <p:spPr>
          <a:xfrm>
            <a:off x="1428135" y="451834"/>
            <a:ext cx="6846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254</Words>
  <Application>Microsoft Office PowerPoint</Application>
  <PresentationFormat>Personalizado</PresentationFormat>
  <Paragraphs>30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CSJ</dc:creator>
  <cp:lastModifiedBy>Kelly Paola Barros Gonzales</cp:lastModifiedBy>
  <cp:revision>9</cp:revision>
  <dcterms:created xsi:type="dcterms:W3CDTF">2006-08-16T00:00:00Z</dcterms:created>
  <dcterms:modified xsi:type="dcterms:W3CDTF">2025-08-05T16:09:34Z</dcterms:modified>
  <dc:identifier>DAGurjjnypk</dc:identifier>
</cp:coreProperties>
</file>