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8" r:id="rId3"/>
    <p:sldId id="257" r:id="rId4"/>
  </p:sldIdLst>
  <p:sldSz cx="11430000" cy="11430000"/>
  <p:notesSz cx="9601200" cy="7315200"/>
  <p:embeddedFontLs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 autoAdjust="0"/>
    <p:restoredTop sz="94607" autoAdjust="0"/>
  </p:normalViewPr>
  <p:slideViewPr>
    <p:cSldViewPr>
      <p:cViewPr>
        <p:scale>
          <a:sx n="53" d="100"/>
          <a:sy n="53" d="100"/>
        </p:scale>
        <p:origin x="-1742" y="3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438775" y="0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9AF23-76BC-42D8-A1B8-BF0DC3ED38D1}" type="datetimeFigureOut">
              <a:rPr lang="es-CO" smtClean="0"/>
              <a:t>11/08/2025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948488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438775" y="6948488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B9808-891F-46BE-B2EA-0B613588916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5768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733E3-E84D-46B0-9007-E7A589ADF513}" type="datetimeFigureOut">
              <a:rPr lang="es-CO" smtClean="0"/>
              <a:t>11/08/2025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429000" y="549275"/>
            <a:ext cx="27432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60438" y="3475038"/>
            <a:ext cx="7680325" cy="32908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438775" y="6948488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B11F7-AC9C-4C54-8B38-2B88CB5CBE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4429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B11F7-AC9C-4C54-8B38-2B88CB5CBEBB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400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emf"/><Relationship Id="rId7" Type="http://schemas.openxmlformats.org/officeDocument/2006/relationships/hyperlink" Target="https://x.com/rudavidsuarezc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06070" y="10287000"/>
            <a:ext cx="12242141" cy="1606781"/>
          </a:xfrm>
          <a:custGeom>
            <a:avLst/>
            <a:gdLst/>
            <a:ahLst/>
            <a:cxnLst/>
            <a:rect l="l" t="t" r="r" b="b"/>
            <a:pathLst>
              <a:path w="12242141" h="1606781">
                <a:moveTo>
                  <a:pt x="0" y="0"/>
                </a:moveTo>
                <a:lnTo>
                  <a:pt x="12242140" y="0"/>
                </a:lnTo>
                <a:lnTo>
                  <a:pt x="12242140" y="1606781"/>
                </a:lnTo>
                <a:lnTo>
                  <a:pt x="0" y="16067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B91A21F-2E57-B84E-B2C4-367C7641E2B3}"/>
              </a:ext>
            </a:extLst>
          </p:cNvPr>
          <p:cNvSpPr txBox="1"/>
          <p:nvPr/>
        </p:nvSpPr>
        <p:spPr>
          <a:xfrm>
            <a:off x="685800" y="9264057"/>
            <a:ext cx="868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RUBEN DAVID </a:t>
            </a:r>
            <a:r>
              <a:rPr lang="es-CO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SUAREZ CAÑIZARES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933381E9-B83E-7B46-9202-C16827385330}"/>
              </a:ext>
            </a:extLst>
          </p:cNvPr>
          <p:cNvSpPr txBox="1"/>
          <p:nvPr/>
        </p:nvSpPr>
        <p:spPr>
          <a:xfrm>
            <a:off x="685801" y="994142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Secretario Municipal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685795D5-9C4B-5E41-8858-EBB988C84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296" y="6254616"/>
            <a:ext cx="2407153" cy="146208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8C0C7CE1-BFC7-2C49-86EB-50E00B8BA7D0}"/>
              </a:ext>
            </a:extLst>
          </p:cNvPr>
          <p:cNvSpPr txBox="1"/>
          <p:nvPr/>
        </p:nvSpPr>
        <p:spPr>
          <a:xfrm>
            <a:off x="7162800" y="5237298"/>
            <a:ext cx="2432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del tarjetón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89E3EA96-9664-2045-9D81-D27AEF9193DF}"/>
              </a:ext>
            </a:extLst>
          </p:cNvPr>
          <p:cNvSpPr txBox="1"/>
          <p:nvPr/>
        </p:nvSpPr>
        <p:spPr>
          <a:xfrm>
            <a:off x="7188296" y="6281081"/>
            <a:ext cx="2407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004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0F913F9-7F86-1343-9253-9471B7048F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06" y="4281105"/>
            <a:ext cx="4611408" cy="461140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CB372EAC-4B1E-461A-A410-B0C5EBED0803}"/>
              </a:ext>
            </a:extLst>
          </p:cNvPr>
          <p:cNvSpPr txBox="1"/>
          <p:nvPr/>
        </p:nvSpPr>
        <p:spPr>
          <a:xfrm>
            <a:off x="773885" y="1715253"/>
            <a:ext cx="95724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Candidato (a) a representante de los funcionarios y empleados de la Rama Judicial ante la Comisión Interinstitucional</a:t>
            </a:r>
            <a:b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Periodo 2025 - 2027</a:t>
            </a:r>
            <a:endParaRPr lang="es-CO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334051" y="3454190"/>
            <a:ext cx="606891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Juntos Podemos Lograr la Transformación de la Justicia</a:t>
            </a: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85" y="4365684"/>
            <a:ext cx="4460204" cy="446020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" r="3584"/>
          <a:stretch/>
        </p:blipFill>
        <p:spPr bwMode="auto">
          <a:xfrm>
            <a:off x="689306" y="304800"/>
            <a:ext cx="1055846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411" y="7832840"/>
            <a:ext cx="325755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2587" y="10233231"/>
            <a:ext cx="6059590" cy="1196769"/>
          </a:xfrm>
          <a:custGeom>
            <a:avLst/>
            <a:gdLst/>
            <a:ahLst/>
            <a:cxnLst/>
            <a:rect l="l" t="t" r="r" b="b"/>
            <a:pathLst>
              <a:path w="6059590" h="1196769">
                <a:moveTo>
                  <a:pt x="0" y="0"/>
                </a:moveTo>
                <a:lnTo>
                  <a:pt x="6059590" y="0"/>
                </a:lnTo>
                <a:lnTo>
                  <a:pt x="6059590" y="1196769"/>
                </a:lnTo>
                <a:lnTo>
                  <a:pt x="0" y="11967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82988" y="10287000"/>
            <a:ext cx="7247012" cy="1150463"/>
          </a:xfrm>
          <a:custGeom>
            <a:avLst/>
            <a:gdLst/>
            <a:ahLst/>
            <a:cxnLst/>
            <a:rect l="l" t="t" r="r" b="b"/>
            <a:pathLst>
              <a:path w="7247012" h="1150463">
                <a:moveTo>
                  <a:pt x="0" y="0"/>
                </a:moveTo>
                <a:lnTo>
                  <a:pt x="7247012" y="0"/>
                </a:lnTo>
                <a:lnTo>
                  <a:pt x="7247012" y="1150463"/>
                </a:lnTo>
                <a:lnTo>
                  <a:pt x="0" y="1150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3FB34DB-96E5-2D4A-8709-0BD850EC5895}"/>
              </a:ext>
            </a:extLst>
          </p:cNvPr>
          <p:cNvSpPr txBox="1"/>
          <p:nvPr/>
        </p:nvSpPr>
        <p:spPr>
          <a:xfrm>
            <a:off x="4495800" y="1578204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A1542DF-9EA6-E64A-9EFA-D78D0C01A6A7}"/>
              </a:ext>
            </a:extLst>
          </p:cNvPr>
          <p:cNvSpPr txBox="1"/>
          <p:nvPr/>
        </p:nvSpPr>
        <p:spPr>
          <a:xfrm>
            <a:off x="304800" y="2337177"/>
            <a:ext cx="10793309" cy="998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900" dirty="0"/>
              <a:t>Excelente Día para todos los judiciales del País, un saludo especial para las entidades adscritas a la </a:t>
            </a:r>
            <a:r>
              <a:rPr lang="es-CO" sz="1900" b="1" dirty="0"/>
              <a:t>Comisión Interinstitucional, Rama Judicial del Poder Público, Fiscalía General de la Nación, Cuerpo Técnico de Investigación Judicial e</a:t>
            </a:r>
            <a:r>
              <a:rPr lang="es-CO" sz="1900" dirty="0"/>
              <a:t> </a:t>
            </a:r>
            <a:r>
              <a:rPr lang="es-CO" sz="1900" b="1" dirty="0"/>
              <a:t>Instituto Colombiano de Medicina Legal</a:t>
            </a:r>
            <a:r>
              <a:rPr lang="es-CO" sz="1900" dirty="0"/>
              <a:t>, les habla </a:t>
            </a:r>
            <a:r>
              <a:rPr lang="es-CO" sz="1900" b="1" dirty="0"/>
              <a:t>Rubén David Suarez Cañizares</a:t>
            </a:r>
            <a:r>
              <a:rPr lang="es-CO" sz="1900" dirty="0"/>
              <a:t> soy Secretario Municipal; nuevamente mi nombre a disposición por tercera vez consecutiva, como candidato con el </a:t>
            </a:r>
            <a:r>
              <a:rPr lang="es-CO" sz="2400" b="1" dirty="0">
                <a:solidFill>
                  <a:srgbClr val="0070C0"/>
                </a:solidFill>
              </a:rPr>
              <a:t>Numero </a:t>
            </a:r>
            <a:r>
              <a:rPr lang="es-CO" sz="2800" b="1" dirty="0">
                <a:solidFill>
                  <a:srgbClr val="0070C0"/>
                </a:solidFill>
              </a:rPr>
              <a:t>4 </a:t>
            </a:r>
            <a:r>
              <a:rPr lang="es-CO" sz="2400" b="1" dirty="0">
                <a:solidFill>
                  <a:srgbClr val="0070C0"/>
                </a:solidFill>
              </a:rPr>
              <a:t>en el </a:t>
            </a:r>
            <a:r>
              <a:rPr lang="es-CO" sz="2400" b="1" dirty="0">
                <a:solidFill>
                  <a:srgbClr val="FF0000"/>
                </a:solidFill>
              </a:rPr>
              <a:t>Tarjetón Electoral, soy Abogado Titulado con mas de diez años de experiencia profesional, y Especialista en Derecho Laboral, </a:t>
            </a:r>
            <a:r>
              <a:rPr lang="es-CO" sz="1900" dirty="0"/>
              <a:t> para el cargo de </a:t>
            </a:r>
            <a:r>
              <a:rPr lang="es-CO" sz="1900" b="1" dirty="0"/>
              <a:t>Representante a los Empleados de la  Comisión Interinstitucional de la Rama Judicial del Poder Publico</a:t>
            </a:r>
            <a:r>
              <a:rPr lang="es-CO" sz="1900" dirty="0"/>
              <a:t>.</a:t>
            </a:r>
          </a:p>
          <a:p>
            <a:endParaRPr lang="es-CO" sz="1900" dirty="0"/>
          </a:p>
          <a:p>
            <a:pPr algn="just"/>
            <a:r>
              <a:rPr lang="es-CO" sz="1900" dirty="0"/>
              <a:t>Desde las campañas 2021 y 2023, y a lo largo de mi vinculación a la rama judicial, he visto avances en la administración de Justicia, pero también acrecentarse las necesidades dentro de la misma, y la impotencia de los servidores judiciales de </a:t>
            </a:r>
            <a:r>
              <a:rPr lang="es-CO" sz="1900" b="1" dirty="0"/>
              <a:t>no sentirse escuchados y valorados en la administración pública.  </a:t>
            </a:r>
            <a:r>
              <a:rPr lang="es-CO" sz="1900" dirty="0"/>
              <a:t>Mi cargo es Secretario Municipal lo que me ha permitido entender los anhelos tanto de empleados como funcionarios judiciales. </a:t>
            </a:r>
          </a:p>
          <a:p>
            <a:pPr algn="just"/>
            <a:endParaRPr lang="es-CO" sz="1900" dirty="0"/>
          </a:p>
          <a:p>
            <a:pPr algn="just"/>
            <a:r>
              <a:rPr lang="es-CO" sz="1900" dirty="0"/>
              <a:t>Por qué lo hago?, Respondo: A lo largo del trasegar judicial he conocido las reales necesidades de los judiciales en el país, las he incluso padecido propiamente, </a:t>
            </a:r>
            <a:r>
              <a:rPr lang="es-CO" sz="1900" b="1" dirty="0"/>
              <a:t>deficiencias en infraestructura, fallas tecnológicas (multiplicidad de plataformas), </a:t>
            </a:r>
            <a:r>
              <a:rPr lang="es-CO" sz="1900" dirty="0"/>
              <a:t>ambigüedad en la provisión de funciones, discrecionalidad en nombramientos, ausencia de reconocimiento por las labores encomendadas, entre otras, </a:t>
            </a:r>
            <a:r>
              <a:rPr lang="es-CO" sz="1900" dirty="0">
                <a:solidFill>
                  <a:srgbClr val="FF0000"/>
                </a:solidFill>
              </a:rPr>
              <a:t>a</a:t>
            </a:r>
            <a:r>
              <a:rPr lang="es-CO" sz="1900" b="1" dirty="0">
                <a:solidFill>
                  <a:srgbClr val="FF0000"/>
                </a:solidFill>
              </a:rPr>
              <a:t>lgunos dicen no se puede hacer nada, yo digo no me digas lo que no puedes hacer, </a:t>
            </a:r>
            <a:r>
              <a:rPr lang="es-CO" sz="1900" b="1" u="sng" dirty="0">
                <a:solidFill>
                  <a:srgbClr val="FF0000"/>
                </a:solidFill>
              </a:rPr>
              <a:t>DIME LO QUE SI PUEDES HACER</a:t>
            </a:r>
            <a:r>
              <a:rPr lang="es-CO" sz="1900" b="1" dirty="0">
                <a:solidFill>
                  <a:srgbClr val="FF0000"/>
                </a:solidFill>
              </a:rPr>
              <a:t>. </a:t>
            </a:r>
            <a:r>
              <a:rPr lang="es-CO" sz="1900" b="1" dirty="0"/>
              <a:t> Lo que se requiere es una real voluntad de ejecutar políticas publicas para el cumplimiento de los propósitos de la Administración de Justicia y el respectivo cumplimiento de la ley. </a:t>
            </a:r>
          </a:p>
          <a:p>
            <a:pPr algn="just"/>
            <a:endParaRPr lang="es-CO" sz="1900" b="1" dirty="0"/>
          </a:p>
          <a:p>
            <a:pPr algn="just"/>
            <a:r>
              <a:rPr lang="es-CO" sz="1900" dirty="0"/>
              <a:t>Dicho esto, la </a:t>
            </a:r>
            <a:r>
              <a:rPr lang="es-CO" sz="1900" b="1" dirty="0">
                <a:solidFill>
                  <a:srgbClr val="FF0000"/>
                </a:solidFill>
              </a:rPr>
              <a:t>Comisión Interinstitucional </a:t>
            </a:r>
            <a:r>
              <a:rPr lang="es-CO" sz="1900" b="1" u="sng" dirty="0">
                <a:solidFill>
                  <a:srgbClr val="FF0000"/>
                </a:solidFill>
              </a:rPr>
              <a:t>SI TIENE</a:t>
            </a:r>
            <a:r>
              <a:rPr lang="es-CO" sz="1900" b="1" dirty="0">
                <a:solidFill>
                  <a:srgbClr val="FF0000"/>
                </a:solidFill>
              </a:rPr>
              <a:t> un amplio margen de acción sobre las políticas públicas en la Rama Judicial del Poder Público</a:t>
            </a:r>
            <a:r>
              <a:rPr lang="es-CO" sz="1900" dirty="0"/>
              <a:t>, luego </a:t>
            </a:r>
            <a:r>
              <a:rPr lang="es-CO" sz="1900" b="1" dirty="0"/>
              <a:t>el representante de los empleados y funcionarios quien hace parte de Dicha Comisión, no puede ser un convidado de piedra o hacer las veces de simple</a:t>
            </a:r>
            <a:r>
              <a:rPr lang="es-CO" sz="1900" b="1" i="1" dirty="0"/>
              <a:t> “notario” </a:t>
            </a:r>
            <a:r>
              <a:rPr lang="es-CO" sz="1900" dirty="0"/>
              <a:t>de las decisiones de los Presidentes de las Corporaciones públicas (Corte Suprema, Consejo de Estado, Consejo Superior de la Judicatura, CNDJ) </a:t>
            </a:r>
            <a:r>
              <a:rPr lang="es-CO" sz="1900" b="1" dirty="0"/>
              <a:t>debe tener un discurso propositivo, participativo e inclusive crítico, y trasladar las reales necesidades de los judiciales del país, en diversos campos como condiciones laborales (trato digno-seguridad social, estabilidad laboral), infraestructura, transformación digital, creación de cargos en Distritos Judiciales</a:t>
            </a:r>
            <a:r>
              <a:rPr lang="es-CO" sz="1900" dirty="0"/>
              <a:t>.</a:t>
            </a:r>
          </a:p>
          <a:p>
            <a:pPr algn="just"/>
            <a:endParaRPr lang="es-CO" sz="2000" dirty="0"/>
          </a:p>
          <a:p>
            <a:endParaRPr lang="es-CO" sz="2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13E58F33-B4AF-458D-8CA1-C700E05E7D50}"/>
              </a:ext>
            </a:extLst>
          </p:cNvPr>
          <p:cNvSpPr txBox="1"/>
          <p:nvPr/>
        </p:nvSpPr>
        <p:spPr>
          <a:xfrm>
            <a:off x="533400" y="1024206"/>
            <a:ext cx="6846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Candidato (a) a representante de los funcionarios y empleados de la Rama Judicial ante la Comisión Interinstitucional</a:t>
            </a:r>
            <a:b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Periodo 2025 - 2027</a:t>
            </a:r>
            <a:endParaRPr lang="es-CO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" r="3584"/>
          <a:stretch/>
        </p:blipFill>
        <p:spPr bwMode="auto">
          <a:xfrm>
            <a:off x="304800" y="0"/>
            <a:ext cx="1055846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51906" y="10287000"/>
            <a:ext cx="7063287" cy="1156613"/>
          </a:xfrm>
          <a:custGeom>
            <a:avLst/>
            <a:gdLst/>
            <a:ahLst/>
            <a:cxnLst/>
            <a:rect l="l" t="t" r="r" b="b"/>
            <a:pathLst>
              <a:path w="7063287" h="1156613">
                <a:moveTo>
                  <a:pt x="0" y="0"/>
                </a:moveTo>
                <a:lnTo>
                  <a:pt x="7063287" y="0"/>
                </a:lnTo>
                <a:lnTo>
                  <a:pt x="7063287" y="1156613"/>
                </a:lnTo>
                <a:lnTo>
                  <a:pt x="0" y="11566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71594" y="10287000"/>
            <a:ext cx="7063287" cy="1156613"/>
          </a:xfrm>
          <a:custGeom>
            <a:avLst/>
            <a:gdLst/>
            <a:ahLst/>
            <a:cxnLst/>
            <a:rect l="l" t="t" r="r" b="b"/>
            <a:pathLst>
              <a:path w="7063287" h="1156613">
                <a:moveTo>
                  <a:pt x="0" y="0"/>
                </a:moveTo>
                <a:lnTo>
                  <a:pt x="7063287" y="0"/>
                </a:lnTo>
                <a:lnTo>
                  <a:pt x="7063287" y="1156613"/>
                </a:lnTo>
                <a:lnTo>
                  <a:pt x="0" y="11566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10653038"/>
            <a:ext cx="7063287" cy="776962"/>
          </a:xfrm>
          <a:custGeom>
            <a:avLst/>
            <a:gdLst/>
            <a:ahLst/>
            <a:cxnLst/>
            <a:rect l="l" t="t" r="r" b="b"/>
            <a:pathLst>
              <a:path w="7063287" h="776962">
                <a:moveTo>
                  <a:pt x="0" y="0"/>
                </a:moveTo>
                <a:lnTo>
                  <a:pt x="7063287" y="0"/>
                </a:lnTo>
                <a:lnTo>
                  <a:pt x="7063287" y="776962"/>
                </a:lnTo>
                <a:lnTo>
                  <a:pt x="0" y="7769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72161" y="-147522"/>
            <a:ext cx="1198712" cy="1198712"/>
          </a:xfrm>
          <a:custGeom>
            <a:avLst/>
            <a:gdLst/>
            <a:ahLst/>
            <a:cxnLst/>
            <a:rect l="l" t="t" r="r" b="b"/>
            <a:pathLst>
              <a:path w="1198712" h="1198712">
                <a:moveTo>
                  <a:pt x="0" y="0"/>
                </a:moveTo>
                <a:lnTo>
                  <a:pt x="1198712" y="0"/>
                </a:lnTo>
                <a:lnTo>
                  <a:pt x="1198712" y="1198712"/>
                </a:lnTo>
                <a:lnTo>
                  <a:pt x="0" y="11987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8443ECCD-4EDB-6F47-813C-F9C860C9A41D}"/>
              </a:ext>
            </a:extLst>
          </p:cNvPr>
          <p:cNvSpPr txBox="1"/>
          <p:nvPr/>
        </p:nvSpPr>
        <p:spPr>
          <a:xfrm>
            <a:off x="221000" y="2015475"/>
            <a:ext cx="2839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CF75929B-1061-2E48-977B-A9B7AC228F4C}"/>
              </a:ext>
            </a:extLst>
          </p:cNvPr>
          <p:cNvSpPr txBox="1"/>
          <p:nvPr/>
        </p:nvSpPr>
        <p:spPr>
          <a:xfrm>
            <a:off x="327195" y="2984972"/>
            <a:ext cx="10417005" cy="849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b="1" dirty="0" smtClean="0">
              <a:solidFill>
                <a:srgbClr val="0070C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b="1" dirty="0" smtClean="0">
                <a:solidFill>
                  <a:srgbClr val="0070C0"/>
                </a:solidFill>
              </a:rPr>
              <a:t>PROPUESTA </a:t>
            </a:r>
            <a:r>
              <a:rPr lang="es-CO" b="1" dirty="0">
                <a:solidFill>
                  <a:srgbClr val="0070C0"/>
                </a:solidFill>
              </a:rPr>
              <a:t>1:   </a:t>
            </a:r>
            <a:r>
              <a:rPr lang="es-CO" b="1" dirty="0">
                <a:solidFill>
                  <a:srgbClr val="FF0000"/>
                </a:solidFill>
              </a:rPr>
              <a:t>EXIGIR LA EMISION DE LOS MANUALES DE FUNCIONES DE LOS CARGOS DE EMPLEADOS JUDICIALES Y FUNCIONARIOS POR EL CONSEJO SUPERIOR DE LA JUDICATURA (ARTICULO 85 LEY 270 DE 1996)</a:t>
            </a:r>
          </a:p>
          <a:p>
            <a:pPr lvl="0" algn="just"/>
            <a:endParaRPr lang="es-CO" b="1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b="1" dirty="0">
                <a:solidFill>
                  <a:srgbClr val="0070C0"/>
                </a:solidFill>
              </a:rPr>
              <a:t>PROPUESTA 2: </a:t>
            </a:r>
            <a:r>
              <a:rPr lang="es-CO" b="1" dirty="0">
                <a:solidFill>
                  <a:srgbClr val="FF0000"/>
                </a:solidFill>
              </a:rPr>
              <a:t>PROPONER POLITICA PUBLICA DE REUBICACION LABORAL EMPLEADOS EN PROVISIONALIDAD (ENFERMEDAD LABORAL, ENFERMEDAD PROFESIONAL, RETEN SOCIAL, MADRES CABEZAS DE HOGAR)</a:t>
            </a:r>
            <a:endParaRPr lang="es-CO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es-CO" b="1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b="1" dirty="0">
                <a:solidFill>
                  <a:srgbClr val="0070C0"/>
                </a:solidFill>
              </a:rPr>
              <a:t>PROPUESTA NRO. 3:  </a:t>
            </a:r>
            <a:r>
              <a:rPr lang="es-CO" b="1" dirty="0">
                <a:solidFill>
                  <a:srgbClr val="FF0000"/>
                </a:solidFill>
              </a:rPr>
              <a:t>SOLICITAR CONCEPTO DE CREACION DE NUEVAS SEDES JUDICIALES QUE ATIENDAN LA REAL DEMANDA DE JUSTICIA EN LOS TERRITORIOS EN BUSCA DE ESTANDARES INTERNACIONALES (65 JUECES X CADA 100.000 MIL HABITANTES)</a:t>
            </a:r>
            <a:endParaRPr lang="es-CO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es-CO" b="1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b="1" dirty="0">
                <a:solidFill>
                  <a:srgbClr val="0070C0"/>
                </a:solidFill>
              </a:rPr>
              <a:t>PROPUESTA NRO. 4: </a:t>
            </a:r>
            <a:r>
              <a:rPr lang="es-CO" b="1" dirty="0">
                <a:solidFill>
                  <a:srgbClr val="FF0000"/>
                </a:solidFill>
              </a:rPr>
              <a:t>EXIGIR POLITICA PUBLICA DE CUMPLIMIENTO DE LA NORMATIVA LEGAL EN MATERIA DE NOMBRAMIENTOS  (POLITICA DE ASCENSOS Y PROFESIONALIZACION DEL SERVICIO) - CONVOCATORIAS Y CONCURSOS TRANSPARENTES DE CARRERA JUDICIAL EN EL CONSEJO SUPERIOR DE LA JUDICATURA, FISCALIA GENERAL DE LA NACION, CTI, MEDICINA LEGAL 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es-CO" b="1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b="1" dirty="0">
                <a:solidFill>
                  <a:srgbClr val="0070C0"/>
                </a:solidFill>
              </a:rPr>
              <a:t>PROPUESTA NRO. 5:  </a:t>
            </a:r>
            <a:r>
              <a:rPr lang="es-CO" b="1" dirty="0">
                <a:solidFill>
                  <a:srgbClr val="FF0000"/>
                </a:solidFill>
              </a:rPr>
              <a:t>VIGILANCIA Y TRANSPARENCIA EN LA EJECUCION DE RECURSOS (PLAN ANTICORRUPCION Y ATENCION AL CIUDADANO PARA LA ADMINISTRACION DE JUSTICIA) - LEY 1753 DE 2015, LEY 1474 DE 2011, DECRETO 2641 DE 2012.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es-CO" b="1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b="1" dirty="0">
                <a:solidFill>
                  <a:srgbClr val="0070C0"/>
                </a:solidFill>
              </a:rPr>
              <a:t>PROPUESTA NRO. 6:  </a:t>
            </a:r>
            <a:r>
              <a:rPr lang="es-CO" b="1" dirty="0">
                <a:solidFill>
                  <a:srgbClr val="FF0000"/>
                </a:solidFill>
              </a:rPr>
              <a:t>LUCHAR POR LA NECESIDAD DE </a:t>
            </a:r>
            <a:r>
              <a:rPr lang="es-CO" b="1" dirty="0" smtClean="0">
                <a:solidFill>
                  <a:srgbClr val="FF0000"/>
                </a:solidFill>
              </a:rPr>
              <a:t>RECONOCER </a:t>
            </a:r>
            <a:r>
              <a:rPr lang="es-CO" b="1" dirty="0">
                <a:solidFill>
                  <a:srgbClr val="FF0000"/>
                </a:solidFill>
              </a:rPr>
              <a:t>LAS BONIFICACIONES SALARIALES COMO FACTOR SALARIAL, NIVELACION SALARIAL DE EMPLEADOS </a:t>
            </a:r>
            <a:r>
              <a:rPr lang="es-CO" b="1" dirty="0" smtClean="0">
                <a:solidFill>
                  <a:srgbClr val="FF0000"/>
                </a:solidFill>
              </a:rPr>
              <a:t>JUDICIALES </a:t>
            </a:r>
            <a:r>
              <a:rPr lang="es-CO" b="1" dirty="0">
                <a:solidFill>
                  <a:srgbClr val="FF0000"/>
                </a:solidFill>
              </a:rPr>
              <a:t>CON FUNCIONARIOS JUDICIALES (PARAGRAFO ART. 14 LEY 4 DE 1992)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es-CO" b="1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es-CO" b="1" dirty="0">
              <a:solidFill>
                <a:srgbClr val="FF0000"/>
              </a:solidFill>
            </a:endParaRPr>
          </a:p>
          <a:p>
            <a:pPr lvl="0"/>
            <a:endParaRPr lang="es-CO" sz="2000" dirty="0"/>
          </a:p>
          <a:p>
            <a:pPr lvl="0"/>
            <a:endParaRPr lang="es-CO" sz="2000" dirty="0"/>
          </a:p>
          <a:p>
            <a:endParaRPr lang="es-CO" sz="2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56BA6F00-E6C1-499D-A580-5AC1FFB4191B}"/>
              </a:ext>
            </a:extLst>
          </p:cNvPr>
          <p:cNvSpPr txBox="1"/>
          <p:nvPr/>
        </p:nvSpPr>
        <p:spPr>
          <a:xfrm>
            <a:off x="3531643" y="1676400"/>
            <a:ext cx="6846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Periodo 2025 </a:t>
            </a:r>
            <a:r>
              <a:rPr lang="es-E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2027</a:t>
            </a:r>
            <a:endParaRPr lang="es-CO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" r="3584"/>
          <a:stretch/>
        </p:blipFill>
        <p:spPr bwMode="auto">
          <a:xfrm>
            <a:off x="838199" y="228600"/>
            <a:ext cx="1055846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4"/>
          <a:stretch/>
        </p:blipFill>
        <p:spPr bwMode="auto">
          <a:xfrm>
            <a:off x="6640990" y="1352551"/>
            <a:ext cx="4114800" cy="163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729</Words>
  <Application>Microsoft Office PowerPoint</Application>
  <PresentationFormat>Personalizado</PresentationFormat>
  <Paragraphs>34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Office Theme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CSJ</dc:creator>
  <cp:lastModifiedBy>Sandy Grace Guerrero Martinez</cp:lastModifiedBy>
  <cp:revision>22</cp:revision>
  <cp:lastPrinted>2025-08-11T17:43:34Z</cp:lastPrinted>
  <dcterms:created xsi:type="dcterms:W3CDTF">2006-08-16T00:00:00Z</dcterms:created>
  <dcterms:modified xsi:type="dcterms:W3CDTF">2025-08-11T19:00:59Z</dcterms:modified>
  <dc:identifier>DAGurjjnypk</dc:identifier>
</cp:coreProperties>
</file>