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283" r:id="rId2"/>
    <p:sldId id="284" r:id="rId3"/>
    <p:sldId id="285" r:id="rId4"/>
    <p:sldId id="286" r:id="rId5"/>
    <p:sldId id="287" r:id="rId6"/>
    <p:sldId id="288" r:id="rId7"/>
    <p:sldId id="289" r:id="rId8"/>
    <p:sldId id="290" r:id="rId9"/>
    <p:sldId id="291" r:id="rId10"/>
    <p:sldId id="292" r:id="rId11"/>
    <p:sldId id="293" r:id="rId12"/>
    <p:sldId id="294" r:id="rId13"/>
    <p:sldId id="295" r:id="rId14"/>
    <p:sldId id="296" r:id="rId15"/>
    <p:sldId id="297" r:id="rId16"/>
    <p:sldId id="298" r:id="rId17"/>
    <p:sldId id="299" r:id="rId18"/>
    <p:sldId id="300" r:id="rId19"/>
    <p:sldId id="301" r:id="rId20"/>
    <p:sldId id="316" r:id="rId21"/>
    <p:sldId id="302" r:id="rId22"/>
    <p:sldId id="303" r:id="rId23"/>
    <p:sldId id="304" r:id="rId24"/>
    <p:sldId id="305" r:id="rId25"/>
    <p:sldId id="306" r:id="rId26"/>
    <p:sldId id="307" r:id="rId27"/>
    <p:sldId id="308" r:id="rId28"/>
    <p:sldId id="309" r:id="rId29"/>
    <p:sldId id="310" r:id="rId30"/>
    <p:sldId id="311" r:id="rId31"/>
    <p:sldId id="312" r:id="rId32"/>
    <p:sldId id="313" r:id="rId33"/>
    <p:sldId id="314" r:id="rId34"/>
    <p:sldId id="315" r:id="rId35"/>
  </p:sldIdLst>
  <p:sldSz cx="9144000" cy="6858000" type="screen4x3"/>
  <p:notesSz cx="6858000" cy="9144000"/>
  <p:defaultTextStyle>
    <a:defPPr>
      <a:defRPr lang="es-ES_tradnl"/>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CC00"/>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84" autoAdjust="0"/>
  </p:normalViewPr>
  <p:slideViewPr>
    <p:cSldViewPr>
      <p:cViewPr>
        <p:scale>
          <a:sx n="100" d="100"/>
          <a:sy n="100" d="100"/>
        </p:scale>
        <p:origin x="-1848" y="-3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9" d="100"/>
          <a:sy n="89" d="100"/>
        </p:scale>
        <p:origin x="-3702"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s-CO"/>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B0ACB593-CAD2-4EE2-A560-607CE5CD2844}" type="datetimeFigureOut">
              <a:rPr lang="es-CO"/>
              <a:pPr>
                <a:defRPr/>
              </a:pPr>
              <a:t>12/11/2014</a:t>
            </a:fld>
            <a:endParaRPr lang="es-CO" dirty="0"/>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s-CO"/>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C76117D4-03D5-46D2-B413-61261492A5D9}" type="slidenum">
              <a:rPr lang="es-CO" altLang="es-CO"/>
              <a:pPr/>
              <a:t>‹Nº›</a:t>
            </a:fld>
            <a:endParaRPr lang="es-CO" altLang="es-CO"/>
          </a:p>
        </p:txBody>
      </p:sp>
    </p:spTree>
    <p:extLst>
      <p:ext uri="{BB962C8B-B14F-4D97-AF65-F5344CB8AC3E}">
        <p14:creationId xmlns:p14="http://schemas.microsoft.com/office/powerpoint/2010/main" val="28791024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s-ES"/>
          </a:p>
        </p:txBody>
      </p:sp>
      <p:sp>
        <p:nvSpPr>
          <p:cNvPr id="22531"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s-ES"/>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3"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22534"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s-ES"/>
          </a:p>
        </p:txBody>
      </p:sp>
      <p:sp>
        <p:nvSpPr>
          <p:cNvPr id="22535"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vl1pPr>
          </a:lstStyle>
          <a:p>
            <a:fld id="{E29945EE-F263-4502-BF2B-2DBEE7FB6458}" type="slidenum">
              <a:rPr lang="es-ES" altLang="es-CO"/>
              <a:pPr/>
              <a:t>‹Nº›</a:t>
            </a:fld>
            <a:endParaRPr lang="es-ES" altLang="es-CO"/>
          </a:p>
        </p:txBody>
      </p:sp>
    </p:spTree>
    <p:extLst>
      <p:ext uri="{BB962C8B-B14F-4D97-AF65-F5344CB8AC3E}">
        <p14:creationId xmlns:p14="http://schemas.microsoft.com/office/powerpoint/2010/main" val="41721225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a:p>
        </p:txBody>
      </p:sp>
      <p:sp>
        <p:nvSpPr>
          <p:cNvPr id="4" name="3 Marcador de número de diapositiva"/>
          <p:cNvSpPr>
            <a:spLocks noGrp="1"/>
          </p:cNvSpPr>
          <p:nvPr>
            <p:ph type="sldNum" sz="quarter" idx="10"/>
          </p:nvPr>
        </p:nvSpPr>
        <p:spPr/>
        <p:txBody>
          <a:bodyPr/>
          <a:lstStyle/>
          <a:p>
            <a:fld id="{E29945EE-F263-4502-BF2B-2DBEE7FB6458}" type="slidenum">
              <a:rPr lang="es-ES" altLang="es-CO" smtClean="0"/>
              <a:pPr/>
              <a:t>1</a:t>
            </a:fld>
            <a:endParaRPr lang="es-ES" altLang="es-CO"/>
          </a:p>
        </p:txBody>
      </p:sp>
    </p:spTree>
    <p:extLst>
      <p:ext uri="{BB962C8B-B14F-4D97-AF65-F5344CB8AC3E}">
        <p14:creationId xmlns:p14="http://schemas.microsoft.com/office/powerpoint/2010/main" val="22791323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dirty="0" smtClean="0"/>
              <a:t>En esta diapositiva explique que los hacker, (hombre con el pasamontañas) son agentes externos que son amenazas, también son fuentes de amenaza el fuego a las inundaciones, A nivel tecnológico los virus informáticos so amenazas. De igual forma el cuerpo oficial de bomberos ha explicado que la elevada acumulación de material combustible (papel o llantas) sin las debidas medidas de seguridad también son una amenaza.</a:t>
            </a:r>
          </a:p>
          <a:p>
            <a:r>
              <a:rPr lang="es-CO" dirty="0" smtClean="0"/>
              <a:t>De igual forma los programas de manejo de archivo advierten sobre los hongos que afectan al papel además que la acumulación de papel atrae roedores que también son fuentes de amenazas.</a:t>
            </a:r>
            <a:endParaRPr lang="es-CO" dirty="0"/>
          </a:p>
        </p:txBody>
      </p:sp>
      <p:sp>
        <p:nvSpPr>
          <p:cNvPr id="4" name="3 Marcador de número de diapositiva"/>
          <p:cNvSpPr>
            <a:spLocks noGrp="1"/>
          </p:cNvSpPr>
          <p:nvPr>
            <p:ph type="sldNum" sz="quarter" idx="10"/>
          </p:nvPr>
        </p:nvSpPr>
        <p:spPr/>
        <p:txBody>
          <a:bodyPr/>
          <a:lstStyle/>
          <a:p>
            <a:fld id="{E29945EE-F263-4502-BF2B-2DBEE7FB6458}" type="slidenum">
              <a:rPr lang="es-ES" altLang="es-CO" smtClean="0"/>
              <a:pPr/>
              <a:t>10</a:t>
            </a:fld>
            <a:endParaRPr lang="es-ES" altLang="es-CO"/>
          </a:p>
        </p:txBody>
      </p:sp>
    </p:spTree>
    <p:extLst>
      <p:ext uri="{BB962C8B-B14F-4D97-AF65-F5344CB8AC3E}">
        <p14:creationId xmlns:p14="http://schemas.microsoft.com/office/powerpoint/2010/main" val="40904945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dirty="0" smtClean="0"/>
              <a:t>Explique que las vulnerabilidades son debilidades, use la noticia del recuadro para explicar que una contraseña muy fácil de adivinar y que hace débil al correo o a los sistemas de información</a:t>
            </a:r>
          </a:p>
          <a:p>
            <a:r>
              <a:rPr lang="es-CO" dirty="0" smtClean="0"/>
              <a:t>Aclare que las debilidades se pueden corregir por parte de la entidad, y que cuando hay muchas debilidades las amenazas pueden aprovechar mas fácil la situación para causar daño.</a:t>
            </a:r>
          </a:p>
          <a:p>
            <a:r>
              <a:rPr lang="es-CO" dirty="0" smtClean="0"/>
              <a:t>Por el contrario las fortalezas permiten aprovechar las oportunidades. </a:t>
            </a:r>
            <a:endParaRPr lang="es-CO" dirty="0"/>
          </a:p>
        </p:txBody>
      </p:sp>
      <p:sp>
        <p:nvSpPr>
          <p:cNvPr id="4" name="3 Marcador de número de diapositiva"/>
          <p:cNvSpPr>
            <a:spLocks noGrp="1"/>
          </p:cNvSpPr>
          <p:nvPr>
            <p:ph type="sldNum" sz="quarter" idx="10"/>
          </p:nvPr>
        </p:nvSpPr>
        <p:spPr/>
        <p:txBody>
          <a:bodyPr/>
          <a:lstStyle/>
          <a:p>
            <a:fld id="{E29945EE-F263-4502-BF2B-2DBEE7FB6458}" type="slidenum">
              <a:rPr lang="es-ES" altLang="es-CO" smtClean="0"/>
              <a:pPr/>
              <a:t>11</a:t>
            </a:fld>
            <a:endParaRPr lang="es-ES" altLang="es-CO"/>
          </a:p>
        </p:txBody>
      </p:sp>
    </p:spTree>
    <p:extLst>
      <p:ext uri="{BB962C8B-B14F-4D97-AF65-F5344CB8AC3E}">
        <p14:creationId xmlns:p14="http://schemas.microsoft.com/office/powerpoint/2010/main" val="22364943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dirty="0"/>
              <a:t>Las preguntas del test son muy simples pero recuerde que puede tener personas con diferentes niveles de educación y lo que para unos es muy simple para otros puede ser muy complejo.</a:t>
            </a:r>
          </a:p>
          <a:p>
            <a:r>
              <a:rPr lang="es-CO" dirty="0"/>
              <a:t>Oculte la diapositiva de respuestas y cuando hayan presentado las respuestas los estudiantes muéstrela y aclare los temas</a:t>
            </a:r>
          </a:p>
          <a:p>
            <a:endParaRPr lang="es-CO" dirty="0"/>
          </a:p>
        </p:txBody>
      </p:sp>
      <p:sp>
        <p:nvSpPr>
          <p:cNvPr id="4" name="3 Marcador de número de diapositiva"/>
          <p:cNvSpPr>
            <a:spLocks noGrp="1"/>
          </p:cNvSpPr>
          <p:nvPr>
            <p:ph type="sldNum" sz="quarter" idx="10"/>
          </p:nvPr>
        </p:nvSpPr>
        <p:spPr/>
        <p:txBody>
          <a:bodyPr/>
          <a:lstStyle/>
          <a:p>
            <a:fld id="{E29945EE-F263-4502-BF2B-2DBEE7FB6458}" type="slidenum">
              <a:rPr lang="es-ES" altLang="es-CO" smtClean="0"/>
              <a:pPr/>
              <a:t>12</a:t>
            </a:fld>
            <a:endParaRPr lang="es-ES" altLang="es-CO"/>
          </a:p>
        </p:txBody>
      </p:sp>
    </p:spTree>
    <p:extLst>
      <p:ext uri="{BB962C8B-B14F-4D97-AF65-F5344CB8AC3E}">
        <p14:creationId xmlns:p14="http://schemas.microsoft.com/office/powerpoint/2010/main" val="27443420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a:p>
        </p:txBody>
      </p:sp>
      <p:sp>
        <p:nvSpPr>
          <p:cNvPr id="4" name="3 Marcador de número de diapositiva"/>
          <p:cNvSpPr>
            <a:spLocks noGrp="1"/>
          </p:cNvSpPr>
          <p:nvPr>
            <p:ph type="sldNum" sz="quarter" idx="10"/>
          </p:nvPr>
        </p:nvSpPr>
        <p:spPr/>
        <p:txBody>
          <a:bodyPr/>
          <a:lstStyle/>
          <a:p>
            <a:fld id="{E29945EE-F263-4502-BF2B-2DBEE7FB6458}" type="slidenum">
              <a:rPr lang="es-ES" altLang="es-CO" smtClean="0"/>
              <a:pPr/>
              <a:t>13</a:t>
            </a:fld>
            <a:endParaRPr lang="es-ES" altLang="es-CO"/>
          </a:p>
        </p:txBody>
      </p:sp>
    </p:spTree>
    <p:extLst>
      <p:ext uri="{BB962C8B-B14F-4D97-AF65-F5344CB8AC3E}">
        <p14:creationId xmlns:p14="http://schemas.microsoft.com/office/powerpoint/2010/main" val="37587075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55000" lnSpcReduction="20000"/>
          </a:bodyPr>
          <a:lstStyle/>
          <a:p>
            <a:r>
              <a:rPr lang="es-CO" dirty="0" smtClean="0"/>
              <a:t>Explicar el ciclo PHVA</a:t>
            </a:r>
          </a:p>
          <a:p>
            <a:r>
              <a:rPr lang="es-CO" dirty="0" smtClean="0"/>
              <a:t>Orientación</a:t>
            </a:r>
          </a:p>
          <a:p>
            <a:r>
              <a:rPr lang="es-CO" dirty="0" err="1"/>
              <a:t>lan</a:t>
            </a:r>
            <a:r>
              <a:rPr lang="es-CO" dirty="0"/>
              <a:t> (Planificar)[editar]</a:t>
            </a:r>
          </a:p>
          <a:p>
            <a:endParaRPr lang="es-CO" dirty="0"/>
          </a:p>
          <a:p>
            <a:r>
              <a:rPr lang="es-CO" dirty="0"/>
              <a:t>Ilustración del modelo de calidad del proceso de gestión (sistema de circuito cerrado), incluyendo el círculo PDCA</a:t>
            </a:r>
          </a:p>
          <a:p>
            <a:r>
              <a:rPr lang="es-CO" dirty="0"/>
              <a:t>Establecer las actividades del proceso, necesarias para obtener el resultado esperado. Al basar las acciones para el resultado esperado, la exactitud y cumplimiento de las especificaciones a lograr se convierten también en un elemento a mejorar, aunque sería mejor ya no tener que mejorar, o sea, hacerlo bien a la primera. Cuando sea posible conviene realizar pruebas según sea requerido, para probar los resultados.</a:t>
            </a:r>
          </a:p>
          <a:p>
            <a:endParaRPr lang="es-CO" dirty="0"/>
          </a:p>
          <a:p>
            <a:r>
              <a:rPr lang="es-CO" dirty="0"/>
              <a:t>Recopilar datos para profundizar en el conocimiento del proceso.</a:t>
            </a:r>
          </a:p>
          <a:p>
            <a:r>
              <a:rPr lang="es-CO" dirty="0"/>
              <a:t>Detallar las especificaciones de los resultados esperados</a:t>
            </a:r>
          </a:p>
          <a:p>
            <a:r>
              <a:rPr lang="es-CO" dirty="0"/>
              <a:t>Definir las actividades necesarias para lograr el producto o servicio, verificando los requisitos especificados</a:t>
            </a:r>
          </a:p>
          <a:p>
            <a:r>
              <a:rPr lang="es-CO" dirty="0"/>
              <a:t>Do (Hacer)[editar]</a:t>
            </a:r>
          </a:p>
          <a:p>
            <a:r>
              <a:rPr lang="es-CO" dirty="0"/>
              <a:t>Es ejecutar el plan estratégico lo que contempla: organizar, dirigir, asignar recursos y supervisar la ejecución.</a:t>
            </a:r>
          </a:p>
          <a:p>
            <a:endParaRPr lang="es-CO" dirty="0"/>
          </a:p>
          <a:p>
            <a:r>
              <a:rPr lang="es-CO" dirty="0" err="1"/>
              <a:t>Check</a:t>
            </a:r>
            <a:r>
              <a:rPr lang="es-CO" dirty="0"/>
              <a:t> (Verificar)[editar]</a:t>
            </a:r>
          </a:p>
          <a:p>
            <a:r>
              <a:rPr lang="es-CO" dirty="0"/>
              <a:t>Pasado un periodo previsto de antemano, volver a recopilar datos de control y analizarlos, comparándolos con los requisitos especificados inicialmente, para saber si se han cumplido y en su caso, evaluar si se ha producido la mejora</a:t>
            </a:r>
          </a:p>
          <a:p>
            <a:r>
              <a:rPr lang="es-CO" dirty="0"/>
              <a:t>Monitorear la implementación y evaluar el plan de ejecución documentando las conclusiones.</a:t>
            </a:r>
          </a:p>
          <a:p>
            <a:r>
              <a:rPr lang="es-CO" dirty="0" err="1"/>
              <a:t>Act</a:t>
            </a:r>
            <a:r>
              <a:rPr lang="es-CO" dirty="0"/>
              <a:t> (Actuar)[editar]</a:t>
            </a:r>
          </a:p>
          <a:p>
            <a:r>
              <a:rPr lang="es-CO" dirty="0"/>
              <a:t>Con base a las conclusiones del paso anterior elegir una opción:</a:t>
            </a:r>
          </a:p>
          <a:p>
            <a:endParaRPr lang="es-CO" dirty="0"/>
          </a:p>
          <a:p>
            <a:r>
              <a:rPr lang="es-CO" dirty="0"/>
              <a:t>Si se han detectado errores parciales en el paso anterior, realizar un nuevo ciclo PDCA con nuevas mejoras.</a:t>
            </a:r>
          </a:p>
          <a:p>
            <a:r>
              <a:rPr lang="es-CO" dirty="0"/>
              <a:t>Si no se han detectado errores relevantes, aplicar a gran escala las modificaciones de los procesos</a:t>
            </a:r>
          </a:p>
          <a:p>
            <a:r>
              <a:rPr lang="es-CO" dirty="0"/>
              <a:t>Si se han detectado errores insalvables, abandonar las modificaciones de los procesos</a:t>
            </a:r>
          </a:p>
          <a:p>
            <a:r>
              <a:rPr lang="es-CO" dirty="0"/>
              <a:t>Ofrecer una Retro-alimentación y/o mejora en la Planificación.</a:t>
            </a:r>
          </a:p>
          <a:p>
            <a:r>
              <a:rPr lang="es-CO" dirty="0"/>
              <a:t>Actualmente algunos expertos prefieren asociar el concepto "Ajustar" a la "A". Esto ayuda a las personas que se inician en el ciclo PDCA a comprender que el cuarto paso tiene que ver con la idea de ajustar/corregir/consolidar para acercar los resultados obtenidos a los previstos/deseados y no a pensar en la "A" en referencia al conjunto de acciones (implementación) consecuencia del despliegue de los planes (que se desarrolla en el segundo paso, "D", de "hacer" o "llevar acabo las Acciones</a:t>
            </a:r>
            <a:r>
              <a:rPr lang="es-CO" dirty="0" smtClean="0"/>
              <a:t>"). Wikipedia</a:t>
            </a:r>
            <a:endParaRPr lang="es-CO" dirty="0"/>
          </a:p>
        </p:txBody>
      </p:sp>
      <p:sp>
        <p:nvSpPr>
          <p:cNvPr id="4" name="3 Marcador de número de diapositiva"/>
          <p:cNvSpPr>
            <a:spLocks noGrp="1"/>
          </p:cNvSpPr>
          <p:nvPr>
            <p:ph type="sldNum" sz="quarter" idx="10"/>
          </p:nvPr>
        </p:nvSpPr>
        <p:spPr/>
        <p:txBody>
          <a:bodyPr/>
          <a:lstStyle/>
          <a:p>
            <a:fld id="{E29945EE-F263-4502-BF2B-2DBEE7FB6458}" type="slidenum">
              <a:rPr lang="es-ES" altLang="es-CO" smtClean="0"/>
              <a:pPr/>
              <a:t>14</a:t>
            </a:fld>
            <a:endParaRPr lang="es-ES" altLang="es-CO"/>
          </a:p>
        </p:txBody>
      </p:sp>
    </p:spTree>
    <p:extLst>
      <p:ext uri="{BB962C8B-B14F-4D97-AF65-F5344CB8AC3E}">
        <p14:creationId xmlns:p14="http://schemas.microsoft.com/office/powerpoint/2010/main" val="7868344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dirty="0" smtClean="0"/>
              <a:t>Explicar el ciclo PHVA enfocado a los sistemas de gestión de seguridad de la información , se conceptos de la norma ISO 27001</a:t>
            </a:r>
          </a:p>
          <a:p>
            <a:endParaRPr lang="es-CO" dirty="0"/>
          </a:p>
          <a:p>
            <a:r>
              <a:rPr lang="es-CO" dirty="0"/>
              <a:t>Un sistema de gestión de la seguridad de la información (SGSI) (en inglés: </a:t>
            </a:r>
            <a:r>
              <a:rPr lang="es-CO" dirty="0" err="1"/>
              <a:t>information</a:t>
            </a:r>
            <a:r>
              <a:rPr lang="es-CO" dirty="0"/>
              <a:t> </a:t>
            </a:r>
            <a:r>
              <a:rPr lang="es-CO" dirty="0" err="1"/>
              <a:t>security</a:t>
            </a:r>
            <a:r>
              <a:rPr lang="es-CO" dirty="0"/>
              <a:t> </a:t>
            </a:r>
            <a:r>
              <a:rPr lang="es-CO" dirty="0" err="1"/>
              <a:t>management</a:t>
            </a:r>
            <a:r>
              <a:rPr lang="es-CO" dirty="0"/>
              <a:t> </a:t>
            </a:r>
            <a:r>
              <a:rPr lang="es-CO" dirty="0" err="1"/>
              <a:t>system</a:t>
            </a:r>
            <a:r>
              <a:rPr lang="es-CO" dirty="0"/>
              <a:t>, ISMS) es, como el nombre lo sugiere, un conjunto de políticas de administración de la información. El término es utilizado principalmente por la ISO/IEC 27001, aunque no es la única normativa que utiliza este término o concepto.</a:t>
            </a:r>
          </a:p>
          <a:p>
            <a:endParaRPr lang="es-CO" dirty="0"/>
          </a:p>
          <a:p>
            <a:r>
              <a:rPr lang="es-CO" dirty="0"/>
              <a:t>Un SGSI es para una organización el diseño, implantación, mantenimiento de un conjunto de procesos para gestionar eficientemente la accesibilidad de la información, buscando asegurar la confidencialidad, integridad y disponibilidad de los activos de información minimizando a la vez los riesgos de seguridad de la información.</a:t>
            </a:r>
          </a:p>
          <a:p>
            <a:endParaRPr lang="es-CO" dirty="0"/>
          </a:p>
          <a:p>
            <a:r>
              <a:rPr lang="es-CO" dirty="0"/>
              <a:t>Como todo proceso de gestión, un SGSI debe seguir siendo eficiente durante un largo tiempo adaptándose a los cambios internos de la organización así como los externos del entorno</a:t>
            </a:r>
            <a:r>
              <a:rPr lang="es-CO" dirty="0" smtClean="0"/>
              <a:t>.</a:t>
            </a:r>
          </a:p>
          <a:p>
            <a:r>
              <a:rPr lang="es-CO" dirty="0" smtClean="0"/>
              <a:t>Wikipedia</a:t>
            </a:r>
            <a:endParaRPr lang="es-CO" dirty="0"/>
          </a:p>
        </p:txBody>
      </p:sp>
      <p:sp>
        <p:nvSpPr>
          <p:cNvPr id="4" name="3 Marcador de número de diapositiva"/>
          <p:cNvSpPr>
            <a:spLocks noGrp="1"/>
          </p:cNvSpPr>
          <p:nvPr>
            <p:ph type="sldNum" sz="quarter" idx="10"/>
          </p:nvPr>
        </p:nvSpPr>
        <p:spPr/>
        <p:txBody>
          <a:bodyPr/>
          <a:lstStyle/>
          <a:p>
            <a:fld id="{E29945EE-F263-4502-BF2B-2DBEE7FB6458}" type="slidenum">
              <a:rPr lang="es-ES" altLang="es-CO" smtClean="0"/>
              <a:pPr/>
              <a:t>15</a:t>
            </a:fld>
            <a:endParaRPr lang="es-ES" altLang="es-CO"/>
          </a:p>
        </p:txBody>
      </p:sp>
    </p:spTree>
    <p:extLst>
      <p:ext uri="{BB962C8B-B14F-4D97-AF65-F5344CB8AC3E}">
        <p14:creationId xmlns:p14="http://schemas.microsoft.com/office/powerpoint/2010/main" val="17494555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dirty="0" smtClean="0"/>
              <a:t>Esta diapositiva se debe explicar usando los conceptos de la clase: seguridad de la información . Clase 1.</a:t>
            </a:r>
            <a:endParaRPr lang="es-CO" dirty="0"/>
          </a:p>
        </p:txBody>
      </p:sp>
      <p:sp>
        <p:nvSpPr>
          <p:cNvPr id="4" name="3 Marcador de número de diapositiva"/>
          <p:cNvSpPr>
            <a:spLocks noGrp="1"/>
          </p:cNvSpPr>
          <p:nvPr>
            <p:ph type="sldNum" sz="quarter" idx="10"/>
          </p:nvPr>
        </p:nvSpPr>
        <p:spPr/>
        <p:txBody>
          <a:bodyPr/>
          <a:lstStyle/>
          <a:p>
            <a:fld id="{E29945EE-F263-4502-BF2B-2DBEE7FB6458}" type="slidenum">
              <a:rPr lang="es-ES" altLang="es-CO" smtClean="0"/>
              <a:pPr/>
              <a:t>16</a:t>
            </a:fld>
            <a:endParaRPr lang="es-ES" altLang="es-CO"/>
          </a:p>
        </p:txBody>
      </p:sp>
    </p:spTree>
    <p:extLst>
      <p:ext uri="{BB962C8B-B14F-4D97-AF65-F5344CB8AC3E}">
        <p14:creationId xmlns:p14="http://schemas.microsoft.com/office/powerpoint/2010/main" val="34860860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dirty="0" smtClean="0"/>
              <a:t>Use las explicaciones de la clase 1 Seguridad de la información para aclarar los conceptos de las políticas de seguridad </a:t>
            </a:r>
            <a:endParaRPr lang="es-CO" dirty="0"/>
          </a:p>
        </p:txBody>
      </p:sp>
      <p:sp>
        <p:nvSpPr>
          <p:cNvPr id="4" name="3 Marcador de número de diapositiva"/>
          <p:cNvSpPr>
            <a:spLocks noGrp="1"/>
          </p:cNvSpPr>
          <p:nvPr>
            <p:ph type="sldNum" sz="quarter" idx="10"/>
          </p:nvPr>
        </p:nvSpPr>
        <p:spPr/>
        <p:txBody>
          <a:bodyPr/>
          <a:lstStyle/>
          <a:p>
            <a:fld id="{E29945EE-F263-4502-BF2B-2DBEE7FB6458}" type="slidenum">
              <a:rPr lang="es-ES" altLang="es-CO" smtClean="0"/>
              <a:pPr/>
              <a:t>17</a:t>
            </a:fld>
            <a:endParaRPr lang="es-ES" altLang="es-CO"/>
          </a:p>
        </p:txBody>
      </p:sp>
    </p:spTree>
    <p:extLst>
      <p:ext uri="{BB962C8B-B14F-4D97-AF65-F5344CB8AC3E}">
        <p14:creationId xmlns:p14="http://schemas.microsoft.com/office/powerpoint/2010/main" val="2129288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dirty="0" smtClean="0"/>
              <a:t>Explique que las políticas de seguridad son reglas para la seguridad de la información, aclare que aunque muchas veces no nos gustan son necesarias para protegernos, son como los cinturones de seguridad de los carros.</a:t>
            </a:r>
            <a:endParaRPr lang="es-CO" dirty="0"/>
          </a:p>
        </p:txBody>
      </p:sp>
      <p:sp>
        <p:nvSpPr>
          <p:cNvPr id="4" name="3 Marcador de número de diapositiva"/>
          <p:cNvSpPr>
            <a:spLocks noGrp="1"/>
          </p:cNvSpPr>
          <p:nvPr>
            <p:ph type="sldNum" sz="quarter" idx="10"/>
          </p:nvPr>
        </p:nvSpPr>
        <p:spPr/>
        <p:txBody>
          <a:bodyPr/>
          <a:lstStyle/>
          <a:p>
            <a:fld id="{E29945EE-F263-4502-BF2B-2DBEE7FB6458}" type="slidenum">
              <a:rPr lang="es-ES" altLang="es-CO" smtClean="0"/>
              <a:pPr/>
              <a:t>18</a:t>
            </a:fld>
            <a:endParaRPr lang="es-ES" altLang="es-CO"/>
          </a:p>
        </p:txBody>
      </p:sp>
    </p:spTree>
    <p:extLst>
      <p:ext uri="{BB962C8B-B14F-4D97-AF65-F5344CB8AC3E}">
        <p14:creationId xmlns:p14="http://schemas.microsoft.com/office/powerpoint/2010/main" val="35305005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dirty="0" smtClean="0"/>
              <a:t>Explique a los participantes que la Política de seguridad de la información busca contribuir a que la Rama Judicial proteja la información para permitir la misión de la Entidad. La política tiene dos párrafos en la siguiente diapositiva continua</a:t>
            </a:r>
            <a:endParaRPr lang="es-CO" dirty="0"/>
          </a:p>
        </p:txBody>
      </p:sp>
      <p:sp>
        <p:nvSpPr>
          <p:cNvPr id="4" name="3 Marcador de número de diapositiva"/>
          <p:cNvSpPr>
            <a:spLocks noGrp="1"/>
          </p:cNvSpPr>
          <p:nvPr>
            <p:ph type="sldNum" sz="quarter" idx="10"/>
          </p:nvPr>
        </p:nvSpPr>
        <p:spPr/>
        <p:txBody>
          <a:bodyPr/>
          <a:lstStyle/>
          <a:p>
            <a:fld id="{E29945EE-F263-4502-BF2B-2DBEE7FB6458}" type="slidenum">
              <a:rPr lang="es-ES" altLang="es-CO" smtClean="0"/>
              <a:pPr/>
              <a:t>19</a:t>
            </a:fld>
            <a:endParaRPr lang="es-ES" altLang="es-CO"/>
          </a:p>
        </p:txBody>
      </p:sp>
    </p:spTree>
    <p:extLst>
      <p:ext uri="{BB962C8B-B14F-4D97-AF65-F5344CB8AC3E}">
        <p14:creationId xmlns:p14="http://schemas.microsoft.com/office/powerpoint/2010/main" val="238114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dirty="0" smtClean="0"/>
              <a:t>Esta clase esta dirigida a cualquier funcionario o contratista de la </a:t>
            </a:r>
            <a:r>
              <a:rPr lang="es-CO" dirty="0"/>
              <a:t>R</a:t>
            </a:r>
            <a:r>
              <a:rPr lang="es-CO" dirty="0" smtClean="0"/>
              <a:t>ama Judicial, </a:t>
            </a:r>
          </a:p>
          <a:p>
            <a:r>
              <a:rPr lang="es-CO" dirty="0" smtClean="0"/>
              <a:t>El prerrequisito para tomar esta clase es conocer los conceptos de seguridad de la información como confidencialidad integridad y disponibilidad, entender que es una política de seguridad y porque se necesitan, entender el concepto de control de seguridad.</a:t>
            </a:r>
            <a:endParaRPr lang="es-CO" dirty="0"/>
          </a:p>
        </p:txBody>
      </p:sp>
      <p:sp>
        <p:nvSpPr>
          <p:cNvPr id="4" name="3 Marcador de número de diapositiva"/>
          <p:cNvSpPr>
            <a:spLocks noGrp="1"/>
          </p:cNvSpPr>
          <p:nvPr>
            <p:ph type="sldNum" sz="quarter" idx="10"/>
          </p:nvPr>
        </p:nvSpPr>
        <p:spPr/>
        <p:txBody>
          <a:bodyPr/>
          <a:lstStyle/>
          <a:p>
            <a:fld id="{E29945EE-F263-4502-BF2B-2DBEE7FB6458}" type="slidenum">
              <a:rPr lang="es-ES" altLang="es-CO" smtClean="0"/>
              <a:pPr/>
              <a:t>2</a:t>
            </a:fld>
            <a:endParaRPr lang="es-ES" altLang="es-CO"/>
          </a:p>
        </p:txBody>
      </p:sp>
    </p:spTree>
    <p:extLst>
      <p:ext uri="{BB962C8B-B14F-4D97-AF65-F5344CB8AC3E}">
        <p14:creationId xmlns:p14="http://schemas.microsoft.com/office/powerpoint/2010/main" val="16817469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dirty="0"/>
              <a:t>Explique a los participantes que la Política de seguridad de la información busca contribuir a que la Rama Judicial proteja la información para permitir la misión de la Entidad. La política tiene dos párrafos en la siguiente diapositiva continua</a:t>
            </a:r>
          </a:p>
        </p:txBody>
      </p:sp>
      <p:sp>
        <p:nvSpPr>
          <p:cNvPr id="4" name="3 Marcador de número de diapositiva"/>
          <p:cNvSpPr>
            <a:spLocks noGrp="1"/>
          </p:cNvSpPr>
          <p:nvPr>
            <p:ph type="sldNum" sz="quarter" idx="10"/>
          </p:nvPr>
        </p:nvSpPr>
        <p:spPr/>
        <p:txBody>
          <a:bodyPr/>
          <a:lstStyle/>
          <a:p>
            <a:fld id="{E29945EE-F263-4502-BF2B-2DBEE7FB6458}" type="slidenum">
              <a:rPr lang="es-ES" altLang="es-CO" smtClean="0"/>
              <a:pPr/>
              <a:t>20</a:t>
            </a:fld>
            <a:endParaRPr lang="es-ES" altLang="es-CO"/>
          </a:p>
        </p:txBody>
      </p:sp>
    </p:spTree>
    <p:extLst>
      <p:ext uri="{BB962C8B-B14F-4D97-AF65-F5344CB8AC3E}">
        <p14:creationId xmlns:p14="http://schemas.microsoft.com/office/powerpoint/2010/main" val="39948557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a:p>
        </p:txBody>
      </p:sp>
      <p:sp>
        <p:nvSpPr>
          <p:cNvPr id="4" name="3 Marcador de número de diapositiva"/>
          <p:cNvSpPr>
            <a:spLocks noGrp="1"/>
          </p:cNvSpPr>
          <p:nvPr>
            <p:ph type="sldNum" sz="quarter" idx="10"/>
          </p:nvPr>
        </p:nvSpPr>
        <p:spPr/>
        <p:txBody>
          <a:bodyPr/>
          <a:lstStyle/>
          <a:p>
            <a:fld id="{E29945EE-F263-4502-BF2B-2DBEE7FB6458}" type="slidenum">
              <a:rPr lang="es-ES" altLang="es-CO" smtClean="0"/>
              <a:pPr/>
              <a:t>21</a:t>
            </a:fld>
            <a:endParaRPr lang="es-ES" altLang="es-CO"/>
          </a:p>
        </p:txBody>
      </p:sp>
    </p:spTree>
    <p:extLst>
      <p:ext uri="{BB962C8B-B14F-4D97-AF65-F5344CB8AC3E}">
        <p14:creationId xmlns:p14="http://schemas.microsoft.com/office/powerpoint/2010/main" val="30526447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dirty="0"/>
              <a:t>Las preguntas del test son muy simples pero recuerde que puede tener personas con diferentes niveles de educación y lo que para unos es muy simple para otros puede ser muy complejo.</a:t>
            </a:r>
          </a:p>
          <a:p>
            <a:r>
              <a:rPr lang="es-CO" dirty="0"/>
              <a:t>Oculte la diapositiva de respuestas y cuando hayan presentado las respuestas los estudiantes muéstrela y aclare los temas</a:t>
            </a:r>
          </a:p>
          <a:p>
            <a:endParaRPr lang="es-CO" dirty="0"/>
          </a:p>
        </p:txBody>
      </p:sp>
      <p:sp>
        <p:nvSpPr>
          <p:cNvPr id="4" name="3 Marcador de número de diapositiva"/>
          <p:cNvSpPr>
            <a:spLocks noGrp="1"/>
          </p:cNvSpPr>
          <p:nvPr>
            <p:ph type="sldNum" sz="quarter" idx="10"/>
          </p:nvPr>
        </p:nvSpPr>
        <p:spPr/>
        <p:txBody>
          <a:bodyPr/>
          <a:lstStyle/>
          <a:p>
            <a:fld id="{E29945EE-F263-4502-BF2B-2DBEE7FB6458}" type="slidenum">
              <a:rPr lang="es-ES" altLang="es-CO" smtClean="0"/>
              <a:pPr/>
              <a:t>22</a:t>
            </a:fld>
            <a:endParaRPr lang="es-ES" altLang="es-CO"/>
          </a:p>
        </p:txBody>
      </p:sp>
    </p:spTree>
    <p:extLst>
      <p:ext uri="{BB962C8B-B14F-4D97-AF65-F5344CB8AC3E}">
        <p14:creationId xmlns:p14="http://schemas.microsoft.com/office/powerpoint/2010/main" val="936352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a:p>
        </p:txBody>
      </p:sp>
      <p:sp>
        <p:nvSpPr>
          <p:cNvPr id="4" name="3 Marcador de número de diapositiva"/>
          <p:cNvSpPr>
            <a:spLocks noGrp="1"/>
          </p:cNvSpPr>
          <p:nvPr>
            <p:ph type="sldNum" sz="quarter" idx="10"/>
          </p:nvPr>
        </p:nvSpPr>
        <p:spPr/>
        <p:txBody>
          <a:bodyPr/>
          <a:lstStyle/>
          <a:p>
            <a:fld id="{E29945EE-F263-4502-BF2B-2DBEE7FB6458}" type="slidenum">
              <a:rPr lang="es-ES" altLang="es-CO" smtClean="0"/>
              <a:pPr/>
              <a:t>23</a:t>
            </a:fld>
            <a:endParaRPr lang="es-ES" altLang="es-CO"/>
          </a:p>
        </p:txBody>
      </p:sp>
    </p:spTree>
    <p:extLst>
      <p:ext uri="{BB962C8B-B14F-4D97-AF65-F5344CB8AC3E}">
        <p14:creationId xmlns:p14="http://schemas.microsoft.com/office/powerpoint/2010/main" val="19228388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dirty="0" smtClean="0"/>
              <a:t>Explique a los participantes que el sistema de gestión de seguridad usa procedimientos del actual sistema de gestión de la calidad y adiciona nuevos procedimientos  como el clasificación de la información y el de gestión de riesgos.</a:t>
            </a:r>
            <a:endParaRPr lang="es-CO" dirty="0"/>
          </a:p>
        </p:txBody>
      </p:sp>
      <p:sp>
        <p:nvSpPr>
          <p:cNvPr id="4" name="3 Marcador de número de diapositiva"/>
          <p:cNvSpPr>
            <a:spLocks noGrp="1"/>
          </p:cNvSpPr>
          <p:nvPr>
            <p:ph type="sldNum" sz="quarter" idx="10"/>
          </p:nvPr>
        </p:nvSpPr>
        <p:spPr/>
        <p:txBody>
          <a:bodyPr/>
          <a:lstStyle/>
          <a:p>
            <a:fld id="{E29945EE-F263-4502-BF2B-2DBEE7FB6458}" type="slidenum">
              <a:rPr lang="es-ES" altLang="es-CO" smtClean="0"/>
              <a:pPr/>
              <a:t>24</a:t>
            </a:fld>
            <a:endParaRPr lang="es-ES" altLang="es-CO"/>
          </a:p>
        </p:txBody>
      </p:sp>
    </p:spTree>
    <p:extLst>
      <p:ext uri="{BB962C8B-B14F-4D97-AF65-F5344CB8AC3E}">
        <p14:creationId xmlns:p14="http://schemas.microsoft.com/office/powerpoint/2010/main" val="28205360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a:p>
        </p:txBody>
      </p:sp>
      <p:sp>
        <p:nvSpPr>
          <p:cNvPr id="4" name="3 Marcador de número de diapositiva"/>
          <p:cNvSpPr>
            <a:spLocks noGrp="1"/>
          </p:cNvSpPr>
          <p:nvPr>
            <p:ph type="sldNum" sz="quarter" idx="10"/>
          </p:nvPr>
        </p:nvSpPr>
        <p:spPr/>
        <p:txBody>
          <a:bodyPr/>
          <a:lstStyle/>
          <a:p>
            <a:fld id="{E29945EE-F263-4502-BF2B-2DBEE7FB6458}" type="slidenum">
              <a:rPr lang="es-ES" altLang="es-CO" smtClean="0"/>
              <a:pPr/>
              <a:t>25</a:t>
            </a:fld>
            <a:endParaRPr lang="es-ES" altLang="es-CO"/>
          </a:p>
        </p:txBody>
      </p:sp>
    </p:spTree>
    <p:extLst>
      <p:ext uri="{BB962C8B-B14F-4D97-AF65-F5344CB8AC3E}">
        <p14:creationId xmlns:p14="http://schemas.microsoft.com/office/powerpoint/2010/main" val="21824073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dirty="0" smtClean="0"/>
              <a:t>En esta diapositiva explique que ya existen muchos controles de seguridad en la entidad y que el sistema de gestión de seguridad esta usándolo para gestionar riesgos como:</a:t>
            </a:r>
          </a:p>
          <a:p>
            <a:r>
              <a:rPr lang="es-CO" dirty="0" smtClean="0"/>
              <a:t>Fuego</a:t>
            </a:r>
          </a:p>
          <a:p>
            <a:r>
              <a:rPr lang="es-CO" dirty="0" smtClean="0"/>
              <a:t>Entrada no autorizada de visitantes</a:t>
            </a:r>
          </a:p>
          <a:p>
            <a:r>
              <a:rPr lang="es-CO" dirty="0" smtClean="0"/>
              <a:t>Listas de verificación de documentos</a:t>
            </a:r>
          </a:p>
          <a:p>
            <a:r>
              <a:rPr lang="es-CO" dirty="0" smtClean="0"/>
              <a:t>Cámaras de video para identificar accesos no autorizados</a:t>
            </a:r>
          </a:p>
          <a:p>
            <a:r>
              <a:rPr lang="es-CO" dirty="0" smtClean="0"/>
              <a:t>Y controles de acceso biométrico</a:t>
            </a:r>
            <a:endParaRPr lang="es-CO" dirty="0"/>
          </a:p>
        </p:txBody>
      </p:sp>
      <p:sp>
        <p:nvSpPr>
          <p:cNvPr id="4" name="3 Marcador de número de diapositiva"/>
          <p:cNvSpPr>
            <a:spLocks noGrp="1"/>
          </p:cNvSpPr>
          <p:nvPr>
            <p:ph type="sldNum" sz="quarter" idx="10"/>
          </p:nvPr>
        </p:nvSpPr>
        <p:spPr/>
        <p:txBody>
          <a:bodyPr/>
          <a:lstStyle/>
          <a:p>
            <a:fld id="{E29945EE-F263-4502-BF2B-2DBEE7FB6458}" type="slidenum">
              <a:rPr lang="es-ES" altLang="es-CO" smtClean="0"/>
              <a:pPr/>
              <a:t>26</a:t>
            </a:fld>
            <a:endParaRPr lang="es-ES" altLang="es-CO"/>
          </a:p>
        </p:txBody>
      </p:sp>
    </p:spTree>
    <p:extLst>
      <p:ext uri="{BB962C8B-B14F-4D97-AF65-F5344CB8AC3E}">
        <p14:creationId xmlns:p14="http://schemas.microsoft.com/office/powerpoint/2010/main" val="3077204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dirty="0" smtClean="0"/>
              <a:t>Explique que cada control tiene su función, hay controles que solo detectan pero no impiden los daños como son las cámaras de video y los detectores de humo, estos controles son </a:t>
            </a:r>
            <a:r>
              <a:rPr lang="es-CO" dirty="0" err="1" smtClean="0"/>
              <a:t>detectivos</a:t>
            </a:r>
            <a:endParaRPr lang="es-CO" dirty="0" smtClean="0"/>
          </a:p>
          <a:p>
            <a:endParaRPr lang="es-CO" dirty="0"/>
          </a:p>
          <a:p>
            <a:r>
              <a:rPr lang="es-CO" dirty="0" smtClean="0"/>
              <a:t>También hay controles que previenen daños como pueden ser las rejas que impiden del acceso de personal no autorizado</a:t>
            </a:r>
          </a:p>
          <a:p>
            <a:endParaRPr lang="es-CO" dirty="0"/>
          </a:p>
          <a:p>
            <a:r>
              <a:rPr lang="es-CO" dirty="0" smtClean="0"/>
              <a:t>Existen otros controles que solo sirven para recuperarse de un daño, por ejemplo el </a:t>
            </a:r>
            <a:r>
              <a:rPr lang="es-CO" dirty="0" err="1" smtClean="0"/>
              <a:t>backup</a:t>
            </a:r>
            <a:r>
              <a:rPr lang="es-CO" dirty="0" smtClean="0"/>
              <a:t> no impide que se borren los datos, pero cuando se pierden los datos el </a:t>
            </a:r>
            <a:r>
              <a:rPr lang="es-CO" dirty="0" err="1" smtClean="0"/>
              <a:t>backup</a:t>
            </a:r>
            <a:r>
              <a:rPr lang="es-CO" dirty="0" smtClean="0"/>
              <a:t> permite recuperar parte de los datos perdidos o todos los datos según el tipo de </a:t>
            </a:r>
            <a:r>
              <a:rPr lang="es-CO" dirty="0" err="1" smtClean="0"/>
              <a:t>backup</a:t>
            </a:r>
            <a:r>
              <a:rPr lang="es-CO" dirty="0" smtClean="0"/>
              <a:t>.</a:t>
            </a:r>
            <a:endParaRPr lang="es-CO" dirty="0"/>
          </a:p>
        </p:txBody>
      </p:sp>
      <p:sp>
        <p:nvSpPr>
          <p:cNvPr id="4" name="3 Marcador de número de diapositiva"/>
          <p:cNvSpPr>
            <a:spLocks noGrp="1"/>
          </p:cNvSpPr>
          <p:nvPr>
            <p:ph type="sldNum" sz="quarter" idx="10"/>
          </p:nvPr>
        </p:nvSpPr>
        <p:spPr/>
        <p:txBody>
          <a:bodyPr/>
          <a:lstStyle/>
          <a:p>
            <a:fld id="{E29945EE-F263-4502-BF2B-2DBEE7FB6458}" type="slidenum">
              <a:rPr lang="es-ES" altLang="es-CO" smtClean="0"/>
              <a:pPr/>
              <a:t>27</a:t>
            </a:fld>
            <a:endParaRPr lang="es-ES" altLang="es-CO"/>
          </a:p>
        </p:txBody>
      </p:sp>
    </p:spTree>
    <p:extLst>
      <p:ext uri="{BB962C8B-B14F-4D97-AF65-F5344CB8AC3E}">
        <p14:creationId xmlns:p14="http://schemas.microsoft.com/office/powerpoint/2010/main" val="30189274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dirty="0" smtClean="0"/>
              <a:t>Para las diapositivas de que siguen es recomendable que el  instructor haya leído previamente la norma ISO 27001 sistemas de gestión de seguridad de la información.</a:t>
            </a:r>
            <a:endParaRPr lang="es-CO" dirty="0"/>
          </a:p>
        </p:txBody>
      </p:sp>
      <p:sp>
        <p:nvSpPr>
          <p:cNvPr id="4" name="3 Marcador de número de diapositiva"/>
          <p:cNvSpPr>
            <a:spLocks noGrp="1"/>
          </p:cNvSpPr>
          <p:nvPr>
            <p:ph type="sldNum" sz="quarter" idx="10"/>
          </p:nvPr>
        </p:nvSpPr>
        <p:spPr/>
        <p:txBody>
          <a:bodyPr/>
          <a:lstStyle/>
          <a:p>
            <a:fld id="{E29945EE-F263-4502-BF2B-2DBEE7FB6458}" type="slidenum">
              <a:rPr lang="es-ES" altLang="es-CO" smtClean="0"/>
              <a:pPr/>
              <a:t>28</a:t>
            </a:fld>
            <a:endParaRPr lang="es-ES" altLang="es-CO"/>
          </a:p>
        </p:txBody>
      </p:sp>
    </p:spTree>
    <p:extLst>
      <p:ext uri="{BB962C8B-B14F-4D97-AF65-F5344CB8AC3E}">
        <p14:creationId xmlns:p14="http://schemas.microsoft.com/office/powerpoint/2010/main" val="11042712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dirty="0" smtClean="0"/>
              <a:t>En esta diapositiva se debe explicar que contenidos tiene los anexos de la norma ISO 27001, es necesario que el instructor conozca la norma ISO27001</a:t>
            </a:r>
            <a:endParaRPr lang="es-CO" dirty="0"/>
          </a:p>
        </p:txBody>
      </p:sp>
      <p:sp>
        <p:nvSpPr>
          <p:cNvPr id="4" name="3 Marcador de número de diapositiva"/>
          <p:cNvSpPr>
            <a:spLocks noGrp="1"/>
          </p:cNvSpPr>
          <p:nvPr>
            <p:ph type="sldNum" sz="quarter" idx="10"/>
          </p:nvPr>
        </p:nvSpPr>
        <p:spPr/>
        <p:txBody>
          <a:bodyPr/>
          <a:lstStyle/>
          <a:p>
            <a:fld id="{E29945EE-F263-4502-BF2B-2DBEE7FB6458}" type="slidenum">
              <a:rPr lang="es-ES" altLang="es-CO" smtClean="0"/>
              <a:pPr/>
              <a:t>29</a:t>
            </a:fld>
            <a:endParaRPr lang="es-ES" altLang="es-CO"/>
          </a:p>
        </p:txBody>
      </p:sp>
    </p:spTree>
    <p:extLst>
      <p:ext uri="{BB962C8B-B14F-4D97-AF65-F5344CB8AC3E}">
        <p14:creationId xmlns:p14="http://schemas.microsoft.com/office/powerpoint/2010/main" val="203968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dirty="0" smtClean="0"/>
              <a:t>Explique los objetivos indicando que la clase no es para expertos en informática y que solo se necesitan conocimiento básicos de seguridad que se vieron en la clase 1 y haber trabajado con los procedimientos y formatos del sistema de gestión de calidad de la Rama Judicial.</a:t>
            </a:r>
            <a:endParaRPr lang="es-CO" dirty="0"/>
          </a:p>
        </p:txBody>
      </p:sp>
      <p:sp>
        <p:nvSpPr>
          <p:cNvPr id="4" name="3 Marcador de número de diapositiva"/>
          <p:cNvSpPr>
            <a:spLocks noGrp="1"/>
          </p:cNvSpPr>
          <p:nvPr>
            <p:ph type="sldNum" sz="quarter" idx="10"/>
          </p:nvPr>
        </p:nvSpPr>
        <p:spPr/>
        <p:txBody>
          <a:bodyPr/>
          <a:lstStyle/>
          <a:p>
            <a:fld id="{E29945EE-F263-4502-BF2B-2DBEE7FB6458}" type="slidenum">
              <a:rPr lang="es-ES" altLang="es-CO" smtClean="0"/>
              <a:pPr/>
              <a:t>3</a:t>
            </a:fld>
            <a:endParaRPr lang="es-ES" altLang="es-CO"/>
          </a:p>
        </p:txBody>
      </p:sp>
    </p:spTree>
    <p:extLst>
      <p:ext uri="{BB962C8B-B14F-4D97-AF65-F5344CB8AC3E}">
        <p14:creationId xmlns:p14="http://schemas.microsoft.com/office/powerpoint/2010/main" val="29333376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dirty="0" smtClean="0"/>
              <a:t>Use el mapa mental para explicar como funcionan los elementos del sistema de gestión de seguridad de la información, puede leer el mapa en cualquier dirección.</a:t>
            </a:r>
          </a:p>
          <a:p>
            <a:r>
              <a:rPr lang="es-CO" dirty="0" smtClean="0"/>
              <a:t>Pregunte a los estudiantes sobre el significado de los elementos que ven en el mapa metal. </a:t>
            </a:r>
            <a:endParaRPr lang="es-CO" dirty="0"/>
          </a:p>
        </p:txBody>
      </p:sp>
      <p:sp>
        <p:nvSpPr>
          <p:cNvPr id="4" name="3 Marcador de número de diapositiva"/>
          <p:cNvSpPr>
            <a:spLocks noGrp="1"/>
          </p:cNvSpPr>
          <p:nvPr>
            <p:ph type="sldNum" sz="quarter" idx="10"/>
          </p:nvPr>
        </p:nvSpPr>
        <p:spPr/>
        <p:txBody>
          <a:bodyPr/>
          <a:lstStyle/>
          <a:p>
            <a:fld id="{E29945EE-F263-4502-BF2B-2DBEE7FB6458}" type="slidenum">
              <a:rPr lang="es-ES" altLang="es-CO" smtClean="0"/>
              <a:pPr/>
              <a:t>30</a:t>
            </a:fld>
            <a:endParaRPr lang="es-ES" altLang="es-CO"/>
          </a:p>
        </p:txBody>
      </p:sp>
    </p:spTree>
    <p:extLst>
      <p:ext uri="{BB962C8B-B14F-4D97-AF65-F5344CB8AC3E}">
        <p14:creationId xmlns:p14="http://schemas.microsoft.com/office/powerpoint/2010/main" val="29461909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dirty="0"/>
              <a:t>Las preguntas del test son muy simples pero recuerde que puede tener personas con diferentes niveles de educación y lo que para unos es muy simple para otros puede ser muy complejo.</a:t>
            </a:r>
          </a:p>
          <a:p>
            <a:r>
              <a:rPr lang="es-CO" dirty="0"/>
              <a:t>Oculte la diapositiva de respuestas y cuando hayan presentado las respuestas los estudiantes muéstrela y aclare los temas</a:t>
            </a:r>
          </a:p>
          <a:p>
            <a:endParaRPr lang="es-CO" dirty="0"/>
          </a:p>
        </p:txBody>
      </p:sp>
      <p:sp>
        <p:nvSpPr>
          <p:cNvPr id="4" name="3 Marcador de número de diapositiva"/>
          <p:cNvSpPr>
            <a:spLocks noGrp="1"/>
          </p:cNvSpPr>
          <p:nvPr>
            <p:ph type="sldNum" sz="quarter" idx="10"/>
          </p:nvPr>
        </p:nvSpPr>
        <p:spPr/>
        <p:txBody>
          <a:bodyPr/>
          <a:lstStyle/>
          <a:p>
            <a:fld id="{E29945EE-F263-4502-BF2B-2DBEE7FB6458}" type="slidenum">
              <a:rPr lang="es-ES" altLang="es-CO" smtClean="0"/>
              <a:pPr/>
              <a:t>31</a:t>
            </a:fld>
            <a:endParaRPr lang="es-ES" altLang="es-CO" dirty="0"/>
          </a:p>
        </p:txBody>
      </p:sp>
    </p:spTree>
    <p:extLst>
      <p:ext uri="{BB962C8B-B14F-4D97-AF65-F5344CB8AC3E}">
        <p14:creationId xmlns:p14="http://schemas.microsoft.com/office/powerpoint/2010/main" val="36844960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a:p>
        </p:txBody>
      </p:sp>
      <p:sp>
        <p:nvSpPr>
          <p:cNvPr id="4" name="3 Marcador de número de diapositiva"/>
          <p:cNvSpPr>
            <a:spLocks noGrp="1"/>
          </p:cNvSpPr>
          <p:nvPr>
            <p:ph type="sldNum" sz="quarter" idx="10"/>
          </p:nvPr>
        </p:nvSpPr>
        <p:spPr/>
        <p:txBody>
          <a:bodyPr/>
          <a:lstStyle/>
          <a:p>
            <a:fld id="{E29945EE-F263-4502-BF2B-2DBEE7FB6458}" type="slidenum">
              <a:rPr lang="es-ES" altLang="es-CO" smtClean="0"/>
              <a:pPr/>
              <a:t>32</a:t>
            </a:fld>
            <a:endParaRPr lang="es-ES" altLang="es-CO"/>
          </a:p>
        </p:txBody>
      </p:sp>
    </p:spTree>
    <p:extLst>
      <p:ext uri="{BB962C8B-B14F-4D97-AF65-F5344CB8AC3E}">
        <p14:creationId xmlns:p14="http://schemas.microsoft.com/office/powerpoint/2010/main" val="4744386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a:p>
        </p:txBody>
      </p:sp>
      <p:sp>
        <p:nvSpPr>
          <p:cNvPr id="4" name="3 Marcador de número de diapositiva"/>
          <p:cNvSpPr>
            <a:spLocks noGrp="1"/>
          </p:cNvSpPr>
          <p:nvPr>
            <p:ph type="sldNum" sz="quarter" idx="10"/>
          </p:nvPr>
        </p:nvSpPr>
        <p:spPr/>
        <p:txBody>
          <a:bodyPr/>
          <a:lstStyle/>
          <a:p>
            <a:fld id="{E29945EE-F263-4502-BF2B-2DBEE7FB6458}" type="slidenum">
              <a:rPr lang="es-ES" altLang="es-CO" smtClean="0"/>
              <a:pPr/>
              <a:t>33</a:t>
            </a:fld>
            <a:endParaRPr lang="es-ES" altLang="es-CO"/>
          </a:p>
        </p:txBody>
      </p:sp>
    </p:spTree>
    <p:extLst>
      <p:ext uri="{BB962C8B-B14F-4D97-AF65-F5344CB8AC3E}">
        <p14:creationId xmlns:p14="http://schemas.microsoft.com/office/powerpoint/2010/main" val="27373385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a:p>
        </p:txBody>
      </p:sp>
      <p:sp>
        <p:nvSpPr>
          <p:cNvPr id="4" name="3 Marcador de número de diapositiva"/>
          <p:cNvSpPr>
            <a:spLocks noGrp="1"/>
          </p:cNvSpPr>
          <p:nvPr>
            <p:ph type="sldNum" sz="quarter" idx="10"/>
          </p:nvPr>
        </p:nvSpPr>
        <p:spPr/>
        <p:txBody>
          <a:bodyPr/>
          <a:lstStyle/>
          <a:p>
            <a:fld id="{E29945EE-F263-4502-BF2B-2DBEE7FB6458}" type="slidenum">
              <a:rPr lang="es-ES" altLang="es-CO" smtClean="0"/>
              <a:pPr/>
              <a:t>34</a:t>
            </a:fld>
            <a:endParaRPr lang="es-ES" altLang="es-CO"/>
          </a:p>
        </p:txBody>
      </p:sp>
    </p:spTree>
    <p:extLst>
      <p:ext uri="{BB962C8B-B14F-4D97-AF65-F5344CB8AC3E}">
        <p14:creationId xmlns:p14="http://schemas.microsoft.com/office/powerpoint/2010/main" val="1547218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a:p>
        </p:txBody>
      </p:sp>
      <p:sp>
        <p:nvSpPr>
          <p:cNvPr id="4" name="3 Marcador de número de diapositiva"/>
          <p:cNvSpPr>
            <a:spLocks noGrp="1"/>
          </p:cNvSpPr>
          <p:nvPr>
            <p:ph type="sldNum" sz="quarter" idx="10"/>
          </p:nvPr>
        </p:nvSpPr>
        <p:spPr/>
        <p:txBody>
          <a:bodyPr/>
          <a:lstStyle/>
          <a:p>
            <a:fld id="{E29945EE-F263-4502-BF2B-2DBEE7FB6458}" type="slidenum">
              <a:rPr lang="es-ES" altLang="es-CO" smtClean="0"/>
              <a:pPr/>
              <a:t>4</a:t>
            </a:fld>
            <a:endParaRPr lang="es-ES" altLang="es-CO"/>
          </a:p>
        </p:txBody>
      </p:sp>
    </p:spTree>
    <p:extLst>
      <p:ext uri="{BB962C8B-B14F-4D97-AF65-F5344CB8AC3E}">
        <p14:creationId xmlns:p14="http://schemas.microsoft.com/office/powerpoint/2010/main" val="935820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smtClean="0"/>
          </a:p>
          <a:p>
            <a:r>
              <a:rPr lang="es-CO" dirty="0" smtClean="0"/>
              <a:t>Explique a los participantes que se va a explicar unas definiciones básicas para unificar la terminología que deben usar los participantes, aclarar que no se trata de conceptos técnicos complejos sino de definiciones sobre sistema de gestión.</a:t>
            </a:r>
            <a:endParaRPr lang="es-CO" dirty="0"/>
          </a:p>
        </p:txBody>
      </p:sp>
      <p:sp>
        <p:nvSpPr>
          <p:cNvPr id="4" name="3 Marcador de número de diapositiva"/>
          <p:cNvSpPr>
            <a:spLocks noGrp="1"/>
          </p:cNvSpPr>
          <p:nvPr>
            <p:ph type="sldNum" sz="quarter" idx="10"/>
          </p:nvPr>
        </p:nvSpPr>
        <p:spPr/>
        <p:txBody>
          <a:bodyPr/>
          <a:lstStyle/>
          <a:p>
            <a:fld id="{E29945EE-F263-4502-BF2B-2DBEE7FB6458}" type="slidenum">
              <a:rPr lang="es-ES" altLang="es-CO" smtClean="0"/>
              <a:pPr/>
              <a:t>5</a:t>
            </a:fld>
            <a:endParaRPr lang="es-ES" altLang="es-CO"/>
          </a:p>
        </p:txBody>
      </p:sp>
    </p:spTree>
    <p:extLst>
      <p:ext uri="{BB962C8B-B14F-4D97-AF65-F5344CB8AC3E}">
        <p14:creationId xmlns:p14="http://schemas.microsoft.com/office/powerpoint/2010/main" val="3025349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dirty="0" smtClean="0"/>
              <a:t>Explique mediante ejemplos como funciona un sistema y porque sus componentes debe trabajar en conjunto, </a:t>
            </a:r>
          </a:p>
          <a:p>
            <a:r>
              <a:rPr lang="es-CO" dirty="0" smtClean="0"/>
              <a:t>Aclare que los sistemas de gestión buscan sincronizar las actividades de las organizaciones para lograr las metas y los objetivos</a:t>
            </a:r>
          </a:p>
          <a:p>
            <a:r>
              <a:rPr lang="es-CO" dirty="0" smtClean="0"/>
              <a:t>Explique que documentos tiene el sistema de gestión de calidad de la rama judicial.</a:t>
            </a:r>
            <a:endParaRPr lang="es-CO" dirty="0"/>
          </a:p>
        </p:txBody>
      </p:sp>
      <p:sp>
        <p:nvSpPr>
          <p:cNvPr id="4" name="3 Marcador de número de diapositiva"/>
          <p:cNvSpPr>
            <a:spLocks noGrp="1"/>
          </p:cNvSpPr>
          <p:nvPr>
            <p:ph type="sldNum" sz="quarter" idx="10"/>
          </p:nvPr>
        </p:nvSpPr>
        <p:spPr/>
        <p:txBody>
          <a:bodyPr/>
          <a:lstStyle/>
          <a:p>
            <a:fld id="{E29945EE-F263-4502-BF2B-2DBEE7FB6458}" type="slidenum">
              <a:rPr lang="es-ES" altLang="es-CO" smtClean="0"/>
              <a:pPr/>
              <a:t>6</a:t>
            </a:fld>
            <a:endParaRPr lang="es-ES" altLang="es-CO"/>
          </a:p>
        </p:txBody>
      </p:sp>
    </p:spTree>
    <p:extLst>
      <p:ext uri="{BB962C8B-B14F-4D97-AF65-F5344CB8AC3E}">
        <p14:creationId xmlns:p14="http://schemas.microsoft.com/office/powerpoint/2010/main" val="9207841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dirty="0" smtClean="0"/>
              <a:t>Muestre el concepto de sistema de gestión de la seguridad </a:t>
            </a:r>
          </a:p>
          <a:p>
            <a:r>
              <a:rPr lang="es-CO" dirty="0" smtClean="0"/>
              <a:t>´explique a los participantes que mientras el sistema de calidad busca satisfacer las expectativas de calidad de los servicios, el sistema de gestión de seguridad busca proteger la confidencialidad, integridad y disponibilidad de la información de la entidad.</a:t>
            </a:r>
            <a:endParaRPr lang="es-CO" dirty="0"/>
          </a:p>
        </p:txBody>
      </p:sp>
      <p:sp>
        <p:nvSpPr>
          <p:cNvPr id="4" name="3 Marcador de número de diapositiva"/>
          <p:cNvSpPr>
            <a:spLocks noGrp="1"/>
          </p:cNvSpPr>
          <p:nvPr>
            <p:ph type="sldNum" sz="quarter" idx="10"/>
          </p:nvPr>
        </p:nvSpPr>
        <p:spPr/>
        <p:txBody>
          <a:bodyPr/>
          <a:lstStyle/>
          <a:p>
            <a:fld id="{E29945EE-F263-4502-BF2B-2DBEE7FB6458}" type="slidenum">
              <a:rPr lang="es-ES" altLang="es-CO" smtClean="0"/>
              <a:pPr/>
              <a:t>7</a:t>
            </a:fld>
            <a:endParaRPr lang="es-ES" altLang="es-CO"/>
          </a:p>
        </p:txBody>
      </p:sp>
    </p:spTree>
    <p:extLst>
      <p:ext uri="{BB962C8B-B14F-4D97-AF65-F5344CB8AC3E}">
        <p14:creationId xmlns:p14="http://schemas.microsoft.com/office/powerpoint/2010/main" val="6523479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dirty="0" smtClean="0"/>
              <a:t>Busque ejemplos de riesgo y explíquelos, no use ejemplos solamente de riesgos tecnológicos, hable del fuego, la lluvia o el robo de datos</a:t>
            </a:r>
          </a:p>
          <a:p>
            <a:r>
              <a:rPr lang="es-CO" dirty="0" smtClean="0"/>
              <a:t>Aclare que la palabra riesgo ha sido asociada a la peligro, use la siguiente explicación para aclarar que los riesgos positivos se llaman oportunidades</a:t>
            </a:r>
          </a:p>
          <a:p>
            <a:r>
              <a:rPr lang="es-CO" dirty="0" smtClean="0"/>
              <a:t>Riesgo </a:t>
            </a:r>
            <a:r>
              <a:rPr lang="es-CO" dirty="0"/>
              <a:t>es un término </a:t>
            </a:r>
            <a:r>
              <a:rPr lang="es-CO" dirty="0" smtClean="0"/>
              <a:t>proveniente </a:t>
            </a:r>
            <a:r>
              <a:rPr lang="es-CO" dirty="0"/>
              <a:t>del italiano, idioma que, a su vez, lo adoptó de una palabra del árabe clásico que podría traducirse como “lo que depara la providencia”. El término hace referencia a la proximidad o contingencia de un posible daño</a:t>
            </a:r>
            <a:r>
              <a:rPr lang="es-CO" dirty="0" smtClean="0"/>
              <a:t>.</a:t>
            </a:r>
          </a:p>
          <a:p>
            <a:r>
              <a:rPr lang="es-CO" dirty="0" smtClean="0"/>
              <a:t>Pero la palabra risque del árabe significa albur o lo que el destino depara que puede ser bueno o malo</a:t>
            </a:r>
          </a:p>
          <a:p>
            <a:r>
              <a:rPr lang="es-CO" dirty="0" smtClean="0"/>
              <a:t>Por su parte el ideograma chino del concepto riesgo es el mismo de oportunidad por lo que no debemos cerrar el significado de riesgo únicamente a conceptos negativos.</a:t>
            </a:r>
          </a:p>
        </p:txBody>
      </p:sp>
      <p:sp>
        <p:nvSpPr>
          <p:cNvPr id="4" name="3 Marcador de número de diapositiva"/>
          <p:cNvSpPr>
            <a:spLocks noGrp="1"/>
          </p:cNvSpPr>
          <p:nvPr>
            <p:ph type="sldNum" sz="quarter" idx="10"/>
          </p:nvPr>
        </p:nvSpPr>
        <p:spPr/>
        <p:txBody>
          <a:bodyPr/>
          <a:lstStyle/>
          <a:p>
            <a:fld id="{E29945EE-F263-4502-BF2B-2DBEE7FB6458}" type="slidenum">
              <a:rPr lang="es-ES" altLang="es-CO" smtClean="0"/>
              <a:pPr/>
              <a:t>8</a:t>
            </a:fld>
            <a:endParaRPr lang="es-ES" altLang="es-CO"/>
          </a:p>
        </p:txBody>
      </p:sp>
    </p:spTree>
    <p:extLst>
      <p:ext uri="{BB962C8B-B14F-4D97-AF65-F5344CB8AC3E}">
        <p14:creationId xmlns:p14="http://schemas.microsoft.com/office/powerpoint/2010/main" val="31243708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a:p>
        </p:txBody>
      </p:sp>
      <p:sp>
        <p:nvSpPr>
          <p:cNvPr id="4" name="3 Marcador de número de diapositiva"/>
          <p:cNvSpPr>
            <a:spLocks noGrp="1"/>
          </p:cNvSpPr>
          <p:nvPr>
            <p:ph type="sldNum" sz="quarter" idx="10"/>
          </p:nvPr>
        </p:nvSpPr>
        <p:spPr/>
        <p:txBody>
          <a:bodyPr/>
          <a:lstStyle/>
          <a:p>
            <a:fld id="{E29945EE-F263-4502-BF2B-2DBEE7FB6458}" type="slidenum">
              <a:rPr lang="es-ES" altLang="es-CO" smtClean="0"/>
              <a:pPr/>
              <a:t>9</a:t>
            </a:fld>
            <a:endParaRPr lang="es-ES" altLang="es-CO"/>
          </a:p>
        </p:txBody>
      </p:sp>
    </p:spTree>
    <p:extLst>
      <p:ext uri="{BB962C8B-B14F-4D97-AF65-F5344CB8AC3E}">
        <p14:creationId xmlns:p14="http://schemas.microsoft.com/office/powerpoint/2010/main" val="3345059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CO"/>
          </a:p>
        </p:txBody>
      </p:sp>
      <p:sp>
        <p:nvSpPr>
          <p:cNvPr id="4" name="Rectangle 4"/>
          <p:cNvSpPr>
            <a:spLocks noGrp="1" noChangeArrowheads="1"/>
          </p:cNvSpPr>
          <p:nvPr>
            <p:ph type="dt" sz="half" idx="10"/>
          </p:nvPr>
        </p:nvSpPr>
        <p:spPr>
          <a:ln/>
        </p:spPr>
        <p:txBody>
          <a:bodyPr/>
          <a:lstStyle>
            <a:lvl1pPr>
              <a:defRPr/>
            </a:lvl1pPr>
          </a:lstStyle>
          <a:p>
            <a:pPr>
              <a:defRPr/>
            </a:pPr>
            <a:endParaRPr lang="es-ES_tradnl"/>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6"/>
          <p:cNvSpPr>
            <a:spLocks noGrp="1" noChangeArrowheads="1"/>
          </p:cNvSpPr>
          <p:nvPr>
            <p:ph type="sldNum" sz="quarter" idx="12"/>
          </p:nvPr>
        </p:nvSpPr>
        <p:spPr>
          <a:ln/>
        </p:spPr>
        <p:txBody>
          <a:bodyPr/>
          <a:lstStyle>
            <a:lvl1pPr>
              <a:defRPr/>
            </a:lvl1pPr>
          </a:lstStyle>
          <a:p>
            <a:fld id="{824F734C-3D0E-46D2-A8ED-AEBAA7921DB1}" type="slidenum">
              <a:rPr lang="es-ES_tradnl" altLang="es-CO"/>
              <a:pPr/>
              <a:t>‹Nº›</a:t>
            </a:fld>
            <a:endParaRPr lang="es-ES_tradnl" altLang="es-CO"/>
          </a:p>
        </p:txBody>
      </p:sp>
    </p:spTree>
    <p:extLst>
      <p:ext uri="{BB962C8B-B14F-4D97-AF65-F5344CB8AC3E}">
        <p14:creationId xmlns:p14="http://schemas.microsoft.com/office/powerpoint/2010/main" val="370105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Rectangle 4"/>
          <p:cNvSpPr>
            <a:spLocks noGrp="1" noChangeArrowheads="1"/>
          </p:cNvSpPr>
          <p:nvPr>
            <p:ph type="dt" sz="half" idx="10"/>
          </p:nvPr>
        </p:nvSpPr>
        <p:spPr>
          <a:ln/>
        </p:spPr>
        <p:txBody>
          <a:bodyPr/>
          <a:lstStyle>
            <a:lvl1pPr>
              <a:defRPr/>
            </a:lvl1pPr>
          </a:lstStyle>
          <a:p>
            <a:pPr>
              <a:defRPr/>
            </a:pPr>
            <a:endParaRPr lang="es-ES_tradnl"/>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6"/>
          <p:cNvSpPr>
            <a:spLocks noGrp="1" noChangeArrowheads="1"/>
          </p:cNvSpPr>
          <p:nvPr>
            <p:ph type="sldNum" sz="quarter" idx="12"/>
          </p:nvPr>
        </p:nvSpPr>
        <p:spPr>
          <a:ln/>
        </p:spPr>
        <p:txBody>
          <a:bodyPr/>
          <a:lstStyle>
            <a:lvl1pPr>
              <a:defRPr/>
            </a:lvl1pPr>
          </a:lstStyle>
          <a:p>
            <a:fld id="{382276B5-9198-4AE9-8B10-88A40E8CD3A3}" type="slidenum">
              <a:rPr lang="es-ES_tradnl" altLang="es-CO"/>
              <a:pPr/>
              <a:t>‹Nº›</a:t>
            </a:fld>
            <a:endParaRPr lang="es-ES_tradnl" altLang="es-CO"/>
          </a:p>
        </p:txBody>
      </p:sp>
    </p:spTree>
    <p:extLst>
      <p:ext uri="{BB962C8B-B14F-4D97-AF65-F5344CB8AC3E}">
        <p14:creationId xmlns:p14="http://schemas.microsoft.com/office/powerpoint/2010/main" val="1669838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1268413"/>
            <a:ext cx="2057400" cy="4857750"/>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1268413"/>
            <a:ext cx="6019800" cy="48577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Rectangle 4"/>
          <p:cNvSpPr>
            <a:spLocks noGrp="1" noChangeArrowheads="1"/>
          </p:cNvSpPr>
          <p:nvPr>
            <p:ph type="dt" sz="half" idx="10"/>
          </p:nvPr>
        </p:nvSpPr>
        <p:spPr>
          <a:ln/>
        </p:spPr>
        <p:txBody>
          <a:bodyPr/>
          <a:lstStyle>
            <a:lvl1pPr>
              <a:defRPr/>
            </a:lvl1pPr>
          </a:lstStyle>
          <a:p>
            <a:pPr>
              <a:defRPr/>
            </a:pPr>
            <a:endParaRPr lang="es-ES_tradnl"/>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6"/>
          <p:cNvSpPr>
            <a:spLocks noGrp="1" noChangeArrowheads="1"/>
          </p:cNvSpPr>
          <p:nvPr>
            <p:ph type="sldNum" sz="quarter" idx="12"/>
          </p:nvPr>
        </p:nvSpPr>
        <p:spPr>
          <a:ln/>
        </p:spPr>
        <p:txBody>
          <a:bodyPr/>
          <a:lstStyle>
            <a:lvl1pPr>
              <a:defRPr/>
            </a:lvl1pPr>
          </a:lstStyle>
          <a:p>
            <a:fld id="{20A4764A-DCC8-4BDF-9075-4415FB926988}" type="slidenum">
              <a:rPr lang="es-ES_tradnl" altLang="es-CO"/>
              <a:pPr/>
              <a:t>‹Nº›</a:t>
            </a:fld>
            <a:endParaRPr lang="es-ES_tradnl" altLang="es-CO"/>
          </a:p>
        </p:txBody>
      </p:sp>
    </p:spTree>
    <p:extLst>
      <p:ext uri="{BB962C8B-B14F-4D97-AF65-F5344CB8AC3E}">
        <p14:creationId xmlns:p14="http://schemas.microsoft.com/office/powerpoint/2010/main" val="26113752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1268413"/>
            <a:ext cx="8229600" cy="485775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3" name="Rectangle 4"/>
          <p:cNvSpPr>
            <a:spLocks noGrp="1" noChangeArrowheads="1"/>
          </p:cNvSpPr>
          <p:nvPr>
            <p:ph type="dt" sz="half" idx="10"/>
          </p:nvPr>
        </p:nvSpPr>
        <p:spPr>
          <a:ln/>
        </p:spPr>
        <p:txBody>
          <a:bodyPr/>
          <a:lstStyle>
            <a:lvl1pPr>
              <a:defRPr/>
            </a:lvl1pPr>
          </a:lstStyle>
          <a:p>
            <a:pPr>
              <a:defRPr/>
            </a:pPr>
            <a:endParaRPr lang="es-ES_tradnl"/>
          </a:p>
        </p:txBody>
      </p:sp>
      <p:sp>
        <p:nvSpPr>
          <p:cNvPr id="4"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5" name="Rectangle 6"/>
          <p:cNvSpPr>
            <a:spLocks noGrp="1" noChangeArrowheads="1"/>
          </p:cNvSpPr>
          <p:nvPr>
            <p:ph type="sldNum" sz="quarter" idx="12"/>
          </p:nvPr>
        </p:nvSpPr>
        <p:spPr>
          <a:ln/>
        </p:spPr>
        <p:txBody>
          <a:bodyPr/>
          <a:lstStyle>
            <a:lvl1pPr>
              <a:defRPr/>
            </a:lvl1pPr>
          </a:lstStyle>
          <a:p>
            <a:fld id="{1A3291AF-10F6-49F4-BD74-C393B2BCAD49}" type="slidenum">
              <a:rPr lang="es-ES_tradnl" altLang="es-CO"/>
              <a:pPr/>
              <a:t>‹Nº›</a:t>
            </a:fld>
            <a:endParaRPr lang="es-ES_tradnl" altLang="es-CO"/>
          </a:p>
        </p:txBody>
      </p:sp>
    </p:spTree>
    <p:extLst>
      <p:ext uri="{BB962C8B-B14F-4D97-AF65-F5344CB8AC3E}">
        <p14:creationId xmlns:p14="http://schemas.microsoft.com/office/powerpoint/2010/main" val="230355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CO" dirty="0"/>
          </a:p>
        </p:txBody>
      </p:sp>
      <p:sp>
        <p:nvSpPr>
          <p:cNvPr id="4" name="Rectangle 4"/>
          <p:cNvSpPr>
            <a:spLocks noGrp="1" noChangeArrowheads="1"/>
          </p:cNvSpPr>
          <p:nvPr>
            <p:ph type="dt" sz="half" idx="10"/>
          </p:nvPr>
        </p:nvSpPr>
        <p:spPr>
          <a:ln/>
        </p:spPr>
        <p:txBody>
          <a:bodyPr/>
          <a:lstStyle>
            <a:lvl1pPr>
              <a:defRPr/>
            </a:lvl1pPr>
          </a:lstStyle>
          <a:p>
            <a:pPr>
              <a:defRPr/>
            </a:pPr>
            <a:endParaRPr lang="es-ES_tradnl"/>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6"/>
          <p:cNvSpPr>
            <a:spLocks noGrp="1" noChangeArrowheads="1"/>
          </p:cNvSpPr>
          <p:nvPr>
            <p:ph type="sldNum" sz="quarter" idx="12"/>
          </p:nvPr>
        </p:nvSpPr>
        <p:spPr>
          <a:ln/>
        </p:spPr>
        <p:txBody>
          <a:bodyPr/>
          <a:lstStyle>
            <a:lvl1pPr>
              <a:defRPr/>
            </a:lvl1pPr>
          </a:lstStyle>
          <a:p>
            <a:fld id="{8E0D7C62-B6B9-420D-AF04-83E392EB931A}" type="slidenum">
              <a:rPr lang="es-ES_tradnl" altLang="es-CO"/>
              <a:pPr/>
              <a:t>‹Nº›</a:t>
            </a:fld>
            <a:endParaRPr lang="es-ES_tradnl" altLang="es-CO"/>
          </a:p>
        </p:txBody>
      </p:sp>
      <p:sp>
        <p:nvSpPr>
          <p:cNvPr id="7" name="CuadroTexto 6"/>
          <p:cNvSpPr txBox="1"/>
          <p:nvPr userDrawn="1"/>
        </p:nvSpPr>
        <p:spPr>
          <a:xfrm>
            <a:off x="5382413" y="836712"/>
            <a:ext cx="3294043" cy="276999"/>
          </a:xfrm>
          <a:prstGeom prst="rect">
            <a:avLst/>
          </a:prstGeom>
          <a:noFill/>
        </p:spPr>
        <p:txBody>
          <a:bodyPr wrap="none" rtlCol="0">
            <a:spAutoFit/>
          </a:bodyPr>
          <a:lstStyle/>
          <a:p>
            <a:r>
              <a:rPr lang="es-CO" sz="1200" i="1" dirty="0" smtClean="0">
                <a:solidFill>
                  <a:srgbClr val="FFFF00"/>
                </a:solidFill>
              </a:rPr>
              <a:t>Dirección Ejecutiva</a:t>
            </a:r>
            <a:r>
              <a:rPr lang="es-CO" sz="1200" i="1" baseline="0" dirty="0" smtClean="0">
                <a:solidFill>
                  <a:srgbClr val="FFFF00"/>
                </a:solidFill>
              </a:rPr>
              <a:t> de Administración Judicial</a:t>
            </a:r>
            <a:endParaRPr lang="es-CO" sz="1200" i="1" dirty="0">
              <a:solidFill>
                <a:srgbClr val="FFFF00"/>
              </a:solidFill>
            </a:endParaRPr>
          </a:p>
        </p:txBody>
      </p:sp>
      <p:sp>
        <p:nvSpPr>
          <p:cNvPr id="8" name="CuadroTexto 7"/>
          <p:cNvSpPr txBox="1"/>
          <p:nvPr userDrawn="1"/>
        </p:nvSpPr>
        <p:spPr>
          <a:xfrm>
            <a:off x="1880237" y="332656"/>
            <a:ext cx="3198311" cy="461665"/>
          </a:xfrm>
          <a:prstGeom prst="rect">
            <a:avLst/>
          </a:prstGeom>
          <a:noFill/>
        </p:spPr>
        <p:txBody>
          <a:bodyPr wrap="none" rtlCol="0">
            <a:spAutoFit/>
          </a:bodyPr>
          <a:lstStyle/>
          <a:p>
            <a:r>
              <a:rPr lang="es-CO" sz="2400" dirty="0" smtClean="0">
                <a:solidFill>
                  <a:srgbClr val="FFFF00"/>
                </a:solidFill>
              </a:rPr>
              <a:t>Unidad de Informática</a:t>
            </a:r>
            <a:endParaRPr lang="es-CO" sz="2400" dirty="0">
              <a:solidFill>
                <a:srgbClr val="FFFF00"/>
              </a:solidFill>
            </a:endParaRPr>
          </a:p>
        </p:txBody>
      </p:sp>
    </p:spTree>
    <p:extLst>
      <p:ext uri="{BB962C8B-B14F-4D97-AF65-F5344CB8AC3E}">
        <p14:creationId xmlns:p14="http://schemas.microsoft.com/office/powerpoint/2010/main" val="2365427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_tradnl"/>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6"/>
          <p:cNvSpPr>
            <a:spLocks noGrp="1" noChangeArrowheads="1"/>
          </p:cNvSpPr>
          <p:nvPr>
            <p:ph type="sldNum" sz="quarter" idx="12"/>
          </p:nvPr>
        </p:nvSpPr>
        <p:spPr>
          <a:ln/>
        </p:spPr>
        <p:txBody>
          <a:bodyPr/>
          <a:lstStyle>
            <a:lvl1pPr>
              <a:defRPr/>
            </a:lvl1pPr>
          </a:lstStyle>
          <a:p>
            <a:fld id="{372D6FB3-F189-496E-8C07-3A4944B64A8D}" type="slidenum">
              <a:rPr lang="es-ES_tradnl" altLang="es-CO"/>
              <a:pPr/>
              <a:t>‹Nº›</a:t>
            </a:fld>
            <a:endParaRPr lang="es-ES_tradnl" altLang="es-CO"/>
          </a:p>
        </p:txBody>
      </p:sp>
    </p:spTree>
    <p:extLst>
      <p:ext uri="{BB962C8B-B14F-4D97-AF65-F5344CB8AC3E}">
        <p14:creationId xmlns:p14="http://schemas.microsoft.com/office/powerpoint/2010/main" val="1219210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2492375"/>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2492375"/>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Rectangle 4"/>
          <p:cNvSpPr>
            <a:spLocks noGrp="1" noChangeArrowheads="1"/>
          </p:cNvSpPr>
          <p:nvPr>
            <p:ph type="dt" sz="half" idx="10"/>
          </p:nvPr>
        </p:nvSpPr>
        <p:spPr>
          <a:ln/>
        </p:spPr>
        <p:txBody>
          <a:bodyPr/>
          <a:lstStyle>
            <a:lvl1pPr>
              <a:defRPr/>
            </a:lvl1pPr>
          </a:lstStyle>
          <a:p>
            <a:pPr>
              <a:defRPr/>
            </a:pPr>
            <a:endParaRPr lang="es-ES_tradnl"/>
          </a:p>
        </p:txBody>
      </p:sp>
      <p:sp>
        <p:nvSpPr>
          <p:cNvPr id="6"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7" name="Rectangle 6"/>
          <p:cNvSpPr>
            <a:spLocks noGrp="1" noChangeArrowheads="1"/>
          </p:cNvSpPr>
          <p:nvPr>
            <p:ph type="sldNum" sz="quarter" idx="12"/>
          </p:nvPr>
        </p:nvSpPr>
        <p:spPr>
          <a:ln/>
        </p:spPr>
        <p:txBody>
          <a:bodyPr/>
          <a:lstStyle>
            <a:lvl1pPr>
              <a:defRPr/>
            </a:lvl1pPr>
          </a:lstStyle>
          <a:p>
            <a:fld id="{8731D4DA-EBB3-4F06-B197-E968DA7B5F77}" type="slidenum">
              <a:rPr lang="es-ES_tradnl" altLang="es-CO"/>
              <a:pPr/>
              <a:t>‹Nº›</a:t>
            </a:fld>
            <a:endParaRPr lang="es-ES_tradnl" altLang="es-CO"/>
          </a:p>
        </p:txBody>
      </p:sp>
    </p:spTree>
    <p:extLst>
      <p:ext uri="{BB962C8B-B14F-4D97-AF65-F5344CB8AC3E}">
        <p14:creationId xmlns:p14="http://schemas.microsoft.com/office/powerpoint/2010/main" val="2949433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Rectangle 4"/>
          <p:cNvSpPr>
            <a:spLocks noGrp="1" noChangeArrowheads="1"/>
          </p:cNvSpPr>
          <p:nvPr>
            <p:ph type="dt" sz="half" idx="10"/>
          </p:nvPr>
        </p:nvSpPr>
        <p:spPr>
          <a:ln/>
        </p:spPr>
        <p:txBody>
          <a:bodyPr/>
          <a:lstStyle>
            <a:lvl1pPr>
              <a:defRPr/>
            </a:lvl1pPr>
          </a:lstStyle>
          <a:p>
            <a:pPr>
              <a:defRPr/>
            </a:pPr>
            <a:endParaRPr lang="es-ES_tradnl"/>
          </a:p>
        </p:txBody>
      </p:sp>
      <p:sp>
        <p:nvSpPr>
          <p:cNvPr id="8"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9" name="Rectangle 6"/>
          <p:cNvSpPr>
            <a:spLocks noGrp="1" noChangeArrowheads="1"/>
          </p:cNvSpPr>
          <p:nvPr>
            <p:ph type="sldNum" sz="quarter" idx="12"/>
          </p:nvPr>
        </p:nvSpPr>
        <p:spPr>
          <a:ln/>
        </p:spPr>
        <p:txBody>
          <a:bodyPr/>
          <a:lstStyle>
            <a:lvl1pPr>
              <a:defRPr/>
            </a:lvl1pPr>
          </a:lstStyle>
          <a:p>
            <a:fld id="{06BC4D53-4E25-4A57-9C93-7347A7FA43E9}" type="slidenum">
              <a:rPr lang="es-ES_tradnl" altLang="es-CO"/>
              <a:pPr/>
              <a:t>‹Nº›</a:t>
            </a:fld>
            <a:endParaRPr lang="es-ES_tradnl" altLang="es-CO"/>
          </a:p>
        </p:txBody>
      </p:sp>
    </p:spTree>
    <p:extLst>
      <p:ext uri="{BB962C8B-B14F-4D97-AF65-F5344CB8AC3E}">
        <p14:creationId xmlns:p14="http://schemas.microsoft.com/office/powerpoint/2010/main" val="258693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Rectangle 4"/>
          <p:cNvSpPr>
            <a:spLocks noGrp="1" noChangeArrowheads="1"/>
          </p:cNvSpPr>
          <p:nvPr>
            <p:ph type="dt" sz="half" idx="10"/>
          </p:nvPr>
        </p:nvSpPr>
        <p:spPr>
          <a:ln/>
        </p:spPr>
        <p:txBody>
          <a:bodyPr/>
          <a:lstStyle>
            <a:lvl1pPr>
              <a:defRPr/>
            </a:lvl1pPr>
          </a:lstStyle>
          <a:p>
            <a:pPr>
              <a:defRPr/>
            </a:pPr>
            <a:endParaRPr lang="es-ES_tradnl"/>
          </a:p>
        </p:txBody>
      </p:sp>
      <p:sp>
        <p:nvSpPr>
          <p:cNvPr id="4"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5" name="Rectangle 6"/>
          <p:cNvSpPr>
            <a:spLocks noGrp="1" noChangeArrowheads="1"/>
          </p:cNvSpPr>
          <p:nvPr>
            <p:ph type="sldNum" sz="quarter" idx="12"/>
          </p:nvPr>
        </p:nvSpPr>
        <p:spPr>
          <a:ln/>
        </p:spPr>
        <p:txBody>
          <a:bodyPr/>
          <a:lstStyle>
            <a:lvl1pPr>
              <a:defRPr/>
            </a:lvl1pPr>
          </a:lstStyle>
          <a:p>
            <a:fld id="{156C6108-E1A7-4095-B4E1-22E3ED631B93}" type="slidenum">
              <a:rPr lang="es-ES_tradnl" altLang="es-CO"/>
              <a:pPr/>
              <a:t>‹Nº›</a:t>
            </a:fld>
            <a:endParaRPr lang="es-ES_tradnl" altLang="es-CO"/>
          </a:p>
        </p:txBody>
      </p:sp>
    </p:spTree>
    <p:extLst>
      <p:ext uri="{BB962C8B-B14F-4D97-AF65-F5344CB8AC3E}">
        <p14:creationId xmlns:p14="http://schemas.microsoft.com/office/powerpoint/2010/main" val="1896386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_tradnl"/>
          </a:p>
        </p:txBody>
      </p:sp>
      <p:sp>
        <p:nvSpPr>
          <p:cNvPr id="3"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4" name="Rectangle 6"/>
          <p:cNvSpPr>
            <a:spLocks noGrp="1" noChangeArrowheads="1"/>
          </p:cNvSpPr>
          <p:nvPr>
            <p:ph type="sldNum" sz="quarter" idx="12"/>
          </p:nvPr>
        </p:nvSpPr>
        <p:spPr>
          <a:ln/>
        </p:spPr>
        <p:txBody>
          <a:bodyPr/>
          <a:lstStyle>
            <a:lvl1pPr>
              <a:defRPr/>
            </a:lvl1pPr>
          </a:lstStyle>
          <a:p>
            <a:fld id="{EEFBEBFA-3619-4457-8476-0B11D4AACADE}" type="slidenum">
              <a:rPr lang="es-ES_tradnl" altLang="es-CO"/>
              <a:pPr/>
              <a:t>‹Nº›</a:t>
            </a:fld>
            <a:endParaRPr lang="es-ES_tradnl" altLang="es-CO"/>
          </a:p>
        </p:txBody>
      </p:sp>
    </p:spTree>
    <p:extLst>
      <p:ext uri="{BB962C8B-B14F-4D97-AF65-F5344CB8AC3E}">
        <p14:creationId xmlns:p14="http://schemas.microsoft.com/office/powerpoint/2010/main" val="2017151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_tradnl"/>
          </a:p>
        </p:txBody>
      </p:sp>
      <p:sp>
        <p:nvSpPr>
          <p:cNvPr id="6"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7" name="Rectangle 6"/>
          <p:cNvSpPr>
            <a:spLocks noGrp="1" noChangeArrowheads="1"/>
          </p:cNvSpPr>
          <p:nvPr>
            <p:ph type="sldNum" sz="quarter" idx="12"/>
          </p:nvPr>
        </p:nvSpPr>
        <p:spPr>
          <a:ln/>
        </p:spPr>
        <p:txBody>
          <a:bodyPr/>
          <a:lstStyle>
            <a:lvl1pPr>
              <a:defRPr/>
            </a:lvl1pPr>
          </a:lstStyle>
          <a:p>
            <a:fld id="{32A4D0E1-7AE3-4D36-9284-55CEA228571A}" type="slidenum">
              <a:rPr lang="es-ES_tradnl" altLang="es-CO"/>
              <a:pPr/>
              <a:t>‹Nº›</a:t>
            </a:fld>
            <a:endParaRPr lang="es-ES_tradnl" altLang="es-CO"/>
          </a:p>
        </p:txBody>
      </p:sp>
    </p:spTree>
    <p:extLst>
      <p:ext uri="{BB962C8B-B14F-4D97-AF65-F5344CB8AC3E}">
        <p14:creationId xmlns:p14="http://schemas.microsoft.com/office/powerpoint/2010/main" val="1453464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O" noProof="0" dirty="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_tradnl"/>
          </a:p>
        </p:txBody>
      </p:sp>
      <p:sp>
        <p:nvSpPr>
          <p:cNvPr id="6"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7" name="Rectangle 6"/>
          <p:cNvSpPr>
            <a:spLocks noGrp="1" noChangeArrowheads="1"/>
          </p:cNvSpPr>
          <p:nvPr>
            <p:ph type="sldNum" sz="quarter" idx="12"/>
          </p:nvPr>
        </p:nvSpPr>
        <p:spPr>
          <a:ln/>
        </p:spPr>
        <p:txBody>
          <a:bodyPr/>
          <a:lstStyle>
            <a:lvl1pPr>
              <a:defRPr/>
            </a:lvl1pPr>
          </a:lstStyle>
          <a:p>
            <a:fld id="{E8F21A4C-90EE-400C-BB6E-7B367E0EB971}" type="slidenum">
              <a:rPr lang="es-ES_tradnl" altLang="es-CO"/>
              <a:pPr/>
              <a:t>‹Nº›</a:t>
            </a:fld>
            <a:endParaRPr lang="es-ES_tradnl" altLang="es-CO"/>
          </a:p>
        </p:txBody>
      </p:sp>
    </p:spTree>
    <p:extLst>
      <p:ext uri="{BB962C8B-B14F-4D97-AF65-F5344CB8AC3E}">
        <p14:creationId xmlns:p14="http://schemas.microsoft.com/office/powerpoint/2010/main" val="3997638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26841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_tradnl" altLang="es-CO" dirty="0" smtClean="0"/>
              <a:t>Haga clic para cambiar el estilo de título	</a:t>
            </a:r>
          </a:p>
        </p:txBody>
      </p:sp>
      <p:sp>
        <p:nvSpPr>
          <p:cNvPr id="1027" name="Rectangle 3"/>
          <p:cNvSpPr>
            <a:spLocks noGrp="1" noChangeArrowheads="1"/>
          </p:cNvSpPr>
          <p:nvPr>
            <p:ph type="body" idx="1"/>
          </p:nvPr>
        </p:nvSpPr>
        <p:spPr bwMode="auto">
          <a:xfrm>
            <a:off x="457200" y="2492375"/>
            <a:ext cx="8229600" cy="363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_tradnl" altLang="es-CO" dirty="0" smtClean="0"/>
              <a:t>Haga clic para modificar el estilo de texto del patrón</a:t>
            </a:r>
          </a:p>
          <a:p>
            <a:pPr lvl="1"/>
            <a:r>
              <a:rPr lang="es-ES_tradnl" altLang="es-CO" dirty="0" smtClean="0"/>
              <a:t>Segundo nivel</a:t>
            </a:r>
          </a:p>
          <a:p>
            <a:pPr lvl="2"/>
            <a:r>
              <a:rPr lang="es-ES_tradnl" altLang="es-CO" dirty="0" smtClean="0"/>
              <a:t>Tercer nivel</a:t>
            </a:r>
          </a:p>
          <a:p>
            <a:pPr lvl="3"/>
            <a:r>
              <a:rPr lang="es-ES_tradnl" altLang="es-CO" dirty="0" smtClean="0"/>
              <a:t>Cuarto nivel</a:t>
            </a:r>
          </a:p>
          <a:p>
            <a:pPr lvl="4"/>
            <a:r>
              <a:rPr lang="es-ES_tradnl" altLang="es-CO" dirty="0"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s-ES_tradnl"/>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s-ES_tradnl"/>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vl1pPr>
          </a:lstStyle>
          <a:p>
            <a:fld id="{BED02AD5-D139-4075-9ECC-2B655EFFA3B3}" type="slidenum">
              <a:rPr lang="es-ES_tradnl" altLang="es-CO"/>
              <a:pPr/>
              <a:t>‹Nº›</a:t>
            </a:fld>
            <a:endParaRPr lang="es-ES_tradnl" altLang="es-CO"/>
          </a:p>
        </p:txBody>
      </p:sp>
      <p:grpSp>
        <p:nvGrpSpPr>
          <p:cNvPr id="1031" name="Group 7"/>
          <p:cNvGrpSpPr>
            <a:grpSpLocks/>
          </p:cNvGrpSpPr>
          <p:nvPr userDrawn="1"/>
        </p:nvGrpSpPr>
        <p:grpSpPr bwMode="auto">
          <a:xfrm>
            <a:off x="0" y="0"/>
            <a:ext cx="9144000" cy="1196975"/>
            <a:chOff x="0" y="0"/>
            <a:chExt cx="5760" cy="852"/>
          </a:xfrm>
        </p:grpSpPr>
        <p:pic>
          <p:nvPicPr>
            <p:cNvPr id="1037"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Picture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3"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9" name="Picture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04"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0" name="Picture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5"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1" name="Picture 1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85"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2" name="Picture 1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67"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3" name="Picture 1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6"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 name="Picture 1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57"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5" name="Picture 1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48"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6" name="Picture 1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39"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7" name="Picture 1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30"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8" name="Picture 1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20"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9" name="Picture 2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02"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0" name="Picture 2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11"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1" name="Picture 2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383"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2" name="Picture 2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92"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3" name="Picture 2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474"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 name="Picture 2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65"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5" name="Picture 2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655"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6" name="Picture 2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746"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7" name="Picture 2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837"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8" name="Picture 2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27"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9" name="Picture 3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018"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0" name="Picture 3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109"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1" name="Picture 3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90"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2" name="Picture 3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00"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3" name="Picture 3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381"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4" name="Picture 3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494"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 name="Picture 3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585"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6" name="Picture 3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76"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7" name="Picture 3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766"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8" name="Picture 3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48"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9" name="Picture 4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857"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0" name="Picture 4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038"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1" name="Picture 4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129"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2" name="Picture 4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220"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3" name="Picture 4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311"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4" name="Picture 4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01"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 name="Picture 4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583"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6" name="Picture 4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92"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7" name="Picture 4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64"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8" name="Picture 4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673"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9" name="Picture 5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855"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0" name="Picture 5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946"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1" name="Picture 5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036"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2" name="Picture 5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127"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3" name="Picture 5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218"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4" name="Picture 5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308"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 name="Picture 5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399"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6" name="Picture 5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490"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7" name="Picture 5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671"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8" name="Picture 5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581"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9" name="Picture 6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39"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0" name="Picture 6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830"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1" name="Picture 6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921"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2" name="Picture 6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11"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3" name="Picture 6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102"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4" name="Picture 6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193"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 name="Picture 6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374"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6" name="Picture 6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284"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7" name="Picture 6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59"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8" name="Picture 6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640"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9" name="Picture 7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550"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32" name="11 Imagen" descr="logo.jpg"/>
          <p:cNvPicPr>
            <a:picLocks noChangeAspect="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812800" y="188913"/>
            <a:ext cx="642938"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3" name="Group 72"/>
          <p:cNvGrpSpPr>
            <a:grpSpLocks/>
          </p:cNvGrpSpPr>
          <p:nvPr userDrawn="1"/>
        </p:nvGrpSpPr>
        <p:grpSpPr bwMode="auto">
          <a:xfrm>
            <a:off x="2411413" y="333375"/>
            <a:ext cx="6380162" cy="730250"/>
            <a:chOff x="1519" y="309"/>
            <a:chExt cx="4019" cy="460"/>
          </a:xfrm>
        </p:grpSpPr>
        <p:pic>
          <p:nvPicPr>
            <p:cNvPr id="1034" name="Picture 7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519" y="546"/>
              <a:ext cx="207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7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148" y="554"/>
              <a:ext cx="39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25 CuadroTexto"/>
            <p:cNvSpPr txBox="1">
              <a:spLocks noChangeArrowheads="1"/>
            </p:cNvSpPr>
            <p:nvPr/>
          </p:nvSpPr>
          <p:spPr bwMode="auto">
            <a:xfrm>
              <a:off x="3533" y="309"/>
              <a:ext cx="1704" cy="460"/>
            </a:xfrm>
            <a:prstGeom prst="rect">
              <a:avLst/>
            </a:prstGeom>
            <a:noFill/>
            <a:ln w="9525">
              <a:noFill/>
              <a:miter lim="800000"/>
              <a:headEnd/>
              <a:tailEnd/>
            </a:ln>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defRPr/>
              </a:pPr>
              <a:r>
                <a:rPr lang="es-CO" sz="1400" b="1" i="1" dirty="0" smtClean="0">
                  <a:solidFill>
                    <a:srgbClr val="FFFF00"/>
                  </a:solidFill>
                  <a:effectLst>
                    <a:outerShdw blurRad="38100" dist="38100" dir="2700000" algn="tl">
                      <a:srgbClr val="C0C0C0"/>
                    </a:outerShdw>
                  </a:effectLst>
                  <a:latin typeface="Times New Roman" pitchFamily="18" charset="0"/>
                </a:rPr>
                <a:t>Consejo Superior de la Judicatura</a:t>
              </a:r>
            </a:p>
            <a:p>
              <a:pPr algn="ctr">
                <a:defRPr/>
              </a:pPr>
              <a:r>
                <a:rPr lang="es-CO" sz="1400" b="1" i="1" dirty="0" smtClean="0">
                  <a:solidFill>
                    <a:srgbClr val="FFFF00"/>
                  </a:solidFill>
                  <a:effectLst>
                    <a:outerShdw blurRad="38100" dist="38100" dir="2700000" algn="tl">
                      <a:srgbClr val="C0C0C0"/>
                    </a:outerShdw>
                  </a:effectLst>
                  <a:latin typeface="Times New Roman" pitchFamily="18" charset="0"/>
                </a:rPr>
                <a:t>Sala Administrativa</a:t>
              </a:r>
            </a:p>
            <a:p>
              <a:pPr algn="ctr">
                <a:defRPr/>
              </a:pPr>
              <a:endParaRPr lang="es-CO" sz="1400" b="1" i="1" dirty="0" smtClean="0">
                <a:solidFill>
                  <a:srgbClr val="FFFF00"/>
                </a:solidFill>
                <a:effectLst>
                  <a:outerShdw blurRad="38100" dist="38100" dir="2700000" algn="tl">
                    <a:srgbClr val="C0C0C0"/>
                  </a:outerShdw>
                </a:effectLst>
                <a:latin typeface="Times New Roman" pitchFamily="18" charset="0"/>
              </a:endParaRPr>
            </a:p>
          </p:txBody>
        </p:sp>
      </p:grpSp>
      <p:sp>
        <p:nvSpPr>
          <p:cNvPr id="76" name="CuadroTexto 75"/>
          <p:cNvSpPr txBox="1"/>
          <p:nvPr userDrawn="1"/>
        </p:nvSpPr>
        <p:spPr>
          <a:xfrm>
            <a:off x="5382413" y="836712"/>
            <a:ext cx="3294043" cy="276999"/>
          </a:xfrm>
          <a:prstGeom prst="rect">
            <a:avLst/>
          </a:prstGeom>
          <a:noFill/>
        </p:spPr>
        <p:txBody>
          <a:bodyPr wrap="none" rtlCol="0">
            <a:spAutoFit/>
          </a:bodyPr>
          <a:lstStyle/>
          <a:p>
            <a:r>
              <a:rPr lang="es-CO" sz="1200" i="1" dirty="0" smtClean="0">
                <a:solidFill>
                  <a:srgbClr val="FFFF00"/>
                </a:solidFill>
              </a:rPr>
              <a:t>Dirección Ejecutiva</a:t>
            </a:r>
            <a:r>
              <a:rPr lang="es-CO" sz="1200" i="1" baseline="0" dirty="0" smtClean="0">
                <a:solidFill>
                  <a:srgbClr val="FFFF00"/>
                </a:solidFill>
              </a:rPr>
              <a:t> de Administración Judicial</a:t>
            </a:r>
            <a:endParaRPr lang="es-CO" sz="1200" i="1" dirty="0">
              <a:solidFill>
                <a:srgbClr val="FFFF00"/>
              </a:solidFill>
            </a:endParaRPr>
          </a:p>
        </p:txBody>
      </p:sp>
      <p:sp>
        <p:nvSpPr>
          <p:cNvPr id="77" name="CuadroTexto 76"/>
          <p:cNvSpPr txBox="1"/>
          <p:nvPr userDrawn="1"/>
        </p:nvSpPr>
        <p:spPr>
          <a:xfrm>
            <a:off x="1880237" y="332656"/>
            <a:ext cx="3198311" cy="461665"/>
          </a:xfrm>
          <a:prstGeom prst="rect">
            <a:avLst/>
          </a:prstGeom>
          <a:noFill/>
        </p:spPr>
        <p:txBody>
          <a:bodyPr wrap="none" rtlCol="0">
            <a:spAutoFit/>
          </a:bodyPr>
          <a:lstStyle/>
          <a:p>
            <a:r>
              <a:rPr lang="es-CO" sz="2400" dirty="0" smtClean="0">
                <a:solidFill>
                  <a:srgbClr val="FFFF00"/>
                </a:solidFill>
              </a:rPr>
              <a:t>Unidad de Informática</a:t>
            </a:r>
            <a:endParaRPr lang="es-CO" sz="2400" dirty="0">
              <a:solidFill>
                <a:srgbClr val="FFFF00"/>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Garamond" pitchFamily="18" charset="0"/>
        </a:defRPr>
      </a:lvl2pPr>
      <a:lvl3pPr algn="ctr" rtl="0" eaLnBrk="0" fontAlgn="base" hangingPunct="0">
        <a:spcBef>
          <a:spcPct val="0"/>
        </a:spcBef>
        <a:spcAft>
          <a:spcPct val="0"/>
        </a:spcAft>
        <a:defRPr sz="4400">
          <a:solidFill>
            <a:schemeClr val="tx2"/>
          </a:solidFill>
          <a:latin typeface="Garamond" pitchFamily="18" charset="0"/>
        </a:defRPr>
      </a:lvl3pPr>
      <a:lvl4pPr algn="ctr" rtl="0" eaLnBrk="0" fontAlgn="base" hangingPunct="0">
        <a:spcBef>
          <a:spcPct val="0"/>
        </a:spcBef>
        <a:spcAft>
          <a:spcPct val="0"/>
        </a:spcAft>
        <a:defRPr sz="4400">
          <a:solidFill>
            <a:schemeClr val="tx2"/>
          </a:solidFill>
          <a:latin typeface="Garamond" pitchFamily="18" charset="0"/>
        </a:defRPr>
      </a:lvl4pPr>
      <a:lvl5pPr algn="ctr" rtl="0" eaLnBrk="0" fontAlgn="base" hangingPunct="0">
        <a:spcBef>
          <a:spcPct val="0"/>
        </a:spcBef>
        <a:spcAft>
          <a:spcPct val="0"/>
        </a:spcAft>
        <a:defRPr sz="4400">
          <a:solidFill>
            <a:schemeClr val="tx2"/>
          </a:solidFill>
          <a:latin typeface="Garamond" pitchFamily="18" charset="0"/>
        </a:defRPr>
      </a:lvl5pPr>
      <a:lvl6pPr marL="457200" algn="ctr" rtl="0" fontAlgn="base">
        <a:spcBef>
          <a:spcPct val="0"/>
        </a:spcBef>
        <a:spcAft>
          <a:spcPct val="0"/>
        </a:spcAft>
        <a:defRPr sz="4400">
          <a:solidFill>
            <a:schemeClr val="tx2"/>
          </a:solidFill>
          <a:latin typeface="Garamond" pitchFamily="18" charset="0"/>
        </a:defRPr>
      </a:lvl6pPr>
      <a:lvl7pPr marL="914400" algn="ctr" rtl="0" fontAlgn="base">
        <a:spcBef>
          <a:spcPct val="0"/>
        </a:spcBef>
        <a:spcAft>
          <a:spcPct val="0"/>
        </a:spcAft>
        <a:defRPr sz="4400">
          <a:solidFill>
            <a:schemeClr val="tx2"/>
          </a:solidFill>
          <a:latin typeface="Garamond" pitchFamily="18" charset="0"/>
        </a:defRPr>
      </a:lvl7pPr>
      <a:lvl8pPr marL="1371600" algn="ctr" rtl="0" fontAlgn="base">
        <a:spcBef>
          <a:spcPct val="0"/>
        </a:spcBef>
        <a:spcAft>
          <a:spcPct val="0"/>
        </a:spcAft>
        <a:defRPr sz="4400">
          <a:solidFill>
            <a:schemeClr val="tx2"/>
          </a:solidFill>
          <a:latin typeface="Garamond" pitchFamily="18" charset="0"/>
        </a:defRPr>
      </a:lvl8pPr>
      <a:lvl9pPr marL="1828800" algn="ctr" rtl="0" fontAlgn="base">
        <a:spcBef>
          <a:spcPct val="0"/>
        </a:spcBef>
        <a:spcAft>
          <a:spcPct val="0"/>
        </a:spcAft>
        <a:defRPr sz="4400">
          <a:solidFill>
            <a:schemeClr val="tx2"/>
          </a:solidFill>
          <a:latin typeface="Garamond"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Amenazas</a:t>
            </a:r>
            <a:endParaRPr lang="es-CO" dirty="0"/>
          </a:p>
        </p:txBody>
      </p:sp>
      <p:sp>
        <p:nvSpPr>
          <p:cNvPr id="3" name="2 Marcador de contenido"/>
          <p:cNvSpPr>
            <a:spLocks noGrp="1"/>
          </p:cNvSpPr>
          <p:nvPr>
            <p:ph idx="1"/>
          </p:nvPr>
        </p:nvSpPr>
        <p:spPr/>
        <p:txBody>
          <a:bodyPr/>
          <a:lstStyle/>
          <a:p>
            <a:pPr marL="0" indent="0">
              <a:buNone/>
            </a:pPr>
            <a:r>
              <a:rPr lang="es-CO" dirty="0" smtClean="0"/>
              <a:t>Las amenazas son agentes internos o externos que pueden aprovechar vulnerabilidades para generar daños a la información</a:t>
            </a:r>
            <a:endParaRPr lang="es-CO" dirty="0"/>
          </a:p>
        </p:txBody>
      </p:sp>
      <p:pic>
        <p:nvPicPr>
          <p:cNvPr id="4" name="3 Imagen"/>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39552" y="4357202"/>
            <a:ext cx="1957799" cy="1304046"/>
          </a:xfrm>
          <a:prstGeom prst="rect">
            <a:avLst/>
          </a:prstGeom>
        </p:spPr>
      </p:pic>
      <p:pic>
        <p:nvPicPr>
          <p:cNvPr id="5" name="4 Imagen"/>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771801" y="4301316"/>
            <a:ext cx="1535702" cy="1816029"/>
          </a:xfrm>
          <a:prstGeom prst="rect">
            <a:avLst/>
          </a:prstGeom>
        </p:spPr>
      </p:pic>
      <p:pic>
        <p:nvPicPr>
          <p:cNvPr id="6" name="5 Imagen"/>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307503" y="4234098"/>
            <a:ext cx="2140725" cy="1427150"/>
          </a:xfrm>
          <a:prstGeom prst="rect">
            <a:avLst/>
          </a:prstGeom>
        </p:spPr>
      </p:pic>
      <p:pic>
        <p:nvPicPr>
          <p:cNvPr id="7" name="6 Imagen"/>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597902" y="4248560"/>
            <a:ext cx="1864301" cy="1398226"/>
          </a:xfrm>
          <a:prstGeom prst="rect">
            <a:avLst/>
          </a:prstGeom>
        </p:spPr>
      </p:pic>
    </p:spTree>
    <p:extLst>
      <p:ext uri="{BB962C8B-B14F-4D97-AF65-F5344CB8AC3E}">
        <p14:creationId xmlns:p14="http://schemas.microsoft.com/office/powerpoint/2010/main" val="6369140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Vulnerabilidades</a:t>
            </a:r>
            <a:endParaRPr lang="es-CO" dirty="0"/>
          </a:p>
        </p:txBody>
      </p:sp>
      <p:sp>
        <p:nvSpPr>
          <p:cNvPr id="3" name="2 Marcador de contenido"/>
          <p:cNvSpPr>
            <a:spLocks noGrp="1"/>
          </p:cNvSpPr>
          <p:nvPr>
            <p:ph idx="1"/>
          </p:nvPr>
        </p:nvSpPr>
        <p:spPr/>
        <p:txBody>
          <a:bodyPr>
            <a:normAutofit fontScale="77500" lnSpcReduction="20000"/>
          </a:bodyPr>
          <a:lstStyle/>
          <a:p>
            <a:r>
              <a:rPr lang="es-CO" dirty="0" smtClean="0"/>
              <a:t>Las vulnerabilidades Son condiciones débiles de los controles de seguridad que facilitan las acciones de las amenazas.</a:t>
            </a:r>
          </a:p>
          <a:p>
            <a:r>
              <a:rPr lang="es-CO" dirty="0" smtClean="0"/>
              <a:t>Mientras más débil sea un control, será más fácil para la amenaza provocar daños</a:t>
            </a:r>
          </a:p>
          <a:p>
            <a:pPr marL="0" indent="0">
              <a:buNone/>
            </a:pPr>
            <a:r>
              <a:rPr lang="es-CO" dirty="0" smtClean="0"/>
              <a:t>Ejemplo</a:t>
            </a:r>
          </a:p>
          <a:p>
            <a:pPr lvl="1"/>
            <a:r>
              <a:rPr lang="es-CO" dirty="0" smtClean="0"/>
              <a:t>Falta de entrenamiento</a:t>
            </a:r>
          </a:p>
          <a:p>
            <a:pPr lvl="1"/>
            <a:r>
              <a:rPr lang="es-CO" dirty="0" smtClean="0"/>
              <a:t>Incumplimiento de procedimientos</a:t>
            </a:r>
          </a:p>
          <a:p>
            <a:pPr lvl="1"/>
            <a:r>
              <a:rPr lang="es-CO" dirty="0" smtClean="0"/>
              <a:t>Uso de software desconocido/no licenciado</a:t>
            </a:r>
          </a:p>
          <a:p>
            <a:pPr lvl="1"/>
            <a:r>
              <a:rPr lang="es-CO" dirty="0" smtClean="0"/>
              <a:t>Contraseñas débiles  </a:t>
            </a:r>
            <a:endParaRPr lang="es-CO" dirty="0"/>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228184" y="4581128"/>
            <a:ext cx="2463737" cy="173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34243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Evalúe su progreso</a:t>
            </a:r>
            <a:endParaRPr lang="es-CO" dirty="0"/>
          </a:p>
        </p:txBody>
      </p:sp>
      <p:sp>
        <p:nvSpPr>
          <p:cNvPr id="3" name="2 Marcador de contenido"/>
          <p:cNvSpPr>
            <a:spLocks noGrp="1"/>
          </p:cNvSpPr>
          <p:nvPr>
            <p:ph idx="1"/>
          </p:nvPr>
        </p:nvSpPr>
        <p:spPr>
          <a:xfrm>
            <a:off x="755576" y="2420888"/>
            <a:ext cx="7543800" cy="3451096"/>
          </a:xfrm>
        </p:spPr>
        <p:txBody>
          <a:bodyPr>
            <a:normAutofit fontScale="85000" lnSpcReduction="10000"/>
          </a:bodyPr>
          <a:lstStyle/>
          <a:p>
            <a:pPr marL="0" indent="0">
              <a:buNone/>
            </a:pPr>
            <a:r>
              <a:rPr lang="es-CO" dirty="0" smtClean="0"/>
              <a:t>Responda falso o verdadero</a:t>
            </a:r>
          </a:p>
          <a:p>
            <a:r>
              <a:rPr lang="es-CO" dirty="0" smtClean="0"/>
              <a:t>¿Un sistema de gestión de seguridad de la información se organiza en forma similar a un sistema de gestión de calidad?</a:t>
            </a:r>
          </a:p>
          <a:p>
            <a:r>
              <a:rPr lang="es-CO" dirty="0" smtClean="0"/>
              <a:t>¿Los riesgos pueden ser eventos positivos?</a:t>
            </a:r>
          </a:p>
          <a:p>
            <a:r>
              <a:rPr lang="es-CO" dirty="0" smtClean="0"/>
              <a:t>¿Las amenazas solo son causadas por fenómenos naturales como fuego o agua?</a:t>
            </a:r>
          </a:p>
          <a:p>
            <a:r>
              <a:rPr lang="es-CO" dirty="0" smtClean="0"/>
              <a:t>¿El uso de la contraseña 12345 es una debilidad?</a:t>
            </a:r>
          </a:p>
          <a:p>
            <a:endParaRPr lang="es-CO" dirty="0"/>
          </a:p>
        </p:txBody>
      </p:sp>
    </p:spTree>
    <p:extLst>
      <p:ext uri="{BB962C8B-B14F-4D97-AF65-F5344CB8AC3E}">
        <p14:creationId xmlns:p14="http://schemas.microsoft.com/office/powerpoint/2010/main" val="30304327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Solución</a:t>
            </a:r>
            <a:endParaRPr lang="es-CO" dirty="0"/>
          </a:p>
        </p:txBody>
      </p:sp>
      <p:sp>
        <p:nvSpPr>
          <p:cNvPr id="3" name="2 Marcador de contenido"/>
          <p:cNvSpPr>
            <a:spLocks noGrp="1"/>
          </p:cNvSpPr>
          <p:nvPr>
            <p:ph idx="1"/>
          </p:nvPr>
        </p:nvSpPr>
        <p:spPr/>
        <p:txBody>
          <a:bodyPr>
            <a:normAutofit fontScale="70000" lnSpcReduction="20000"/>
          </a:bodyPr>
          <a:lstStyle/>
          <a:p>
            <a:r>
              <a:rPr lang="es-CO" dirty="0"/>
              <a:t>¿Un sistema de gestión de seguridad de la información se organiza en forma similar a un sistema de gestión de calidad</a:t>
            </a:r>
            <a:r>
              <a:rPr lang="es-CO" dirty="0" smtClean="0"/>
              <a:t>?</a:t>
            </a:r>
          </a:p>
          <a:p>
            <a:pPr marL="0" indent="0">
              <a:buNone/>
            </a:pPr>
            <a:r>
              <a:rPr lang="es-CO" i="1" dirty="0"/>
              <a:t>V</a:t>
            </a:r>
            <a:r>
              <a:rPr lang="es-CO" i="1" dirty="0" smtClean="0"/>
              <a:t>erdadero</a:t>
            </a:r>
            <a:endParaRPr lang="es-CO" i="1" dirty="0"/>
          </a:p>
          <a:p>
            <a:r>
              <a:rPr lang="es-CO" dirty="0"/>
              <a:t>¿Los riesgos pueden ser eventos positivos</a:t>
            </a:r>
            <a:r>
              <a:rPr lang="es-CO" dirty="0" smtClean="0"/>
              <a:t>?</a:t>
            </a:r>
          </a:p>
          <a:p>
            <a:pPr marL="0" indent="0">
              <a:buNone/>
            </a:pPr>
            <a:r>
              <a:rPr lang="es-CO" i="1" dirty="0" smtClean="0"/>
              <a:t>Verdadero, se llaman oportunidades</a:t>
            </a:r>
            <a:endParaRPr lang="es-CO" i="1" dirty="0"/>
          </a:p>
          <a:p>
            <a:r>
              <a:rPr lang="es-CO" dirty="0"/>
              <a:t>¿Las amenazas solo son causadas por fenómenos naturales como fuego o agua</a:t>
            </a:r>
            <a:r>
              <a:rPr lang="es-CO" dirty="0" smtClean="0"/>
              <a:t>?</a:t>
            </a:r>
          </a:p>
          <a:p>
            <a:pPr marL="0" indent="0">
              <a:buNone/>
            </a:pPr>
            <a:r>
              <a:rPr lang="es-CO" i="1" dirty="0" smtClean="0"/>
              <a:t>Falso, las personas también generan amenazas</a:t>
            </a:r>
            <a:endParaRPr lang="es-CO" i="1" dirty="0"/>
          </a:p>
          <a:p>
            <a:r>
              <a:rPr lang="es-CO" dirty="0"/>
              <a:t>¿El uso de la contraseña 12345 es una debilidad</a:t>
            </a:r>
            <a:r>
              <a:rPr lang="es-CO" dirty="0" smtClean="0"/>
              <a:t>?</a:t>
            </a:r>
          </a:p>
          <a:p>
            <a:pPr marL="0" indent="0">
              <a:buNone/>
            </a:pPr>
            <a:r>
              <a:rPr lang="es-CO" i="1" dirty="0" smtClean="0"/>
              <a:t>Verdadero, las contraseñas deben ser difíciles de adivinar</a:t>
            </a:r>
            <a:endParaRPr lang="es-CO" i="1" dirty="0"/>
          </a:p>
          <a:p>
            <a:endParaRPr lang="es-CO" dirty="0"/>
          </a:p>
        </p:txBody>
      </p:sp>
    </p:spTree>
    <p:extLst>
      <p:ext uri="{BB962C8B-B14F-4D97-AF65-F5344CB8AC3E}">
        <p14:creationId xmlns:p14="http://schemas.microsoft.com/office/powerpoint/2010/main" val="27712401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Ciclo PHVA</a:t>
            </a:r>
            <a:endParaRPr lang="es-CO" dirty="0"/>
          </a:p>
        </p:txBody>
      </p:sp>
      <p:sp>
        <p:nvSpPr>
          <p:cNvPr id="3" name="2 Marcador de contenido"/>
          <p:cNvSpPr>
            <a:spLocks noGrp="1"/>
          </p:cNvSpPr>
          <p:nvPr>
            <p:ph idx="1"/>
          </p:nvPr>
        </p:nvSpPr>
        <p:spPr>
          <a:xfrm>
            <a:off x="457200" y="2492375"/>
            <a:ext cx="8229600" cy="3096865"/>
          </a:xfrm>
        </p:spPr>
        <p:txBody>
          <a:bodyPr>
            <a:normAutofit fontScale="77500" lnSpcReduction="20000"/>
          </a:bodyPr>
          <a:lstStyle/>
          <a:p>
            <a:r>
              <a:rPr lang="es-CO" dirty="0" smtClean="0"/>
              <a:t>El ciclo PHVA (Planear, Hacer, Verificar Actuar), es una herramienta de los sistemas de gestión</a:t>
            </a:r>
          </a:p>
          <a:p>
            <a:r>
              <a:rPr lang="es-CO" dirty="0" smtClean="0"/>
              <a:t>El ciclo se basa en 4 acciones que se deben ejecutar en una secuencia exacta y su objetivo es lograr la mejora continua.</a:t>
            </a:r>
          </a:p>
          <a:p>
            <a:r>
              <a:rPr lang="es-CO" dirty="0" smtClean="0"/>
              <a:t>Se basa en el principio de que debemos tener claro que vamos a hacer antes de hacerlo y de comparar nuestros resultados con las acciones planificadas para tomar acciones en caso de que los resultados no sean los esperados.</a:t>
            </a:r>
            <a:endParaRPr lang="es-CO" dirty="0"/>
          </a:p>
        </p:txBody>
      </p:sp>
      <p:pic>
        <p:nvPicPr>
          <p:cNvPr id="4" name="3 Imagen"/>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88224" y="4941168"/>
            <a:ext cx="1679674" cy="1676874"/>
          </a:xfrm>
          <a:prstGeom prst="rect">
            <a:avLst/>
          </a:prstGeom>
        </p:spPr>
      </p:pic>
    </p:spTree>
    <p:extLst>
      <p:ext uri="{BB962C8B-B14F-4D97-AF65-F5344CB8AC3E}">
        <p14:creationId xmlns:p14="http://schemas.microsoft.com/office/powerpoint/2010/main" val="2955631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sz="2400" dirty="0" smtClean="0"/>
              <a:t>El PHVA y el subsistema de gestión de seguridad</a:t>
            </a:r>
            <a:endParaRPr lang="es-CO" sz="2400" dirty="0"/>
          </a:p>
        </p:txBody>
      </p:sp>
      <p:sp>
        <p:nvSpPr>
          <p:cNvPr id="4" name="Rectangle 1030"/>
          <p:cNvSpPr>
            <a:spLocks noChangeArrowheads="1"/>
          </p:cNvSpPr>
          <p:nvPr/>
        </p:nvSpPr>
        <p:spPr bwMode="auto">
          <a:xfrm>
            <a:off x="3143963" y="2317623"/>
            <a:ext cx="3038952" cy="4008506"/>
          </a:xfrm>
          <a:prstGeom prst="rect">
            <a:avLst/>
          </a:prstGeom>
          <a:gradFill rotWithShape="0">
            <a:gsLst>
              <a:gs pos="0">
                <a:srgbClr val="FFCC00">
                  <a:gamma/>
                  <a:tint val="0"/>
                  <a:invGamma/>
                </a:srgbClr>
              </a:gs>
              <a:gs pos="100000">
                <a:srgbClr val="FFCC00"/>
              </a:gs>
            </a:gsLst>
            <a:path path="shape">
              <a:fillToRect l="50000" t="50000" r="50000" b="50000"/>
            </a:path>
          </a:gradFill>
          <a:ln w="9525">
            <a:solidFill>
              <a:srgbClr val="000000"/>
            </a:solidFill>
            <a:miter lim="800000"/>
            <a:headEnd/>
            <a:tailEnd/>
          </a:ln>
          <a:effectLst/>
        </p:spPr>
        <p:txBody>
          <a:bodyPr wrap="none" anchor="ctr"/>
          <a:lstStyle/>
          <a:p>
            <a:pPr fontAlgn="auto">
              <a:spcBef>
                <a:spcPts val="0"/>
              </a:spcBef>
              <a:spcAft>
                <a:spcPts val="0"/>
              </a:spcAft>
              <a:defRPr/>
            </a:pPr>
            <a:endParaRPr lang="en-US" kern="0">
              <a:solidFill>
                <a:sysClr val="windowText" lastClr="000000"/>
              </a:solidFill>
              <a:latin typeface="+mn-lt"/>
            </a:endParaRPr>
          </a:p>
        </p:txBody>
      </p:sp>
      <p:sp>
        <p:nvSpPr>
          <p:cNvPr id="5" name="Rectangle 1038"/>
          <p:cNvSpPr>
            <a:spLocks noChangeArrowheads="1"/>
          </p:cNvSpPr>
          <p:nvPr/>
        </p:nvSpPr>
        <p:spPr bwMode="auto">
          <a:xfrm>
            <a:off x="3911179" y="2433358"/>
            <a:ext cx="1504520" cy="551328"/>
          </a:xfrm>
          <a:prstGeom prst="rect">
            <a:avLst/>
          </a:prstGeom>
          <a:noFill/>
          <a:ln w="9525">
            <a:noFill/>
            <a:miter lim="800000"/>
            <a:headEnd/>
            <a:tailEnd/>
          </a:ln>
          <a:effectLst/>
        </p:spPr>
        <p:txBody>
          <a:bodyPr wrap="none" anchor="ctr"/>
          <a:lstStyle/>
          <a:p>
            <a:pPr algn="ctr" fontAlgn="auto">
              <a:spcBef>
                <a:spcPts val="0"/>
              </a:spcBef>
              <a:spcAft>
                <a:spcPts val="0"/>
              </a:spcAft>
              <a:defRPr/>
            </a:pPr>
            <a:r>
              <a:rPr lang="en-GB" sz="2000" b="1" kern="0" dirty="0" err="1" smtClean="0">
                <a:solidFill>
                  <a:sysClr val="windowText" lastClr="000000"/>
                </a:solidFill>
                <a:effectLst>
                  <a:outerShdw blurRad="38100" dist="38100" dir="2700000" algn="tl">
                    <a:srgbClr val="C0C0C0"/>
                  </a:outerShdw>
                </a:effectLst>
                <a:latin typeface="+mn-lt"/>
              </a:rPr>
              <a:t>Procesos</a:t>
            </a:r>
            <a:r>
              <a:rPr lang="en-GB" sz="2000" b="1" kern="0" dirty="0" smtClean="0">
                <a:solidFill>
                  <a:sysClr val="windowText" lastClr="000000"/>
                </a:solidFill>
                <a:effectLst>
                  <a:outerShdw blurRad="38100" dist="38100" dir="2700000" algn="tl">
                    <a:srgbClr val="C0C0C0"/>
                  </a:outerShdw>
                </a:effectLst>
                <a:latin typeface="+mn-lt"/>
              </a:rPr>
              <a:t> SGSI</a:t>
            </a:r>
            <a:endParaRPr lang="en-US" sz="2000" b="1" kern="0" dirty="0">
              <a:solidFill>
                <a:sysClr val="windowText" lastClr="000000"/>
              </a:solidFill>
              <a:effectLst>
                <a:outerShdw blurRad="38100" dist="38100" dir="2700000" algn="tl">
                  <a:srgbClr val="C0C0C0"/>
                </a:outerShdw>
              </a:effectLst>
              <a:latin typeface="+mn-lt"/>
            </a:endParaRPr>
          </a:p>
        </p:txBody>
      </p:sp>
      <p:sp>
        <p:nvSpPr>
          <p:cNvPr id="6" name="Rectangle 1037"/>
          <p:cNvSpPr>
            <a:spLocks noChangeArrowheads="1"/>
          </p:cNvSpPr>
          <p:nvPr/>
        </p:nvSpPr>
        <p:spPr bwMode="auto">
          <a:xfrm>
            <a:off x="3513729" y="2966009"/>
            <a:ext cx="2450591" cy="552847"/>
          </a:xfrm>
          <a:prstGeom prst="rect">
            <a:avLst/>
          </a:prstGeom>
          <a:gradFill rotWithShape="0">
            <a:gsLst>
              <a:gs pos="0">
                <a:srgbClr val="B2B2B2"/>
              </a:gs>
              <a:gs pos="50000">
                <a:srgbClr val="B2B2B2">
                  <a:gamma/>
                  <a:tint val="0"/>
                  <a:invGamma/>
                </a:srgbClr>
              </a:gs>
              <a:gs pos="100000">
                <a:srgbClr val="B2B2B2"/>
              </a:gs>
            </a:gsLst>
            <a:lin ang="5400000" scaled="1"/>
          </a:gradFill>
          <a:ln w="9525">
            <a:solidFill>
              <a:srgbClr val="000000"/>
            </a:solidFill>
            <a:miter lim="800000"/>
            <a:headEnd/>
            <a:tailEnd/>
          </a:ln>
          <a:effectLst>
            <a:outerShdw dist="35921" dir="2700000" algn="ctr" rotWithShape="0">
              <a:srgbClr val="808080"/>
            </a:outerShdw>
          </a:effectLst>
        </p:spPr>
        <p:txBody>
          <a:bodyPr wrap="none" anchor="ctr"/>
          <a:lstStyle/>
          <a:p>
            <a:pPr algn="ctr" fontAlgn="auto">
              <a:spcBef>
                <a:spcPts val="0"/>
              </a:spcBef>
              <a:spcAft>
                <a:spcPts val="0"/>
              </a:spcAft>
              <a:defRPr/>
            </a:pPr>
            <a:r>
              <a:rPr lang="en-GB" sz="1200" b="1" kern="0" dirty="0" err="1" smtClean="0">
                <a:solidFill>
                  <a:sysClr val="windowText" lastClr="000000"/>
                </a:solidFill>
                <a:latin typeface="+mn-lt"/>
              </a:rPr>
              <a:t>Responsabilidades</a:t>
            </a:r>
            <a:r>
              <a:rPr lang="en-GB" sz="1200" b="1" kern="0" dirty="0" smtClean="0">
                <a:solidFill>
                  <a:sysClr val="windowText" lastClr="000000"/>
                </a:solidFill>
                <a:latin typeface="+mn-lt"/>
              </a:rPr>
              <a:t> de la </a:t>
            </a:r>
            <a:r>
              <a:rPr lang="en-GB" sz="1200" b="1" kern="0" dirty="0" err="1" smtClean="0">
                <a:solidFill>
                  <a:sysClr val="windowText" lastClr="000000"/>
                </a:solidFill>
                <a:latin typeface="+mn-lt"/>
              </a:rPr>
              <a:t>Dirección</a:t>
            </a:r>
            <a:endParaRPr lang="en-US" sz="1200" b="1" kern="0" dirty="0">
              <a:solidFill>
                <a:sysClr val="windowText" lastClr="000000"/>
              </a:solidFill>
              <a:latin typeface="+mn-lt"/>
            </a:endParaRPr>
          </a:p>
        </p:txBody>
      </p:sp>
      <p:sp>
        <p:nvSpPr>
          <p:cNvPr id="7" name="Rectangle 1033"/>
          <p:cNvSpPr>
            <a:spLocks noChangeArrowheads="1"/>
          </p:cNvSpPr>
          <p:nvPr/>
        </p:nvSpPr>
        <p:spPr bwMode="auto">
          <a:xfrm>
            <a:off x="4123329" y="3635373"/>
            <a:ext cx="1207008" cy="686503"/>
          </a:xfrm>
          <a:prstGeom prst="rect">
            <a:avLst/>
          </a:prstGeom>
          <a:gradFill rotWithShape="0">
            <a:gsLst>
              <a:gs pos="0">
                <a:srgbClr val="B2B2B2"/>
              </a:gs>
              <a:gs pos="50000">
                <a:srgbClr val="B2B2B2">
                  <a:gamma/>
                  <a:tint val="0"/>
                  <a:invGamma/>
                </a:srgbClr>
              </a:gs>
              <a:gs pos="100000">
                <a:srgbClr val="B2B2B2"/>
              </a:gs>
            </a:gsLst>
            <a:lin ang="5400000" scaled="1"/>
          </a:gradFill>
          <a:ln w="9525">
            <a:solidFill>
              <a:srgbClr val="000000"/>
            </a:solidFill>
            <a:miter lim="800000"/>
            <a:headEnd/>
            <a:tailEnd/>
          </a:ln>
          <a:effectLst>
            <a:outerShdw dist="35921" dir="2700000" algn="ctr" rotWithShape="0">
              <a:srgbClr val="808080"/>
            </a:outerShdw>
          </a:effectLst>
        </p:spPr>
        <p:txBody>
          <a:bodyPr wrap="none" anchor="ctr"/>
          <a:lstStyle/>
          <a:p>
            <a:pPr algn="ctr" fontAlgn="auto">
              <a:spcBef>
                <a:spcPts val="0"/>
              </a:spcBef>
              <a:spcAft>
                <a:spcPts val="0"/>
              </a:spcAft>
              <a:defRPr/>
            </a:pPr>
            <a:r>
              <a:rPr lang="en-GB" sz="1600" b="1" kern="0" dirty="0" smtClean="0">
                <a:solidFill>
                  <a:sysClr val="windowText" lastClr="000000"/>
                </a:solidFill>
                <a:latin typeface="+mn-lt"/>
              </a:rPr>
              <a:t>PLANEAR</a:t>
            </a:r>
            <a:endParaRPr lang="en-GB" sz="1600" b="1" kern="0" dirty="0">
              <a:solidFill>
                <a:sysClr val="windowText" lastClr="000000"/>
              </a:solidFill>
              <a:latin typeface="+mn-lt"/>
            </a:endParaRPr>
          </a:p>
          <a:p>
            <a:pPr algn="ctr" fontAlgn="auto">
              <a:spcBef>
                <a:spcPts val="0"/>
              </a:spcBef>
              <a:spcAft>
                <a:spcPts val="0"/>
              </a:spcAft>
              <a:defRPr/>
            </a:pPr>
            <a:r>
              <a:rPr lang="en-GB" sz="1200" b="1" kern="0" dirty="0" err="1" smtClean="0">
                <a:solidFill>
                  <a:sysClr val="windowText" lastClr="000000"/>
                </a:solidFill>
                <a:latin typeface="+mn-lt"/>
              </a:rPr>
              <a:t>Establecer</a:t>
            </a:r>
            <a:endParaRPr lang="en-GB" sz="1200" b="1" kern="0" dirty="0" smtClean="0">
              <a:solidFill>
                <a:sysClr val="windowText" lastClr="000000"/>
              </a:solidFill>
              <a:latin typeface="+mn-lt"/>
            </a:endParaRPr>
          </a:p>
          <a:p>
            <a:pPr algn="ctr" fontAlgn="auto">
              <a:spcBef>
                <a:spcPts val="0"/>
              </a:spcBef>
              <a:spcAft>
                <a:spcPts val="0"/>
              </a:spcAft>
              <a:defRPr/>
            </a:pPr>
            <a:r>
              <a:rPr lang="en-GB" sz="1200" b="1" kern="0" dirty="0" smtClean="0">
                <a:solidFill>
                  <a:sysClr val="windowText" lastClr="000000"/>
                </a:solidFill>
              </a:rPr>
              <a:t>SGSI</a:t>
            </a:r>
            <a:endParaRPr lang="en-US" sz="1200" b="1" kern="0" dirty="0">
              <a:solidFill>
                <a:sysClr val="windowText" lastClr="000000"/>
              </a:solidFill>
              <a:latin typeface="+mn-lt"/>
            </a:endParaRPr>
          </a:p>
        </p:txBody>
      </p:sp>
      <p:sp>
        <p:nvSpPr>
          <p:cNvPr id="8" name="Rectangle 1034"/>
          <p:cNvSpPr>
            <a:spLocks noChangeArrowheads="1"/>
          </p:cNvSpPr>
          <p:nvPr/>
        </p:nvSpPr>
        <p:spPr bwMode="auto">
          <a:xfrm>
            <a:off x="3188582" y="4516588"/>
            <a:ext cx="1105373" cy="839903"/>
          </a:xfrm>
          <a:prstGeom prst="rect">
            <a:avLst/>
          </a:prstGeom>
          <a:gradFill rotWithShape="0">
            <a:gsLst>
              <a:gs pos="0">
                <a:srgbClr val="B2B2B2"/>
              </a:gs>
              <a:gs pos="50000">
                <a:srgbClr val="B2B2B2">
                  <a:gamma/>
                  <a:tint val="0"/>
                  <a:invGamma/>
                </a:srgbClr>
              </a:gs>
              <a:gs pos="100000">
                <a:srgbClr val="B2B2B2"/>
              </a:gs>
            </a:gsLst>
            <a:lin ang="5400000" scaled="1"/>
          </a:gradFill>
          <a:ln w="9525">
            <a:solidFill>
              <a:srgbClr val="000000"/>
            </a:solidFill>
            <a:miter lim="800000"/>
            <a:headEnd/>
            <a:tailEnd/>
          </a:ln>
          <a:effectLst>
            <a:outerShdw dist="35921" dir="2700000" algn="ctr" rotWithShape="0">
              <a:srgbClr val="808080"/>
            </a:outerShdw>
          </a:effectLst>
        </p:spPr>
        <p:txBody>
          <a:bodyPr wrap="none" anchor="ctr"/>
          <a:lstStyle/>
          <a:p>
            <a:pPr algn="ctr" fontAlgn="auto">
              <a:spcBef>
                <a:spcPts val="0"/>
              </a:spcBef>
              <a:spcAft>
                <a:spcPts val="0"/>
              </a:spcAft>
              <a:defRPr/>
            </a:pPr>
            <a:r>
              <a:rPr lang="en-GB" sz="1600" b="1" kern="0" dirty="0" smtClean="0">
                <a:solidFill>
                  <a:sysClr val="windowText" lastClr="000000"/>
                </a:solidFill>
                <a:latin typeface="+mn-lt"/>
              </a:rPr>
              <a:t>HACER</a:t>
            </a:r>
            <a:endParaRPr lang="en-GB" sz="1600" b="1" kern="0" dirty="0">
              <a:solidFill>
                <a:sysClr val="windowText" lastClr="000000"/>
              </a:solidFill>
              <a:latin typeface="+mn-lt"/>
            </a:endParaRPr>
          </a:p>
          <a:p>
            <a:pPr algn="ctr" fontAlgn="auto">
              <a:spcBef>
                <a:spcPts val="0"/>
              </a:spcBef>
              <a:spcAft>
                <a:spcPts val="0"/>
              </a:spcAft>
              <a:defRPr/>
            </a:pPr>
            <a:r>
              <a:rPr lang="en-GB" sz="1200" b="1" kern="0" dirty="0" err="1" smtClean="0">
                <a:solidFill>
                  <a:sysClr val="windowText" lastClr="000000"/>
                </a:solidFill>
              </a:rPr>
              <a:t>Implementar</a:t>
            </a:r>
            <a:r>
              <a:rPr lang="en-GB" sz="1200" b="1" kern="0" dirty="0" smtClean="0">
                <a:solidFill>
                  <a:sysClr val="windowText" lastClr="000000"/>
                </a:solidFill>
              </a:rPr>
              <a:t> </a:t>
            </a:r>
          </a:p>
          <a:p>
            <a:pPr algn="ctr" fontAlgn="auto">
              <a:spcBef>
                <a:spcPts val="0"/>
              </a:spcBef>
              <a:spcAft>
                <a:spcPts val="0"/>
              </a:spcAft>
              <a:defRPr/>
            </a:pPr>
            <a:r>
              <a:rPr lang="en-GB" sz="1200" b="1" kern="0" dirty="0" smtClean="0">
                <a:solidFill>
                  <a:sysClr val="windowText" lastClr="000000"/>
                </a:solidFill>
              </a:rPr>
              <a:t>y </a:t>
            </a:r>
            <a:r>
              <a:rPr lang="en-GB" sz="1200" b="1" kern="0" dirty="0" err="1" smtClean="0">
                <a:solidFill>
                  <a:sysClr val="windowText" lastClr="000000"/>
                </a:solidFill>
              </a:rPr>
              <a:t>operar</a:t>
            </a:r>
            <a:r>
              <a:rPr lang="en-GB" sz="1200" b="1" kern="0" dirty="0" smtClean="0">
                <a:solidFill>
                  <a:sysClr val="windowText" lastClr="000000"/>
                </a:solidFill>
              </a:rPr>
              <a:t> </a:t>
            </a:r>
          </a:p>
          <a:p>
            <a:pPr algn="ctr" fontAlgn="auto">
              <a:spcBef>
                <a:spcPts val="0"/>
              </a:spcBef>
              <a:spcAft>
                <a:spcPts val="0"/>
              </a:spcAft>
              <a:defRPr/>
            </a:pPr>
            <a:r>
              <a:rPr lang="en-GB" sz="1200" b="1" kern="0" dirty="0" smtClean="0">
                <a:solidFill>
                  <a:sysClr val="windowText" lastClr="000000"/>
                </a:solidFill>
              </a:rPr>
              <a:t>el SGSI</a:t>
            </a:r>
            <a:endParaRPr lang="en-US" sz="1200" b="1" kern="0" dirty="0">
              <a:solidFill>
                <a:sysClr val="windowText" lastClr="000000"/>
              </a:solidFill>
              <a:latin typeface="+mn-lt"/>
            </a:endParaRPr>
          </a:p>
        </p:txBody>
      </p:sp>
      <p:sp>
        <p:nvSpPr>
          <p:cNvPr id="9" name="Rectangle 1035"/>
          <p:cNvSpPr>
            <a:spLocks noChangeArrowheads="1"/>
          </p:cNvSpPr>
          <p:nvPr/>
        </p:nvSpPr>
        <p:spPr bwMode="auto">
          <a:xfrm>
            <a:off x="4123329" y="5457822"/>
            <a:ext cx="1207008" cy="681947"/>
          </a:xfrm>
          <a:prstGeom prst="rect">
            <a:avLst/>
          </a:prstGeom>
          <a:gradFill rotWithShape="0">
            <a:gsLst>
              <a:gs pos="0">
                <a:srgbClr val="B2B2B2"/>
              </a:gs>
              <a:gs pos="50000">
                <a:srgbClr val="B2B2B2">
                  <a:gamma/>
                  <a:tint val="0"/>
                  <a:invGamma/>
                </a:srgbClr>
              </a:gs>
              <a:gs pos="100000">
                <a:srgbClr val="B2B2B2"/>
              </a:gs>
            </a:gsLst>
            <a:lin ang="5400000" scaled="1"/>
          </a:gradFill>
          <a:ln w="9525">
            <a:solidFill>
              <a:srgbClr val="000000"/>
            </a:solidFill>
            <a:miter lim="800000"/>
            <a:headEnd/>
            <a:tailEnd/>
          </a:ln>
          <a:effectLst>
            <a:outerShdw dist="35921" dir="2700000" algn="ctr" rotWithShape="0">
              <a:srgbClr val="808080"/>
            </a:outerShdw>
          </a:effectLst>
        </p:spPr>
        <p:txBody>
          <a:bodyPr wrap="none" anchor="ctr"/>
          <a:lstStyle/>
          <a:p>
            <a:pPr algn="ctr" fontAlgn="auto">
              <a:spcBef>
                <a:spcPts val="0"/>
              </a:spcBef>
              <a:spcAft>
                <a:spcPts val="0"/>
              </a:spcAft>
              <a:defRPr/>
            </a:pPr>
            <a:r>
              <a:rPr lang="en-GB" sz="1600" b="1" kern="0" dirty="0" smtClean="0">
                <a:solidFill>
                  <a:sysClr val="windowText" lastClr="000000"/>
                </a:solidFill>
              </a:rPr>
              <a:t>VERIFICAR</a:t>
            </a:r>
            <a:endParaRPr lang="en-GB" sz="1600" b="1" kern="0" dirty="0">
              <a:solidFill>
                <a:sysClr val="windowText" lastClr="000000"/>
              </a:solidFill>
              <a:latin typeface="+mn-lt"/>
            </a:endParaRPr>
          </a:p>
          <a:p>
            <a:pPr algn="ctr" fontAlgn="auto">
              <a:spcBef>
                <a:spcPts val="0"/>
              </a:spcBef>
              <a:spcAft>
                <a:spcPts val="0"/>
              </a:spcAft>
              <a:defRPr/>
            </a:pPr>
            <a:r>
              <a:rPr lang="en-GB" sz="1200" b="1" kern="0" dirty="0" err="1" smtClean="0">
                <a:solidFill>
                  <a:sysClr val="windowText" lastClr="000000"/>
                </a:solidFill>
              </a:rPr>
              <a:t>Supervisar</a:t>
            </a:r>
            <a:r>
              <a:rPr lang="en-GB" sz="1200" b="1" kern="0" dirty="0" smtClean="0">
                <a:solidFill>
                  <a:sysClr val="windowText" lastClr="000000"/>
                </a:solidFill>
              </a:rPr>
              <a:t> y</a:t>
            </a:r>
          </a:p>
          <a:p>
            <a:pPr algn="ctr" fontAlgn="auto">
              <a:spcBef>
                <a:spcPts val="0"/>
              </a:spcBef>
              <a:spcAft>
                <a:spcPts val="0"/>
              </a:spcAft>
              <a:defRPr/>
            </a:pPr>
            <a:r>
              <a:rPr lang="en-GB" sz="1200" b="1" kern="0" dirty="0" err="1" smtClean="0">
                <a:solidFill>
                  <a:sysClr val="windowText" lastClr="000000"/>
                </a:solidFill>
                <a:latin typeface="+mn-lt"/>
              </a:rPr>
              <a:t>Revisar</a:t>
            </a:r>
            <a:endParaRPr lang="en-US" sz="1200" b="1" kern="0" dirty="0">
              <a:solidFill>
                <a:sysClr val="windowText" lastClr="000000"/>
              </a:solidFill>
              <a:latin typeface="+mn-lt"/>
            </a:endParaRPr>
          </a:p>
        </p:txBody>
      </p:sp>
      <p:sp>
        <p:nvSpPr>
          <p:cNvPr id="10" name="Rectangle 1036"/>
          <p:cNvSpPr>
            <a:spLocks noChangeArrowheads="1"/>
          </p:cNvSpPr>
          <p:nvPr/>
        </p:nvSpPr>
        <p:spPr bwMode="auto">
          <a:xfrm>
            <a:off x="5076056" y="4516588"/>
            <a:ext cx="1045155" cy="821677"/>
          </a:xfrm>
          <a:prstGeom prst="rect">
            <a:avLst/>
          </a:prstGeom>
          <a:gradFill rotWithShape="0">
            <a:gsLst>
              <a:gs pos="0">
                <a:srgbClr val="B2B2B2"/>
              </a:gs>
              <a:gs pos="50000">
                <a:srgbClr val="B2B2B2">
                  <a:gamma/>
                  <a:tint val="0"/>
                  <a:invGamma/>
                </a:srgbClr>
              </a:gs>
              <a:gs pos="100000">
                <a:srgbClr val="B2B2B2"/>
              </a:gs>
            </a:gsLst>
            <a:lin ang="5400000" scaled="1"/>
          </a:gradFill>
          <a:ln w="9525">
            <a:solidFill>
              <a:srgbClr val="000000"/>
            </a:solidFill>
            <a:miter lim="800000"/>
            <a:headEnd/>
            <a:tailEnd/>
          </a:ln>
          <a:effectLst>
            <a:outerShdw dist="35921" dir="2700000" algn="ctr" rotWithShape="0">
              <a:srgbClr val="808080"/>
            </a:outerShdw>
          </a:effectLst>
        </p:spPr>
        <p:txBody>
          <a:bodyPr wrap="none" anchor="ctr"/>
          <a:lstStyle/>
          <a:p>
            <a:pPr algn="ctr" fontAlgn="auto">
              <a:spcBef>
                <a:spcPts val="0"/>
              </a:spcBef>
              <a:spcAft>
                <a:spcPts val="0"/>
              </a:spcAft>
              <a:defRPr/>
            </a:pPr>
            <a:r>
              <a:rPr lang="en-GB" sz="1600" b="1" kern="0" dirty="0" smtClean="0">
                <a:solidFill>
                  <a:sysClr val="windowText" lastClr="000000"/>
                </a:solidFill>
                <a:latin typeface="+mn-lt"/>
              </a:rPr>
              <a:t>ACTUAR</a:t>
            </a:r>
            <a:endParaRPr lang="en-GB" sz="1600" b="1" kern="0" dirty="0">
              <a:solidFill>
                <a:sysClr val="windowText" lastClr="000000"/>
              </a:solidFill>
              <a:latin typeface="+mn-lt"/>
            </a:endParaRPr>
          </a:p>
          <a:p>
            <a:pPr algn="ctr" fontAlgn="auto">
              <a:spcBef>
                <a:spcPts val="0"/>
              </a:spcBef>
              <a:spcAft>
                <a:spcPts val="0"/>
              </a:spcAft>
              <a:defRPr/>
            </a:pPr>
            <a:r>
              <a:rPr lang="en-GB" sz="1200" b="1" kern="0" dirty="0" err="1" smtClean="0">
                <a:solidFill>
                  <a:sysClr val="windowText" lastClr="000000"/>
                </a:solidFill>
              </a:rPr>
              <a:t>Mantener</a:t>
            </a:r>
            <a:r>
              <a:rPr lang="en-GB" sz="1200" b="1" kern="0" dirty="0" smtClean="0">
                <a:solidFill>
                  <a:sysClr val="windowText" lastClr="000000"/>
                </a:solidFill>
              </a:rPr>
              <a:t> y</a:t>
            </a:r>
          </a:p>
          <a:p>
            <a:pPr algn="ctr" fontAlgn="auto">
              <a:spcBef>
                <a:spcPts val="0"/>
              </a:spcBef>
              <a:spcAft>
                <a:spcPts val="0"/>
              </a:spcAft>
              <a:defRPr/>
            </a:pPr>
            <a:r>
              <a:rPr lang="en-GB" sz="1200" b="1" kern="0" dirty="0" err="1" smtClean="0">
                <a:solidFill>
                  <a:sysClr val="windowText" lastClr="000000"/>
                </a:solidFill>
                <a:latin typeface="+mn-lt"/>
              </a:rPr>
              <a:t>Mejorar</a:t>
            </a:r>
            <a:endParaRPr lang="en-US" sz="1200" b="1" kern="0" dirty="0">
              <a:solidFill>
                <a:sysClr val="windowText" lastClr="000000"/>
              </a:solidFill>
              <a:latin typeface="+mn-lt"/>
            </a:endParaRPr>
          </a:p>
        </p:txBody>
      </p:sp>
      <p:sp>
        <p:nvSpPr>
          <p:cNvPr id="11" name="Bent Arrow 26"/>
          <p:cNvSpPr/>
          <p:nvPr/>
        </p:nvSpPr>
        <p:spPr>
          <a:xfrm rot="5400000" flipV="1">
            <a:off x="3591996" y="3870378"/>
            <a:ext cx="694011" cy="625121"/>
          </a:xfrm>
          <a:prstGeom prst="bentArrow">
            <a:avLst>
              <a:gd name="adj1" fmla="val 25000"/>
              <a:gd name="adj2" fmla="val 25000"/>
              <a:gd name="adj3" fmla="val 25000"/>
              <a:gd name="adj4" fmla="val 4166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12" name="Bent Arrow 28"/>
          <p:cNvSpPr/>
          <p:nvPr/>
        </p:nvSpPr>
        <p:spPr>
          <a:xfrm flipV="1">
            <a:off x="3700711" y="5387923"/>
            <a:ext cx="520509" cy="751846"/>
          </a:xfrm>
          <a:prstGeom prst="bentArrow">
            <a:avLst>
              <a:gd name="adj1" fmla="val 25000"/>
              <a:gd name="adj2" fmla="val 25000"/>
              <a:gd name="adj3" fmla="val 25000"/>
              <a:gd name="adj4" fmla="val 4166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13" name="Bent Arrow 27"/>
          <p:cNvSpPr/>
          <p:nvPr/>
        </p:nvSpPr>
        <p:spPr>
          <a:xfrm rot="16200000" flipV="1">
            <a:off x="5119250" y="5416448"/>
            <a:ext cx="694011" cy="563884"/>
          </a:xfrm>
          <a:prstGeom prst="bentArrow">
            <a:avLst>
              <a:gd name="adj1" fmla="val 25000"/>
              <a:gd name="adj2" fmla="val 25000"/>
              <a:gd name="adj3" fmla="val 25000"/>
              <a:gd name="adj4" fmla="val 4166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14" name="Bent Arrow 29"/>
          <p:cNvSpPr/>
          <p:nvPr/>
        </p:nvSpPr>
        <p:spPr>
          <a:xfrm rot="10800000" flipV="1">
            <a:off x="5227690" y="3764742"/>
            <a:ext cx="520509" cy="751846"/>
          </a:xfrm>
          <a:prstGeom prst="bentArrow">
            <a:avLst>
              <a:gd name="adj1" fmla="val 25000"/>
              <a:gd name="adj2" fmla="val 25000"/>
              <a:gd name="adj3" fmla="val 25000"/>
              <a:gd name="adj4" fmla="val 4166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15" name="Rectangle 1028"/>
          <p:cNvSpPr>
            <a:spLocks noChangeArrowheads="1"/>
          </p:cNvSpPr>
          <p:nvPr/>
        </p:nvSpPr>
        <p:spPr bwMode="auto">
          <a:xfrm>
            <a:off x="1197249" y="2585758"/>
            <a:ext cx="1341973" cy="549810"/>
          </a:xfrm>
          <a:prstGeom prst="rect">
            <a:avLst/>
          </a:prstGeom>
          <a:solidFill>
            <a:srgbClr val="FF9999"/>
          </a:solidFill>
          <a:ln w="9525">
            <a:solidFill>
              <a:srgbClr val="000000"/>
            </a:solidFill>
            <a:miter lim="800000"/>
            <a:headEnd/>
            <a:tailEnd/>
          </a:ln>
          <a:effectLst>
            <a:outerShdw dist="35921" dir="2700000" algn="ctr" rotWithShape="0">
              <a:srgbClr val="808080"/>
            </a:outerShdw>
          </a:effectLst>
        </p:spPr>
        <p:txBody>
          <a:bodyPr wrap="none" anchor="ctr"/>
          <a:lstStyle/>
          <a:p>
            <a:pPr algn="ctr" fontAlgn="auto">
              <a:spcBef>
                <a:spcPts val="0"/>
              </a:spcBef>
              <a:spcAft>
                <a:spcPts val="0"/>
              </a:spcAft>
              <a:defRPr/>
            </a:pPr>
            <a:r>
              <a:rPr lang="en-GB" sz="1400" b="1" kern="0" dirty="0" err="1" smtClean="0"/>
              <a:t>Partes</a:t>
            </a:r>
            <a:r>
              <a:rPr lang="en-GB" sz="1400" b="1" kern="0" dirty="0" smtClean="0"/>
              <a:t> </a:t>
            </a:r>
          </a:p>
          <a:p>
            <a:pPr algn="ctr" fontAlgn="auto">
              <a:spcBef>
                <a:spcPts val="0"/>
              </a:spcBef>
              <a:spcAft>
                <a:spcPts val="0"/>
              </a:spcAft>
              <a:defRPr/>
            </a:pPr>
            <a:r>
              <a:rPr lang="en-GB" sz="1400" b="1" kern="0" dirty="0" err="1" smtClean="0"/>
              <a:t>Interesadas</a:t>
            </a:r>
            <a:endParaRPr lang="en-US" sz="1400" b="1" kern="0" dirty="0"/>
          </a:p>
        </p:txBody>
      </p:sp>
      <p:sp>
        <p:nvSpPr>
          <p:cNvPr id="16" name="Rectangle 1029"/>
          <p:cNvSpPr>
            <a:spLocks noChangeArrowheads="1"/>
          </p:cNvSpPr>
          <p:nvPr/>
        </p:nvSpPr>
        <p:spPr bwMode="auto">
          <a:xfrm>
            <a:off x="1197249" y="4841150"/>
            <a:ext cx="1464143" cy="1093545"/>
          </a:xfrm>
          <a:prstGeom prst="rect">
            <a:avLst/>
          </a:prstGeom>
          <a:solidFill>
            <a:srgbClr val="FF9999"/>
          </a:solidFill>
          <a:ln w="9525">
            <a:solidFill>
              <a:srgbClr val="000000"/>
            </a:solidFill>
            <a:miter lim="800000"/>
            <a:headEnd/>
            <a:tailEnd/>
          </a:ln>
          <a:effectLst>
            <a:outerShdw dist="35921" dir="2700000" algn="ctr" rotWithShape="0">
              <a:srgbClr val="808080"/>
            </a:outerShdw>
          </a:effectLst>
        </p:spPr>
        <p:txBody>
          <a:bodyPr wrap="none" anchor="ctr"/>
          <a:lstStyle/>
          <a:p>
            <a:pPr algn="ctr" fontAlgn="auto">
              <a:spcBef>
                <a:spcPts val="0"/>
              </a:spcBef>
              <a:spcAft>
                <a:spcPts val="0"/>
              </a:spcAft>
              <a:defRPr/>
            </a:pPr>
            <a:r>
              <a:rPr lang="en-GB" sz="1400" b="1" kern="0" dirty="0" err="1" smtClean="0">
                <a:cs typeface="Arial" panose="020B0604020202020204" pitchFamily="34" charset="0"/>
              </a:rPr>
              <a:t>Requisitos</a:t>
            </a:r>
            <a:r>
              <a:rPr lang="en-GB" sz="1400" b="1" kern="0" dirty="0" smtClean="0">
                <a:cs typeface="Arial" panose="020B0604020202020204" pitchFamily="34" charset="0"/>
              </a:rPr>
              <a:t> y </a:t>
            </a:r>
          </a:p>
          <a:p>
            <a:pPr algn="ctr" fontAlgn="auto">
              <a:spcBef>
                <a:spcPts val="0"/>
              </a:spcBef>
              <a:spcAft>
                <a:spcPts val="0"/>
              </a:spcAft>
              <a:defRPr/>
            </a:pPr>
            <a:r>
              <a:rPr lang="en-GB" sz="1400" b="1" kern="0" dirty="0" err="1" smtClean="0">
                <a:cs typeface="Arial" panose="020B0604020202020204" pitchFamily="34" charset="0"/>
              </a:rPr>
              <a:t>Expectativas</a:t>
            </a:r>
            <a:r>
              <a:rPr lang="en-GB" sz="1400" b="1" kern="0" dirty="0" smtClean="0">
                <a:cs typeface="Arial" panose="020B0604020202020204" pitchFamily="34" charset="0"/>
              </a:rPr>
              <a:t> de</a:t>
            </a:r>
          </a:p>
          <a:p>
            <a:pPr algn="ctr" fontAlgn="auto">
              <a:spcBef>
                <a:spcPts val="0"/>
              </a:spcBef>
              <a:spcAft>
                <a:spcPts val="0"/>
              </a:spcAft>
              <a:defRPr/>
            </a:pPr>
            <a:r>
              <a:rPr lang="en-GB" sz="1400" b="1" kern="0" dirty="0" err="1" smtClean="0">
                <a:cs typeface="Arial" panose="020B0604020202020204" pitchFamily="34" charset="0"/>
              </a:rPr>
              <a:t>Seguridad</a:t>
            </a:r>
            <a:r>
              <a:rPr lang="en-GB" sz="1400" b="1" kern="0" dirty="0" smtClean="0">
                <a:cs typeface="Arial" panose="020B0604020202020204" pitchFamily="34" charset="0"/>
              </a:rPr>
              <a:t> de la </a:t>
            </a:r>
          </a:p>
          <a:p>
            <a:pPr algn="ctr" fontAlgn="auto">
              <a:spcBef>
                <a:spcPts val="0"/>
              </a:spcBef>
              <a:spcAft>
                <a:spcPts val="0"/>
              </a:spcAft>
              <a:defRPr/>
            </a:pPr>
            <a:r>
              <a:rPr lang="en-GB" sz="1400" b="1" kern="0" dirty="0" err="1" smtClean="0">
                <a:cs typeface="Arial" panose="020B0604020202020204" pitchFamily="34" charset="0"/>
              </a:rPr>
              <a:t>información</a:t>
            </a:r>
            <a:endParaRPr lang="en-US" sz="1400" b="1" kern="0" dirty="0">
              <a:cs typeface="Arial" panose="020B0604020202020204" pitchFamily="34" charset="0"/>
            </a:endParaRPr>
          </a:p>
        </p:txBody>
      </p:sp>
      <p:sp>
        <p:nvSpPr>
          <p:cNvPr id="18" name="Rectangle 1042"/>
          <p:cNvSpPr>
            <a:spLocks noChangeArrowheads="1"/>
          </p:cNvSpPr>
          <p:nvPr/>
        </p:nvSpPr>
        <p:spPr bwMode="auto">
          <a:xfrm>
            <a:off x="6846194" y="4757772"/>
            <a:ext cx="1227343" cy="1093545"/>
          </a:xfrm>
          <a:prstGeom prst="rect">
            <a:avLst/>
          </a:prstGeom>
          <a:solidFill>
            <a:srgbClr val="FF9999"/>
          </a:solidFill>
          <a:ln w="9525">
            <a:solidFill>
              <a:srgbClr val="000000"/>
            </a:solidFill>
            <a:miter lim="800000"/>
            <a:headEnd/>
            <a:tailEnd/>
          </a:ln>
          <a:effectLst>
            <a:outerShdw dist="35921" dir="2700000" algn="ctr" rotWithShape="0">
              <a:srgbClr val="808080"/>
            </a:outerShdw>
          </a:effectLst>
        </p:spPr>
        <p:txBody>
          <a:bodyPr wrap="none" anchor="ctr"/>
          <a:lstStyle/>
          <a:p>
            <a:pPr algn="ctr" fontAlgn="auto">
              <a:spcBef>
                <a:spcPts val="0"/>
              </a:spcBef>
              <a:spcAft>
                <a:spcPts val="0"/>
              </a:spcAft>
              <a:defRPr/>
            </a:pPr>
            <a:r>
              <a:rPr lang="en-GB" sz="1200" b="1" kern="0" dirty="0" err="1" smtClean="0">
                <a:cs typeface="Arial" panose="020B0604020202020204" pitchFamily="34" charset="0"/>
              </a:rPr>
              <a:t>Seguridad</a:t>
            </a:r>
            <a:r>
              <a:rPr lang="en-GB" sz="1200" b="1" kern="0" dirty="0" smtClean="0">
                <a:cs typeface="Arial" panose="020B0604020202020204" pitchFamily="34" charset="0"/>
              </a:rPr>
              <a:t> de</a:t>
            </a:r>
          </a:p>
          <a:p>
            <a:pPr algn="ctr" fontAlgn="auto">
              <a:spcBef>
                <a:spcPts val="0"/>
              </a:spcBef>
              <a:spcAft>
                <a:spcPts val="0"/>
              </a:spcAft>
              <a:defRPr/>
            </a:pPr>
            <a:r>
              <a:rPr lang="en-GB" sz="1200" b="1" kern="0" dirty="0" smtClean="0">
                <a:cs typeface="Arial" panose="020B0604020202020204" pitchFamily="34" charset="0"/>
              </a:rPr>
              <a:t>La </a:t>
            </a:r>
            <a:r>
              <a:rPr lang="en-GB" sz="1200" b="1" kern="0" dirty="0" err="1" smtClean="0">
                <a:cs typeface="Arial" panose="020B0604020202020204" pitchFamily="34" charset="0"/>
              </a:rPr>
              <a:t>información</a:t>
            </a:r>
            <a:endParaRPr lang="en-GB" sz="1200" b="1" kern="0" dirty="0" smtClean="0">
              <a:cs typeface="Arial" panose="020B0604020202020204" pitchFamily="34" charset="0"/>
            </a:endParaRPr>
          </a:p>
          <a:p>
            <a:pPr algn="ctr" fontAlgn="auto">
              <a:spcBef>
                <a:spcPts val="0"/>
              </a:spcBef>
              <a:spcAft>
                <a:spcPts val="0"/>
              </a:spcAft>
              <a:defRPr/>
            </a:pPr>
            <a:r>
              <a:rPr lang="en-GB" sz="1200" b="1" kern="0" dirty="0" err="1" smtClean="0">
                <a:cs typeface="Arial" panose="020B0604020202020204" pitchFamily="34" charset="0"/>
              </a:rPr>
              <a:t>gestionada</a:t>
            </a:r>
            <a:endParaRPr lang="en-US" sz="1200" b="1" kern="0" dirty="0">
              <a:cs typeface="Arial" panose="020B0604020202020204" pitchFamily="34" charset="0"/>
            </a:endParaRPr>
          </a:p>
        </p:txBody>
      </p:sp>
      <p:sp>
        <p:nvSpPr>
          <p:cNvPr id="19" name="AutoShape 1039"/>
          <p:cNvSpPr>
            <a:spLocks noChangeArrowheads="1"/>
          </p:cNvSpPr>
          <p:nvPr/>
        </p:nvSpPr>
        <p:spPr bwMode="auto">
          <a:xfrm>
            <a:off x="2539222" y="2493873"/>
            <a:ext cx="649360" cy="760352"/>
          </a:xfrm>
          <a:prstGeom prst="rightArrow">
            <a:avLst>
              <a:gd name="adj1" fmla="val 50000"/>
              <a:gd name="adj2" fmla="val 29242"/>
            </a:avLst>
          </a:prstGeom>
          <a:gradFill rotWithShape="0">
            <a:gsLst>
              <a:gs pos="0">
                <a:srgbClr val="00CC99"/>
              </a:gs>
              <a:gs pos="50000">
                <a:srgbClr val="00CC99">
                  <a:gamma/>
                  <a:tint val="21176"/>
                  <a:invGamma/>
                </a:srgbClr>
              </a:gs>
              <a:gs pos="100000">
                <a:srgbClr val="00CC99"/>
              </a:gs>
            </a:gsLst>
            <a:lin ang="5400000" scaled="1"/>
          </a:gradFill>
          <a:ln w="9525">
            <a:solidFill>
              <a:srgbClr val="000000"/>
            </a:solidFill>
            <a:miter lim="800000"/>
            <a:headEnd/>
            <a:tailEnd/>
          </a:ln>
          <a:effectLst>
            <a:outerShdw dist="45791" dir="2021404" algn="ctr" rotWithShape="0">
              <a:srgbClr val="808080"/>
            </a:outerShdw>
          </a:effectLst>
        </p:spPr>
        <p:txBody>
          <a:bodyPr wrap="none" anchor="ctr"/>
          <a:lstStyle/>
          <a:p>
            <a:pPr fontAlgn="auto">
              <a:spcBef>
                <a:spcPts val="0"/>
              </a:spcBef>
              <a:spcAft>
                <a:spcPts val="0"/>
              </a:spcAft>
              <a:defRPr/>
            </a:pPr>
            <a:endParaRPr lang="en-US" kern="0">
              <a:solidFill>
                <a:sysClr val="windowText" lastClr="000000"/>
              </a:solidFill>
              <a:latin typeface="+mn-lt"/>
            </a:endParaRPr>
          </a:p>
        </p:txBody>
      </p:sp>
      <p:sp>
        <p:nvSpPr>
          <p:cNvPr id="20" name="AutoShape 1039"/>
          <p:cNvSpPr>
            <a:spLocks noChangeArrowheads="1"/>
          </p:cNvSpPr>
          <p:nvPr/>
        </p:nvSpPr>
        <p:spPr bwMode="auto">
          <a:xfrm>
            <a:off x="2685514" y="4976315"/>
            <a:ext cx="649360" cy="760352"/>
          </a:xfrm>
          <a:prstGeom prst="rightArrow">
            <a:avLst>
              <a:gd name="adj1" fmla="val 50000"/>
              <a:gd name="adj2" fmla="val 29242"/>
            </a:avLst>
          </a:prstGeom>
          <a:gradFill rotWithShape="0">
            <a:gsLst>
              <a:gs pos="0">
                <a:srgbClr val="00CC99"/>
              </a:gs>
              <a:gs pos="50000">
                <a:srgbClr val="00CC99">
                  <a:gamma/>
                  <a:tint val="21176"/>
                  <a:invGamma/>
                </a:srgbClr>
              </a:gs>
              <a:gs pos="100000">
                <a:srgbClr val="00CC99"/>
              </a:gs>
            </a:gsLst>
            <a:lin ang="5400000" scaled="1"/>
          </a:gradFill>
          <a:ln w="9525">
            <a:solidFill>
              <a:srgbClr val="000000"/>
            </a:solidFill>
            <a:miter lim="800000"/>
            <a:headEnd/>
            <a:tailEnd/>
          </a:ln>
          <a:effectLst>
            <a:outerShdw dist="45791" dir="2021404" algn="ctr" rotWithShape="0">
              <a:srgbClr val="808080"/>
            </a:outerShdw>
          </a:effectLst>
        </p:spPr>
        <p:txBody>
          <a:bodyPr wrap="none" anchor="ctr"/>
          <a:lstStyle/>
          <a:p>
            <a:pPr fontAlgn="auto">
              <a:spcBef>
                <a:spcPts val="0"/>
              </a:spcBef>
              <a:spcAft>
                <a:spcPts val="0"/>
              </a:spcAft>
              <a:defRPr/>
            </a:pPr>
            <a:endParaRPr lang="en-US" kern="0">
              <a:solidFill>
                <a:sysClr val="windowText" lastClr="000000"/>
              </a:solidFill>
              <a:latin typeface="+mn-lt"/>
            </a:endParaRPr>
          </a:p>
        </p:txBody>
      </p:sp>
      <p:sp>
        <p:nvSpPr>
          <p:cNvPr id="21" name="AutoShape 1039"/>
          <p:cNvSpPr>
            <a:spLocks noChangeArrowheads="1"/>
          </p:cNvSpPr>
          <p:nvPr/>
        </p:nvSpPr>
        <p:spPr bwMode="auto">
          <a:xfrm>
            <a:off x="6121211" y="2493873"/>
            <a:ext cx="649360" cy="760352"/>
          </a:xfrm>
          <a:prstGeom prst="rightArrow">
            <a:avLst>
              <a:gd name="adj1" fmla="val 50000"/>
              <a:gd name="adj2" fmla="val 29242"/>
            </a:avLst>
          </a:prstGeom>
          <a:gradFill rotWithShape="0">
            <a:gsLst>
              <a:gs pos="0">
                <a:srgbClr val="00CC99"/>
              </a:gs>
              <a:gs pos="50000">
                <a:srgbClr val="00CC99">
                  <a:gamma/>
                  <a:tint val="21176"/>
                  <a:invGamma/>
                </a:srgbClr>
              </a:gs>
              <a:gs pos="100000">
                <a:srgbClr val="00CC99"/>
              </a:gs>
            </a:gsLst>
            <a:lin ang="5400000" scaled="1"/>
          </a:gradFill>
          <a:ln w="9525">
            <a:solidFill>
              <a:srgbClr val="000000"/>
            </a:solidFill>
            <a:miter lim="800000"/>
            <a:headEnd/>
            <a:tailEnd/>
          </a:ln>
          <a:effectLst>
            <a:outerShdw dist="45791" dir="2021404" algn="ctr" rotWithShape="0">
              <a:srgbClr val="808080"/>
            </a:outerShdw>
          </a:effectLst>
        </p:spPr>
        <p:txBody>
          <a:bodyPr wrap="none" anchor="ctr"/>
          <a:lstStyle/>
          <a:p>
            <a:pPr fontAlgn="auto">
              <a:spcBef>
                <a:spcPts val="0"/>
              </a:spcBef>
              <a:spcAft>
                <a:spcPts val="0"/>
              </a:spcAft>
              <a:defRPr/>
            </a:pPr>
            <a:endParaRPr lang="en-US" kern="0">
              <a:solidFill>
                <a:sysClr val="windowText" lastClr="000000"/>
              </a:solidFill>
              <a:latin typeface="+mn-lt"/>
            </a:endParaRPr>
          </a:p>
        </p:txBody>
      </p:sp>
      <p:sp>
        <p:nvSpPr>
          <p:cNvPr id="22" name="AutoShape 1039"/>
          <p:cNvSpPr>
            <a:spLocks noChangeArrowheads="1"/>
          </p:cNvSpPr>
          <p:nvPr/>
        </p:nvSpPr>
        <p:spPr bwMode="auto">
          <a:xfrm>
            <a:off x="6182915" y="4992188"/>
            <a:ext cx="649360" cy="760352"/>
          </a:xfrm>
          <a:prstGeom prst="rightArrow">
            <a:avLst>
              <a:gd name="adj1" fmla="val 50000"/>
              <a:gd name="adj2" fmla="val 29242"/>
            </a:avLst>
          </a:prstGeom>
          <a:gradFill rotWithShape="0">
            <a:gsLst>
              <a:gs pos="0">
                <a:srgbClr val="00CC99"/>
              </a:gs>
              <a:gs pos="50000">
                <a:srgbClr val="00CC99">
                  <a:gamma/>
                  <a:tint val="21176"/>
                  <a:invGamma/>
                </a:srgbClr>
              </a:gs>
              <a:gs pos="100000">
                <a:srgbClr val="00CC99"/>
              </a:gs>
            </a:gsLst>
            <a:lin ang="5400000" scaled="1"/>
          </a:gradFill>
          <a:ln w="9525">
            <a:solidFill>
              <a:srgbClr val="000000"/>
            </a:solidFill>
            <a:miter lim="800000"/>
            <a:headEnd/>
            <a:tailEnd/>
          </a:ln>
          <a:effectLst>
            <a:outerShdw dist="45791" dir="2021404" algn="ctr" rotWithShape="0">
              <a:srgbClr val="808080"/>
            </a:outerShdw>
          </a:effectLst>
        </p:spPr>
        <p:txBody>
          <a:bodyPr wrap="none" anchor="ctr"/>
          <a:lstStyle/>
          <a:p>
            <a:pPr fontAlgn="auto">
              <a:spcBef>
                <a:spcPts val="0"/>
              </a:spcBef>
              <a:spcAft>
                <a:spcPts val="0"/>
              </a:spcAft>
              <a:defRPr/>
            </a:pPr>
            <a:endParaRPr lang="en-US" kern="0">
              <a:solidFill>
                <a:sysClr val="windowText" lastClr="000000"/>
              </a:solidFill>
              <a:latin typeface="+mn-lt"/>
            </a:endParaRPr>
          </a:p>
        </p:txBody>
      </p:sp>
      <p:sp>
        <p:nvSpPr>
          <p:cNvPr id="17" name="Rectangle 1028"/>
          <p:cNvSpPr>
            <a:spLocks noChangeArrowheads="1"/>
          </p:cNvSpPr>
          <p:nvPr/>
        </p:nvSpPr>
        <p:spPr bwMode="auto">
          <a:xfrm>
            <a:off x="6832275" y="2610512"/>
            <a:ext cx="1054715" cy="549810"/>
          </a:xfrm>
          <a:prstGeom prst="rect">
            <a:avLst/>
          </a:prstGeom>
          <a:solidFill>
            <a:srgbClr val="FF9999"/>
          </a:solidFill>
          <a:ln w="9525">
            <a:solidFill>
              <a:srgbClr val="000000"/>
            </a:solidFill>
            <a:miter lim="800000"/>
            <a:headEnd/>
            <a:tailEnd/>
          </a:ln>
          <a:effectLst>
            <a:outerShdw dist="35921" dir="2700000" algn="ctr" rotWithShape="0">
              <a:srgbClr val="808080"/>
            </a:outerShdw>
          </a:effectLst>
        </p:spPr>
        <p:txBody>
          <a:bodyPr wrap="none" anchor="ctr"/>
          <a:lstStyle/>
          <a:p>
            <a:pPr algn="ctr" fontAlgn="auto">
              <a:spcBef>
                <a:spcPts val="0"/>
              </a:spcBef>
              <a:spcAft>
                <a:spcPts val="0"/>
              </a:spcAft>
              <a:defRPr/>
            </a:pPr>
            <a:r>
              <a:rPr lang="en-GB" sz="1200" b="1" kern="0" dirty="0" err="1" smtClean="0"/>
              <a:t>Partes</a:t>
            </a:r>
            <a:r>
              <a:rPr lang="en-GB" sz="1200" b="1" kern="0" dirty="0" smtClean="0"/>
              <a:t> </a:t>
            </a:r>
          </a:p>
          <a:p>
            <a:pPr algn="ctr" fontAlgn="auto">
              <a:spcBef>
                <a:spcPts val="0"/>
              </a:spcBef>
              <a:spcAft>
                <a:spcPts val="0"/>
              </a:spcAft>
              <a:defRPr/>
            </a:pPr>
            <a:r>
              <a:rPr lang="en-GB" sz="1200" b="1" kern="0" dirty="0" err="1" smtClean="0"/>
              <a:t>Interesadas</a:t>
            </a:r>
            <a:endParaRPr lang="en-US" sz="1200" b="1" kern="0" dirty="0"/>
          </a:p>
        </p:txBody>
      </p:sp>
    </p:spTree>
    <p:extLst>
      <p:ext uri="{BB962C8B-B14F-4D97-AF65-F5344CB8AC3E}">
        <p14:creationId xmlns:p14="http://schemas.microsoft.com/office/powerpoint/2010/main" val="41462378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Componentes de SGSI</a:t>
            </a:r>
            <a:endParaRPr lang="es-CO" dirty="0"/>
          </a:p>
        </p:txBody>
      </p:sp>
      <p:sp>
        <p:nvSpPr>
          <p:cNvPr id="3" name="2 Rectángulo"/>
          <p:cNvSpPr/>
          <p:nvPr/>
        </p:nvSpPr>
        <p:spPr>
          <a:xfrm>
            <a:off x="2029968" y="2428875"/>
            <a:ext cx="5010912" cy="376732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5" name="4 Rectángulo redondeado"/>
          <p:cNvSpPr/>
          <p:nvPr/>
        </p:nvSpPr>
        <p:spPr>
          <a:xfrm>
            <a:off x="2261616" y="2562987"/>
            <a:ext cx="4608576" cy="39624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solidFill>
                  <a:schemeClr val="tx1"/>
                </a:solidFill>
              </a:rPr>
              <a:t>Políticas de seguridad</a:t>
            </a:r>
            <a:endParaRPr lang="es-CO" dirty="0">
              <a:solidFill>
                <a:schemeClr val="tx1"/>
              </a:solidFill>
            </a:endParaRPr>
          </a:p>
        </p:txBody>
      </p:sp>
      <p:sp>
        <p:nvSpPr>
          <p:cNvPr id="6" name="5 Rectángulo redondeado"/>
          <p:cNvSpPr/>
          <p:nvPr/>
        </p:nvSpPr>
        <p:spPr>
          <a:xfrm>
            <a:off x="2261616" y="3111627"/>
            <a:ext cx="1560576" cy="7924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solidFill>
                  <a:schemeClr val="tx1"/>
                </a:solidFill>
              </a:rPr>
              <a:t>Objetivos de la seguridad</a:t>
            </a:r>
            <a:endParaRPr lang="es-CO" dirty="0">
              <a:solidFill>
                <a:schemeClr val="tx1"/>
              </a:solidFill>
            </a:endParaRPr>
          </a:p>
        </p:txBody>
      </p:sp>
      <p:sp>
        <p:nvSpPr>
          <p:cNvPr id="7" name="6 Rectángulo redondeado"/>
          <p:cNvSpPr/>
          <p:nvPr/>
        </p:nvSpPr>
        <p:spPr>
          <a:xfrm>
            <a:off x="3974592" y="3111627"/>
            <a:ext cx="1237488" cy="7924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solidFill>
                  <a:schemeClr val="tx1"/>
                </a:solidFill>
              </a:rPr>
              <a:t>Talento Humano</a:t>
            </a:r>
            <a:endParaRPr lang="es-CO" dirty="0">
              <a:solidFill>
                <a:schemeClr val="tx1"/>
              </a:solidFill>
            </a:endParaRPr>
          </a:p>
        </p:txBody>
      </p:sp>
      <p:sp>
        <p:nvSpPr>
          <p:cNvPr id="8" name="7 Rectángulo redondeado"/>
          <p:cNvSpPr/>
          <p:nvPr/>
        </p:nvSpPr>
        <p:spPr>
          <a:xfrm>
            <a:off x="5364480" y="3111627"/>
            <a:ext cx="1505712" cy="7924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solidFill>
                  <a:schemeClr val="tx1"/>
                </a:solidFill>
              </a:rPr>
              <a:t>Recursos</a:t>
            </a:r>
          </a:p>
          <a:p>
            <a:pPr algn="ctr"/>
            <a:r>
              <a:rPr lang="es-CO" dirty="0" smtClean="0">
                <a:solidFill>
                  <a:schemeClr val="tx1"/>
                </a:solidFill>
              </a:rPr>
              <a:t>tecnológicos</a:t>
            </a:r>
            <a:endParaRPr lang="es-CO" dirty="0">
              <a:solidFill>
                <a:schemeClr val="tx1"/>
              </a:solidFill>
            </a:endParaRPr>
          </a:p>
        </p:txBody>
      </p:sp>
      <p:sp>
        <p:nvSpPr>
          <p:cNvPr id="9" name="8 Rectángulo"/>
          <p:cNvSpPr/>
          <p:nvPr/>
        </p:nvSpPr>
        <p:spPr>
          <a:xfrm>
            <a:off x="2261616" y="4062603"/>
            <a:ext cx="4608576" cy="5486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solidFill>
                  <a:schemeClr val="tx1"/>
                </a:solidFill>
              </a:rPr>
              <a:t>Procedimientos de seguridad</a:t>
            </a:r>
            <a:endParaRPr lang="es-CO" dirty="0">
              <a:solidFill>
                <a:schemeClr val="tx1"/>
              </a:solidFill>
            </a:endParaRPr>
          </a:p>
        </p:txBody>
      </p:sp>
      <p:sp>
        <p:nvSpPr>
          <p:cNvPr id="10" name="9 Rectángulo"/>
          <p:cNvSpPr/>
          <p:nvPr/>
        </p:nvSpPr>
        <p:spPr>
          <a:xfrm>
            <a:off x="2231136" y="4763643"/>
            <a:ext cx="4608576" cy="5486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solidFill>
                  <a:schemeClr val="tx1"/>
                </a:solidFill>
              </a:rPr>
              <a:t>Controles de seguridad</a:t>
            </a:r>
            <a:endParaRPr lang="es-CO" dirty="0">
              <a:solidFill>
                <a:schemeClr val="tx1"/>
              </a:solidFill>
            </a:endParaRPr>
          </a:p>
        </p:txBody>
      </p:sp>
      <p:sp>
        <p:nvSpPr>
          <p:cNvPr id="11" name="10 Rectángulo"/>
          <p:cNvSpPr/>
          <p:nvPr/>
        </p:nvSpPr>
        <p:spPr>
          <a:xfrm>
            <a:off x="2261616" y="5403723"/>
            <a:ext cx="4608576" cy="5486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solidFill>
                  <a:schemeClr val="tx1"/>
                </a:solidFill>
              </a:rPr>
              <a:t>Métricas/Indicadores de seguridad</a:t>
            </a:r>
            <a:endParaRPr lang="es-CO" dirty="0">
              <a:solidFill>
                <a:schemeClr val="tx1"/>
              </a:solidFill>
            </a:endParaRPr>
          </a:p>
        </p:txBody>
      </p:sp>
      <p:sp>
        <p:nvSpPr>
          <p:cNvPr id="13" name="12 Flecha derecha"/>
          <p:cNvSpPr/>
          <p:nvPr/>
        </p:nvSpPr>
        <p:spPr>
          <a:xfrm>
            <a:off x="434099" y="3629787"/>
            <a:ext cx="1487424" cy="981456"/>
          </a:xfrm>
          <a:prstGeom prst="rightArrow">
            <a:avLst/>
          </a:prstGeom>
          <a:solidFill>
            <a:schemeClr val="accent1">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4" name="13 CuadroTexto"/>
          <p:cNvSpPr txBox="1"/>
          <p:nvPr/>
        </p:nvSpPr>
        <p:spPr>
          <a:xfrm>
            <a:off x="282983" y="2861536"/>
            <a:ext cx="1704313" cy="646331"/>
          </a:xfrm>
          <a:prstGeom prst="rect">
            <a:avLst/>
          </a:prstGeom>
          <a:noFill/>
        </p:spPr>
        <p:txBody>
          <a:bodyPr wrap="none" rtlCol="0">
            <a:spAutoFit/>
          </a:bodyPr>
          <a:lstStyle/>
          <a:p>
            <a:r>
              <a:rPr lang="es-CO" dirty="0" smtClean="0"/>
              <a:t>Requerimientos </a:t>
            </a:r>
          </a:p>
          <a:p>
            <a:r>
              <a:rPr lang="es-CO" dirty="0"/>
              <a:t>d</a:t>
            </a:r>
            <a:r>
              <a:rPr lang="es-CO" dirty="0" smtClean="0"/>
              <a:t>e seguridad</a:t>
            </a:r>
            <a:endParaRPr lang="es-CO" dirty="0"/>
          </a:p>
        </p:txBody>
      </p:sp>
      <p:sp>
        <p:nvSpPr>
          <p:cNvPr id="15" name="14 CuadroTexto"/>
          <p:cNvSpPr txBox="1"/>
          <p:nvPr/>
        </p:nvSpPr>
        <p:spPr>
          <a:xfrm>
            <a:off x="354851" y="4763643"/>
            <a:ext cx="1326004" cy="369332"/>
          </a:xfrm>
          <a:prstGeom prst="rect">
            <a:avLst/>
          </a:prstGeom>
          <a:noFill/>
        </p:spPr>
        <p:txBody>
          <a:bodyPr wrap="none" rtlCol="0">
            <a:spAutoFit/>
          </a:bodyPr>
          <a:lstStyle/>
          <a:p>
            <a:r>
              <a:rPr lang="es-CO" dirty="0" smtClean="0"/>
              <a:t>Información</a:t>
            </a:r>
          </a:p>
        </p:txBody>
      </p:sp>
      <p:sp>
        <p:nvSpPr>
          <p:cNvPr id="16" name="15 Flecha derecha"/>
          <p:cNvSpPr/>
          <p:nvPr/>
        </p:nvSpPr>
        <p:spPr>
          <a:xfrm>
            <a:off x="7263507" y="3782187"/>
            <a:ext cx="1487424" cy="981456"/>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7" name="16 CuadroTexto"/>
          <p:cNvSpPr txBox="1"/>
          <p:nvPr/>
        </p:nvSpPr>
        <p:spPr>
          <a:xfrm>
            <a:off x="7112391" y="3013936"/>
            <a:ext cx="1172116" cy="646331"/>
          </a:xfrm>
          <a:prstGeom prst="rect">
            <a:avLst/>
          </a:prstGeom>
          <a:noFill/>
        </p:spPr>
        <p:txBody>
          <a:bodyPr wrap="none" rtlCol="0">
            <a:spAutoFit/>
          </a:bodyPr>
          <a:lstStyle/>
          <a:p>
            <a:r>
              <a:rPr lang="es-CO" dirty="0" smtClean="0"/>
              <a:t>Seguridad</a:t>
            </a:r>
          </a:p>
          <a:p>
            <a:r>
              <a:rPr lang="es-CO" dirty="0" smtClean="0"/>
              <a:t>gestionada</a:t>
            </a:r>
            <a:endParaRPr lang="es-CO" dirty="0"/>
          </a:p>
        </p:txBody>
      </p:sp>
      <p:sp>
        <p:nvSpPr>
          <p:cNvPr id="18" name="17 CuadroTexto"/>
          <p:cNvSpPr txBox="1"/>
          <p:nvPr/>
        </p:nvSpPr>
        <p:spPr>
          <a:xfrm>
            <a:off x="7184259" y="4916043"/>
            <a:ext cx="1326004" cy="646331"/>
          </a:xfrm>
          <a:prstGeom prst="rect">
            <a:avLst/>
          </a:prstGeom>
          <a:noFill/>
        </p:spPr>
        <p:txBody>
          <a:bodyPr wrap="none" rtlCol="0">
            <a:spAutoFit/>
          </a:bodyPr>
          <a:lstStyle/>
          <a:p>
            <a:r>
              <a:rPr lang="es-CO" dirty="0" smtClean="0"/>
              <a:t>Información</a:t>
            </a:r>
          </a:p>
          <a:p>
            <a:r>
              <a:rPr lang="es-CO" dirty="0" smtClean="0"/>
              <a:t>asegurada</a:t>
            </a:r>
          </a:p>
        </p:txBody>
      </p:sp>
    </p:spTree>
    <p:extLst>
      <p:ext uri="{BB962C8B-B14F-4D97-AF65-F5344CB8AC3E}">
        <p14:creationId xmlns:p14="http://schemas.microsoft.com/office/powerpoint/2010/main" val="10838060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sz="4000" dirty="0" smtClean="0"/>
              <a:t>Políticas de seguridad de la información</a:t>
            </a:r>
            <a:endParaRPr lang="es-CO" sz="4000" dirty="0"/>
          </a:p>
        </p:txBody>
      </p:sp>
      <p:sp>
        <p:nvSpPr>
          <p:cNvPr id="3" name="2 Marcador de contenido"/>
          <p:cNvSpPr>
            <a:spLocks noGrp="1"/>
          </p:cNvSpPr>
          <p:nvPr>
            <p:ph idx="1"/>
          </p:nvPr>
        </p:nvSpPr>
        <p:spPr/>
        <p:txBody>
          <a:bodyPr>
            <a:normAutofit fontScale="92500" lnSpcReduction="20000"/>
          </a:bodyPr>
          <a:lstStyle/>
          <a:p>
            <a:r>
              <a:rPr lang="es-CO" dirty="0"/>
              <a:t>Una política de seguridad es un principio o lineamiento para la toma de una decisión sobre algún aspecto de la seguridad de la información</a:t>
            </a:r>
          </a:p>
          <a:p>
            <a:r>
              <a:rPr lang="es-CO" dirty="0" smtClean="0"/>
              <a:t>Las políticas establecen las reglas de lo que se puede o lo que no se puede hacer en materia de seguridad de la información</a:t>
            </a:r>
          </a:p>
          <a:p>
            <a:r>
              <a:rPr lang="es-CO" dirty="0" smtClean="0"/>
              <a:t>Las políticas son generales y su aplicación no depende del tipo de tecnología a usar, se cumplen para cualquier tipo de tecnología. </a:t>
            </a:r>
            <a:endParaRPr lang="es-CO" dirty="0"/>
          </a:p>
        </p:txBody>
      </p:sp>
    </p:spTree>
    <p:extLst>
      <p:ext uri="{BB962C8B-B14F-4D97-AF65-F5344CB8AC3E}">
        <p14:creationId xmlns:p14="http://schemas.microsoft.com/office/powerpoint/2010/main" val="32419411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Políticas de seguridad</a:t>
            </a:r>
            <a:endParaRPr lang="es-CO" dirty="0"/>
          </a:p>
        </p:txBody>
      </p:sp>
      <p:sp>
        <p:nvSpPr>
          <p:cNvPr id="3" name="2 Marcador de contenido"/>
          <p:cNvSpPr>
            <a:spLocks noGrp="1"/>
          </p:cNvSpPr>
          <p:nvPr>
            <p:ph idx="1"/>
          </p:nvPr>
        </p:nvSpPr>
        <p:spPr>
          <a:xfrm>
            <a:off x="467544" y="2348880"/>
            <a:ext cx="8229600" cy="3633788"/>
          </a:xfrm>
        </p:spPr>
        <p:txBody>
          <a:bodyPr>
            <a:normAutofit fontScale="92500" lnSpcReduction="10000"/>
          </a:bodyPr>
          <a:lstStyle/>
          <a:p>
            <a:pPr marL="0" indent="0">
              <a:buNone/>
            </a:pPr>
            <a:r>
              <a:rPr lang="es-CO" dirty="0" smtClean="0"/>
              <a:t>Ejemplo.</a:t>
            </a:r>
          </a:p>
          <a:p>
            <a:r>
              <a:rPr lang="es-CO" dirty="0"/>
              <a:t>Los cambios sobre la información de la Entidad deben estar autorizados por el responsable del área o el proceso al que pertenece la información</a:t>
            </a:r>
            <a:r>
              <a:rPr lang="es-CO" dirty="0" smtClean="0"/>
              <a:t>.</a:t>
            </a:r>
          </a:p>
          <a:p>
            <a:r>
              <a:rPr lang="es-CO" dirty="0" smtClean="0"/>
              <a:t>En sistema de gestión de seguridad de la información se pueden establecer tantas políticas como sean necesarias para establecer las directrices para la protección de la seguridad de la información</a:t>
            </a:r>
            <a:endParaRPr lang="es-CO" dirty="0"/>
          </a:p>
        </p:txBody>
      </p:sp>
    </p:spTree>
    <p:extLst>
      <p:ext uri="{BB962C8B-B14F-4D97-AF65-F5344CB8AC3E}">
        <p14:creationId xmlns:p14="http://schemas.microsoft.com/office/powerpoint/2010/main" val="3831068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59632" y="1340768"/>
            <a:ext cx="6781800" cy="1136904"/>
          </a:xfrm>
        </p:spPr>
        <p:txBody>
          <a:bodyPr>
            <a:noAutofit/>
          </a:bodyPr>
          <a:lstStyle/>
          <a:p>
            <a:r>
              <a:rPr lang="es-CO" sz="2800" dirty="0" smtClean="0"/>
              <a:t>Política general de la seguridad de la información de la Rama  Judicial</a:t>
            </a:r>
            <a:endParaRPr lang="es-CO" sz="2800" dirty="0"/>
          </a:p>
        </p:txBody>
      </p:sp>
      <p:sp>
        <p:nvSpPr>
          <p:cNvPr id="3" name="2 Marcador de contenido"/>
          <p:cNvSpPr>
            <a:spLocks noGrp="1"/>
          </p:cNvSpPr>
          <p:nvPr>
            <p:ph idx="1"/>
          </p:nvPr>
        </p:nvSpPr>
        <p:spPr>
          <a:xfrm>
            <a:off x="755576" y="2636912"/>
            <a:ext cx="7543800" cy="3926584"/>
          </a:xfrm>
        </p:spPr>
        <p:txBody>
          <a:bodyPr>
            <a:normAutofit fontScale="85000" lnSpcReduction="20000"/>
          </a:bodyPr>
          <a:lstStyle/>
          <a:p>
            <a:pPr algn="just"/>
            <a:r>
              <a:rPr lang="es-CO" sz="2900" dirty="0"/>
              <a:t>En cumplimiento de su función constitucional de hacer efectivos los derechos, obligaciones, garantías y libertades para lograr la convivencia social,  la convivencia pacífica y el acceso a la </a:t>
            </a:r>
            <a:r>
              <a:rPr lang="es-CO" sz="2900" dirty="0" smtClean="0"/>
              <a:t>justicia, </a:t>
            </a:r>
            <a:r>
              <a:rPr lang="es-CO" sz="2900" dirty="0"/>
              <a:t>la rama judicial adoptará todas las medidas que estén a su alcance para preservar la integridad, la disponibilidad y la confidencialidad de la información  necesaria para el cumplimiento de su misión, gestionando los riesgos de manera integral con criterios de efectividad, eficiencia y transparencia en todos sus  procesos   , y mejorando permanentemente  sus capacidades en materia de seguridad de la información.</a:t>
            </a:r>
          </a:p>
          <a:p>
            <a:pPr marL="0" indent="0">
              <a:buNone/>
            </a:pPr>
            <a:endParaRPr lang="es-CO" dirty="0"/>
          </a:p>
        </p:txBody>
      </p:sp>
    </p:spTree>
    <p:extLst>
      <p:ext uri="{BB962C8B-B14F-4D97-AF65-F5344CB8AC3E}">
        <p14:creationId xmlns:p14="http://schemas.microsoft.com/office/powerpoint/2010/main" val="3510121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CO" sz="6000" dirty="0" smtClean="0"/>
              <a:t>Subsistema de gestión de seguridad de la información</a:t>
            </a:r>
            <a:endParaRPr lang="es-CO" sz="6000" dirty="0"/>
          </a:p>
        </p:txBody>
      </p:sp>
      <p:sp>
        <p:nvSpPr>
          <p:cNvPr id="3" name="2 Subtítulo"/>
          <p:cNvSpPr>
            <a:spLocks noGrp="1"/>
          </p:cNvSpPr>
          <p:nvPr>
            <p:ph type="subTitle" idx="1"/>
          </p:nvPr>
        </p:nvSpPr>
        <p:spPr>
          <a:xfrm>
            <a:off x="1403648" y="4293096"/>
            <a:ext cx="6400800" cy="1752600"/>
          </a:xfrm>
        </p:spPr>
        <p:txBody>
          <a:bodyPr/>
          <a:lstStyle/>
          <a:p>
            <a:r>
              <a:rPr lang="es-CO" dirty="0" smtClean="0"/>
              <a:t>Clase 2 Sistema de gestión de seguridad</a:t>
            </a:r>
            <a:endParaRPr lang="es-CO" dirty="0"/>
          </a:p>
        </p:txBody>
      </p:sp>
    </p:spTree>
    <p:extLst>
      <p:ext uri="{BB962C8B-B14F-4D97-AF65-F5344CB8AC3E}">
        <p14:creationId xmlns:p14="http://schemas.microsoft.com/office/powerpoint/2010/main" val="6659886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1340768"/>
            <a:ext cx="6781800" cy="1136904"/>
          </a:xfrm>
        </p:spPr>
        <p:txBody>
          <a:bodyPr>
            <a:noAutofit/>
          </a:bodyPr>
          <a:lstStyle/>
          <a:p>
            <a:r>
              <a:rPr lang="es-CO" sz="2800" dirty="0" smtClean="0"/>
              <a:t>Política general de la seguridad de la información (parte II)</a:t>
            </a:r>
            <a:endParaRPr lang="es-CO" sz="2800" dirty="0"/>
          </a:p>
        </p:txBody>
      </p:sp>
      <p:sp>
        <p:nvSpPr>
          <p:cNvPr id="3" name="2 Marcador de contenido"/>
          <p:cNvSpPr>
            <a:spLocks noGrp="1"/>
          </p:cNvSpPr>
          <p:nvPr>
            <p:ph idx="1"/>
          </p:nvPr>
        </p:nvSpPr>
        <p:spPr>
          <a:xfrm>
            <a:off x="827584" y="2564904"/>
            <a:ext cx="7543800" cy="3926584"/>
          </a:xfrm>
        </p:spPr>
        <p:txBody>
          <a:bodyPr>
            <a:normAutofit fontScale="92500" lnSpcReduction="10000"/>
          </a:bodyPr>
          <a:lstStyle/>
          <a:p>
            <a:pPr algn="just"/>
            <a:r>
              <a:rPr lang="es-CO" sz="2900" dirty="0" smtClean="0"/>
              <a:t>En </a:t>
            </a:r>
            <a:r>
              <a:rPr lang="es-CO" sz="2900" dirty="0"/>
              <a:t>este sentido, se declara como prioritario y de la más alta relevancia la seguridad de la información en la ejecución permanente de las labores de la Rama judicial, mediante la protección de los activos de información, la infraestructura crítica y de soporte, con el fin de garantizar un nivel adecuado de continuidad operativa de negocio y sus servicios conexos; contribuyendo por tanto al cumplimiento en los procesos misionales y los objetivos estratégicos organizacionales.</a:t>
            </a:r>
          </a:p>
          <a:p>
            <a:pPr marL="0" indent="0">
              <a:buNone/>
            </a:pPr>
            <a:endParaRPr lang="es-CO" dirty="0"/>
          </a:p>
        </p:txBody>
      </p:sp>
    </p:spTree>
    <p:extLst>
      <p:ext uri="{BB962C8B-B14F-4D97-AF65-F5344CB8AC3E}">
        <p14:creationId xmlns:p14="http://schemas.microsoft.com/office/powerpoint/2010/main" val="17202517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Políticas de seguridad</a:t>
            </a:r>
            <a:endParaRPr lang="es-CO" dirty="0"/>
          </a:p>
        </p:txBody>
      </p:sp>
      <p:sp>
        <p:nvSpPr>
          <p:cNvPr id="3" name="2 Marcador de contenido"/>
          <p:cNvSpPr>
            <a:spLocks noGrp="1"/>
          </p:cNvSpPr>
          <p:nvPr>
            <p:ph idx="1"/>
          </p:nvPr>
        </p:nvSpPr>
        <p:spPr/>
        <p:txBody>
          <a:bodyPr>
            <a:normAutofit fontScale="85000" lnSpcReduction="20000"/>
          </a:bodyPr>
          <a:lstStyle/>
          <a:p>
            <a:r>
              <a:rPr lang="es-CO" dirty="0" smtClean="0"/>
              <a:t>En un sistema de gestión de seguridad de la información se puede definir tantas políticas como sea necesario para brindar orientación acerca de cómo proteger la seguridad de la información.</a:t>
            </a:r>
          </a:p>
          <a:p>
            <a:pPr lvl="1"/>
            <a:r>
              <a:rPr lang="es-CO" dirty="0" smtClean="0"/>
              <a:t>Políticas </a:t>
            </a:r>
            <a:r>
              <a:rPr lang="es-CO" dirty="0"/>
              <a:t>de uso de recursos tecnológicos</a:t>
            </a:r>
          </a:p>
          <a:p>
            <a:pPr lvl="1"/>
            <a:r>
              <a:rPr lang="es-CO" dirty="0"/>
              <a:t>Políticas de protección de la información</a:t>
            </a:r>
          </a:p>
          <a:p>
            <a:pPr lvl="1"/>
            <a:r>
              <a:rPr lang="es-CO" dirty="0"/>
              <a:t>Políticas para control de proveedores</a:t>
            </a:r>
          </a:p>
          <a:p>
            <a:pPr lvl="1"/>
            <a:r>
              <a:rPr lang="es-CO" dirty="0"/>
              <a:t>Políticas de uso de servicios de </a:t>
            </a:r>
            <a:r>
              <a:rPr lang="es-CO" dirty="0" smtClean="0"/>
              <a:t>tecnología</a:t>
            </a:r>
          </a:p>
          <a:p>
            <a:pPr lvl="1"/>
            <a:endParaRPr lang="es-CO" dirty="0" smtClean="0"/>
          </a:p>
          <a:p>
            <a:pPr marL="320040" lvl="1" indent="0">
              <a:buNone/>
            </a:pPr>
            <a:r>
              <a:rPr lang="es-CO" sz="1600" i="1" dirty="0" smtClean="0"/>
              <a:t>Consulte la clase: Políticas de seguridad de la información para ampliar este tema</a:t>
            </a:r>
            <a:endParaRPr lang="es-CO" sz="1600" i="1" dirty="0"/>
          </a:p>
        </p:txBody>
      </p:sp>
    </p:spTree>
    <p:extLst>
      <p:ext uri="{BB962C8B-B14F-4D97-AF65-F5344CB8AC3E}">
        <p14:creationId xmlns:p14="http://schemas.microsoft.com/office/powerpoint/2010/main" val="32876829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Evalúe su progreso</a:t>
            </a:r>
            <a:endParaRPr lang="es-CO" dirty="0"/>
          </a:p>
        </p:txBody>
      </p:sp>
      <p:sp>
        <p:nvSpPr>
          <p:cNvPr id="3" name="2 Marcador de contenido"/>
          <p:cNvSpPr>
            <a:spLocks noGrp="1"/>
          </p:cNvSpPr>
          <p:nvPr>
            <p:ph idx="1"/>
          </p:nvPr>
        </p:nvSpPr>
        <p:spPr>
          <a:xfrm>
            <a:off x="827584" y="2276872"/>
            <a:ext cx="7543800" cy="3719320"/>
          </a:xfrm>
        </p:spPr>
        <p:txBody>
          <a:bodyPr>
            <a:normAutofit fontScale="85000" lnSpcReduction="10000"/>
          </a:bodyPr>
          <a:lstStyle/>
          <a:p>
            <a:r>
              <a:rPr lang="es-CO" dirty="0" smtClean="0"/>
              <a:t>¿Cuáles son las actividades que se realizan en el ciclo PHVA?</a:t>
            </a:r>
          </a:p>
          <a:p>
            <a:r>
              <a:rPr lang="es-CO" dirty="0" smtClean="0"/>
              <a:t>¿Cómo nos ayuda a una política de seguridad de la información?</a:t>
            </a:r>
          </a:p>
          <a:p>
            <a:r>
              <a:rPr lang="es-CO" dirty="0" smtClean="0"/>
              <a:t>¿Es verdad que las políticas de seguridad de la información depende de la tecnología que usen las organizaciones?</a:t>
            </a:r>
          </a:p>
          <a:p>
            <a:r>
              <a:rPr lang="es-CO" dirty="0" smtClean="0"/>
              <a:t>¿Existe un límite al número de políticas de seguridad de la información que debe tener una Entidad?</a:t>
            </a:r>
            <a:endParaRPr lang="es-CO" dirty="0"/>
          </a:p>
        </p:txBody>
      </p:sp>
    </p:spTree>
    <p:extLst>
      <p:ext uri="{BB962C8B-B14F-4D97-AF65-F5344CB8AC3E}">
        <p14:creationId xmlns:p14="http://schemas.microsoft.com/office/powerpoint/2010/main" val="38665572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Procedimientos</a:t>
            </a:r>
            <a:endParaRPr lang="es-CO" dirty="0"/>
          </a:p>
        </p:txBody>
      </p:sp>
      <p:sp>
        <p:nvSpPr>
          <p:cNvPr id="3" name="2 Marcador de contenido"/>
          <p:cNvSpPr>
            <a:spLocks noGrp="1"/>
          </p:cNvSpPr>
          <p:nvPr>
            <p:ph idx="1"/>
          </p:nvPr>
        </p:nvSpPr>
        <p:spPr>
          <a:xfrm>
            <a:off x="457200" y="2492375"/>
            <a:ext cx="8229600" cy="3168873"/>
          </a:xfrm>
        </p:spPr>
        <p:txBody>
          <a:bodyPr>
            <a:normAutofit fontScale="85000" lnSpcReduction="20000"/>
          </a:bodyPr>
          <a:lstStyle/>
          <a:p>
            <a:r>
              <a:rPr lang="es-CO" dirty="0"/>
              <a:t>Un procedimiento </a:t>
            </a:r>
            <a:r>
              <a:rPr lang="es-CO" dirty="0" smtClean="0"/>
              <a:t>es la </a:t>
            </a:r>
            <a:r>
              <a:rPr lang="es-CO" dirty="0"/>
              <a:t>forma especificada para llevar a cabo una actividad o un </a:t>
            </a:r>
            <a:r>
              <a:rPr lang="es-CO" dirty="0" smtClean="0"/>
              <a:t>proceso.</a:t>
            </a:r>
          </a:p>
          <a:p>
            <a:r>
              <a:rPr lang="es-CO" dirty="0"/>
              <a:t>Un proceso es </a:t>
            </a:r>
            <a:r>
              <a:rPr lang="es-CO" dirty="0" smtClean="0"/>
              <a:t>un conjunto </a:t>
            </a:r>
            <a:r>
              <a:rPr lang="es-CO" dirty="0"/>
              <a:t>de actividades mutuamente relacionadas o que interactúan, las cuales transforman elementos de </a:t>
            </a:r>
            <a:r>
              <a:rPr lang="es-CO" dirty="0" smtClean="0"/>
              <a:t>entrada en resultados</a:t>
            </a:r>
          </a:p>
          <a:p>
            <a:r>
              <a:rPr lang="es-CO" dirty="0" smtClean="0"/>
              <a:t>Para el SGSI, los procedimientos específicas las tareas concretas que se realizan para garantizar la seguridad de la información</a:t>
            </a:r>
            <a:endParaRPr lang="es-CO" dirty="0"/>
          </a:p>
        </p:txBody>
      </p:sp>
      <p:pic>
        <p:nvPicPr>
          <p:cNvPr id="4" name="3 Imagen"/>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444208" y="5235603"/>
            <a:ext cx="2047018" cy="1363314"/>
          </a:xfrm>
          <a:prstGeom prst="rect">
            <a:avLst/>
          </a:prstGeom>
        </p:spPr>
      </p:pic>
    </p:spTree>
    <p:extLst>
      <p:ext uri="{BB962C8B-B14F-4D97-AF65-F5344CB8AC3E}">
        <p14:creationId xmlns:p14="http://schemas.microsoft.com/office/powerpoint/2010/main" val="25987834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Procedimientos SGSI</a:t>
            </a:r>
            <a:endParaRPr lang="es-CO" dirty="0"/>
          </a:p>
        </p:txBody>
      </p:sp>
      <p:sp>
        <p:nvSpPr>
          <p:cNvPr id="3" name="2 Marcador de contenido"/>
          <p:cNvSpPr>
            <a:spLocks noGrp="1"/>
          </p:cNvSpPr>
          <p:nvPr>
            <p:ph idx="1"/>
          </p:nvPr>
        </p:nvSpPr>
        <p:spPr/>
        <p:txBody>
          <a:bodyPr>
            <a:normAutofit fontScale="70000" lnSpcReduction="20000"/>
          </a:bodyPr>
          <a:lstStyle/>
          <a:p>
            <a:r>
              <a:rPr lang="es-CO" dirty="0" smtClean="0"/>
              <a:t>El sistema de gestión de seguridad de la información requiere de unos procedimientos mínimos para su apropiada implementación.</a:t>
            </a:r>
          </a:p>
          <a:p>
            <a:pPr lvl="1"/>
            <a:r>
              <a:rPr lang="es-CO" dirty="0" smtClean="0"/>
              <a:t>Procedimiento de control de documentos (incluye a los registros)</a:t>
            </a:r>
          </a:p>
          <a:p>
            <a:pPr lvl="1"/>
            <a:r>
              <a:rPr lang="es-CO" dirty="0" smtClean="0"/>
              <a:t>Procedimiento de auditorias</a:t>
            </a:r>
          </a:p>
          <a:p>
            <a:pPr lvl="1"/>
            <a:r>
              <a:rPr lang="es-CO" dirty="0" smtClean="0"/>
              <a:t>Procedimiento de acción correctiva</a:t>
            </a:r>
          </a:p>
          <a:p>
            <a:pPr lvl="1"/>
            <a:r>
              <a:rPr lang="es-CO" dirty="0" smtClean="0"/>
              <a:t>Procedimiento de acción preventiva</a:t>
            </a:r>
          </a:p>
          <a:p>
            <a:pPr lvl="1"/>
            <a:r>
              <a:rPr lang="es-CO" dirty="0" smtClean="0"/>
              <a:t>Metodología para la gestión de riesgos de seguridad</a:t>
            </a:r>
          </a:p>
          <a:p>
            <a:pPr lvl="1"/>
            <a:r>
              <a:rPr lang="es-CO" dirty="0"/>
              <a:t>Procedimiento de gestión de incidentes de </a:t>
            </a:r>
            <a:r>
              <a:rPr lang="es-CO" dirty="0" smtClean="0"/>
              <a:t>seguridad</a:t>
            </a:r>
          </a:p>
          <a:p>
            <a:pPr lvl="1"/>
            <a:endParaRPr lang="es-CO" dirty="0"/>
          </a:p>
          <a:p>
            <a:pPr lvl="1"/>
            <a:r>
              <a:rPr lang="es-CO" dirty="0" smtClean="0"/>
              <a:t>Cuando hace parte de un sistema integrado de gestión el SGSI se apoya en los procedimientos del SGC para cumplir su función</a:t>
            </a:r>
            <a:endParaRPr lang="es-CO" dirty="0"/>
          </a:p>
        </p:txBody>
      </p:sp>
    </p:spTree>
    <p:extLst>
      <p:ext uri="{BB962C8B-B14F-4D97-AF65-F5344CB8AC3E}">
        <p14:creationId xmlns:p14="http://schemas.microsoft.com/office/powerpoint/2010/main" val="35119598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Procedimientos SGSI</a:t>
            </a:r>
            <a:endParaRPr lang="es-CO" dirty="0"/>
          </a:p>
        </p:txBody>
      </p:sp>
      <p:sp>
        <p:nvSpPr>
          <p:cNvPr id="3" name="2 Marcador de contenido"/>
          <p:cNvSpPr>
            <a:spLocks noGrp="1"/>
          </p:cNvSpPr>
          <p:nvPr>
            <p:ph idx="1"/>
          </p:nvPr>
        </p:nvSpPr>
        <p:spPr>
          <a:xfrm>
            <a:off x="827584" y="2348880"/>
            <a:ext cx="7543800" cy="3670552"/>
          </a:xfrm>
        </p:spPr>
        <p:txBody>
          <a:bodyPr>
            <a:normAutofit fontScale="92500" lnSpcReduction="20000"/>
          </a:bodyPr>
          <a:lstStyle/>
          <a:p>
            <a:r>
              <a:rPr lang="es-CO" dirty="0" smtClean="0"/>
              <a:t>El SGSI también debe tener procedimientos específicos para manejar los aspectos técnicos de la seguridad de la información.</a:t>
            </a:r>
          </a:p>
          <a:p>
            <a:pPr marL="661353" lvl="1" indent="-34131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s-CO" dirty="0" err="1"/>
              <a:t>Inventario</a:t>
            </a:r>
            <a:r>
              <a:rPr lang="en-US" altLang="es-CO" dirty="0"/>
              <a:t> de </a:t>
            </a:r>
            <a:r>
              <a:rPr lang="en-US" altLang="es-CO" dirty="0" err="1"/>
              <a:t>activos</a:t>
            </a:r>
            <a:endParaRPr lang="en-US" altLang="es-CO" dirty="0"/>
          </a:p>
          <a:p>
            <a:pPr marL="661353" lvl="1" indent="-34131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s-CO" dirty="0" err="1"/>
              <a:t>Clasificación</a:t>
            </a:r>
            <a:r>
              <a:rPr lang="en-US" altLang="es-CO" dirty="0"/>
              <a:t> de la </a:t>
            </a:r>
            <a:r>
              <a:rPr lang="en-US" altLang="es-CO" dirty="0" err="1"/>
              <a:t>Información</a:t>
            </a:r>
            <a:endParaRPr lang="en-US" altLang="es-CO" dirty="0"/>
          </a:p>
          <a:p>
            <a:pPr marL="661353" lvl="1" indent="-34131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s-CO" dirty="0"/>
              <a:t>Control de </a:t>
            </a:r>
            <a:r>
              <a:rPr lang="en-US" altLang="es-CO" dirty="0" err="1"/>
              <a:t>cambios</a:t>
            </a:r>
            <a:endParaRPr lang="en-US" altLang="es-CO" dirty="0"/>
          </a:p>
          <a:p>
            <a:pPr marL="661353" lvl="1" indent="-34131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s-CO" dirty="0" err="1" smtClean="0"/>
              <a:t>Gestión</a:t>
            </a:r>
            <a:r>
              <a:rPr lang="en-US" altLang="es-CO" dirty="0" smtClean="0"/>
              <a:t> </a:t>
            </a:r>
            <a:r>
              <a:rPr lang="en-US" altLang="es-CO" dirty="0"/>
              <a:t>de </a:t>
            </a:r>
            <a:r>
              <a:rPr lang="en-US" altLang="es-CO" dirty="0" err="1"/>
              <a:t>Incidentes</a:t>
            </a:r>
            <a:r>
              <a:rPr lang="en-US" altLang="es-CO" dirty="0"/>
              <a:t> de </a:t>
            </a:r>
            <a:r>
              <a:rPr lang="en-US" altLang="es-CO" dirty="0" err="1"/>
              <a:t>seguridad</a:t>
            </a:r>
            <a:endParaRPr lang="en-US" altLang="es-CO" dirty="0"/>
          </a:p>
          <a:p>
            <a:pPr marL="661353" lvl="1" indent="-34131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s-CO" dirty="0" err="1"/>
              <a:t>Devolución</a:t>
            </a:r>
            <a:r>
              <a:rPr lang="en-US" altLang="es-CO" dirty="0"/>
              <a:t> de </a:t>
            </a:r>
            <a:r>
              <a:rPr lang="en-US" altLang="es-CO" dirty="0" err="1"/>
              <a:t>activos</a:t>
            </a:r>
            <a:r>
              <a:rPr lang="en-US" altLang="es-CO" dirty="0"/>
              <a:t> y </a:t>
            </a:r>
            <a:r>
              <a:rPr lang="en-US" altLang="es-CO" dirty="0" err="1"/>
              <a:t>entrega</a:t>
            </a:r>
            <a:r>
              <a:rPr lang="en-US" altLang="es-CO" dirty="0"/>
              <a:t> de </a:t>
            </a:r>
            <a:r>
              <a:rPr lang="en-US" altLang="es-CO" dirty="0" err="1"/>
              <a:t>puesto</a:t>
            </a:r>
            <a:r>
              <a:rPr lang="en-US" altLang="es-CO" dirty="0"/>
              <a:t> de </a:t>
            </a:r>
            <a:r>
              <a:rPr lang="en-US" altLang="es-CO" dirty="0" err="1"/>
              <a:t>trabajo</a:t>
            </a:r>
            <a:endParaRPr lang="en-US" altLang="es-CO" dirty="0"/>
          </a:p>
          <a:p>
            <a:endParaRPr lang="es-CO" dirty="0"/>
          </a:p>
        </p:txBody>
      </p:sp>
    </p:spTree>
    <p:extLst>
      <p:ext uri="{BB962C8B-B14F-4D97-AF65-F5344CB8AC3E}">
        <p14:creationId xmlns:p14="http://schemas.microsoft.com/office/powerpoint/2010/main" val="33790294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Controles de seguridad</a:t>
            </a:r>
            <a:endParaRPr lang="es-CO" dirty="0"/>
          </a:p>
        </p:txBody>
      </p:sp>
      <p:sp>
        <p:nvSpPr>
          <p:cNvPr id="3" name="2 Marcador de contenido"/>
          <p:cNvSpPr>
            <a:spLocks noGrp="1"/>
          </p:cNvSpPr>
          <p:nvPr>
            <p:ph idx="1"/>
          </p:nvPr>
        </p:nvSpPr>
        <p:spPr>
          <a:xfrm>
            <a:off x="669418" y="2623614"/>
            <a:ext cx="7543800" cy="2548888"/>
          </a:xfrm>
        </p:spPr>
        <p:txBody>
          <a:bodyPr>
            <a:normAutofit/>
          </a:bodyPr>
          <a:lstStyle/>
          <a:p>
            <a:r>
              <a:rPr lang="es-CO" sz="2000" dirty="0" smtClean="0"/>
              <a:t>Los controles de seguridad son soluciones técnicas, administrativas o físicas que permiten mejorar la seguridad de la información</a:t>
            </a:r>
          </a:p>
          <a:p>
            <a:r>
              <a:rPr lang="es-CO" sz="2000" dirty="0" smtClean="0"/>
              <a:t>Por lo general los controles tienen como objetivo impedir que las amenazas afecten el cumplimiento de los objetivos</a:t>
            </a:r>
            <a:endParaRPr lang="es-CO" sz="2000" dirty="0"/>
          </a:p>
        </p:txBody>
      </p:sp>
      <p:pic>
        <p:nvPicPr>
          <p:cNvPr id="4" name="3 Imagen"/>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69418" y="4428791"/>
            <a:ext cx="1487424" cy="1487424"/>
          </a:xfrm>
          <a:prstGeom prst="rect">
            <a:avLst/>
          </a:prstGeom>
        </p:spPr>
      </p:pic>
      <p:pic>
        <p:nvPicPr>
          <p:cNvPr id="5" name="4 Imagen"/>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722484" y="4468103"/>
            <a:ext cx="586413" cy="1408800"/>
          </a:xfrm>
          <a:prstGeom prst="rect">
            <a:avLst/>
          </a:prstGeom>
        </p:spPr>
      </p:pic>
      <p:pic>
        <p:nvPicPr>
          <p:cNvPr id="6" name="5 Imagen"/>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958210" y="4561379"/>
            <a:ext cx="1222248" cy="1222248"/>
          </a:xfrm>
          <a:prstGeom prst="rect">
            <a:avLst/>
          </a:prstGeom>
        </p:spPr>
      </p:pic>
      <p:pic>
        <p:nvPicPr>
          <p:cNvPr id="7" name="6 Imagen"/>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445990" y="4694880"/>
            <a:ext cx="1404772" cy="955245"/>
          </a:xfrm>
          <a:prstGeom prst="rect">
            <a:avLst/>
          </a:prstGeom>
        </p:spPr>
      </p:pic>
      <p:pic>
        <p:nvPicPr>
          <p:cNvPr id="8" name="7 Imagen"/>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7066706" y="4292727"/>
            <a:ext cx="1584176" cy="1584176"/>
          </a:xfrm>
          <a:prstGeom prst="rect">
            <a:avLst/>
          </a:prstGeom>
        </p:spPr>
      </p:pic>
      <p:sp>
        <p:nvSpPr>
          <p:cNvPr id="9" name="8 CuadroTexto"/>
          <p:cNvSpPr txBox="1"/>
          <p:nvPr/>
        </p:nvSpPr>
        <p:spPr>
          <a:xfrm>
            <a:off x="1032255" y="6168238"/>
            <a:ext cx="761747" cy="369332"/>
          </a:xfrm>
          <a:prstGeom prst="rect">
            <a:avLst/>
          </a:prstGeom>
          <a:noFill/>
        </p:spPr>
        <p:txBody>
          <a:bodyPr wrap="none" rtlCol="0">
            <a:spAutoFit/>
          </a:bodyPr>
          <a:lstStyle/>
          <a:p>
            <a:r>
              <a:rPr lang="es-CO" dirty="0" smtClean="0"/>
              <a:t>fuego</a:t>
            </a:r>
            <a:endParaRPr lang="es-CO" dirty="0"/>
          </a:p>
        </p:txBody>
      </p:sp>
      <p:sp>
        <p:nvSpPr>
          <p:cNvPr id="10" name="9 CuadroTexto"/>
          <p:cNvSpPr txBox="1"/>
          <p:nvPr/>
        </p:nvSpPr>
        <p:spPr>
          <a:xfrm>
            <a:off x="2519400" y="6171364"/>
            <a:ext cx="992579" cy="369332"/>
          </a:xfrm>
          <a:prstGeom prst="rect">
            <a:avLst/>
          </a:prstGeom>
          <a:noFill/>
        </p:spPr>
        <p:txBody>
          <a:bodyPr wrap="none" rtlCol="0">
            <a:spAutoFit/>
          </a:bodyPr>
          <a:lstStyle/>
          <a:p>
            <a:r>
              <a:rPr lang="es-CO" dirty="0" smtClean="0"/>
              <a:t>intrusos</a:t>
            </a:r>
            <a:endParaRPr lang="es-CO" dirty="0"/>
          </a:p>
        </p:txBody>
      </p:sp>
      <p:sp>
        <p:nvSpPr>
          <p:cNvPr id="11" name="10 CuadroTexto"/>
          <p:cNvSpPr txBox="1"/>
          <p:nvPr/>
        </p:nvSpPr>
        <p:spPr>
          <a:xfrm>
            <a:off x="3944493" y="6029738"/>
            <a:ext cx="1082348" cy="646331"/>
          </a:xfrm>
          <a:prstGeom prst="rect">
            <a:avLst/>
          </a:prstGeom>
          <a:noFill/>
        </p:spPr>
        <p:txBody>
          <a:bodyPr wrap="none" rtlCol="0">
            <a:spAutoFit/>
          </a:bodyPr>
          <a:lstStyle/>
          <a:p>
            <a:r>
              <a:rPr lang="es-CO" dirty="0" smtClean="0"/>
              <a:t>Pasos a </a:t>
            </a:r>
          </a:p>
          <a:p>
            <a:r>
              <a:rPr lang="es-CO" dirty="0" smtClean="0"/>
              <a:t>cumplir</a:t>
            </a:r>
            <a:endParaRPr lang="es-CO" dirty="0"/>
          </a:p>
        </p:txBody>
      </p:sp>
      <p:sp>
        <p:nvSpPr>
          <p:cNvPr id="12" name="11 CuadroTexto"/>
          <p:cNvSpPr txBox="1"/>
          <p:nvPr/>
        </p:nvSpPr>
        <p:spPr>
          <a:xfrm>
            <a:off x="5500781" y="6029737"/>
            <a:ext cx="1005403" cy="369332"/>
          </a:xfrm>
          <a:prstGeom prst="rect">
            <a:avLst/>
          </a:prstGeom>
          <a:noFill/>
        </p:spPr>
        <p:txBody>
          <a:bodyPr wrap="none" rtlCol="0">
            <a:spAutoFit/>
          </a:bodyPr>
          <a:lstStyle/>
          <a:p>
            <a:r>
              <a:rPr lang="es-CO" dirty="0" smtClean="0"/>
              <a:t>Intrusos</a:t>
            </a:r>
            <a:endParaRPr lang="es-CO" dirty="0"/>
          </a:p>
        </p:txBody>
      </p:sp>
      <p:sp>
        <p:nvSpPr>
          <p:cNvPr id="13" name="12 CuadroTexto"/>
          <p:cNvSpPr txBox="1"/>
          <p:nvPr/>
        </p:nvSpPr>
        <p:spPr>
          <a:xfrm>
            <a:off x="7452320" y="6035301"/>
            <a:ext cx="1210588" cy="646331"/>
          </a:xfrm>
          <a:prstGeom prst="rect">
            <a:avLst/>
          </a:prstGeom>
          <a:noFill/>
        </p:spPr>
        <p:txBody>
          <a:bodyPr wrap="none" rtlCol="0">
            <a:spAutoFit/>
          </a:bodyPr>
          <a:lstStyle/>
          <a:p>
            <a:r>
              <a:rPr lang="es-CO" dirty="0" smtClean="0"/>
              <a:t>Lector de </a:t>
            </a:r>
          </a:p>
          <a:p>
            <a:r>
              <a:rPr lang="es-CO" dirty="0" smtClean="0"/>
              <a:t>huellas</a:t>
            </a:r>
            <a:endParaRPr lang="es-CO" dirty="0"/>
          </a:p>
        </p:txBody>
      </p:sp>
    </p:spTree>
    <p:extLst>
      <p:ext uri="{BB962C8B-B14F-4D97-AF65-F5344CB8AC3E}">
        <p14:creationId xmlns:p14="http://schemas.microsoft.com/office/powerpoint/2010/main" val="24822796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Tipos de controles</a:t>
            </a:r>
            <a:endParaRPr lang="es-CO" dirty="0"/>
          </a:p>
        </p:txBody>
      </p:sp>
      <p:sp>
        <p:nvSpPr>
          <p:cNvPr id="3" name="2 Marcador de contenido"/>
          <p:cNvSpPr>
            <a:spLocks noGrp="1"/>
          </p:cNvSpPr>
          <p:nvPr>
            <p:ph idx="1"/>
          </p:nvPr>
        </p:nvSpPr>
        <p:spPr>
          <a:xfrm>
            <a:off x="821055" y="2441849"/>
            <a:ext cx="7543800" cy="2707384"/>
          </a:xfrm>
        </p:spPr>
        <p:txBody>
          <a:bodyPr>
            <a:normAutofit/>
          </a:bodyPr>
          <a:lstStyle/>
          <a:p>
            <a:r>
              <a:rPr lang="es-CO" sz="2000" b="1" dirty="0" smtClean="0"/>
              <a:t>Disuasivos</a:t>
            </a:r>
            <a:r>
              <a:rPr lang="es-CO" sz="2000" dirty="0" smtClean="0"/>
              <a:t>: Informan a la amenaza que se tomaran acciones contra ella.</a:t>
            </a:r>
          </a:p>
          <a:p>
            <a:r>
              <a:rPr lang="es-CO" sz="2000" b="1" dirty="0" err="1" smtClean="0"/>
              <a:t>Detéctivos</a:t>
            </a:r>
            <a:r>
              <a:rPr lang="es-CO" sz="2000" dirty="0" smtClean="0"/>
              <a:t>: Identifican las acciones que realiza la amenaza</a:t>
            </a:r>
          </a:p>
          <a:p>
            <a:r>
              <a:rPr lang="es-CO" sz="2000" b="1" dirty="0" smtClean="0"/>
              <a:t>Preventivos</a:t>
            </a:r>
            <a:r>
              <a:rPr lang="es-CO" sz="2000" dirty="0" smtClean="0"/>
              <a:t>: Reducen la posibilidad de que la amenaza afecte el objetivo</a:t>
            </a:r>
          </a:p>
          <a:p>
            <a:r>
              <a:rPr lang="es-CO" sz="2000" b="1" dirty="0" smtClean="0"/>
              <a:t>Correctivos</a:t>
            </a:r>
            <a:r>
              <a:rPr lang="es-CO" sz="2000" dirty="0" smtClean="0"/>
              <a:t>: Reparan los daños provocados por la amenaza</a:t>
            </a:r>
            <a:endParaRPr lang="es-CO" sz="2000" dirty="0"/>
          </a:p>
        </p:txBody>
      </p:sp>
      <p:pic>
        <p:nvPicPr>
          <p:cNvPr id="4" name="3 Imagen"/>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71303" y="4807973"/>
            <a:ext cx="1051370" cy="1312845"/>
          </a:xfrm>
          <a:prstGeom prst="rect">
            <a:avLst/>
          </a:prstGeom>
        </p:spPr>
      </p:pic>
      <p:pic>
        <p:nvPicPr>
          <p:cNvPr id="5" name="4 Imagen"/>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771800" y="4950352"/>
            <a:ext cx="1166187" cy="1028086"/>
          </a:xfrm>
          <a:prstGeom prst="rect">
            <a:avLst/>
          </a:prstGeom>
        </p:spPr>
      </p:pic>
      <p:pic>
        <p:nvPicPr>
          <p:cNvPr id="6" name="5 Imagen"/>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364000" y="4934355"/>
            <a:ext cx="1638680" cy="1186463"/>
          </a:xfrm>
          <a:prstGeom prst="rect">
            <a:avLst/>
          </a:prstGeom>
        </p:spPr>
      </p:pic>
      <p:pic>
        <p:nvPicPr>
          <p:cNvPr id="7" name="6 Imagen"/>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376822" y="4950352"/>
            <a:ext cx="1876045" cy="1343248"/>
          </a:xfrm>
          <a:prstGeom prst="rect">
            <a:avLst/>
          </a:prstGeom>
        </p:spPr>
      </p:pic>
    </p:spTree>
    <p:extLst>
      <p:ext uri="{BB962C8B-B14F-4D97-AF65-F5344CB8AC3E}">
        <p14:creationId xmlns:p14="http://schemas.microsoft.com/office/powerpoint/2010/main" val="5919622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Dominios del SGSI</a:t>
            </a:r>
            <a:endParaRPr lang="es-CO" dirty="0"/>
          </a:p>
        </p:txBody>
      </p:sp>
      <p:sp>
        <p:nvSpPr>
          <p:cNvPr id="3" name="2 Marcador de contenido"/>
          <p:cNvSpPr>
            <a:spLocks noGrp="1"/>
          </p:cNvSpPr>
          <p:nvPr>
            <p:ph idx="1"/>
          </p:nvPr>
        </p:nvSpPr>
        <p:spPr>
          <a:xfrm>
            <a:off x="457200" y="2492375"/>
            <a:ext cx="8229600" cy="3168873"/>
          </a:xfrm>
        </p:spPr>
        <p:txBody>
          <a:bodyPr>
            <a:normAutofit fontScale="77500" lnSpcReduction="20000"/>
          </a:bodyPr>
          <a:lstStyle/>
          <a:p>
            <a:r>
              <a:rPr lang="es-CO" dirty="0" smtClean="0"/>
              <a:t>Para facilitar la selección de controles el sistema de gestión de seguridad de la información organiza sus controles por dominios.</a:t>
            </a:r>
          </a:p>
          <a:p>
            <a:r>
              <a:rPr lang="es-CO" dirty="0" smtClean="0"/>
              <a:t>En cada dominio se encuentran las recomendaciones de controles que se pueden seleccionar para garantizar la seguridad de la información</a:t>
            </a:r>
          </a:p>
          <a:p>
            <a:r>
              <a:rPr lang="es-CO" dirty="0" smtClean="0"/>
              <a:t>El conjunto de controles de mayor difusión es el de la norma ISO 27001:2013, sistema de gestión de seguridad de la información</a:t>
            </a:r>
            <a:endParaRPr lang="es-CO" dirty="0"/>
          </a:p>
        </p:txBody>
      </p:sp>
      <p:pic>
        <p:nvPicPr>
          <p:cNvPr id="4" name="3 Imagen"/>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308304" y="5229200"/>
            <a:ext cx="1178289" cy="1178289"/>
          </a:xfrm>
          <a:prstGeom prst="rect">
            <a:avLst/>
          </a:prstGeom>
        </p:spPr>
      </p:pic>
    </p:spTree>
    <p:extLst>
      <p:ext uri="{BB962C8B-B14F-4D97-AF65-F5344CB8AC3E}">
        <p14:creationId xmlns:p14="http://schemas.microsoft.com/office/powerpoint/2010/main" val="10397443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5805264"/>
            <a:ext cx="6781800" cy="868680"/>
          </a:xfrm>
        </p:spPr>
        <p:txBody>
          <a:bodyPr>
            <a:normAutofit/>
          </a:bodyPr>
          <a:lstStyle/>
          <a:p>
            <a:r>
              <a:rPr lang="es-CO" sz="3200" dirty="0" smtClean="0"/>
              <a:t>Dominios ISO 27001</a:t>
            </a:r>
            <a:endParaRPr lang="es-CO" sz="3200" dirty="0"/>
          </a:p>
        </p:txBody>
      </p:sp>
      <p:sp>
        <p:nvSpPr>
          <p:cNvPr id="3" name="2 Rectángulo redondeado"/>
          <p:cNvSpPr/>
          <p:nvPr/>
        </p:nvSpPr>
        <p:spPr>
          <a:xfrm>
            <a:off x="2267744" y="1434641"/>
            <a:ext cx="4760940" cy="288032"/>
          </a:xfrm>
          <a:prstGeom prst="roundRect">
            <a:avLst/>
          </a:prstGeo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solidFill>
                  <a:schemeClr val="tx1"/>
                </a:solidFill>
              </a:rPr>
              <a:t>A5. Políticas de seguridad</a:t>
            </a:r>
            <a:endParaRPr lang="es-CO" dirty="0">
              <a:solidFill>
                <a:schemeClr val="tx1"/>
              </a:solidFill>
            </a:endParaRPr>
          </a:p>
        </p:txBody>
      </p:sp>
      <p:sp>
        <p:nvSpPr>
          <p:cNvPr id="4" name="3 Rectángulo redondeado"/>
          <p:cNvSpPr/>
          <p:nvPr/>
        </p:nvSpPr>
        <p:spPr>
          <a:xfrm>
            <a:off x="2267744" y="1763493"/>
            <a:ext cx="4760940" cy="288032"/>
          </a:xfrm>
          <a:prstGeom prst="roundRect">
            <a:avLst/>
          </a:prstGeo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solidFill>
                  <a:schemeClr val="tx1"/>
                </a:solidFill>
              </a:rPr>
              <a:t>A6. organización de la Seguridad</a:t>
            </a:r>
            <a:endParaRPr lang="es-CO" dirty="0">
              <a:solidFill>
                <a:schemeClr val="tx1"/>
              </a:solidFill>
            </a:endParaRPr>
          </a:p>
        </p:txBody>
      </p:sp>
      <p:sp>
        <p:nvSpPr>
          <p:cNvPr id="5" name="4 Rectángulo redondeado"/>
          <p:cNvSpPr/>
          <p:nvPr/>
        </p:nvSpPr>
        <p:spPr>
          <a:xfrm>
            <a:off x="2267744" y="2073321"/>
            <a:ext cx="4760940" cy="288032"/>
          </a:xfrm>
          <a:prstGeom prst="roundRect">
            <a:avLst/>
          </a:prstGeo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solidFill>
                  <a:schemeClr val="tx1"/>
                </a:solidFill>
              </a:rPr>
              <a:t>A7. Seguridad de los RR.HH.</a:t>
            </a:r>
            <a:endParaRPr lang="es-CO" dirty="0">
              <a:solidFill>
                <a:schemeClr val="tx1"/>
              </a:solidFill>
            </a:endParaRPr>
          </a:p>
        </p:txBody>
      </p:sp>
      <p:sp>
        <p:nvSpPr>
          <p:cNvPr id="6" name="5 Rectángulo redondeado"/>
          <p:cNvSpPr/>
          <p:nvPr/>
        </p:nvSpPr>
        <p:spPr>
          <a:xfrm>
            <a:off x="2267744" y="2386640"/>
            <a:ext cx="4760940" cy="288032"/>
          </a:xfrm>
          <a:prstGeom prst="roundRect">
            <a:avLst/>
          </a:prstGeo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solidFill>
                  <a:schemeClr val="tx1"/>
                </a:solidFill>
              </a:rPr>
              <a:t>A8. gestión de activos</a:t>
            </a:r>
            <a:endParaRPr lang="es-CO" dirty="0">
              <a:solidFill>
                <a:schemeClr val="tx1"/>
              </a:solidFill>
            </a:endParaRPr>
          </a:p>
        </p:txBody>
      </p:sp>
      <p:sp>
        <p:nvSpPr>
          <p:cNvPr id="7" name="6 Rectángulo redondeado"/>
          <p:cNvSpPr/>
          <p:nvPr/>
        </p:nvSpPr>
        <p:spPr>
          <a:xfrm>
            <a:off x="2267744" y="2725849"/>
            <a:ext cx="4760940" cy="288032"/>
          </a:xfrm>
          <a:prstGeom prst="roundRect">
            <a:avLst/>
          </a:prstGeo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solidFill>
                  <a:schemeClr val="tx1"/>
                </a:solidFill>
              </a:rPr>
              <a:t>A9. Control de acceso </a:t>
            </a:r>
            <a:endParaRPr lang="es-CO" dirty="0">
              <a:solidFill>
                <a:schemeClr val="tx1"/>
              </a:solidFill>
            </a:endParaRPr>
          </a:p>
        </p:txBody>
      </p:sp>
      <p:sp>
        <p:nvSpPr>
          <p:cNvPr id="8" name="7 Rectángulo redondeado"/>
          <p:cNvSpPr/>
          <p:nvPr/>
        </p:nvSpPr>
        <p:spPr>
          <a:xfrm>
            <a:off x="2267744" y="3063374"/>
            <a:ext cx="4760940" cy="288032"/>
          </a:xfrm>
          <a:prstGeom prst="roundRect">
            <a:avLst/>
          </a:prstGeo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solidFill>
                  <a:schemeClr val="tx1"/>
                </a:solidFill>
              </a:rPr>
              <a:t>A10. criptografía </a:t>
            </a:r>
            <a:endParaRPr lang="es-CO" dirty="0">
              <a:solidFill>
                <a:schemeClr val="tx1"/>
              </a:solidFill>
            </a:endParaRPr>
          </a:p>
        </p:txBody>
      </p:sp>
      <p:sp>
        <p:nvSpPr>
          <p:cNvPr id="9" name="8 Rectángulo redondeado"/>
          <p:cNvSpPr/>
          <p:nvPr/>
        </p:nvSpPr>
        <p:spPr>
          <a:xfrm>
            <a:off x="2267744" y="3409896"/>
            <a:ext cx="4760940" cy="288032"/>
          </a:xfrm>
          <a:prstGeom prst="roundRect">
            <a:avLst/>
          </a:prstGeo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solidFill>
                  <a:schemeClr val="tx1"/>
                </a:solidFill>
              </a:rPr>
              <a:t>A11. Seguridad física y ambiental</a:t>
            </a:r>
            <a:endParaRPr lang="es-CO" dirty="0">
              <a:solidFill>
                <a:schemeClr val="tx1"/>
              </a:solidFill>
            </a:endParaRPr>
          </a:p>
        </p:txBody>
      </p:sp>
      <p:sp>
        <p:nvSpPr>
          <p:cNvPr id="10" name="9 Rectángulo redondeado"/>
          <p:cNvSpPr/>
          <p:nvPr/>
        </p:nvSpPr>
        <p:spPr>
          <a:xfrm>
            <a:off x="2267744" y="3739207"/>
            <a:ext cx="4760940" cy="288032"/>
          </a:xfrm>
          <a:prstGeom prst="roundRect">
            <a:avLst/>
          </a:prstGeo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solidFill>
                  <a:schemeClr val="tx1"/>
                </a:solidFill>
              </a:rPr>
              <a:t>A12. Seguridad de las operaciones</a:t>
            </a:r>
            <a:endParaRPr lang="es-CO" dirty="0">
              <a:solidFill>
                <a:schemeClr val="tx1"/>
              </a:solidFill>
            </a:endParaRPr>
          </a:p>
        </p:txBody>
      </p:sp>
      <p:sp>
        <p:nvSpPr>
          <p:cNvPr id="11" name="10 Rectángulo redondeado"/>
          <p:cNvSpPr/>
          <p:nvPr/>
        </p:nvSpPr>
        <p:spPr>
          <a:xfrm>
            <a:off x="2267744" y="4084636"/>
            <a:ext cx="4760940" cy="288032"/>
          </a:xfrm>
          <a:prstGeom prst="roundRect">
            <a:avLst/>
          </a:prstGeo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solidFill>
                  <a:schemeClr val="tx1"/>
                </a:solidFill>
              </a:rPr>
              <a:t>A13. Transferencias de información</a:t>
            </a:r>
            <a:endParaRPr lang="es-CO" dirty="0">
              <a:solidFill>
                <a:schemeClr val="tx1"/>
              </a:solidFill>
            </a:endParaRPr>
          </a:p>
        </p:txBody>
      </p:sp>
      <p:sp>
        <p:nvSpPr>
          <p:cNvPr id="12" name="11 Rectángulo redondeado"/>
          <p:cNvSpPr/>
          <p:nvPr/>
        </p:nvSpPr>
        <p:spPr>
          <a:xfrm>
            <a:off x="2267744" y="4413306"/>
            <a:ext cx="4760940" cy="288032"/>
          </a:xfrm>
          <a:prstGeom prst="roundRect">
            <a:avLst/>
          </a:prstGeo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solidFill>
                  <a:schemeClr val="tx1"/>
                </a:solidFill>
              </a:rPr>
              <a:t>A14. Adquisición, desarrollo y </a:t>
            </a:r>
            <a:r>
              <a:rPr lang="es-CO" dirty="0" err="1" smtClean="0">
                <a:solidFill>
                  <a:schemeClr val="tx1"/>
                </a:solidFill>
              </a:rPr>
              <a:t>Mtto</a:t>
            </a:r>
            <a:r>
              <a:rPr lang="es-CO" dirty="0" smtClean="0">
                <a:solidFill>
                  <a:schemeClr val="tx1"/>
                </a:solidFill>
              </a:rPr>
              <a:t>. Software</a:t>
            </a:r>
            <a:endParaRPr lang="es-CO" dirty="0">
              <a:solidFill>
                <a:schemeClr val="tx1"/>
              </a:solidFill>
            </a:endParaRPr>
          </a:p>
        </p:txBody>
      </p:sp>
      <p:sp>
        <p:nvSpPr>
          <p:cNvPr id="13" name="12 Rectángulo redondeado"/>
          <p:cNvSpPr/>
          <p:nvPr/>
        </p:nvSpPr>
        <p:spPr>
          <a:xfrm>
            <a:off x="2267744" y="4734418"/>
            <a:ext cx="4760940" cy="288032"/>
          </a:xfrm>
          <a:prstGeom prst="roundRect">
            <a:avLst/>
          </a:prstGeo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solidFill>
                  <a:schemeClr val="tx1"/>
                </a:solidFill>
              </a:rPr>
              <a:t>A15. Relación con proveedores</a:t>
            </a:r>
            <a:endParaRPr lang="es-CO" dirty="0">
              <a:solidFill>
                <a:schemeClr val="tx1"/>
              </a:solidFill>
            </a:endParaRPr>
          </a:p>
        </p:txBody>
      </p:sp>
      <p:sp>
        <p:nvSpPr>
          <p:cNvPr id="14" name="13 Rectángulo redondeado"/>
          <p:cNvSpPr/>
          <p:nvPr/>
        </p:nvSpPr>
        <p:spPr>
          <a:xfrm>
            <a:off x="2267744" y="5070090"/>
            <a:ext cx="4760940" cy="288032"/>
          </a:xfrm>
          <a:prstGeom prst="roundRect">
            <a:avLst/>
          </a:prstGeo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solidFill>
                  <a:schemeClr val="tx1"/>
                </a:solidFill>
              </a:rPr>
              <a:t>A16. gestión de incidentes</a:t>
            </a:r>
            <a:endParaRPr lang="es-CO" dirty="0">
              <a:solidFill>
                <a:schemeClr val="tx1"/>
              </a:solidFill>
            </a:endParaRPr>
          </a:p>
        </p:txBody>
      </p:sp>
      <p:sp>
        <p:nvSpPr>
          <p:cNvPr id="15" name="14 Rectángulo redondeado"/>
          <p:cNvSpPr/>
          <p:nvPr/>
        </p:nvSpPr>
        <p:spPr>
          <a:xfrm>
            <a:off x="2267744" y="5358122"/>
            <a:ext cx="4760940" cy="288032"/>
          </a:xfrm>
          <a:prstGeom prst="roundRect">
            <a:avLst/>
          </a:prstGeo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solidFill>
                  <a:schemeClr val="tx1"/>
                </a:solidFill>
              </a:rPr>
              <a:t>A17. Continuidad de negocio</a:t>
            </a:r>
            <a:endParaRPr lang="es-CO" dirty="0">
              <a:solidFill>
                <a:schemeClr val="tx1"/>
              </a:solidFill>
            </a:endParaRPr>
          </a:p>
        </p:txBody>
      </p:sp>
      <p:sp>
        <p:nvSpPr>
          <p:cNvPr id="16" name="15 Rectángulo redondeado"/>
          <p:cNvSpPr/>
          <p:nvPr/>
        </p:nvSpPr>
        <p:spPr>
          <a:xfrm>
            <a:off x="2267744" y="5636489"/>
            <a:ext cx="4760940" cy="288032"/>
          </a:xfrm>
          <a:prstGeom prst="roundRect">
            <a:avLst/>
          </a:prstGeo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solidFill>
                  <a:schemeClr val="tx1"/>
                </a:solidFill>
              </a:rPr>
              <a:t>A18. Cumplimiento</a:t>
            </a:r>
            <a:endParaRPr lang="es-CO" dirty="0">
              <a:solidFill>
                <a:schemeClr val="tx1"/>
              </a:solidFill>
            </a:endParaRPr>
          </a:p>
        </p:txBody>
      </p:sp>
    </p:spTree>
    <p:extLst>
      <p:ext uri="{BB962C8B-B14F-4D97-AF65-F5344CB8AC3E}">
        <p14:creationId xmlns:p14="http://schemas.microsoft.com/office/powerpoint/2010/main" val="32063383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Objetivo</a:t>
            </a:r>
            <a:endParaRPr lang="es-CO" dirty="0"/>
          </a:p>
        </p:txBody>
      </p:sp>
      <p:sp>
        <p:nvSpPr>
          <p:cNvPr id="3" name="2 Marcador de contenido"/>
          <p:cNvSpPr>
            <a:spLocks noGrp="1"/>
          </p:cNvSpPr>
          <p:nvPr>
            <p:ph idx="1"/>
          </p:nvPr>
        </p:nvSpPr>
        <p:spPr/>
        <p:txBody>
          <a:bodyPr>
            <a:normAutofit fontScale="85000" lnSpcReduction="10000"/>
          </a:bodyPr>
          <a:lstStyle/>
          <a:p>
            <a:r>
              <a:rPr lang="es-CO" dirty="0" smtClean="0"/>
              <a:t>Al final de esta lección usted conocerá que es un sistema de gestión de seguridad de la información, repasará el concepto del ciclo PHVA</a:t>
            </a:r>
          </a:p>
          <a:p>
            <a:r>
              <a:rPr lang="es-CO" dirty="0" smtClean="0"/>
              <a:t>En esta lección se explicaran los componentes de un sistema de gestión de seguridad de la información</a:t>
            </a:r>
          </a:p>
          <a:p>
            <a:r>
              <a:rPr lang="es-CO" dirty="0" smtClean="0"/>
              <a:t>Se describirán en forma general los elementos técnicos de un sistema de gestión de seguridad de la información</a:t>
            </a:r>
          </a:p>
          <a:p>
            <a:r>
              <a:rPr lang="es-CO" sz="2200" i="1" dirty="0" smtClean="0"/>
              <a:t>Prerrequisito: Haber completado la lección1. Seguridad de la información</a:t>
            </a:r>
            <a:endParaRPr lang="es-CO" sz="2200" i="1" dirty="0"/>
          </a:p>
        </p:txBody>
      </p:sp>
    </p:spTree>
    <p:extLst>
      <p:ext uri="{BB962C8B-B14F-4D97-AF65-F5344CB8AC3E}">
        <p14:creationId xmlns:p14="http://schemas.microsoft.com/office/powerpoint/2010/main" val="4481741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7 Conector recto de flecha"/>
          <p:cNvCxnSpPr>
            <a:stCxn id="4" idx="2"/>
          </p:cNvCxnSpPr>
          <p:nvPr/>
        </p:nvCxnSpPr>
        <p:spPr>
          <a:xfrm flipH="1">
            <a:off x="3564513" y="2688414"/>
            <a:ext cx="1554480" cy="682752"/>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 name="9 Conector recto de flecha"/>
          <p:cNvCxnSpPr>
            <a:stCxn id="4" idx="2"/>
          </p:cNvCxnSpPr>
          <p:nvPr/>
        </p:nvCxnSpPr>
        <p:spPr>
          <a:xfrm>
            <a:off x="5118993" y="2688414"/>
            <a:ext cx="668287" cy="682752"/>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14 Conector recto de flecha"/>
          <p:cNvCxnSpPr>
            <a:stCxn id="3" idx="2"/>
            <a:endCxn id="4" idx="0"/>
          </p:cNvCxnSpPr>
          <p:nvPr/>
        </p:nvCxnSpPr>
        <p:spPr>
          <a:xfrm>
            <a:off x="5118993" y="1688670"/>
            <a:ext cx="0" cy="585216"/>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 name="20 Conector recto de flecha"/>
          <p:cNvCxnSpPr>
            <a:stCxn id="5" idx="2"/>
            <a:endCxn id="17" idx="0"/>
          </p:cNvCxnSpPr>
          <p:nvPr/>
        </p:nvCxnSpPr>
        <p:spPr>
          <a:xfrm>
            <a:off x="3616339" y="3871038"/>
            <a:ext cx="2389622" cy="853440"/>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3" name="22 Conector recto de flecha"/>
          <p:cNvCxnSpPr>
            <a:stCxn id="6" idx="2"/>
            <a:endCxn id="17" idx="0"/>
          </p:cNvCxnSpPr>
          <p:nvPr/>
        </p:nvCxnSpPr>
        <p:spPr>
          <a:xfrm>
            <a:off x="5855331" y="3871038"/>
            <a:ext cx="150630" cy="853440"/>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0" name="29 Conector recto de flecha"/>
          <p:cNvCxnSpPr>
            <a:stCxn id="28" idx="2"/>
            <a:endCxn id="27" idx="0"/>
          </p:cNvCxnSpPr>
          <p:nvPr/>
        </p:nvCxnSpPr>
        <p:spPr>
          <a:xfrm>
            <a:off x="1029339" y="2190328"/>
            <a:ext cx="0" cy="882056"/>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3" name="32 Conector recto de flecha"/>
          <p:cNvCxnSpPr>
            <a:stCxn id="27" idx="3"/>
            <a:endCxn id="3" idx="1"/>
          </p:cNvCxnSpPr>
          <p:nvPr/>
        </p:nvCxnSpPr>
        <p:spPr>
          <a:xfrm flipV="1">
            <a:off x="1754763" y="1481406"/>
            <a:ext cx="1590294" cy="2090850"/>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9" name="48 Conector recto de flecha"/>
          <p:cNvCxnSpPr>
            <a:stCxn id="37" idx="1"/>
            <a:endCxn id="4" idx="3"/>
          </p:cNvCxnSpPr>
          <p:nvPr/>
        </p:nvCxnSpPr>
        <p:spPr>
          <a:xfrm flipH="1" flipV="1">
            <a:off x="6892929" y="2481150"/>
            <a:ext cx="875538" cy="1139952"/>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1" name="50 Conector recto de flecha"/>
          <p:cNvCxnSpPr>
            <a:stCxn id="37" idx="1"/>
            <a:endCxn id="6" idx="3"/>
          </p:cNvCxnSpPr>
          <p:nvPr/>
        </p:nvCxnSpPr>
        <p:spPr>
          <a:xfrm flipH="1">
            <a:off x="6734162" y="3621102"/>
            <a:ext cx="1034305" cy="0"/>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3" name="52 Conector recto de flecha"/>
          <p:cNvCxnSpPr>
            <a:stCxn id="37" idx="1"/>
            <a:endCxn id="17" idx="3"/>
          </p:cNvCxnSpPr>
          <p:nvPr/>
        </p:nvCxnSpPr>
        <p:spPr>
          <a:xfrm flipH="1">
            <a:off x="6892929" y="3621102"/>
            <a:ext cx="875538" cy="1383792"/>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4" name="83 Conector recto de flecha"/>
          <p:cNvCxnSpPr>
            <a:stCxn id="71" idx="0"/>
            <a:endCxn id="5" idx="2"/>
          </p:cNvCxnSpPr>
          <p:nvPr/>
        </p:nvCxnSpPr>
        <p:spPr>
          <a:xfrm flipV="1">
            <a:off x="3603629" y="3871038"/>
            <a:ext cx="12710" cy="984542"/>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0" name="89 Conector recto de flecha"/>
          <p:cNvCxnSpPr>
            <a:stCxn id="71" idx="1"/>
            <a:endCxn id="27" idx="2"/>
          </p:cNvCxnSpPr>
          <p:nvPr/>
        </p:nvCxnSpPr>
        <p:spPr>
          <a:xfrm flipH="1" flipV="1">
            <a:off x="1029339" y="4072128"/>
            <a:ext cx="1861253" cy="1015100"/>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 name="1 Título"/>
          <p:cNvSpPr>
            <a:spLocks noGrp="1"/>
          </p:cNvSpPr>
          <p:nvPr>
            <p:ph type="title"/>
          </p:nvPr>
        </p:nvSpPr>
        <p:spPr>
          <a:xfrm>
            <a:off x="762000" y="5583936"/>
            <a:ext cx="6781800" cy="588264"/>
          </a:xfrm>
        </p:spPr>
        <p:txBody>
          <a:bodyPr>
            <a:noAutofit/>
          </a:bodyPr>
          <a:lstStyle/>
          <a:p>
            <a:r>
              <a:rPr lang="es-CO" sz="4000" dirty="0" smtClean="0"/>
              <a:t>Como funciona el SGSI</a:t>
            </a:r>
            <a:endParaRPr lang="es-CO" sz="4000" dirty="0"/>
          </a:p>
        </p:txBody>
      </p:sp>
      <p:sp>
        <p:nvSpPr>
          <p:cNvPr id="3" name="2 Rectángulo redondeado"/>
          <p:cNvSpPr/>
          <p:nvPr/>
        </p:nvSpPr>
        <p:spPr>
          <a:xfrm>
            <a:off x="3345057" y="1274142"/>
            <a:ext cx="3547872" cy="414528"/>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solidFill>
                  <a:schemeClr val="tx1"/>
                </a:solidFill>
              </a:rPr>
              <a:t>Objetivos de la seguridad</a:t>
            </a:r>
            <a:endParaRPr lang="es-CO" dirty="0">
              <a:solidFill>
                <a:schemeClr val="tx1"/>
              </a:solidFill>
            </a:endParaRPr>
          </a:p>
        </p:txBody>
      </p:sp>
      <p:sp>
        <p:nvSpPr>
          <p:cNvPr id="4" name="3 Rectángulo redondeado"/>
          <p:cNvSpPr/>
          <p:nvPr/>
        </p:nvSpPr>
        <p:spPr>
          <a:xfrm>
            <a:off x="3345057" y="2273886"/>
            <a:ext cx="3547872" cy="414528"/>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solidFill>
                  <a:schemeClr val="tx1"/>
                </a:solidFill>
              </a:rPr>
              <a:t>Políticas de seguridad</a:t>
            </a:r>
            <a:endParaRPr lang="es-CO" dirty="0">
              <a:solidFill>
                <a:schemeClr val="tx1"/>
              </a:solidFill>
            </a:endParaRPr>
          </a:p>
        </p:txBody>
      </p:sp>
      <p:sp>
        <p:nvSpPr>
          <p:cNvPr id="5" name="4 Rectángulo redondeado"/>
          <p:cNvSpPr/>
          <p:nvPr/>
        </p:nvSpPr>
        <p:spPr>
          <a:xfrm>
            <a:off x="2745754" y="3371166"/>
            <a:ext cx="1741170" cy="499872"/>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solidFill>
                  <a:schemeClr val="tx1"/>
                </a:solidFill>
              </a:rPr>
              <a:t>Controles</a:t>
            </a:r>
            <a:endParaRPr lang="es-CO" dirty="0">
              <a:solidFill>
                <a:schemeClr val="tx1"/>
              </a:solidFill>
            </a:endParaRPr>
          </a:p>
        </p:txBody>
      </p:sp>
      <p:sp>
        <p:nvSpPr>
          <p:cNvPr id="6" name="5 Rectángulo redondeado"/>
          <p:cNvSpPr/>
          <p:nvPr/>
        </p:nvSpPr>
        <p:spPr>
          <a:xfrm>
            <a:off x="4976499" y="3371166"/>
            <a:ext cx="1757663" cy="499872"/>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solidFill>
                  <a:schemeClr val="tx1"/>
                </a:solidFill>
              </a:rPr>
              <a:t>Procedimientos</a:t>
            </a:r>
            <a:endParaRPr lang="es-CO" dirty="0">
              <a:solidFill>
                <a:schemeClr val="tx1"/>
              </a:solidFill>
            </a:endParaRPr>
          </a:p>
        </p:txBody>
      </p:sp>
      <p:sp>
        <p:nvSpPr>
          <p:cNvPr id="13" name="12 CuadroTexto"/>
          <p:cNvSpPr txBox="1"/>
          <p:nvPr/>
        </p:nvSpPr>
        <p:spPr>
          <a:xfrm>
            <a:off x="3576027" y="2810307"/>
            <a:ext cx="2664296" cy="369332"/>
          </a:xfrm>
          <a:prstGeom prst="rect">
            <a:avLst/>
          </a:prstGeom>
          <a:noFill/>
        </p:spPr>
        <p:txBody>
          <a:bodyPr wrap="square" rtlCol="0">
            <a:spAutoFit/>
          </a:bodyPr>
          <a:lstStyle/>
          <a:p>
            <a:pPr algn="ctr"/>
            <a:r>
              <a:rPr lang="es-CO" dirty="0" smtClean="0"/>
              <a:t>Se implementan con</a:t>
            </a:r>
            <a:endParaRPr lang="es-CO" dirty="0"/>
          </a:p>
        </p:txBody>
      </p:sp>
      <p:sp>
        <p:nvSpPr>
          <p:cNvPr id="16" name="15 CuadroTexto"/>
          <p:cNvSpPr txBox="1"/>
          <p:nvPr/>
        </p:nvSpPr>
        <p:spPr>
          <a:xfrm>
            <a:off x="4741041" y="1796612"/>
            <a:ext cx="1242648" cy="369332"/>
          </a:xfrm>
          <a:prstGeom prst="rect">
            <a:avLst/>
          </a:prstGeom>
          <a:noFill/>
        </p:spPr>
        <p:txBody>
          <a:bodyPr wrap="none" rtlCol="0">
            <a:spAutoFit/>
          </a:bodyPr>
          <a:lstStyle/>
          <a:p>
            <a:r>
              <a:rPr lang="es-CO" dirty="0" smtClean="0"/>
              <a:t>Definen las</a:t>
            </a:r>
            <a:endParaRPr lang="es-CO" dirty="0"/>
          </a:p>
        </p:txBody>
      </p:sp>
      <p:sp>
        <p:nvSpPr>
          <p:cNvPr id="17" name="16 Rectángulo redondeado"/>
          <p:cNvSpPr/>
          <p:nvPr/>
        </p:nvSpPr>
        <p:spPr>
          <a:xfrm>
            <a:off x="5118993" y="4724478"/>
            <a:ext cx="1773936" cy="560832"/>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solidFill>
                  <a:schemeClr val="tx1"/>
                </a:solidFill>
              </a:rPr>
              <a:t>Información</a:t>
            </a:r>
            <a:endParaRPr lang="es-CO" dirty="0">
              <a:solidFill>
                <a:schemeClr val="tx1"/>
              </a:solidFill>
            </a:endParaRPr>
          </a:p>
        </p:txBody>
      </p:sp>
      <p:sp>
        <p:nvSpPr>
          <p:cNvPr id="24" name="23 CuadroTexto"/>
          <p:cNvSpPr txBox="1"/>
          <p:nvPr/>
        </p:nvSpPr>
        <p:spPr>
          <a:xfrm>
            <a:off x="4908175" y="4163083"/>
            <a:ext cx="1300356" cy="369332"/>
          </a:xfrm>
          <a:prstGeom prst="rect">
            <a:avLst/>
          </a:prstGeom>
          <a:noFill/>
        </p:spPr>
        <p:txBody>
          <a:bodyPr wrap="none" rtlCol="0">
            <a:spAutoFit/>
          </a:bodyPr>
          <a:lstStyle/>
          <a:p>
            <a:r>
              <a:rPr lang="es-CO" dirty="0" smtClean="0"/>
              <a:t>Se aplican a</a:t>
            </a:r>
            <a:endParaRPr lang="es-CO" dirty="0"/>
          </a:p>
        </p:txBody>
      </p:sp>
      <p:sp>
        <p:nvSpPr>
          <p:cNvPr id="27" name="26 Rectángulo redondeado"/>
          <p:cNvSpPr/>
          <p:nvPr/>
        </p:nvSpPr>
        <p:spPr>
          <a:xfrm>
            <a:off x="303915" y="3072384"/>
            <a:ext cx="1450848" cy="999744"/>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solidFill>
                  <a:schemeClr val="tx1"/>
                </a:solidFill>
              </a:rPr>
              <a:t>Requisitos de</a:t>
            </a:r>
          </a:p>
          <a:p>
            <a:pPr algn="ctr"/>
            <a:r>
              <a:rPr lang="es-CO" dirty="0" smtClean="0">
                <a:solidFill>
                  <a:schemeClr val="tx1"/>
                </a:solidFill>
              </a:rPr>
              <a:t>seguridad</a:t>
            </a:r>
            <a:endParaRPr lang="es-CO" dirty="0">
              <a:solidFill>
                <a:schemeClr val="tx1"/>
              </a:solidFill>
            </a:endParaRPr>
          </a:p>
        </p:txBody>
      </p:sp>
      <p:sp>
        <p:nvSpPr>
          <p:cNvPr id="28" name="27 Rectángulo"/>
          <p:cNvSpPr/>
          <p:nvPr/>
        </p:nvSpPr>
        <p:spPr>
          <a:xfrm>
            <a:off x="410595" y="1371678"/>
            <a:ext cx="1237488" cy="81865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a:solidFill>
                  <a:schemeClr val="tx1"/>
                </a:solidFill>
              </a:rPr>
              <a:t>Dueño </a:t>
            </a:r>
          </a:p>
          <a:p>
            <a:pPr algn="ctr"/>
            <a:r>
              <a:rPr lang="es-CO" sz="1400" dirty="0">
                <a:solidFill>
                  <a:schemeClr val="tx1"/>
                </a:solidFill>
              </a:rPr>
              <a:t>de la</a:t>
            </a:r>
          </a:p>
          <a:p>
            <a:pPr algn="ctr"/>
            <a:r>
              <a:rPr lang="es-CO" sz="1400" dirty="0" smtClean="0">
                <a:solidFill>
                  <a:schemeClr val="tx1"/>
                </a:solidFill>
              </a:rPr>
              <a:t>información</a:t>
            </a:r>
            <a:endParaRPr lang="es-CO" dirty="0">
              <a:solidFill>
                <a:schemeClr val="tx1"/>
              </a:solidFill>
            </a:endParaRPr>
          </a:p>
        </p:txBody>
      </p:sp>
      <p:sp>
        <p:nvSpPr>
          <p:cNvPr id="31" name="30 CuadroTexto"/>
          <p:cNvSpPr txBox="1"/>
          <p:nvPr/>
        </p:nvSpPr>
        <p:spPr>
          <a:xfrm>
            <a:off x="1029339" y="2446690"/>
            <a:ext cx="1069524" cy="369332"/>
          </a:xfrm>
          <a:prstGeom prst="rect">
            <a:avLst/>
          </a:prstGeom>
          <a:noFill/>
        </p:spPr>
        <p:txBody>
          <a:bodyPr wrap="none" rtlCol="0">
            <a:spAutoFit/>
          </a:bodyPr>
          <a:lstStyle/>
          <a:p>
            <a:r>
              <a:rPr lang="es-CO" dirty="0" smtClean="0"/>
              <a:t>Establece</a:t>
            </a:r>
            <a:endParaRPr lang="es-CO" dirty="0"/>
          </a:p>
        </p:txBody>
      </p:sp>
      <p:sp>
        <p:nvSpPr>
          <p:cNvPr id="34" name="33 CuadroTexto"/>
          <p:cNvSpPr txBox="1"/>
          <p:nvPr/>
        </p:nvSpPr>
        <p:spPr>
          <a:xfrm>
            <a:off x="1999344" y="1716316"/>
            <a:ext cx="1223412" cy="369332"/>
          </a:xfrm>
          <a:prstGeom prst="rect">
            <a:avLst/>
          </a:prstGeom>
          <a:noFill/>
        </p:spPr>
        <p:txBody>
          <a:bodyPr wrap="none" rtlCol="0">
            <a:spAutoFit/>
          </a:bodyPr>
          <a:lstStyle/>
          <a:p>
            <a:r>
              <a:rPr lang="es-CO" dirty="0" smtClean="0"/>
              <a:t>determinan</a:t>
            </a:r>
            <a:endParaRPr lang="es-CO" dirty="0"/>
          </a:p>
        </p:txBody>
      </p:sp>
      <p:sp>
        <p:nvSpPr>
          <p:cNvPr id="37" name="36 Rectángulo"/>
          <p:cNvSpPr/>
          <p:nvPr/>
        </p:nvSpPr>
        <p:spPr>
          <a:xfrm>
            <a:off x="7768467" y="3211777"/>
            <a:ext cx="1237488" cy="81865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smtClean="0">
                <a:solidFill>
                  <a:schemeClr val="tx1"/>
                </a:solidFill>
              </a:rPr>
              <a:t>Personas y</a:t>
            </a:r>
          </a:p>
          <a:p>
            <a:pPr algn="ctr"/>
            <a:r>
              <a:rPr lang="es-CO" sz="1400" dirty="0" smtClean="0">
                <a:solidFill>
                  <a:schemeClr val="tx1"/>
                </a:solidFill>
              </a:rPr>
              <a:t>Sistemas de </a:t>
            </a:r>
          </a:p>
          <a:p>
            <a:pPr algn="ctr"/>
            <a:r>
              <a:rPr lang="es-CO" sz="1400" dirty="0" smtClean="0">
                <a:solidFill>
                  <a:schemeClr val="tx1"/>
                </a:solidFill>
              </a:rPr>
              <a:t>información</a:t>
            </a:r>
            <a:endParaRPr lang="es-CO" sz="1400" dirty="0">
              <a:solidFill>
                <a:schemeClr val="tx1"/>
              </a:solidFill>
            </a:endParaRPr>
          </a:p>
        </p:txBody>
      </p:sp>
      <p:sp>
        <p:nvSpPr>
          <p:cNvPr id="57" name="56 CuadroTexto"/>
          <p:cNvSpPr txBox="1"/>
          <p:nvPr/>
        </p:nvSpPr>
        <p:spPr>
          <a:xfrm>
            <a:off x="7129237" y="2660458"/>
            <a:ext cx="979755" cy="369332"/>
          </a:xfrm>
          <a:prstGeom prst="rect">
            <a:avLst/>
          </a:prstGeom>
          <a:noFill/>
        </p:spPr>
        <p:txBody>
          <a:bodyPr wrap="none" rtlCol="0">
            <a:spAutoFit/>
          </a:bodyPr>
          <a:lstStyle/>
          <a:p>
            <a:r>
              <a:rPr lang="es-CO" dirty="0" smtClean="0"/>
              <a:t>cumplen</a:t>
            </a:r>
            <a:endParaRPr lang="es-CO" dirty="0"/>
          </a:p>
        </p:txBody>
      </p:sp>
      <p:sp>
        <p:nvSpPr>
          <p:cNvPr id="58" name="57 CuadroTexto"/>
          <p:cNvSpPr txBox="1"/>
          <p:nvPr/>
        </p:nvSpPr>
        <p:spPr>
          <a:xfrm>
            <a:off x="6734162" y="3269980"/>
            <a:ext cx="851515" cy="369332"/>
          </a:xfrm>
          <a:prstGeom prst="rect">
            <a:avLst/>
          </a:prstGeom>
          <a:noFill/>
        </p:spPr>
        <p:txBody>
          <a:bodyPr wrap="none" rtlCol="0">
            <a:spAutoFit/>
          </a:bodyPr>
          <a:lstStyle/>
          <a:p>
            <a:r>
              <a:rPr lang="es-CO" dirty="0" smtClean="0"/>
              <a:t>aplican</a:t>
            </a:r>
            <a:endParaRPr lang="es-CO" dirty="0"/>
          </a:p>
        </p:txBody>
      </p:sp>
      <p:sp>
        <p:nvSpPr>
          <p:cNvPr id="64" name="63 CuadroTexto"/>
          <p:cNvSpPr txBox="1"/>
          <p:nvPr/>
        </p:nvSpPr>
        <p:spPr>
          <a:xfrm>
            <a:off x="6825307" y="4113092"/>
            <a:ext cx="607859" cy="369332"/>
          </a:xfrm>
          <a:prstGeom prst="rect">
            <a:avLst/>
          </a:prstGeom>
          <a:noFill/>
        </p:spPr>
        <p:txBody>
          <a:bodyPr wrap="none" rtlCol="0">
            <a:spAutoFit/>
          </a:bodyPr>
          <a:lstStyle/>
          <a:p>
            <a:r>
              <a:rPr lang="es-CO" dirty="0" smtClean="0"/>
              <a:t>usan</a:t>
            </a:r>
            <a:endParaRPr lang="es-CO" dirty="0"/>
          </a:p>
        </p:txBody>
      </p:sp>
      <p:sp>
        <p:nvSpPr>
          <p:cNvPr id="71" name="70 Rectángulo redondeado"/>
          <p:cNvSpPr/>
          <p:nvPr/>
        </p:nvSpPr>
        <p:spPr>
          <a:xfrm>
            <a:off x="2890592" y="4855580"/>
            <a:ext cx="1426073" cy="463296"/>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solidFill>
                  <a:schemeClr val="tx1"/>
                </a:solidFill>
              </a:rPr>
              <a:t>indicadores</a:t>
            </a:r>
            <a:endParaRPr lang="es-CO" dirty="0">
              <a:solidFill>
                <a:schemeClr val="tx1"/>
              </a:solidFill>
            </a:endParaRPr>
          </a:p>
        </p:txBody>
      </p:sp>
      <p:sp>
        <p:nvSpPr>
          <p:cNvPr id="85" name="84 CuadroTexto"/>
          <p:cNvSpPr txBox="1"/>
          <p:nvPr/>
        </p:nvSpPr>
        <p:spPr>
          <a:xfrm>
            <a:off x="2841882" y="4138738"/>
            <a:ext cx="761747" cy="369332"/>
          </a:xfrm>
          <a:prstGeom prst="rect">
            <a:avLst/>
          </a:prstGeom>
          <a:noFill/>
        </p:spPr>
        <p:txBody>
          <a:bodyPr wrap="none" rtlCol="0">
            <a:spAutoFit/>
          </a:bodyPr>
          <a:lstStyle/>
          <a:p>
            <a:r>
              <a:rPr lang="es-CO" dirty="0" smtClean="0"/>
              <a:t>miden</a:t>
            </a:r>
            <a:endParaRPr lang="es-CO" dirty="0"/>
          </a:p>
        </p:txBody>
      </p:sp>
      <p:sp>
        <p:nvSpPr>
          <p:cNvPr id="91" name="90 CuadroTexto"/>
          <p:cNvSpPr txBox="1"/>
          <p:nvPr/>
        </p:nvSpPr>
        <p:spPr>
          <a:xfrm>
            <a:off x="1029339" y="4532415"/>
            <a:ext cx="1467068" cy="646331"/>
          </a:xfrm>
          <a:prstGeom prst="rect">
            <a:avLst/>
          </a:prstGeom>
          <a:noFill/>
        </p:spPr>
        <p:txBody>
          <a:bodyPr wrap="none" rtlCol="0">
            <a:spAutoFit/>
          </a:bodyPr>
          <a:lstStyle/>
          <a:p>
            <a:r>
              <a:rPr lang="es-CO" dirty="0" smtClean="0"/>
              <a:t>Reportan el</a:t>
            </a:r>
          </a:p>
          <a:p>
            <a:r>
              <a:rPr lang="es-CO" dirty="0" smtClean="0"/>
              <a:t>cumplimiento</a:t>
            </a:r>
            <a:endParaRPr lang="es-CO" dirty="0"/>
          </a:p>
        </p:txBody>
      </p:sp>
    </p:spTree>
    <p:extLst>
      <p:ext uri="{BB962C8B-B14F-4D97-AF65-F5344CB8AC3E}">
        <p14:creationId xmlns:p14="http://schemas.microsoft.com/office/powerpoint/2010/main" val="40674480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Evalúe su progreso</a:t>
            </a:r>
            <a:endParaRPr lang="es-CO" dirty="0"/>
          </a:p>
        </p:txBody>
      </p:sp>
      <p:sp>
        <p:nvSpPr>
          <p:cNvPr id="3" name="2 Marcador de contenido"/>
          <p:cNvSpPr>
            <a:spLocks noGrp="1"/>
          </p:cNvSpPr>
          <p:nvPr>
            <p:ph idx="1"/>
          </p:nvPr>
        </p:nvSpPr>
        <p:spPr/>
        <p:txBody>
          <a:bodyPr>
            <a:normAutofit/>
          </a:bodyPr>
          <a:lstStyle/>
          <a:p>
            <a:r>
              <a:rPr lang="es-CO" dirty="0" smtClean="0"/>
              <a:t>¿</a:t>
            </a:r>
            <a:r>
              <a:rPr lang="es-CO" sz="2800" dirty="0" smtClean="0"/>
              <a:t>Qué es un procedimiento?</a:t>
            </a:r>
          </a:p>
          <a:p>
            <a:r>
              <a:rPr lang="es-CO" sz="2800" dirty="0" smtClean="0"/>
              <a:t>¿Cómo se pueden clasificar los controles de seguridad?</a:t>
            </a:r>
          </a:p>
          <a:p>
            <a:r>
              <a:rPr lang="es-CO" sz="2800" dirty="0" smtClean="0"/>
              <a:t>¿Qué es un dominio de seguridad de la información?</a:t>
            </a:r>
          </a:p>
          <a:p>
            <a:r>
              <a:rPr lang="es-CO" sz="2800" dirty="0" smtClean="0"/>
              <a:t>¿Para qué sirve un sistema de gestión de seguridad de la información?</a:t>
            </a:r>
            <a:endParaRPr lang="es-CO" dirty="0"/>
          </a:p>
        </p:txBody>
      </p:sp>
    </p:spTree>
    <p:extLst>
      <p:ext uri="{BB962C8B-B14F-4D97-AF65-F5344CB8AC3E}">
        <p14:creationId xmlns:p14="http://schemas.microsoft.com/office/powerpoint/2010/main" val="21681410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Resumen</a:t>
            </a:r>
            <a:endParaRPr lang="es-CO" dirty="0"/>
          </a:p>
        </p:txBody>
      </p:sp>
      <p:sp>
        <p:nvSpPr>
          <p:cNvPr id="3" name="2 Marcador de contenido"/>
          <p:cNvSpPr>
            <a:spLocks noGrp="1"/>
          </p:cNvSpPr>
          <p:nvPr>
            <p:ph idx="1"/>
          </p:nvPr>
        </p:nvSpPr>
        <p:spPr>
          <a:xfrm>
            <a:off x="827584" y="2276872"/>
            <a:ext cx="7543800" cy="3768088"/>
          </a:xfrm>
        </p:spPr>
        <p:txBody>
          <a:bodyPr>
            <a:normAutofit fontScale="85000" lnSpcReduction="20000"/>
          </a:bodyPr>
          <a:lstStyle/>
          <a:p>
            <a:r>
              <a:rPr lang="es-CO" dirty="0" smtClean="0"/>
              <a:t>En esta lección usted aprendió qué es un sistema de gestión y cómo funciona  un sistema de gestión de seguridad</a:t>
            </a:r>
          </a:p>
          <a:p>
            <a:r>
              <a:rPr lang="es-CO" dirty="0" smtClean="0"/>
              <a:t>Aprendió los conceptos de riesgo, amenaza, vulnerabilidad</a:t>
            </a:r>
          </a:p>
          <a:p>
            <a:r>
              <a:rPr lang="es-CO" dirty="0" smtClean="0"/>
              <a:t>Identificó una forma de clasificar los controles de seguridad</a:t>
            </a:r>
          </a:p>
          <a:p>
            <a:r>
              <a:rPr lang="es-CO" dirty="0" smtClean="0"/>
              <a:t>Entendió  qué es una política de seguridad</a:t>
            </a:r>
          </a:p>
          <a:p>
            <a:r>
              <a:rPr lang="es-CO" dirty="0" smtClean="0"/>
              <a:t>Identificó el concepto de dominio de seguridad de la información en la norma ISO27001:2013</a:t>
            </a:r>
            <a:endParaRPr lang="es-CO" dirty="0"/>
          </a:p>
        </p:txBody>
      </p:sp>
    </p:spTree>
    <p:extLst>
      <p:ext uri="{BB962C8B-B14F-4D97-AF65-F5344CB8AC3E}">
        <p14:creationId xmlns:p14="http://schemas.microsoft.com/office/powerpoint/2010/main" val="7471538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¿Cómo continuar?</a:t>
            </a:r>
            <a:endParaRPr lang="es-CO" dirty="0"/>
          </a:p>
        </p:txBody>
      </p:sp>
      <p:sp>
        <p:nvSpPr>
          <p:cNvPr id="3" name="2 Marcador de contenido"/>
          <p:cNvSpPr>
            <a:spLocks noGrp="1"/>
          </p:cNvSpPr>
          <p:nvPr>
            <p:ph idx="1"/>
          </p:nvPr>
        </p:nvSpPr>
        <p:spPr/>
        <p:txBody>
          <a:bodyPr/>
          <a:lstStyle/>
          <a:p>
            <a:pPr marL="0" indent="0">
              <a:buNone/>
            </a:pPr>
            <a:r>
              <a:rPr lang="es-CO" dirty="0"/>
              <a:t>Ahora puede tomar cualquiera de las siguientes clases</a:t>
            </a:r>
          </a:p>
          <a:p>
            <a:endParaRPr lang="es-CO" dirty="0" smtClean="0"/>
          </a:p>
          <a:p>
            <a:r>
              <a:rPr lang="es-CO" smtClean="0"/>
              <a:t>Modelo </a:t>
            </a:r>
            <a:r>
              <a:rPr lang="es-CO" dirty="0"/>
              <a:t>de clasificación de la información</a:t>
            </a:r>
          </a:p>
          <a:p>
            <a:r>
              <a:rPr lang="es-CO" dirty="0"/>
              <a:t>Políticas de seguridad de la información</a:t>
            </a:r>
          </a:p>
          <a:p>
            <a:endParaRPr lang="es-CO" dirty="0"/>
          </a:p>
        </p:txBody>
      </p:sp>
    </p:spTree>
    <p:extLst>
      <p:ext uri="{BB962C8B-B14F-4D97-AF65-F5344CB8AC3E}">
        <p14:creationId xmlns:p14="http://schemas.microsoft.com/office/powerpoint/2010/main" val="32466701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1283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Agenda</a:t>
            </a:r>
            <a:endParaRPr lang="es-CO" dirty="0"/>
          </a:p>
        </p:txBody>
      </p:sp>
      <p:sp>
        <p:nvSpPr>
          <p:cNvPr id="3" name="2 Marcador de contenido"/>
          <p:cNvSpPr>
            <a:spLocks noGrp="1"/>
          </p:cNvSpPr>
          <p:nvPr>
            <p:ph idx="1"/>
          </p:nvPr>
        </p:nvSpPr>
        <p:spPr>
          <a:xfrm>
            <a:off x="755576" y="2420888"/>
            <a:ext cx="7543800" cy="3585208"/>
          </a:xfrm>
        </p:spPr>
        <p:txBody>
          <a:bodyPr>
            <a:normAutofit fontScale="77500" lnSpcReduction="20000"/>
          </a:bodyPr>
          <a:lstStyle/>
          <a:p>
            <a:r>
              <a:rPr lang="es-CO" dirty="0"/>
              <a:t>Definiciones</a:t>
            </a:r>
          </a:p>
          <a:p>
            <a:r>
              <a:rPr lang="es-CO" dirty="0"/>
              <a:t>Ciclo PHVA</a:t>
            </a:r>
          </a:p>
          <a:p>
            <a:r>
              <a:rPr lang="es-CO" dirty="0"/>
              <a:t>Componentes</a:t>
            </a:r>
          </a:p>
          <a:p>
            <a:r>
              <a:rPr lang="es-CO" dirty="0"/>
              <a:t>Políticas</a:t>
            </a:r>
          </a:p>
          <a:p>
            <a:r>
              <a:rPr lang="es-CO" dirty="0"/>
              <a:t>Procesos</a:t>
            </a:r>
          </a:p>
          <a:p>
            <a:r>
              <a:rPr lang="es-CO" dirty="0"/>
              <a:t>Procedimientos</a:t>
            </a:r>
          </a:p>
          <a:p>
            <a:r>
              <a:rPr lang="es-CO" dirty="0"/>
              <a:t>Controles</a:t>
            </a:r>
          </a:p>
          <a:p>
            <a:r>
              <a:rPr lang="es-CO" dirty="0" smtClean="0"/>
              <a:t>Dominios del SGSI</a:t>
            </a:r>
          </a:p>
          <a:p>
            <a:r>
              <a:rPr lang="es-CO" dirty="0" smtClean="0"/>
              <a:t>Cómo funciona el SGSI</a:t>
            </a:r>
            <a:endParaRPr lang="es-CO" dirty="0"/>
          </a:p>
        </p:txBody>
      </p:sp>
    </p:spTree>
    <p:extLst>
      <p:ext uri="{BB962C8B-B14F-4D97-AF65-F5344CB8AC3E}">
        <p14:creationId xmlns:p14="http://schemas.microsoft.com/office/powerpoint/2010/main" val="2556595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Definiciones</a:t>
            </a:r>
            <a:endParaRPr lang="es-CO" dirty="0"/>
          </a:p>
        </p:txBody>
      </p:sp>
      <p:sp>
        <p:nvSpPr>
          <p:cNvPr id="3" name="2 Marcador de contenido"/>
          <p:cNvSpPr>
            <a:spLocks noGrp="1"/>
          </p:cNvSpPr>
          <p:nvPr>
            <p:ph idx="1"/>
          </p:nvPr>
        </p:nvSpPr>
        <p:spPr/>
        <p:txBody>
          <a:bodyPr>
            <a:normAutofit fontScale="92500" lnSpcReduction="10000"/>
          </a:bodyPr>
          <a:lstStyle/>
          <a:p>
            <a:pPr marL="0" indent="0">
              <a:buNone/>
            </a:pPr>
            <a:r>
              <a:rPr lang="es-CO" dirty="0" smtClean="0"/>
              <a:t>Antes abordar el estudio del sistema de gestión de seguridad de la información se estudiaran los siguientes conceptos.</a:t>
            </a:r>
          </a:p>
          <a:p>
            <a:pPr lvl="1"/>
            <a:r>
              <a:rPr lang="es-CO" dirty="0"/>
              <a:t>Sistema de gestión</a:t>
            </a:r>
          </a:p>
          <a:p>
            <a:pPr lvl="1"/>
            <a:r>
              <a:rPr lang="es-CO" dirty="0"/>
              <a:t>Sistema de gestión de seguridad</a:t>
            </a:r>
          </a:p>
          <a:p>
            <a:pPr lvl="1"/>
            <a:r>
              <a:rPr lang="es-CO" dirty="0"/>
              <a:t>Riesgo</a:t>
            </a:r>
          </a:p>
          <a:p>
            <a:pPr lvl="1"/>
            <a:r>
              <a:rPr lang="es-CO" dirty="0"/>
              <a:t>Amenaza</a:t>
            </a:r>
          </a:p>
          <a:p>
            <a:pPr lvl="1"/>
            <a:r>
              <a:rPr lang="es-CO" dirty="0"/>
              <a:t>Vulnerabilidad</a:t>
            </a:r>
          </a:p>
          <a:p>
            <a:endParaRPr lang="es-CO" dirty="0"/>
          </a:p>
        </p:txBody>
      </p:sp>
    </p:spTree>
    <p:extLst>
      <p:ext uri="{BB962C8B-B14F-4D97-AF65-F5344CB8AC3E}">
        <p14:creationId xmlns:p14="http://schemas.microsoft.com/office/powerpoint/2010/main" val="3809126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Sistema de gestión</a:t>
            </a:r>
            <a:endParaRPr lang="es-CO" dirty="0"/>
          </a:p>
        </p:txBody>
      </p:sp>
      <p:sp>
        <p:nvSpPr>
          <p:cNvPr id="3" name="2 Marcador de contenido"/>
          <p:cNvSpPr>
            <a:spLocks noGrp="1"/>
          </p:cNvSpPr>
          <p:nvPr>
            <p:ph idx="1"/>
          </p:nvPr>
        </p:nvSpPr>
        <p:spPr/>
        <p:txBody>
          <a:bodyPr/>
          <a:lstStyle/>
          <a:p>
            <a:r>
              <a:rPr lang="es-CO" b="1" dirty="0"/>
              <a:t>Sistema</a:t>
            </a:r>
            <a:r>
              <a:rPr lang="es-CO" dirty="0"/>
              <a:t>: conjunto de elementos mutuamente relacionados o que </a:t>
            </a:r>
            <a:r>
              <a:rPr lang="es-CO" dirty="0" smtClean="0"/>
              <a:t>interactúan</a:t>
            </a:r>
          </a:p>
          <a:p>
            <a:r>
              <a:rPr lang="es-CO" b="1" dirty="0" smtClean="0"/>
              <a:t>Sistema </a:t>
            </a:r>
            <a:r>
              <a:rPr lang="es-CO" b="1" dirty="0"/>
              <a:t>de gestión</a:t>
            </a:r>
            <a:r>
              <a:rPr lang="es-CO" dirty="0"/>
              <a:t>: </a:t>
            </a:r>
            <a:r>
              <a:rPr lang="es-CO" dirty="0" smtClean="0"/>
              <a:t>Es un sistema que permite </a:t>
            </a:r>
            <a:r>
              <a:rPr lang="es-CO" dirty="0"/>
              <a:t>establecer </a:t>
            </a:r>
            <a:r>
              <a:rPr lang="es-CO" dirty="0" smtClean="0"/>
              <a:t>las políticas </a:t>
            </a:r>
            <a:r>
              <a:rPr lang="es-CO" dirty="0"/>
              <a:t>y los objetivos </a:t>
            </a:r>
            <a:r>
              <a:rPr lang="es-CO" dirty="0" smtClean="0"/>
              <a:t>para </a:t>
            </a:r>
            <a:r>
              <a:rPr lang="es-CO" dirty="0"/>
              <a:t>lograr dichos </a:t>
            </a:r>
            <a:r>
              <a:rPr lang="es-CO" dirty="0" smtClean="0"/>
              <a:t>objetivos con el fin de gestionar apropiadamente a una organización</a:t>
            </a:r>
            <a:endParaRPr lang="es-CO" dirty="0"/>
          </a:p>
        </p:txBody>
      </p:sp>
      <p:pic>
        <p:nvPicPr>
          <p:cNvPr id="4" name="3 Imagen"/>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863674" y="4578096"/>
            <a:ext cx="2279904" cy="2279904"/>
          </a:xfrm>
          <a:prstGeom prst="rect">
            <a:avLst/>
          </a:prstGeom>
        </p:spPr>
      </p:pic>
    </p:spTree>
    <p:extLst>
      <p:ext uri="{BB962C8B-B14F-4D97-AF65-F5344CB8AC3E}">
        <p14:creationId xmlns:p14="http://schemas.microsoft.com/office/powerpoint/2010/main" val="20728448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dirty="0" smtClean="0"/>
              <a:t>Sistema de gestión de seguridad</a:t>
            </a:r>
            <a:endParaRPr lang="es-CO" dirty="0"/>
          </a:p>
        </p:txBody>
      </p:sp>
      <p:sp>
        <p:nvSpPr>
          <p:cNvPr id="3" name="2 Marcador de contenido"/>
          <p:cNvSpPr>
            <a:spLocks noGrp="1"/>
          </p:cNvSpPr>
          <p:nvPr>
            <p:ph idx="1"/>
          </p:nvPr>
        </p:nvSpPr>
        <p:spPr>
          <a:xfrm>
            <a:off x="457200" y="2492375"/>
            <a:ext cx="8229600" cy="3168873"/>
          </a:xfrm>
        </p:spPr>
        <p:txBody>
          <a:bodyPr>
            <a:normAutofit fontScale="92500" lnSpcReduction="10000"/>
          </a:bodyPr>
          <a:lstStyle/>
          <a:p>
            <a:r>
              <a:rPr lang="es-CO" dirty="0" smtClean="0"/>
              <a:t>Un SGSI es </a:t>
            </a:r>
            <a:r>
              <a:rPr lang="es-CO" dirty="0"/>
              <a:t>un conjunto de </a:t>
            </a:r>
            <a:r>
              <a:rPr lang="es-CO" dirty="0" smtClean="0"/>
              <a:t>políticas, objetivos,  </a:t>
            </a:r>
            <a:r>
              <a:rPr lang="es-CO" dirty="0"/>
              <a:t>procedimientos y controles que buscan evitar que los riesgos de la seguridad de la información </a:t>
            </a:r>
            <a:r>
              <a:rPr lang="es-CO" dirty="0" smtClean="0"/>
              <a:t>afecten el logro de los objetivos misionales</a:t>
            </a:r>
            <a:endParaRPr lang="es-CO" dirty="0"/>
          </a:p>
          <a:p>
            <a:r>
              <a:rPr lang="es-CO" dirty="0"/>
              <a:t>El sistema se organiza de forma similar a un sistema de gestión de la calidad, pero su propósito en gestionar la seguridad de la información</a:t>
            </a:r>
          </a:p>
          <a:p>
            <a:endParaRPr lang="es-CO" dirty="0"/>
          </a:p>
        </p:txBody>
      </p:sp>
      <p:pic>
        <p:nvPicPr>
          <p:cNvPr id="4" name="3 Imagen"/>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164288" y="5229200"/>
            <a:ext cx="1676856" cy="1257642"/>
          </a:xfrm>
          <a:prstGeom prst="rect">
            <a:avLst/>
          </a:prstGeom>
        </p:spPr>
      </p:pic>
    </p:spTree>
    <p:extLst>
      <p:ext uri="{BB962C8B-B14F-4D97-AF65-F5344CB8AC3E}">
        <p14:creationId xmlns:p14="http://schemas.microsoft.com/office/powerpoint/2010/main" val="3330415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Riesgo</a:t>
            </a:r>
            <a:endParaRPr lang="es-CO" dirty="0"/>
          </a:p>
        </p:txBody>
      </p:sp>
      <p:sp>
        <p:nvSpPr>
          <p:cNvPr id="3" name="2 Marcador de contenido"/>
          <p:cNvSpPr>
            <a:spLocks noGrp="1"/>
          </p:cNvSpPr>
          <p:nvPr>
            <p:ph idx="1"/>
          </p:nvPr>
        </p:nvSpPr>
        <p:spPr/>
        <p:txBody>
          <a:bodyPr>
            <a:normAutofit lnSpcReduction="10000"/>
          </a:bodyPr>
          <a:lstStyle/>
          <a:p>
            <a:r>
              <a:rPr lang="es-CO" dirty="0" smtClean="0"/>
              <a:t>Un riesgo es la posibilidad de que un evento afecte el cumplimiento de un objetivo.</a:t>
            </a:r>
          </a:p>
          <a:p>
            <a:r>
              <a:rPr lang="es-CO" dirty="0" smtClean="0"/>
              <a:t>La afectación puede ser positiva y en ese caso el riesgo se llamará oportunidad</a:t>
            </a:r>
          </a:p>
          <a:p>
            <a:r>
              <a:rPr lang="es-CO" dirty="0" smtClean="0"/>
              <a:t>Para el sistema de gestión de seguridad de la información son tan importantes los eventos positivos como los negativos.</a:t>
            </a:r>
            <a:endParaRPr lang="es-CO" dirty="0"/>
          </a:p>
        </p:txBody>
      </p:sp>
    </p:spTree>
    <p:extLst>
      <p:ext uri="{BB962C8B-B14F-4D97-AF65-F5344CB8AC3E}">
        <p14:creationId xmlns:p14="http://schemas.microsoft.com/office/powerpoint/2010/main" val="4356755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dirty="0" smtClean="0"/>
              <a:t>Evento de riesgo negativo</a:t>
            </a:r>
            <a:endParaRPr lang="es-CO" dirty="0"/>
          </a:p>
        </p:txBody>
      </p:sp>
      <p:sp>
        <p:nvSpPr>
          <p:cNvPr id="3" name="2 Marcador de contenido"/>
          <p:cNvSpPr>
            <a:spLocks noGrp="1"/>
          </p:cNvSpPr>
          <p:nvPr>
            <p:ph idx="1"/>
          </p:nvPr>
        </p:nvSpPr>
        <p:spPr>
          <a:xfrm>
            <a:off x="755576" y="2348880"/>
            <a:ext cx="7543800" cy="3865623"/>
          </a:xfrm>
        </p:spPr>
        <p:txBody>
          <a:bodyPr>
            <a:normAutofit fontScale="92500" lnSpcReduction="20000"/>
          </a:bodyPr>
          <a:lstStyle/>
          <a:p>
            <a:pPr marL="0" indent="0">
              <a:buNone/>
            </a:pPr>
            <a:r>
              <a:rPr lang="es-CO" dirty="0" smtClean="0"/>
              <a:t>Los eventos de riesgo negativo se caracterizan por que son el resultado de amenazas que aprovecha vulnerabilidades para afectar a los objetivos.</a:t>
            </a:r>
          </a:p>
          <a:p>
            <a:pPr marL="422910" indent="-342900"/>
            <a:r>
              <a:rPr lang="es-CO" dirty="0"/>
              <a:t>Robo o divulgación de información</a:t>
            </a:r>
          </a:p>
          <a:p>
            <a:pPr marL="422910" indent="-342900"/>
            <a:r>
              <a:rPr lang="es-CO" dirty="0"/>
              <a:t>B</a:t>
            </a:r>
            <a:r>
              <a:rPr lang="es-CO" dirty="0" smtClean="0"/>
              <a:t>orrado </a:t>
            </a:r>
            <a:r>
              <a:rPr lang="es-CO" dirty="0"/>
              <a:t>deliberado o </a:t>
            </a:r>
            <a:r>
              <a:rPr lang="es-CO" dirty="0" smtClean="0"/>
              <a:t>accidental de datos</a:t>
            </a:r>
            <a:endParaRPr lang="es-CO" dirty="0"/>
          </a:p>
          <a:p>
            <a:pPr marL="422910" indent="-342900"/>
            <a:r>
              <a:rPr lang="es-CO" dirty="0"/>
              <a:t>Modificación no autorizada de </a:t>
            </a:r>
            <a:r>
              <a:rPr lang="es-CO" dirty="0" smtClean="0"/>
              <a:t>datos</a:t>
            </a:r>
          </a:p>
          <a:p>
            <a:pPr marL="422910" indent="-342900"/>
            <a:r>
              <a:rPr lang="es-CO" dirty="0" smtClean="0"/>
              <a:t>Pérdida de datos por fenómenos naturales</a:t>
            </a:r>
          </a:p>
          <a:p>
            <a:pPr marL="422910" indent="-342900"/>
            <a:r>
              <a:rPr lang="es-CO" dirty="0" smtClean="0"/>
              <a:t>Indisponibilidad de sistemas informáticos</a:t>
            </a:r>
            <a:endParaRPr lang="es-CO" dirty="0"/>
          </a:p>
          <a:p>
            <a:pPr marL="0" indent="0">
              <a:buNone/>
            </a:pPr>
            <a:endParaRPr lang="es-CO" dirty="0" smtClean="0"/>
          </a:p>
        </p:txBody>
      </p:sp>
    </p:spTree>
    <p:extLst>
      <p:ext uri="{BB962C8B-B14F-4D97-AF65-F5344CB8AC3E}">
        <p14:creationId xmlns:p14="http://schemas.microsoft.com/office/powerpoint/2010/main" val="790305062"/>
      </p:ext>
    </p:extLst>
  </p:cSld>
  <p:clrMapOvr>
    <a:masterClrMapping/>
  </p:clrMapOvr>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451</TotalTime>
  <Words>3565</Words>
  <Application>Microsoft Office PowerPoint</Application>
  <PresentationFormat>Presentación en pantalla (4:3)</PresentationFormat>
  <Paragraphs>348</Paragraphs>
  <Slides>34</Slides>
  <Notes>34</Notes>
  <HiddenSlides>0</HiddenSlides>
  <MMClips>0</MMClips>
  <ScaleCrop>false</ScaleCrop>
  <HeadingPairs>
    <vt:vector size="4" baseType="variant">
      <vt:variant>
        <vt:lpstr>Tema</vt:lpstr>
      </vt:variant>
      <vt:variant>
        <vt:i4>1</vt:i4>
      </vt:variant>
      <vt:variant>
        <vt:lpstr>Títulos de diapositiva</vt:lpstr>
      </vt:variant>
      <vt:variant>
        <vt:i4>34</vt:i4>
      </vt:variant>
    </vt:vector>
  </HeadingPairs>
  <TitlesOfParts>
    <vt:vector size="35" baseType="lpstr">
      <vt:lpstr>Diseño predeterminado</vt:lpstr>
      <vt:lpstr>Presentación de PowerPoint</vt:lpstr>
      <vt:lpstr>Subsistema de gestión de seguridad de la información</vt:lpstr>
      <vt:lpstr>Objetivo</vt:lpstr>
      <vt:lpstr>Agenda</vt:lpstr>
      <vt:lpstr>Definiciones</vt:lpstr>
      <vt:lpstr>Sistema de gestión</vt:lpstr>
      <vt:lpstr>Sistema de gestión de seguridad</vt:lpstr>
      <vt:lpstr>Riesgo</vt:lpstr>
      <vt:lpstr>Evento de riesgo negativo</vt:lpstr>
      <vt:lpstr>Amenazas</vt:lpstr>
      <vt:lpstr>Vulnerabilidades</vt:lpstr>
      <vt:lpstr>Evalúe su progreso</vt:lpstr>
      <vt:lpstr>Solución</vt:lpstr>
      <vt:lpstr>Ciclo PHVA</vt:lpstr>
      <vt:lpstr>El PHVA y el subsistema de gestión de seguridad</vt:lpstr>
      <vt:lpstr>Componentes de SGSI</vt:lpstr>
      <vt:lpstr>Políticas de seguridad de la información</vt:lpstr>
      <vt:lpstr>Políticas de seguridad</vt:lpstr>
      <vt:lpstr>Política general de la seguridad de la información de la Rama  Judicial</vt:lpstr>
      <vt:lpstr>Política general de la seguridad de la información (parte II)</vt:lpstr>
      <vt:lpstr>Políticas de seguridad</vt:lpstr>
      <vt:lpstr>Evalúe su progreso</vt:lpstr>
      <vt:lpstr>Procedimientos</vt:lpstr>
      <vt:lpstr>Procedimientos SGSI</vt:lpstr>
      <vt:lpstr>Procedimientos SGSI</vt:lpstr>
      <vt:lpstr>Controles de seguridad</vt:lpstr>
      <vt:lpstr>Tipos de controles</vt:lpstr>
      <vt:lpstr>Dominios del SGSI</vt:lpstr>
      <vt:lpstr>Dominios ISO 27001</vt:lpstr>
      <vt:lpstr>Como funciona el SGSI</vt:lpstr>
      <vt:lpstr>Evalúe su progreso</vt:lpstr>
      <vt:lpstr>Resumen</vt:lpstr>
      <vt:lpstr>¿Cómo continuar?</vt:lpstr>
      <vt:lpstr>Presentación de PowerPoint</vt:lpstr>
    </vt:vector>
  </TitlesOfParts>
  <Company>Windows uE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WinuE</dc:creator>
  <cp:lastModifiedBy>Juan Alarcon</cp:lastModifiedBy>
  <cp:revision>61</cp:revision>
  <dcterms:created xsi:type="dcterms:W3CDTF">2009-09-22T20:17:09Z</dcterms:created>
  <dcterms:modified xsi:type="dcterms:W3CDTF">2014-11-12T22:06:28Z</dcterms:modified>
</cp:coreProperties>
</file>