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94" r:id="rId12"/>
    <p:sldId id="266" r:id="rId13"/>
    <p:sldId id="267" r:id="rId14"/>
    <p:sldId id="268" r:id="rId15"/>
    <p:sldId id="271"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95" r:id="rId30"/>
    <p:sldId id="283" r:id="rId31"/>
    <p:sldId id="296"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70" d="100"/>
          <a:sy n="70" d="100"/>
        </p:scale>
        <p:origin x="-2718"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6"/>
    </p:cViewPr>
  </p:sorterViewPr>
  <p:notesViewPr>
    <p:cSldViewPr>
      <p:cViewPr varScale="1">
        <p:scale>
          <a:sx n="89" d="100"/>
          <a:sy n="89" d="100"/>
        </p:scale>
        <p:origin x="-370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0ACB593-CAD2-4EE2-A560-607CE5CD2844}" type="datetimeFigureOut">
              <a:rPr lang="es-CO"/>
              <a:pPr>
                <a:defRPr/>
              </a:pPr>
              <a:t>12/11/2014</a:t>
            </a:fld>
            <a:endParaRPr lang="es-CO"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6117D4-03D5-46D2-B413-61261492A5D9}" type="slidenum">
              <a:rPr lang="es-CO" altLang="es-CO"/>
              <a:pPr/>
              <a:t>‹Nº›</a:t>
            </a:fld>
            <a:endParaRPr lang="es-CO" altLang="es-CO"/>
          </a:p>
        </p:txBody>
      </p:sp>
    </p:spTree>
    <p:extLst>
      <p:ext uri="{BB962C8B-B14F-4D97-AF65-F5344CB8AC3E}">
        <p14:creationId xmlns:p14="http://schemas.microsoft.com/office/powerpoint/2010/main" val="2879102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E29945EE-F263-4502-BF2B-2DBEE7FB6458}" type="slidenum">
              <a:rPr lang="es-ES" altLang="es-CO"/>
              <a:pPr/>
              <a:t>‹Nº›</a:t>
            </a:fld>
            <a:endParaRPr lang="es-ES" altLang="es-CO"/>
          </a:p>
        </p:txBody>
      </p:sp>
    </p:spTree>
    <p:extLst>
      <p:ext uri="{BB962C8B-B14F-4D97-AF65-F5344CB8AC3E}">
        <p14:creationId xmlns:p14="http://schemas.microsoft.com/office/powerpoint/2010/main" val="4172122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Esta clase esta orientada a funcionarios de la rama judicial que tiene a cargo información de procesos administrativos, las información de procesos judiciales mantiene parte de los principios de clasificación de la información (control de acceso, confidencialidad, </a:t>
            </a:r>
            <a:r>
              <a:rPr lang="es-CO" dirty="0" err="1" smtClean="0"/>
              <a:t>etc</a:t>
            </a:r>
            <a:r>
              <a:rPr lang="es-CO" dirty="0" smtClean="0"/>
              <a:t>), pero puede clasificar la información de acuerdo con leyes específicas y criterios que depende de cada proceso por lo que su clasificación no es tan directa como la de los procesos administrativos.</a:t>
            </a:r>
          </a:p>
          <a:p>
            <a:r>
              <a:rPr lang="es-CO" dirty="0" smtClean="0"/>
              <a:t>No se requieren conocimientos previos pero es recomendable conocer los conceptos de seguridad de la información y sistema de gestión de seguridad de la información pero NO son obligatorios.</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a:t>
            </a:fld>
            <a:endParaRPr lang="es-ES" altLang="es-CO"/>
          </a:p>
        </p:txBody>
      </p:sp>
    </p:spTree>
    <p:extLst>
      <p:ext uri="{BB962C8B-B14F-4D97-AF65-F5344CB8AC3E}">
        <p14:creationId xmlns:p14="http://schemas.microsoft.com/office/powerpoint/2010/main" val="208226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Para la explicación de estas diapositivas es indispensable que el instructor hay leído el Modelo de Clasificación de la información de la Rama Judicial.</a:t>
            </a:r>
          </a:p>
          <a:p>
            <a:endParaRPr lang="es-CO" dirty="0"/>
          </a:p>
          <a:p>
            <a:r>
              <a:rPr lang="es-CO" dirty="0" smtClean="0"/>
              <a:t>No es indispensable ser abogado pero si leer los conceptos que se exponen en el modelo de clasificación de la información</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10</a:t>
            </a:fld>
            <a:endParaRPr lang="es-ES" altLang="es-CO"/>
          </a:p>
        </p:txBody>
      </p:sp>
    </p:spTree>
    <p:extLst>
      <p:ext uri="{BB962C8B-B14F-4D97-AF65-F5344CB8AC3E}">
        <p14:creationId xmlns:p14="http://schemas.microsoft.com/office/powerpoint/2010/main" val="367245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11</a:t>
            </a:fld>
            <a:endParaRPr lang="es-ES" altLang="es-CO"/>
          </a:p>
        </p:txBody>
      </p:sp>
    </p:spTree>
    <p:extLst>
      <p:ext uri="{BB962C8B-B14F-4D97-AF65-F5344CB8AC3E}">
        <p14:creationId xmlns:p14="http://schemas.microsoft.com/office/powerpoint/2010/main" val="67814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Judicial.</a:t>
            </a:r>
          </a:p>
          <a:p>
            <a:endParaRPr lang="es-CO" dirty="0" smtClean="0"/>
          </a:p>
          <a:p>
            <a:r>
              <a:rPr lang="es-CO" dirty="0" smtClean="0"/>
              <a:t>Para explicar esta diapositiva es recomendable leer el modelo estándar de control interno MECI 1000:2014</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12</a:t>
            </a:fld>
            <a:endParaRPr lang="es-ES" altLang="es-CO"/>
          </a:p>
        </p:txBody>
      </p:sp>
    </p:spTree>
    <p:extLst>
      <p:ext uri="{BB962C8B-B14F-4D97-AF65-F5344CB8AC3E}">
        <p14:creationId xmlns:p14="http://schemas.microsoft.com/office/powerpoint/2010/main" val="32386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Judicial.</a:t>
            </a:r>
          </a:p>
          <a:p>
            <a:endParaRPr lang="es-CO" dirty="0"/>
          </a:p>
          <a:p>
            <a:r>
              <a:rPr lang="es-CO" dirty="0"/>
              <a:t>Para explicar esta diapositiva es recomendable leer el modelo estándar de control interno MECI 1000:2014</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13</a:t>
            </a:fld>
            <a:endParaRPr lang="es-ES" altLang="es-CO"/>
          </a:p>
        </p:txBody>
      </p:sp>
    </p:spTree>
    <p:extLst>
      <p:ext uri="{BB962C8B-B14F-4D97-AF65-F5344CB8AC3E}">
        <p14:creationId xmlns:p14="http://schemas.microsoft.com/office/powerpoint/2010/main" val="335684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14</a:t>
            </a:fld>
            <a:endParaRPr lang="es-ES" altLang="es-CO"/>
          </a:p>
        </p:txBody>
      </p:sp>
    </p:spTree>
    <p:extLst>
      <p:ext uri="{BB962C8B-B14F-4D97-AF65-F5344CB8AC3E}">
        <p14:creationId xmlns:p14="http://schemas.microsoft.com/office/powerpoint/2010/main" val="292626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15</a:t>
            </a:fld>
            <a:endParaRPr lang="es-ES" altLang="es-CO"/>
          </a:p>
        </p:txBody>
      </p:sp>
    </p:spTree>
    <p:extLst>
      <p:ext uri="{BB962C8B-B14F-4D97-AF65-F5344CB8AC3E}">
        <p14:creationId xmlns:p14="http://schemas.microsoft.com/office/powerpoint/2010/main" val="131226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preguntas del test son muy simples pero recuerde que puede tener personas con diferentes niveles de educación y lo que para unos es muy simple para otros puede ser muy complejo.</a:t>
            </a:r>
          </a:p>
          <a:p>
            <a:r>
              <a:rPr lang="es-CO" dirty="0"/>
              <a:t>Oculte la diapositiva de respuestas y cuando hayan presentado las respuestas los estudiantes muéstrela y aclare los temas</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16</a:t>
            </a:fld>
            <a:endParaRPr lang="es-ES" altLang="es-CO"/>
          </a:p>
        </p:txBody>
      </p:sp>
    </p:spTree>
    <p:extLst>
      <p:ext uri="{BB962C8B-B14F-4D97-AF65-F5344CB8AC3E}">
        <p14:creationId xmlns:p14="http://schemas.microsoft.com/office/powerpoint/2010/main" val="217550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17</a:t>
            </a:fld>
            <a:endParaRPr lang="es-ES" altLang="es-CO"/>
          </a:p>
        </p:txBody>
      </p:sp>
    </p:spTree>
    <p:extLst>
      <p:ext uri="{BB962C8B-B14F-4D97-AF65-F5344CB8AC3E}">
        <p14:creationId xmlns:p14="http://schemas.microsoft.com/office/powerpoint/2010/main" val="338104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a:t>
            </a:r>
            <a:r>
              <a:rPr lang="es-CO" dirty="0" smtClean="0"/>
              <a:t>Judicial</a:t>
            </a:r>
          </a:p>
          <a:p>
            <a:endParaRPr lang="es-CO" dirty="0"/>
          </a:p>
          <a:p>
            <a:r>
              <a:rPr lang="es-CO" dirty="0" smtClean="0"/>
              <a:t>En este punto debe quedar claro para el estudiante que el termino documento público hace referencia  a que el documento es generado desde una oficina pública, no significa que el documento se deba publicar obligatoriamente en Internet e una cartelera o en el periódico, el documento puede tener carácter reservado.</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18</a:t>
            </a:fld>
            <a:endParaRPr lang="es-ES" altLang="es-CO"/>
          </a:p>
        </p:txBody>
      </p:sp>
    </p:spTree>
    <p:extLst>
      <p:ext uri="{BB962C8B-B14F-4D97-AF65-F5344CB8AC3E}">
        <p14:creationId xmlns:p14="http://schemas.microsoft.com/office/powerpoint/2010/main" val="4214999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al estudiante la noción de documento público usando la definición del código de procedimiento  civil que ha sido ratificada por la corte constitucional</a:t>
            </a:r>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19</a:t>
            </a:fld>
            <a:endParaRPr lang="es-ES" altLang="es-CO"/>
          </a:p>
        </p:txBody>
      </p:sp>
    </p:spTree>
    <p:extLst>
      <p:ext uri="{BB962C8B-B14F-4D97-AF65-F5344CB8AC3E}">
        <p14:creationId xmlns:p14="http://schemas.microsoft.com/office/powerpoint/2010/main" val="357090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a los estudiantes que el objetivo es entender que la clasificación de la información es un mecanismo efectivo de protección, que al clasificar la información podemos seleccionar con mayor precisión los controles para salvaguardar la seguridad de la información.</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a:t>
            </a:fld>
            <a:endParaRPr lang="es-ES" altLang="es-CO"/>
          </a:p>
        </p:txBody>
      </p:sp>
    </p:spTree>
    <p:extLst>
      <p:ext uri="{BB962C8B-B14F-4D97-AF65-F5344CB8AC3E}">
        <p14:creationId xmlns:p14="http://schemas.microsoft.com/office/powerpoint/2010/main" val="219474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Judicial</a:t>
            </a:r>
          </a:p>
          <a:p>
            <a:endParaRPr lang="es-CO" dirty="0" smtClean="0"/>
          </a:p>
          <a:p>
            <a:r>
              <a:rPr lang="es-CO" dirty="0" smtClean="0"/>
              <a:t>Igualmente es muy necesario leer el artículo 24 de la ley 1437 de 2011, código contencioso administrativo.</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20</a:t>
            </a:fld>
            <a:endParaRPr lang="es-ES" altLang="es-CO"/>
          </a:p>
        </p:txBody>
      </p:sp>
    </p:spTree>
    <p:extLst>
      <p:ext uri="{BB962C8B-B14F-4D97-AF65-F5344CB8AC3E}">
        <p14:creationId xmlns:p14="http://schemas.microsoft.com/office/powerpoint/2010/main" val="2406285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Los datos abiertos son un conjunto de datos PÚBLICOS, es decir generados en una oficina pública que se ha decido que se deban publicar para que los ciudadanos lo usen libremente para crear servicios</a:t>
            </a:r>
          </a:p>
          <a:p>
            <a:endParaRPr lang="es-CO" dirty="0"/>
          </a:p>
          <a:p>
            <a:r>
              <a:rPr lang="es-CO" dirty="0" smtClean="0"/>
              <a:t>Recuerde a los estudiantes que NO TODOS LOS DATOS son datos abiertos, la entidad debe identificar que datos son lo que serán clasificados como DATOS ABIERTOS. </a:t>
            </a:r>
          </a:p>
          <a:p>
            <a:r>
              <a:rPr lang="es-CO" dirty="0" smtClean="0"/>
              <a:t>Por </a:t>
            </a:r>
            <a:r>
              <a:rPr lang="es-CO" dirty="0" err="1" smtClean="0"/>
              <a:t>definción</a:t>
            </a:r>
            <a:r>
              <a:rPr lang="es-CO" dirty="0" smtClean="0"/>
              <a:t> todos los datos ABIERTOS son datos </a:t>
            </a:r>
            <a:r>
              <a:rPr lang="es-CO" dirty="0" err="1" smtClean="0"/>
              <a:t>Publicos</a:t>
            </a:r>
            <a:r>
              <a:rPr lang="es-CO" dirty="0" smtClean="0"/>
              <a:t>, pero recuerde que NO todos los datos públicos se pueden publicar.</a:t>
            </a:r>
          </a:p>
          <a:p>
            <a:endParaRPr lang="es-CO" dirty="0"/>
          </a:p>
          <a:p>
            <a:r>
              <a:rPr lang="es-CO" dirty="0" smtClean="0"/>
              <a:t>Datos abiertos es un principio que ha adoptado el gobierno de Colombia para ser incluido dentro de los procesos de transparencia internacional.</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21</a:t>
            </a:fld>
            <a:endParaRPr lang="es-ES" altLang="es-CO"/>
          </a:p>
        </p:txBody>
      </p:sp>
    </p:spTree>
    <p:extLst>
      <p:ext uri="{BB962C8B-B14F-4D97-AF65-F5344CB8AC3E}">
        <p14:creationId xmlns:p14="http://schemas.microsoft.com/office/powerpoint/2010/main" val="134408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22</a:t>
            </a:fld>
            <a:endParaRPr lang="es-ES" altLang="es-CO"/>
          </a:p>
        </p:txBody>
      </p:sp>
    </p:spTree>
    <p:extLst>
      <p:ext uri="{BB962C8B-B14F-4D97-AF65-F5344CB8AC3E}">
        <p14:creationId xmlns:p14="http://schemas.microsoft.com/office/powerpoint/2010/main" val="2228006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23</a:t>
            </a:fld>
            <a:endParaRPr lang="es-ES" altLang="es-CO"/>
          </a:p>
        </p:txBody>
      </p:sp>
    </p:spTree>
    <p:extLst>
      <p:ext uri="{BB962C8B-B14F-4D97-AF65-F5344CB8AC3E}">
        <p14:creationId xmlns:p14="http://schemas.microsoft.com/office/powerpoint/2010/main" val="353678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preguntas del test son muy simples pero recuerde que puede tener personas con diferentes niveles de educación y lo que para unos es muy simple para otros puede ser muy complejo.</a:t>
            </a:r>
          </a:p>
          <a:p>
            <a:r>
              <a:rPr lang="es-CO" dirty="0"/>
              <a:t>Oculte la diapositiva de respuestas y cuando hayan presentado las respuestas los estudiantes muéstrela y aclare los temas</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24</a:t>
            </a:fld>
            <a:endParaRPr lang="es-ES" altLang="es-CO"/>
          </a:p>
        </p:txBody>
      </p:sp>
    </p:spTree>
    <p:extLst>
      <p:ext uri="{BB962C8B-B14F-4D97-AF65-F5344CB8AC3E}">
        <p14:creationId xmlns:p14="http://schemas.microsoft.com/office/powerpoint/2010/main" val="876142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25</a:t>
            </a:fld>
            <a:endParaRPr lang="es-ES" altLang="es-CO"/>
          </a:p>
        </p:txBody>
      </p:sp>
    </p:spTree>
    <p:extLst>
      <p:ext uri="{BB962C8B-B14F-4D97-AF65-F5344CB8AC3E}">
        <p14:creationId xmlns:p14="http://schemas.microsoft.com/office/powerpoint/2010/main" val="274553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a los estudiantes que ahora se verá como se puede clasificar la información según lo que contiene el archivo o el documento.</a:t>
            </a:r>
          </a:p>
          <a:p>
            <a:endParaRPr lang="es-CO" dirty="0"/>
          </a:p>
          <a:p>
            <a:r>
              <a:rPr lang="es-CO" dirty="0" smtClean="0"/>
              <a:t>Recuerde a los estudiantes que una cosa es el origen de la dato y otra su contenido, por ejemplo puede llegar de otra entidad pública un documento que es reservado y en ese caso el documento es de una fuente externas pero tiene carácter reservado.</a:t>
            </a:r>
          </a:p>
          <a:p>
            <a:endParaRPr lang="es-CO" dirty="0"/>
          </a:p>
          <a:p>
            <a:r>
              <a:rPr lang="es-CO" dirty="0" smtClean="0"/>
              <a:t>En esta etapa se quiere clasificar que contiene el documento para poder determinar controles de seguridad que protejan mejor la información que contiene</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26</a:t>
            </a:fld>
            <a:endParaRPr lang="es-ES" altLang="es-CO"/>
          </a:p>
        </p:txBody>
      </p:sp>
    </p:spTree>
    <p:extLst>
      <p:ext uri="{BB962C8B-B14F-4D97-AF65-F5344CB8AC3E}">
        <p14:creationId xmlns:p14="http://schemas.microsoft.com/office/powerpoint/2010/main" val="384983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Judicial.</a:t>
            </a:r>
          </a:p>
          <a:p>
            <a:endParaRPr lang="es-CO" dirty="0"/>
          </a:p>
          <a:p>
            <a:r>
              <a:rPr lang="es-CO" dirty="0"/>
              <a:t>Para explicar esta diapositiva es recomendable leer el modelo estándar de control interno MECI 1000:2014</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27</a:t>
            </a:fld>
            <a:endParaRPr lang="es-ES" altLang="es-CO"/>
          </a:p>
        </p:txBody>
      </p:sp>
    </p:spTree>
    <p:extLst>
      <p:ext uri="{BB962C8B-B14F-4D97-AF65-F5344CB8AC3E}">
        <p14:creationId xmlns:p14="http://schemas.microsoft.com/office/powerpoint/2010/main" val="3966264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Judicial.</a:t>
            </a:r>
          </a:p>
          <a:p>
            <a:endParaRPr lang="es-CO" dirty="0"/>
          </a:p>
          <a:p>
            <a:r>
              <a:rPr lang="es-CO" dirty="0"/>
              <a:t>Para explicar esta diapositiva es recomendable leer </a:t>
            </a:r>
            <a:r>
              <a:rPr lang="es-CO" dirty="0" smtClean="0"/>
              <a:t> la ley Habeas Data su decreto reglamentario  y la información disponible en el sitio web en la Superintendencia de Industria y Comercio SIC.GOV.CO </a:t>
            </a:r>
            <a:endParaRPr lang="es-CO" dirty="0"/>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28</a:t>
            </a:fld>
            <a:endParaRPr lang="es-ES" altLang="es-CO"/>
          </a:p>
        </p:txBody>
      </p:sp>
    </p:spTree>
    <p:extLst>
      <p:ext uri="{BB962C8B-B14F-4D97-AF65-F5344CB8AC3E}">
        <p14:creationId xmlns:p14="http://schemas.microsoft.com/office/powerpoint/2010/main" val="393982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Judicial.</a:t>
            </a:r>
          </a:p>
          <a:p>
            <a:endParaRPr lang="es-CO" dirty="0"/>
          </a:p>
          <a:p>
            <a:r>
              <a:rPr lang="es-CO" dirty="0"/>
              <a:t>Para explicar esta diapositiva es recomendable leer  la ley Habeas Data su decreto reglamentario  y la información disponible en el sitio web en la Superintendencia de Industria y Comercio SIC.GOV.CO </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29</a:t>
            </a:fld>
            <a:endParaRPr lang="es-ES" altLang="es-CO"/>
          </a:p>
        </p:txBody>
      </p:sp>
    </p:spTree>
    <p:extLst>
      <p:ext uri="{BB962C8B-B14F-4D97-AF65-F5344CB8AC3E}">
        <p14:creationId xmlns:p14="http://schemas.microsoft.com/office/powerpoint/2010/main" val="45417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a:t>
            </a:fld>
            <a:endParaRPr lang="es-ES" altLang="es-CO"/>
          </a:p>
        </p:txBody>
      </p:sp>
    </p:spTree>
    <p:extLst>
      <p:ext uri="{BB962C8B-B14F-4D97-AF65-F5344CB8AC3E}">
        <p14:creationId xmlns:p14="http://schemas.microsoft.com/office/powerpoint/2010/main" val="3139363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Para la explicación de estas diapositivas es indispensable que el instructor hay leído el Modelo de Clasificación de la información de la Rama Judicial.</a:t>
            </a:r>
          </a:p>
          <a:p>
            <a:endParaRPr lang="es-CO" dirty="0"/>
          </a:p>
          <a:p>
            <a:r>
              <a:rPr lang="es-CO" dirty="0"/>
              <a:t>Para explicar esta diapositiva es recomendable leer  la ley Habeas Data su decreto reglamentario  y la información disponible en el sitio web en la Superintendencia de Industria y Comercio SIC.GOV.CO </a:t>
            </a:r>
          </a:p>
          <a:p>
            <a:r>
              <a:rPr lang="es-CO" dirty="0" smtClean="0"/>
              <a:t>Debido a que se usan definiciones de la ley Habeas data de carácter financiero también es recomendable la lectura de a ley 1266 de 2008</a:t>
            </a:r>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30</a:t>
            </a:fld>
            <a:endParaRPr lang="es-ES" altLang="es-CO"/>
          </a:p>
        </p:txBody>
      </p:sp>
    </p:spTree>
    <p:extLst>
      <p:ext uri="{BB962C8B-B14F-4D97-AF65-F5344CB8AC3E}">
        <p14:creationId xmlns:p14="http://schemas.microsoft.com/office/powerpoint/2010/main" val="1144028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Use el cuadro resumen para explicar los ejemplos de tipo de datos personales</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31</a:t>
            </a:fld>
            <a:endParaRPr lang="es-ES" altLang="es-CO"/>
          </a:p>
        </p:txBody>
      </p:sp>
    </p:spTree>
    <p:extLst>
      <p:ext uri="{BB962C8B-B14F-4D97-AF65-F5344CB8AC3E}">
        <p14:creationId xmlns:p14="http://schemas.microsoft.com/office/powerpoint/2010/main" val="1769366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32</a:t>
            </a:fld>
            <a:endParaRPr lang="es-ES" altLang="es-CO"/>
          </a:p>
        </p:txBody>
      </p:sp>
    </p:spTree>
    <p:extLst>
      <p:ext uri="{BB962C8B-B14F-4D97-AF65-F5344CB8AC3E}">
        <p14:creationId xmlns:p14="http://schemas.microsoft.com/office/powerpoint/2010/main" val="2049575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33</a:t>
            </a:fld>
            <a:endParaRPr lang="es-ES" altLang="es-CO"/>
          </a:p>
        </p:txBody>
      </p:sp>
    </p:spTree>
    <p:extLst>
      <p:ext uri="{BB962C8B-B14F-4D97-AF65-F5344CB8AC3E}">
        <p14:creationId xmlns:p14="http://schemas.microsoft.com/office/powerpoint/2010/main" val="2315039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34</a:t>
            </a:fld>
            <a:endParaRPr lang="es-ES" altLang="es-CO"/>
          </a:p>
        </p:txBody>
      </p:sp>
    </p:spTree>
    <p:extLst>
      <p:ext uri="{BB962C8B-B14F-4D97-AF65-F5344CB8AC3E}">
        <p14:creationId xmlns:p14="http://schemas.microsoft.com/office/powerpoint/2010/main" val="978863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35</a:t>
            </a:fld>
            <a:endParaRPr lang="es-ES" altLang="es-CO"/>
          </a:p>
        </p:txBody>
      </p:sp>
    </p:spTree>
    <p:extLst>
      <p:ext uri="{BB962C8B-B14F-4D97-AF65-F5344CB8AC3E}">
        <p14:creationId xmlns:p14="http://schemas.microsoft.com/office/powerpoint/2010/main" val="126058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36</a:t>
            </a:fld>
            <a:endParaRPr lang="es-ES" altLang="es-CO"/>
          </a:p>
        </p:txBody>
      </p:sp>
    </p:spTree>
    <p:extLst>
      <p:ext uri="{BB962C8B-B14F-4D97-AF65-F5344CB8AC3E}">
        <p14:creationId xmlns:p14="http://schemas.microsoft.com/office/powerpoint/2010/main" val="3491755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preguntas del test son muy simples pero recuerde que puede tener personas con diferentes niveles de educación y lo que para unos es muy simple para otros puede ser muy complejo.</a:t>
            </a:r>
          </a:p>
          <a:p>
            <a:r>
              <a:rPr lang="es-CO" dirty="0"/>
              <a:t>Oculte la diapositiva de respuestas y cuando hayan presentado las respuestas los estudiantes muéstrela y aclare los temas</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37</a:t>
            </a:fld>
            <a:endParaRPr lang="es-ES" altLang="es-CO"/>
          </a:p>
        </p:txBody>
      </p:sp>
    </p:spTree>
    <p:extLst>
      <p:ext uri="{BB962C8B-B14F-4D97-AF65-F5344CB8AC3E}">
        <p14:creationId xmlns:p14="http://schemas.microsoft.com/office/powerpoint/2010/main" val="1173068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38</a:t>
            </a:fld>
            <a:endParaRPr lang="es-ES" altLang="es-CO"/>
          </a:p>
        </p:txBody>
      </p:sp>
    </p:spTree>
    <p:extLst>
      <p:ext uri="{BB962C8B-B14F-4D97-AF65-F5344CB8AC3E}">
        <p14:creationId xmlns:p14="http://schemas.microsoft.com/office/powerpoint/2010/main" val="779267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39</a:t>
            </a:fld>
            <a:endParaRPr lang="es-ES" altLang="es-CO"/>
          </a:p>
        </p:txBody>
      </p:sp>
    </p:spTree>
    <p:extLst>
      <p:ext uri="{BB962C8B-B14F-4D97-AF65-F5344CB8AC3E}">
        <p14:creationId xmlns:p14="http://schemas.microsoft.com/office/powerpoint/2010/main" val="230584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que la clasificación de la información debe iniciar desde la misma recepción de documentos externos o desde la creación de documentos en los puesto de trabajo.</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4</a:t>
            </a:fld>
            <a:endParaRPr lang="es-ES" altLang="es-CO"/>
          </a:p>
        </p:txBody>
      </p:sp>
    </p:spTree>
    <p:extLst>
      <p:ext uri="{BB962C8B-B14F-4D97-AF65-F5344CB8AC3E}">
        <p14:creationId xmlns:p14="http://schemas.microsoft.com/office/powerpoint/2010/main" val="4145140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40</a:t>
            </a:fld>
            <a:endParaRPr lang="es-ES" altLang="es-CO"/>
          </a:p>
        </p:txBody>
      </p:sp>
    </p:spTree>
    <p:extLst>
      <p:ext uri="{BB962C8B-B14F-4D97-AF65-F5344CB8AC3E}">
        <p14:creationId xmlns:p14="http://schemas.microsoft.com/office/powerpoint/2010/main" val="502602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41</a:t>
            </a:fld>
            <a:endParaRPr lang="es-ES" altLang="es-CO"/>
          </a:p>
        </p:txBody>
      </p:sp>
    </p:spTree>
    <p:extLst>
      <p:ext uri="{BB962C8B-B14F-4D97-AF65-F5344CB8AC3E}">
        <p14:creationId xmlns:p14="http://schemas.microsoft.com/office/powerpoint/2010/main" val="128030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Pregunte a los estudiantes si manejan información que no se debe divulgar a personas no autorizadas.</a:t>
            </a:r>
          </a:p>
          <a:p>
            <a:r>
              <a:rPr lang="es-CO" dirty="0" smtClean="0"/>
              <a:t>Use ejemplos de casos en los que por falta de control los documentos  ha sido revelados a personas no autorizadas, por ejemplo los casos de </a:t>
            </a:r>
            <a:r>
              <a:rPr lang="es-CO" dirty="0" err="1" smtClean="0"/>
              <a:t>Wikileaks</a:t>
            </a:r>
            <a:r>
              <a:rPr lang="es-CO" dirty="0" smtClean="0"/>
              <a:t> o del Agente de la CIA Edward </a:t>
            </a:r>
            <a:r>
              <a:rPr lang="es-CO" dirty="0" err="1" smtClean="0"/>
              <a:t>Snowden</a:t>
            </a:r>
            <a:endParaRPr lang="es-CO" dirty="0" smtClean="0"/>
          </a:p>
          <a:p>
            <a:r>
              <a:rPr lang="es-CO" dirty="0" smtClean="0"/>
              <a:t>Puede usar el dibujo para explicar que no se debe llegar a extremos porque de otra forma tampoco se puede cumplir con las funciones.</a:t>
            </a:r>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5</a:t>
            </a:fld>
            <a:endParaRPr lang="es-ES" altLang="es-CO"/>
          </a:p>
        </p:txBody>
      </p:sp>
    </p:spTree>
    <p:extLst>
      <p:ext uri="{BB962C8B-B14F-4D97-AF65-F5344CB8AC3E}">
        <p14:creationId xmlns:p14="http://schemas.microsoft.com/office/powerpoint/2010/main" val="28339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Pregunte a los estudiantes si pueden explicar otros beneficios de clasificar la información.</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6</a:t>
            </a:fld>
            <a:endParaRPr lang="es-ES" altLang="es-CO"/>
          </a:p>
        </p:txBody>
      </p:sp>
    </p:spTree>
    <p:extLst>
      <p:ext uri="{BB962C8B-B14F-4D97-AF65-F5344CB8AC3E}">
        <p14:creationId xmlns:p14="http://schemas.microsoft.com/office/powerpoint/2010/main" val="197792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Las preguntas del test son muy simples pero recuerde que puede tener personas con diferentes niveles de educación y lo que para unos es muy simple para otros puede ser muy complejo.</a:t>
            </a:r>
          </a:p>
          <a:p>
            <a:r>
              <a:rPr lang="es-CO" dirty="0"/>
              <a:t>Oculte la diapositiva de respuestas y cuando hayan presentado las respuestas los estudiantes muéstrela y aclare los temas</a:t>
            </a:r>
          </a:p>
          <a:p>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7</a:t>
            </a:fld>
            <a:endParaRPr lang="es-ES" altLang="es-CO"/>
          </a:p>
        </p:txBody>
      </p:sp>
    </p:spTree>
    <p:extLst>
      <p:ext uri="{BB962C8B-B14F-4D97-AF65-F5344CB8AC3E}">
        <p14:creationId xmlns:p14="http://schemas.microsoft.com/office/powerpoint/2010/main" val="349796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Explique que las organizaciones privadas pueden clasificar su información en el esquema que ellos quieran porque son entes privados, pero que existen algunas leyes que todos debemos cumplir y en ese sentido las entidades privadas </a:t>
            </a:r>
            <a:r>
              <a:rPr lang="es-CO" dirty="0" err="1" smtClean="0"/>
              <a:t>tambien</a:t>
            </a:r>
            <a:r>
              <a:rPr lang="es-CO" dirty="0" smtClean="0"/>
              <a:t> deben cumplir unos mínimos</a:t>
            </a:r>
          </a:p>
          <a:p>
            <a:endParaRPr lang="es-CO" dirty="0"/>
          </a:p>
          <a:p>
            <a:r>
              <a:rPr lang="es-CO" dirty="0" smtClean="0"/>
              <a:t>De la misma forma esplique que por razones de seguridad nacional o por la criticidad de ciertos procesos legales la información se debe clasificar en esquemas mucho mas fuertes que los mínimos exigidos por la ley.</a:t>
            </a:r>
          </a:p>
          <a:p>
            <a:endParaRPr lang="es-CO" dirty="0"/>
          </a:p>
          <a:p>
            <a:r>
              <a:rPr lang="es-CO" dirty="0" smtClean="0"/>
              <a:t>  </a:t>
            </a:r>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8</a:t>
            </a:fld>
            <a:endParaRPr lang="es-ES" altLang="es-CO"/>
          </a:p>
        </p:txBody>
      </p:sp>
    </p:spTree>
    <p:extLst>
      <p:ext uri="{BB962C8B-B14F-4D97-AF65-F5344CB8AC3E}">
        <p14:creationId xmlns:p14="http://schemas.microsoft.com/office/powerpoint/2010/main" val="71458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El esquema que se muestra contempla un esquema clasificación muy sencillo en una empresa privada, reitere a los estudiantes que en las empresas privadas o en ambientes militares se pueden utilizar esquemas como:</a:t>
            </a:r>
          </a:p>
          <a:p>
            <a:r>
              <a:rPr lang="es-CO" dirty="0" smtClean="0"/>
              <a:t>Secreto, </a:t>
            </a:r>
            <a:r>
              <a:rPr lang="es-CO" dirty="0" err="1" smtClean="0"/>
              <a:t>ultrasecreto</a:t>
            </a:r>
            <a:r>
              <a:rPr lang="es-CO" dirty="0" smtClean="0"/>
              <a:t>, privada, etc. Todos esos esquemas son validos en el </a:t>
            </a:r>
            <a:r>
              <a:rPr lang="es-CO" dirty="0" err="1" smtClean="0"/>
              <a:t>ambito</a:t>
            </a:r>
            <a:r>
              <a:rPr lang="es-CO" dirty="0" smtClean="0"/>
              <a:t> privado siempre y cuando esas clasificaciones no sean contrarias a las definiciones de datos como:</a:t>
            </a:r>
          </a:p>
          <a:p>
            <a:r>
              <a:rPr lang="es-CO" dirty="0" smtClean="0"/>
              <a:t>Información personal  o información sensitiva que están claramente definidas en leyes como la Habeas Data.</a:t>
            </a:r>
            <a:endParaRPr lang="es-CO" dirty="0"/>
          </a:p>
        </p:txBody>
      </p:sp>
      <p:sp>
        <p:nvSpPr>
          <p:cNvPr id="4" name="3 Marcador de número de diapositiva"/>
          <p:cNvSpPr>
            <a:spLocks noGrp="1"/>
          </p:cNvSpPr>
          <p:nvPr>
            <p:ph type="sldNum" sz="quarter" idx="10"/>
          </p:nvPr>
        </p:nvSpPr>
        <p:spPr/>
        <p:txBody>
          <a:bodyPr/>
          <a:lstStyle/>
          <a:p>
            <a:fld id="{E29945EE-F263-4502-BF2B-2DBEE7FB6458}" type="slidenum">
              <a:rPr lang="es-ES" altLang="es-CO" smtClean="0"/>
              <a:pPr/>
              <a:t>9</a:t>
            </a:fld>
            <a:endParaRPr lang="es-ES" altLang="es-CO"/>
          </a:p>
        </p:txBody>
      </p:sp>
    </p:spTree>
    <p:extLst>
      <p:ext uri="{BB962C8B-B14F-4D97-AF65-F5344CB8AC3E}">
        <p14:creationId xmlns:p14="http://schemas.microsoft.com/office/powerpoint/2010/main" val="401251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824F734C-3D0E-46D2-A8ED-AEBAA7921DB1}" type="slidenum">
              <a:rPr lang="es-ES_tradnl" altLang="es-CO"/>
              <a:pPr/>
              <a:t>‹Nº›</a:t>
            </a:fld>
            <a:endParaRPr lang="es-ES_tradnl" altLang="es-CO"/>
          </a:p>
        </p:txBody>
      </p:sp>
    </p:spTree>
    <p:extLst>
      <p:ext uri="{BB962C8B-B14F-4D97-AF65-F5344CB8AC3E}">
        <p14:creationId xmlns:p14="http://schemas.microsoft.com/office/powerpoint/2010/main" val="37010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382276B5-9198-4AE9-8B10-88A40E8CD3A3}" type="slidenum">
              <a:rPr lang="es-ES_tradnl" altLang="es-CO"/>
              <a:pPr/>
              <a:t>‹Nº›</a:t>
            </a:fld>
            <a:endParaRPr lang="es-ES_tradnl" altLang="es-CO"/>
          </a:p>
        </p:txBody>
      </p:sp>
    </p:spTree>
    <p:extLst>
      <p:ext uri="{BB962C8B-B14F-4D97-AF65-F5344CB8AC3E}">
        <p14:creationId xmlns:p14="http://schemas.microsoft.com/office/powerpoint/2010/main" val="166983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68413"/>
            <a:ext cx="2057400" cy="485775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268413"/>
            <a:ext cx="6019800" cy="4857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20A4764A-DCC8-4BDF-9075-4415FB926988}" type="slidenum">
              <a:rPr lang="es-ES_tradnl" altLang="es-CO"/>
              <a:pPr/>
              <a:t>‹Nº›</a:t>
            </a:fld>
            <a:endParaRPr lang="es-ES_tradnl" altLang="es-CO"/>
          </a:p>
        </p:txBody>
      </p:sp>
    </p:spTree>
    <p:extLst>
      <p:ext uri="{BB962C8B-B14F-4D97-AF65-F5344CB8AC3E}">
        <p14:creationId xmlns:p14="http://schemas.microsoft.com/office/powerpoint/2010/main" val="2611375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1268413"/>
            <a:ext cx="8229600" cy="4857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fld id="{1A3291AF-10F6-49F4-BD74-C393B2BCAD49}" type="slidenum">
              <a:rPr lang="es-ES_tradnl" altLang="es-CO"/>
              <a:pPr/>
              <a:t>‹Nº›</a:t>
            </a:fld>
            <a:endParaRPr lang="es-ES_tradnl" altLang="es-CO"/>
          </a:p>
        </p:txBody>
      </p:sp>
    </p:spTree>
    <p:extLst>
      <p:ext uri="{BB962C8B-B14F-4D97-AF65-F5344CB8AC3E}">
        <p14:creationId xmlns:p14="http://schemas.microsoft.com/office/powerpoint/2010/main" val="23035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8E0D7C62-B6B9-420D-AF04-83E392EB931A}" type="slidenum">
              <a:rPr lang="es-ES_tradnl" altLang="es-CO"/>
              <a:pPr/>
              <a:t>‹Nº›</a:t>
            </a:fld>
            <a:endParaRPr lang="es-ES_tradnl" altLang="es-CO"/>
          </a:p>
        </p:txBody>
      </p:sp>
      <p:sp>
        <p:nvSpPr>
          <p:cNvPr id="7" name="CuadroTexto 6"/>
          <p:cNvSpPr txBox="1"/>
          <p:nvPr userDrawn="1"/>
        </p:nvSpPr>
        <p:spPr>
          <a:xfrm>
            <a:off x="5382413" y="836712"/>
            <a:ext cx="3294043" cy="276999"/>
          </a:xfrm>
          <a:prstGeom prst="rect">
            <a:avLst/>
          </a:prstGeom>
          <a:noFill/>
        </p:spPr>
        <p:txBody>
          <a:bodyPr wrap="none" rtlCol="0">
            <a:spAutoFit/>
          </a:bodyPr>
          <a:lstStyle/>
          <a:p>
            <a:r>
              <a:rPr lang="es-CO" sz="1200" i="1" dirty="0" smtClean="0">
                <a:solidFill>
                  <a:srgbClr val="FFFF00"/>
                </a:solidFill>
              </a:rPr>
              <a:t>Dirección Ejecutiva</a:t>
            </a:r>
            <a:r>
              <a:rPr lang="es-CO" sz="1200" i="1" baseline="0" dirty="0" smtClean="0">
                <a:solidFill>
                  <a:srgbClr val="FFFF00"/>
                </a:solidFill>
              </a:rPr>
              <a:t> de Administración Judicial</a:t>
            </a:r>
            <a:endParaRPr lang="es-CO" sz="1200" i="1" dirty="0">
              <a:solidFill>
                <a:srgbClr val="FFFF00"/>
              </a:solidFill>
            </a:endParaRPr>
          </a:p>
        </p:txBody>
      </p:sp>
      <p:sp>
        <p:nvSpPr>
          <p:cNvPr id="8" name="CuadroTexto 7"/>
          <p:cNvSpPr txBox="1"/>
          <p:nvPr userDrawn="1"/>
        </p:nvSpPr>
        <p:spPr>
          <a:xfrm>
            <a:off x="1880237" y="332656"/>
            <a:ext cx="3198311" cy="461665"/>
          </a:xfrm>
          <a:prstGeom prst="rect">
            <a:avLst/>
          </a:prstGeom>
          <a:noFill/>
        </p:spPr>
        <p:txBody>
          <a:bodyPr wrap="none" rtlCol="0">
            <a:spAutoFit/>
          </a:bodyPr>
          <a:lstStyle/>
          <a:p>
            <a:r>
              <a:rPr lang="es-CO" sz="2400" dirty="0" smtClean="0">
                <a:solidFill>
                  <a:srgbClr val="FFFF00"/>
                </a:solidFill>
              </a:rPr>
              <a:t>Unidad de Informática</a:t>
            </a:r>
            <a:endParaRPr lang="es-CO" sz="2400" dirty="0">
              <a:solidFill>
                <a:srgbClr val="FFFF00"/>
              </a:solidFill>
            </a:endParaRPr>
          </a:p>
        </p:txBody>
      </p:sp>
    </p:spTree>
    <p:extLst>
      <p:ext uri="{BB962C8B-B14F-4D97-AF65-F5344CB8AC3E}">
        <p14:creationId xmlns:p14="http://schemas.microsoft.com/office/powerpoint/2010/main" val="236542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372D6FB3-F189-496E-8C07-3A4944B64A8D}" type="slidenum">
              <a:rPr lang="es-ES_tradnl" altLang="es-CO"/>
              <a:pPr/>
              <a:t>‹Nº›</a:t>
            </a:fld>
            <a:endParaRPr lang="es-ES_tradnl" altLang="es-CO"/>
          </a:p>
        </p:txBody>
      </p:sp>
    </p:spTree>
    <p:extLst>
      <p:ext uri="{BB962C8B-B14F-4D97-AF65-F5344CB8AC3E}">
        <p14:creationId xmlns:p14="http://schemas.microsoft.com/office/powerpoint/2010/main" val="121921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2492375"/>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8731D4DA-EBB3-4F06-B197-E968DA7B5F77}" type="slidenum">
              <a:rPr lang="es-ES_tradnl" altLang="es-CO"/>
              <a:pPr/>
              <a:t>‹Nº›</a:t>
            </a:fld>
            <a:endParaRPr lang="es-ES_tradnl" altLang="es-CO"/>
          </a:p>
        </p:txBody>
      </p:sp>
    </p:spTree>
    <p:extLst>
      <p:ext uri="{BB962C8B-B14F-4D97-AF65-F5344CB8AC3E}">
        <p14:creationId xmlns:p14="http://schemas.microsoft.com/office/powerpoint/2010/main" val="294943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fld id="{06BC4D53-4E25-4A57-9C93-7347A7FA43E9}" type="slidenum">
              <a:rPr lang="es-ES_tradnl" altLang="es-CO"/>
              <a:pPr/>
              <a:t>‹Nº›</a:t>
            </a:fld>
            <a:endParaRPr lang="es-ES_tradnl" altLang="es-CO"/>
          </a:p>
        </p:txBody>
      </p:sp>
    </p:spTree>
    <p:extLst>
      <p:ext uri="{BB962C8B-B14F-4D97-AF65-F5344CB8AC3E}">
        <p14:creationId xmlns:p14="http://schemas.microsoft.com/office/powerpoint/2010/main" val="2586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fld id="{156C6108-E1A7-4095-B4E1-22E3ED631B93}" type="slidenum">
              <a:rPr lang="es-ES_tradnl" altLang="es-CO"/>
              <a:pPr/>
              <a:t>‹Nº›</a:t>
            </a:fld>
            <a:endParaRPr lang="es-ES_tradnl" altLang="es-CO"/>
          </a:p>
        </p:txBody>
      </p:sp>
    </p:spTree>
    <p:extLst>
      <p:ext uri="{BB962C8B-B14F-4D97-AF65-F5344CB8AC3E}">
        <p14:creationId xmlns:p14="http://schemas.microsoft.com/office/powerpoint/2010/main" val="189638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fld id="{EEFBEBFA-3619-4457-8476-0B11D4AACADE}" type="slidenum">
              <a:rPr lang="es-ES_tradnl" altLang="es-CO"/>
              <a:pPr/>
              <a:t>‹Nº›</a:t>
            </a:fld>
            <a:endParaRPr lang="es-ES_tradnl" altLang="es-CO"/>
          </a:p>
        </p:txBody>
      </p:sp>
    </p:spTree>
    <p:extLst>
      <p:ext uri="{BB962C8B-B14F-4D97-AF65-F5344CB8AC3E}">
        <p14:creationId xmlns:p14="http://schemas.microsoft.com/office/powerpoint/2010/main" val="201715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32A4D0E1-7AE3-4D36-9284-55CEA228571A}" type="slidenum">
              <a:rPr lang="es-ES_tradnl" altLang="es-CO"/>
              <a:pPr/>
              <a:t>‹Nº›</a:t>
            </a:fld>
            <a:endParaRPr lang="es-ES_tradnl" altLang="es-CO"/>
          </a:p>
        </p:txBody>
      </p:sp>
    </p:spTree>
    <p:extLst>
      <p:ext uri="{BB962C8B-B14F-4D97-AF65-F5344CB8AC3E}">
        <p14:creationId xmlns:p14="http://schemas.microsoft.com/office/powerpoint/2010/main" val="145346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E8F21A4C-90EE-400C-BB6E-7B367E0EB971}" type="slidenum">
              <a:rPr lang="es-ES_tradnl" altLang="es-CO"/>
              <a:pPr/>
              <a:t>‹Nº›</a:t>
            </a:fld>
            <a:endParaRPr lang="es-ES_tradnl" altLang="es-CO"/>
          </a:p>
        </p:txBody>
      </p:sp>
    </p:spTree>
    <p:extLst>
      <p:ext uri="{BB962C8B-B14F-4D97-AF65-F5344CB8AC3E}">
        <p14:creationId xmlns:p14="http://schemas.microsoft.com/office/powerpoint/2010/main" val="399763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68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dirty="0" smtClean="0"/>
              <a:t>Haga clic para cambiar el estilo de título	</a:t>
            </a:r>
          </a:p>
        </p:txBody>
      </p:sp>
      <p:sp>
        <p:nvSpPr>
          <p:cNvPr id="1027" name="Rectangle 3"/>
          <p:cNvSpPr>
            <a:spLocks noGrp="1" noChangeArrowheads="1"/>
          </p:cNvSpPr>
          <p:nvPr>
            <p:ph type="body" idx="1"/>
          </p:nvPr>
        </p:nvSpPr>
        <p:spPr bwMode="auto">
          <a:xfrm>
            <a:off x="457200" y="2492375"/>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dirty="0" smtClean="0"/>
              <a:t>Haga clic para modificar el estilo de texto del patrón</a:t>
            </a:r>
          </a:p>
          <a:p>
            <a:pPr lvl="1"/>
            <a:r>
              <a:rPr lang="es-ES_tradnl" altLang="es-CO" dirty="0" smtClean="0"/>
              <a:t>Segundo nivel</a:t>
            </a:r>
          </a:p>
          <a:p>
            <a:pPr lvl="2"/>
            <a:r>
              <a:rPr lang="es-ES_tradnl" altLang="es-CO" dirty="0" smtClean="0"/>
              <a:t>Tercer nivel</a:t>
            </a:r>
          </a:p>
          <a:p>
            <a:pPr lvl="3"/>
            <a:r>
              <a:rPr lang="es-ES_tradnl" altLang="es-CO" dirty="0" smtClean="0"/>
              <a:t>Cuarto nivel</a:t>
            </a:r>
          </a:p>
          <a:p>
            <a:pPr lvl="4"/>
            <a:r>
              <a:rPr lang="es-ES_tradnl" altLang="es-CO" dirty="0"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BED02AD5-D139-4075-9ECC-2B655EFFA3B3}" type="slidenum">
              <a:rPr lang="es-ES_tradnl" altLang="es-CO"/>
              <a:pPr/>
              <a:t>‹Nº›</a:t>
            </a:fld>
            <a:endParaRPr lang="es-ES_tradnl" altLang="es-CO"/>
          </a:p>
        </p:txBody>
      </p:sp>
      <p:grpSp>
        <p:nvGrpSpPr>
          <p:cNvPr id="1031" name="Group 7"/>
          <p:cNvGrpSpPr>
            <a:grpSpLocks/>
          </p:cNvGrpSpPr>
          <p:nvPr userDrawn="1"/>
        </p:nvGrpSpPr>
        <p:grpSpPr bwMode="auto">
          <a:xfrm>
            <a:off x="0" y="0"/>
            <a:ext cx="9144000" cy="1196975"/>
            <a:chOff x="0" y="0"/>
            <a:chExt cx="5760" cy="852"/>
          </a:xfrm>
        </p:grpSpPr>
        <p:pic>
          <p:nvPicPr>
            <p:cNvPr id="103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9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6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8"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4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1" name="Picture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4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 name="Picture 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4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7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 name="Picture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5"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0" name="Picture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6"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2" name="Picture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7"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3" name="Picture 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4" name="Picture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8"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6" name="Picture 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Picture 5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 name="Picture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1"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2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1"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 name="Picture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2"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93"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 name="Picture 6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4"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 name="Picture 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59"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 name="Picture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 name="Picture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0" y="0"/>
              <a:ext cx="120"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11 Imagen" descr="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2800" y="188913"/>
            <a:ext cx="6429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72"/>
          <p:cNvGrpSpPr>
            <a:grpSpLocks/>
          </p:cNvGrpSpPr>
          <p:nvPr userDrawn="1"/>
        </p:nvGrpSpPr>
        <p:grpSpPr bwMode="auto">
          <a:xfrm>
            <a:off x="2411413" y="333375"/>
            <a:ext cx="6380162" cy="730250"/>
            <a:chOff x="1519" y="309"/>
            <a:chExt cx="4019" cy="460"/>
          </a:xfrm>
        </p:grpSpPr>
        <p:pic>
          <p:nvPicPr>
            <p:cNvPr id="1034" name="Picture 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9" y="546"/>
              <a:ext cx="20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48" y="554"/>
              <a:ext cx="3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25 CuadroTexto"/>
            <p:cNvSpPr txBox="1">
              <a:spLocks noChangeArrowheads="1"/>
            </p:cNvSpPr>
            <p:nvPr/>
          </p:nvSpPr>
          <p:spPr bwMode="auto">
            <a:xfrm>
              <a:off x="3533" y="309"/>
              <a:ext cx="1704" cy="460"/>
            </a:xfrm>
            <a:prstGeom prst="rect">
              <a:avLst/>
            </a:prstGeom>
            <a:noFill/>
            <a:ln w="952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s-CO" sz="1400" b="1" i="1" dirty="0" smtClean="0">
                  <a:solidFill>
                    <a:srgbClr val="FFFF00"/>
                  </a:solidFill>
                  <a:effectLst>
                    <a:outerShdw blurRad="38100" dist="38100" dir="2700000" algn="tl">
                      <a:srgbClr val="C0C0C0"/>
                    </a:outerShdw>
                  </a:effectLst>
                  <a:latin typeface="Times New Roman" pitchFamily="18" charset="0"/>
                </a:rPr>
                <a:t>Consejo Superior de la Judicatura</a:t>
              </a:r>
            </a:p>
            <a:p>
              <a:pPr algn="ctr">
                <a:defRPr/>
              </a:pPr>
              <a:r>
                <a:rPr lang="es-CO" sz="1400" b="1" i="1" dirty="0" smtClean="0">
                  <a:solidFill>
                    <a:srgbClr val="FFFF00"/>
                  </a:solidFill>
                  <a:effectLst>
                    <a:outerShdw blurRad="38100" dist="38100" dir="2700000" algn="tl">
                      <a:srgbClr val="C0C0C0"/>
                    </a:outerShdw>
                  </a:effectLst>
                  <a:latin typeface="Times New Roman" pitchFamily="18" charset="0"/>
                </a:rPr>
                <a:t>Sala Administrativa</a:t>
              </a:r>
            </a:p>
            <a:p>
              <a:pPr algn="ctr">
                <a:defRPr/>
              </a:pPr>
              <a:endParaRPr lang="es-CO" sz="1400" b="1" i="1" dirty="0" smtClean="0">
                <a:solidFill>
                  <a:srgbClr val="FFFF00"/>
                </a:solidFill>
                <a:effectLst>
                  <a:outerShdw blurRad="38100" dist="38100" dir="2700000" algn="tl">
                    <a:srgbClr val="C0C0C0"/>
                  </a:outerShdw>
                </a:effectLst>
                <a:latin typeface="Times New Roman" pitchFamily="18" charset="0"/>
              </a:endParaRPr>
            </a:p>
          </p:txBody>
        </p:sp>
      </p:grpSp>
      <p:sp>
        <p:nvSpPr>
          <p:cNvPr id="76" name="CuadroTexto 75"/>
          <p:cNvSpPr txBox="1"/>
          <p:nvPr userDrawn="1"/>
        </p:nvSpPr>
        <p:spPr>
          <a:xfrm>
            <a:off x="5382413" y="836712"/>
            <a:ext cx="3294043" cy="276999"/>
          </a:xfrm>
          <a:prstGeom prst="rect">
            <a:avLst/>
          </a:prstGeom>
          <a:noFill/>
        </p:spPr>
        <p:txBody>
          <a:bodyPr wrap="none" rtlCol="0">
            <a:spAutoFit/>
          </a:bodyPr>
          <a:lstStyle/>
          <a:p>
            <a:r>
              <a:rPr lang="es-CO" sz="1200" i="1" dirty="0" smtClean="0">
                <a:solidFill>
                  <a:srgbClr val="FFFF00"/>
                </a:solidFill>
              </a:rPr>
              <a:t>Dirección Ejecutiva</a:t>
            </a:r>
            <a:r>
              <a:rPr lang="es-CO" sz="1200" i="1" baseline="0" dirty="0" smtClean="0">
                <a:solidFill>
                  <a:srgbClr val="FFFF00"/>
                </a:solidFill>
              </a:rPr>
              <a:t> de Administración Judicial</a:t>
            </a:r>
            <a:endParaRPr lang="es-CO" sz="1200" i="1" dirty="0">
              <a:solidFill>
                <a:srgbClr val="FFFF00"/>
              </a:solidFill>
            </a:endParaRPr>
          </a:p>
        </p:txBody>
      </p:sp>
      <p:sp>
        <p:nvSpPr>
          <p:cNvPr id="77" name="CuadroTexto 76"/>
          <p:cNvSpPr txBox="1"/>
          <p:nvPr userDrawn="1"/>
        </p:nvSpPr>
        <p:spPr>
          <a:xfrm>
            <a:off x="1880237" y="332656"/>
            <a:ext cx="3198311" cy="461665"/>
          </a:xfrm>
          <a:prstGeom prst="rect">
            <a:avLst/>
          </a:prstGeom>
          <a:noFill/>
        </p:spPr>
        <p:txBody>
          <a:bodyPr wrap="none" rtlCol="0">
            <a:spAutoFit/>
          </a:bodyPr>
          <a:lstStyle/>
          <a:p>
            <a:r>
              <a:rPr lang="es-CO" sz="2400" dirty="0" smtClean="0">
                <a:solidFill>
                  <a:srgbClr val="FFFF00"/>
                </a:solidFill>
              </a:rPr>
              <a:t>Unidad de Informática</a:t>
            </a:r>
            <a:endParaRPr lang="es-CO" sz="2400"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Garamond" pitchFamily="18" charset="0"/>
        </a:defRPr>
      </a:lvl6pPr>
      <a:lvl7pPr marL="914400" algn="ctr" rtl="0" fontAlgn="base">
        <a:spcBef>
          <a:spcPct val="0"/>
        </a:spcBef>
        <a:spcAft>
          <a:spcPct val="0"/>
        </a:spcAft>
        <a:defRPr sz="4400">
          <a:solidFill>
            <a:schemeClr val="tx2"/>
          </a:solidFill>
          <a:latin typeface="Garamond" pitchFamily="18" charset="0"/>
        </a:defRPr>
      </a:lvl7pPr>
      <a:lvl8pPr marL="1371600" algn="ctr" rtl="0" fontAlgn="base">
        <a:spcBef>
          <a:spcPct val="0"/>
        </a:spcBef>
        <a:spcAft>
          <a:spcPct val="0"/>
        </a:spcAft>
        <a:defRPr sz="4400">
          <a:solidFill>
            <a:schemeClr val="tx2"/>
          </a:solidFill>
          <a:latin typeface="Garamond" pitchFamily="18" charset="0"/>
        </a:defRPr>
      </a:lvl8pPr>
      <a:lvl9pPr marL="1828800" algn="ctr"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sz="6600" dirty="0" smtClean="0"/>
              <a:t>Modelo de clasificación de la información</a:t>
            </a:r>
            <a:endParaRPr lang="es-CO" sz="6600" dirty="0"/>
          </a:p>
        </p:txBody>
      </p:sp>
      <p:sp>
        <p:nvSpPr>
          <p:cNvPr id="3" name="2 Subtítulo"/>
          <p:cNvSpPr>
            <a:spLocks noGrp="1"/>
          </p:cNvSpPr>
          <p:nvPr>
            <p:ph type="subTitle" idx="1"/>
          </p:nvPr>
        </p:nvSpPr>
        <p:spPr>
          <a:xfrm>
            <a:off x="1331640" y="4581128"/>
            <a:ext cx="6400800" cy="1752600"/>
          </a:xfrm>
        </p:spPr>
        <p:txBody>
          <a:bodyPr/>
          <a:lstStyle/>
          <a:p>
            <a:r>
              <a:rPr lang="es-CO" dirty="0" smtClean="0"/>
              <a:t>Clasificación de la información de procesos administrativos de la Rama Judicial</a:t>
            </a:r>
            <a:endParaRPr lang="es-CO" dirty="0"/>
          </a:p>
        </p:txBody>
      </p:sp>
    </p:spTree>
    <p:extLst>
      <p:ext uri="{BB962C8B-B14F-4D97-AF65-F5344CB8AC3E}">
        <p14:creationId xmlns:p14="http://schemas.microsoft.com/office/powerpoint/2010/main" val="79474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7740" y="1340768"/>
            <a:ext cx="6781800" cy="966216"/>
          </a:xfrm>
        </p:spPr>
        <p:txBody>
          <a:bodyPr>
            <a:noAutofit/>
          </a:bodyPr>
          <a:lstStyle/>
          <a:p>
            <a:r>
              <a:rPr lang="es-CO" sz="4000" dirty="0"/>
              <a:t>Marco público de clasificación de la información</a:t>
            </a:r>
          </a:p>
        </p:txBody>
      </p:sp>
      <p:sp>
        <p:nvSpPr>
          <p:cNvPr id="3" name="2 Marcador de contenido"/>
          <p:cNvSpPr>
            <a:spLocks noGrp="1"/>
          </p:cNvSpPr>
          <p:nvPr>
            <p:ph idx="1"/>
          </p:nvPr>
        </p:nvSpPr>
        <p:spPr>
          <a:xfrm>
            <a:off x="611560" y="2492896"/>
            <a:ext cx="7543800" cy="3938776"/>
          </a:xfrm>
        </p:spPr>
        <p:txBody>
          <a:bodyPr>
            <a:normAutofit fontScale="62500" lnSpcReduction="20000"/>
          </a:bodyPr>
          <a:lstStyle/>
          <a:p>
            <a:r>
              <a:rPr lang="es-CO" dirty="0" smtClean="0"/>
              <a:t>El marco legal colombiano tiene un conjunto de leyes, decretos y sentencias que contienen definiciones que permiten el diseño de un modelo de clasificación de la información.</a:t>
            </a:r>
          </a:p>
          <a:p>
            <a:pPr lvl="1"/>
            <a:r>
              <a:rPr lang="es-CO" dirty="0"/>
              <a:t>Constitución política de Colombia. </a:t>
            </a:r>
            <a:r>
              <a:rPr lang="es-CO" dirty="0" smtClean="0"/>
              <a:t>Artículo 74</a:t>
            </a:r>
          </a:p>
          <a:p>
            <a:pPr lvl="1"/>
            <a:r>
              <a:rPr lang="es-CO" dirty="0"/>
              <a:t>Ley 1712 de 2014  la Ley de Transparencia y del Derecho de Acceso a la Información Pública Nacional </a:t>
            </a:r>
            <a:endParaRPr lang="es-CO" dirty="0" smtClean="0"/>
          </a:p>
          <a:p>
            <a:pPr lvl="1"/>
            <a:r>
              <a:rPr lang="es-CO" dirty="0"/>
              <a:t>Ley Estatutaria 1581 </a:t>
            </a:r>
            <a:r>
              <a:rPr lang="es-CO" dirty="0" smtClean="0"/>
              <a:t>de 2012</a:t>
            </a:r>
            <a:r>
              <a:rPr lang="es-CO" dirty="0"/>
              <a:t>, </a:t>
            </a:r>
            <a:r>
              <a:rPr lang="es-CO" dirty="0" smtClean="0"/>
              <a:t>Protección </a:t>
            </a:r>
            <a:r>
              <a:rPr lang="es-CO" dirty="0"/>
              <a:t>de datos personales </a:t>
            </a:r>
            <a:endParaRPr lang="es-CO" dirty="0" smtClean="0"/>
          </a:p>
          <a:p>
            <a:pPr lvl="1"/>
            <a:r>
              <a:rPr lang="es-CO" dirty="0"/>
              <a:t>Ley 1437 de  2011 el Código de Procedimiento Administrativo y de lo Contencioso </a:t>
            </a:r>
            <a:r>
              <a:rPr lang="es-CO" dirty="0" smtClean="0"/>
              <a:t>Administrativo</a:t>
            </a:r>
          </a:p>
          <a:p>
            <a:pPr lvl="1"/>
            <a:r>
              <a:rPr lang="es-CO" dirty="0"/>
              <a:t>Ley 87 de 1993, Sistema de control </a:t>
            </a:r>
            <a:r>
              <a:rPr lang="es-CO" dirty="0" smtClean="0"/>
              <a:t>interno</a:t>
            </a:r>
          </a:p>
          <a:p>
            <a:pPr lvl="1"/>
            <a:r>
              <a:rPr lang="es-CO" dirty="0"/>
              <a:t>Ley 178 </a:t>
            </a:r>
            <a:r>
              <a:rPr lang="es-CO" dirty="0" smtClean="0"/>
              <a:t>de </a:t>
            </a:r>
            <a:r>
              <a:rPr lang="es-CO" dirty="0"/>
              <a:t>1994 , Propiedad Industrial </a:t>
            </a:r>
            <a:endParaRPr lang="es-CO" dirty="0" smtClean="0"/>
          </a:p>
          <a:p>
            <a:pPr lvl="1"/>
            <a:r>
              <a:rPr lang="es-CO" dirty="0" smtClean="0"/>
              <a:t>Decisión </a:t>
            </a:r>
            <a:r>
              <a:rPr lang="es-CO" dirty="0"/>
              <a:t>486 de la CAN, Secreto Empresarial </a:t>
            </a:r>
            <a:endParaRPr lang="es-CO" dirty="0" smtClean="0"/>
          </a:p>
          <a:p>
            <a:pPr marL="320040" lvl="1" indent="0">
              <a:buNone/>
            </a:pPr>
            <a:endParaRPr lang="es-CO" dirty="0" smtClean="0"/>
          </a:p>
          <a:p>
            <a:pPr marL="320040" lvl="1" indent="0">
              <a:buNone/>
            </a:pPr>
            <a:r>
              <a:rPr lang="es-CO" sz="1900" dirty="0" smtClean="0"/>
              <a:t>Nota: La normatividad que se describe en esta clase es aplicable a la información de procesos administrativos de la Rama Judicial, la información de procesos judiciales cuenta con un conjunto especifico de definiciones dada su naturaleza</a:t>
            </a:r>
          </a:p>
          <a:p>
            <a:pPr marL="0" indent="0">
              <a:buNone/>
            </a:pP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49540" y="4929352"/>
            <a:ext cx="1112520" cy="1206272"/>
          </a:xfrm>
          <a:prstGeom prst="rect">
            <a:avLst/>
          </a:prstGeom>
        </p:spPr>
      </p:pic>
    </p:spTree>
    <p:extLst>
      <p:ext uri="{BB962C8B-B14F-4D97-AF65-F5344CB8AC3E}">
        <p14:creationId xmlns:p14="http://schemas.microsoft.com/office/powerpoint/2010/main" val="409764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Modelo de clasificación de la información</a:t>
            </a:r>
            <a:br>
              <a:rPr lang="es-CO" dirty="0" smtClean="0"/>
            </a:br>
            <a:r>
              <a:rPr lang="es-CO" dirty="0" smtClean="0"/>
              <a:t>Procesos Administrativos </a:t>
            </a:r>
            <a:endParaRPr lang="es-CO" dirty="0"/>
          </a:p>
        </p:txBody>
      </p:sp>
      <p:sp>
        <p:nvSpPr>
          <p:cNvPr id="5" name="4 Subtítulo"/>
          <p:cNvSpPr>
            <a:spLocks noGrp="1"/>
          </p:cNvSpPr>
          <p:nvPr>
            <p:ph type="subTitle" idx="1"/>
          </p:nvPr>
        </p:nvSpPr>
        <p:spPr/>
        <p:txBody>
          <a:bodyPr/>
          <a:lstStyle/>
          <a:p>
            <a:endParaRPr lang="es-CO" dirty="0"/>
          </a:p>
        </p:txBody>
      </p:sp>
    </p:spTree>
    <p:extLst>
      <p:ext uri="{BB962C8B-B14F-4D97-AF65-F5344CB8AC3E}">
        <p14:creationId xmlns:p14="http://schemas.microsoft.com/office/powerpoint/2010/main" val="62285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3600" dirty="0" smtClean="0"/>
              <a:t>Clasificación de la información según su origen</a:t>
            </a:r>
            <a:endParaRPr lang="es-CO" sz="3600" dirty="0"/>
          </a:p>
        </p:txBody>
      </p:sp>
      <p:sp>
        <p:nvSpPr>
          <p:cNvPr id="3" name="2 Marcador de contenido"/>
          <p:cNvSpPr>
            <a:spLocks noGrp="1"/>
          </p:cNvSpPr>
          <p:nvPr>
            <p:ph idx="1"/>
          </p:nvPr>
        </p:nvSpPr>
        <p:spPr/>
        <p:txBody>
          <a:bodyPr>
            <a:normAutofit fontScale="85000" lnSpcReduction="10000"/>
          </a:bodyPr>
          <a:lstStyle/>
          <a:p>
            <a:r>
              <a:rPr lang="es-CO" dirty="0" smtClean="0"/>
              <a:t>El primer nivel de clasificación de la información corresponde al origen de la información.</a:t>
            </a:r>
          </a:p>
          <a:p>
            <a:r>
              <a:rPr lang="es-CO" dirty="0" smtClean="0"/>
              <a:t>El modelo estándar de control Interno MECI 1000:2014 define dos niveles de clasificación de la información</a:t>
            </a:r>
          </a:p>
          <a:p>
            <a:r>
              <a:rPr lang="es-CO" b="1" dirty="0"/>
              <a:t>Información y Comunicación </a:t>
            </a:r>
            <a:r>
              <a:rPr lang="es-CO" b="1" dirty="0" smtClean="0"/>
              <a:t>Externa </a:t>
            </a:r>
            <a:r>
              <a:rPr lang="es-CO" dirty="0" smtClean="0"/>
              <a:t>(Anteriormente denominada primaria)</a:t>
            </a:r>
          </a:p>
          <a:p>
            <a:r>
              <a:rPr lang="es-CO" dirty="0" smtClean="0"/>
              <a:t>Información y Comunicación Interna (Anteriormente denominada secundaria)</a:t>
            </a:r>
          </a:p>
          <a:p>
            <a:endParaRPr lang="es-CO" dirty="0"/>
          </a:p>
        </p:txBody>
      </p:sp>
    </p:spTree>
    <p:extLst>
      <p:ext uri="{BB962C8B-B14F-4D97-AF65-F5344CB8AC3E}">
        <p14:creationId xmlns:p14="http://schemas.microsoft.com/office/powerpoint/2010/main" val="41107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Información o comunicación externa</a:t>
            </a:r>
            <a:endParaRPr lang="es-CO" dirty="0"/>
          </a:p>
        </p:txBody>
      </p:sp>
      <p:sp>
        <p:nvSpPr>
          <p:cNvPr id="3" name="2 Marcador de contenido"/>
          <p:cNvSpPr>
            <a:spLocks noGrp="1"/>
          </p:cNvSpPr>
          <p:nvPr>
            <p:ph idx="1"/>
          </p:nvPr>
        </p:nvSpPr>
        <p:spPr>
          <a:xfrm>
            <a:off x="457200" y="2492375"/>
            <a:ext cx="8229600" cy="3096865"/>
          </a:xfrm>
        </p:spPr>
        <p:txBody>
          <a:bodyPr>
            <a:normAutofit fontScale="85000" lnSpcReduction="10000"/>
          </a:bodyPr>
          <a:lstStyle/>
          <a:p>
            <a:r>
              <a:rPr lang="es-CO" dirty="0"/>
              <a:t>La información y Comunicación Externa </a:t>
            </a:r>
            <a:r>
              <a:rPr lang="es-CO" dirty="0" smtClean="0"/>
              <a:t>hace referencia </a:t>
            </a:r>
            <a:r>
              <a:rPr lang="es-CO" dirty="0"/>
              <a:t>a todos los datos que provienen </a:t>
            </a:r>
            <a:r>
              <a:rPr lang="es-CO" dirty="0" smtClean="0"/>
              <a:t>o son </a:t>
            </a:r>
            <a:r>
              <a:rPr lang="es-CO" dirty="0"/>
              <a:t>generados por el </a:t>
            </a:r>
            <a:r>
              <a:rPr lang="es-CO" dirty="0" smtClean="0"/>
              <a:t>ciudadano o entes externos a la Entidad.</a:t>
            </a:r>
          </a:p>
          <a:p>
            <a:r>
              <a:rPr lang="es-CO" dirty="0"/>
              <a:t>La principal fuente de Información Externa </a:t>
            </a:r>
            <a:r>
              <a:rPr lang="es-CO" dirty="0" smtClean="0"/>
              <a:t>es la </a:t>
            </a:r>
            <a:r>
              <a:rPr lang="es-CO" dirty="0"/>
              <a:t>ciudadanía y las partes interesadas, </a:t>
            </a:r>
            <a:r>
              <a:rPr lang="es-CO" dirty="0" smtClean="0"/>
              <a:t>por consiguiente</a:t>
            </a:r>
            <a:r>
              <a:rPr lang="es-CO" dirty="0"/>
              <a:t>, debe ser observada de </a:t>
            </a:r>
            <a:r>
              <a:rPr lang="es-CO" dirty="0" smtClean="0"/>
              <a:t>manera permanente </a:t>
            </a:r>
            <a:r>
              <a:rPr lang="es-CO" dirty="0"/>
              <a:t>con el fin de reducir los riesgos </a:t>
            </a:r>
            <a:r>
              <a:rPr lang="es-CO" dirty="0" smtClean="0"/>
              <a:t>y optimizar </a:t>
            </a:r>
            <a:r>
              <a:rPr lang="es-CO" dirty="0"/>
              <a:t>la efectividad de las operaciones.</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5229200"/>
            <a:ext cx="2232248" cy="1486712"/>
          </a:xfrm>
          <a:prstGeom prst="rect">
            <a:avLst/>
          </a:prstGeom>
        </p:spPr>
      </p:pic>
    </p:spTree>
    <p:extLst>
      <p:ext uri="{BB962C8B-B14F-4D97-AF65-F5344CB8AC3E}">
        <p14:creationId xmlns:p14="http://schemas.microsoft.com/office/powerpoint/2010/main" val="260828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Información y Comunicación Interna</a:t>
            </a:r>
          </a:p>
        </p:txBody>
      </p:sp>
      <p:sp>
        <p:nvSpPr>
          <p:cNvPr id="3" name="2 Marcador de contenido"/>
          <p:cNvSpPr>
            <a:spLocks noGrp="1"/>
          </p:cNvSpPr>
          <p:nvPr>
            <p:ph idx="1"/>
          </p:nvPr>
        </p:nvSpPr>
        <p:spPr>
          <a:xfrm>
            <a:off x="457200" y="2492375"/>
            <a:ext cx="8229600" cy="3096865"/>
          </a:xfrm>
        </p:spPr>
        <p:txBody>
          <a:bodyPr>
            <a:normAutofit fontScale="92500" lnSpcReduction="10000"/>
          </a:bodyPr>
          <a:lstStyle/>
          <a:p>
            <a:r>
              <a:rPr lang="es-CO" dirty="0" smtClean="0"/>
              <a:t>La Información </a:t>
            </a:r>
            <a:r>
              <a:rPr lang="es-CO" dirty="0"/>
              <a:t>y Comunicación </a:t>
            </a:r>
            <a:r>
              <a:rPr lang="es-CO" dirty="0" smtClean="0"/>
              <a:t>Interna es </a:t>
            </a:r>
            <a:r>
              <a:rPr lang="es-CO" dirty="0"/>
              <a:t>el conjunto de datos que se originan </a:t>
            </a:r>
            <a:r>
              <a:rPr lang="es-CO" dirty="0" smtClean="0"/>
              <a:t>del ejercicio </a:t>
            </a:r>
            <a:r>
              <a:rPr lang="es-CO" dirty="0"/>
              <a:t>de la función de la entidad y </a:t>
            </a:r>
            <a:r>
              <a:rPr lang="es-CO" dirty="0" smtClean="0"/>
              <a:t>se difunden </a:t>
            </a:r>
            <a:r>
              <a:rPr lang="es-CO" dirty="0"/>
              <a:t>en su interior, para una </a:t>
            </a:r>
            <a:r>
              <a:rPr lang="es-CO" dirty="0" smtClean="0"/>
              <a:t>clara identificación </a:t>
            </a:r>
            <a:r>
              <a:rPr lang="es-CO" dirty="0"/>
              <a:t>de los objetivos, las estrategias</a:t>
            </a:r>
            <a:r>
              <a:rPr lang="es-CO" dirty="0" smtClean="0"/>
              <a:t>, los </a:t>
            </a:r>
            <a:r>
              <a:rPr lang="es-CO" dirty="0"/>
              <a:t>planes, los programas, los proyectos y </a:t>
            </a:r>
            <a:r>
              <a:rPr lang="es-CO" dirty="0" smtClean="0"/>
              <a:t>la gestión </a:t>
            </a:r>
            <a:r>
              <a:rPr lang="es-CO" dirty="0"/>
              <a:t>de operaciones hacia los cuales </a:t>
            </a:r>
            <a:r>
              <a:rPr lang="es-CO" dirty="0" smtClean="0"/>
              <a:t>se enfoca </a:t>
            </a:r>
            <a:r>
              <a:rPr lang="es-CO" dirty="0"/>
              <a:t>el accionar de la entidad.</a:t>
            </a: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104882"/>
            <a:ext cx="2684800" cy="1509140"/>
          </a:xfrm>
          <a:prstGeom prst="rect">
            <a:avLst/>
          </a:prstGeom>
        </p:spPr>
      </p:pic>
    </p:spTree>
    <p:extLst>
      <p:ext uri="{BB962C8B-B14F-4D97-AF65-F5344CB8AC3E}">
        <p14:creationId xmlns:p14="http://schemas.microsoft.com/office/powerpoint/2010/main" val="238183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420456"/>
            <a:ext cx="8229600" cy="1143000"/>
          </a:xfrm>
        </p:spPr>
        <p:txBody>
          <a:bodyPr>
            <a:noAutofit/>
          </a:bodyPr>
          <a:lstStyle/>
          <a:p>
            <a:r>
              <a:rPr lang="es-CO" sz="3200" dirty="0" smtClean="0"/>
              <a:t>Clasificación de información según su origen (MECI 1000:2014)</a:t>
            </a:r>
            <a:endParaRPr lang="es-CO" sz="3200" dirty="0"/>
          </a:p>
        </p:txBody>
      </p:sp>
      <p:sp>
        <p:nvSpPr>
          <p:cNvPr id="5" name="4 Elipse"/>
          <p:cNvSpPr/>
          <p:nvPr/>
        </p:nvSpPr>
        <p:spPr>
          <a:xfrm>
            <a:off x="5052949" y="2726665"/>
            <a:ext cx="1962912" cy="153619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 externa</a:t>
            </a:r>
            <a:endParaRPr lang="es-CO" dirty="0">
              <a:solidFill>
                <a:schemeClr val="tx1"/>
              </a:solidFill>
            </a:endParaRPr>
          </a:p>
        </p:txBody>
      </p:sp>
      <p:sp>
        <p:nvSpPr>
          <p:cNvPr id="6" name="5 Elipse"/>
          <p:cNvSpPr/>
          <p:nvPr/>
        </p:nvSpPr>
        <p:spPr>
          <a:xfrm>
            <a:off x="5613781" y="4621550"/>
            <a:ext cx="1962912" cy="15361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 Interna</a:t>
            </a:r>
            <a:endParaRPr lang="es-CO" dirty="0">
              <a:solidFill>
                <a:schemeClr val="tx1"/>
              </a:solidFill>
            </a:endParaRPr>
          </a:p>
        </p:txBody>
      </p:sp>
      <p:sp>
        <p:nvSpPr>
          <p:cNvPr id="7" name="6 Flecha curvada hacia abajo"/>
          <p:cNvSpPr/>
          <p:nvPr/>
        </p:nvSpPr>
        <p:spPr>
          <a:xfrm rot="20534758">
            <a:off x="2362253" y="2616584"/>
            <a:ext cx="3043925" cy="1011186"/>
          </a:xfrm>
          <a:prstGeom prst="curvedDownArrow">
            <a:avLst>
              <a:gd name="adj1" fmla="val 61458"/>
              <a:gd name="adj2" fmla="val 1190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7 Flecha curvada hacia abajo"/>
          <p:cNvSpPr/>
          <p:nvPr/>
        </p:nvSpPr>
        <p:spPr>
          <a:xfrm rot="1065242" flipV="1">
            <a:off x="2784082" y="4896910"/>
            <a:ext cx="3347409" cy="1485344"/>
          </a:xfrm>
          <a:prstGeom prst="curvedDownArrow">
            <a:avLst>
              <a:gd name="adj1" fmla="val 43841"/>
              <a:gd name="adj2" fmla="val 75130"/>
              <a:gd name="adj3" fmla="val 3576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3 Elipse"/>
          <p:cNvSpPr/>
          <p:nvPr/>
        </p:nvSpPr>
        <p:spPr>
          <a:xfrm>
            <a:off x="759614" y="3573038"/>
            <a:ext cx="3041904" cy="206654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smtClean="0"/>
              <a:t>Información</a:t>
            </a:r>
            <a:endParaRPr lang="es-CO" dirty="0"/>
          </a:p>
        </p:txBody>
      </p:sp>
    </p:spTree>
    <p:extLst>
      <p:ext uri="{BB962C8B-B14F-4D97-AF65-F5344CB8AC3E}">
        <p14:creationId xmlns:p14="http://schemas.microsoft.com/office/powerpoint/2010/main" val="154422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Evalúe su progreso</a:t>
            </a:r>
            <a:endParaRPr lang="es-CO" dirty="0"/>
          </a:p>
        </p:txBody>
      </p:sp>
      <p:sp>
        <p:nvSpPr>
          <p:cNvPr id="3" name="2 Marcador de contenido"/>
          <p:cNvSpPr>
            <a:spLocks noGrp="1"/>
          </p:cNvSpPr>
          <p:nvPr>
            <p:ph idx="1"/>
          </p:nvPr>
        </p:nvSpPr>
        <p:spPr/>
        <p:txBody>
          <a:bodyPr>
            <a:normAutofit fontScale="92500" lnSpcReduction="20000"/>
          </a:bodyPr>
          <a:lstStyle/>
          <a:p>
            <a:r>
              <a:rPr lang="es-CO" dirty="0" smtClean="0"/>
              <a:t>De acuerdo con su origen que nivel de clasificación que se debe asignar a los siguientes tipos de información:</a:t>
            </a:r>
          </a:p>
          <a:p>
            <a:pPr lvl="1"/>
            <a:r>
              <a:rPr lang="es-CO" dirty="0" smtClean="0"/>
              <a:t>Quejas, Peticiones y Felicitaciones del ciudadano</a:t>
            </a:r>
          </a:p>
          <a:p>
            <a:pPr lvl="1"/>
            <a:r>
              <a:rPr lang="es-CO" dirty="0" smtClean="0"/>
              <a:t>Requerimientos de entes de control</a:t>
            </a:r>
          </a:p>
          <a:p>
            <a:pPr lvl="1"/>
            <a:r>
              <a:rPr lang="es-CO" dirty="0" smtClean="0"/>
              <a:t>Actas de reunión de dependencias de la Rama Judicial</a:t>
            </a:r>
          </a:p>
          <a:p>
            <a:pPr lvl="1"/>
            <a:r>
              <a:rPr lang="es-CO" dirty="0" smtClean="0"/>
              <a:t>Procedimientos del Sistema de gestión de seguridad de la información de la Rama Judicial</a:t>
            </a:r>
          </a:p>
          <a:p>
            <a:pPr lvl="1"/>
            <a:r>
              <a:rPr lang="es-CO" dirty="0" smtClean="0"/>
              <a:t>Sentencias</a:t>
            </a:r>
            <a:endParaRPr lang="es-CO" dirty="0"/>
          </a:p>
        </p:txBody>
      </p:sp>
    </p:spTree>
    <p:extLst>
      <p:ext uri="{BB962C8B-B14F-4D97-AF65-F5344CB8AC3E}">
        <p14:creationId xmlns:p14="http://schemas.microsoft.com/office/powerpoint/2010/main" val="41791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Solución</a:t>
            </a:r>
            <a:endParaRPr lang="es-CO" dirty="0"/>
          </a:p>
        </p:txBody>
      </p:sp>
      <p:sp>
        <p:nvSpPr>
          <p:cNvPr id="3" name="2 Marcador de contenido"/>
          <p:cNvSpPr>
            <a:spLocks noGrp="1"/>
          </p:cNvSpPr>
          <p:nvPr>
            <p:ph idx="1"/>
          </p:nvPr>
        </p:nvSpPr>
        <p:spPr>
          <a:xfrm>
            <a:off x="827584" y="2204864"/>
            <a:ext cx="7543800" cy="3841240"/>
          </a:xfrm>
        </p:spPr>
        <p:txBody>
          <a:bodyPr>
            <a:normAutofit fontScale="70000" lnSpcReduction="20000"/>
          </a:bodyPr>
          <a:lstStyle/>
          <a:p>
            <a:r>
              <a:rPr lang="es-CO" dirty="0"/>
              <a:t>Quejas, Peticiones y Felicitaciones del </a:t>
            </a:r>
            <a:r>
              <a:rPr lang="es-CO" dirty="0" smtClean="0"/>
              <a:t>ciudadano</a:t>
            </a:r>
          </a:p>
          <a:p>
            <a:pPr marL="0" indent="0">
              <a:buNone/>
            </a:pPr>
            <a:r>
              <a:rPr lang="es-CO" dirty="0" smtClean="0"/>
              <a:t>	</a:t>
            </a:r>
            <a:r>
              <a:rPr lang="es-CO" i="1" dirty="0" smtClean="0"/>
              <a:t>Información externa</a:t>
            </a:r>
            <a:endParaRPr lang="es-CO" i="1" dirty="0"/>
          </a:p>
          <a:p>
            <a:r>
              <a:rPr lang="es-CO" dirty="0"/>
              <a:t>Requerimientos de entes de </a:t>
            </a:r>
            <a:r>
              <a:rPr lang="es-CO" dirty="0" smtClean="0"/>
              <a:t>control</a:t>
            </a:r>
          </a:p>
          <a:p>
            <a:pPr marL="0" indent="0">
              <a:buNone/>
            </a:pPr>
            <a:r>
              <a:rPr lang="es-CO" dirty="0" smtClean="0"/>
              <a:t>	</a:t>
            </a:r>
            <a:r>
              <a:rPr lang="es-CO" i="1" dirty="0" smtClean="0"/>
              <a:t>Si el ente de control no es de la Rama Judicial es información externa</a:t>
            </a:r>
            <a:endParaRPr lang="es-CO" i="1" dirty="0"/>
          </a:p>
          <a:p>
            <a:r>
              <a:rPr lang="es-CO" dirty="0"/>
              <a:t>Actas de reunión de dependencias de la Rama </a:t>
            </a:r>
            <a:r>
              <a:rPr lang="es-CO" dirty="0" smtClean="0"/>
              <a:t>Judicial</a:t>
            </a:r>
          </a:p>
          <a:p>
            <a:pPr marL="0" indent="0">
              <a:buNone/>
            </a:pPr>
            <a:r>
              <a:rPr lang="es-CO" dirty="0" smtClean="0"/>
              <a:t>	</a:t>
            </a:r>
            <a:r>
              <a:rPr lang="es-CO" i="1" dirty="0" smtClean="0"/>
              <a:t>Información interna</a:t>
            </a:r>
            <a:endParaRPr lang="es-CO" i="1" dirty="0"/>
          </a:p>
          <a:p>
            <a:r>
              <a:rPr lang="es-CO" dirty="0"/>
              <a:t>Procedimientos del Sistema de gestión de seguridad de la información de la Rama </a:t>
            </a:r>
            <a:r>
              <a:rPr lang="es-CO" dirty="0" smtClean="0"/>
              <a:t>Judicial</a:t>
            </a:r>
          </a:p>
          <a:p>
            <a:pPr marL="0" indent="0">
              <a:buNone/>
            </a:pPr>
            <a:r>
              <a:rPr lang="es-CO" dirty="0" smtClean="0"/>
              <a:t>	</a:t>
            </a:r>
            <a:r>
              <a:rPr lang="es-CO" i="1" dirty="0" smtClean="0"/>
              <a:t>Información interna</a:t>
            </a:r>
            <a:endParaRPr lang="es-CO" i="1" dirty="0"/>
          </a:p>
          <a:p>
            <a:r>
              <a:rPr lang="es-CO" dirty="0" smtClean="0"/>
              <a:t>Sentencias</a:t>
            </a:r>
          </a:p>
          <a:p>
            <a:pPr marL="0" indent="0">
              <a:buNone/>
            </a:pPr>
            <a:r>
              <a:rPr lang="es-CO" dirty="0" smtClean="0"/>
              <a:t>	</a:t>
            </a:r>
            <a:r>
              <a:rPr lang="es-CO" i="1" dirty="0" smtClean="0"/>
              <a:t>Información interna</a:t>
            </a:r>
            <a:endParaRPr lang="es-CO" i="1" dirty="0"/>
          </a:p>
          <a:p>
            <a:endParaRPr lang="es-CO" dirty="0"/>
          </a:p>
        </p:txBody>
      </p:sp>
    </p:spTree>
    <p:extLst>
      <p:ext uri="{BB962C8B-B14F-4D97-AF65-F5344CB8AC3E}">
        <p14:creationId xmlns:p14="http://schemas.microsoft.com/office/powerpoint/2010/main" val="129137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3200" dirty="0"/>
              <a:t>Clasificación de la información según su nivel de acceso (Procesos Administrativos)</a:t>
            </a:r>
          </a:p>
        </p:txBody>
      </p:sp>
      <p:sp>
        <p:nvSpPr>
          <p:cNvPr id="3" name="2 Marcador de contenido"/>
          <p:cNvSpPr>
            <a:spLocks noGrp="1"/>
          </p:cNvSpPr>
          <p:nvPr>
            <p:ph idx="1"/>
          </p:nvPr>
        </p:nvSpPr>
        <p:spPr>
          <a:xfrm>
            <a:off x="457200" y="2492375"/>
            <a:ext cx="8229600" cy="3312889"/>
          </a:xfrm>
        </p:spPr>
        <p:txBody>
          <a:bodyPr>
            <a:normAutofit fontScale="85000" lnSpcReduction="10000"/>
          </a:bodyPr>
          <a:lstStyle/>
          <a:p>
            <a:pPr marL="0" indent="0">
              <a:buNone/>
            </a:pPr>
            <a:r>
              <a:rPr lang="es-CO" dirty="0" smtClean="0"/>
              <a:t>La constitución política de Colombia en su artículo 74 establece:</a:t>
            </a:r>
          </a:p>
          <a:p>
            <a:r>
              <a:rPr lang="es-CO" dirty="0" smtClean="0"/>
              <a:t>Todas </a:t>
            </a:r>
            <a:r>
              <a:rPr lang="es-CO" dirty="0"/>
              <a:t>las personas tienen derecho a acceder a los documentos públicos salvo los casos que establezca la ley. El secreto profesional es inviolable</a:t>
            </a:r>
          </a:p>
          <a:p>
            <a:r>
              <a:rPr lang="es-CO" dirty="0" smtClean="0"/>
              <a:t>De lo anterior podemos deducir que nuestro ordenamiento jurídico define la existencia de documentos </a:t>
            </a:r>
            <a:r>
              <a:rPr lang="es-CO" u="sng" dirty="0" smtClean="0"/>
              <a:t>públicos y documentos que no son públicos</a:t>
            </a:r>
            <a:r>
              <a:rPr lang="es-CO" dirty="0" smtClean="0"/>
              <a:t>.</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84368" y="5558430"/>
            <a:ext cx="1008112" cy="1093066"/>
          </a:xfrm>
          <a:prstGeom prst="rect">
            <a:avLst/>
          </a:prstGeom>
        </p:spPr>
      </p:pic>
    </p:spTree>
    <p:extLst>
      <p:ext uri="{BB962C8B-B14F-4D97-AF65-F5344CB8AC3E}">
        <p14:creationId xmlns:p14="http://schemas.microsoft.com/office/powerpoint/2010/main" val="292272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96752"/>
            <a:ext cx="8229600" cy="1143000"/>
          </a:xfrm>
        </p:spPr>
        <p:txBody>
          <a:bodyPr/>
          <a:lstStyle/>
          <a:p>
            <a:r>
              <a:rPr lang="es-CO" dirty="0" smtClean="0"/>
              <a:t>Documentos públicos</a:t>
            </a:r>
            <a:endParaRPr lang="es-CO" dirty="0"/>
          </a:p>
        </p:txBody>
      </p:sp>
      <p:sp>
        <p:nvSpPr>
          <p:cNvPr id="3" name="2 Marcador de contenido"/>
          <p:cNvSpPr>
            <a:spLocks noGrp="1"/>
          </p:cNvSpPr>
          <p:nvPr>
            <p:ph idx="1"/>
          </p:nvPr>
        </p:nvSpPr>
        <p:spPr>
          <a:xfrm>
            <a:off x="1043608" y="2204864"/>
            <a:ext cx="6984776" cy="3024336"/>
          </a:xfrm>
        </p:spPr>
        <p:txBody>
          <a:bodyPr>
            <a:normAutofit fontScale="62500" lnSpcReduction="20000"/>
          </a:bodyPr>
          <a:lstStyle/>
          <a:p>
            <a:pPr marL="0" indent="0">
              <a:buNone/>
            </a:pPr>
            <a:r>
              <a:rPr lang="es-CO" dirty="0" smtClean="0"/>
              <a:t>El artículo 251 del código de procedimiento civil de Colombia define:</a:t>
            </a:r>
          </a:p>
          <a:p>
            <a:r>
              <a:rPr lang="es-CO" b="1" dirty="0" smtClean="0"/>
              <a:t>Documento </a:t>
            </a:r>
            <a:r>
              <a:rPr lang="es-CO" b="1" dirty="0"/>
              <a:t>público </a:t>
            </a:r>
            <a:r>
              <a:rPr lang="es-CO" dirty="0"/>
              <a:t>es el </a:t>
            </a:r>
            <a:r>
              <a:rPr lang="es-CO" dirty="0" smtClean="0"/>
              <a:t>otorgado por </a:t>
            </a:r>
            <a:r>
              <a:rPr lang="es-CO" dirty="0"/>
              <a:t>funcionario público en </a:t>
            </a:r>
            <a:r>
              <a:rPr lang="es-CO" dirty="0" smtClean="0"/>
              <a:t>ejercicio </a:t>
            </a:r>
            <a:r>
              <a:rPr lang="es-CO" dirty="0"/>
              <a:t>de </a:t>
            </a:r>
            <a:r>
              <a:rPr lang="es-CO" dirty="0" smtClean="0"/>
              <a:t>su cargo </a:t>
            </a:r>
            <a:r>
              <a:rPr lang="es-CO" dirty="0"/>
              <a:t>o con su intervención. </a:t>
            </a:r>
            <a:r>
              <a:rPr lang="es-CO" dirty="0" smtClean="0"/>
              <a:t>Cuando </a:t>
            </a:r>
            <a:r>
              <a:rPr lang="es-CO" dirty="0"/>
              <a:t>consiste en un escrito </a:t>
            </a:r>
            <a:r>
              <a:rPr lang="es-CO" dirty="0" smtClean="0"/>
              <a:t>autorizado o suscrito </a:t>
            </a:r>
            <a:r>
              <a:rPr lang="es-CO" dirty="0"/>
              <a:t>por el respectivo funcionario, es instrumentos </a:t>
            </a:r>
            <a:r>
              <a:rPr lang="es-CO" dirty="0" smtClean="0"/>
              <a:t>público; cuando es otorgado </a:t>
            </a:r>
            <a:r>
              <a:rPr lang="es-CO" dirty="0"/>
              <a:t>por un notario o quien haga sus veces y ha sido </a:t>
            </a:r>
            <a:r>
              <a:rPr lang="es-CO" dirty="0" smtClean="0"/>
              <a:t>incorporado </a:t>
            </a:r>
            <a:r>
              <a:rPr lang="es-CO" dirty="0"/>
              <a:t>en </a:t>
            </a:r>
            <a:r>
              <a:rPr lang="es-CO" dirty="0" smtClean="0"/>
              <a:t>el respectivo </a:t>
            </a:r>
            <a:r>
              <a:rPr lang="es-CO" dirty="0"/>
              <a:t>protocolo, </a:t>
            </a:r>
            <a:r>
              <a:rPr lang="es-CO" dirty="0" smtClean="0"/>
              <a:t>se denomina </a:t>
            </a:r>
            <a:r>
              <a:rPr lang="es-CO" dirty="0"/>
              <a:t>escritura pública.</a:t>
            </a:r>
          </a:p>
          <a:p>
            <a:r>
              <a:rPr lang="es-CO" b="1" dirty="0"/>
              <a:t>Documento privado </a:t>
            </a:r>
            <a:r>
              <a:rPr lang="es-CO" dirty="0"/>
              <a:t>es el que </a:t>
            </a:r>
            <a:r>
              <a:rPr lang="es-CO" dirty="0" smtClean="0"/>
              <a:t>no reúne </a:t>
            </a:r>
            <a:r>
              <a:rPr lang="es-CO" dirty="0"/>
              <a:t>los requisitos para ser </a:t>
            </a:r>
            <a:r>
              <a:rPr lang="es-CO" dirty="0" smtClean="0"/>
              <a:t>documentos público</a:t>
            </a:r>
            <a:r>
              <a:rPr lang="es-CO" dirty="0"/>
              <a:t>.  </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5157192"/>
            <a:ext cx="2280254" cy="1368152"/>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5072788"/>
            <a:ext cx="2810673" cy="1452556"/>
          </a:xfrm>
          <a:prstGeom prst="rect">
            <a:avLst/>
          </a:prstGeom>
        </p:spPr>
      </p:pic>
    </p:spTree>
    <p:extLst>
      <p:ext uri="{BB962C8B-B14F-4D97-AF65-F5344CB8AC3E}">
        <p14:creationId xmlns:p14="http://schemas.microsoft.com/office/powerpoint/2010/main" val="121242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Objetivo</a:t>
            </a:r>
            <a:endParaRPr lang="es-CO" dirty="0"/>
          </a:p>
        </p:txBody>
      </p:sp>
      <p:sp>
        <p:nvSpPr>
          <p:cNvPr id="3" name="2 Marcador de contenido"/>
          <p:cNvSpPr>
            <a:spLocks noGrp="1"/>
          </p:cNvSpPr>
          <p:nvPr>
            <p:ph idx="1"/>
          </p:nvPr>
        </p:nvSpPr>
        <p:spPr/>
        <p:txBody>
          <a:bodyPr/>
          <a:lstStyle/>
          <a:p>
            <a:r>
              <a:rPr lang="es-CO" dirty="0" smtClean="0"/>
              <a:t>En esta lección usted aprenderá porqué es importante clasificar la información</a:t>
            </a:r>
          </a:p>
          <a:p>
            <a:r>
              <a:rPr lang="es-CO" dirty="0" smtClean="0"/>
              <a:t>También conocerá los beneficios de clasificar la información</a:t>
            </a:r>
          </a:p>
          <a:p>
            <a:r>
              <a:rPr lang="es-CO" dirty="0" smtClean="0"/>
              <a:t>Conocerá el modelo de seguridad de la información administrativa de la Rama Judicial</a:t>
            </a:r>
          </a:p>
          <a:p>
            <a:pPr marL="0" indent="0">
              <a:buNone/>
            </a:pPr>
            <a:r>
              <a:rPr lang="es-CO" sz="1800" i="1" dirty="0" smtClean="0"/>
              <a:t>Prerrequisitos: Conocer los conceptos sobre </a:t>
            </a:r>
            <a:r>
              <a:rPr lang="es-CO" sz="1800" i="1" dirty="0"/>
              <a:t>s</a:t>
            </a:r>
            <a:r>
              <a:rPr lang="es-CO" sz="1800" i="1" dirty="0" smtClean="0"/>
              <a:t>eguridad de la </a:t>
            </a:r>
            <a:r>
              <a:rPr lang="es-CO" sz="1800" i="1" dirty="0" smtClean="0"/>
              <a:t>información</a:t>
            </a:r>
            <a:endParaRPr lang="es-CO" sz="1800" i="1" dirty="0"/>
          </a:p>
        </p:txBody>
      </p:sp>
    </p:spTree>
    <p:extLst>
      <p:ext uri="{BB962C8B-B14F-4D97-AF65-F5344CB8AC3E}">
        <p14:creationId xmlns:p14="http://schemas.microsoft.com/office/powerpoint/2010/main" val="306652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413"/>
            <a:ext cx="8229600" cy="864443"/>
          </a:xfrm>
        </p:spPr>
        <p:txBody>
          <a:bodyPr>
            <a:noAutofit/>
          </a:bodyPr>
          <a:lstStyle/>
          <a:p>
            <a:r>
              <a:rPr lang="es-CO" sz="3200" dirty="0" smtClean="0"/>
              <a:t>Información y Documentos </a:t>
            </a:r>
            <a:br>
              <a:rPr lang="es-CO" sz="3200" dirty="0" smtClean="0"/>
            </a:br>
            <a:r>
              <a:rPr lang="es-CO" sz="3200" dirty="0" smtClean="0"/>
              <a:t>con carácter reservado</a:t>
            </a:r>
            <a:endParaRPr lang="es-CO" sz="3200" dirty="0"/>
          </a:p>
        </p:txBody>
      </p:sp>
      <p:sp>
        <p:nvSpPr>
          <p:cNvPr id="3" name="2 Marcador de contenido"/>
          <p:cNvSpPr>
            <a:spLocks noGrp="1"/>
          </p:cNvSpPr>
          <p:nvPr>
            <p:ph idx="1"/>
          </p:nvPr>
        </p:nvSpPr>
        <p:spPr>
          <a:xfrm>
            <a:off x="323528" y="2204864"/>
            <a:ext cx="8119864" cy="3960872"/>
          </a:xfrm>
        </p:spPr>
        <p:txBody>
          <a:bodyPr>
            <a:normAutofit fontScale="55000" lnSpcReduction="20000"/>
          </a:bodyPr>
          <a:lstStyle/>
          <a:p>
            <a:r>
              <a:rPr lang="es-CO" dirty="0" smtClean="0"/>
              <a:t>El artículo 74 de nuestra constitución establece que existen documentos públicos que no pueden ser consultados por el ciudadano cuando existen una ley que así lo determine.</a:t>
            </a:r>
          </a:p>
          <a:p>
            <a:r>
              <a:rPr lang="es-CO" dirty="0" smtClean="0"/>
              <a:t>Por su parte el artículo 24 del código contencioso administrativo (ley 1437 de 2011) define:</a:t>
            </a:r>
          </a:p>
          <a:p>
            <a:r>
              <a:rPr lang="es-CO" dirty="0"/>
              <a:t>Artículo 24. Informaciones y documentos reservados. Solo tendrán carácter reservado las informaciones y documentos expresamente sometidos a reserva por la Constitución o la ley, y en especial</a:t>
            </a:r>
            <a:r>
              <a:rPr lang="es-CO" dirty="0" smtClean="0"/>
              <a:t>:</a:t>
            </a:r>
            <a:endParaRPr lang="es-CO" dirty="0"/>
          </a:p>
          <a:p>
            <a:pPr lvl="1"/>
            <a:r>
              <a:rPr lang="es-CO" dirty="0"/>
              <a:t>Los protegidos por el secreto comercial o industrial </a:t>
            </a:r>
          </a:p>
          <a:p>
            <a:pPr lvl="1"/>
            <a:r>
              <a:rPr lang="es-CO" dirty="0"/>
              <a:t>Los relacionados con la defensa o seguridad </a:t>
            </a:r>
            <a:r>
              <a:rPr lang="es-CO" dirty="0" smtClean="0"/>
              <a:t>nacionales</a:t>
            </a:r>
            <a:endParaRPr lang="es-CO" dirty="0"/>
          </a:p>
          <a:p>
            <a:pPr lvl="1"/>
            <a:r>
              <a:rPr lang="es-CO" dirty="0"/>
              <a:t>Los amparados por el secreto profesional </a:t>
            </a:r>
            <a:endParaRPr lang="es-CO" dirty="0" smtClean="0"/>
          </a:p>
          <a:p>
            <a:pPr lvl="1"/>
            <a:r>
              <a:rPr lang="es-CO" dirty="0"/>
              <a:t>Los que involucren derechos a la privacidad e intimidad de las </a:t>
            </a:r>
            <a:r>
              <a:rPr lang="es-CO" dirty="0" smtClean="0"/>
              <a:t>personas</a:t>
            </a:r>
          </a:p>
          <a:p>
            <a:pPr lvl="1"/>
            <a:r>
              <a:rPr lang="es-CO" dirty="0"/>
              <a:t>Los relativos a las condiciones financieras de las operaciones de crédito público y tesorería que realice la Nación, así como a los estudios técnicos de valoración de los activos de la Nación. </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013" y="5675412"/>
            <a:ext cx="1233487" cy="923925"/>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871" y="5602022"/>
            <a:ext cx="1178191" cy="1070707"/>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4490" y="5602022"/>
            <a:ext cx="1567670" cy="1046420"/>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5602022"/>
            <a:ext cx="1602876" cy="961725"/>
          </a:xfrm>
          <a:prstGeom prst="rect">
            <a:avLst/>
          </a:prstGeom>
        </p:spPr>
      </p:pic>
    </p:spTree>
    <p:extLst>
      <p:ext uri="{BB962C8B-B14F-4D97-AF65-F5344CB8AC3E}">
        <p14:creationId xmlns:p14="http://schemas.microsoft.com/office/powerpoint/2010/main" val="335446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413"/>
            <a:ext cx="8229600" cy="864443"/>
          </a:xfrm>
        </p:spPr>
        <p:txBody>
          <a:bodyPr/>
          <a:lstStyle/>
          <a:p>
            <a:r>
              <a:rPr lang="es-CO" dirty="0" smtClean="0"/>
              <a:t>Los datos abiertos</a:t>
            </a:r>
            <a:endParaRPr lang="es-CO" dirty="0"/>
          </a:p>
        </p:txBody>
      </p:sp>
      <p:sp>
        <p:nvSpPr>
          <p:cNvPr id="3" name="2 Marcador de contenido"/>
          <p:cNvSpPr>
            <a:spLocks noGrp="1"/>
          </p:cNvSpPr>
          <p:nvPr>
            <p:ph idx="1"/>
          </p:nvPr>
        </p:nvSpPr>
        <p:spPr>
          <a:xfrm>
            <a:off x="755576" y="2204864"/>
            <a:ext cx="7543800" cy="3240360"/>
          </a:xfrm>
        </p:spPr>
        <p:txBody>
          <a:bodyPr>
            <a:normAutofit fontScale="70000" lnSpcReduction="20000"/>
          </a:bodyPr>
          <a:lstStyle/>
          <a:p>
            <a:pPr marL="0" indent="0">
              <a:buNone/>
            </a:pPr>
            <a:r>
              <a:rPr lang="es-CO" dirty="0" smtClean="0"/>
              <a:t>Los datos abiertos son un subtipo especial de los documentos públicos que como lo define la ley 1712 de 2014:</a:t>
            </a:r>
          </a:p>
          <a:p>
            <a:pPr marL="0" indent="0">
              <a:buNone/>
            </a:pPr>
            <a:r>
              <a:rPr lang="es-CO" dirty="0"/>
              <a:t>Son todos aquellos datos primarios o </a:t>
            </a:r>
            <a:r>
              <a:rPr lang="es-CO" u="sng" dirty="0"/>
              <a:t>sin procesar</a:t>
            </a:r>
            <a:r>
              <a:rPr lang="es-CO" dirty="0"/>
              <a:t>, que se encuentran en formatos estándar e interoperables que facilitan su acceso y reutilización, los cuales están bajo la custodia de las entidades públicas o privadas que cumplen con funciones públicas y que son </a:t>
            </a:r>
            <a:r>
              <a:rPr lang="es-CO" u="sng" dirty="0"/>
              <a:t>puestos a disposición de cualquier ciudadano</a:t>
            </a:r>
            <a:r>
              <a:rPr lang="es-CO" dirty="0"/>
              <a:t>, de forma libre y sin restricciones, con el fin de que terceros puedan reutilizarlos y crear servicios derivados de los </a:t>
            </a:r>
            <a:r>
              <a:rPr lang="es-CO" dirty="0" smtClean="0"/>
              <a:t>mismos.</a:t>
            </a:r>
            <a:endParaRPr lang="es-CO"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5085184"/>
            <a:ext cx="1387074" cy="1520233"/>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5238184"/>
            <a:ext cx="2304256" cy="1508542"/>
          </a:xfrm>
          <a:prstGeom prst="rect">
            <a:avLst/>
          </a:prstGeom>
        </p:spPr>
      </p:pic>
    </p:spTree>
    <p:extLst>
      <p:ext uri="{BB962C8B-B14F-4D97-AF65-F5344CB8AC3E}">
        <p14:creationId xmlns:p14="http://schemas.microsoft.com/office/powerpoint/2010/main" val="193115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3600" dirty="0" smtClean="0"/>
              <a:t>Clasificación de la información según su nivel de acceso</a:t>
            </a:r>
            <a:endParaRPr lang="es-CO" sz="3600" dirty="0"/>
          </a:p>
        </p:txBody>
      </p:sp>
      <p:sp>
        <p:nvSpPr>
          <p:cNvPr id="5" name="4 Elipse"/>
          <p:cNvSpPr/>
          <p:nvPr/>
        </p:nvSpPr>
        <p:spPr>
          <a:xfrm>
            <a:off x="3923928" y="2507434"/>
            <a:ext cx="3888432" cy="252374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b="1" dirty="0" smtClean="0">
                <a:solidFill>
                  <a:schemeClr val="tx1"/>
                </a:solidFill>
              </a:rPr>
              <a:t>Información</a:t>
            </a:r>
          </a:p>
          <a:p>
            <a:pPr algn="ctr"/>
            <a:r>
              <a:rPr lang="es-CO" b="1" dirty="0" smtClean="0">
                <a:solidFill>
                  <a:schemeClr val="tx1"/>
                </a:solidFill>
              </a:rPr>
              <a:t>pública</a:t>
            </a:r>
            <a:endParaRPr lang="es-CO" b="1" dirty="0">
              <a:solidFill>
                <a:schemeClr val="tx1"/>
              </a:solidFill>
            </a:endParaRPr>
          </a:p>
        </p:txBody>
      </p:sp>
      <p:sp>
        <p:nvSpPr>
          <p:cNvPr id="6" name="5 Elipse"/>
          <p:cNvSpPr/>
          <p:nvPr/>
        </p:nvSpPr>
        <p:spPr>
          <a:xfrm>
            <a:off x="4185939" y="5517232"/>
            <a:ext cx="2118360" cy="1135482"/>
          </a:xfrm>
          <a:prstGeom prst="ellipse">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dirty="0" smtClean="0">
                <a:solidFill>
                  <a:schemeClr val="tx1"/>
                </a:solidFill>
              </a:rPr>
              <a:t>Información</a:t>
            </a:r>
          </a:p>
          <a:p>
            <a:pPr algn="ctr"/>
            <a:r>
              <a:rPr lang="es-CO" dirty="0" smtClean="0">
                <a:solidFill>
                  <a:schemeClr val="tx1"/>
                </a:solidFill>
              </a:rPr>
              <a:t>Privada</a:t>
            </a:r>
            <a:endParaRPr lang="es-CO" dirty="0">
              <a:solidFill>
                <a:schemeClr val="tx1"/>
              </a:solidFill>
            </a:endParaRPr>
          </a:p>
        </p:txBody>
      </p:sp>
      <p:sp>
        <p:nvSpPr>
          <p:cNvPr id="7" name="6 Elipse"/>
          <p:cNvSpPr/>
          <p:nvPr/>
        </p:nvSpPr>
        <p:spPr>
          <a:xfrm>
            <a:off x="4185940" y="3589097"/>
            <a:ext cx="1872762" cy="1255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rPr>
              <a:t>Información</a:t>
            </a:r>
          </a:p>
          <a:p>
            <a:pPr algn="ctr"/>
            <a:r>
              <a:rPr lang="es-CO" sz="1600" b="1" dirty="0" smtClean="0">
                <a:solidFill>
                  <a:schemeClr val="tx1"/>
                </a:solidFill>
              </a:rPr>
              <a:t>reservada</a:t>
            </a:r>
            <a:endParaRPr lang="es-CO" sz="1600" b="1" dirty="0">
              <a:solidFill>
                <a:schemeClr val="tx1"/>
              </a:solidFill>
            </a:endParaRPr>
          </a:p>
        </p:txBody>
      </p:sp>
      <p:sp>
        <p:nvSpPr>
          <p:cNvPr id="8" name="7 Flecha curvada hacia abajo"/>
          <p:cNvSpPr/>
          <p:nvPr/>
        </p:nvSpPr>
        <p:spPr>
          <a:xfrm rot="19587441">
            <a:off x="2325418" y="2985028"/>
            <a:ext cx="1914497" cy="616610"/>
          </a:xfrm>
          <a:prstGeom prst="curvedDownArrow">
            <a:avLst>
              <a:gd name="adj1" fmla="val 45944"/>
              <a:gd name="adj2" fmla="val 8481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8 Flecha curvada hacia abajo"/>
          <p:cNvSpPr/>
          <p:nvPr/>
        </p:nvSpPr>
        <p:spPr>
          <a:xfrm rot="2012559" flipV="1">
            <a:off x="2440289" y="5508773"/>
            <a:ext cx="1914497" cy="616610"/>
          </a:xfrm>
          <a:prstGeom prst="curvedDownArrow">
            <a:avLst>
              <a:gd name="adj1" fmla="val 45944"/>
              <a:gd name="adj2" fmla="val 8481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 name="3 Elipse"/>
          <p:cNvSpPr/>
          <p:nvPr/>
        </p:nvSpPr>
        <p:spPr>
          <a:xfrm>
            <a:off x="1363491" y="3836362"/>
            <a:ext cx="2083878" cy="153619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a:t>
            </a:r>
            <a:endParaRPr lang="es-CO" dirty="0">
              <a:solidFill>
                <a:schemeClr val="tx1"/>
              </a:solidFill>
            </a:endParaRPr>
          </a:p>
        </p:txBody>
      </p:sp>
      <p:sp>
        <p:nvSpPr>
          <p:cNvPr id="10" name="9 Elipse"/>
          <p:cNvSpPr/>
          <p:nvPr/>
        </p:nvSpPr>
        <p:spPr>
          <a:xfrm>
            <a:off x="6058702" y="3501009"/>
            <a:ext cx="1465626" cy="112125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rPr>
              <a:t>Datos</a:t>
            </a:r>
          </a:p>
          <a:p>
            <a:pPr algn="ctr"/>
            <a:r>
              <a:rPr lang="es-CO" sz="1600" b="1" dirty="0" smtClean="0">
                <a:solidFill>
                  <a:schemeClr val="tx1"/>
                </a:solidFill>
              </a:rPr>
              <a:t>Abiertos</a:t>
            </a:r>
            <a:endParaRPr lang="es-CO" sz="1600" b="1" dirty="0">
              <a:solidFill>
                <a:schemeClr val="tx1"/>
              </a:solidFill>
            </a:endParaRPr>
          </a:p>
        </p:txBody>
      </p:sp>
    </p:spTree>
    <p:extLst>
      <p:ext uri="{BB962C8B-B14F-4D97-AF65-F5344CB8AC3E}">
        <p14:creationId xmlns:p14="http://schemas.microsoft.com/office/powerpoint/2010/main" val="3096796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Resumen</a:t>
            </a:r>
            <a:endParaRPr lang="es-CO" dirty="0"/>
          </a:p>
        </p:txBody>
      </p:sp>
      <p:sp>
        <p:nvSpPr>
          <p:cNvPr id="3" name="2 Marcador de contenido"/>
          <p:cNvSpPr>
            <a:spLocks noGrp="1"/>
          </p:cNvSpPr>
          <p:nvPr>
            <p:ph idx="1"/>
          </p:nvPr>
        </p:nvSpPr>
        <p:spPr>
          <a:xfrm>
            <a:off x="755576" y="2348880"/>
            <a:ext cx="7543800" cy="3963160"/>
          </a:xfrm>
        </p:spPr>
        <p:txBody>
          <a:bodyPr>
            <a:normAutofit fontScale="70000" lnSpcReduction="20000"/>
          </a:bodyPr>
          <a:lstStyle/>
          <a:p>
            <a:pPr marL="0" indent="0">
              <a:buNone/>
            </a:pPr>
            <a:r>
              <a:rPr lang="es-CO" dirty="0" smtClean="0"/>
              <a:t>Según su nivel de acceso los documentos se clasifican así:</a:t>
            </a:r>
          </a:p>
          <a:p>
            <a:r>
              <a:rPr lang="es-CO" b="1" dirty="0" smtClean="0"/>
              <a:t>Documentos públicos</a:t>
            </a:r>
            <a:r>
              <a:rPr lang="es-CO" dirty="0" smtClean="0"/>
              <a:t>: Los que genera un funcionario público en ejercicio de sus funciones. </a:t>
            </a:r>
          </a:p>
          <a:p>
            <a:pPr lvl="1"/>
            <a:r>
              <a:rPr lang="es-CO" dirty="0" smtClean="0"/>
              <a:t>Un tipo especial de documento público son los </a:t>
            </a:r>
            <a:r>
              <a:rPr lang="es-CO" b="1" dirty="0" smtClean="0"/>
              <a:t>documentos reservados </a:t>
            </a:r>
            <a:r>
              <a:rPr lang="es-CO" dirty="0" smtClean="0"/>
              <a:t>que no pueden ser consultados por un ciudadano común porque así lo determina alguna ley, se requiere un proceso especial para su consulta.</a:t>
            </a:r>
          </a:p>
          <a:p>
            <a:pPr lvl="1"/>
            <a:r>
              <a:rPr lang="es-CO" dirty="0" smtClean="0"/>
              <a:t>Un tipo especial de documento público, son los </a:t>
            </a:r>
            <a:r>
              <a:rPr lang="es-CO" b="1" dirty="0" smtClean="0"/>
              <a:t>datos abiertos</a:t>
            </a:r>
            <a:r>
              <a:rPr lang="es-CO" dirty="0" smtClean="0"/>
              <a:t>, que son datos que las entidades deciden colocar libremente a disposición del ciudadano sin ninguna restricción.</a:t>
            </a:r>
          </a:p>
          <a:p>
            <a:pPr lvl="1"/>
            <a:endParaRPr lang="es-CO" dirty="0" smtClean="0"/>
          </a:p>
          <a:p>
            <a:pPr marL="57150" indent="0">
              <a:buNone/>
            </a:pPr>
            <a:r>
              <a:rPr lang="es-CO" dirty="0" smtClean="0"/>
              <a:t>Recuerde: todos los documentos de una entidad pública se llaman públicos, pero no todos se publican libremente</a:t>
            </a:r>
          </a:p>
          <a:p>
            <a:endParaRPr lang="es-CO" dirty="0" smtClean="0"/>
          </a:p>
        </p:txBody>
      </p:sp>
    </p:spTree>
    <p:extLst>
      <p:ext uri="{BB962C8B-B14F-4D97-AF65-F5344CB8AC3E}">
        <p14:creationId xmlns:p14="http://schemas.microsoft.com/office/powerpoint/2010/main" val="1161031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Evalúe su progreso</a:t>
            </a:r>
            <a:endParaRPr lang="es-CO" dirty="0"/>
          </a:p>
        </p:txBody>
      </p:sp>
      <p:sp>
        <p:nvSpPr>
          <p:cNvPr id="3" name="2 Marcador de contenido"/>
          <p:cNvSpPr>
            <a:spLocks noGrp="1"/>
          </p:cNvSpPr>
          <p:nvPr>
            <p:ph idx="1"/>
          </p:nvPr>
        </p:nvSpPr>
        <p:spPr>
          <a:xfrm>
            <a:off x="971600" y="2204864"/>
            <a:ext cx="7543800" cy="4011928"/>
          </a:xfrm>
        </p:spPr>
        <p:txBody>
          <a:bodyPr>
            <a:normAutofit/>
          </a:bodyPr>
          <a:lstStyle/>
          <a:p>
            <a:pPr marL="0" indent="0">
              <a:buNone/>
            </a:pPr>
            <a:r>
              <a:rPr lang="es-CO" dirty="0" smtClean="0"/>
              <a:t>Clasifique los siguientes documentos de acuerdo con su nivel de acceso</a:t>
            </a:r>
          </a:p>
          <a:p>
            <a:pPr lvl="1"/>
            <a:r>
              <a:rPr lang="es-CO" sz="2400" dirty="0" smtClean="0"/>
              <a:t>Escritura pública</a:t>
            </a:r>
          </a:p>
          <a:p>
            <a:pPr lvl="1"/>
            <a:r>
              <a:rPr lang="es-CO" sz="2400" dirty="0" smtClean="0"/>
              <a:t>Historia Laboral del empleado</a:t>
            </a:r>
          </a:p>
          <a:p>
            <a:pPr lvl="1"/>
            <a:r>
              <a:rPr lang="es-CO" sz="2400" dirty="0" smtClean="0"/>
              <a:t>Historia Clínica</a:t>
            </a:r>
          </a:p>
          <a:p>
            <a:pPr lvl="1"/>
            <a:r>
              <a:rPr lang="es-CO" sz="2400" dirty="0" smtClean="0"/>
              <a:t>Reporte de vacaciones</a:t>
            </a:r>
          </a:p>
          <a:p>
            <a:pPr lvl="1"/>
            <a:r>
              <a:rPr lang="es-CO" sz="2400" dirty="0" smtClean="0"/>
              <a:t>Respuesta a una petición</a:t>
            </a:r>
          </a:p>
          <a:p>
            <a:pPr lvl="1"/>
            <a:r>
              <a:rPr lang="es-CO" sz="2400" dirty="0" smtClean="0"/>
              <a:t>Investigaciones de la Procuraduría General de la nación</a:t>
            </a:r>
          </a:p>
          <a:p>
            <a:endParaRPr lang="es-CO" dirty="0"/>
          </a:p>
        </p:txBody>
      </p:sp>
    </p:spTree>
    <p:extLst>
      <p:ext uri="{BB962C8B-B14F-4D97-AF65-F5344CB8AC3E}">
        <p14:creationId xmlns:p14="http://schemas.microsoft.com/office/powerpoint/2010/main" val="131048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413"/>
            <a:ext cx="8229600" cy="720427"/>
          </a:xfrm>
        </p:spPr>
        <p:txBody>
          <a:bodyPr/>
          <a:lstStyle/>
          <a:p>
            <a:r>
              <a:rPr lang="es-CO" dirty="0" smtClean="0"/>
              <a:t>Solución</a:t>
            </a:r>
            <a:endParaRPr lang="es-CO" dirty="0"/>
          </a:p>
        </p:txBody>
      </p:sp>
      <p:sp>
        <p:nvSpPr>
          <p:cNvPr id="3" name="2 Marcador de contenido"/>
          <p:cNvSpPr>
            <a:spLocks noGrp="1"/>
          </p:cNvSpPr>
          <p:nvPr>
            <p:ph idx="1"/>
          </p:nvPr>
        </p:nvSpPr>
        <p:spPr>
          <a:xfrm>
            <a:off x="899592" y="1988840"/>
            <a:ext cx="7543800" cy="4324344"/>
          </a:xfrm>
        </p:spPr>
        <p:txBody>
          <a:bodyPr>
            <a:normAutofit fontScale="62500" lnSpcReduction="20000"/>
          </a:bodyPr>
          <a:lstStyle/>
          <a:p>
            <a:pPr marL="320040" lvl="1" indent="0">
              <a:buNone/>
            </a:pPr>
            <a:r>
              <a:rPr lang="es-CO" b="1" dirty="0" smtClean="0"/>
              <a:t>Documentos públicos</a:t>
            </a:r>
            <a:r>
              <a:rPr lang="es-CO" dirty="0" smtClean="0"/>
              <a:t>: (</a:t>
            </a:r>
            <a:r>
              <a:rPr lang="es-CO" dirty="0"/>
              <a:t>Art. 251.- Distintas clases de documentos, Código de procedimiento civil</a:t>
            </a:r>
            <a:r>
              <a:rPr lang="es-CO" dirty="0" smtClean="0"/>
              <a:t>)</a:t>
            </a:r>
          </a:p>
          <a:p>
            <a:pPr lvl="1"/>
            <a:r>
              <a:rPr lang="es-CO" dirty="0" smtClean="0"/>
              <a:t>Escritura pública</a:t>
            </a:r>
          </a:p>
          <a:p>
            <a:pPr lvl="1"/>
            <a:r>
              <a:rPr lang="es-CO" dirty="0" smtClean="0"/>
              <a:t>Respuesta a una petición</a:t>
            </a:r>
          </a:p>
          <a:p>
            <a:pPr lvl="1"/>
            <a:r>
              <a:rPr lang="es-CO" dirty="0"/>
              <a:t>Reporte de vacaciones</a:t>
            </a:r>
          </a:p>
          <a:p>
            <a:pPr lvl="1"/>
            <a:endParaRPr lang="es-CO" dirty="0" smtClean="0"/>
          </a:p>
          <a:p>
            <a:pPr marL="320040" lvl="1" indent="0">
              <a:buNone/>
            </a:pPr>
            <a:r>
              <a:rPr lang="es-CO" b="1" dirty="0" smtClean="0"/>
              <a:t>Documentos reservados</a:t>
            </a:r>
            <a:endParaRPr lang="es-CO" b="1" dirty="0"/>
          </a:p>
          <a:p>
            <a:pPr marL="320040" lvl="1" indent="0">
              <a:buNone/>
            </a:pPr>
            <a:r>
              <a:rPr lang="es-CO" dirty="0"/>
              <a:t>Historia </a:t>
            </a:r>
            <a:r>
              <a:rPr lang="es-CO" dirty="0" smtClean="0"/>
              <a:t>Clínica (es un documento amparado </a:t>
            </a:r>
            <a:r>
              <a:rPr lang="es-CO" dirty="0"/>
              <a:t>por el secreto </a:t>
            </a:r>
            <a:r>
              <a:rPr lang="es-CO" dirty="0" smtClean="0"/>
              <a:t>profesional)</a:t>
            </a:r>
            <a:endParaRPr lang="es-CO" dirty="0"/>
          </a:p>
          <a:p>
            <a:pPr marL="320040" lvl="1" indent="0">
              <a:buNone/>
            </a:pPr>
            <a:r>
              <a:rPr lang="es-CO" dirty="0" smtClean="0"/>
              <a:t>Historia </a:t>
            </a:r>
            <a:r>
              <a:rPr lang="es-CO" dirty="0"/>
              <a:t>Laboral del </a:t>
            </a:r>
            <a:r>
              <a:rPr lang="es-CO" dirty="0" smtClean="0"/>
              <a:t>empleado</a:t>
            </a:r>
          </a:p>
          <a:p>
            <a:pPr lvl="1"/>
            <a:r>
              <a:rPr lang="es-CO" dirty="0" smtClean="0"/>
              <a:t>Artículo </a:t>
            </a:r>
            <a:r>
              <a:rPr lang="es-CO" dirty="0"/>
              <a:t>24. Informaciones y documentos </a:t>
            </a:r>
            <a:r>
              <a:rPr lang="es-CO" dirty="0" smtClean="0"/>
              <a:t>reservados, Código contencioso administrativo. ATENCIÓN. La Historia laboral es diferente a la hoja de vida. </a:t>
            </a:r>
            <a:r>
              <a:rPr lang="es-CO" dirty="0"/>
              <a:t>Sentencia C-446/98 Corte Constitucional</a:t>
            </a:r>
          </a:p>
          <a:p>
            <a:pPr marL="320040" lvl="1" indent="0">
              <a:buNone/>
            </a:pPr>
            <a:r>
              <a:rPr lang="es-CO" dirty="0" smtClean="0"/>
              <a:t>Investigaciones </a:t>
            </a:r>
            <a:r>
              <a:rPr lang="es-CO" dirty="0"/>
              <a:t>de la Procuraduría General de la </a:t>
            </a:r>
            <a:r>
              <a:rPr lang="es-CO" dirty="0" smtClean="0"/>
              <a:t>nación</a:t>
            </a:r>
          </a:p>
          <a:p>
            <a:pPr lvl="1"/>
            <a:r>
              <a:rPr lang="es-CO" dirty="0"/>
              <a:t>Reservado hasta </a:t>
            </a:r>
            <a:r>
              <a:rPr lang="es-CO" dirty="0" smtClean="0"/>
              <a:t>cuando </a:t>
            </a:r>
            <a:r>
              <a:rPr lang="es-CO" dirty="0"/>
              <a:t>se formule el pliego de cargos o la providencia que ordene el archivo </a:t>
            </a:r>
            <a:r>
              <a:rPr lang="es-CO" dirty="0" smtClean="0"/>
              <a:t>definitivo. Artículo 95 de la Ley 734 de 2002, Código único disciplinario</a:t>
            </a:r>
            <a:endParaRPr lang="es-CO" dirty="0"/>
          </a:p>
        </p:txBody>
      </p:sp>
    </p:spTree>
    <p:extLst>
      <p:ext uri="{BB962C8B-B14F-4D97-AF65-F5344CB8AC3E}">
        <p14:creationId xmlns:p14="http://schemas.microsoft.com/office/powerpoint/2010/main" val="343515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3600" dirty="0" smtClean="0"/>
              <a:t>Clasificación de la información según su contenido</a:t>
            </a:r>
            <a:endParaRPr lang="es-CO" sz="3600" dirty="0"/>
          </a:p>
        </p:txBody>
      </p:sp>
      <p:sp>
        <p:nvSpPr>
          <p:cNvPr id="3" name="2 Marcador de contenido"/>
          <p:cNvSpPr>
            <a:spLocks noGrp="1"/>
          </p:cNvSpPr>
          <p:nvPr>
            <p:ph idx="1"/>
          </p:nvPr>
        </p:nvSpPr>
        <p:spPr>
          <a:xfrm>
            <a:off x="457200" y="2492375"/>
            <a:ext cx="8075240" cy="3672929"/>
          </a:xfrm>
        </p:spPr>
        <p:txBody>
          <a:bodyPr>
            <a:normAutofit/>
          </a:bodyPr>
          <a:lstStyle/>
          <a:p>
            <a:r>
              <a:rPr lang="es-CO" sz="2400" dirty="0" smtClean="0"/>
              <a:t>Existen varias leyes que han definido el contenido de los </a:t>
            </a:r>
            <a:r>
              <a:rPr lang="es-CO" sz="2400" u="sng" dirty="0" smtClean="0"/>
              <a:t>documentos públicos</a:t>
            </a:r>
            <a:r>
              <a:rPr lang="es-CO" sz="2400" dirty="0" smtClean="0"/>
              <a:t>, en especial aquellos que contienen información de carácter personal.</a:t>
            </a:r>
          </a:p>
          <a:p>
            <a:r>
              <a:rPr lang="es-CO" sz="2400" dirty="0" smtClean="0"/>
              <a:t>Por su parte el ley general de archivo faculta a las entidades a elaborar un programa de gestión documental en el que se definan los tipos documentales, los cuales definen el contenido de cada tipo de documento.</a:t>
            </a:r>
          </a:p>
          <a:p>
            <a:r>
              <a:rPr lang="es-CO" sz="2400" dirty="0" smtClean="0"/>
              <a:t>A continuación se presentarán las definiciones disponibles respecto al contenido de los documentos</a:t>
            </a:r>
            <a:endParaRPr lang="es-CO" sz="24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697252"/>
            <a:ext cx="1129308" cy="846981"/>
          </a:xfrm>
          <a:prstGeom prst="rect">
            <a:avLst/>
          </a:prstGeom>
        </p:spPr>
      </p:pic>
    </p:spTree>
    <p:extLst>
      <p:ext uri="{BB962C8B-B14F-4D97-AF65-F5344CB8AC3E}">
        <p14:creationId xmlns:p14="http://schemas.microsoft.com/office/powerpoint/2010/main" val="805957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Información institucional</a:t>
            </a:r>
            <a:endParaRPr lang="es-CO" dirty="0"/>
          </a:p>
        </p:txBody>
      </p:sp>
      <p:sp>
        <p:nvSpPr>
          <p:cNvPr id="3" name="2 Marcador de contenido"/>
          <p:cNvSpPr>
            <a:spLocks noGrp="1"/>
          </p:cNvSpPr>
          <p:nvPr>
            <p:ph idx="1"/>
          </p:nvPr>
        </p:nvSpPr>
        <p:spPr>
          <a:xfrm>
            <a:off x="755576" y="2348880"/>
            <a:ext cx="7543800" cy="3743704"/>
          </a:xfrm>
        </p:spPr>
        <p:txBody>
          <a:bodyPr>
            <a:normAutofit fontScale="85000" lnSpcReduction="20000"/>
          </a:bodyPr>
          <a:lstStyle/>
          <a:p>
            <a:r>
              <a:rPr lang="es-CO" dirty="0" smtClean="0"/>
              <a:t>La </a:t>
            </a:r>
            <a:r>
              <a:rPr lang="es-CO" b="1" dirty="0" smtClean="0"/>
              <a:t>información institucional </a:t>
            </a:r>
            <a:r>
              <a:rPr lang="es-CO" dirty="0" smtClean="0"/>
              <a:t>es aquella que como lo define el modelo estándar de control interno MECI 1000:2014</a:t>
            </a:r>
          </a:p>
          <a:p>
            <a:pPr marL="0" indent="0">
              <a:buNone/>
            </a:pPr>
            <a:r>
              <a:rPr lang="es-CO" b="1" dirty="0"/>
              <a:t>Información y Comunicación </a:t>
            </a:r>
            <a:r>
              <a:rPr lang="es-CO" b="1" dirty="0" smtClean="0"/>
              <a:t>Interna</a:t>
            </a:r>
          </a:p>
          <a:p>
            <a:pPr marL="0" indent="0">
              <a:buNone/>
            </a:pPr>
            <a:r>
              <a:rPr lang="es-CO" dirty="0" smtClean="0"/>
              <a:t>Es </a:t>
            </a:r>
            <a:r>
              <a:rPr lang="es-CO" dirty="0"/>
              <a:t>el conjunto de datos que se originan </a:t>
            </a:r>
            <a:r>
              <a:rPr lang="es-CO" dirty="0" smtClean="0"/>
              <a:t>del ejercicio </a:t>
            </a:r>
            <a:r>
              <a:rPr lang="es-CO" dirty="0"/>
              <a:t>de la función de la entidad y </a:t>
            </a:r>
            <a:r>
              <a:rPr lang="es-CO" dirty="0" smtClean="0"/>
              <a:t>se difunden </a:t>
            </a:r>
            <a:r>
              <a:rPr lang="es-CO" dirty="0"/>
              <a:t>en su interior, para una </a:t>
            </a:r>
            <a:r>
              <a:rPr lang="es-CO" dirty="0" smtClean="0"/>
              <a:t>clara identificación </a:t>
            </a:r>
            <a:r>
              <a:rPr lang="es-CO" dirty="0"/>
              <a:t>de los objetivos, las </a:t>
            </a:r>
            <a:r>
              <a:rPr lang="es-CO" dirty="0" smtClean="0"/>
              <a:t>estrategias, los </a:t>
            </a:r>
            <a:r>
              <a:rPr lang="es-CO" dirty="0"/>
              <a:t>planes, los programas, los proyectos y </a:t>
            </a:r>
            <a:r>
              <a:rPr lang="es-CO" dirty="0" smtClean="0"/>
              <a:t>la gestión </a:t>
            </a:r>
            <a:r>
              <a:rPr lang="es-CO" dirty="0"/>
              <a:t>de operaciones hacia los cuales </a:t>
            </a:r>
            <a:r>
              <a:rPr lang="es-CO" dirty="0" smtClean="0"/>
              <a:t>se enfoca </a:t>
            </a:r>
            <a:r>
              <a:rPr lang="es-CO" dirty="0"/>
              <a:t>el accionar de la entidad.</a:t>
            </a: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509642"/>
            <a:ext cx="1964720" cy="1104379"/>
          </a:xfrm>
          <a:prstGeom prst="rect">
            <a:avLst/>
          </a:prstGeom>
        </p:spPr>
      </p:pic>
    </p:spTree>
    <p:extLst>
      <p:ext uri="{BB962C8B-B14F-4D97-AF65-F5344CB8AC3E}">
        <p14:creationId xmlns:p14="http://schemas.microsoft.com/office/powerpoint/2010/main" val="182363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Información personal</a:t>
            </a:r>
          </a:p>
        </p:txBody>
      </p:sp>
      <p:sp>
        <p:nvSpPr>
          <p:cNvPr id="3" name="2 Marcador de contenido"/>
          <p:cNvSpPr>
            <a:spLocks noGrp="1"/>
          </p:cNvSpPr>
          <p:nvPr>
            <p:ph idx="1"/>
          </p:nvPr>
        </p:nvSpPr>
        <p:spPr>
          <a:xfrm>
            <a:off x="539552" y="2420888"/>
            <a:ext cx="7903840" cy="3829048"/>
          </a:xfrm>
        </p:spPr>
        <p:txBody>
          <a:bodyPr>
            <a:normAutofit fontScale="92500"/>
          </a:bodyPr>
          <a:lstStyle/>
          <a:p>
            <a:r>
              <a:rPr lang="es-CO" dirty="0" smtClean="0"/>
              <a:t>Se consideran datos personales los que se ajustan a la siguiente definición de la ley 1581 de 2012. Protección de datos personales.</a:t>
            </a:r>
          </a:p>
          <a:p>
            <a:r>
              <a:rPr lang="es-CO" b="1" dirty="0" smtClean="0"/>
              <a:t>Dato personal </a:t>
            </a:r>
            <a:r>
              <a:rPr lang="es-CO" dirty="0" smtClean="0"/>
              <a:t>Cualquier </a:t>
            </a:r>
            <a:r>
              <a:rPr lang="es-CO" dirty="0"/>
              <a:t>información vinculada o que pueda asociarse a una o varias personas naturales determinadas o determinables. </a:t>
            </a:r>
            <a:endParaRPr lang="es-CO" dirty="0" smtClean="0"/>
          </a:p>
          <a:p>
            <a:pPr marL="0" indent="0">
              <a:buNone/>
            </a:pPr>
            <a:r>
              <a:rPr lang="es-CO" sz="2200" dirty="0" smtClean="0"/>
              <a:t>Noté que esta ley protege la información de personas naturales.</a:t>
            </a:r>
          </a:p>
          <a:p>
            <a:pPr marL="0" indent="0">
              <a:buNone/>
            </a:pPr>
            <a:r>
              <a:rPr lang="es-CO" sz="2200" dirty="0" smtClean="0"/>
              <a:t>A continuación verá como se subdivide la información personal</a:t>
            </a:r>
            <a:endParaRPr lang="es-CO" sz="22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4869160"/>
            <a:ext cx="1543760" cy="1695251"/>
          </a:xfrm>
          <a:prstGeom prst="rect">
            <a:avLst/>
          </a:prstGeom>
        </p:spPr>
      </p:pic>
    </p:spTree>
    <p:extLst>
      <p:ext uri="{BB962C8B-B14F-4D97-AF65-F5344CB8AC3E}">
        <p14:creationId xmlns:p14="http://schemas.microsoft.com/office/powerpoint/2010/main" val="2226560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413"/>
            <a:ext cx="8229600" cy="648419"/>
          </a:xfrm>
        </p:spPr>
        <p:txBody>
          <a:bodyPr/>
          <a:lstStyle/>
          <a:p>
            <a:r>
              <a:rPr lang="es-CO" dirty="0" smtClean="0"/>
              <a:t>Información personal</a:t>
            </a:r>
            <a:endParaRPr lang="es-CO" dirty="0"/>
          </a:p>
        </p:txBody>
      </p:sp>
      <p:sp>
        <p:nvSpPr>
          <p:cNvPr id="3" name="2 Marcador de contenido"/>
          <p:cNvSpPr>
            <a:spLocks noGrp="1"/>
          </p:cNvSpPr>
          <p:nvPr>
            <p:ph idx="1"/>
          </p:nvPr>
        </p:nvSpPr>
        <p:spPr>
          <a:xfrm>
            <a:off x="323528" y="1988840"/>
            <a:ext cx="8568952" cy="4359776"/>
          </a:xfrm>
        </p:spPr>
        <p:txBody>
          <a:bodyPr>
            <a:normAutofit fontScale="77500" lnSpcReduction="20000"/>
          </a:bodyPr>
          <a:lstStyle/>
          <a:p>
            <a:r>
              <a:rPr lang="es-CO" b="1" dirty="0" smtClean="0"/>
              <a:t>Dato personal</a:t>
            </a:r>
            <a:r>
              <a:rPr lang="es-CO" dirty="0" smtClean="0"/>
              <a:t>: </a:t>
            </a:r>
            <a:r>
              <a:rPr lang="es-CO" dirty="0"/>
              <a:t>Cualquier información vinculada o que pueda asociarse a una o varias personas naturales determinadas o </a:t>
            </a:r>
            <a:r>
              <a:rPr lang="es-CO" dirty="0" smtClean="0"/>
              <a:t>determinables. Ley 1581 de 2012 Protección de datos personales</a:t>
            </a:r>
          </a:p>
          <a:p>
            <a:r>
              <a:rPr lang="es-CO" b="1" dirty="0"/>
              <a:t>Datos sensibles. </a:t>
            </a:r>
            <a:r>
              <a:rPr lang="es-CO" dirty="0"/>
              <a:t>Para los propósitos de la presente ley, se entiende por datos sensibles aquellos que afectan la intimidad del Titular o cuyo uso indebido puede generar su discriminación, tales como aquellos que revelen el origen racial o étnico, la orientación política, las convicciones religiosas o filosóficas, la pertenencia a sindicatos, organizaciones sociales, de derechos humanos o que promueva intereses de cualquier partido político o que garanticen los derechos y garantías de partidos políticos de oposición así como los datos relativos a la salud, a la vida sexual y los datos biométricos. Ley 1581 de 2012 Protección de </a:t>
            </a:r>
            <a:r>
              <a:rPr lang="es-CO" dirty="0" smtClean="0"/>
              <a:t>datos</a:t>
            </a:r>
            <a:endParaRPr lang="es-CO" dirty="0"/>
          </a:p>
        </p:txBody>
      </p:sp>
    </p:spTree>
    <p:extLst>
      <p:ext uri="{BB962C8B-B14F-4D97-AF65-F5344CB8AC3E}">
        <p14:creationId xmlns:p14="http://schemas.microsoft.com/office/powerpoint/2010/main" val="29345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Agenda</a:t>
            </a:r>
            <a:endParaRPr lang="es-CO" dirty="0"/>
          </a:p>
        </p:txBody>
      </p:sp>
      <p:sp>
        <p:nvSpPr>
          <p:cNvPr id="3" name="2 Marcador de contenido"/>
          <p:cNvSpPr>
            <a:spLocks noGrp="1"/>
          </p:cNvSpPr>
          <p:nvPr>
            <p:ph idx="1"/>
          </p:nvPr>
        </p:nvSpPr>
        <p:spPr/>
        <p:txBody>
          <a:bodyPr>
            <a:normAutofit fontScale="77500" lnSpcReduction="20000"/>
          </a:bodyPr>
          <a:lstStyle/>
          <a:p>
            <a:r>
              <a:rPr lang="es-CO" dirty="0" smtClean="0"/>
              <a:t>¿Qué es clasificar la información?</a:t>
            </a:r>
          </a:p>
          <a:p>
            <a:r>
              <a:rPr lang="es-CO" dirty="0" smtClean="0"/>
              <a:t>¿Porqué se debe clasificar la información?</a:t>
            </a:r>
          </a:p>
          <a:p>
            <a:r>
              <a:rPr lang="es-CO" dirty="0" smtClean="0"/>
              <a:t>¿Qué beneficios trae clasificar la información?</a:t>
            </a:r>
          </a:p>
          <a:p>
            <a:r>
              <a:rPr lang="es-CO" dirty="0" smtClean="0"/>
              <a:t>Ejemplos de modelos de clasificación de información</a:t>
            </a:r>
          </a:p>
          <a:p>
            <a:r>
              <a:rPr lang="es-CO" dirty="0" smtClean="0"/>
              <a:t>Marco legal de la clasificación de la información</a:t>
            </a:r>
          </a:p>
          <a:p>
            <a:r>
              <a:rPr lang="es-CO" dirty="0" smtClean="0"/>
              <a:t>Modelo de clasificación de información administrativa</a:t>
            </a:r>
          </a:p>
          <a:p>
            <a:r>
              <a:rPr lang="es-CO" dirty="0" smtClean="0"/>
              <a:t>Clasificación según su origen</a:t>
            </a:r>
          </a:p>
          <a:p>
            <a:r>
              <a:rPr lang="es-CO" dirty="0" smtClean="0"/>
              <a:t>Clasificación según su contenido</a:t>
            </a:r>
          </a:p>
          <a:p>
            <a:r>
              <a:rPr lang="es-CO" dirty="0" smtClean="0"/>
              <a:t>Clasificación según su nivel de acceso</a:t>
            </a:r>
            <a:endParaRPr lang="es-CO" dirty="0"/>
          </a:p>
        </p:txBody>
      </p:sp>
    </p:spTree>
    <p:extLst>
      <p:ext uri="{BB962C8B-B14F-4D97-AF65-F5344CB8AC3E}">
        <p14:creationId xmlns:p14="http://schemas.microsoft.com/office/powerpoint/2010/main" val="412610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413"/>
            <a:ext cx="8229600" cy="648419"/>
          </a:xfrm>
        </p:spPr>
        <p:txBody>
          <a:bodyPr/>
          <a:lstStyle/>
          <a:p>
            <a:r>
              <a:rPr lang="es-CO" dirty="0" smtClean="0"/>
              <a:t>Información personal</a:t>
            </a:r>
            <a:endParaRPr lang="es-CO" dirty="0"/>
          </a:p>
        </p:txBody>
      </p:sp>
      <p:sp>
        <p:nvSpPr>
          <p:cNvPr id="3" name="2 Marcador de contenido"/>
          <p:cNvSpPr>
            <a:spLocks noGrp="1"/>
          </p:cNvSpPr>
          <p:nvPr>
            <p:ph idx="1"/>
          </p:nvPr>
        </p:nvSpPr>
        <p:spPr>
          <a:xfrm>
            <a:off x="323528" y="1988840"/>
            <a:ext cx="8568952" cy="4359776"/>
          </a:xfrm>
        </p:spPr>
        <p:txBody>
          <a:bodyPr>
            <a:normAutofit fontScale="77500" lnSpcReduction="20000"/>
          </a:bodyPr>
          <a:lstStyle/>
          <a:p>
            <a:r>
              <a:rPr lang="es-CO" b="1" dirty="0" smtClean="0"/>
              <a:t>Dato </a:t>
            </a:r>
            <a:r>
              <a:rPr lang="es-CO" b="1" dirty="0"/>
              <a:t>privado</a:t>
            </a:r>
            <a:r>
              <a:rPr lang="es-CO" dirty="0"/>
              <a:t>. Es el dato que por su </a:t>
            </a:r>
            <a:r>
              <a:rPr lang="es-CO" u="sng" dirty="0"/>
              <a:t>naturaleza íntima </a:t>
            </a:r>
            <a:r>
              <a:rPr lang="es-CO" dirty="0"/>
              <a:t>o reservada sólo es relevante para el titular. Ley 1266 de 2008, Habeas Data </a:t>
            </a:r>
            <a:endParaRPr lang="es-CO" b="1" dirty="0" smtClean="0"/>
          </a:p>
          <a:p>
            <a:r>
              <a:rPr lang="es-CO" b="1" dirty="0" smtClean="0"/>
              <a:t>Dato </a:t>
            </a:r>
            <a:r>
              <a:rPr lang="es-CO" b="1" dirty="0"/>
              <a:t>semiprivado</a:t>
            </a:r>
            <a:r>
              <a:rPr lang="es-CO" dirty="0"/>
              <a:t>. Es semiprivado el dato que no tiene naturaleza íntima, reservada, ni pública y cuyo conocimiento o divulgación puede interesar no sólo a su titular sino a cierto sector o grupo de personas o a la sociedad en general, como el </a:t>
            </a:r>
            <a:r>
              <a:rPr lang="es-CO" u="sng" dirty="0"/>
              <a:t>dato financiero y crediticio de actividad comercial o de servicios</a:t>
            </a:r>
            <a:r>
              <a:rPr lang="es-CO" dirty="0"/>
              <a:t>. Ley 1266 </a:t>
            </a:r>
            <a:r>
              <a:rPr lang="es-CO" dirty="0" smtClean="0"/>
              <a:t>de </a:t>
            </a:r>
            <a:r>
              <a:rPr lang="es-CO" dirty="0"/>
              <a:t>2008, Habeas Data </a:t>
            </a:r>
            <a:endParaRPr lang="es-CO" dirty="0" smtClean="0"/>
          </a:p>
          <a:p>
            <a:r>
              <a:rPr lang="es-CO" b="1" dirty="0" smtClean="0"/>
              <a:t>Dato </a:t>
            </a:r>
            <a:r>
              <a:rPr lang="es-CO" b="1" dirty="0"/>
              <a:t>público</a:t>
            </a:r>
            <a:r>
              <a:rPr lang="es-CO" dirty="0"/>
              <a:t>. Es el dato calificado como tal según los mandatos de la ley o de la Constitución Política y todos aquellos que no sean semiprivados o </a:t>
            </a:r>
            <a:r>
              <a:rPr lang="es-CO" dirty="0" smtClean="0"/>
              <a:t>privados. </a:t>
            </a:r>
            <a:r>
              <a:rPr lang="es-CO" dirty="0"/>
              <a:t>Ley 1266 de 2008, Habeas Data </a:t>
            </a:r>
            <a:endParaRPr lang="es-CO" dirty="0" smtClean="0"/>
          </a:p>
        </p:txBody>
      </p:sp>
    </p:spTree>
    <p:extLst>
      <p:ext uri="{BB962C8B-B14F-4D97-AF65-F5344CB8AC3E}">
        <p14:creationId xmlns:p14="http://schemas.microsoft.com/office/powerpoint/2010/main" val="293356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268413"/>
            <a:ext cx="8229600" cy="720427"/>
          </a:xfrm>
        </p:spPr>
        <p:txBody>
          <a:bodyPr/>
          <a:lstStyle/>
          <a:p>
            <a:r>
              <a:rPr lang="es-CO" dirty="0" smtClean="0"/>
              <a:t>Datos personales</a:t>
            </a:r>
            <a:endParaRPr lang="es-CO" dirty="0"/>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50" y="3259202"/>
            <a:ext cx="1753152" cy="1149608"/>
          </a:xfrm>
          <a:prstGeom prst="rect">
            <a:avLst/>
          </a:prstGeom>
        </p:spPr>
      </p:pic>
      <p:sp>
        <p:nvSpPr>
          <p:cNvPr id="6" name="5 Elipse"/>
          <p:cNvSpPr/>
          <p:nvPr/>
        </p:nvSpPr>
        <p:spPr>
          <a:xfrm>
            <a:off x="178067" y="4677859"/>
            <a:ext cx="201622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Datos </a:t>
            </a:r>
          </a:p>
          <a:p>
            <a:pPr algn="ctr"/>
            <a:r>
              <a:rPr lang="es-CO" dirty="0" smtClean="0">
                <a:solidFill>
                  <a:schemeClr val="tx1"/>
                </a:solidFill>
              </a:rPr>
              <a:t>personales</a:t>
            </a:r>
            <a:endParaRPr lang="es-CO" dirty="0">
              <a:solidFill>
                <a:schemeClr val="tx1"/>
              </a:solidFill>
            </a:endParaRPr>
          </a:p>
        </p:txBody>
      </p:sp>
      <p:sp>
        <p:nvSpPr>
          <p:cNvPr id="7" name="6 Rectángulo redondeado"/>
          <p:cNvSpPr/>
          <p:nvPr/>
        </p:nvSpPr>
        <p:spPr>
          <a:xfrm>
            <a:off x="4788024" y="2204864"/>
            <a:ext cx="3960440" cy="10081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Origen racial, creo político  o religioso, preferencias sexuales, estado de salud,  biométrica</a:t>
            </a:r>
            <a:endParaRPr lang="es-CO" dirty="0">
              <a:solidFill>
                <a:schemeClr val="tx1"/>
              </a:solidFill>
            </a:endParaRPr>
          </a:p>
        </p:txBody>
      </p:sp>
      <p:sp>
        <p:nvSpPr>
          <p:cNvPr id="8" name="7 Rectángulo redondeado"/>
          <p:cNvSpPr/>
          <p:nvPr/>
        </p:nvSpPr>
        <p:spPr>
          <a:xfrm>
            <a:off x="4788024" y="3400698"/>
            <a:ext cx="3960440"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 que se consulta en Internet, pasatiempos, preferencias, gustos,</a:t>
            </a:r>
            <a:endParaRPr lang="es-CO" dirty="0">
              <a:solidFill>
                <a:schemeClr val="tx1"/>
              </a:solidFill>
            </a:endParaRPr>
          </a:p>
        </p:txBody>
      </p:sp>
      <p:sp>
        <p:nvSpPr>
          <p:cNvPr id="9" name="8 Rectángulo redondeado"/>
          <p:cNvSpPr/>
          <p:nvPr/>
        </p:nvSpPr>
        <p:spPr>
          <a:xfrm>
            <a:off x="4788024" y="4519483"/>
            <a:ext cx="3960440"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Comportamiento crediticio, fondo de pensión, EPS, planes funerarios</a:t>
            </a:r>
            <a:endParaRPr lang="es-CO" dirty="0">
              <a:solidFill>
                <a:schemeClr val="tx1"/>
              </a:solidFill>
            </a:endParaRPr>
          </a:p>
        </p:txBody>
      </p:sp>
      <p:sp>
        <p:nvSpPr>
          <p:cNvPr id="10" name="9 Rectángulo redondeado"/>
          <p:cNvSpPr/>
          <p:nvPr/>
        </p:nvSpPr>
        <p:spPr>
          <a:xfrm>
            <a:off x="4788023" y="5661248"/>
            <a:ext cx="3978893" cy="10081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Currículo profesional</a:t>
            </a:r>
            <a:endParaRPr lang="es-CO" dirty="0">
              <a:solidFill>
                <a:schemeClr val="tx1"/>
              </a:solidFill>
            </a:endParaRPr>
          </a:p>
        </p:txBody>
      </p:sp>
      <p:sp>
        <p:nvSpPr>
          <p:cNvPr id="11" name="10 CuadroTexto"/>
          <p:cNvSpPr txBox="1"/>
          <p:nvPr/>
        </p:nvSpPr>
        <p:spPr>
          <a:xfrm>
            <a:off x="2403100" y="2503622"/>
            <a:ext cx="1997213" cy="369332"/>
          </a:xfrm>
          <a:prstGeom prst="rect">
            <a:avLst/>
          </a:prstGeom>
          <a:noFill/>
        </p:spPr>
        <p:txBody>
          <a:bodyPr wrap="none" rtlCol="0">
            <a:spAutoFit/>
          </a:bodyPr>
          <a:lstStyle/>
          <a:p>
            <a:r>
              <a:rPr lang="es-CO" dirty="0" smtClean="0"/>
              <a:t>DATO SENSIBLE</a:t>
            </a:r>
            <a:endParaRPr lang="es-CO" dirty="0"/>
          </a:p>
        </p:txBody>
      </p:sp>
      <p:sp>
        <p:nvSpPr>
          <p:cNvPr id="12" name="11 CuadroTexto"/>
          <p:cNvSpPr txBox="1"/>
          <p:nvPr/>
        </p:nvSpPr>
        <p:spPr>
          <a:xfrm>
            <a:off x="2403099" y="3543778"/>
            <a:ext cx="1890326" cy="369332"/>
          </a:xfrm>
          <a:prstGeom prst="rect">
            <a:avLst/>
          </a:prstGeom>
          <a:noFill/>
        </p:spPr>
        <p:txBody>
          <a:bodyPr wrap="none" rtlCol="0">
            <a:spAutoFit/>
          </a:bodyPr>
          <a:lstStyle/>
          <a:p>
            <a:r>
              <a:rPr lang="es-CO" dirty="0" smtClean="0"/>
              <a:t>DATO PRIVADO</a:t>
            </a:r>
            <a:endParaRPr lang="es-CO" dirty="0"/>
          </a:p>
        </p:txBody>
      </p:sp>
      <p:sp>
        <p:nvSpPr>
          <p:cNvPr id="13" name="12 CuadroTexto"/>
          <p:cNvSpPr txBox="1"/>
          <p:nvPr/>
        </p:nvSpPr>
        <p:spPr>
          <a:xfrm>
            <a:off x="2333441" y="4838873"/>
            <a:ext cx="2454583" cy="369332"/>
          </a:xfrm>
          <a:prstGeom prst="rect">
            <a:avLst/>
          </a:prstGeom>
          <a:noFill/>
        </p:spPr>
        <p:txBody>
          <a:bodyPr wrap="none" rtlCol="0">
            <a:spAutoFit/>
          </a:bodyPr>
          <a:lstStyle/>
          <a:p>
            <a:r>
              <a:rPr lang="es-CO" dirty="0" smtClean="0"/>
              <a:t>DATO SEMIPRIVADO</a:t>
            </a:r>
            <a:endParaRPr lang="es-CO" dirty="0"/>
          </a:p>
        </p:txBody>
      </p:sp>
      <p:sp>
        <p:nvSpPr>
          <p:cNvPr id="14" name="13 CuadroTexto"/>
          <p:cNvSpPr txBox="1"/>
          <p:nvPr/>
        </p:nvSpPr>
        <p:spPr>
          <a:xfrm>
            <a:off x="2438424" y="5804328"/>
            <a:ext cx="1881797" cy="369332"/>
          </a:xfrm>
          <a:prstGeom prst="rect">
            <a:avLst/>
          </a:prstGeom>
          <a:noFill/>
        </p:spPr>
        <p:txBody>
          <a:bodyPr wrap="none" rtlCol="0">
            <a:spAutoFit/>
          </a:bodyPr>
          <a:lstStyle/>
          <a:p>
            <a:r>
              <a:rPr lang="es-CO" dirty="0" smtClean="0"/>
              <a:t>DATO PUBLICO</a:t>
            </a:r>
            <a:endParaRPr lang="es-CO" dirty="0"/>
          </a:p>
        </p:txBody>
      </p:sp>
      <p:cxnSp>
        <p:nvCxnSpPr>
          <p:cNvPr id="18" name="17 Conector recto de flecha"/>
          <p:cNvCxnSpPr>
            <a:stCxn id="6" idx="7"/>
          </p:cNvCxnSpPr>
          <p:nvPr/>
        </p:nvCxnSpPr>
        <p:spPr>
          <a:xfrm flipV="1">
            <a:off x="1899022" y="2708920"/>
            <a:ext cx="539402" cy="21903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6" idx="7"/>
            <a:endCxn id="12" idx="1"/>
          </p:cNvCxnSpPr>
          <p:nvPr/>
        </p:nvCxnSpPr>
        <p:spPr>
          <a:xfrm flipV="1">
            <a:off x="1899022" y="3728444"/>
            <a:ext cx="504077" cy="1170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6" idx="7"/>
          </p:cNvCxnSpPr>
          <p:nvPr/>
        </p:nvCxnSpPr>
        <p:spPr>
          <a:xfrm>
            <a:off x="1899022" y="4899311"/>
            <a:ext cx="539402" cy="1242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6" idx="7"/>
            <a:endCxn id="14" idx="1"/>
          </p:cNvCxnSpPr>
          <p:nvPr/>
        </p:nvCxnSpPr>
        <p:spPr>
          <a:xfrm>
            <a:off x="1899022" y="4899311"/>
            <a:ext cx="539402" cy="10896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06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Información de personas jurídicas</a:t>
            </a:r>
            <a:endParaRPr lang="es-CO" dirty="0"/>
          </a:p>
        </p:txBody>
      </p:sp>
      <p:sp>
        <p:nvSpPr>
          <p:cNvPr id="3" name="2 Marcador de contenido"/>
          <p:cNvSpPr>
            <a:spLocks noGrp="1"/>
          </p:cNvSpPr>
          <p:nvPr>
            <p:ph idx="1"/>
          </p:nvPr>
        </p:nvSpPr>
        <p:spPr/>
        <p:txBody>
          <a:bodyPr>
            <a:normAutofit fontScale="85000" lnSpcReduction="20000"/>
          </a:bodyPr>
          <a:lstStyle/>
          <a:p>
            <a:r>
              <a:rPr lang="es-CO" dirty="0" smtClean="0"/>
              <a:t>Por ultimo está  la información de personas jurídicas, las cuales no son personas naturales, ni tampoco entidades públicas. </a:t>
            </a:r>
            <a:endParaRPr lang="es-CO" dirty="0"/>
          </a:p>
          <a:p>
            <a:r>
              <a:rPr lang="es-CO" dirty="0" smtClean="0"/>
              <a:t>La información que contiene datos de personas jurídicas se considerar información externa, de acuerdo con el modelo MECI 1000:2014 y su contenido es clasificado por la misma persona jurídica siguiendo sus propias reglas, o acogiendo las definiciones legales como:</a:t>
            </a:r>
          </a:p>
          <a:p>
            <a:pPr lvl="1"/>
            <a:r>
              <a:rPr lang="es-CO" dirty="0" smtClean="0"/>
              <a:t>Secreto Industrial</a:t>
            </a:r>
          </a:p>
          <a:p>
            <a:pPr lvl="1"/>
            <a:r>
              <a:rPr lang="es-CO" dirty="0" smtClean="0"/>
              <a:t>Secreto Comercial</a:t>
            </a:r>
            <a:endParaRPr lang="es-CO"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259" y="5445224"/>
            <a:ext cx="2654300" cy="863600"/>
          </a:xfrm>
          <a:prstGeom prst="rect">
            <a:avLst/>
          </a:prstGeom>
        </p:spPr>
      </p:pic>
    </p:spTree>
    <p:extLst>
      <p:ext uri="{BB962C8B-B14F-4D97-AF65-F5344CB8AC3E}">
        <p14:creationId xmlns:p14="http://schemas.microsoft.com/office/powerpoint/2010/main" val="1409948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68413"/>
            <a:ext cx="8229600" cy="720427"/>
          </a:xfrm>
        </p:spPr>
        <p:txBody>
          <a:bodyPr/>
          <a:lstStyle/>
          <a:p>
            <a:r>
              <a:rPr lang="es-CO" dirty="0" smtClean="0"/>
              <a:t>Resumen</a:t>
            </a:r>
            <a:endParaRPr lang="es-CO" dirty="0"/>
          </a:p>
        </p:txBody>
      </p:sp>
      <p:sp>
        <p:nvSpPr>
          <p:cNvPr id="5" name="4 Elipse"/>
          <p:cNvSpPr/>
          <p:nvPr/>
        </p:nvSpPr>
        <p:spPr>
          <a:xfrm>
            <a:off x="5652120" y="1810355"/>
            <a:ext cx="2240280" cy="1487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Información personal</a:t>
            </a:r>
            <a:endParaRPr lang="es-CO" b="1" dirty="0">
              <a:solidFill>
                <a:schemeClr val="tx1"/>
              </a:solidFill>
            </a:endParaRPr>
          </a:p>
        </p:txBody>
      </p:sp>
      <p:sp>
        <p:nvSpPr>
          <p:cNvPr id="6" name="5 Elipse"/>
          <p:cNvSpPr/>
          <p:nvPr/>
        </p:nvSpPr>
        <p:spPr>
          <a:xfrm>
            <a:off x="5652120" y="3407507"/>
            <a:ext cx="2240280" cy="1487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Información</a:t>
            </a:r>
          </a:p>
          <a:p>
            <a:pPr algn="ctr"/>
            <a:r>
              <a:rPr lang="es-CO" b="1" dirty="0" smtClean="0">
                <a:solidFill>
                  <a:schemeClr val="tx1"/>
                </a:solidFill>
              </a:rPr>
              <a:t>institucional</a:t>
            </a:r>
            <a:endParaRPr lang="es-CO" b="1" dirty="0">
              <a:solidFill>
                <a:schemeClr val="tx1"/>
              </a:solidFill>
            </a:endParaRPr>
          </a:p>
        </p:txBody>
      </p:sp>
      <p:sp>
        <p:nvSpPr>
          <p:cNvPr id="7" name="6 Elipse"/>
          <p:cNvSpPr/>
          <p:nvPr/>
        </p:nvSpPr>
        <p:spPr>
          <a:xfrm>
            <a:off x="5652120" y="5016851"/>
            <a:ext cx="2240280" cy="1487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Información de personas jurídicas</a:t>
            </a:r>
            <a:endParaRPr lang="es-CO" b="1" dirty="0">
              <a:solidFill>
                <a:schemeClr val="tx1"/>
              </a:solidFill>
            </a:endParaRPr>
          </a:p>
        </p:txBody>
      </p:sp>
      <p:sp>
        <p:nvSpPr>
          <p:cNvPr id="10" name="9 Flecha derecha"/>
          <p:cNvSpPr/>
          <p:nvPr/>
        </p:nvSpPr>
        <p:spPr>
          <a:xfrm>
            <a:off x="3737976" y="3870803"/>
            <a:ext cx="1914144" cy="414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chemeClr val="tx1"/>
              </a:solidFill>
            </a:endParaRPr>
          </a:p>
        </p:txBody>
      </p:sp>
      <p:sp>
        <p:nvSpPr>
          <p:cNvPr id="4" name="3 Elipse"/>
          <p:cNvSpPr/>
          <p:nvPr/>
        </p:nvSpPr>
        <p:spPr>
          <a:xfrm>
            <a:off x="1043608" y="3407507"/>
            <a:ext cx="2938208" cy="1487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Información</a:t>
            </a:r>
          </a:p>
          <a:p>
            <a:pPr algn="ctr"/>
            <a:r>
              <a:rPr lang="es-CO" b="1" dirty="0" smtClean="0">
                <a:solidFill>
                  <a:schemeClr val="tx1"/>
                </a:solidFill>
              </a:rPr>
              <a:t>(Según contenido)</a:t>
            </a:r>
            <a:endParaRPr lang="es-CO" b="1" dirty="0">
              <a:solidFill>
                <a:schemeClr val="tx1"/>
              </a:solidFill>
            </a:endParaRPr>
          </a:p>
        </p:txBody>
      </p:sp>
      <p:sp>
        <p:nvSpPr>
          <p:cNvPr id="11" name="10 Flecha derecha"/>
          <p:cNvSpPr/>
          <p:nvPr/>
        </p:nvSpPr>
        <p:spPr>
          <a:xfrm rot="19996218">
            <a:off x="3728924" y="3090515"/>
            <a:ext cx="1914144" cy="414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chemeClr val="tx1"/>
              </a:solidFill>
            </a:endParaRPr>
          </a:p>
        </p:txBody>
      </p:sp>
      <p:sp>
        <p:nvSpPr>
          <p:cNvPr id="12" name="11 Flecha derecha"/>
          <p:cNvSpPr/>
          <p:nvPr/>
        </p:nvSpPr>
        <p:spPr>
          <a:xfrm rot="1603782" flipV="1">
            <a:off x="3728925" y="4809587"/>
            <a:ext cx="1914144" cy="414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solidFill>
                <a:schemeClr val="tx1"/>
              </a:solidFill>
            </a:endParaRPr>
          </a:p>
        </p:txBody>
      </p:sp>
    </p:spTree>
    <p:extLst>
      <p:ext uri="{BB962C8B-B14F-4D97-AF65-F5344CB8AC3E}">
        <p14:creationId xmlns:p14="http://schemas.microsoft.com/office/powerpoint/2010/main" val="2678136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Información personal</a:t>
            </a:r>
            <a:endParaRPr lang="es-CO" dirty="0"/>
          </a:p>
        </p:txBody>
      </p:sp>
      <p:sp>
        <p:nvSpPr>
          <p:cNvPr id="3" name="2 Elipse"/>
          <p:cNvSpPr/>
          <p:nvPr/>
        </p:nvSpPr>
        <p:spPr>
          <a:xfrm>
            <a:off x="945941" y="3462528"/>
            <a:ext cx="2023872" cy="154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 personal</a:t>
            </a:r>
            <a:endParaRPr lang="es-CO" dirty="0">
              <a:solidFill>
                <a:schemeClr val="tx1"/>
              </a:solidFill>
            </a:endParaRPr>
          </a:p>
        </p:txBody>
      </p:sp>
      <p:sp>
        <p:nvSpPr>
          <p:cNvPr id="4" name="3 Elipse"/>
          <p:cNvSpPr/>
          <p:nvPr/>
        </p:nvSpPr>
        <p:spPr>
          <a:xfrm>
            <a:off x="3664757" y="2298192"/>
            <a:ext cx="1804416" cy="1109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Datos Sensibles</a:t>
            </a:r>
            <a:endParaRPr lang="es-CO" dirty="0">
              <a:solidFill>
                <a:schemeClr val="tx1"/>
              </a:solidFill>
            </a:endParaRPr>
          </a:p>
        </p:txBody>
      </p:sp>
      <p:sp>
        <p:nvSpPr>
          <p:cNvPr id="5" name="4 Elipse"/>
          <p:cNvSpPr/>
          <p:nvPr/>
        </p:nvSpPr>
        <p:spPr>
          <a:xfrm>
            <a:off x="5761781" y="3127248"/>
            <a:ext cx="1804416" cy="1109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Datos Privados</a:t>
            </a:r>
            <a:endParaRPr lang="es-CO" dirty="0">
              <a:solidFill>
                <a:schemeClr val="tx1"/>
              </a:solidFill>
            </a:endParaRPr>
          </a:p>
        </p:txBody>
      </p:sp>
      <p:sp>
        <p:nvSpPr>
          <p:cNvPr id="6" name="5 Elipse"/>
          <p:cNvSpPr/>
          <p:nvPr/>
        </p:nvSpPr>
        <p:spPr>
          <a:xfrm>
            <a:off x="5761781" y="4559808"/>
            <a:ext cx="1804416" cy="1109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Datos </a:t>
            </a:r>
            <a:r>
              <a:rPr lang="es-CO" dirty="0" err="1" smtClean="0">
                <a:solidFill>
                  <a:schemeClr val="tx1"/>
                </a:solidFill>
              </a:rPr>
              <a:t>Semi</a:t>
            </a:r>
            <a:r>
              <a:rPr lang="es-CO" dirty="0" smtClean="0">
                <a:solidFill>
                  <a:schemeClr val="tx1"/>
                </a:solidFill>
              </a:rPr>
              <a:t> privados</a:t>
            </a:r>
            <a:endParaRPr lang="es-CO" dirty="0">
              <a:solidFill>
                <a:schemeClr val="tx1"/>
              </a:solidFill>
            </a:endParaRPr>
          </a:p>
        </p:txBody>
      </p:sp>
      <p:sp>
        <p:nvSpPr>
          <p:cNvPr id="7" name="6 Elipse"/>
          <p:cNvSpPr/>
          <p:nvPr/>
        </p:nvSpPr>
        <p:spPr>
          <a:xfrm>
            <a:off x="3500165" y="5114544"/>
            <a:ext cx="1804416" cy="1109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Datos</a:t>
            </a:r>
          </a:p>
          <a:p>
            <a:pPr algn="ctr"/>
            <a:r>
              <a:rPr lang="es-CO" dirty="0" smtClean="0">
                <a:solidFill>
                  <a:schemeClr val="tx1"/>
                </a:solidFill>
              </a:rPr>
              <a:t>Públicos</a:t>
            </a:r>
            <a:endParaRPr lang="es-CO" dirty="0">
              <a:solidFill>
                <a:schemeClr val="tx1"/>
              </a:solidFill>
            </a:endParaRPr>
          </a:p>
        </p:txBody>
      </p:sp>
      <p:cxnSp>
        <p:nvCxnSpPr>
          <p:cNvPr id="9" name="8 Conector recto de flecha"/>
          <p:cNvCxnSpPr>
            <a:stCxn id="3" idx="6"/>
            <a:endCxn id="4" idx="4"/>
          </p:cNvCxnSpPr>
          <p:nvPr/>
        </p:nvCxnSpPr>
        <p:spPr>
          <a:xfrm flipV="1">
            <a:off x="2969813" y="3407664"/>
            <a:ext cx="1597152" cy="8290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3" idx="6"/>
            <a:endCxn id="5" idx="2"/>
          </p:cNvCxnSpPr>
          <p:nvPr/>
        </p:nvCxnSpPr>
        <p:spPr>
          <a:xfrm flipV="1">
            <a:off x="2969813" y="3681984"/>
            <a:ext cx="2791968" cy="55473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3" idx="6"/>
            <a:endCxn id="6" idx="2"/>
          </p:cNvCxnSpPr>
          <p:nvPr/>
        </p:nvCxnSpPr>
        <p:spPr>
          <a:xfrm>
            <a:off x="2969813" y="4236720"/>
            <a:ext cx="2791968" cy="87782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3" idx="6"/>
            <a:endCxn id="7" idx="1"/>
          </p:cNvCxnSpPr>
          <p:nvPr/>
        </p:nvCxnSpPr>
        <p:spPr>
          <a:xfrm>
            <a:off x="2969813" y="4236720"/>
            <a:ext cx="794603" cy="104030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486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Información Institucional</a:t>
            </a:r>
            <a:endParaRPr lang="es-CO" dirty="0"/>
          </a:p>
        </p:txBody>
      </p:sp>
      <p:sp>
        <p:nvSpPr>
          <p:cNvPr id="3" name="2 Elipse"/>
          <p:cNvSpPr/>
          <p:nvPr/>
        </p:nvSpPr>
        <p:spPr>
          <a:xfrm>
            <a:off x="1048512" y="2473345"/>
            <a:ext cx="2240280" cy="1487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a:t>
            </a:r>
          </a:p>
          <a:p>
            <a:pPr algn="ctr"/>
            <a:r>
              <a:rPr lang="es-CO" dirty="0" smtClean="0">
                <a:solidFill>
                  <a:schemeClr val="tx1"/>
                </a:solidFill>
              </a:rPr>
              <a:t>institucional</a:t>
            </a:r>
            <a:endParaRPr lang="es-CO" dirty="0">
              <a:solidFill>
                <a:schemeClr val="tx1"/>
              </a:solidFill>
            </a:endParaRPr>
          </a:p>
        </p:txBody>
      </p:sp>
      <p:sp>
        <p:nvSpPr>
          <p:cNvPr id="4" name="3 CuadroTexto"/>
          <p:cNvSpPr txBox="1"/>
          <p:nvPr/>
        </p:nvSpPr>
        <p:spPr>
          <a:xfrm>
            <a:off x="4328160" y="2755392"/>
            <a:ext cx="3813865" cy="1200329"/>
          </a:xfrm>
          <a:prstGeom prst="rect">
            <a:avLst/>
          </a:prstGeom>
          <a:noFill/>
        </p:spPr>
        <p:txBody>
          <a:bodyPr wrap="none" rtlCol="0">
            <a:spAutoFit/>
          </a:bodyPr>
          <a:lstStyle/>
          <a:p>
            <a:r>
              <a:rPr lang="es-CO" dirty="0" smtClean="0"/>
              <a:t>Su clasificación a nivel de contenido lo</a:t>
            </a:r>
          </a:p>
          <a:p>
            <a:r>
              <a:rPr lang="es-CO" dirty="0" smtClean="0"/>
              <a:t>determinan </a:t>
            </a:r>
            <a:r>
              <a:rPr lang="es-CO" dirty="0"/>
              <a:t>l</a:t>
            </a:r>
            <a:r>
              <a:rPr lang="es-CO" dirty="0" smtClean="0"/>
              <a:t>os tipos documentales </a:t>
            </a:r>
          </a:p>
          <a:p>
            <a:r>
              <a:rPr lang="es-CO" dirty="0" smtClean="0"/>
              <a:t>que definidos por la  Entidad en el </a:t>
            </a:r>
          </a:p>
          <a:p>
            <a:r>
              <a:rPr lang="es-CO" dirty="0" smtClean="0"/>
              <a:t>programa de gestión documental</a:t>
            </a:r>
            <a:endParaRPr lang="es-CO" dirty="0"/>
          </a:p>
        </p:txBody>
      </p:sp>
      <p:sp>
        <p:nvSpPr>
          <p:cNvPr id="5" name="4 Flecha derecha"/>
          <p:cNvSpPr/>
          <p:nvPr/>
        </p:nvSpPr>
        <p:spPr>
          <a:xfrm>
            <a:off x="3560064" y="2901696"/>
            <a:ext cx="548640" cy="438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4366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Información de personas jurídicas</a:t>
            </a:r>
            <a:endParaRPr lang="es-CO" dirty="0"/>
          </a:p>
        </p:txBody>
      </p:sp>
      <p:sp>
        <p:nvSpPr>
          <p:cNvPr id="3" name="2 Elipse"/>
          <p:cNvSpPr/>
          <p:nvPr/>
        </p:nvSpPr>
        <p:spPr>
          <a:xfrm>
            <a:off x="1048512" y="2473345"/>
            <a:ext cx="2240280" cy="1487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Información</a:t>
            </a:r>
          </a:p>
          <a:p>
            <a:pPr algn="ctr"/>
            <a:r>
              <a:rPr lang="es-CO" dirty="0" smtClean="0">
                <a:solidFill>
                  <a:schemeClr val="tx1"/>
                </a:solidFill>
              </a:rPr>
              <a:t>de personas</a:t>
            </a:r>
          </a:p>
          <a:p>
            <a:pPr algn="ctr"/>
            <a:r>
              <a:rPr lang="es-CO" dirty="0" smtClean="0">
                <a:solidFill>
                  <a:schemeClr val="tx1"/>
                </a:solidFill>
              </a:rPr>
              <a:t>jurídicas</a:t>
            </a:r>
            <a:endParaRPr lang="es-CO" dirty="0">
              <a:solidFill>
                <a:schemeClr val="tx1"/>
              </a:solidFill>
            </a:endParaRPr>
          </a:p>
        </p:txBody>
      </p:sp>
      <p:sp>
        <p:nvSpPr>
          <p:cNvPr id="4" name="3 CuadroTexto"/>
          <p:cNvSpPr txBox="1"/>
          <p:nvPr/>
        </p:nvSpPr>
        <p:spPr>
          <a:xfrm>
            <a:off x="4206240" y="2485537"/>
            <a:ext cx="4256293" cy="1754326"/>
          </a:xfrm>
          <a:prstGeom prst="rect">
            <a:avLst/>
          </a:prstGeom>
          <a:noFill/>
        </p:spPr>
        <p:txBody>
          <a:bodyPr wrap="none" rtlCol="0">
            <a:spAutoFit/>
          </a:bodyPr>
          <a:lstStyle/>
          <a:p>
            <a:r>
              <a:rPr lang="es-CO" dirty="0" smtClean="0"/>
              <a:t>Su clasificación a nivel de contenido lo</a:t>
            </a:r>
          </a:p>
          <a:p>
            <a:r>
              <a:rPr lang="es-CO" dirty="0" smtClean="0"/>
              <a:t>determinan la misma persona jurídica según</a:t>
            </a:r>
          </a:p>
          <a:p>
            <a:r>
              <a:rPr lang="es-CO" dirty="0" smtClean="0"/>
              <a:t>Sus propios criterios. </a:t>
            </a:r>
          </a:p>
          <a:p>
            <a:r>
              <a:rPr lang="es-CO" dirty="0" smtClean="0"/>
              <a:t>También puede usar categorías como:</a:t>
            </a:r>
          </a:p>
          <a:p>
            <a:r>
              <a:rPr lang="es-CO" dirty="0" smtClean="0"/>
              <a:t>Secreto Industrial</a:t>
            </a:r>
          </a:p>
          <a:p>
            <a:r>
              <a:rPr lang="es-CO" dirty="0" smtClean="0"/>
              <a:t>Secreto Comercial</a:t>
            </a:r>
            <a:endParaRPr lang="es-CO" dirty="0"/>
          </a:p>
        </p:txBody>
      </p:sp>
      <p:sp>
        <p:nvSpPr>
          <p:cNvPr id="5" name="4 Flecha derecha"/>
          <p:cNvSpPr/>
          <p:nvPr/>
        </p:nvSpPr>
        <p:spPr>
          <a:xfrm>
            <a:off x="3413760" y="3023616"/>
            <a:ext cx="792480" cy="339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63204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Evalúe su progreso</a:t>
            </a:r>
            <a:endParaRPr lang="es-CO" dirty="0"/>
          </a:p>
        </p:txBody>
      </p:sp>
      <p:sp>
        <p:nvSpPr>
          <p:cNvPr id="3" name="2 Marcador de contenido"/>
          <p:cNvSpPr>
            <a:spLocks noGrp="1"/>
          </p:cNvSpPr>
          <p:nvPr>
            <p:ph idx="1"/>
          </p:nvPr>
        </p:nvSpPr>
        <p:spPr/>
        <p:txBody>
          <a:bodyPr/>
          <a:lstStyle/>
          <a:p>
            <a:pPr marL="0" indent="0">
              <a:buNone/>
            </a:pPr>
            <a:r>
              <a:rPr lang="es-CO" dirty="0" smtClean="0"/>
              <a:t>Clasifique los siguientes tipos de información según su contenido</a:t>
            </a:r>
          </a:p>
          <a:p>
            <a:r>
              <a:rPr lang="es-CO" dirty="0" smtClean="0"/>
              <a:t>Lista de personal afiliado a un sindicato</a:t>
            </a:r>
          </a:p>
          <a:p>
            <a:r>
              <a:rPr lang="es-CO" dirty="0" smtClean="0"/>
              <a:t>Estado civil de las personas</a:t>
            </a:r>
          </a:p>
          <a:p>
            <a:r>
              <a:rPr lang="es-CO" dirty="0" smtClean="0"/>
              <a:t>Estado de pago de un crédito personal</a:t>
            </a:r>
          </a:p>
          <a:p>
            <a:r>
              <a:rPr lang="es-CO" dirty="0" smtClean="0"/>
              <a:t>Desprendible de nomina</a:t>
            </a:r>
          </a:p>
          <a:p>
            <a:r>
              <a:rPr lang="es-CO" dirty="0" smtClean="0"/>
              <a:t>Diagnóstico médico</a:t>
            </a:r>
          </a:p>
          <a:p>
            <a:endParaRPr lang="es-CO" dirty="0"/>
          </a:p>
        </p:txBody>
      </p:sp>
    </p:spTree>
    <p:extLst>
      <p:ext uri="{BB962C8B-B14F-4D97-AF65-F5344CB8AC3E}">
        <p14:creationId xmlns:p14="http://schemas.microsoft.com/office/powerpoint/2010/main" val="151586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Solución</a:t>
            </a:r>
            <a:endParaRPr lang="es-CO" dirty="0"/>
          </a:p>
        </p:txBody>
      </p:sp>
      <p:sp>
        <p:nvSpPr>
          <p:cNvPr id="3" name="2 Marcador de contenido"/>
          <p:cNvSpPr>
            <a:spLocks noGrp="1"/>
          </p:cNvSpPr>
          <p:nvPr>
            <p:ph idx="1"/>
          </p:nvPr>
        </p:nvSpPr>
        <p:spPr>
          <a:xfrm>
            <a:off x="827584" y="2276872"/>
            <a:ext cx="7543800" cy="3975352"/>
          </a:xfrm>
        </p:spPr>
        <p:txBody>
          <a:bodyPr>
            <a:normAutofit fontScale="92500" lnSpcReduction="10000"/>
          </a:bodyPr>
          <a:lstStyle/>
          <a:p>
            <a:r>
              <a:rPr lang="es-CO" dirty="0"/>
              <a:t>Lista de personal afiliado a un </a:t>
            </a:r>
            <a:r>
              <a:rPr lang="es-CO" dirty="0" smtClean="0"/>
              <a:t>sindicato</a:t>
            </a:r>
          </a:p>
          <a:p>
            <a:pPr marL="320040" lvl="1" indent="0">
              <a:buNone/>
            </a:pPr>
            <a:r>
              <a:rPr lang="es-CO" sz="1800" dirty="0"/>
              <a:t>Dato sensible, Artículo 5, Ley 1581 de 2012</a:t>
            </a:r>
          </a:p>
          <a:p>
            <a:r>
              <a:rPr lang="es-CO" dirty="0"/>
              <a:t>Estado civil de las </a:t>
            </a:r>
            <a:r>
              <a:rPr lang="es-CO" dirty="0" smtClean="0"/>
              <a:t>personas</a:t>
            </a:r>
          </a:p>
          <a:p>
            <a:pPr marL="320040" lvl="1" indent="0">
              <a:buNone/>
            </a:pPr>
            <a:r>
              <a:rPr lang="es-CO" sz="1800" dirty="0"/>
              <a:t>Dató Público, Artículo 3, Ley 1266 de 2008</a:t>
            </a:r>
          </a:p>
          <a:p>
            <a:r>
              <a:rPr lang="es-CO" dirty="0"/>
              <a:t>Estado de pago de un crédito </a:t>
            </a:r>
            <a:r>
              <a:rPr lang="es-CO" dirty="0" smtClean="0"/>
              <a:t>personal</a:t>
            </a:r>
          </a:p>
          <a:p>
            <a:pPr marL="320040" lvl="1" indent="0">
              <a:buNone/>
            </a:pPr>
            <a:r>
              <a:rPr lang="es-CO" sz="1800" dirty="0"/>
              <a:t>Dato semiprivado, Artículo 3, Ley 1266 de 2008</a:t>
            </a:r>
          </a:p>
          <a:p>
            <a:r>
              <a:rPr lang="es-CO" dirty="0"/>
              <a:t>Desprendible de </a:t>
            </a:r>
            <a:r>
              <a:rPr lang="es-CO" dirty="0" smtClean="0"/>
              <a:t>nomina</a:t>
            </a:r>
          </a:p>
          <a:p>
            <a:pPr marL="320040" lvl="1" indent="0">
              <a:buNone/>
            </a:pPr>
            <a:r>
              <a:rPr lang="es-CO" sz="1800" dirty="0"/>
              <a:t>Dato semiprivado, Artículo 3, Ley 1266 de 2008</a:t>
            </a:r>
          </a:p>
          <a:p>
            <a:r>
              <a:rPr lang="es-CO" dirty="0"/>
              <a:t>Diagnóstico </a:t>
            </a:r>
            <a:r>
              <a:rPr lang="es-CO" dirty="0" smtClean="0"/>
              <a:t>médico</a:t>
            </a:r>
          </a:p>
          <a:p>
            <a:pPr marL="320040" lvl="1" indent="0">
              <a:buNone/>
            </a:pPr>
            <a:r>
              <a:rPr lang="es-CO" sz="1800" dirty="0"/>
              <a:t>Dato sensible, Artículo 5, Ley 1581 de </a:t>
            </a:r>
            <a:r>
              <a:rPr lang="es-CO" sz="1800" dirty="0" smtClean="0"/>
              <a:t>2012</a:t>
            </a:r>
            <a:endParaRPr lang="es-CO" dirty="0"/>
          </a:p>
        </p:txBody>
      </p:sp>
    </p:spTree>
    <p:extLst>
      <p:ext uri="{BB962C8B-B14F-4D97-AF65-F5344CB8AC3E}">
        <p14:creationId xmlns:p14="http://schemas.microsoft.com/office/powerpoint/2010/main" val="618310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Resumen General de modelo de clasificación</a:t>
            </a:r>
            <a:endParaRPr lang="es-CO" sz="2800" dirty="0"/>
          </a:p>
        </p:txBody>
      </p:sp>
      <p:graphicFrame>
        <p:nvGraphicFramePr>
          <p:cNvPr id="4" name="3 Tabla"/>
          <p:cNvGraphicFramePr>
            <a:graphicFrameLocks noGrp="1"/>
          </p:cNvGraphicFramePr>
          <p:nvPr>
            <p:extLst>
              <p:ext uri="{D42A27DB-BD31-4B8C-83A1-F6EECF244321}">
                <p14:modId xmlns:p14="http://schemas.microsoft.com/office/powerpoint/2010/main" val="3164074545"/>
              </p:ext>
            </p:extLst>
          </p:nvPr>
        </p:nvGraphicFramePr>
        <p:xfrm>
          <a:off x="1187624" y="1484784"/>
          <a:ext cx="6720177" cy="4643310"/>
        </p:xfrm>
        <a:graphic>
          <a:graphicData uri="http://schemas.openxmlformats.org/drawingml/2006/table">
            <a:tbl>
              <a:tblPr>
                <a:tableStyleId>{5C22544A-7EE6-4342-B048-85BDC9FD1C3A}</a:tableStyleId>
              </a:tblPr>
              <a:tblGrid>
                <a:gridCol w="1477797"/>
                <a:gridCol w="1881929"/>
                <a:gridCol w="3360451"/>
              </a:tblGrid>
              <a:tr h="288035">
                <a:tc>
                  <a:txBody>
                    <a:bodyPr/>
                    <a:lstStyle/>
                    <a:p>
                      <a:pPr algn="ctr">
                        <a:lnSpc>
                          <a:spcPct val="115000"/>
                        </a:lnSpc>
                        <a:spcAft>
                          <a:spcPts val="0"/>
                        </a:spcAft>
                      </a:pPr>
                      <a:r>
                        <a:rPr lang="es-CO" sz="1600" b="1" dirty="0">
                          <a:effectLst/>
                        </a:rPr>
                        <a:t>Procedencia</a:t>
                      </a:r>
                      <a:endParaRPr lang="es-CO" sz="1600" b="1" dirty="0">
                        <a:effectLst/>
                        <a:latin typeface="Calibri"/>
                        <a:ea typeface="DejaVu Sans"/>
                        <a:cs typeface="Times New Roman"/>
                      </a:endParaRPr>
                    </a:p>
                  </a:txBody>
                  <a:tcPr marL="24906" marR="25367" marT="25367" marB="25367">
                    <a:solidFill>
                      <a:schemeClr val="bg2">
                        <a:lumMod val="40000"/>
                        <a:lumOff val="60000"/>
                      </a:schemeClr>
                    </a:solidFill>
                  </a:tcPr>
                </a:tc>
                <a:tc>
                  <a:txBody>
                    <a:bodyPr/>
                    <a:lstStyle/>
                    <a:p>
                      <a:pPr algn="ctr">
                        <a:lnSpc>
                          <a:spcPct val="115000"/>
                        </a:lnSpc>
                        <a:spcAft>
                          <a:spcPts val="0"/>
                        </a:spcAft>
                      </a:pPr>
                      <a:r>
                        <a:rPr lang="es-CO" sz="1600" b="1" dirty="0">
                          <a:effectLst/>
                        </a:rPr>
                        <a:t>Nivel de acceso</a:t>
                      </a:r>
                      <a:endParaRPr lang="es-CO" sz="1600" b="1" dirty="0">
                        <a:effectLst/>
                        <a:latin typeface="Calibri"/>
                        <a:ea typeface="DejaVu Sans"/>
                        <a:cs typeface="Times New Roman"/>
                      </a:endParaRPr>
                    </a:p>
                  </a:txBody>
                  <a:tcPr marL="24906" marR="25367" marT="25367" marB="25367">
                    <a:solidFill>
                      <a:schemeClr val="bg2">
                        <a:lumMod val="40000"/>
                        <a:lumOff val="60000"/>
                      </a:schemeClr>
                    </a:solidFill>
                  </a:tcPr>
                </a:tc>
                <a:tc>
                  <a:txBody>
                    <a:bodyPr/>
                    <a:lstStyle/>
                    <a:p>
                      <a:pPr algn="ctr">
                        <a:lnSpc>
                          <a:spcPct val="115000"/>
                        </a:lnSpc>
                        <a:spcAft>
                          <a:spcPts val="0"/>
                        </a:spcAft>
                      </a:pPr>
                      <a:r>
                        <a:rPr lang="es-CO" sz="1600" b="1" dirty="0" smtClean="0">
                          <a:effectLst/>
                        </a:rPr>
                        <a:t>Contenido</a:t>
                      </a:r>
                      <a:endParaRPr lang="es-CO" sz="1600" b="1" dirty="0">
                        <a:effectLst/>
                        <a:latin typeface="Calibri"/>
                        <a:ea typeface="DejaVu Sans"/>
                        <a:cs typeface="Times New Roman"/>
                      </a:endParaRPr>
                    </a:p>
                  </a:txBody>
                  <a:tcPr marL="24906" marR="25367" marT="25367" marB="25367">
                    <a:lnB w="12700" cap="flat" cmpd="sng" algn="ctr">
                      <a:solidFill>
                        <a:schemeClr val="tx1"/>
                      </a:solidFill>
                      <a:prstDash val="solid"/>
                      <a:round/>
                      <a:headEnd type="none" w="med" len="med"/>
                      <a:tailEnd type="none" w="med" len="med"/>
                    </a:lnB>
                    <a:solidFill>
                      <a:schemeClr val="bg2">
                        <a:lumMod val="40000"/>
                        <a:lumOff val="60000"/>
                      </a:schemeClr>
                    </a:solidFill>
                  </a:tcPr>
                </a:tc>
              </a:tr>
              <a:tr h="286553">
                <a:tc rowSpan="5">
                  <a:txBody>
                    <a:bodyPr/>
                    <a:lstStyle/>
                    <a:p>
                      <a:pPr marL="84138" indent="0" algn="ctr">
                        <a:spcAft>
                          <a:spcPts val="0"/>
                        </a:spcAft>
                      </a:pPr>
                      <a:r>
                        <a:rPr lang="es-CO" sz="1600" dirty="0">
                          <a:effectLst/>
                        </a:rPr>
                        <a:t>Información </a:t>
                      </a:r>
                      <a:r>
                        <a:rPr lang="es-CO" sz="1600" dirty="0" smtClean="0">
                          <a:effectLst/>
                        </a:rPr>
                        <a:t>Externa</a:t>
                      </a:r>
                      <a:endParaRPr lang="es-CO" sz="1600" dirty="0">
                        <a:effectLst/>
                        <a:latin typeface="Calibri"/>
                        <a:ea typeface="Times New Roman"/>
                        <a:cs typeface="Times New Roman"/>
                      </a:endParaRPr>
                    </a:p>
                  </a:txBody>
                  <a:tcPr marL="24906" marR="25367" marT="25367" marB="25367"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marR="36830" algn="ctr">
                        <a:spcAft>
                          <a:spcPts val="0"/>
                        </a:spcAft>
                      </a:pPr>
                      <a:r>
                        <a:rPr lang="es-CO" sz="1600" dirty="0" smtClean="0">
                          <a:effectLst/>
                        </a:rPr>
                        <a:t>Carácter </a:t>
                      </a:r>
                      <a:r>
                        <a:rPr lang="es-CO" sz="1600" dirty="0">
                          <a:effectLst/>
                        </a:rPr>
                        <a:t>reservado.</a:t>
                      </a:r>
                      <a:endParaRPr lang="es-CO" sz="1600" dirty="0">
                        <a:effectLst/>
                        <a:latin typeface="Calibri"/>
                        <a:ea typeface="Times New Roman"/>
                        <a:cs typeface="Times New Roman"/>
                      </a:endParaRPr>
                    </a:p>
                  </a:txBody>
                  <a:tcPr marL="24906" marR="25367" marT="25367" marB="25367"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spcAft>
                          <a:spcPts val="0"/>
                        </a:spcAft>
                      </a:pPr>
                      <a:r>
                        <a:rPr lang="es-CO" sz="1600" dirty="0" smtClean="0">
                          <a:effectLst/>
                          <a:latin typeface="+mn-lt"/>
                          <a:ea typeface="+mn-ea"/>
                          <a:cs typeface="+mn-cs"/>
                        </a:rPr>
                        <a:t>Ej.</a:t>
                      </a:r>
                      <a:r>
                        <a:rPr lang="es-CO" sz="1600" baseline="0" dirty="0" smtClean="0">
                          <a:effectLst/>
                          <a:latin typeface="+mn-lt"/>
                          <a:ea typeface="+mn-ea"/>
                          <a:cs typeface="+mn-cs"/>
                        </a:rPr>
                        <a:t> Datos personales sensibles</a:t>
                      </a:r>
                      <a:endParaRPr lang="es-CO" sz="1600" dirty="0">
                        <a:effectLst/>
                        <a:latin typeface="Calibri"/>
                        <a:ea typeface="Times New Roman"/>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56057">
                <a:tc vMerge="1">
                  <a:txBody>
                    <a:bodyPr/>
                    <a:lstStyle/>
                    <a:p>
                      <a:endParaRPr lang="es-CO"/>
                    </a:p>
                  </a:txBody>
                  <a:tcPr/>
                </a:tc>
                <a:tc vMerge="1">
                  <a:txBody>
                    <a:bodyPr/>
                    <a:lstStyle/>
                    <a:p>
                      <a:endParaRPr lang="es-CO"/>
                    </a:p>
                  </a:txBody>
                  <a:tcPr/>
                </a:tc>
                <a:tc>
                  <a:txBody>
                    <a:bodyPr/>
                    <a:lstStyle/>
                    <a:p>
                      <a:pPr algn="ctr">
                        <a:spcAft>
                          <a:spcPts val="0"/>
                        </a:spcAft>
                      </a:pPr>
                      <a:r>
                        <a:rPr lang="es-CO" sz="1600" dirty="0">
                          <a:effectLst/>
                        </a:rPr>
                        <a:t>Información </a:t>
                      </a:r>
                      <a:r>
                        <a:rPr lang="es-CO" sz="1600" dirty="0" smtClean="0">
                          <a:effectLst/>
                        </a:rPr>
                        <a:t>Institucional</a:t>
                      </a:r>
                      <a:r>
                        <a:rPr lang="es-CO" sz="1600" baseline="0" dirty="0" smtClean="0">
                          <a:effectLst/>
                        </a:rPr>
                        <a:t> con reserva</a:t>
                      </a:r>
                      <a:endParaRPr lang="es-CO" sz="1600" dirty="0">
                        <a:effectLst/>
                        <a:latin typeface="Calibri"/>
                        <a:ea typeface="Times New Roman"/>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72251">
                <a:tc vMerge="1">
                  <a:txBody>
                    <a:bodyPr/>
                    <a:lstStyle/>
                    <a:p>
                      <a:endParaRPr lang="es-CO"/>
                    </a:p>
                  </a:txBody>
                  <a:tcPr/>
                </a:tc>
                <a:tc>
                  <a:txBody>
                    <a:bodyPr/>
                    <a:lstStyle/>
                    <a:p>
                      <a:pPr marR="36830" algn="ctr">
                        <a:spcAft>
                          <a:spcPts val="0"/>
                        </a:spcAft>
                      </a:pPr>
                      <a:r>
                        <a:rPr lang="es-CO" sz="1600" dirty="0" smtClean="0">
                          <a:effectLst/>
                        </a:rPr>
                        <a:t>Carácter </a:t>
                      </a:r>
                      <a:r>
                        <a:rPr lang="es-CO" sz="1600" dirty="0">
                          <a:effectLst/>
                        </a:rPr>
                        <a:t>privado:</a:t>
                      </a:r>
                      <a:endParaRPr lang="es-CO" sz="1600" dirty="0">
                        <a:effectLst/>
                        <a:latin typeface="Calibri"/>
                        <a:ea typeface="Times New Roman"/>
                        <a:cs typeface="Times New Roman"/>
                      </a:endParaRPr>
                    </a:p>
                  </a:txBody>
                  <a:tcPr marL="24906" marR="25367" marT="25367" marB="25367" anchor="ct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pPr algn="ctr">
                        <a:lnSpc>
                          <a:spcPct val="115000"/>
                        </a:lnSpc>
                        <a:spcAft>
                          <a:spcPts val="0"/>
                        </a:spcAft>
                      </a:pPr>
                      <a:r>
                        <a:rPr lang="es-CO" sz="1200" dirty="0">
                          <a:effectLst/>
                        </a:rPr>
                        <a:t>(No requiere </a:t>
                      </a:r>
                      <a:r>
                        <a:rPr lang="es-CO" sz="1200" dirty="0" smtClean="0">
                          <a:effectLst/>
                        </a:rPr>
                        <a:t>subdivisión, es de personas jurídicas)</a:t>
                      </a:r>
                      <a:endParaRPr lang="es-CO" sz="1200" dirty="0">
                        <a:effectLst/>
                        <a:latin typeface="Calibri"/>
                        <a:ea typeface="DejaVu Sans"/>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286553">
                <a:tc vMerge="1">
                  <a:txBody>
                    <a:bodyPr/>
                    <a:lstStyle/>
                    <a:p>
                      <a:endParaRPr lang="es-CO"/>
                    </a:p>
                  </a:txBody>
                  <a:tcPr/>
                </a:tc>
                <a:tc rowSpan="2">
                  <a:txBody>
                    <a:bodyPr/>
                    <a:lstStyle/>
                    <a:p>
                      <a:pPr marR="36830" algn="ctr">
                        <a:spcAft>
                          <a:spcPts val="0"/>
                        </a:spcAft>
                      </a:pPr>
                      <a:r>
                        <a:rPr lang="es-CO" sz="1600" dirty="0">
                          <a:effectLst/>
                        </a:rPr>
                        <a:t>Información Pública</a:t>
                      </a:r>
                      <a:endParaRPr lang="es-CO" sz="1600" dirty="0">
                        <a:effectLst/>
                        <a:latin typeface="Calibri"/>
                        <a:ea typeface="Times New Roman"/>
                        <a:cs typeface="Times New Roman"/>
                      </a:endParaRPr>
                    </a:p>
                  </a:txBody>
                  <a:tcPr marL="24906" marR="25367" marT="25367" marB="25367"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spcAft>
                          <a:spcPts val="0"/>
                        </a:spcAft>
                      </a:pPr>
                      <a:r>
                        <a:rPr lang="es-CO" sz="1600" kern="1200" dirty="0">
                          <a:solidFill>
                            <a:schemeClr val="dk1"/>
                          </a:solidFill>
                          <a:effectLst/>
                          <a:latin typeface="+mn-lt"/>
                          <a:ea typeface="+mn-ea"/>
                          <a:cs typeface="+mn-cs"/>
                        </a:rPr>
                        <a:t>Dato </a:t>
                      </a:r>
                      <a:r>
                        <a:rPr lang="es-CO" sz="1600" kern="1200" dirty="0" smtClean="0">
                          <a:solidFill>
                            <a:schemeClr val="dk1"/>
                          </a:solidFill>
                          <a:effectLst/>
                          <a:latin typeface="+mn-lt"/>
                          <a:ea typeface="+mn-ea"/>
                          <a:cs typeface="+mn-cs"/>
                        </a:rPr>
                        <a:t>personal público</a:t>
                      </a:r>
                    </a:p>
                    <a:p>
                      <a:pPr algn="ctr">
                        <a:spcAft>
                          <a:spcPts val="0"/>
                        </a:spcAft>
                      </a:pPr>
                      <a:r>
                        <a:rPr lang="es-CO" sz="1600" kern="1200" dirty="0" smtClean="0">
                          <a:solidFill>
                            <a:schemeClr val="dk1"/>
                          </a:solidFill>
                          <a:effectLst/>
                          <a:latin typeface="+mn-lt"/>
                          <a:ea typeface="+mn-ea"/>
                          <a:cs typeface="+mn-cs"/>
                        </a:rPr>
                        <a:t>Dato público de persona jurídica</a:t>
                      </a:r>
                      <a:endParaRPr lang="es-CO" sz="1600" kern="1200" dirty="0">
                        <a:solidFill>
                          <a:schemeClr val="dk1"/>
                        </a:solidFill>
                        <a:effectLst/>
                        <a:latin typeface="+mn-lt"/>
                        <a:ea typeface="+mn-ea"/>
                        <a:cs typeface="+mn-cs"/>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56057">
                <a:tc vMerge="1">
                  <a:txBody>
                    <a:bodyPr/>
                    <a:lstStyle/>
                    <a:p>
                      <a:endParaRPr lang="es-CO"/>
                    </a:p>
                  </a:txBody>
                  <a:tcPr/>
                </a:tc>
                <a:tc vMerge="1">
                  <a:txBody>
                    <a:bodyPr/>
                    <a:lstStyle/>
                    <a:p>
                      <a:endParaRPr lang="es-CO"/>
                    </a:p>
                  </a:txBody>
                  <a:tcPr/>
                </a:tc>
                <a:tc>
                  <a:txBody>
                    <a:bodyPr/>
                    <a:lstStyle/>
                    <a:p>
                      <a:pPr algn="ctr">
                        <a:spcAft>
                          <a:spcPts val="0"/>
                        </a:spcAft>
                      </a:pPr>
                      <a:r>
                        <a:rPr lang="es-CO" sz="1400" dirty="0">
                          <a:effectLst/>
                        </a:rPr>
                        <a:t>Información </a:t>
                      </a:r>
                      <a:r>
                        <a:rPr lang="es-CO" sz="1400" dirty="0" smtClean="0">
                          <a:effectLst/>
                        </a:rPr>
                        <a:t>Institucional</a:t>
                      </a:r>
                      <a:r>
                        <a:rPr lang="es-CO" sz="1400" baseline="0" dirty="0" smtClean="0">
                          <a:effectLst/>
                        </a:rPr>
                        <a:t> según las TRD</a:t>
                      </a:r>
                      <a:endParaRPr lang="es-CO" sz="1400" dirty="0">
                        <a:effectLst/>
                        <a:latin typeface="Calibri"/>
                        <a:ea typeface="Times New Roman"/>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286553">
                <a:tc rowSpan="6">
                  <a:txBody>
                    <a:bodyPr/>
                    <a:lstStyle/>
                    <a:p>
                      <a:pPr marL="84138" indent="0" algn="ctr">
                        <a:spcAft>
                          <a:spcPts val="0"/>
                        </a:spcAft>
                      </a:pPr>
                      <a:r>
                        <a:rPr lang="es-CO" sz="1600" dirty="0">
                          <a:effectLst/>
                        </a:rPr>
                        <a:t>Información </a:t>
                      </a:r>
                      <a:r>
                        <a:rPr lang="es-CO" sz="1600" dirty="0" smtClean="0">
                          <a:effectLst/>
                        </a:rPr>
                        <a:t>Interna</a:t>
                      </a:r>
                      <a:endParaRPr lang="es-CO" sz="1600" dirty="0">
                        <a:effectLst/>
                        <a:latin typeface="Calibri"/>
                        <a:ea typeface="Times New Roman"/>
                        <a:cs typeface="Times New Roman"/>
                      </a:endParaRPr>
                    </a:p>
                  </a:txBody>
                  <a:tcPr marL="24906" marR="25367" marT="25367" marB="25367" anchor="ctr">
                    <a:lnT w="12700" cap="flat" cmpd="sng" algn="ctr">
                      <a:solidFill>
                        <a:schemeClr val="tx1"/>
                      </a:solidFill>
                      <a:prstDash val="solid"/>
                      <a:round/>
                      <a:headEnd type="none" w="med" len="med"/>
                      <a:tailEnd type="none" w="med" len="med"/>
                    </a:lnT>
                    <a:solidFill>
                      <a:schemeClr val="accent5">
                        <a:lumMod val="50000"/>
                      </a:schemeClr>
                    </a:solidFill>
                  </a:tcPr>
                </a:tc>
                <a:tc rowSpan="2">
                  <a:txBody>
                    <a:bodyPr/>
                    <a:lstStyle/>
                    <a:p>
                      <a:pPr marR="36830" algn="ctr">
                        <a:spcAft>
                          <a:spcPts val="0"/>
                        </a:spcAft>
                      </a:pPr>
                      <a:r>
                        <a:rPr lang="es-CO" sz="1600" dirty="0" smtClean="0">
                          <a:effectLst/>
                        </a:rPr>
                        <a:t>Carácter </a:t>
                      </a:r>
                      <a:r>
                        <a:rPr lang="es-CO" sz="1600" dirty="0">
                          <a:effectLst/>
                        </a:rPr>
                        <a:t>reservado.</a:t>
                      </a:r>
                      <a:endParaRPr lang="es-CO" sz="1600" dirty="0">
                        <a:effectLst/>
                        <a:latin typeface="Calibri"/>
                        <a:ea typeface="Times New Roman"/>
                        <a:cs typeface="Times New Roman"/>
                      </a:endParaRPr>
                    </a:p>
                  </a:txBody>
                  <a:tcPr marL="24906" marR="25367" marT="25367" marB="25367"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85000"/>
                      </a:schemeClr>
                    </a:solidFill>
                  </a:tcPr>
                </a:tc>
                <a:tc>
                  <a:txBody>
                    <a:bodyPr/>
                    <a:lstStyle/>
                    <a:p>
                      <a:pPr algn="ctr">
                        <a:spcAft>
                          <a:spcPts val="0"/>
                        </a:spcAft>
                      </a:pPr>
                      <a:r>
                        <a:rPr lang="es-CO" sz="1600" dirty="0">
                          <a:effectLst/>
                        </a:rPr>
                        <a:t>Dato </a:t>
                      </a:r>
                      <a:r>
                        <a:rPr lang="es-CO" sz="1600" dirty="0" smtClean="0">
                          <a:effectLst/>
                        </a:rPr>
                        <a:t>personal sensible</a:t>
                      </a:r>
                      <a:endParaRPr lang="es-CO" sz="1600" dirty="0">
                        <a:effectLst/>
                        <a:latin typeface="Calibri"/>
                        <a:ea typeface="Times New Roman"/>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356057">
                <a:tc vMerge="1">
                  <a:txBody>
                    <a:bodyPr/>
                    <a:lstStyle/>
                    <a:p>
                      <a:endParaRPr lang="es-CO"/>
                    </a:p>
                  </a:txBody>
                  <a:tcPr/>
                </a:tc>
                <a:tc vMerge="1">
                  <a:txBody>
                    <a:bodyPr/>
                    <a:lstStyle/>
                    <a:p>
                      <a:endParaRPr lang="es-CO"/>
                    </a:p>
                  </a:txBody>
                  <a:tcPr/>
                </a:tc>
                <a:tc>
                  <a:txBody>
                    <a:bodyPr/>
                    <a:lstStyle/>
                    <a:p>
                      <a:pPr algn="ctr">
                        <a:spcAft>
                          <a:spcPts val="0"/>
                        </a:spcAft>
                      </a:pPr>
                      <a:r>
                        <a:rPr lang="es-CO" sz="1600" dirty="0">
                          <a:effectLst/>
                        </a:rPr>
                        <a:t>Información </a:t>
                      </a:r>
                      <a:r>
                        <a:rPr lang="es-CO" sz="1600" dirty="0" smtClean="0">
                          <a:effectLst/>
                        </a:rPr>
                        <a:t>Institucional</a:t>
                      </a:r>
                      <a:r>
                        <a:rPr lang="es-CO" sz="1600" baseline="0" dirty="0" smtClean="0">
                          <a:effectLst/>
                        </a:rPr>
                        <a:t> con reserva</a:t>
                      </a:r>
                      <a:endParaRPr lang="es-CO" sz="1600" dirty="0">
                        <a:effectLst/>
                        <a:latin typeface="Calibri"/>
                        <a:ea typeface="Times New Roman"/>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r>
              <a:tr h="523753">
                <a:tc vMerge="1">
                  <a:txBody>
                    <a:bodyPr/>
                    <a:lstStyle/>
                    <a:p>
                      <a:endParaRPr lang="es-CO"/>
                    </a:p>
                  </a:txBody>
                  <a:tcPr/>
                </a:tc>
                <a:tc>
                  <a:txBody>
                    <a:bodyPr/>
                    <a:lstStyle/>
                    <a:p>
                      <a:pPr marR="36830" algn="ctr">
                        <a:spcAft>
                          <a:spcPts val="0"/>
                        </a:spcAft>
                      </a:pPr>
                      <a:r>
                        <a:rPr lang="es-CO" sz="1600" dirty="0" smtClean="0">
                          <a:effectLst/>
                        </a:rPr>
                        <a:t>Carácter privado (Personas</a:t>
                      </a:r>
                      <a:r>
                        <a:rPr lang="es-CO" sz="1600" baseline="0" dirty="0" smtClean="0">
                          <a:effectLst/>
                        </a:rPr>
                        <a:t> jurídicas</a:t>
                      </a:r>
                      <a:r>
                        <a:rPr lang="es-CO" sz="1600" dirty="0" smtClean="0">
                          <a:effectLst/>
                        </a:rPr>
                        <a:t>):</a:t>
                      </a:r>
                      <a:endParaRPr lang="es-CO" sz="1600" dirty="0">
                        <a:effectLst/>
                        <a:latin typeface="Calibri"/>
                        <a:ea typeface="Times New Roman"/>
                        <a:cs typeface="Times New Roman"/>
                      </a:endParaRPr>
                    </a:p>
                  </a:txBody>
                  <a:tcPr marL="24906" marR="25367" marT="25367" marB="25367" anchor="ctr">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pPr algn="ctr">
                        <a:lnSpc>
                          <a:spcPct val="115000"/>
                        </a:lnSpc>
                        <a:spcAft>
                          <a:spcPts val="0"/>
                        </a:spcAft>
                      </a:pPr>
                      <a:r>
                        <a:rPr lang="es-CO" sz="1200" dirty="0" smtClean="0">
                          <a:effectLst/>
                        </a:rPr>
                        <a:t>(No requiere subdivisión, es de personas jurídicas)</a:t>
                      </a:r>
                      <a:endParaRPr lang="es-CO" sz="1200" dirty="0">
                        <a:effectLst/>
                        <a:latin typeface="Calibri"/>
                        <a:ea typeface="DejaVu Sans"/>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86553">
                <a:tc vMerge="1">
                  <a:txBody>
                    <a:bodyPr/>
                    <a:lstStyle/>
                    <a:p>
                      <a:endParaRPr lang="es-CO"/>
                    </a:p>
                  </a:txBody>
                  <a:tcPr/>
                </a:tc>
                <a:tc rowSpan="2">
                  <a:txBody>
                    <a:bodyPr/>
                    <a:lstStyle/>
                    <a:p>
                      <a:pPr marR="36830" algn="ctr">
                        <a:spcAft>
                          <a:spcPts val="0"/>
                        </a:spcAft>
                      </a:pPr>
                      <a:r>
                        <a:rPr lang="es-CO" sz="1600" dirty="0">
                          <a:effectLst/>
                        </a:rPr>
                        <a:t>Información Pública</a:t>
                      </a:r>
                      <a:endParaRPr lang="es-CO" sz="1600" dirty="0">
                        <a:effectLst/>
                        <a:latin typeface="Calibri"/>
                        <a:ea typeface="Times New Roman"/>
                        <a:cs typeface="Times New Roman"/>
                      </a:endParaRPr>
                    </a:p>
                  </a:txBody>
                  <a:tcPr marL="24906" marR="25367" marT="25367" marB="25367" anchor="ctr">
                    <a:lnR w="12700" cap="flat" cmpd="sng" algn="ctr">
                      <a:solidFill>
                        <a:schemeClr val="tx1"/>
                      </a:solidFill>
                      <a:prstDash val="solid"/>
                      <a:round/>
                      <a:headEnd type="none" w="med" len="med"/>
                      <a:tailEnd type="none" w="med" len="med"/>
                    </a:lnR>
                    <a:solidFill>
                      <a:schemeClr val="accent5">
                        <a:lumMod val="50000"/>
                      </a:schemeClr>
                    </a:solidFill>
                  </a:tcPr>
                </a:tc>
                <a:tc>
                  <a:txBody>
                    <a:bodyPr/>
                    <a:lstStyle/>
                    <a:p>
                      <a:pPr algn="ctr">
                        <a:spcAft>
                          <a:spcPts val="0"/>
                        </a:spcAft>
                      </a:pPr>
                      <a:r>
                        <a:rPr lang="es-CO" sz="1400" dirty="0">
                          <a:effectLst/>
                        </a:rPr>
                        <a:t>Dato </a:t>
                      </a:r>
                      <a:r>
                        <a:rPr lang="es-CO" sz="1400" dirty="0" smtClean="0">
                          <a:effectLst/>
                        </a:rPr>
                        <a:t>personal</a:t>
                      </a:r>
                      <a:r>
                        <a:rPr lang="es-CO" sz="1400" baseline="0" dirty="0" smtClean="0">
                          <a:effectLst/>
                        </a:rPr>
                        <a:t> público</a:t>
                      </a:r>
                    </a:p>
                    <a:p>
                      <a:pPr marL="0" marR="0" indent="0" algn="ctr"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Dato público de persona jurídica</a:t>
                      </a: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56057">
                <a:tc vMerge="1">
                  <a:txBody>
                    <a:bodyPr/>
                    <a:lstStyle/>
                    <a:p>
                      <a:endParaRPr lang="es-CO"/>
                    </a:p>
                  </a:txBody>
                  <a:tcPr/>
                </a:tc>
                <a:tc vMerge="1">
                  <a:txBody>
                    <a:bodyPr/>
                    <a:lstStyle/>
                    <a:p>
                      <a:endParaRPr lang="es-CO"/>
                    </a:p>
                  </a:txBody>
                  <a:tcPr/>
                </a:tc>
                <a:tc>
                  <a:txBody>
                    <a:bodyPr/>
                    <a:lstStyle/>
                    <a:p>
                      <a:pPr algn="ctr">
                        <a:spcAft>
                          <a:spcPts val="0"/>
                        </a:spcAft>
                      </a:pPr>
                      <a:r>
                        <a:rPr lang="es-CO" sz="1400" dirty="0" smtClean="0">
                          <a:effectLst/>
                        </a:rPr>
                        <a:t>Información Institucional según las TRD</a:t>
                      </a:r>
                      <a:endParaRPr lang="es-CO" sz="1400" dirty="0">
                        <a:effectLst/>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72251">
                <a:tc vMerge="1">
                  <a:txBody>
                    <a:bodyPr/>
                    <a:lstStyle/>
                    <a:p>
                      <a:endParaRPr lang="es-CO"/>
                    </a:p>
                  </a:txBody>
                  <a:tcPr/>
                </a:tc>
                <a:tc>
                  <a:txBody>
                    <a:bodyPr/>
                    <a:lstStyle/>
                    <a:p>
                      <a:pPr algn="ctr">
                        <a:lnSpc>
                          <a:spcPct val="115000"/>
                        </a:lnSpc>
                        <a:spcAft>
                          <a:spcPts val="0"/>
                        </a:spcAft>
                      </a:pPr>
                      <a:r>
                        <a:rPr lang="es-CO" sz="1600" dirty="0">
                          <a:effectLst/>
                        </a:rPr>
                        <a:t>Datos abiertos</a:t>
                      </a:r>
                      <a:endParaRPr lang="es-CO" sz="1600" dirty="0">
                        <a:effectLst/>
                        <a:latin typeface="Calibri"/>
                        <a:ea typeface="DejaVu Sans"/>
                        <a:cs typeface="Times New Roman"/>
                      </a:endParaRPr>
                    </a:p>
                  </a:txBody>
                  <a:tcPr marL="24906" marR="25367" marT="25367" marB="25367"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lnSpc>
                          <a:spcPct val="115000"/>
                        </a:lnSpc>
                        <a:spcAft>
                          <a:spcPts val="0"/>
                        </a:spcAft>
                      </a:pPr>
                      <a:r>
                        <a:rPr lang="es-CO" sz="1600" dirty="0" smtClean="0">
                          <a:effectLst/>
                        </a:rPr>
                        <a:t>Siempre</a:t>
                      </a:r>
                      <a:r>
                        <a:rPr lang="es-CO" sz="1600" baseline="0" dirty="0" smtClean="0">
                          <a:effectLst/>
                        </a:rPr>
                        <a:t> serán</a:t>
                      </a:r>
                      <a:r>
                        <a:rPr lang="es-CO" sz="1600" dirty="0" smtClean="0">
                          <a:effectLst/>
                        </a:rPr>
                        <a:t> institucionales</a:t>
                      </a:r>
                      <a:endParaRPr lang="es-CO" sz="1600" dirty="0">
                        <a:effectLst/>
                        <a:latin typeface="Calibri"/>
                        <a:ea typeface="DejaVu Sans"/>
                        <a:cs typeface="Times New Roman"/>
                      </a:endParaRPr>
                    </a:p>
                  </a:txBody>
                  <a:tcPr marL="24906" marR="25367" marT="25367" marB="253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75876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¿Qué es clasificar la información?</a:t>
            </a:r>
            <a:endParaRPr lang="es-CO" dirty="0"/>
          </a:p>
        </p:txBody>
      </p:sp>
      <p:sp>
        <p:nvSpPr>
          <p:cNvPr id="3" name="2 Marcador de contenido"/>
          <p:cNvSpPr>
            <a:spLocks noGrp="1"/>
          </p:cNvSpPr>
          <p:nvPr>
            <p:ph idx="1"/>
          </p:nvPr>
        </p:nvSpPr>
        <p:spPr>
          <a:xfrm>
            <a:off x="457200" y="2492375"/>
            <a:ext cx="8229600" cy="3168873"/>
          </a:xfrm>
        </p:spPr>
        <p:txBody>
          <a:bodyPr>
            <a:normAutofit fontScale="85000" lnSpcReduction="10000"/>
          </a:bodyPr>
          <a:lstStyle/>
          <a:p>
            <a:r>
              <a:rPr lang="es-CO" dirty="0" smtClean="0"/>
              <a:t>La clasificación de la información es un proceso mediante el cual la entidad evalúa el nivel de riesgo de la información de la entidad y para asegurarse de que cada tipo de información recibe el nivel de seguridad apropiado.</a:t>
            </a:r>
          </a:p>
          <a:p>
            <a:r>
              <a:rPr lang="es-CO" dirty="0" smtClean="0"/>
              <a:t>Operativamente la clasificación de la información consiste en identificar, separar y proteger los diversos tipos de información de acuerdo con el nivel de riesgo identificado</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07616" y="5514388"/>
            <a:ext cx="1094136" cy="1094136"/>
          </a:xfrm>
          <a:prstGeom prst="rect">
            <a:avLst/>
          </a:prstGeom>
        </p:spPr>
      </p:pic>
    </p:spTree>
    <p:extLst>
      <p:ext uri="{BB962C8B-B14F-4D97-AF65-F5344CB8AC3E}">
        <p14:creationId xmlns:p14="http://schemas.microsoft.com/office/powerpoint/2010/main" val="3247386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¿Cómo continuar?</a:t>
            </a:r>
            <a:endParaRPr lang="es-CO" dirty="0"/>
          </a:p>
        </p:txBody>
      </p:sp>
      <p:sp>
        <p:nvSpPr>
          <p:cNvPr id="3" name="2 Marcador de contenido"/>
          <p:cNvSpPr>
            <a:spLocks noGrp="1"/>
          </p:cNvSpPr>
          <p:nvPr>
            <p:ph idx="1"/>
          </p:nvPr>
        </p:nvSpPr>
        <p:spPr/>
        <p:txBody>
          <a:bodyPr/>
          <a:lstStyle/>
          <a:p>
            <a:r>
              <a:rPr lang="es-CO" dirty="0" smtClean="0"/>
              <a:t>Consulte el modelo de clasificación de la información de la Rama Judicial para ampliar estos conceptos</a:t>
            </a:r>
          </a:p>
          <a:p>
            <a:r>
              <a:rPr lang="es-CO" dirty="0" smtClean="0"/>
              <a:t>Puede continuar con la clase  Políticas de seguridad de la información</a:t>
            </a:r>
          </a:p>
        </p:txBody>
      </p:sp>
    </p:spTree>
    <p:extLst>
      <p:ext uri="{BB962C8B-B14F-4D97-AF65-F5344CB8AC3E}">
        <p14:creationId xmlns:p14="http://schemas.microsoft.com/office/powerpoint/2010/main" val="1948051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20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¿Porqué clasificar la información?</a:t>
            </a:r>
            <a:endParaRPr lang="es-CO" dirty="0"/>
          </a:p>
        </p:txBody>
      </p:sp>
      <p:sp>
        <p:nvSpPr>
          <p:cNvPr id="3" name="2 Marcador de contenido"/>
          <p:cNvSpPr>
            <a:spLocks noGrp="1"/>
          </p:cNvSpPr>
          <p:nvPr>
            <p:ph idx="1"/>
          </p:nvPr>
        </p:nvSpPr>
        <p:spPr>
          <a:xfrm>
            <a:off x="457200" y="2276873"/>
            <a:ext cx="8229600" cy="3240360"/>
          </a:xfrm>
        </p:spPr>
        <p:txBody>
          <a:bodyPr>
            <a:normAutofit fontScale="70000" lnSpcReduction="20000"/>
          </a:bodyPr>
          <a:lstStyle/>
          <a:p>
            <a:r>
              <a:rPr lang="es-CO" dirty="0" smtClean="0"/>
              <a:t>La implementación de controles de seguridad requiere de tiempo, dinero, personas, hardware, software y mantenimiento.</a:t>
            </a:r>
          </a:p>
          <a:p>
            <a:r>
              <a:rPr lang="es-CO" dirty="0" smtClean="0"/>
              <a:t>Si se aplica el mismo tipo de protección a todos los tipos de información se puede incurrir en el uso más controles de los que se necesitan.</a:t>
            </a:r>
          </a:p>
          <a:p>
            <a:r>
              <a:rPr lang="es-CO" dirty="0" smtClean="0"/>
              <a:t>Aplicando el mismo nivel de protección a cualquier información puede conducir a sobreproteger información de bajo riesgo y desproteger información con elevado nivel de riesgo.</a:t>
            </a:r>
          </a:p>
          <a:p>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84168" y="4581128"/>
            <a:ext cx="2195795" cy="1487424"/>
          </a:xfrm>
          <a:prstGeom prst="rect">
            <a:avLst/>
          </a:prstGeom>
        </p:spPr>
      </p:pic>
    </p:spTree>
    <p:extLst>
      <p:ext uri="{BB962C8B-B14F-4D97-AF65-F5344CB8AC3E}">
        <p14:creationId xmlns:p14="http://schemas.microsoft.com/office/powerpoint/2010/main" val="101165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268760"/>
            <a:ext cx="6781800" cy="1210056"/>
          </a:xfrm>
        </p:spPr>
        <p:txBody>
          <a:bodyPr>
            <a:noAutofit/>
          </a:bodyPr>
          <a:lstStyle/>
          <a:p>
            <a:r>
              <a:rPr lang="es-CO" sz="4000" dirty="0" smtClean="0"/>
              <a:t>Beneficios de clasificar la información</a:t>
            </a:r>
            <a:endParaRPr lang="es-CO" sz="4000" dirty="0"/>
          </a:p>
        </p:txBody>
      </p:sp>
      <p:sp>
        <p:nvSpPr>
          <p:cNvPr id="3" name="2 Marcador de contenido"/>
          <p:cNvSpPr>
            <a:spLocks noGrp="1"/>
          </p:cNvSpPr>
          <p:nvPr>
            <p:ph idx="1"/>
          </p:nvPr>
        </p:nvSpPr>
        <p:spPr>
          <a:xfrm>
            <a:off x="755576" y="2492896"/>
            <a:ext cx="7543800" cy="3607304"/>
          </a:xfrm>
        </p:spPr>
        <p:txBody>
          <a:bodyPr>
            <a:normAutofit fontScale="62500" lnSpcReduction="20000"/>
          </a:bodyPr>
          <a:lstStyle/>
          <a:p>
            <a:pPr marL="0" indent="0">
              <a:buNone/>
            </a:pPr>
            <a:r>
              <a:rPr lang="es-CO" dirty="0" smtClean="0"/>
              <a:t>La clasificación de la información:</a:t>
            </a:r>
          </a:p>
          <a:p>
            <a:r>
              <a:rPr lang="es-CO" dirty="0" smtClean="0"/>
              <a:t>Permite designar responsables (propietarios) de la información</a:t>
            </a:r>
          </a:p>
          <a:p>
            <a:r>
              <a:rPr lang="es-CO" dirty="0" smtClean="0"/>
              <a:t>Mejora la probabilidad de que la información se use  en beneficio de los objetivos de la Entidad</a:t>
            </a:r>
          </a:p>
          <a:p>
            <a:r>
              <a:rPr lang="es-CO" dirty="0" smtClean="0"/>
              <a:t>Mejora los controles para preservar la confidencialidad, integridad y disponibilidad de la información</a:t>
            </a:r>
          </a:p>
          <a:p>
            <a:r>
              <a:rPr lang="es-CO" dirty="0" smtClean="0"/>
              <a:t>Permite identificar las áreas en donde se deben fortalecer las medidas de seguridad</a:t>
            </a:r>
          </a:p>
          <a:p>
            <a:r>
              <a:rPr lang="es-CO" dirty="0" smtClean="0"/>
              <a:t>Mejora el nivel de conciencia sobre el valor de la información en la Entidad</a:t>
            </a:r>
          </a:p>
          <a:p>
            <a:r>
              <a:rPr lang="es-CO" dirty="0" smtClean="0"/>
              <a:t>Optimiza la inversión en controles de seguridad para la proteger la información</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52320" y="5733256"/>
            <a:ext cx="1224136" cy="918102"/>
          </a:xfrm>
          <a:prstGeom prst="rect">
            <a:avLst/>
          </a:prstGeom>
        </p:spPr>
      </p:pic>
    </p:spTree>
    <p:extLst>
      <p:ext uri="{BB962C8B-B14F-4D97-AF65-F5344CB8AC3E}">
        <p14:creationId xmlns:p14="http://schemas.microsoft.com/office/powerpoint/2010/main" val="153766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Evalúe su progreso</a:t>
            </a:r>
            <a:endParaRPr lang="es-CO" dirty="0"/>
          </a:p>
        </p:txBody>
      </p:sp>
      <p:sp>
        <p:nvSpPr>
          <p:cNvPr id="3" name="2 Marcador de contenido"/>
          <p:cNvSpPr>
            <a:spLocks noGrp="1"/>
          </p:cNvSpPr>
          <p:nvPr>
            <p:ph idx="1"/>
          </p:nvPr>
        </p:nvSpPr>
        <p:spPr/>
        <p:txBody>
          <a:bodyPr/>
          <a:lstStyle/>
          <a:p>
            <a:r>
              <a:rPr lang="es-CO" dirty="0" smtClean="0"/>
              <a:t>¿Porqué se debe clasificar la información?</a:t>
            </a:r>
          </a:p>
          <a:p>
            <a:r>
              <a:rPr lang="es-CO" dirty="0" smtClean="0"/>
              <a:t>¿Qué beneficios se obtienen de clasificar la información?</a:t>
            </a:r>
          </a:p>
          <a:p>
            <a:r>
              <a:rPr lang="es-CO" dirty="0" smtClean="0"/>
              <a:t>¿Existe alguna relación entre la clasificación de la información y la gestión de riesgos?</a:t>
            </a:r>
            <a:endParaRPr lang="es-CO" dirty="0"/>
          </a:p>
        </p:txBody>
      </p:sp>
    </p:spTree>
    <p:extLst>
      <p:ext uri="{BB962C8B-B14F-4D97-AF65-F5344CB8AC3E}">
        <p14:creationId xmlns:p14="http://schemas.microsoft.com/office/powerpoint/2010/main" val="288177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4400" dirty="0" smtClean="0"/>
              <a:t>Modelos de clasificación de la información</a:t>
            </a:r>
            <a:endParaRPr lang="es-CO" sz="4400" dirty="0"/>
          </a:p>
        </p:txBody>
      </p:sp>
      <p:sp>
        <p:nvSpPr>
          <p:cNvPr id="3" name="2 Marcador de contenido"/>
          <p:cNvSpPr>
            <a:spLocks noGrp="1"/>
          </p:cNvSpPr>
          <p:nvPr>
            <p:ph idx="1"/>
          </p:nvPr>
        </p:nvSpPr>
        <p:spPr/>
        <p:txBody>
          <a:bodyPr>
            <a:normAutofit fontScale="85000" lnSpcReduction="10000"/>
          </a:bodyPr>
          <a:lstStyle/>
          <a:p>
            <a:r>
              <a:rPr lang="es-CO" dirty="0" smtClean="0"/>
              <a:t>Cada organización debe adoptar el modelo  o esquema de clasificación de la información que mejor se ajuste a sus necesidades, recursos y sobre todo su nivel de riesgo.</a:t>
            </a:r>
          </a:p>
          <a:p>
            <a:r>
              <a:rPr lang="es-CO" dirty="0" smtClean="0"/>
              <a:t>En el caso de las organizaciones privadas se siguen buenas prácticas definidas por la misma organización</a:t>
            </a:r>
          </a:p>
          <a:p>
            <a:r>
              <a:rPr lang="es-CO" dirty="0" smtClean="0"/>
              <a:t>En el caso de las Entidades gubernamentales existen definiciones en las leyes que sirven como parámetros para establecer el modelo de clasificación </a:t>
            </a:r>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6296" y="5373216"/>
            <a:ext cx="1563383" cy="1264191"/>
          </a:xfrm>
          <a:prstGeom prst="rect">
            <a:avLst/>
          </a:prstGeom>
        </p:spPr>
      </p:pic>
    </p:spTree>
    <p:extLst>
      <p:ext uri="{BB962C8B-B14F-4D97-AF65-F5344CB8AC3E}">
        <p14:creationId xmlns:p14="http://schemas.microsoft.com/office/powerpoint/2010/main" val="24831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4000" dirty="0" smtClean="0"/>
              <a:t>Modelos privados de clasificación de información</a:t>
            </a:r>
            <a:endParaRPr lang="es-CO" sz="4000" dirty="0"/>
          </a:p>
        </p:txBody>
      </p:sp>
      <p:sp>
        <p:nvSpPr>
          <p:cNvPr id="3" name="2 Marcador de contenido"/>
          <p:cNvSpPr>
            <a:spLocks noGrp="1"/>
          </p:cNvSpPr>
          <p:nvPr>
            <p:ph idx="1"/>
          </p:nvPr>
        </p:nvSpPr>
        <p:spPr/>
        <p:txBody>
          <a:bodyPr>
            <a:normAutofit fontScale="92500" lnSpcReduction="20000"/>
          </a:bodyPr>
          <a:lstStyle/>
          <a:p>
            <a:r>
              <a:rPr lang="es-CO" dirty="0" smtClean="0"/>
              <a:t>El modelo más común de clasificación de la información en el sector privado tiene tres niveles:</a:t>
            </a:r>
          </a:p>
          <a:p>
            <a:pPr lvl="1"/>
            <a:r>
              <a:rPr lang="es-CO" b="1" dirty="0" smtClean="0"/>
              <a:t>Información pública</a:t>
            </a:r>
            <a:r>
              <a:rPr lang="es-CO" dirty="0" smtClean="0"/>
              <a:t>: De libre circulación a clientes y competidores</a:t>
            </a:r>
          </a:p>
          <a:p>
            <a:pPr lvl="1"/>
            <a:r>
              <a:rPr lang="es-CO" b="1" dirty="0" smtClean="0"/>
              <a:t>Información interna</a:t>
            </a:r>
            <a:r>
              <a:rPr lang="es-CO" dirty="0" smtClean="0"/>
              <a:t>: De circulación restringida </a:t>
            </a:r>
            <a:r>
              <a:rPr lang="es-CO" dirty="0"/>
              <a:t>ú</a:t>
            </a:r>
            <a:r>
              <a:rPr lang="es-CO" dirty="0" smtClean="0"/>
              <a:t>nicamente a los miembros de la empresa</a:t>
            </a:r>
          </a:p>
          <a:p>
            <a:pPr lvl="1"/>
            <a:r>
              <a:rPr lang="es-CO" b="1" dirty="0" smtClean="0"/>
              <a:t>Confidencial</a:t>
            </a:r>
            <a:r>
              <a:rPr lang="es-CO" dirty="0" smtClean="0"/>
              <a:t>: Información que solo debe ser de conocimiento de un grupo privilegiado de personas en la organización.</a:t>
            </a:r>
            <a:endParaRPr lang="es-CO" dirty="0"/>
          </a:p>
        </p:txBody>
      </p:sp>
      <p:pic>
        <p:nvPicPr>
          <p:cNvPr id="4" name="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0800000">
            <a:off x="7371493" y="5661248"/>
            <a:ext cx="1197072" cy="898785"/>
          </a:xfrm>
          <a:prstGeom prst="rect">
            <a:avLst/>
          </a:prstGeom>
        </p:spPr>
      </p:pic>
    </p:spTree>
    <p:extLst>
      <p:ext uri="{BB962C8B-B14F-4D97-AF65-F5344CB8AC3E}">
        <p14:creationId xmlns:p14="http://schemas.microsoft.com/office/powerpoint/2010/main" val="352837984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TotalTime>
  <Words>3988</Words>
  <Application>Microsoft Office PowerPoint</Application>
  <PresentationFormat>Presentación en pantalla (4:3)</PresentationFormat>
  <Paragraphs>366</Paragraphs>
  <Slides>41</Slides>
  <Notes>41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Diseño predeterminado</vt:lpstr>
      <vt:lpstr>Modelo de clasificación de la información</vt:lpstr>
      <vt:lpstr>Objetivo</vt:lpstr>
      <vt:lpstr>Agenda</vt:lpstr>
      <vt:lpstr>¿Qué es clasificar la información?</vt:lpstr>
      <vt:lpstr>¿Porqué clasificar la información?</vt:lpstr>
      <vt:lpstr>Beneficios de clasificar la información</vt:lpstr>
      <vt:lpstr>Evalúe su progreso</vt:lpstr>
      <vt:lpstr>Modelos de clasificación de la información</vt:lpstr>
      <vt:lpstr>Modelos privados de clasificación de información</vt:lpstr>
      <vt:lpstr>Marco público de clasificación de la información</vt:lpstr>
      <vt:lpstr>Modelo de clasificación de la información Procesos Administrativos </vt:lpstr>
      <vt:lpstr>Clasificación de la información según su origen</vt:lpstr>
      <vt:lpstr>Información o comunicación externa</vt:lpstr>
      <vt:lpstr>Información y Comunicación Interna</vt:lpstr>
      <vt:lpstr>Clasificación de información según su origen (MECI 1000:2014)</vt:lpstr>
      <vt:lpstr>Evalúe su progreso</vt:lpstr>
      <vt:lpstr>Solución</vt:lpstr>
      <vt:lpstr>Clasificación de la información según su nivel de acceso (Procesos Administrativos)</vt:lpstr>
      <vt:lpstr>Documentos públicos</vt:lpstr>
      <vt:lpstr>Información y Documentos  con carácter reservado</vt:lpstr>
      <vt:lpstr>Los datos abiertos</vt:lpstr>
      <vt:lpstr>Clasificación de la información según su nivel de acceso</vt:lpstr>
      <vt:lpstr>Resumen</vt:lpstr>
      <vt:lpstr>Evalúe su progreso</vt:lpstr>
      <vt:lpstr>Solución</vt:lpstr>
      <vt:lpstr>Clasificación de la información según su contenido</vt:lpstr>
      <vt:lpstr>Información institucional</vt:lpstr>
      <vt:lpstr>Información personal</vt:lpstr>
      <vt:lpstr>Información personal</vt:lpstr>
      <vt:lpstr>Información personal</vt:lpstr>
      <vt:lpstr>Datos personales</vt:lpstr>
      <vt:lpstr>Información de personas jurídicas</vt:lpstr>
      <vt:lpstr>Resumen</vt:lpstr>
      <vt:lpstr>Información personal</vt:lpstr>
      <vt:lpstr>Información Institucional</vt:lpstr>
      <vt:lpstr>Información de personas jurídicas</vt:lpstr>
      <vt:lpstr>Evalúe su progreso</vt:lpstr>
      <vt:lpstr>Solución</vt:lpstr>
      <vt:lpstr>Resumen General de modelo de clasificación</vt:lpstr>
      <vt:lpstr>¿Cómo continuar?</vt:lpstr>
      <vt:lpstr>Presentación de PowerPoint</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Juan Alarcon</cp:lastModifiedBy>
  <cp:revision>67</cp:revision>
  <dcterms:created xsi:type="dcterms:W3CDTF">2009-09-22T20:17:09Z</dcterms:created>
  <dcterms:modified xsi:type="dcterms:W3CDTF">2014-11-12T22:07:42Z</dcterms:modified>
</cp:coreProperties>
</file>