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7" r:id="rId2"/>
    <p:sldId id="323" r:id="rId3"/>
    <p:sldId id="278" r:id="rId4"/>
    <p:sldId id="279" r:id="rId5"/>
    <p:sldId id="288" r:id="rId6"/>
    <p:sldId id="280" r:id="rId7"/>
    <p:sldId id="289" r:id="rId8"/>
    <p:sldId id="291" r:id="rId9"/>
    <p:sldId id="292" r:id="rId10"/>
    <p:sldId id="293" r:id="rId11"/>
    <p:sldId id="294" r:id="rId12"/>
    <p:sldId id="295" r:id="rId13"/>
    <p:sldId id="302" r:id="rId14"/>
    <p:sldId id="303" r:id="rId15"/>
    <p:sldId id="290" r:id="rId16"/>
    <p:sldId id="301" r:id="rId17"/>
    <p:sldId id="296" r:id="rId18"/>
    <p:sldId id="297" r:id="rId19"/>
    <p:sldId id="298" r:id="rId20"/>
    <p:sldId id="299" r:id="rId21"/>
    <p:sldId id="306" r:id="rId22"/>
    <p:sldId id="304" r:id="rId23"/>
    <p:sldId id="305" r:id="rId24"/>
    <p:sldId id="310" r:id="rId25"/>
    <p:sldId id="300" r:id="rId26"/>
    <p:sldId id="307" r:id="rId27"/>
    <p:sldId id="308" r:id="rId28"/>
    <p:sldId id="309" r:id="rId29"/>
    <p:sldId id="262" r:id="rId30"/>
    <p:sldId id="263" r:id="rId31"/>
    <p:sldId id="259" r:id="rId32"/>
    <p:sldId id="260" r:id="rId33"/>
    <p:sldId id="261" r:id="rId34"/>
    <p:sldId id="312" r:id="rId35"/>
    <p:sldId id="311" r:id="rId36"/>
    <p:sldId id="313" r:id="rId37"/>
    <p:sldId id="314" r:id="rId38"/>
    <p:sldId id="315" r:id="rId39"/>
    <p:sldId id="265" r:id="rId40"/>
    <p:sldId id="270" r:id="rId41"/>
    <p:sldId id="316" r:id="rId42"/>
    <p:sldId id="317" r:id="rId43"/>
    <p:sldId id="318" r:id="rId44"/>
    <p:sldId id="319" r:id="rId45"/>
    <p:sldId id="320" r:id="rId46"/>
    <p:sldId id="321" r:id="rId47"/>
    <p:sldId id="322" r:id="rId48"/>
    <p:sldId id="271" r:id="rId49"/>
    <p:sldId id="272" r:id="rId50"/>
    <p:sldId id="324" r:id="rId51"/>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464"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DARB:Dropbox:CEJ:Obs%20NNA%20-%20CSJd:Informe%20final:TabuladosFinales(Mayo28)(ajustado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cej\Dropbox\Trabajo%20en%20casa\OBS%20del%20sex%20NNA\TabuladosFinales(Mayo28)(ajustado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cej\Dropbox\Trabajo%20en%20casa\OBS%20del%20sex%20NNA\TabuladosFinales(Mayo28)(ajustados).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Macintosh%20HD:Users:DARB:Dropbox:CEJ:Obs%20NNA%20-%20CSJd:Informe%20final:TabuladosFinales(Mayo28)(ajustados).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Resultados!$B$60</c:f>
              <c:strCache>
                <c:ptCount val="1"/>
                <c:pt idx="0">
                  <c:v>Singular</c:v>
                </c:pt>
              </c:strCache>
            </c:strRef>
          </c:tx>
          <c:invertIfNegative val="0"/>
          <c:cat>
            <c:strRef>
              <c:f>Resultados!$A$61:$A$64</c:f>
              <c:strCache>
                <c:ptCount val="4"/>
                <c:pt idx="0">
                  <c:v>Andina</c:v>
                </c:pt>
                <c:pt idx="1">
                  <c:v>Norte</c:v>
                </c:pt>
                <c:pt idx="2">
                  <c:v>Oriente</c:v>
                </c:pt>
                <c:pt idx="3">
                  <c:v>Pacifica</c:v>
                </c:pt>
              </c:strCache>
            </c:strRef>
          </c:cat>
          <c:val>
            <c:numRef>
              <c:f>Resultados!$B$61:$B$64</c:f>
              <c:numCache>
                <c:formatCode>General</c:formatCode>
                <c:ptCount val="4"/>
                <c:pt idx="0">
                  <c:v>80</c:v>
                </c:pt>
                <c:pt idx="1">
                  <c:v>30</c:v>
                </c:pt>
                <c:pt idx="2">
                  <c:v>12</c:v>
                </c:pt>
                <c:pt idx="3">
                  <c:v>14</c:v>
                </c:pt>
              </c:numCache>
            </c:numRef>
          </c:val>
        </c:ser>
        <c:ser>
          <c:idx val="1"/>
          <c:order val="1"/>
          <c:tx>
            <c:strRef>
              <c:f>Resultados!$C$60</c:f>
              <c:strCache>
                <c:ptCount val="1"/>
                <c:pt idx="0">
                  <c:v>Concurso</c:v>
                </c:pt>
              </c:strCache>
            </c:strRef>
          </c:tx>
          <c:invertIfNegative val="0"/>
          <c:cat>
            <c:strRef>
              <c:f>Resultados!$A$61:$A$64</c:f>
              <c:strCache>
                <c:ptCount val="4"/>
                <c:pt idx="0">
                  <c:v>Andina</c:v>
                </c:pt>
                <c:pt idx="1">
                  <c:v>Norte</c:v>
                </c:pt>
                <c:pt idx="2">
                  <c:v>Oriente</c:v>
                </c:pt>
                <c:pt idx="3">
                  <c:v>Pacifica</c:v>
                </c:pt>
              </c:strCache>
            </c:strRef>
          </c:cat>
          <c:val>
            <c:numRef>
              <c:f>Resultados!$C$61:$C$64</c:f>
              <c:numCache>
                <c:formatCode>General</c:formatCode>
                <c:ptCount val="4"/>
                <c:pt idx="0">
                  <c:v>22</c:v>
                </c:pt>
                <c:pt idx="1">
                  <c:v>3</c:v>
                </c:pt>
                <c:pt idx="2">
                  <c:v>8</c:v>
                </c:pt>
                <c:pt idx="3">
                  <c:v>10</c:v>
                </c:pt>
              </c:numCache>
            </c:numRef>
          </c:val>
        </c:ser>
        <c:dLbls>
          <c:showLegendKey val="0"/>
          <c:showVal val="0"/>
          <c:showCatName val="0"/>
          <c:showSerName val="0"/>
          <c:showPercent val="0"/>
          <c:showBubbleSize val="0"/>
        </c:dLbls>
        <c:gapWidth val="150"/>
        <c:shape val="box"/>
        <c:axId val="161308224"/>
        <c:axId val="161309400"/>
        <c:axId val="0"/>
      </c:bar3DChart>
      <c:catAx>
        <c:axId val="161308224"/>
        <c:scaling>
          <c:orientation val="minMax"/>
        </c:scaling>
        <c:delete val="0"/>
        <c:axPos val="b"/>
        <c:numFmt formatCode="General" sourceLinked="0"/>
        <c:majorTickMark val="out"/>
        <c:minorTickMark val="none"/>
        <c:tickLblPos val="nextTo"/>
        <c:crossAx val="161309400"/>
        <c:crosses val="autoZero"/>
        <c:auto val="1"/>
        <c:lblAlgn val="ctr"/>
        <c:lblOffset val="100"/>
        <c:noMultiLvlLbl val="0"/>
      </c:catAx>
      <c:valAx>
        <c:axId val="161309400"/>
        <c:scaling>
          <c:orientation val="minMax"/>
        </c:scaling>
        <c:delete val="0"/>
        <c:axPos val="l"/>
        <c:majorGridlines/>
        <c:numFmt formatCode="General" sourceLinked="1"/>
        <c:majorTickMark val="out"/>
        <c:minorTickMark val="none"/>
        <c:tickLblPos val="nextTo"/>
        <c:crossAx val="161308224"/>
        <c:crosses val="autoZero"/>
        <c:crossBetween val="between"/>
      </c:valAx>
    </c:plotArea>
    <c:legend>
      <c:legendPos val="r"/>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pie3D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Hoja1!$C$5:$C$7</c:f>
              <c:strCache>
                <c:ptCount val="3"/>
                <c:pt idx="0">
                  <c:v>Femenino</c:v>
                </c:pt>
                <c:pt idx="1">
                  <c:v>Masculino </c:v>
                </c:pt>
                <c:pt idx="2">
                  <c:v>N/I</c:v>
                </c:pt>
              </c:strCache>
            </c:strRef>
          </c:cat>
          <c:val>
            <c:numRef>
              <c:f>Hoja1!$D$5:$D$7</c:f>
              <c:numCache>
                <c:formatCode>General</c:formatCode>
                <c:ptCount val="3"/>
                <c:pt idx="0">
                  <c:v>156</c:v>
                </c:pt>
                <c:pt idx="1">
                  <c:v>40</c:v>
                </c:pt>
                <c:pt idx="2">
                  <c:v>2</c:v>
                </c:pt>
              </c:numCache>
            </c:numRef>
          </c:val>
        </c:ser>
        <c:dLbls>
          <c:showLegendKey val="0"/>
          <c:showVal val="0"/>
          <c:showCatName val="0"/>
          <c:showSerName val="0"/>
          <c:showPercent val="1"/>
          <c:showBubbleSize val="0"/>
          <c:showLeaderLines val="1"/>
        </c:dLbls>
      </c:pie3DChart>
    </c:plotArea>
    <c:legend>
      <c:legendPos val="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invertIfNegative val="0"/>
          <c:dLbls>
            <c:spPr>
              <a:noFill/>
              <a:ln>
                <a:noFill/>
              </a:ln>
              <a:effectLst/>
            </c:spPr>
            <c:txPr>
              <a:bodyPr/>
              <a:lstStyle/>
              <a:p>
                <a:pPr>
                  <a:defRPr b="1" i="0"/>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Hoja1!$C$28:$C$43</c:f>
              <c:strCache>
                <c:ptCount val="16"/>
                <c:pt idx="0">
                  <c:v>2 años</c:v>
                </c:pt>
                <c:pt idx="1">
                  <c:v>3 años </c:v>
                </c:pt>
                <c:pt idx="2">
                  <c:v>4 años </c:v>
                </c:pt>
                <c:pt idx="3">
                  <c:v>5 años</c:v>
                </c:pt>
                <c:pt idx="4">
                  <c:v>6 años</c:v>
                </c:pt>
                <c:pt idx="5">
                  <c:v>7 años</c:v>
                </c:pt>
                <c:pt idx="6">
                  <c:v>8 años</c:v>
                </c:pt>
                <c:pt idx="7">
                  <c:v>9 años</c:v>
                </c:pt>
                <c:pt idx="8">
                  <c:v>10 años</c:v>
                </c:pt>
                <c:pt idx="9">
                  <c:v>11 años</c:v>
                </c:pt>
                <c:pt idx="10">
                  <c:v>12 años</c:v>
                </c:pt>
                <c:pt idx="11">
                  <c:v>13 años</c:v>
                </c:pt>
                <c:pt idx="12">
                  <c:v>14 años</c:v>
                </c:pt>
                <c:pt idx="13">
                  <c:v>15 años</c:v>
                </c:pt>
                <c:pt idx="14">
                  <c:v>16 años</c:v>
                </c:pt>
                <c:pt idx="15">
                  <c:v>17 años</c:v>
                </c:pt>
              </c:strCache>
            </c:strRef>
          </c:cat>
          <c:val>
            <c:numRef>
              <c:f>Hoja1!$D$28:$D$43</c:f>
              <c:numCache>
                <c:formatCode>General</c:formatCode>
                <c:ptCount val="16"/>
                <c:pt idx="0">
                  <c:v>2</c:v>
                </c:pt>
                <c:pt idx="1">
                  <c:v>5</c:v>
                </c:pt>
                <c:pt idx="2">
                  <c:v>16</c:v>
                </c:pt>
                <c:pt idx="3">
                  <c:v>16</c:v>
                </c:pt>
                <c:pt idx="4">
                  <c:v>18</c:v>
                </c:pt>
                <c:pt idx="5">
                  <c:v>16</c:v>
                </c:pt>
                <c:pt idx="6">
                  <c:v>14</c:v>
                </c:pt>
                <c:pt idx="7">
                  <c:v>22</c:v>
                </c:pt>
                <c:pt idx="8">
                  <c:v>16</c:v>
                </c:pt>
                <c:pt idx="9">
                  <c:v>17</c:v>
                </c:pt>
                <c:pt idx="10">
                  <c:v>20</c:v>
                </c:pt>
                <c:pt idx="11">
                  <c:v>20</c:v>
                </c:pt>
                <c:pt idx="12">
                  <c:v>4</c:v>
                </c:pt>
                <c:pt idx="13">
                  <c:v>6</c:v>
                </c:pt>
                <c:pt idx="14">
                  <c:v>1</c:v>
                </c:pt>
                <c:pt idx="15">
                  <c:v>3</c:v>
                </c:pt>
              </c:numCache>
            </c:numRef>
          </c:val>
        </c:ser>
        <c:dLbls>
          <c:showLegendKey val="0"/>
          <c:showVal val="0"/>
          <c:showCatName val="0"/>
          <c:showSerName val="0"/>
          <c:showPercent val="0"/>
          <c:showBubbleSize val="0"/>
        </c:dLbls>
        <c:gapWidth val="75"/>
        <c:overlap val="40"/>
        <c:axId val="161313320"/>
        <c:axId val="161314104"/>
      </c:barChart>
      <c:catAx>
        <c:axId val="161313320"/>
        <c:scaling>
          <c:orientation val="minMax"/>
        </c:scaling>
        <c:delete val="0"/>
        <c:axPos val="b"/>
        <c:numFmt formatCode="General" sourceLinked="0"/>
        <c:majorTickMark val="none"/>
        <c:minorTickMark val="none"/>
        <c:tickLblPos val="nextTo"/>
        <c:crossAx val="161314104"/>
        <c:crosses val="autoZero"/>
        <c:auto val="1"/>
        <c:lblAlgn val="ctr"/>
        <c:lblOffset val="100"/>
        <c:noMultiLvlLbl val="0"/>
      </c:catAx>
      <c:valAx>
        <c:axId val="161314104"/>
        <c:scaling>
          <c:orientation val="minMax"/>
        </c:scaling>
        <c:delete val="0"/>
        <c:axPos val="l"/>
        <c:majorGridlines/>
        <c:numFmt formatCode="General" sourceLinked="1"/>
        <c:majorTickMark val="none"/>
        <c:minorTickMark val="none"/>
        <c:tickLblPos val="nextTo"/>
        <c:crossAx val="161313320"/>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Hoja1!$B$38:$B$44</c:f>
              <c:strCache>
                <c:ptCount val="7"/>
                <c:pt idx="0">
                  <c:v>14-18</c:v>
                </c:pt>
                <c:pt idx="1">
                  <c:v>19-30</c:v>
                </c:pt>
                <c:pt idx="2">
                  <c:v>31-40</c:v>
                </c:pt>
                <c:pt idx="3">
                  <c:v>41-50</c:v>
                </c:pt>
                <c:pt idx="4">
                  <c:v>51-60</c:v>
                </c:pt>
                <c:pt idx="5">
                  <c:v>61-70</c:v>
                </c:pt>
                <c:pt idx="6">
                  <c:v>71-83</c:v>
                </c:pt>
              </c:strCache>
            </c:strRef>
          </c:cat>
          <c:val>
            <c:numRef>
              <c:f>Hoja1!$C$38:$C$44</c:f>
              <c:numCache>
                <c:formatCode>General</c:formatCode>
                <c:ptCount val="7"/>
                <c:pt idx="0">
                  <c:v>74</c:v>
                </c:pt>
                <c:pt idx="1">
                  <c:v>19</c:v>
                </c:pt>
                <c:pt idx="2">
                  <c:v>28</c:v>
                </c:pt>
                <c:pt idx="3">
                  <c:v>26</c:v>
                </c:pt>
                <c:pt idx="4">
                  <c:v>17</c:v>
                </c:pt>
                <c:pt idx="5">
                  <c:v>9</c:v>
                </c:pt>
                <c:pt idx="6">
                  <c:v>6</c:v>
                </c:pt>
              </c:numCache>
            </c:numRef>
          </c:val>
        </c:ser>
        <c:dLbls>
          <c:showLegendKey val="0"/>
          <c:showVal val="0"/>
          <c:showCatName val="0"/>
          <c:showSerName val="0"/>
          <c:showPercent val="0"/>
          <c:showBubbleSize val="0"/>
        </c:dLbls>
        <c:gapWidth val="100"/>
        <c:axId val="160059672"/>
        <c:axId val="183476344"/>
      </c:barChart>
      <c:catAx>
        <c:axId val="160059672"/>
        <c:scaling>
          <c:orientation val="minMax"/>
        </c:scaling>
        <c:delete val="0"/>
        <c:axPos val="b"/>
        <c:numFmt formatCode="General" sourceLinked="0"/>
        <c:majorTickMark val="out"/>
        <c:minorTickMark val="none"/>
        <c:tickLblPos val="nextTo"/>
        <c:crossAx val="183476344"/>
        <c:crosses val="autoZero"/>
        <c:auto val="1"/>
        <c:lblAlgn val="ctr"/>
        <c:lblOffset val="100"/>
        <c:noMultiLvlLbl val="0"/>
      </c:catAx>
      <c:valAx>
        <c:axId val="183476344"/>
        <c:scaling>
          <c:orientation val="minMax"/>
        </c:scaling>
        <c:delete val="0"/>
        <c:axPos val="l"/>
        <c:majorGridlines/>
        <c:numFmt formatCode="General" sourceLinked="1"/>
        <c:majorTickMark val="out"/>
        <c:minorTickMark val="none"/>
        <c:tickLblPos val="nextTo"/>
        <c:crossAx val="160059672"/>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s-MX"/>
              <a:t>Relación entre víctima-agresor</a:t>
            </a:r>
          </a:p>
        </c:rich>
      </c:tx>
      <c:overlay val="0"/>
    </c:title>
    <c:autoTitleDeleted val="0"/>
    <c:plotArea>
      <c:layout/>
      <c:pieChart>
        <c:varyColors val="1"/>
        <c:ser>
          <c:idx val="0"/>
          <c:order val="0"/>
          <c:dPt>
            <c:idx val="0"/>
            <c:bubble3D val="0"/>
            <c:spPr>
              <a:solidFill>
                <a:schemeClr val="accent3">
                  <a:lumMod val="75000"/>
                </a:schemeClr>
              </a:solidFill>
            </c:spPr>
          </c:dPt>
          <c:dPt>
            <c:idx val="1"/>
            <c:bubble3D val="0"/>
            <c:spPr>
              <a:solidFill>
                <a:schemeClr val="accent3">
                  <a:lumMod val="75000"/>
                </a:schemeClr>
              </a:solidFill>
            </c:spPr>
          </c:dPt>
          <c:dPt>
            <c:idx val="2"/>
            <c:bubble3D val="0"/>
            <c:spPr>
              <a:solidFill>
                <a:schemeClr val="accent3">
                  <a:lumMod val="75000"/>
                </a:schemeClr>
              </a:solidFill>
            </c:spPr>
          </c:dPt>
          <c:dPt>
            <c:idx val="3"/>
            <c:bubble3D val="0"/>
            <c:spPr>
              <a:solidFill>
                <a:schemeClr val="accent3">
                  <a:lumMod val="75000"/>
                </a:schemeClr>
              </a:solidFill>
            </c:spPr>
          </c:dPt>
          <c:dPt>
            <c:idx val="4"/>
            <c:bubble3D val="0"/>
            <c:spPr>
              <a:solidFill>
                <a:schemeClr val="accent3">
                  <a:lumMod val="75000"/>
                </a:schemeClr>
              </a:solidFill>
            </c:spPr>
          </c:dPt>
          <c:dPt>
            <c:idx val="5"/>
            <c:bubble3D val="0"/>
            <c:spPr>
              <a:solidFill>
                <a:schemeClr val="accent3">
                  <a:lumMod val="75000"/>
                </a:schemeClr>
              </a:solidFill>
            </c:spPr>
          </c:dPt>
          <c:dPt>
            <c:idx val="6"/>
            <c:bubble3D val="0"/>
            <c:spPr>
              <a:solidFill>
                <a:schemeClr val="accent3">
                  <a:lumMod val="75000"/>
                </a:schemeClr>
              </a:solidFill>
            </c:spPr>
          </c:dPt>
          <c:dPt>
            <c:idx val="10"/>
            <c:bubble3D val="0"/>
            <c:spPr>
              <a:solidFill>
                <a:schemeClr val="accent3">
                  <a:lumMod val="75000"/>
                </a:schemeClr>
              </a:solidFill>
            </c:spPr>
          </c:dPt>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Hoja1!$B$100:$B$113</c:f>
              <c:strCache>
                <c:ptCount val="14"/>
                <c:pt idx="0">
                  <c:v>Padre o madre</c:v>
                </c:pt>
                <c:pt idx="1">
                  <c:v>Padrastro</c:v>
                </c:pt>
                <c:pt idx="2">
                  <c:v>Tio</c:v>
                </c:pt>
                <c:pt idx="3">
                  <c:v>Hermano</c:v>
                </c:pt>
                <c:pt idx="4">
                  <c:v>Abuelo</c:v>
                </c:pt>
                <c:pt idx="5">
                  <c:v>Cónyuge</c:v>
                </c:pt>
                <c:pt idx="6">
                  <c:v>Amigo de la familia</c:v>
                </c:pt>
                <c:pt idx="7">
                  <c:v>Profesor</c:v>
                </c:pt>
                <c:pt idx="8">
                  <c:v>Residente en el mismo inmueble</c:v>
                </c:pt>
                <c:pt idx="9">
                  <c:v>Vecino</c:v>
                </c:pt>
                <c:pt idx="10">
                  <c:v>Primo</c:v>
                </c:pt>
                <c:pt idx="11">
                  <c:v>Cuidador</c:v>
                </c:pt>
                <c:pt idx="12">
                  <c:v>Múltiple o compuesta</c:v>
                </c:pt>
                <c:pt idx="13">
                  <c:v>Ninguna</c:v>
                </c:pt>
              </c:strCache>
            </c:strRef>
          </c:cat>
          <c:val>
            <c:numRef>
              <c:f>Hoja1!$C$100:$C$113</c:f>
              <c:numCache>
                <c:formatCode>General</c:formatCode>
                <c:ptCount val="14"/>
                <c:pt idx="0">
                  <c:v>7</c:v>
                </c:pt>
                <c:pt idx="1">
                  <c:v>24</c:v>
                </c:pt>
                <c:pt idx="2">
                  <c:v>17</c:v>
                </c:pt>
                <c:pt idx="3">
                  <c:v>13</c:v>
                </c:pt>
                <c:pt idx="4">
                  <c:v>3</c:v>
                </c:pt>
                <c:pt idx="5">
                  <c:v>7</c:v>
                </c:pt>
                <c:pt idx="6">
                  <c:v>21</c:v>
                </c:pt>
                <c:pt idx="7">
                  <c:v>2</c:v>
                </c:pt>
                <c:pt idx="8">
                  <c:v>5</c:v>
                </c:pt>
                <c:pt idx="9">
                  <c:v>38</c:v>
                </c:pt>
                <c:pt idx="10">
                  <c:v>14</c:v>
                </c:pt>
                <c:pt idx="11">
                  <c:v>1</c:v>
                </c:pt>
                <c:pt idx="12">
                  <c:v>4</c:v>
                </c:pt>
                <c:pt idx="13">
                  <c:v>25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Resultados!$G$622:$G$624</c:f>
              <c:strCache>
                <c:ptCount val="3"/>
                <c:pt idx="0">
                  <c:v>ACEPTACIÓN TOTAL DE CARGOS </c:v>
                </c:pt>
                <c:pt idx="1">
                  <c:v>NO ACEPTACIÓN DE CARGOS</c:v>
                </c:pt>
                <c:pt idx="2">
                  <c:v>NO SE IDENTIFICA</c:v>
                </c:pt>
              </c:strCache>
            </c:strRef>
          </c:cat>
          <c:val>
            <c:numRef>
              <c:f>Resultados!$H$622:$H$624</c:f>
              <c:numCache>
                <c:formatCode>General</c:formatCode>
                <c:ptCount val="3"/>
                <c:pt idx="0">
                  <c:v>81</c:v>
                </c:pt>
                <c:pt idx="1">
                  <c:v>98</c:v>
                </c:pt>
                <c:pt idx="2">
                  <c:v>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200"/>
      </a:pPr>
      <a:endParaRPr lang="es-CO"/>
    </a:p>
  </c:txPr>
  <c:externalData r:id="rId2">
    <c:autoUpdate val="0"/>
  </c:externalData>
</c:chartSpace>
</file>

<file path=ppt/diagrams/_rels/data3.xml.rels><?xml version="1.0" encoding="UTF-8" standalone="yes"?>
<Relationships xmlns="http://schemas.openxmlformats.org/package/2006/relationships"><Relationship Id="rId1" Type="http://schemas.openxmlformats.org/officeDocument/2006/relationships/slide" Target="../slides/slide9.xml"/></Relationships>
</file>

<file path=ppt/diagrams/_rels/data4.xml.rels><?xml version="1.0" encoding="UTF-8" standalone="yes"?>
<Relationships xmlns="http://schemas.openxmlformats.org/package/2006/relationships"><Relationship Id="rId1"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69A65C-A8B1-C84B-B151-4C0D4C464D80}" type="doc">
      <dgm:prSet loTypeId="urn:microsoft.com/office/officeart/2005/8/layout/cycle4" loCatId="cycle" qsTypeId="urn:microsoft.com/office/officeart/2005/8/quickstyle/simple4" qsCatId="simple" csTypeId="urn:microsoft.com/office/officeart/2005/8/colors/colorful3" csCatId="colorful" phldr="1"/>
      <dgm:spPr/>
      <dgm:t>
        <a:bodyPr/>
        <a:lstStyle/>
        <a:p>
          <a:endParaRPr lang="es-ES"/>
        </a:p>
      </dgm:t>
    </dgm:pt>
    <dgm:pt modelId="{D7E9AB18-2EF3-8048-A435-6049EDDF297E}">
      <dgm:prSet phldrT="[Texto]"/>
      <dgm:spPr>
        <a:xfrm>
          <a:off x="1325422" y="182422"/>
          <a:ext cx="1385773" cy="1385773"/>
        </a:xfrm>
        <a:solidFill>
          <a:srgbClr val="D2CB6C">
            <a:hueOff val="0"/>
            <a:satOff val="0"/>
            <a:lumOff val="0"/>
            <a:alphaOff val="0"/>
          </a:srgbClr>
        </a:solidFill>
        <a:ln>
          <a:noFill/>
        </a:ln>
        <a:effectLst>
          <a:outerShdw blurRad="50800" dist="25400" algn="bl" rotWithShape="0">
            <a:srgbClr val="000000">
              <a:alpha val="60000"/>
            </a:srgbClr>
          </a:outerShdw>
        </a:effectLst>
      </dgm:spPr>
      <dgm:t>
        <a:bodyPr/>
        <a:lstStyle/>
        <a:p>
          <a:r>
            <a:rPr lang="es-ES">
              <a:solidFill>
                <a:srgbClr val="FFFFFF"/>
              </a:solidFill>
              <a:latin typeface="Calibri"/>
              <a:ea typeface="+mn-ea"/>
              <a:cs typeface="+mn-cs"/>
            </a:rPr>
            <a:t>Observación cuantitativa</a:t>
          </a:r>
        </a:p>
      </dgm:t>
    </dgm:pt>
    <dgm:pt modelId="{E9D95DE2-5789-4046-8D29-A1C8BA066E57}" type="parTrans" cxnId="{C40D4C43-5CE8-9D45-9543-26152A0BD6C3}">
      <dgm:prSet/>
      <dgm:spPr/>
      <dgm:t>
        <a:bodyPr/>
        <a:lstStyle/>
        <a:p>
          <a:endParaRPr lang="es-ES"/>
        </a:p>
      </dgm:t>
    </dgm:pt>
    <dgm:pt modelId="{FBEF5EC4-BB2D-6147-9CD7-788EBE4DAFB9}" type="sibTrans" cxnId="{C40D4C43-5CE8-9D45-9543-26152A0BD6C3}">
      <dgm:prSet/>
      <dgm:spPr/>
      <dgm:t>
        <a:bodyPr/>
        <a:lstStyle/>
        <a:p>
          <a:endParaRPr lang="es-ES"/>
        </a:p>
      </dgm:t>
    </dgm:pt>
    <dgm:pt modelId="{3786EB04-8AEA-E346-AB9A-56E98759ABBC}">
      <dgm:prSet phldrT="[Texto]"/>
      <dgm:spPr>
        <a:xfrm>
          <a:off x="662939" y="0"/>
          <a:ext cx="1580997" cy="1024128"/>
        </a:xfrm>
        <a:solidFill>
          <a:srgbClr val="FFFFFF">
            <a:alpha val="90000"/>
            <a:hueOff val="0"/>
            <a:satOff val="0"/>
            <a:lumOff val="0"/>
            <a:alphaOff val="0"/>
          </a:srgbClr>
        </a:solidFill>
        <a:ln w="12700" cap="flat" cmpd="sng" algn="ctr">
          <a:solidFill>
            <a:srgbClr val="D2CB6C">
              <a:hueOff val="0"/>
              <a:satOff val="0"/>
              <a:lumOff val="0"/>
              <a:alphaOff val="0"/>
            </a:srgbClr>
          </a:solidFill>
          <a:prstDash val="solid"/>
        </a:ln>
        <a:effectLst/>
      </dgm:spPr>
      <dgm:t>
        <a:bodyPr/>
        <a:lstStyle/>
        <a:p>
          <a:r>
            <a:rPr lang="es-ES">
              <a:solidFill>
                <a:srgbClr val="2F2B20">
                  <a:hueOff val="0"/>
                  <a:satOff val="0"/>
                  <a:lumOff val="0"/>
                  <a:alphaOff val="0"/>
                </a:srgbClr>
              </a:solidFill>
              <a:latin typeface="Calibri"/>
              <a:ea typeface="+mn-ea"/>
              <a:cs typeface="+mn-cs"/>
            </a:rPr>
            <a:t>Bateria de indicadores</a:t>
          </a:r>
        </a:p>
      </dgm:t>
    </dgm:pt>
    <dgm:pt modelId="{8722A0C8-5B3C-C648-964B-33C7A54F8EB0}" type="parTrans" cxnId="{E0C9299D-B98C-384A-8452-4EED18B5701C}">
      <dgm:prSet/>
      <dgm:spPr/>
      <dgm:t>
        <a:bodyPr/>
        <a:lstStyle/>
        <a:p>
          <a:endParaRPr lang="es-ES"/>
        </a:p>
      </dgm:t>
    </dgm:pt>
    <dgm:pt modelId="{1B5A4BEB-ACB2-C340-8D45-B199DC646798}" type="sibTrans" cxnId="{E0C9299D-B98C-384A-8452-4EED18B5701C}">
      <dgm:prSet/>
      <dgm:spPr/>
      <dgm:t>
        <a:bodyPr/>
        <a:lstStyle/>
        <a:p>
          <a:endParaRPr lang="es-ES"/>
        </a:p>
      </dgm:t>
    </dgm:pt>
    <dgm:pt modelId="{753B8802-B41A-F14B-B82F-EB2714CA4087}">
      <dgm:prSet phldrT="[Texto]"/>
      <dgm:spPr>
        <a:xfrm rot="5400000">
          <a:off x="2775204" y="182422"/>
          <a:ext cx="1385773" cy="1385773"/>
        </a:xfrm>
        <a:solidFill>
          <a:srgbClr val="D2CB6C">
            <a:hueOff val="1968062"/>
            <a:satOff val="-15351"/>
            <a:lumOff val="-392"/>
            <a:alphaOff val="0"/>
          </a:srgbClr>
        </a:solidFill>
        <a:ln>
          <a:noFill/>
        </a:ln>
        <a:effectLst>
          <a:outerShdw blurRad="50800" dist="25400" algn="bl" rotWithShape="0">
            <a:srgbClr val="000000">
              <a:alpha val="60000"/>
            </a:srgbClr>
          </a:outerShdw>
        </a:effectLst>
      </dgm:spPr>
      <dgm:t>
        <a:bodyPr/>
        <a:lstStyle/>
        <a:p>
          <a:r>
            <a:rPr lang="es-ES">
              <a:solidFill>
                <a:srgbClr val="FFFFFF"/>
              </a:solidFill>
              <a:latin typeface="Calibri"/>
              <a:ea typeface="+mn-ea"/>
              <a:cs typeface="+mn-cs"/>
            </a:rPr>
            <a:t>Observación cualitativa</a:t>
          </a:r>
        </a:p>
      </dgm:t>
    </dgm:pt>
    <dgm:pt modelId="{A2F803EE-028B-D749-B040-BAE7829CC03B}" type="parTrans" cxnId="{5A172503-1311-C54F-BCFF-12CB91B7A421}">
      <dgm:prSet/>
      <dgm:spPr/>
      <dgm:t>
        <a:bodyPr/>
        <a:lstStyle/>
        <a:p>
          <a:endParaRPr lang="es-ES"/>
        </a:p>
      </dgm:t>
    </dgm:pt>
    <dgm:pt modelId="{1903B6B0-DCB1-5546-82F3-09F996D65D18}" type="sibTrans" cxnId="{5A172503-1311-C54F-BCFF-12CB91B7A421}">
      <dgm:prSet/>
      <dgm:spPr/>
      <dgm:t>
        <a:bodyPr/>
        <a:lstStyle/>
        <a:p>
          <a:endParaRPr lang="es-ES"/>
        </a:p>
      </dgm:t>
    </dgm:pt>
    <dgm:pt modelId="{CF3EA352-6ED1-E54E-A60D-F6FD9211116C}">
      <dgm:prSet phldrT="[Texto]"/>
      <dgm:spPr>
        <a:xfrm>
          <a:off x="3242462" y="0"/>
          <a:ext cx="1580997" cy="1024128"/>
        </a:xfrm>
        <a:solidFill>
          <a:srgbClr val="FFFFFF">
            <a:alpha val="90000"/>
            <a:hueOff val="0"/>
            <a:satOff val="0"/>
            <a:lumOff val="0"/>
            <a:alphaOff val="0"/>
          </a:srgbClr>
        </a:solidFill>
        <a:ln w="12700" cap="flat" cmpd="sng" algn="ctr">
          <a:solidFill>
            <a:srgbClr val="D2CB6C">
              <a:hueOff val="1968062"/>
              <a:satOff val="-15351"/>
              <a:lumOff val="-392"/>
              <a:alphaOff val="0"/>
            </a:srgbClr>
          </a:solidFill>
          <a:prstDash val="solid"/>
        </a:ln>
        <a:effectLst/>
      </dgm:spPr>
      <dgm:t>
        <a:bodyPr/>
        <a:lstStyle/>
        <a:p>
          <a:r>
            <a:rPr lang="es-ES">
              <a:solidFill>
                <a:srgbClr val="2F2B20">
                  <a:hueOff val="0"/>
                  <a:satOff val="0"/>
                  <a:lumOff val="0"/>
                  <a:alphaOff val="0"/>
                </a:srgbClr>
              </a:solidFill>
              <a:latin typeface="Calibri"/>
              <a:ea typeface="+mn-ea"/>
              <a:cs typeface="+mn-cs"/>
            </a:rPr>
            <a:t>Normas y jurisprudencia</a:t>
          </a:r>
        </a:p>
      </dgm:t>
    </dgm:pt>
    <dgm:pt modelId="{06D7E0AD-C003-2F43-91B3-B24C884760B4}" type="parTrans" cxnId="{ED85FE18-22B2-5647-8678-133F372F4D7D}">
      <dgm:prSet/>
      <dgm:spPr/>
      <dgm:t>
        <a:bodyPr/>
        <a:lstStyle/>
        <a:p>
          <a:endParaRPr lang="es-ES"/>
        </a:p>
      </dgm:t>
    </dgm:pt>
    <dgm:pt modelId="{7268B76E-77B7-D042-A8C8-DECBF92CAABF}" type="sibTrans" cxnId="{ED85FE18-22B2-5647-8678-133F372F4D7D}">
      <dgm:prSet/>
      <dgm:spPr/>
      <dgm:t>
        <a:bodyPr/>
        <a:lstStyle/>
        <a:p>
          <a:endParaRPr lang="es-ES"/>
        </a:p>
      </dgm:t>
    </dgm:pt>
    <dgm:pt modelId="{1DCA3D3C-F883-5E4B-8719-E1148DD5C5C2}">
      <dgm:prSet phldrT="[Texto]"/>
      <dgm:spPr>
        <a:xfrm rot="16200000">
          <a:off x="1325422" y="1632204"/>
          <a:ext cx="1385773" cy="1385773"/>
        </a:xfrm>
        <a:solidFill>
          <a:srgbClr val="D2CB6C">
            <a:hueOff val="5904187"/>
            <a:satOff val="-46054"/>
            <a:lumOff val="-1177"/>
            <a:alphaOff val="0"/>
          </a:srgbClr>
        </a:solidFill>
        <a:ln>
          <a:noFill/>
        </a:ln>
        <a:effectLst>
          <a:outerShdw blurRad="50800" dist="25400" algn="bl" rotWithShape="0">
            <a:srgbClr val="000000">
              <a:alpha val="60000"/>
            </a:srgbClr>
          </a:outerShdw>
        </a:effectLst>
      </dgm:spPr>
      <dgm:t>
        <a:bodyPr/>
        <a:lstStyle/>
        <a:p>
          <a:r>
            <a:rPr lang="es-ES">
              <a:solidFill>
                <a:srgbClr val="FFFFFF"/>
              </a:solidFill>
              <a:latin typeface="Calibri"/>
              <a:ea typeface="+mn-ea"/>
              <a:cs typeface="+mn-cs"/>
            </a:rPr>
            <a:t>Observación institucional</a:t>
          </a:r>
        </a:p>
      </dgm:t>
    </dgm:pt>
    <dgm:pt modelId="{28CF80BC-781C-134F-B783-F6232F2D583A}" type="parTrans" cxnId="{F7CD546D-246B-7647-B10D-883983F2D5CD}">
      <dgm:prSet/>
      <dgm:spPr/>
      <dgm:t>
        <a:bodyPr/>
        <a:lstStyle/>
        <a:p>
          <a:endParaRPr lang="es-ES"/>
        </a:p>
      </dgm:t>
    </dgm:pt>
    <dgm:pt modelId="{34463CA1-131D-E943-8A1E-B277F597A787}" type="sibTrans" cxnId="{F7CD546D-246B-7647-B10D-883983F2D5CD}">
      <dgm:prSet/>
      <dgm:spPr/>
      <dgm:t>
        <a:bodyPr/>
        <a:lstStyle/>
        <a:p>
          <a:endParaRPr lang="es-ES"/>
        </a:p>
      </dgm:t>
    </dgm:pt>
    <dgm:pt modelId="{12583C35-25B3-7B42-A759-E1FF60E94A08}">
      <dgm:prSet phldrT="[Texto]"/>
      <dgm:spPr>
        <a:xfrm>
          <a:off x="662939" y="2176272"/>
          <a:ext cx="1580997" cy="1024128"/>
        </a:xfrm>
        <a:solidFill>
          <a:srgbClr val="FFFFFF">
            <a:alpha val="90000"/>
            <a:hueOff val="0"/>
            <a:satOff val="0"/>
            <a:lumOff val="0"/>
            <a:alphaOff val="0"/>
          </a:srgbClr>
        </a:solidFill>
        <a:ln w="12700" cap="flat" cmpd="sng" algn="ctr">
          <a:solidFill>
            <a:srgbClr val="D2CB6C">
              <a:hueOff val="5904187"/>
              <a:satOff val="-46054"/>
              <a:lumOff val="-1177"/>
              <a:alphaOff val="0"/>
            </a:srgbClr>
          </a:solidFill>
          <a:prstDash val="solid"/>
        </a:ln>
        <a:effectLst/>
      </dgm:spPr>
      <dgm:t>
        <a:bodyPr/>
        <a:lstStyle/>
        <a:p>
          <a:r>
            <a:rPr lang="es-ES">
              <a:solidFill>
                <a:srgbClr val="2F2B20">
                  <a:hueOff val="0"/>
                  <a:satOff val="0"/>
                  <a:lumOff val="0"/>
                  <a:alphaOff val="0"/>
                </a:srgbClr>
              </a:solidFill>
              <a:latin typeface="Calibri"/>
              <a:ea typeface="+mn-ea"/>
              <a:cs typeface="+mn-cs"/>
            </a:rPr>
            <a:t>Planes y programas</a:t>
          </a:r>
        </a:p>
      </dgm:t>
    </dgm:pt>
    <dgm:pt modelId="{26DC998D-1D6C-154B-A85A-6EA0A162C6F5}" type="parTrans" cxnId="{99CAB069-C3D8-1E45-9310-866CEBCC0DCD}">
      <dgm:prSet/>
      <dgm:spPr/>
      <dgm:t>
        <a:bodyPr/>
        <a:lstStyle/>
        <a:p>
          <a:endParaRPr lang="es-ES"/>
        </a:p>
      </dgm:t>
    </dgm:pt>
    <dgm:pt modelId="{22D37E12-D20D-B543-81FB-E7937F146A99}" type="sibTrans" cxnId="{99CAB069-C3D8-1E45-9310-866CEBCC0DCD}">
      <dgm:prSet/>
      <dgm:spPr/>
      <dgm:t>
        <a:bodyPr/>
        <a:lstStyle/>
        <a:p>
          <a:endParaRPr lang="es-ES"/>
        </a:p>
      </dgm:t>
    </dgm:pt>
    <dgm:pt modelId="{C8FAF1D8-A196-4947-A23C-A932399A911D}">
      <dgm:prSet phldrT="[Texto]"/>
      <dgm:spPr>
        <a:xfrm>
          <a:off x="3242462" y="0"/>
          <a:ext cx="1580997" cy="1024128"/>
        </a:xfrm>
        <a:solidFill>
          <a:srgbClr val="FFFFFF">
            <a:alpha val="90000"/>
            <a:hueOff val="0"/>
            <a:satOff val="0"/>
            <a:lumOff val="0"/>
            <a:alphaOff val="0"/>
          </a:srgbClr>
        </a:solidFill>
        <a:ln w="12700" cap="flat" cmpd="sng" algn="ctr">
          <a:solidFill>
            <a:srgbClr val="D2CB6C">
              <a:hueOff val="1968062"/>
              <a:satOff val="-15351"/>
              <a:lumOff val="-392"/>
              <a:alphaOff val="0"/>
            </a:srgbClr>
          </a:solidFill>
          <a:prstDash val="solid"/>
        </a:ln>
        <a:effectLst/>
      </dgm:spPr>
      <dgm:t>
        <a:bodyPr/>
        <a:lstStyle/>
        <a:p>
          <a:r>
            <a:rPr lang="es-ES">
              <a:solidFill>
                <a:srgbClr val="2F2B20">
                  <a:hueOff val="0"/>
                  <a:satOff val="0"/>
                  <a:lumOff val="0"/>
                  <a:alphaOff val="0"/>
                </a:srgbClr>
              </a:solidFill>
              <a:latin typeface="Calibri"/>
              <a:ea typeface="+mn-ea"/>
              <a:cs typeface="+mn-cs"/>
            </a:rPr>
            <a:t>Documentos externos</a:t>
          </a:r>
        </a:p>
      </dgm:t>
    </dgm:pt>
    <dgm:pt modelId="{5742363C-7494-474B-AB61-5FA61C63D007}" type="parTrans" cxnId="{E9034706-5230-A741-BA51-61C13F2D4C34}">
      <dgm:prSet/>
      <dgm:spPr/>
      <dgm:t>
        <a:bodyPr/>
        <a:lstStyle/>
        <a:p>
          <a:endParaRPr lang="es-ES"/>
        </a:p>
      </dgm:t>
    </dgm:pt>
    <dgm:pt modelId="{FF617A88-48B7-764F-9AE8-F28D226DB4A9}" type="sibTrans" cxnId="{E9034706-5230-A741-BA51-61C13F2D4C34}">
      <dgm:prSet/>
      <dgm:spPr/>
      <dgm:t>
        <a:bodyPr/>
        <a:lstStyle/>
        <a:p>
          <a:endParaRPr lang="es-ES"/>
        </a:p>
      </dgm:t>
    </dgm:pt>
    <dgm:pt modelId="{3AE7B358-B691-A244-9A8C-A35A0D30918E}">
      <dgm:prSet phldrT="[Texto]"/>
      <dgm:spPr>
        <a:xfrm>
          <a:off x="3242462" y="0"/>
          <a:ext cx="1580997" cy="1024128"/>
        </a:xfrm>
        <a:solidFill>
          <a:srgbClr val="FFFFFF">
            <a:alpha val="90000"/>
            <a:hueOff val="0"/>
            <a:satOff val="0"/>
            <a:lumOff val="0"/>
            <a:alphaOff val="0"/>
          </a:srgbClr>
        </a:solidFill>
        <a:ln w="12700" cap="flat" cmpd="sng" algn="ctr">
          <a:solidFill>
            <a:srgbClr val="D2CB6C">
              <a:hueOff val="1968062"/>
              <a:satOff val="-15351"/>
              <a:lumOff val="-392"/>
              <a:alphaOff val="0"/>
            </a:srgbClr>
          </a:solidFill>
          <a:prstDash val="solid"/>
        </a:ln>
        <a:effectLst/>
      </dgm:spPr>
      <dgm:t>
        <a:bodyPr/>
        <a:lstStyle/>
        <a:p>
          <a:r>
            <a:rPr lang="es-ES">
              <a:solidFill>
                <a:srgbClr val="2F2B20">
                  <a:hueOff val="0"/>
                  <a:satOff val="0"/>
                  <a:lumOff val="0"/>
                  <a:alphaOff val="0"/>
                </a:srgbClr>
              </a:solidFill>
              <a:latin typeface="Calibri"/>
              <a:ea typeface="+mn-ea"/>
              <a:cs typeface="+mn-cs"/>
            </a:rPr>
            <a:t>Revisión de expedientes</a:t>
          </a:r>
        </a:p>
      </dgm:t>
    </dgm:pt>
    <dgm:pt modelId="{6F3D4894-8F5C-1847-B941-165648BBE88F}" type="parTrans" cxnId="{E62EB636-43B1-CD4E-8EFA-A09042CD0FF2}">
      <dgm:prSet/>
      <dgm:spPr/>
      <dgm:t>
        <a:bodyPr/>
        <a:lstStyle/>
        <a:p>
          <a:endParaRPr lang="es-ES"/>
        </a:p>
      </dgm:t>
    </dgm:pt>
    <dgm:pt modelId="{A2FBB9E8-A569-CA40-8719-923CD34A1FEF}" type="sibTrans" cxnId="{E62EB636-43B1-CD4E-8EFA-A09042CD0FF2}">
      <dgm:prSet/>
      <dgm:spPr/>
      <dgm:t>
        <a:bodyPr/>
        <a:lstStyle/>
        <a:p>
          <a:endParaRPr lang="es-ES"/>
        </a:p>
      </dgm:t>
    </dgm:pt>
    <dgm:pt modelId="{ED8F3E5B-BE90-AA4D-B7A2-9AF043DD86E0}">
      <dgm:prSet phldrT="[Texto]"/>
      <dgm:spPr>
        <a:xfrm>
          <a:off x="3242462" y="0"/>
          <a:ext cx="1580997" cy="1024128"/>
        </a:xfrm>
        <a:solidFill>
          <a:srgbClr val="FFFFFF">
            <a:alpha val="90000"/>
            <a:hueOff val="0"/>
            <a:satOff val="0"/>
            <a:lumOff val="0"/>
            <a:alphaOff val="0"/>
          </a:srgbClr>
        </a:solidFill>
        <a:ln w="12700" cap="flat" cmpd="sng" algn="ctr">
          <a:solidFill>
            <a:srgbClr val="D2CB6C">
              <a:hueOff val="1968062"/>
              <a:satOff val="-15351"/>
              <a:lumOff val="-392"/>
              <a:alphaOff val="0"/>
            </a:srgbClr>
          </a:solidFill>
          <a:prstDash val="solid"/>
        </a:ln>
        <a:effectLst/>
      </dgm:spPr>
      <dgm:t>
        <a:bodyPr/>
        <a:lstStyle/>
        <a:p>
          <a:r>
            <a:rPr lang="es-ES">
              <a:solidFill>
                <a:srgbClr val="2F2B20">
                  <a:hueOff val="0"/>
                  <a:satOff val="0"/>
                  <a:lumOff val="0"/>
                  <a:alphaOff val="0"/>
                </a:srgbClr>
              </a:solidFill>
              <a:latin typeface="Calibri"/>
              <a:ea typeface="+mn-ea"/>
              <a:cs typeface="+mn-cs"/>
            </a:rPr>
            <a:t>Otras fuentes información</a:t>
          </a:r>
        </a:p>
      </dgm:t>
    </dgm:pt>
    <dgm:pt modelId="{C8E3C9E4-D9EE-1F45-B47A-C57DB61C6C08}" type="parTrans" cxnId="{C9E24510-1092-FA4C-B499-2FF1EE0D88ED}">
      <dgm:prSet/>
      <dgm:spPr/>
      <dgm:t>
        <a:bodyPr/>
        <a:lstStyle/>
        <a:p>
          <a:endParaRPr lang="es-ES"/>
        </a:p>
      </dgm:t>
    </dgm:pt>
    <dgm:pt modelId="{CF6CF4DA-698E-8642-A532-5057B18B8784}" type="sibTrans" cxnId="{C9E24510-1092-FA4C-B499-2FF1EE0D88ED}">
      <dgm:prSet/>
      <dgm:spPr/>
      <dgm:t>
        <a:bodyPr/>
        <a:lstStyle/>
        <a:p>
          <a:endParaRPr lang="es-ES"/>
        </a:p>
      </dgm:t>
    </dgm:pt>
    <dgm:pt modelId="{F21F381D-D526-7648-87DE-95963EAD11F3}">
      <dgm:prSet phldrT="[Texto]"/>
      <dgm:spPr>
        <a:xfrm>
          <a:off x="3242462" y="0"/>
          <a:ext cx="1580997" cy="1024128"/>
        </a:xfrm>
        <a:solidFill>
          <a:srgbClr val="FFFFFF">
            <a:alpha val="90000"/>
            <a:hueOff val="0"/>
            <a:satOff val="0"/>
            <a:lumOff val="0"/>
            <a:alphaOff val="0"/>
          </a:srgbClr>
        </a:solidFill>
        <a:ln w="12700" cap="flat" cmpd="sng" algn="ctr">
          <a:solidFill>
            <a:srgbClr val="D2CB6C">
              <a:hueOff val="1968062"/>
              <a:satOff val="-15351"/>
              <a:lumOff val="-392"/>
              <a:alphaOff val="0"/>
            </a:srgbClr>
          </a:solidFill>
          <a:prstDash val="solid"/>
        </a:ln>
        <a:effectLst/>
      </dgm:spPr>
      <dgm:t>
        <a:bodyPr/>
        <a:lstStyle/>
        <a:p>
          <a:r>
            <a:rPr lang="es-ES">
              <a:solidFill>
                <a:srgbClr val="2F2B20">
                  <a:hueOff val="0"/>
                  <a:satOff val="0"/>
                  <a:lumOff val="0"/>
                  <a:alphaOff val="0"/>
                </a:srgbClr>
              </a:solidFill>
              <a:latin typeface="Calibri"/>
              <a:ea typeface="+mn-ea"/>
              <a:cs typeface="+mn-cs"/>
            </a:rPr>
            <a:t>Medios de comunicación</a:t>
          </a:r>
        </a:p>
      </dgm:t>
    </dgm:pt>
    <dgm:pt modelId="{5EB13FC1-3B18-1B41-8443-6C97A1DFF99D}" type="parTrans" cxnId="{489C06C9-04C7-1048-A307-2CA2F1A01D66}">
      <dgm:prSet/>
      <dgm:spPr/>
      <dgm:t>
        <a:bodyPr/>
        <a:lstStyle/>
        <a:p>
          <a:endParaRPr lang="es-ES"/>
        </a:p>
      </dgm:t>
    </dgm:pt>
    <dgm:pt modelId="{2B48F023-5733-3140-ABB9-47B01B41C980}" type="sibTrans" cxnId="{489C06C9-04C7-1048-A307-2CA2F1A01D66}">
      <dgm:prSet/>
      <dgm:spPr/>
      <dgm:t>
        <a:bodyPr/>
        <a:lstStyle/>
        <a:p>
          <a:endParaRPr lang="es-ES"/>
        </a:p>
      </dgm:t>
    </dgm:pt>
    <dgm:pt modelId="{61F0B769-360B-7545-86B3-6B3CE1A956D4}">
      <dgm:prSet phldrT="[Texto]"/>
      <dgm:spPr>
        <a:xfrm>
          <a:off x="3242462" y="2176272"/>
          <a:ext cx="1580997" cy="1024128"/>
        </a:xfrm>
        <a:solidFill>
          <a:srgbClr val="FFFFFF">
            <a:alpha val="90000"/>
            <a:hueOff val="0"/>
            <a:satOff val="0"/>
            <a:lumOff val="0"/>
            <a:alphaOff val="0"/>
          </a:srgbClr>
        </a:solidFill>
        <a:ln w="12700" cap="flat" cmpd="sng" algn="ctr">
          <a:solidFill>
            <a:srgbClr val="D2CB6C">
              <a:hueOff val="3936125"/>
              <a:satOff val="-30703"/>
              <a:lumOff val="-785"/>
              <a:alphaOff val="0"/>
            </a:srgbClr>
          </a:solidFill>
          <a:prstDash val="solid"/>
        </a:ln>
        <a:effectLst/>
      </dgm:spPr>
      <dgm:t>
        <a:bodyPr/>
        <a:lstStyle/>
        <a:p>
          <a:r>
            <a:rPr lang="es-ES">
              <a:solidFill>
                <a:srgbClr val="2F2B20">
                  <a:hueOff val="0"/>
                  <a:satOff val="0"/>
                  <a:lumOff val="0"/>
                  <a:alphaOff val="0"/>
                </a:srgbClr>
              </a:solidFill>
              <a:latin typeface="Calibri"/>
              <a:ea typeface="+mn-ea"/>
              <a:cs typeface="+mn-cs"/>
            </a:rPr>
            <a:t>Trabajo de campo y análisis</a:t>
          </a:r>
        </a:p>
      </dgm:t>
    </dgm:pt>
    <dgm:pt modelId="{0C1E36BA-40AD-FF47-AAFA-0E173150D1EB}" type="sibTrans" cxnId="{9199C9A2-029F-0F48-B216-180FABAE7219}">
      <dgm:prSet/>
      <dgm:spPr/>
      <dgm:t>
        <a:bodyPr/>
        <a:lstStyle/>
        <a:p>
          <a:endParaRPr lang="es-ES"/>
        </a:p>
      </dgm:t>
    </dgm:pt>
    <dgm:pt modelId="{C8E7AEF4-4720-9048-BB4C-A9FBEFDE9161}" type="parTrans" cxnId="{9199C9A2-029F-0F48-B216-180FABAE7219}">
      <dgm:prSet/>
      <dgm:spPr/>
      <dgm:t>
        <a:bodyPr/>
        <a:lstStyle/>
        <a:p>
          <a:endParaRPr lang="es-ES"/>
        </a:p>
      </dgm:t>
    </dgm:pt>
    <dgm:pt modelId="{4BAEF28F-9BEF-5B40-8912-AC78900F4637}">
      <dgm:prSet phldrT="[Texto]"/>
      <dgm:spPr>
        <a:xfrm rot="10800000">
          <a:off x="2775204" y="1632204"/>
          <a:ext cx="1385773" cy="1385773"/>
        </a:xfrm>
        <a:solidFill>
          <a:srgbClr val="D2CB6C">
            <a:hueOff val="3936125"/>
            <a:satOff val="-30703"/>
            <a:lumOff val="-785"/>
            <a:alphaOff val="0"/>
          </a:srgbClr>
        </a:solidFill>
        <a:ln>
          <a:noFill/>
        </a:ln>
        <a:effectLst>
          <a:outerShdw blurRad="50800" dist="25400" algn="bl" rotWithShape="0">
            <a:srgbClr val="000000">
              <a:alpha val="60000"/>
            </a:srgbClr>
          </a:outerShdw>
        </a:effectLst>
      </dgm:spPr>
      <dgm:t>
        <a:bodyPr/>
        <a:lstStyle/>
        <a:p>
          <a:r>
            <a:rPr lang="es-ES">
              <a:solidFill>
                <a:srgbClr val="FFFFFF"/>
              </a:solidFill>
              <a:latin typeface="Calibri"/>
              <a:ea typeface="+mn-ea"/>
              <a:cs typeface="+mn-cs"/>
            </a:rPr>
            <a:t>Revisión de expedientes</a:t>
          </a:r>
        </a:p>
      </dgm:t>
    </dgm:pt>
    <dgm:pt modelId="{F2B658B0-0A37-374B-AFFD-65EDEE8C5109}" type="sibTrans" cxnId="{DD323529-47BE-344A-B90B-652D3511C681}">
      <dgm:prSet/>
      <dgm:spPr/>
      <dgm:t>
        <a:bodyPr/>
        <a:lstStyle/>
        <a:p>
          <a:endParaRPr lang="es-ES"/>
        </a:p>
      </dgm:t>
    </dgm:pt>
    <dgm:pt modelId="{E7301347-017C-9649-B879-51E2B0B4B03A}" type="parTrans" cxnId="{DD323529-47BE-344A-B90B-652D3511C681}">
      <dgm:prSet/>
      <dgm:spPr/>
      <dgm:t>
        <a:bodyPr/>
        <a:lstStyle/>
        <a:p>
          <a:endParaRPr lang="es-ES"/>
        </a:p>
      </dgm:t>
    </dgm:pt>
    <dgm:pt modelId="{C9C71FD0-05F6-A94E-9484-7F57F1A6DA7D}" type="pres">
      <dgm:prSet presAssocID="{BE69A65C-A8B1-C84B-B151-4C0D4C464D80}" presName="cycleMatrixDiagram" presStyleCnt="0">
        <dgm:presLayoutVars>
          <dgm:chMax val="1"/>
          <dgm:dir/>
          <dgm:animLvl val="lvl"/>
          <dgm:resizeHandles val="exact"/>
        </dgm:presLayoutVars>
      </dgm:prSet>
      <dgm:spPr/>
      <dgm:t>
        <a:bodyPr/>
        <a:lstStyle/>
        <a:p>
          <a:endParaRPr lang="es-ES"/>
        </a:p>
      </dgm:t>
    </dgm:pt>
    <dgm:pt modelId="{4EC70313-D952-204A-8333-27524BCD7CE0}" type="pres">
      <dgm:prSet presAssocID="{BE69A65C-A8B1-C84B-B151-4C0D4C464D80}" presName="children" presStyleCnt="0"/>
      <dgm:spPr/>
    </dgm:pt>
    <dgm:pt modelId="{29358AEB-520F-DC4D-9FDB-B1D4FC6EDBCF}" type="pres">
      <dgm:prSet presAssocID="{BE69A65C-A8B1-C84B-B151-4C0D4C464D80}" presName="child1group" presStyleCnt="0"/>
      <dgm:spPr/>
    </dgm:pt>
    <dgm:pt modelId="{5030337E-2BCD-AF43-9516-4D841BACDC6F}" type="pres">
      <dgm:prSet presAssocID="{BE69A65C-A8B1-C84B-B151-4C0D4C464D80}" presName="child1" presStyleLbl="bgAcc1" presStyleIdx="0" presStyleCnt="4"/>
      <dgm:spPr>
        <a:prstGeom prst="roundRect">
          <a:avLst>
            <a:gd name="adj" fmla="val 10000"/>
          </a:avLst>
        </a:prstGeom>
      </dgm:spPr>
      <dgm:t>
        <a:bodyPr/>
        <a:lstStyle/>
        <a:p>
          <a:endParaRPr lang="es-ES"/>
        </a:p>
      </dgm:t>
    </dgm:pt>
    <dgm:pt modelId="{199ADC85-73BD-4B40-87AC-D2AC5C7601C8}" type="pres">
      <dgm:prSet presAssocID="{BE69A65C-A8B1-C84B-B151-4C0D4C464D80}" presName="child1Text" presStyleLbl="bgAcc1" presStyleIdx="0" presStyleCnt="4">
        <dgm:presLayoutVars>
          <dgm:bulletEnabled val="1"/>
        </dgm:presLayoutVars>
      </dgm:prSet>
      <dgm:spPr/>
      <dgm:t>
        <a:bodyPr/>
        <a:lstStyle/>
        <a:p>
          <a:endParaRPr lang="es-ES"/>
        </a:p>
      </dgm:t>
    </dgm:pt>
    <dgm:pt modelId="{DCBD3D3A-B71F-044D-8942-1C7122AE0C56}" type="pres">
      <dgm:prSet presAssocID="{BE69A65C-A8B1-C84B-B151-4C0D4C464D80}" presName="child2group" presStyleCnt="0"/>
      <dgm:spPr/>
    </dgm:pt>
    <dgm:pt modelId="{DD00345D-8732-2C45-BEBC-92FEE6CA4F35}" type="pres">
      <dgm:prSet presAssocID="{BE69A65C-A8B1-C84B-B151-4C0D4C464D80}" presName="child2" presStyleLbl="bgAcc1" presStyleIdx="1" presStyleCnt="4"/>
      <dgm:spPr>
        <a:prstGeom prst="roundRect">
          <a:avLst>
            <a:gd name="adj" fmla="val 10000"/>
          </a:avLst>
        </a:prstGeom>
      </dgm:spPr>
      <dgm:t>
        <a:bodyPr/>
        <a:lstStyle/>
        <a:p>
          <a:endParaRPr lang="es-ES"/>
        </a:p>
      </dgm:t>
    </dgm:pt>
    <dgm:pt modelId="{0A31F7A4-5404-314F-BECC-1DA283194031}" type="pres">
      <dgm:prSet presAssocID="{BE69A65C-A8B1-C84B-B151-4C0D4C464D80}" presName="child2Text" presStyleLbl="bgAcc1" presStyleIdx="1" presStyleCnt="4">
        <dgm:presLayoutVars>
          <dgm:bulletEnabled val="1"/>
        </dgm:presLayoutVars>
      </dgm:prSet>
      <dgm:spPr/>
      <dgm:t>
        <a:bodyPr/>
        <a:lstStyle/>
        <a:p>
          <a:endParaRPr lang="es-ES"/>
        </a:p>
      </dgm:t>
    </dgm:pt>
    <dgm:pt modelId="{7B870F9B-068A-1347-BABA-06077F78E57F}" type="pres">
      <dgm:prSet presAssocID="{BE69A65C-A8B1-C84B-B151-4C0D4C464D80}" presName="child3group" presStyleCnt="0"/>
      <dgm:spPr/>
    </dgm:pt>
    <dgm:pt modelId="{626B1054-65F3-D743-B720-A1C0659D2BDB}" type="pres">
      <dgm:prSet presAssocID="{BE69A65C-A8B1-C84B-B151-4C0D4C464D80}" presName="child3" presStyleLbl="bgAcc1" presStyleIdx="2" presStyleCnt="4"/>
      <dgm:spPr>
        <a:prstGeom prst="roundRect">
          <a:avLst>
            <a:gd name="adj" fmla="val 10000"/>
          </a:avLst>
        </a:prstGeom>
      </dgm:spPr>
      <dgm:t>
        <a:bodyPr/>
        <a:lstStyle/>
        <a:p>
          <a:endParaRPr lang="es-ES"/>
        </a:p>
      </dgm:t>
    </dgm:pt>
    <dgm:pt modelId="{E13DBE40-261F-B249-96AA-185EBF9D729C}" type="pres">
      <dgm:prSet presAssocID="{BE69A65C-A8B1-C84B-B151-4C0D4C464D80}" presName="child3Text" presStyleLbl="bgAcc1" presStyleIdx="2" presStyleCnt="4">
        <dgm:presLayoutVars>
          <dgm:bulletEnabled val="1"/>
        </dgm:presLayoutVars>
      </dgm:prSet>
      <dgm:spPr/>
      <dgm:t>
        <a:bodyPr/>
        <a:lstStyle/>
        <a:p>
          <a:endParaRPr lang="es-ES"/>
        </a:p>
      </dgm:t>
    </dgm:pt>
    <dgm:pt modelId="{B1FE08EE-10DC-4B45-B500-2BF9B3BE19BD}" type="pres">
      <dgm:prSet presAssocID="{BE69A65C-A8B1-C84B-B151-4C0D4C464D80}" presName="child4group" presStyleCnt="0"/>
      <dgm:spPr/>
    </dgm:pt>
    <dgm:pt modelId="{C2CAE87E-DE69-FE4D-91B6-6B901CFB608D}" type="pres">
      <dgm:prSet presAssocID="{BE69A65C-A8B1-C84B-B151-4C0D4C464D80}" presName="child4" presStyleLbl="bgAcc1" presStyleIdx="3" presStyleCnt="4"/>
      <dgm:spPr>
        <a:prstGeom prst="roundRect">
          <a:avLst>
            <a:gd name="adj" fmla="val 10000"/>
          </a:avLst>
        </a:prstGeom>
      </dgm:spPr>
      <dgm:t>
        <a:bodyPr/>
        <a:lstStyle/>
        <a:p>
          <a:endParaRPr lang="es-ES"/>
        </a:p>
      </dgm:t>
    </dgm:pt>
    <dgm:pt modelId="{CF330F87-F79D-4748-9C63-F7F3F8466AA6}" type="pres">
      <dgm:prSet presAssocID="{BE69A65C-A8B1-C84B-B151-4C0D4C464D80}" presName="child4Text" presStyleLbl="bgAcc1" presStyleIdx="3" presStyleCnt="4">
        <dgm:presLayoutVars>
          <dgm:bulletEnabled val="1"/>
        </dgm:presLayoutVars>
      </dgm:prSet>
      <dgm:spPr/>
      <dgm:t>
        <a:bodyPr/>
        <a:lstStyle/>
        <a:p>
          <a:endParaRPr lang="es-ES"/>
        </a:p>
      </dgm:t>
    </dgm:pt>
    <dgm:pt modelId="{5922F52C-6F78-554E-A3A6-79B822A8FDFD}" type="pres">
      <dgm:prSet presAssocID="{BE69A65C-A8B1-C84B-B151-4C0D4C464D80}" presName="childPlaceholder" presStyleCnt="0"/>
      <dgm:spPr/>
    </dgm:pt>
    <dgm:pt modelId="{A16320D0-8E2E-C64E-A9C6-C49C68D7117F}" type="pres">
      <dgm:prSet presAssocID="{BE69A65C-A8B1-C84B-B151-4C0D4C464D80}" presName="circle" presStyleCnt="0"/>
      <dgm:spPr/>
    </dgm:pt>
    <dgm:pt modelId="{3784168A-9F47-EC4E-AC57-352D75C3D113}" type="pres">
      <dgm:prSet presAssocID="{BE69A65C-A8B1-C84B-B151-4C0D4C464D80}" presName="quadrant1" presStyleLbl="node1" presStyleIdx="0" presStyleCnt="4">
        <dgm:presLayoutVars>
          <dgm:chMax val="1"/>
          <dgm:bulletEnabled val="1"/>
        </dgm:presLayoutVars>
      </dgm:prSet>
      <dgm:spPr>
        <a:prstGeom prst="pieWedge">
          <a:avLst/>
        </a:prstGeom>
      </dgm:spPr>
      <dgm:t>
        <a:bodyPr/>
        <a:lstStyle/>
        <a:p>
          <a:endParaRPr lang="es-ES"/>
        </a:p>
      </dgm:t>
    </dgm:pt>
    <dgm:pt modelId="{A4810336-D550-3542-BA96-D2DC08C93B7B}" type="pres">
      <dgm:prSet presAssocID="{BE69A65C-A8B1-C84B-B151-4C0D4C464D80}" presName="quadrant2" presStyleLbl="node1" presStyleIdx="1" presStyleCnt="4">
        <dgm:presLayoutVars>
          <dgm:chMax val="1"/>
          <dgm:bulletEnabled val="1"/>
        </dgm:presLayoutVars>
      </dgm:prSet>
      <dgm:spPr>
        <a:prstGeom prst="pieWedge">
          <a:avLst/>
        </a:prstGeom>
      </dgm:spPr>
      <dgm:t>
        <a:bodyPr/>
        <a:lstStyle/>
        <a:p>
          <a:endParaRPr lang="es-ES"/>
        </a:p>
      </dgm:t>
    </dgm:pt>
    <dgm:pt modelId="{366D4CFA-952E-174D-A58D-6A128A88726A}" type="pres">
      <dgm:prSet presAssocID="{BE69A65C-A8B1-C84B-B151-4C0D4C464D80}" presName="quadrant3" presStyleLbl="node1" presStyleIdx="2" presStyleCnt="4">
        <dgm:presLayoutVars>
          <dgm:chMax val="1"/>
          <dgm:bulletEnabled val="1"/>
        </dgm:presLayoutVars>
      </dgm:prSet>
      <dgm:spPr>
        <a:prstGeom prst="pieWedge">
          <a:avLst/>
        </a:prstGeom>
      </dgm:spPr>
      <dgm:t>
        <a:bodyPr/>
        <a:lstStyle/>
        <a:p>
          <a:endParaRPr lang="es-ES"/>
        </a:p>
      </dgm:t>
    </dgm:pt>
    <dgm:pt modelId="{E2B33D90-14D5-1A4E-B52D-7FE2F3CCFC43}" type="pres">
      <dgm:prSet presAssocID="{BE69A65C-A8B1-C84B-B151-4C0D4C464D80}" presName="quadrant4" presStyleLbl="node1" presStyleIdx="3" presStyleCnt="4">
        <dgm:presLayoutVars>
          <dgm:chMax val="1"/>
          <dgm:bulletEnabled val="1"/>
        </dgm:presLayoutVars>
      </dgm:prSet>
      <dgm:spPr>
        <a:prstGeom prst="pieWedge">
          <a:avLst/>
        </a:prstGeom>
      </dgm:spPr>
      <dgm:t>
        <a:bodyPr/>
        <a:lstStyle/>
        <a:p>
          <a:endParaRPr lang="es-ES"/>
        </a:p>
      </dgm:t>
    </dgm:pt>
    <dgm:pt modelId="{3F4D4DA3-6985-8846-8C1C-4F1AB842E995}" type="pres">
      <dgm:prSet presAssocID="{BE69A65C-A8B1-C84B-B151-4C0D4C464D80}" presName="quadrantPlaceholder" presStyleCnt="0"/>
      <dgm:spPr/>
    </dgm:pt>
    <dgm:pt modelId="{2E07FAE6-E682-804C-B3D5-19BB311021AE}" type="pres">
      <dgm:prSet presAssocID="{BE69A65C-A8B1-C84B-B151-4C0D4C464D80}" presName="center1" presStyleLbl="fgShp" presStyleIdx="0" presStyleCnt="2"/>
      <dgm:spPr>
        <a:xfrm>
          <a:off x="2503970" y="1312164"/>
          <a:ext cx="478459" cy="416052"/>
        </a:xfrm>
        <a:prstGeom prst="circularArrow">
          <a:avLst/>
        </a:prstGeom>
        <a:solidFill>
          <a:srgbClr val="D2CB6C">
            <a:tint val="40000"/>
            <a:hueOff val="0"/>
            <a:satOff val="0"/>
            <a:lumOff val="0"/>
            <a:alphaOff val="0"/>
          </a:srgbClr>
        </a:solidFill>
        <a:ln>
          <a:noFill/>
        </a:ln>
        <a:effectLst>
          <a:outerShdw blurRad="50800" dist="25400" algn="bl" rotWithShape="0">
            <a:srgbClr val="000000">
              <a:alpha val="60000"/>
            </a:srgbClr>
          </a:outerShdw>
        </a:effectLst>
      </dgm:spPr>
      <dgm:t>
        <a:bodyPr/>
        <a:lstStyle/>
        <a:p>
          <a:endParaRPr lang="es-ES"/>
        </a:p>
      </dgm:t>
    </dgm:pt>
    <dgm:pt modelId="{C0198FA7-1D07-4E45-B189-C9EADEF77698}" type="pres">
      <dgm:prSet presAssocID="{BE69A65C-A8B1-C84B-B151-4C0D4C464D80}" presName="center2" presStyleLbl="fgShp" presStyleIdx="1" presStyleCnt="2"/>
      <dgm:spPr>
        <a:xfrm rot="10800000">
          <a:off x="2503970" y="1472184"/>
          <a:ext cx="478459" cy="416052"/>
        </a:xfrm>
        <a:prstGeom prst="circularArrow">
          <a:avLst/>
        </a:prstGeom>
        <a:solidFill>
          <a:srgbClr val="D2CB6C">
            <a:tint val="40000"/>
            <a:hueOff val="0"/>
            <a:satOff val="0"/>
            <a:lumOff val="0"/>
            <a:alphaOff val="0"/>
          </a:srgbClr>
        </a:solidFill>
        <a:ln>
          <a:noFill/>
        </a:ln>
        <a:effectLst>
          <a:outerShdw blurRad="50800" dist="25400" algn="bl" rotWithShape="0">
            <a:srgbClr val="000000">
              <a:alpha val="60000"/>
            </a:srgbClr>
          </a:outerShdw>
        </a:effectLst>
      </dgm:spPr>
      <dgm:t>
        <a:bodyPr/>
        <a:lstStyle/>
        <a:p>
          <a:endParaRPr lang="es-ES"/>
        </a:p>
      </dgm:t>
    </dgm:pt>
  </dgm:ptLst>
  <dgm:cxnLst>
    <dgm:cxn modelId="{FFCFC726-5859-DE45-AAB5-5D49ED0E770E}" type="presOf" srcId="{1DCA3D3C-F883-5E4B-8719-E1148DD5C5C2}" destId="{E2B33D90-14D5-1A4E-B52D-7FE2F3CCFC43}" srcOrd="0" destOrd="0" presId="urn:microsoft.com/office/officeart/2005/8/layout/cycle4"/>
    <dgm:cxn modelId="{FF894752-D103-0E48-8F57-9AD17EE3754B}" type="presOf" srcId="{3AE7B358-B691-A244-9A8C-A35A0D30918E}" destId="{DD00345D-8732-2C45-BEBC-92FEE6CA4F35}" srcOrd="0" destOrd="2" presId="urn:microsoft.com/office/officeart/2005/8/layout/cycle4"/>
    <dgm:cxn modelId="{EDDBB653-A771-6E45-8C20-2475DE946D09}" type="presOf" srcId="{CF3EA352-6ED1-E54E-A60D-F6FD9211116C}" destId="{DD00345D-8732-2C45-BEBC-92FEE6CA4F35}" srcOrd="0" destOrd="0" presId="urn:microsoft.com/office/officeart/2005/8/layout/cycle4"/>
    <dgm:cxn modelId="{1FEB268D-BEC4-F04E-A51F-8345DD7F9147}" type="presOf" srcId="{753B8802-B41A-F14B-B82F-EB2714CA4087}" destId="{A4810336-D550-3542-BA96-D2DC08C93B7B}" srcOrd="0" destOrd="0" presId="urn:microsoft.com/office/officeart/2005/8/layout/cycle4"/>
    <dgm:cxn modelId="{519D3B34-3BAC-6942-A570-1C061EE6A5E3}" type="presOf" srcId="{3786EB04-8AEA-E346-AB9A-56E98759ABBC}" destId="{5030337E-2BCD-AF43-9516-4D841BACDC6F}" srcOrd="0" destOrd="0" presId="urn:microsoft.com/office/officeart/2005/8/layout/cycle4"/>
    <dgm:cxn modelId="{71947D01-A99E-6244-9707-B4C18D5DA0FD}" type="presOf" srcId="{F21F381D-D526-7648-87DE-95963EAD11F3}" destId="{0A31F7A4-5404-314F-BECC-1DA283194031}" srcOrd="1" destOrd="3" presId="urn:microsoft.com/office/officeart/2005/8/layout/cycle4"/>
    <dgm:cxn modelId="{7786B961-A7FA-6644-97BB-A9E1C1B4845A}" type="presOf" srcId="{F21F381D-D526-7648-87DE-95963EAD11F3}" destId="{DD00345D-8732-2C45-BEBC-92FEE6CA4F35}" srcOrd="0" destOrd="3" presId="urn:microsoft.com/office/officeart/2005/8/layout/cycle4"/>
    <dgm:cxn modelId="{DD323529-47BE-344A-B90B-652D3511C681}" srcId="{BE69A65C-A8B1-C84B-B151-4C0D4C464D80}" destId="{4BAEF28F-9BEF-5B40-8912-AC78900F4637}" srcOrd="2" destOrd="0" parTransId="{E7301347-017C-9649-B879-51E2B0B4B03A}" sibTransId="{F2B658B0-0A37-374B-AFFD-65EDEE8C5109}"/>
    <dgm:cxn modelId="{9002DA73-E509-774D-8635-238F610E903F}" type="presOf" srcId="{12583C35-25B3-7B42-A759-E1FF60E94A08}" destId="{C2CAE87E-DE69-FE4D-91B6-6B901CFB608D}" srcOrd="0" destOrd="0" presId="urn:microsoft.com/office/officeart/2005/8/layout/cycle4"/>
    <dgm:cxn modelId="{ED85FE18-22B2-5647-8678-133F372F4D7D}" srcId="{753B8802-B41A-F14B-B82F-EB2714CA4087}" destId="{CF3EA352-6ED1-E54E-A60D-F6FD9211116C}" srcOrd="0" destOrd="0" parTransId="{06D7E0AD-C003-2F43-91B3-B24C884760B4}" sibTransId="{7268B76E-77B7-D042-A8C8-DECBF92CAABF}"/>
    <dgm:cxn modelId="{791FB576-37DF-F043-80C2-8A22018160CA}" type="presOf" srcId="{12583C35-25B3-7B42-A759-E1FF60E94A08}" destId="{CF330F87-F79D-4748-9C63-F7F3F8466AA6}" srcOrd="1" destOrd="0" presId="urn:microsoft.com/office/officeart/2005/8/layout/cycle4"/>
    <dgm:cxn modelId="{C1761EBD-7CFD-DE4E-B3E4-4AC9F42D7B4F}" type="presOf" srcId="{BE69A65C-A8B1-C84B-B151-4C0D4C464D80}" destId="{C9C71FD0-05F6-A94E-9484-7F57F1A6DA7D}" srcOrd="0" destOrd="0" presId="urn:microsoft.com/office/officeart/2005/8/layout/cycle4"/>
    <dgm:cxn modelId="{E0C9299D-B98C-384A-8452-4EED18B5701C}" srcId="{D7E9AB18-2EF3-8048-A435-6049EDDF297E}" destId="{3786EB04-8AEA-E346-AB9A-56E98759ABBC}" srcOrd="0" destOrd="0" parTransId="{8722A0C8-5B3C-C648-964B-33C7A54F8EB0}" sibTransId="{1B5A4BEB-ACB2-C340-8D45-B199DC646798}"/>
    <dgm:cxn modelId="{A9B9A199-B25B-8F43-AFA0-C2D9D8E88EE4}" type="presOf" srcId="{61F0B769-360B-7545-86B3-6B3CE1A956D4}" destId="{626B1054-65F3-D743-B720-A1C0659D2BDB}" srcOrd="0" destOrd="0" presId="urn:microsoft.com/office/officeart/2005/8/layout/cycle4"/>
    <dgm:cxn modelId="{9251BEC6-58D3-5D4E-B933-4BF6E90A9FC2}" type="presOf" srcId="{CF3EA352-6ED1-E54E-A60D-F6FD9211116C}" destId="{0A31F7A4-5404-314F-BECC-1DA283194031}" srcOrd="1" destOrd="0" presId="urn:microsoft.com/office/officeart/2005/8/layout/cycle4"/>
    <dgm:cxn modelId="{E9034706-5230-A741-BA51-61C13F2D4C34}" srcId="{753B8802-B41A-F14B-B82F-EB2714CA4087}" destId="{C8FAF1D8-A196-4947-A23C-A932399A911D}" srcOrd="1" destOrd="0" parTransId="{5742363C-7494-474B-AB61-5FA61C63D007}" sibTransId="{FF617A88-48B7-764F-9AE8-F28D226DB4A9}"/>
    <dgm:cxn modelId="{BB71D856-D32E-9342-9066-9203579D2C81}" type="presOf" srcId="{61F0B769-360B-7545-86B3-6B3CE1A956D4}" destId="{E13DBE40-261F-B249-96AA-185EBF9D729C}" srcOrd="1" destOrd="0" presId="urn:microsoft.com/office/officeart/2005/8/layout/cycle4"/>
    <dgm:cxn modelId="{65D067CE-47E9-B841-8FB1-DE1C30C3DD64}" type="presOf" srcId="{ED8F3E5B-BE90-AA4D-B7A2-9AF043DD86E0}" destId="{DD00345D-8732-2C45-BEBC-92FEE6CA4F35}" srcOrd="0" destOrd="4" presId="urn:microsoft.com/office/officeart/2005/8/layout/cycle4"/>
    <dgm:cxn modelId="{99CAB069-C3D8-1E45-9310-866CEBCC0DCD}" srcId="{1DCA3D3C-F883-5E4B-8719-E1148DD5C5C2}" destId="{12583C35-25B3-7B42-A759-E1FF60E94A08}" srcOrd="0" destOrd="0" parTransId="{26DC998D-1D6C-154B-A85A-6EA0A162C6F5}" sibTransId="{22D37E12-D20D-B543-81FB-E7937F146A99}"/>
    <dgm:cxn modelId="{C40D4C43-5CE8-9D45-9543-26152A0BD6C3}" srcId="{BE69A65C-A8B1-C84B-B151-4C0D4C464D80}" destId="{D7E9AB18-2EF3-8048-A435-6049EDDF297E}" srcOrd="0" destOrd="0" parTransId="{E9D95DE2-5789-4046-8D29-A1C8BA066E57}" sibTransId="{FBEF5EC4-BB2D-6147-9CD7-788EBE4DAFB9}"/>
    <dgm:cxn modelId="{95A66EEF-F93C-7C4C-963D-B45BA919A6EF}" type="presOf" srcId="{C8FAF1D8-A196-4947-A23C-A932399A911D}" destId="{0A31F7A4-5404-314F-BECC-1DA283194031}" srcOrd="1" destOrd="1" presId="urn:microsoft.com/office/officeart/2005/8/layout/cycle4"/>
    <dgm:cxn modelId="{9471C38B-2136-5841-927E-A0DD0A77EC00}" type="presOf" srcId="{3786EB04-8AEA-E346-AB9A-56E98759ABBC}" destId="{199ADC85-73BD-4B40-87AC-D2AC5C7601C8}" srcOrd="1" destOrd="0" presId="urn:microsoft.com/office/officeart/2005/8/layout/cycle4"/>
    <dgm:cxn modelId="{C9E24510-1092-FA4C-B499-2FF1EE0D88ED}" srcId="{753B8802-B41A-F14B-B82F-EB2714CA4087}" destId="{ED8F3E5B-BE90-AA4D-B7A2-9AF043DD86E0}" srcOrd="4" destOrd="0" parTransId="{C8E3C9E4-D9EE-1F45-B47A-C57DB61C6C08}" sibTransId="{CF6CF4DA-698E-8642-A532-5057B18B8784}"/>
    <dgm:cxn modelId="{E62EB636-43B1-CD4E-8EFA-A09042CD0FF2}" srcId="{753B8802-B41A-F14B-B82F-EB2714CA4087}" destId="{3AE7B358-B691-A244-9A8C-A35A0D30918E}" srcOrd="2" destOrd="0" parTransId="{6F3D4894-8F5C-1847-B941-165648BBE88F}" sibTransId="{A2FBB9E8-A569-CA40-8719-923CD34A1FEF}"/>
    <dgm:cxn modelId="{F7CD546D-246B-7647-B10D-883983F2D5CD}" srcId="{BE69A65C-A8B1-C84B-B151-4C0D4C464D80}" destId="{1DCA3D3C-F883-5E4B-8719-E1148DD5C5C2}" srcOrd="3" destOrd="0" parTransId="{28CF80BC-781C-134F-B783-F6232F2D583A}" sibTransId="{34463CA1-131D-E943-8A1E-B277F597A787}"/>
    <dgm:cxn modelId="{D4D3D699-6BCC-FC47-8E6C-A2D738445A3B}" type="presOf" srcId="{3AE7B358-B691-A244-9A8C-A35A0D30918E}" destId="{0A31F7A4-5404-314F-BECC-1DA283194031}" srcOrd="1" destOrd="2" presId="urn:microsoft.com/office/officeart/2005/8/layout/cycle4"/>
    <dgm:cxn modelId="{E44D8C29-9D53-0D48-BE7A-832AFA9E7B5D}" type="presOf" srcId="{C8FAF1D8-A196-4947-A23C-A932399A911D}" destId="{DD00345D-8732-2C45-BEBC-92FEE6CA4F35}" srcOrd="0" destOrd="1" presId="urn:microsoft.com/office/officeart/2005/8/layout/cycle4"/>
    <dgm:cxn modelId="{489C06C9-04C7-1048-A307-2CA2F1A01D66}" srcId="{753B8802-B41A-F14B-B82F-EB2714CA4087}" destId="{F21F381D-D526-7648-87DE-95963EAD11F3}" srcOrd="3" destOrd="0" parTransId="{5EB13FC1-3B18-1B41-8443-6C97A1DFF99D}" sibTransId="{2B48F023-5733-3140-ABB9-47B01B41C980}"/>
    <dgm:cxn modelId="{EE19FA8F-A13B-7342-8EC1-A5AACA4AEBBD}" type="presOf" srcId="{D7E9AB18-2EF3-8048-A435-6049EDDF297E}" destId="{3784168A-9F47-EC4E-AC57-352D75C3D113}" srcOrd="0" destOrd="0" presId="urn:microsoft.com/office/officeart/2005/8/layout/cycle4"/>
    <dgm:cxn modelId="{9199C9A2-029F-0F48-B216-180FABAE7219}" srcId="{4BAEF28F-9BEF-5B40-8912-AC78900F4637}" destId="{61F0B769-360B-7545-86B3-6B3CE1A956D4}" srcOrd="0" destOrd="0" parTransId="{C8E7AEF4-4720-9048-BB4C-A9FBEFDE9161}" sibTransId="{0C1E36BA-40AD-FF47-AAFA-0E173150D1EB}"/>
    <dgm:cxn modelId="{5A172503-1311-C54F-BCFF-12CB91B7A421}" srcId="{BE69A65C-A8B1-C84B-B151-4C0D4C464D80}" destId="{753B8802-B41A-F14B-B82F-EB2714CA4087}" srcOrd="1" destOrd="0" parTransId="{A2F803EE-028B-D749-B040-BAE7829CC03B}" sibTransId="{1903B6B0-DCB1-5546-82F3-09F996D65D18}"/>
    <dgm:cxn modelId="{09A3E811-EA58-EF48-B8B8-D94178856C78}" type="presOf" srcId="{ED8F3E5B-BE90-AA4D-B7A2-9AF043DD86E0}" destId="{0A31F7A4-5404-314F-BECC-1DA283194031}" srcOrd="1" destOrd="4" presId="urn:microsoft.com/office/officeart/2005/8/layout/cycle4"/>
    <dgm:cxn modelId="{9A7A7DA5-B8A7-5E4D-9457-5A253E059822}" type="presOf" srcId="{4BAEF28F-9BEF-5B40-8912-AC78900F4637}" destId="{366D4CFA-952E-174D-A58D-6A128A88726A}" srcOrd="0" destOrd="0" presId="urn:microsoft.com/office/officeart/2005/8/layout/cycle4"/>
    <dgm:cxn modelId="{BD27F0CE-DBE1-F247-A070-5F6C7E67096F}" type="presParOf" srcId="{C9C71FD0-05F6-A94E-9484-7F57F1A6DA7D}" destId="{4EC70313-D952-204A-8333-27524BCD7CE0}" srcOrd="0" destOrd="0" presId="urn:microsoft.com/office/officeart/2005/8/layout/cycle4"/>
    <dgm:cxn modelId="{794CA39B-2026-F140-8C5B-53CCA6178ADC}" type="presParOf" srcId="{4EC70313-D952-204A-8333-27524BCD7CE0}" destId="{29358AEB-520F-DC4D-9FDB-B1D4FC6EDBCF}" srcOrd="0" destOrd="0" presId="urn:microsoft.com/office/officeart/2005/8/layout/cycle4"/>
    <dgm:cxn modelId="{BCBCEF3B-340A-3141-86EE-E51B6D7E74DF}" type="presParOf" srcId="{29358AEB-520F-DC4D-9FDB-B1D4FC6EDBCF}" destId="{5030337E-2BCD-AF43-9516-4D841BACDC6F}" srcOrd="0" destOrd="0" presId="urn:microsoft.com/office/officeart/2005/8/layout/cycle4"/>
    <dgm:cxn modelId="{51253116-C3E5-7647-9FE1-9EF25515BE4C}" type="presParOf" srcId="{29358AEB-520F-DC4D-9FDB-B1D4FC6EDBCF}" destId="{199ADC85-73BD-4B40-87AC-D2AC5C7601C8}" srcOrd="1" destOrd="0" presId="urn:microsoft.com/office/officeart/2005/8/layout/cycle4"/>
    <dgm:cxn modelId="{BFC2C0B9-E48E-6D4C-BB6D-B9630A9664FD}" type="presParOf" srcId="{4EC70313-D952-204A-8333-27524BCD7CE0}" destId="{DCBD3D3A-B71F-044D-8942-1C7122AE0C56}" srcOrd="1" destOrd="0" presId="urn:microsoft.com/office/officeart/2005/8/layout/cycle4"/>
    <dgm:cxn modelId="{49EC8941-A498-034C-B5BC-8DC4ACDBF441}" type="presParOf" srcId="{DCBD3D3A-B71F-044D-8942-1C7122AE0C56}" destId="{DD00345D-8732-2C45-BEBC-92FEE6CA4F35}" srcOrd="0" destOrd="0" presId="urn:microsoft.com/office/officeart/2005/8/layout/cycle4"/>
    <dgm:cxn modelId="{025A2DA1-7F7D-B147-A63C-A9255B8D6FBD}" type="presParOf" srcId="{DCBD3D3A-B71F-044D-8942-1C7122AE0C56}" destId="{0A31F7A4-5404-314F-BECC-1DA283194031}" srcOrd="1" destOrd="0" presId="urn:microsoft.com/office/officeart/2005/8/layout/cycle4"/>
    <dgm:cxn modelId="{747965E5-B397-0C4D-A7B9-5C9E488BF1C0}" type="presParOf" srcId="{4EC70313-D952-204A-8333-27524BCD7CE0}" destId="{7B870F9B-068A-1347-BABA-06077F78E57F}" srcOrd="2" destOrd="0" presId="urn:microsoft.com/office/officeart/2005/8/layout/cycle4"/>
    <dgm:cxn modelId="{69B09888-90F1-E745-A05C-44762DF98257}" type="presParOf" srcId="{7B870F9B-068A-1347-BABA-06077F78E57F}" destId="{626B1054-65F3-D743-B720-A1C0659D2BDB}" srcOrd="0" destOrd="0" presId="urn:microsoft.com/office/officeart/2005/8/layout/cycle4"/>
    <dgm:cxn modelId="{4436C35E-3A4D-E349-A15F-6F6B86CB546B}" type="presParOf" srcId="{7B870F9B-068A-1347-BABA-06077F78E57F}" destId="{E13DBE40-261F-B249-96AA-185EBF9D729C}" srcOrd="1" destOrd="0" presId="urn:microsoft.com/office/officeart/2005/8/layout/cycle4"/>
    <dgm:cxn modelId="{E171AFB2-03DE-D340-8CD9-67516785B824}" type="presParOf" srcId="{4EC70313-D952-204A-8333-27524BCD7CE0}" destId="{B1FE08EE-10DC-4B45-B500-2BF9B3BE19BD}" srcOrd="3" destOrd="0" presId="urn:microsoft.com/office/officeart/2005/8/layout/cycle4"/>
    <dgm:cxn modelId="{CFB7AF17-B645-B64C-ABD4-A18F6AE5F329}" type="presParOf" srcId="{B1FE08EE-10DC-4B45-B500-2BF9B3BE19BD}" destId="{C2CAE87E-DE69-FE4D-91B6-6B901CFB608D}" srcOrd="0" destOrd="0" presId="urn:microsoft.com/office/officeart/2005/8/layout/cycle4"/>
    <dgm:cxn modelId="{B2133C45-956B-034A-9AE4-DA627AC0C2B7}" type="presParOf" srcId="{B1FE08EE-10DC-4B45-B500-2BF9B3BE19BD}" destId="{CF330F87-F79D-4748-9C63-F7F3F8466AA6}" srcOrd="1" destOrd="0" presId="urn:microsoft.com/office/officeart/2005/8/layout/cycle4"/>
    <dgm:cxn modelId="{93EA5ADA-0F83-D44B-A3FF-8C45D0A47E21}" type="presParOf" srcId="{4EC70313-D952-204A-8333-27524BCD7CE0}" destId="{5922F52C-6F78-554E-A3A6-79B822A8FDFD}" srcOrd="4" destOrd="0" presId="urn:microsoft.com/office/officeart/2005/8/layout/cycle4"/>
    <dgm:cxn modelId="{24F8C91B-6857-7C45-941E-C2CA24417F52}" type="presParOf" srcId="{C9C71FD0-05F6-A94E-9484-7F57F1A6DA7D}" destId="{A16320D0-8E2E-C64E-A9C6-C49C68D7117F}" srcOrd="1" destOrd="0" presId="urn:microsoft.com/office/officeart/2005/8/layout/cycle4"/>
    <dgm:cxn modelId="{FAB7CCBB-9031-2C43-ADB9-E9C229D5D08E}" type="presParOf" srcId="{A16320D0-8E2E-C64E-A9C6-C49C68D7117F}" destId="{3784168A-9F47-EC4E-AC57-352D75C3D113}" srcOrd="0" destOrd="0" presId="urn:microsoft.com/office/officeart/2005/8/layout/cycle4"/>
    <dgm:cxn modelId="{1A7F8BDB-13FC-B940-9CEC-70FB34C5C486}" type="presParOf" srcId="{A16320D0-8E2E-C64E-A9C6-C49C68D7117F}" destId="{A4810336-D550-3542-BA96-D2DC08C93B7B}" srcOrd="1" destOrd="0" presId="urn:microsoft.com/office/officeart/2005/8/layout/cycle4"/>
    <dgm:cxn modelId="{7C8A04FB-749B-6F49-8E8A-569F6CAA7D64}" type="presParOf" srcId="{A16320D0-8E2E-C64E-A9C6-C49C68D7117F}" destId="{366D4CFA-952E-174D-A58D-6A128A88726A}" srcOrd="2" destOrd="0" presId="urn:microsoft.com/office/officeart/2005/8/layout/cycle4"/>
    <dgm:cxn modelId="{EDF5BB29-DA68-844F-95F4-95E2BA6F8BC7}" type="presParOf" srcId="{A16320D0-8E2E-C64E-A9C6-C49C68D7117F}" destId="{E2B33D90-14D5-1A4E-B52D-7FE2F3CCFC43}" srcOrd="3" destOrd="0" presId="urn:microsoft.com/office/officeart/2005/8/layout/cycle4"/>
    <dgm:cxn modelId="{D9032851-3DCC-EE46-8B67-801043AFBB68}" type="presParOf" srcId="{A16320D0-8E2E-C64E-A9C6-C49C68D7117F}" destId="{3F4D4DA3-6985-8846-8C1C-4F1AB842E995}" srcOrd="4" destOrd="0" presId="urn:microsoft.com/office/officeart/2005/8/layout/cycle4"/>
    <dgm:cxn modelId="{1C1955EE-4020-884E-B3FC-B11A29DC7EA6}" type="presParOf" srcId="{C9C71FD0-05F6-A94E-9484-7F57F1A6DA7D}" destId="{2E07FAE6-E682-804C-B3D5-19BB311021AE}" srcOrd="2" destOrd="0" presId="urn:microsoft.com/office/officeart/2005/8/layout/cycle4"/>
    <dgm:cxn modelId="{59E1C866-646E-AA43-876F-D989BD7B2F14}" type="presParOf" srcId="{C9C71FD0-05F6-A94E-9484-7F57F1A6DA7D}" destId="{C0198FA7-1D07-4E45-B189-C9EADEF77698}"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59E958-4761-49FA-9485-117A434DFA08}" type="doc">
      <dgm:prSet loTypeId="urn:microsoft.com/office/officeart/2005/8/layout/radial4" loCatId="hierarchy" qsTypeId="urn:microsoft.com/office/officeart/2005/8/quickstyle/simple1" qsCatId="simple" csTypeId="urn:microsoft.com/office/officeart/2005/8/colors/colorful1" csCatId="colorful" phldr="1"/>
      <dgm:spPr/>
      <dgm:t>
        <a:bodyPr/>
        <a:lstStyle/>
        <a:p>
          <a:endParaRPr lang="es-CO"/>
        </a:p>
      </dgm:t>
    </dgm:pt>
    <dgm:pt modelId="{E443C06A-7774-4AA8-8037-781C1160298C}">
      <dgm:prSet phldrT="[Texto]"/>
      <dgm:spPr>
        <a:xfrm>
          <a:off x="1298416" y="531978"/>
          <a:ext cx="941243" cy="487334"/>
        </a:xfrm>
      </dgm:spPr>
      <dgm:t>
        <a:bodyPr/>
        <a:lstStyle/>
        <a:p>
          <a:pPr algn="ctr"/>
          <a:r>
            <a:rPr lang="es-CO" dirty="0">
              <a:latin typeface="Cambria"/>
              <a:ea typeface="+mn-ea"/>
              <a:cs typeface="+mn-cs"/>
            </a:rPr>
            <a:t>Observatorio (UDAE)</a:t>
          </a:r>
        </a:p>
      </dgm:t>
    </dgm:pt>
    <dgm:pt modelId="{F75D0B9C-5F9D-4A68-833F-A512D632C14D}" type="parTrans" cxnId="{FF96F2BE-D575-4265-A82E-84D7D7BFAF04}">
      <dgm:prSet/>
      <dgm:spPr/>
      <dgm:t>
        <a:bodyPr/>
        <a:lstStyle/>
        <a:p>
          <a:pPr algn="ctr"/>
          <a:endParaRPr lang="es-CO"/>
        </a:p>
      </dgm:t>
    </dgm:pt>
    <dgm:pt modelId="{F73F188F-FDD0-4929-A85E-7B816E77706C}" type="sibTrans" cxnId="{FF96F2BE-D575-4265-A82E-84D7D7BFAF04}">
      <dgm:prSet/>
      <dgm:spPr>
        <a:xfrm>
          <a:off x="1486664" y="911016"/>
          <a:ext cx="847119" cy="162444"/>
        </a:xfrm>
      </dgm:spPr>
      <dgm:t>
        <a:bodyPr/>
        <a:lstStyle/>
        <a:p>
          <a:endParaRPr lang="es-ES"/>
        </a:p>
      </dgm:t>
    </dgm:pt>
    <dgm:pt modelId="{5B8AE8E8-9E9B-4EE5-822C-5997CB74A093}" type="asst">
      <dgm:prSet phldrT="[Texto]"/>
      <dgm:spPr>
        <a:xfrm>
          <a:off x="667020" y="1300883"/>
          <a:ext cx="941243" cy="487334"/>
        </a:xfrm>
      </dgm:spPr>
      <dgm:t>
        <a:bodyPr/>
        <a:lstStyle/>
        <a:p>
          <a:pPr algn="ctr"/>
          <a:r>
            <a:rPr lang="es-CO">
              <a:latin typeface="Cambria"/>
              <a:ea typeface="+mn-ea"/>
              <a:cs typeface="+mn-cs"/>
            </a:rPr>
            <a:t>CONSEJO SUPERIOR DE LA JUDICATURA (encargados del área penal)</a:t>
          </a:r>
        </a:p>
      </dgm:t>
    </dgm:pt>
    <dgm:pt modelId="{A34C969C-FCBA-4700-9773-2D8493E4DF1F}" type="parTrans" cxnId="{BD34D3AB-43D7-4CCE-960D-46B151D84480}">
      <dgm:prSet/>
      <dgm:spPr>
        <a:xfrm>
          <a:off x="1608264" y="1019312"/>
          <a:ext cx="160773" cy="525237"/>
        </a:xfrm>
      </dgm:spPr>
      <dgm:t>
        <a:bodyPr/>
        <a:lstStyle/>
        <a:p>
          <a:pPr algn="ctr"/>
          <a:endParaRPr lang="es-CO"/>
        </a:p>
      </dgm:t>
    </dgm:pt>
    <dgm:pt modelId="{9B57FAE0-69F7-45CD-B460-043ECB71F6AD}" type="sibTrans" cxnId="{BD34D3AB-43D7-4CCE-960D-46B151D84480}">
      <dgm:prSet/>
      <dgm:spPr>
        <a:xfrm>
          <a:off x="855269" y="1679921"/>
          <a:ext cx="847119" cy="162444"/>
        </a:xfrm>
      </dgm:spPr>
      <dgm:t>
        <a:bodyPr/>
        <a:lstStyle/>
        <a:p>
          <a:endParaRPr lang="es-ES"/>
        </a:p>
      </dgm:t>
    </dgm:pt>
    <dgm:pt modelId="{A3E70EFC-65AE-4C2D-81E5-D96CED8B8A5A}">
      <dgm:prSet phldrT="[Texto]"/>
      <dgm:spPr>
        <a:xfrm>
          <a:off x="35625" y="2069788"/>
          <a:ext cx="941243" cy="487334"/>
        </a:xfrm>
      </dgm:spPr>
      <dgm:t>
        <a:bodyPr/>
        <a:lstStyle/>
        <a:p>
          <a:pPr algn="ctr"/>
          <a:r>
            <a:rPr lang="es-CO">
              <a:latin typeface="Cambria"/>
              <a:ea typeface="+mn-ea"/>
              <a:cs typeface="+mn-cs"/>
            </a:rPr>
            <a:t>Comité Institucional</a:t>
          </a:r>
        </a:p>
      </dgm:t>
    </dgm:pt>
    <dgm:pt modelId="{EE921D5B-DFDF-404A-9502-F98604366055}" type="parTrans" cxnId="{83DC4634-BA17-45E4-BDCB-5E1B312445D2}">
      <dgm:prSet/>
      <dgm:spPr>
        <a:xfrm>
          <a:off x="506247" y="1019312"/>
          <a:ext cx="1262790" cy="1050475"/>
        </a:xfrm>
      </dgm:spPr>
      <dgm:t>
        <a:bodyPr/>
        <a:lstStyle/>
        <a:p>
          <a:pPr algn="ctr"/>
          <a:endParaRPr lang="es-CO"/>
        </a:p>
      </dgm:t>
    </dgm:pt>
    <dgm:pt modelId="{ADB9343A-1728-4D1D-9882-F232BBC0699A}" type="sibTrans" cxnId="{83DC4634-BA17-45E4-BDCB-5E1B312445D2}">
      <dgm:prSet custT="1"/>
      <dgm:spPr>
        <a:xfrm>
          <a:off x="223874" y="2448826"/>
          <a:ext cx="847119" cy="162444"/>
        </a:xfrm>
      </dgm:spPr>
      <dgm:t>
        <a:bodyPr/>
        <a:lstStyle/>
        <a:p>
          <a:endParaRPr lang="es-ES"/>
        </a:p>
      </dgm:t>
    </dgm:pt>
    <dgm:pt modelId="{27A970FC-6E15-4CD2-B121-06B8B991160E}">
      <dgm:prSet phldrT="[Texto]"/>
      <dgm:spPr>
        <a:xfrm>
          <a:off x="1298416" y="2069788"/>
          <a:ext cx="941243" cy="487334"/>
        </a:xfrm>
      </dgm:spPr>
      <dgm:t>
        <a:bodyPr/>
        <a:lstStyle/>
        <a:p>
          <a:pPr algn="ctr"/>
          <a:r>
            <a:rPr lang="es-CO">
              <a:latin typeface="Cambria"/>
              <a:ea typeface="+mn-ea"/>
              <a:cs typeface="+mn-cs"/>
            </a:rPr>
            <a:t>Comité de Expertos</a:t>
          </a:r>
        </a:p>
      </dgm:t>
    </dgm:pt>
    <dgm:pt modelId="{371C4D37-96B8-406C-AE3D-0F16CE8E466A}" type="parTrans" cxnId="{B523AFD3-114B-42EF-9A1C-4E2427493FFE}">
      <dgm:prSet/>
      <dgm:spPr>
        <a:xfrm>
          <a:off x="1723317" y="1019312"/>
          <a:ext cx="91440" cy="1050475"/>
        </a:xfrm>
      </dgm:spPr>
      <dgm:t>
        <a:bodyPr/>
        <a:lstStyle/>
        <a:p>
          <a:pPr algn="ctr"/>
          <a:endParaRPr lang="es-CO"/>
        </a:p>
      </dgm:t>
    </dgm:pt>
    <dgm:pt modelId="{A2767A96-4ECD-462B-85BF-DBF4ABAEEF67}" type="sibTrans" cxnId="{B523AFD3-114B-42EF-9A1C-4E2427493FFE}">
      <dgm:prSet custT="1"/>
      <dgm:spPr>
        <a:xfrm>
          <a:off x="1486664" y="2448826"/>
          <a:ext cx="847119" cy="162444"/>
        </a:xfrm>
      </dgm:spPr>
      <dgm:t>
        <a:bodyPr/>
        <a:lstStyle/>
        <a:p>
          <a:endParaRPr lang="es-ES"/>
        </a:p>
      </dgm:t>
    </dgm:pt>
    <dgm:pt modelId="{0ECDD32E-5A41-4899-B250-9081AF89765E}">
      <dgm:prSet phldrT="[Texto]"/>
      <dgm:spPr>
        <a:xfrm>
          <a:off x="2561206" y="2069788"/>
          <a:ext cx="941243" cy="487334"/>
        </a:xfrm>
      </dgm:spPr>
      <dgm:t>
        <a:bodyPr/>
        <a:lstStyle/>
        <a:p>
          <a:pPr algn="ctr"/>
          <a:r>
            <a:rPr lang="es-CO">
              <a:latin typeface="Cambria"/>
              <a:ea typeface="+mn-ea"/>
              <a:cs typeface="+mn-cs"/>
            </a:rPr>
            <a:t>Comité Interinstitucional</a:t>
          </a:r>
        </a:p>
      </dgm:t>
    </dgm:pt>
    <dgm:pt modelId="{978C9BBA-B42D-4B68-B061-3318534B523F}" type="parTrans" cxnId="{57036F83-6929-4F34-B04D-A3A678CF99E4}">
      <dgm:prSet/>
      <dgm:spPr>
        <a:xfrm>
          <a:off x="1769037" y="1019312"/>
          <a:ext cx="1262790" cy="1050475"/>
        </a:xfrm>
      </dgm:spPr>
      <dgm:t>
        <a:bodyPr/>
        <a:lstStyle/>
        <a:p>
          <a:pPr algn="ctr"/>
          <a:endParaRPr lang="es-CO"/>
        </a:p>
      </dgm:t>
    </dgm:pt>
    <dgm:pt modelId="{ABD8D76E-952B-454D-A8F2-E9B839F52DA5}" type="sibTrans" cxnId="{57036F83-6929-4F34-B04D-A3A678CF99E4}">
      <dgm:prSet custT="1"/>
      <dgm:spPr>
        <a:xfrm>
          <a:off x="2749455" y="2448826"/>
          <a:ext cx="847119" cy="162444"/>
        </a:xfrm>
      </dgm:spPr>
      <dgm:t>
        <a:bodyPr/>
        <a:lstStyle/>
        <a:p>
          <a:endParaRPr lang="es-ES"/>
        </a:p>
      </dgm:t>
    </dgm:pt>
    <dgm:pt modelId="{D630F020-0BA4-974D-B195-CBDF46860C66}" type="pres">
      <dgm:prSet presAssocID="{7A59E958-4761-49FA-9485-117A434DFA08}" presName="cycle" presStyleCnt="0">
        <dgm:presLayoutVars>
          <dgm:chMax val="1"/>
          <dgm:dir/>
          <dgm:animLvl val="ctr"/>
          <dgm:resizeHandles val="exact"/>
        </dgm:presLayoutVars>
      </dgm:prSet>
      <dgm:spPr/>
      <dgm:t>
        <a:bodyPr/>
        <a:lstStyle/>
        <a:p>
          <a:endParaRPr lang="es-ES"/>
        </a:p>
      </dgm:t>
    </dgm:pt>
    <dgm:pt modelId="{99D48D20-A354-6043-877A-6FE30B317F42}" type="pres">
      <dgm:prSet presAssocID="{E443C06A-7774-4AA8-8037-781C1160298C}" presName="centerShape" presStyleLbl="node0" presStyleIdx="0" presStyleCnt="1"/>
      <dgm:spPr/>
      <dgm:t>
        <a:bodyPr/>
        <a:lstStyle/>
        <a:p>
          <a:endParaRPr lang="es-ES"/>
        </a:p>
      </dgm:t>
    </dgm:pt>
    <dgm:pt modelId="{4C35C6A9-738D-5F41-9D8F-6FF7EEB524EF}" type="pres">
      <dgm:prSet presAssocID="{A34C969C-FCBA-4700-9773-2D8493E4DF1F}" presName="parTrans" presStyleLbl="bgSibTrans2D1" presStyleIdx="0" presStyleCnt="4"/>
      <dgm:spPr/>
      <dgm:t>
        <a:bodyPr/>
        <a:lstStyle/>
        <a:p>
          <a:endParaRPr lang="es-ES"/>
        </a:p>
      </dgm:t>
    </dgm:pt>
    <dgm:pt modelId="{FB1F2892-65A0-D446-9E0F-F24D11F2FA8A}" type="pres">
      <dgm:prSet presAssocID="{5B8AE8E8-9E9B-4EE5-822C-5997CB74A093}" presName="node" presStyleLbl="node1" presStyleIdx="0" presStyleCnt="4">
        <dgm:presLayoutVars>
          <dgm:bulletEnabled val="1"/>
        </dgm:presLayoutVars>
      </dgm:prSet>
      <dgm:spPr/>
      <dgm:t>
        <a:bodyPr/>
        <a:lstStyle/>
        <a:p>
          <a:endParaRPr lang="es-ES"/>
        </a:p>
      </dgm:t>
    </dgm:pt>
    <dgm:pt modelId="{C39D175E-9DDB-AF46-950B-0FE7D93BCB6B}" type="pres">
      <dgm:prSet presAssocID="{EE921D5B-DFDF-404A-9502-F98604366055}" presName="parTrans" presStyleLbl="bgSibTrans2D1" presStyleIdx="1" presStyleCnt="4"/>
      <dgm:spPr/>
      <dgm:t>
        <a:bodyPr/>
        <a:lstStyle/>
        <a:p>
          <a:endParaRPr lang="es-ES"/>
        </a:p>
      </dgm:t>
    </dgm:pt>
    <dgm:pt modelId="{B36A7DCA-D272-3044-915D-3C98D30ACBBC}" type="pres">
      <dgm:prSet presAssocID="{A3E70EFC-65AE-4C2D-81E5-D96CED8B8A5A}" presName="node" presStyleLbl="node1" presStyleIdx="1" presStyleCnt="4" custScaleY="62568" custRadScaleRad="108245" custRadScaleInc="77772">
        <dgm:presLayoutVars>
          <dgm:bulletEnabled val="1"/>
        </dgm:presLayoutVars>
      </dgm:prSet>
      <dgm:spPr/>
      <dgm:t>
        <a:bodyPr/>
        <a:lstStyle/>
        <a:p>
          <a:endParaRPr lang="es-ES"/>
        </a:p>
      </dgm:t>
    </dgm:pt>
    <dgm:pt modelId="{02833A51-06ED-CE45-B30B-2D0530BA606E}" type="pres">
      <dgm:prSet presAssocID="{371C4D37-96B8-406C-AE3D-0F16CE8E466A}" presName="parTrans" presStyleLbl="bgSibTrans2D1" presStyleIdx="2" presStyleCnt="4"/>
      <dgm:spPr/>
      <dgm:t>
        <a:bodyPr/>
        <a:lstStyle/>
        <a:p>
          <a:endParaRPr lang="es-ES"/>
        </a:p>
      </dgm:t>
    </dgm:pt>
    <dgm:pt modelId="{B306FD6C-4B4F-6445-BD04-A40B82F96C4C}" type="pres">
      <dgm:prSet presAssocID="{27A970FC-6E15-4CD2-B121-06B8B991160E}" presName="node" presStyleLbl="node1" presStyleIdx="2" presStyleCnt="4" custScaleY="62570" custRadScaleRad="124510" custRadScaleInc="48879">
        <dgm:presLayoutVars>
          <dgm:bulletEnabled val="1"/>
        </dgm:presLayoutVars>
      </dgm:prSet>
      <dgm:spPr/>
      <dgm:t>
        <a:bodyPr/>
        <a:lstStyle/>
        <a:p>
          <a:endParaRPr lang="es-ES"/>
        </a:p>
      </dgm:t>
    </dgm:pt>
    <dgm:pt modelId="{889C98C5-6B83-7E48-AAA4-4C5E2DDC6D47}" type="pres">
      <dgm:prSet presAssocID="{978C9BBA-B42D-4B68-B061-3318534B523F}" presName="parTrans" presStyleLbl="bgSibTrans2D1" presStyleIdx="3" presStyleCnt="4"/>
      <dgm:spPr/>
      <dgm:t>
        <a:bodyPr/>
        <a:lstStyle/>
        <a:p>
          <a:endParaRPr lang="es-ES"/>
        </a:p>
      </dgm:t>
    </dgm:pt>
    <dgm:pt modelId="{0165B320-606D-8E4B-9B57-9298BE77101C}" type="pres">
      <dgm:prSet presAssocID="{0ECDD32E-5A41-4899-B250-9081AF89765E}" presName="node" presStyleLbl="node1" presStyleIdx="3" presStyleCnt="4" custScaleY="49580">
        <dgm:presLayoutVars>
          <dgm:bulletEnabled val="1"/>
        </dgm:presLayoutVars>
      </dgm:prSet>
      <dgm:spPr/>
      <dgm:t>
        <a:bodyPr/>
        <a:lstStyle/>
        <a:p>
          <a:endParaRPr lang="es-ES"/>
        </a:p>
      </dgm:t>
    </dgm:pt>
  </dgm:ptLst>
  <dgm:cxnLst>
    <dgm:cxn modelId="{83DC4634-BA17-45E4-BDCB-5E1B312445D2}" srcId="{E443C06A-7774-4AA8-8037-781C1160298C}" destId="{A3E70EFC-65AE-4C2D-81E5-D96CED8B8A5A}" srcOrd="1" destOrd="0" parTransId="{EE921D5B-DFDF-404A-9502-F98604366055}" sibTransId="{ADB9343A-1728-4D1D-9882-F232BBC0699A}"/>
    <dgm:cxn modelId="{8C2BEA30-B81D-4F42-999D-E394B91410D5}" type="presOf" srcId="{E443C06A-7774-4AA8-8037-781C1160298C}" destId="{99D48D20-A354-6043-877A-6FE30B317F42}" srcOrd="0" destOrd="0" presId="urn:microsoft.com/office/officeart/2005/8/layout/radial4"/>
    <dgm:cxn modelId="{5D445A91-032D-1145-BEA4-741F93CA757D}" type="presOf" srcId="{27A970FC-6E15-4CD2-B121-06B8B991160E}" destId="{B306FD6C-4B4F-6445-BD04-A40B82F96C4C}" srcOrd="0" destOrd="0" presId="urn:microsoft.com/office/officeart/2005/8/layout/radial4"/>
    <dgm:cxn modelId="{4BE14FD3-97F7-734E-A560-61E9548FE5CA}" type="presOf" srcId="{7A59E958-4761-49FA-9485-117A434DFA08}" destId="{D630F020-0BA4-974D-B195-CBDF46860C66}" srcOrd="0" destOrd="0" presId="urn:microsoft.com/office/officeart/2005/8/layout/radial4"/>
    <dgm:cxn modelId="{A9170042-39B7-C846-B863-36DA0B53C8EA}" type="presOf" srcId="{371C4D37-96B8-406C-AE3D-0F16CE8E466A}" destId="{02833A51-06ED-CE45-B30B-2D0530BA606E}" srcOrd="0" destOrd="0" presId="urn:microsoft.com/office/officeart/2005/8/layout/radial4"/>
    <dgm:cxn modelId="{B523AFD3-114B-42EF-9A1C-4E2427493FFE}" srcId="{E443C06A-7774-4AA8-8037-781C1160298C}" destId="{27A970FC-6E15-4CD2-B121-06B8B991160E}" srcOrd="2" destOrd="0" parTransId="{371C4D37-96B8-406C-AE3D-0F16CE8E466A}" sibTransId="{A2767A96-4ECD-462B-85BF-DBF4ABAEEF67}"/>
    <dgm:cxn modelId="{E83890B3-6D22-6841-9CC5-8062AC4BEEAE}" type="presOf" srcId="{A34C969C-FCBA-4700-9773-2D8493E4DF1F}" destId="{4C35C6A9-738D-5F41-9D8F-6FF7EEB524EF}" srcOrd="0" destOrd="0" presId="urn:microsoft.com/office/officeart/2005/8/layout/radial4"/>
    <dgm:cxn modelId="{24E243E5-22DD-C44B-82AF-6A23FB0ECE1C}" type="presOf" srcId="{5B8AE8E8-9E9B-4EE5-822C-5997CB74A093}" destId="{FB1F2892-65A0-D446-9E0F-F24D11F2FA8A}" srcOrd="0" destOrd="0" presId="urn:microsoft.com/office/officeart/2005/8/layout/radial4"/>
    <dgm:cxn modelId="{57DBC8CB-A14C-B441-9380-C9CE54DC6B30}" type="presOf" srcId="{978C9BBA-B42D-4B68-B061-3318534B523F}" destId="{889C98C5-6B83-7E48-AAA4-4C5E2DDC6D47}" srcOrd="0" destOrd="0" presId="urn:microsoft.com/office/officeart/2005/8/layout/radial4"/>
    <dgm:cxn modelId="{C7574953-FF59-0348-9A6B-65AA8E22AE74}" type="presOf" srcId="{EE921D5B-DFDF-404A-9502-F98604366055}" destId="{C39D175E-9DDB-AF46-950B-0FE7D93BCB6B}" srcOrd="0" destOrd="0" presId="urn:microsoft.com/office/officeart/2005/8/layout/radial4"/>
    <dgm:cxn modelId="{FF96F2BE-D575-4265-A82E-84D7D7BFAF04}" srcId="{7A59E958-4761-49FA-9485-117A434DFA08}" destId="{E443C06A-7774-4AA8-8037-781C1160298C}" srcOrd="0" destOrd="0" parTransId="{F75D0B9C-5F9D-4A68-833F-A512D632C14D}" sibTransId="{F73F188F-FDD0-4929-A85E-7B816E77706C}"/>
    <dgm:cxn modelId="{1FAC250A-5866-A449-B954-BF0C7A7500F0}" type="presOf" srcId="{A3E70EFC-65AE-4C2D-81E5-D96CED8B8A5A}" destId="{B36A7DCA-D272-3044-915D-3C98D30ACBBC}" srcOrd="0" destOrd="0" presId="urn:microsoft.com/office/officeart/2005/8/layout/radial4"/>
    <dgm:cxn modelId="{BD34D3AB-43D7-4CCE-960D-46B151D84480}" srcId="{E443C06A-7774-4AA8-8037-781C1160298C}" destId="{5B8AE8E8-9E9B-4EE5-822C-5997CB74A093}" srcOrd="0" destOrd="0" parTransId="{A34C969C-FCBA-4700-9773-2D8493E4DF1F}" sibTransId="{9B57FAE0-69F7-45CD-B460-043ECB71F6AD}"/>
    <dgm:cxn modelId="{87E66794-5F69-5341-BB78-50C7AC8C2D6F}" type="presOf" srcId="{0ECDD32E-5A41-4899-B250-9081AF89765E}" destId="{0165B320-606D-8E4B-9B57-9298BE77101C}" srcOrd="0" destOrd="0" presId="urn:microsoft.com/office/officeart/2005/8/layout/radial4"/>
    <dgm:cxn modelId="{57036F83-6929-4F34-B04D-A3A678CF99E4}" srcId="{E443C06A-7774-4AA8-8037-781C1160298C}" destId="{0ECDD32E-5A41-4899-B250-9081AF89765E}" srcOrd="3" destOrd="0" parTransId="{978C9BBA-B42D-4B68-B061-3318534B523F}" sibTransId="{ABD8D76E-952B-454D-A8F2-E9B839F52DA5}"/>
    <dgm:cxn modelId="{D18DD7F7-FAB2-FF46-ACD2-9C5BEB453A0A}" type="presParOf" srcId="{D630F020-0BA4-974D-B195-CBDF46860C66}" destId="{99D48D20-A354-6043-877A-6FE30B317F42}" srcOrd="0" destOrd="0" presId="urn:microsoft.com/office/officeart/2005/8/layout/radial4"/>
    <dgm:cxn modelId="{7D270DA8-1BE6-0641-9A31-BF63F2CE53AB}" type="presParOf" srcId="{D630F020-0BA4-974D-B195-CBDF46860C66}" destId="{4C35C6A9-738D-5F41-9D8F-6FF7EEB524EF}" srcOrd="1" destOrd="0" presId="urn:microsoft.com/office/officeart/2005/8/layout/radial4"/>
    <dgm:cxn modelId="{A4105EEB-140C-884B-A39A-D1342FA3F768}" type="presParOf" srcId="{D630F020-0BA4-974D-B195-CBDF46860C66}" destId="{FB1F2892-65A0-D446-9E0F-F24D11F2FA8A}" srcOrd="2" destOrd="0" presId="urn:microsoft.com/office/officeart/2005/8/layout/radial4"/>
    <dgm:cxn modelId="{1B81B1D7-B961-F94D-A34D-310F1241C6CC}" type="presParOf" srcId="{D630F020-0BA4-974D-B195-CBDF46860C66}" destId="{C39D175E-9DDB-AF46-950B-0FE7D93BCB6B}" srcOrd="3" destOrd="0" presId="urn:microsoft.com/office/officeart/2005/8/layout/radial4"/>
    <dgm:cxn modelId="{C1014C6E-F188-FF44-A711-F42E3262BA65}" type="presParOf" srcId="{D630F020-0BA4-974D-B195-CBDF46860C66}" destId="{B36A7DCA-D272-3044-915D-3C98D30ACBBC}" srcOrd="4" destOrd="0" presId="urn:microsoft.com/office/officeart/2005/8/layout/radial4"/>
    <dgm:cxn modelId="{443F5CAD-35B9-4A41-BE5F-AEDF7907D1BD}" type="presParOf" srcId="{D630F020-0BA4-974D-B195-CBDF46860C66}" destId="{02833A51-06ED-CE45-B30B-2D0530BA606E}" srcOrd="5" destOrd="0" presId="urn:microsoft.com/office/officeart/2005/8/layout/radial4"/>
    <dgm:cxn modelId="{428E6014-A91B-6A4D-8263-A594F911D681}" type="presParOf" srcId="{D630F020-0BA4-974D-B195-CBDF46860C66}" destId="{B306FD6C-4B4F-6445-BD04-A40B82F96C4C}" srcOrd="6" destOrd="0" presId="urn:microsoft.com/office/officeart/2005/8/layout/radial4"/>
    <dgm:cxn modelId="{226BC78C-8BB6-FF40-80C8-AE4F3F7E0979}" type="presParOf" srcId="{D630F020-0BA4-974D-B195-CBDF46860C66}" destId="{889C98C5-6B83-7E48-AAA4-4C5E2DDC6D47}" srcOrd="7" destOrd="0" presId="urn:microsoft.com/office/officeart/2005/8/layout/radial4"/>
    <dgm:cxn modelId="{71788D69-48E8-1C4B-BE08-C06F631B8DD6}" type="presParOf" srcId="{D630F020-0BA4-974D-B195-CBDF46860C66}" destId="{0165B320-606D-8E4B-9B57-9298BE77101C}"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9BAF52-85A8-45F9-8568-0F5B7B2040ED}" type="doc">
      <dgm:prSet loTypeId="urn:microsoft.com/office/officeart/2005/8/layout/cycle6" loCatId="cycle" qsTypeId="urn:microsoft.com/office/officeart/2005/8/quickstyle/simple1" qsCatId="simple" csTypeId="urn:microsoft.com/office/officeart/2005/8/colors/accent5_4" csCatId="accent5" phldr="1"/>
      <dgm:spPr/>
      <dgm:t>
        <a:bodyPr/>
        <a:lstStyle/>
        <a:p>
          <a:endParaRPr lang="es-MX"/>
        </a:p>
      </dgm:t>
    </dgm:pt>
    <dgm:pt modelId="{61BC8EDC-05B9-49EC-8C3F-549E870D9577}">
      <dgm:prSet phldrT="[Texto]"/>
      <dgm:spPr/>
      <dgm:t>
        <a:bodyPr/>
        <a:lstStyle/>
        <a:p>
          <a:r>
            <a:rPr lang="es-MX" dirty="0" smtClean="0">
              <a:solidFill>
                <a:schemeClr val="tx1"/>
              </a:solidFill>
              <a:latin typeface="Century Gothic" panose="020B0502020202020204" pitchFamily="34" charset="0"/>
            </a:rPr>
            <a:t>Normatividad</a:t>
          </a:r>
          <a:endParaRPr lang="es-MX" dirty="0">
            <a:solidFill>
              <a:schemeClr val="tx1"/>
            </a:solidFill>
            <a:latin typeface="Century Gothic" panose="020B0502020202020204" pitchFamily="34" charset="0"/>
          </a:endParaRPr>
        </a:p>
      </dgm:t>
    </dgm:pt>
    <dgm:pt modelId="{2742E2FE-1920-41E7-84F3-9934E654498E}" type="parTrans" cxnId="{D9C30D27-35E6-4817-9853-4ADC9B9FA171}">
      <dgm:prSet/>
      <dgm:spPr/>
      <dgm:t>
        <a:bodyPr/>
        <a:lstStyle/>
        <a:p>
          <a:endParaRPr lang="es-MX">
            <a:latin typeface="Century Gothic" panose="020B0502020202020204" pitchFamily="34" charset="0"/>
          </a:endParaRPr>
        </a:p>
      </dgm:t>
    </dgm:pt>
    <dgm:pt modelId="{C51C7640-906A-467A-91A7-B1BB9DA6A532}" type="sibTrans" cxnId="{D9C30D27-35E6-4817-9853-4ADC9B9FA171}">
      <dgm:prSet/>
      <dgm:spPr/>
      <dgm:t>
        <a:bodyPr/>
        <a:lstStyle/>
        <a:p>
          <a:endParaRPr lang="es-MX">
            <a:latin typeface="Century Gothic" panose="020B0502020202020204" pitchFamily="34" charset="0"/>
          </a:endParaRPr>
        </a:p>
      </dgm:t>
    </dgm:pt>
    <dgm:pt modelId="{46FF337F-AB7D-4340-A5EE-D4E7BA96C766}">
      <dgm:prSet phldrT="[Texto]"/>
      <dgm:spPr/>
      <dgm:t>
        <a:bodyPr/>
        <a:lstStyle/>
        <a:p>
          <a:r>
            <a:rPr lang="es-MX" dirty="0" smtClean="0">
              <a:solidFill>
                <a:schemeClr val="tx1"/>
              </a:solidFill>
              <a:latin typeface="Century Gothic" panose="020B0502020202020204" pitchFamily="34" charset="0"/>
            </a:rPr>
            <a:t>Jurisprudencia</a:t>
          </a:r>
          <a:endParaRPr lang="es-MX" dirty="0">
            <a:solidFill>
              <a:schemeClr val="tx1"/>
            </a:solidFill>
            <a:latin typeface="Century Gothic" panose="020B0502020202020204" pitchFamily="34" charset="0"/>
          </a:endParaRPr>
        </a:p>
      </dgm:t>
    </dgm:pt>
    <dgm:pt modelId="{F8CBA770-AC2F-4070-A949-AF311958A370}" type="parTrans" cxnId="{371DF98A-47B8-44DE-BCA1-9A225AB57A01}">
      <dgm:prSet/>
      <dgm:spPr/>
      <dgm:t>
        <a:bodyPr/>
        <a:lstStyle/>
        <a:p>
          <a:endParaRPr lang="es-MX">
            <a:latin typeface="Century Gothic" panose="020B0502020202020204" pitchFamily="34" charset="0"/>
          </a:endParaRPr>
        </a:p>
      </dgm:t>
    </dgm:pt>
    <dgm:pt modelId="{6B0B4036-7538-4FAA-B3AA-80989C3BEC13}" type="sibTrans" cxnId="{371DF98A-47B8-44DE-BCA1-9A225AB57A01}">
      <dgm:prSet/>
      <dgm:spPr/>
      <dgm:t>
        <a:bodyPr/>
        <a:lstStyle/>
        <a:p>
          <a:endParaRPr lang="es-MX">
            <a:latin typeface="Century Gothic" panose="020B0502020202020204" pitchFamily="34" charset="0"/>
          </a:endParaRPr>
        </a:p>
      </dgm:t>
    </dgm:pt>
    <dgm:pt modelId="{5E635CD6-4918-4ABD-8309-4560C39D8FA1}">
      <dgm:prSet phldrT="[Texto]"/>
      <dgm:spPr/>
      <dgm:t>
        <a:bodyPr/>
        <a:lstStyle/>
        <a:p>
          <a:r>
            <a:rPr lang="es-MX" dirty="0" smtClean="0">
              <a:solidFill>
                <a:schemeClr val="tx1"/>
              </a:solidFill>
              <a:latin typeface="Century Gothic" panose="020B0502020202020204" pitchFamily="34" charset="0"/>
            </a:rPr>
            <a:t>Estado del arte (observatorios y estudios)</a:t>
          </a:r>
          <a:endParaRPr lang="es-MX" dirty="0">
            <a:solidFill>
              <a:schemeClr val="tx1"/>
            </a:solidFill>
            <a:latin typeface="Century Gothic" panose="020B0502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22E70ACF-B95B-4158-B717-8B7D00D9EB6B}" type="parTrans" cxnId="{5A2AAFAF-8D4E-4F31-8070-5B687CBF9597}">
      <dgm:prSet/>
      <dgm:spPr/>
      <dgm:t>
        <a:bodyPr/>
        <a:lstStyle/>
        <a:p>
          <a:endParaRPr lang="es-MX">
            <a:latin typeface="Century Gothic" panose="020B0502020202020204" pitchFamily="34" charset="0"/>
          </a:endParaRPr>
        </a:p>
      </dgm:t>
    </dgm:pt>
    <dgm:pt modelId="{7F2AED68-F889-4C29-B436-752820235897}" type="sibTrans" cxnId="{5A2AAFAF-8D4E-4F31-8070-5B687CBF9597}">
      <dgm:prSet/>
      <dgm:spPr/>
      <dgm:t>
        <a:bodyPr/>
        <a:lstStyle/>
        <a:p>
          <a:endParaRPr lang="es-MX">
            <a:latin typeface="Century Gothic" panose="020B0502020202020204" pitchFamily="34" charset="0"/>
          </a:endParaRPr>
        </a:p>
      </dgm:t>
    </dgm:pt>
    <dgm:pt modelId="{E0507797-737F-41E4-ADDC-7F0EE4FC3F09}">
      <dgm:prSet phldrT="[Texto]"/>
      <dgm:spPr/>
      <dgm:t>
        <a:bodyPr/>
        <a:lstStyle/>
        <a:p>
          <a:r>
            <a:rPr lang="es-MX" dirty="0" smtClean="0">
              <a:solidFill>
                <a:schemeClr val="tx1"/>
              </a:solidFill>
              <a:latin typeface="Century Gothic" panose="020B0502020202020204" pitchFamily="34" charset="0"/>
            </a:rPr>
            <a:t>Medios de comunicación</a:t>
          </a:r>
          <a:endParaRPr lang="es-MX" dirty="0">
            <a:solidFill>
              <a:schemeClr val="tx1"/>
            </a:solidFill>
            <a:latin typeface="Century Gothic" panose="020B0502020202020204" pitchFamily="34" charset="0"/>
          </a:endParaRPr>
        </a:p>
      </dgm:t>
    </dgm:pt>
    <dgm:pt modelId="{8ED54195-BC53-4776-8A6D-2EF91924820A}" type="parTrans" cxnId="{56AC0BAC-5717-4073-B18F-D0FADE71315B}">
      <dgm:prSet/>
      <dgm:spPr/>
      <dgm:t>
        <a:bodyPr/>
        <a:lstStyle/>
        <a:p>
          <a:endParaRPr lang="es-MX">
            <a:latin typeface="Century Gothic" panose="020B0502020202020204" pitchFamily="34" charset="0"/>
          </a:endParaRPr>
        </a:p>
      </dgm:t>
    </dgm:pt>
    <dgm:pt modelId="{4CDD1BCC-61A8-4CC2-B7EA-B411D257C6D1}" type="sibTrans" cxnId="{56AC0BAC-5717-4073-B18F-D0FADE71315B}">
      <dgm:prSet/>
      <dgm:spPr/>
      <dgm:t>
        <a:bodyPr/>
        <a:lstStyle/>
        <a:p>
          <a:endParaRPr lang="es-MX">
            <a:latin typeface="Century Gothic" panose="020B0502020202020204" pitchFamily="34" charset="0"/>
          </a:endParaRPr>
        </a:p>
      </dgm:t>
    </dgm:pt>
    <dgm:pt modelId="{1CF4D80F-3432-4555-995E-E49F1B926B7D}" type="pres">
      <dgm:prSet presAssocID="{3D9BAF52-85A8-45F9-8568-0F5B7B2040ED}" presName="cycle" presStyleCnt="0">
        <dgm:presLayoutVars>
          <dgm:dir/>
          <dgm:resizeHandles val="exact"/>
        </dgm:presLayoutVars>
      </dgm:prSet>
      <dgm:spPr/>
      <dgm:t>
        <a:bodyPr/>
        <a:lstStyle/>
        <a:p>
          <a:endParaRPr lang="es-MX"/>
        </a:p>
      </dgm:t>
    </dgm:pt>
    <dgm:pt modelId="{A1F85C2A-06B0-4214-A2E9-F4540D1A862A}" type="pres">
      <dgm:prSet presAssocID="{61BC8EDC-05B9-49EC-8C3F-549E870D9577}" presName="node" presStyleLbl="node1" presStyleIdx="0" presStyleCnt="4">
        <dgm:presLayoutVars>
          <dgm:bulletEnabled val="1"/>
        </dgm:presLayoutVars>
      </dgm:prSet>
      <dgm:spPr/>
      <dgm:t>
        <a:bodyPr/>
        <a:lstStyle/>
        <a:p>
          <a:endParaRPr lang="es-MX"/>
        </a:p>
      </dgm:t>
    </dgm:pt>
    <dgm:pt modelId="{7558045F-4DA9-434F-BBA0-F8D3A8A691C0}" type="pres">
      <dgm:prSet presAssocID="{61BC8EDC-05B9-49EC-8C3F-549E870D9577}" presName="spNode" presStyleCnt="0"/>
      <dgm:spPr/>
      <dgm:t>
        <a:bodyPr/>
        <a:lstStyle/>
        <a:p>
          <a:endParaRPr lang="es-ES"/>
        </a:p>
      </dgm:t>
    </dgm:pt>
    <dgm:pt modelId="{C2E5D5E1-81A8-4B7D-BFA0-0668038D559C}" type="pres">
      <dgm:prSet presAssocID="{C51C7640-906A-467A-91A7-B1BB9DA6A532}" presName="sibTrans" presStyleLbl="sibTrans1D1" presStyleIdx="0" presStyleCnt="4"/>
      <dgm:spPr/>
      <dgm:t>
        <a:bodyPr/>
        <a:lstStyle/>
        <a:p>
          <a:endParaRPr lang="es-MX"/>
        </a:p>
      </dgm:t>
    </dgm:pt>
    <dgm:pt modelId="{5A5F678C-992C-4E47-BF0A-A5B92DA277BE}" type="pres">
      <dgm:prSet presAssocID="{46FF337F-AB7D-4340-A5EE-D4E7BA96C766}" presName="node" presStyleLbl="node1" presStyleIdx="1" presStyleCnt="4">
        <dgm:presLayoutVars>
          <dgm:bulletEnabled val="1"/>
        </dgm:presLayoutVars>
      </dgm:prSet>
      <dgm:spPr/>
      <dgm:t>
        <a:bodyPr/>
        <a:lstStyle/>
        <a:p>
          <a:endParaRPr lang="es-MX"/>
        </a:p>
      </dgm:t>
    </dgm:pt>
    <dgm:pt modelId="{B2347DB2-AA0F-4CE4-9F5C-CB765FA11240}" type="pres">
      <dgm:prSet presAssocID="{46FF337F-AB7D-4340-A5EE-D4E7BA96C766}" presName="spNode" presStyleCnt="0"/>
      <dgm:spPr/>
      <dgm:t>
        <a:bodyPr/>
        <a:lstStyle/>
        <a:p>
          <a:endParaRPr lang="es-ES"/>
        </a:p>
      </dgm:t>
    </dgm:pt>
    <dgm:pt modelId="{0BF7A16E-2BF6-4EBF-96FD-60ECCFC735CC}" type="pres">
      <dgm:prSet presAssocID="{6B0B4036-7538-4FAA-B3AA-80989C3BEC13}" presName="sibTrans" presStyleLbl="sibTrans1D1" presStyleIdx="1" presStyleCnt="4"/>
      <dgm:spPr/>
      <dgm:t>
        <a:bodyPr/>
        <a:lstStyle/>
        <a:p>
          <a:endParaRPr lang="es-MX"/>
        </a:p>
      </dgm:t>
    </dgm:pt>
    <dgm:pt modelId="{B828B13D-6E02-41E8-99A2-49153217FAF7}" type="pres">
      <dgm:prSet presAssocID="{5E635CD6-4918-4ABD-8309-4560C39D8FA1}" presName="node" presStyleLbl="node1" presStyleIdx="2" presStyleCnt="4">
        <dgm:presLayoutVars>
          <dgm:bulletEnabled val="1"/>
        </dgm:presLayoutVars>
      </dgm:prSet>
      <dgm:spPr/>
      <dgm:t>
        <a:bodyPr/>
        <a:lstStyle/>
        <a:p>
          <a:endParaRPr lang="es-MX"/>
        </a:p>
      </dgm:t>
    </dgm:pt>
    <dgm:pt modelId="{92D3C62C-0E44-42AA-879F-DDE2877AEBF4}" type="pres">
      <dgm:prSet presAssocID="{5E635CD6-4918-4ABD-8309-4560C39D8FA1}" presName="spNode" presStyleCnt="0"/>
      <dgm:spPr/>
      <dgm:t>
        <a:bodyPr/>
        <a:lstStyle/>
        <a:p>
          <a:endParaRPr lang="es-ES"/>
        </a:p>
      </dgm:t>
    </dgm:pt>
    <dgm:pt modelId="{39F73DBF-1717-4605-BCB1-BA1EA1C1EC67}" type="pres">
      <dgm:prSet presAssocID="{7F2AED68-F889-4C29-B436-752820235897}" presName="sibTrans" presStyleLbl="sibTrans1D1" presStyleIdx="2" presStyleCnt="4"/>
      <dgm:spPr/>
      <dgm:t>
        <a:bodyPr/>
        <a:lstStyle/>
        <a:p>
          <a:endParaRPr lang="es-MX"/>
        </a:p>
      </dgm:t>
    </dgm:pt>
    <dgm:pt modelId="{074D9904-8E28-4AAF-B68F-BBB290D1D3F3}" type="pres">
      <dgm:prSet presAssocID="{E0507797-737F-41E4-ADDC-7F0EE4FC3F09}" presName="node" presStyleLbl="node1" presStyleIdx="3" presStyleCnt="4">
        <dgm:presLayoutVars>
          <dgm:bulletEnabled val="1"/>
        </dgm:presLayoutVars>
      </dgm:prSet>
      <dgm:spPr/>
      <dgm:t>
        <a:bodyPr/>
        <a:lstStyle/>
        <a:p>
          <a:endParaRPr lang="es-MX"/>
        </a:p>
      </dgm:t>
    </dgm:pt>
    <dgm:pt modelId="{1DE817C3-E058-41BA-87EF-0976E3FA17B8}" type="pres">
      <dgm:prSet presAssocID="{E0507797-737F-41E4-ADDC-7F0EE4FC3F09}" presName="spNode" presStyleCnt="0"/>
      <dgm:spPr/>
      <dgm:t>
        <a:bodyPr/>
        <a:lstStyle/>
        <a:p>
          <a:endParaRPr lang="es-ES"/>
        </a:p>
      </dgm:t>
    </dgm:pt>
    <dgm:pt modelId="{17CB43C9-AFA3-4916-9B0D-8CFF610B36E2}" type="pres">
      <dgm:prSet presAssocID="{4CDD1BCC-61A8-4CC2-B7EA-B411D257C6D1}" presName="sibTrans" presStyleLbl="sibTrans1D1" presStyleIdx="3" presStyleCnt="4"/>
      <dgm:spPr/>
      <dgm:t>
        <a:bodyPr/>
        <a:lstStyle/>
        <a:p>
          <a:endParaRPr lang="es-MX"/>
        </a:p>
      </dgm:t>
    </dgm:pt>
  </dgm:ptLst>
  <dgm:cxnLst>
    <dgm:cxn modelId="{AC1F25FC-CFF2-CA4A-88A6-781B417B75BE}" type="presOf" srcId="{61BC8EDC-05B9-49EC-8C3F-549E870D9577}" destId="{A1F85C2A-06B0-4214-A2E9-F4540D1A862A}" srcOrd="0" destOrd="0" presId="urn:microsoft.com/office/officeart/2005/8/layout/cycle6"/>
    <dgm:cxn modelId="{D9C30D27-35E6-4817-9853-4ADC9B9FA171}" srcId="{3D9BAF52-85A8-45F9-8568-0F5B7B2040ED}" destId="{61BC8EDC-05B9-49EC-8C3F-549E870D9577}" srcOrd="0" destOrd="0" parTransId="{2742E2FE-1920-41E7-84F3-9934E654498E}" sibTransId="{C51C7640-906A-467A-91A7-B1BB9DA6A532}"/>
    <dgm:cxn modelId="{5A2AAFAF-8D4E-4F31-8070-5B687CBF9597}" srcId="{3D9BAF52-85A8-45F9-8568-0F5B7B2040ED}" destId="{5E635CD6-4918-4ABD-8309-4560C39D8FA1}" srcOrd="2" destOrd="0" parTransId="{22E70ACF-B95B-4158-B717-8B7D00D9EB6B}" sibTransId="{7F2AED68-F889-4C29-B436-752820235897}"/>
    <dgm:cxn modelId="{371DF98A-47B8-44DE-BCA1-9A225AB57A01}" srcId="{3D9BAF52-85A8-45F9-8568-0F5B7B2040ED}" destId="{46FF337F-AB7D-4340-A5EE-D4E7BA96C766}" srcOrd="1" destOrd="0" parTransId="{F8CBA770-AC2F-4070-A949-AF311958A370}" sibTransId="{6B0B4036-7538-4FAA-B3AA-80989C3BEC13}"/>
    <dgm:cxn modelId="{5ACBC3AE-4B3C-C64C-ACE3-D8EB94A532ED}" type="presOf" srcId="{3D9BAF52-85A8-45F9-8568-0F5B7B2040ED}" destId="{1CF4D80F-3432-4555-995E-E49F1B926B7D}" srcOrd="0" destOrd="0" presId="urn:microsoft.com/office/officeart/2005/8/layout/cycle6"/>
    <dgm:cxn modelId="{BACCE23E-D51C-0D44-9C0F-118E0C0CF588}" type="presOf" srcId="{46FF337F-AB7D-4340-A5EE-D4E7BA96C766}" destId="{5A5F678C-992C-4E47-BF0A-A5B92DA277BE}" srcOrd="0" destOrd="0" presId="urn:microsoft.com/office/officeart/2005/8/layout/cycle6"/>
    <dgm:cxn modelId="{C2E2BCDE-F813-2544-BE42-4D4412FD86A5}" type="presOf" srcId="{6B0B4036-7538-4FAA-B3AA-80989C3BEC13}" destId="{0BF7A16E-2BF6-4EBF-96FD-60ECCFC735CC}" srcOrd="0" destOrd="0" presId="urn:microsoft.com/office/officeart/2005/8/layout/cycle6"/>
    <dgm:cxn modelId="{56AC0BAC-5717-4073-B18F-D0FADE71315B}" srcId="{3D9BAF52-85A8-45F9-8568-0F5B7B2040ED}" destId="{E0507797-737F-41E4-ADDC-7F0EE4FC3F09}" srcOrd="3" destOrd="0" parTransId="{8ED54195-BC53-4776-8A6D-2EF91924820A}" sibTransId="{4CDD1BCC-61A8-4CC2-B7EA-B411D257C6D1}"/>
    <dgm:cxn modelId="{46B5C226-A07B-2D4A-AFE0-F2C32EFD2F69}" type="presOf" srcId="{C51C7640-906A-467A-91A7-B1BB9DA6A532}" destId="{C2E5D5E1-81A8-4B7D-BFA0-0668038D559C}" srcOrd="0" destOrd="0" presId="urn:microsoft.com/office/officeart/2005/8/layout/cycle6"/>
    <dgm:cxn modelId="{AB48200C-88FB-C74A-A1CB-882DF611A500}" type="presOf" srcId="{4CDD1BCC-61A8-4CC2-B7EA-B411D257C6D1}" destId="{17CB43C9-AFA3-4916-9B0D-8CFF610B36E2}" srcOrd="0" destOrd="0" presId="urn:microsoft.com/office/officeart/2005/8/layout/cycle6"/>
    <dgm:cxn modelId="{BF190964-382F-BF41-B81E-C7E4FE4A35A4}" type="presOf" srcId="{7F2AED68-F889-4C29-B436-752820235897}" destId="{39F73DBF-1717-4605-BCB1-BA1EA1C1EC67}" srcOrd="0" destOrd="0" presId="urn:microsoft.com/office/officeart/2005/8/layout/cycle6"/>
    <dgm:cxn modelId="{E9C3B517-7F06-3D46-AE73-BDF3EA6FD91F}" type="presOf" srcId="{5E635CD6-4918-4ABD-8309-4560C39D8FA1}" destId="{B828B13D-6E02-41E8-99A2-49153217FAF7}" srcOrd="0" destOrd="0" presId="urn:microsoft.com/office/officeart/2005/8/layout/cycle6"/>
    <dgm:cxn modelId="{AA5C99DD-2ADF-204D-813E-D7242DE1E86D}" type="presOf" srcId="{E0507797-737F-41E4-ADDC-7F0EE4FC3F09}" destId="{074D9904-8E28-4AAF-B68F-BBB290D1D3F3}" srcOrd="0" destOrd="0" presId="urn:microsoft.com/office/officeart/2005/8/layout/cycle6"/>
    <dgm:cxn modelId="{9540DC51-E523-1240-A723-3D9A6C707A8D}" type="presParOf" srcId="{1CF4D80F-3432-4555-995E-E49F1B926B7D}" destId="{A1F85C2A-06B0-4214-A2E9-F4540D1A862A}" srcOrd="0" destOrd="0" presId="urn:microsoft.com/office/officeart/2005/8/layout/cycle6"/>
    <dgm:cxn modelId="{319ECD57-0B4B-7541-A698-46209B8930C1}" type="presParOf" srcId="{1CF4D80F-3432-4555-995E-E49F1B926B7D}" destId="{7558045F-4DA9-434F-BBA0-F8D3A8A691C0}" srcOrd="1" destOrd="0" presId="urn:microsoft.com/office/officeart/2005/8/layout/cycle6"/>
    <dgm:cxn modelId="{4C0515E2-6D27-9242-AAB3-94591093BD54}" type="presParOf" srcId="{1CF4D80F-3432-4555-995E-E49F1B926B7D}" destId="{C2E5D5E1-81A8-4B7D-BFA0-0668038D559C}" srcOrd="2" destOrd="0" presId="urn:microsoft.com/office/officeart/2005/8/layout/cycle6"/>
    <dgm:cxn modelId="{2E80A0BE-E7C7-BF48-9D41-53153262ADC1}" type="presParOf" srcId="{1CF4D80F-3432-4555-995E-E49F1B926B7D}" destId="{5A5F678C-992C-4E47-BF0A-A5B92DA277BE}" srcOrd="3" destOrd="0" presId="urn:microsoft.com/office/officeart/2005/8/layout/cycle6"/>
    <dgm:cxn modelId="{27A87933-AEB3-AC47-96FD-B5C280D983DB}" type="presParOf" srcId="{1CF4D80F-3432-4555-995E-E49F1B926B7D}" destId="{B2347DB2-AA0F-4CE4-9F5C-CB765FA11240}" srcOrd="4" destOrd="0" presId="urn:microsoft.com/office/officeart/2005/8/layout/cycle6"/>
    <dgm:cxn modelId="{C17C4D40-7CED-594C-BDA4-3D53EEE15EBF}" type="presParOf" srcId="{1CF4D80F-3432-4555-995E-E49F1B926B7D}" destId="{0BF7A16E-2BF6-4EBF-96FD-60ECCFC735CC}" srcOrd="5" destOrd="0" presId="urn:microsoft.com/office/officeart/2005/8/layout/cycle6"/>
    <dgm:cxn modelId="{63BB56F2-0152-204A-BD0F-6A9279E68ABE}" type="presParOf" srcId="{1CF4D80F-3432-4555-995E-E49F1B926B7D}" destId="{B828B13D-6E02-41E8-99A2-49153217FAF7}" srcOrd="6" destOrd="0" presId="urn:microsoft.com/office/officeart/2005/8/layout/cycle6"/>
    <dgm:cxn modelId="{2D6C5359-36D8-C84A-B613-3F70B5E72179}" type="presParOf" srcId="{1CF4D80F-3432-4555-995E-E49F1B926B7D}" destId="{92D3C62C-0E44-42AA-879F-DDE2877AEBF4}" srcOrd="7" destOrd="0" presId="urn:microsoft.com/office/officeart/2005/8/layout/cycle6"/>
    <dgm:cxn modelId="{CDDC01AF-B273-304E-975A-00BB3655CE2E}" type="presParOf" srcId="{1CF4D80F-3432-4555-995E-E49F1B926B7D}" destId="{39F73DBF-1717-4605-BCB1-BA1EA1C1EC67}" srcOrd="8" destOrd="0" presId="urn:microsoft.com/office/officeart/2005/8/layout/cycle6"/>
    <dgm:cxn modelId="{474F6775-9A23-7546-A12E-8092E768EDE8}" type="presParOf" srcId="{1CF4D80F-3432-4555-995E-E49F1B926B7D}" destId="{074D9904-8E28-4AAF-B68F-BBB290D1D3F3}" srcOrd="9" destOrd="0" presId="urn:microsoft.com/office/officeart/2005/8/layout/cycle6"/>
    <dgm:cxn modelId="{98070FE7-F4C0-7543-95E1-6C8C59DB626A}" type="presParOf" srcId="{1CF4D80F-3432-4555-995E-E49F1B926B7D}" destId="{1DE817C3-E058-41BA-87EF-0976E3FA17B8}" srcOrd="10" destOrd="0" presId="urn:microsoft.com/office/officeart/2005/8/layout/cycle6"/>
    <dgm:cxn modelId="{9C705A4B-6AD5-1E48-8D82-695CDD2623F4}" type="presParOf" srcId="{1CF4D80F-3432-4555-995E-E49F1B926B7D}" destId="{17CB43C9-AFA3-4916-9B0D-8CFF610B36E2}"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9BAF52-85A8-45F9-8568-0F5B7B2040ED}" type="doc">
      <dgm:prSet loTypeId="urn:microsoft.com/office/officeart/2005/8/layout/cycle6" loCatId="cycle" qsTypeId="urn:microsoft.com/office/officeart/2005/8/quickstyle/simple1" qsCatId="simple" csTypeId="urn:microsoft.com/office/officeart/2005/8/colors/accent5_4" csCatId="accent5" phldr="1"/>
      <dgm:spPr/>
      <dgm:t>
        <a:bodyPr/>
        <a:lstStyle/>
        <a:p>
          <a:endParaRPr lang="es-MX"/>
        </a:p>
      </dgm:t>
    </dgm:pt>
    <dgm:pt modelId="{61BC8EDC-05B9-49EC-8C3F-549E870D9577}">
      <dgm:prSet phldrT="[Texto]"/>
      <dgm:spPr/>
      <dgm:t>
        <a:bodyPr/>
        <a:lstStyle/>
        <a:p>
          <a:r>
            <a:rPr lang="es-MX" dirty="0" smtClean="0">
              <a:latin typeface="Century Gothic" panose="020B0502020202020204" pitchFamily="34" charset="0"/>
            </a:rPr>
            <a:t>Normatividad</a:t>
          </a:r>
          <a:endParaRPr lang="es-MX" dirty="0">
            <a:latin typeface="Century Gothic" panose="020B0502020202020204" pitchFamily="34" charset="0"/>
          </a:endParaRPr>
        </a:p>
      </dgm:t>
    </dgm:pt>
    <dgm:pt modelId="{2742E2FE-1920-41E7-84F3-9934E654498E}" type="parTrans" cxnId="{D9C30D27-35E6-4817-9853-4ADC9B9FA171}">
      <dgm:prSet/>
      <dgm:spPr/>
      <dgm:t>
        <a:bodyPr/>
        <a:lstStyle/>
        <a:p>
          <a:endParaRPr lang="es-MX">
            <a:latin typeface="Century Gothic" panose="020B0502020202020204" pitchFamily="34" charset="0"/>
          </a:endParaRPr>
        </a:p>
      </dgm:t>
    </dgm:pt>
    <dgm:pt modelId="{C51C7640-906A-467A-91A7-B1BB9DA6A532}" type="sibTrans" cxnId="{D9C30D27-35E6-4817-9853-4ADC9B9FA171}">
      <dgm:prSet/>
      <dgm:spPr/>
      <dgm:t>
        <a:bodyPr/>
        <a:lstStyle/>
        <a:p>
          <a:endParaRPr lang="es-MX">
            <a:latin typeface="Century Gothic" panose="020B0502020202020204" pitchFamily="34" charset="0"/>
          </a:endParaRPr>
        </a:p>
      </dgm:t>
    </dgm:pt>
    <dgm:pt modelId="{46FF337F-AB7D-4340-A5EE-D4E7BA96C766}">
      <dgm:prSet phldrT="[Texto]"/>
      <dgm:spPr/>
      <dgm:t>
        <a:bodyPr/>
        <a:lstStyle/>
        <a:p>
          <a:r>
            <a:rPr lang="es-MX" dirty="0" smtClean="0">
              <a:latin typeface="Century Gothic" panose="020B0502020202020204" pitchFamily="34" charset="0"/>
            </a:rPr>
            <a:t>Jurisprudencia</a:t>
          </a:r>
          <a:endParaRPr lang="es-MX" dirty="0">
            <a:latin typeface="Century Gothic" panose="020B0502020202020204" pitchFamily="34" charset="0"/>
          </a:endParaRPr>
        </a:p>
      </dgm:t>
    </dgm:pt>
    <dgm:pt modelId="{F8CBA770-AC2F-4070-A949-AF311958A370}" type="parTrans" cxnId="{371DF98A-47B8-44DE-BCA1-9A225AB57A01}">
      <dgm:prSet/>
      <dgm:spPr/>
      <dgm:t>
        <a:bodyPr/>
        <a:lstStyle/>
        <a:p>
          <a:endParaRPr lang="es-MX">
            <a:latin typeface="Century Gothic" panose="020B0502020202020204" pitchFamily="34" charset="0"/>
          </a:endParaRPr>
        </a:p>
      </dgm:t>
    </dgm:pt>
    <dgm:pt modelId="{6B0B4036-7538-4FAA-B3AA-80989C3BEC13}" type="sibTrans" cxnId="{371DF98A-47B8-44DE-BCA1-9A225AB57A01}">
      <dgm:prSet/>
      <dgm:spPr/>
      <dgm:t>
        <a:bodyPr/>
        <a:lstStyle/>
        <a:p>
          <a:endParaRPr lang="es-MX">
            <a:latin typeface="Century Gothic" panose="020B0502020202020204" pitchFamily="34" charset="0"/>
          </a:endParaRPr>
        </a:p>
      </dgm:t>
    </dgm:pt>
    <dgm:pt modelId="{5E635CD6-4918-4ABD-8309-4560C39D8FA1}">
      <dgm:prSet phldrT="[Texto]"/>
      <dgm:spPr/>
      <dgm:t>
        <a:bodyPr/>
        <a:lstStyle/>
        <a:p>
          <a:r>
            <a:rPr lang="es-MX" dirty="0" smtClean="0">
              <a:latin typeface="Century Gothic" panose="020B0502020202020204" pitchFamily="34" charset="0"/>
            </a:rPr>
            <a:t>Estado del arte (observatorios y estudios)</a:t>
          </a:r>
          <a:endParaRPr lang="es-MX" dirty="0">
            <a:latin typeface="Century Gothic" panose="020B0502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22E70ACF-B95B-4158-B717-8B7D00D9EB6B}" type="parTrans" cxnId="{5A2AAFAF-8D4E-4F31-8070-5B687CBF9597}">
      <dgm:prSet/>
      <dgm:spPr/>
      <dgm:t>
        <a:bodyPr/>
        <a:lstStyle/>
        <a:p>
          <a:endParaRPr lang="es-MX">
            <a:latin typeface="Century Gothic" panose="020B0502020202020204" pitchFamily="34" charset="0"/>
          </a:endParaRPr>
        </a:p>
      </dgm:t>
    </dgm:pt>
    <dgm:pt modelId="{7F2AED68-F889-4C29-B436-752820235897}" type="sibTrans" cxnId="{5A2AAFAF-8D4E-4F31-8070-5B687CBF9597}">
      <dgm:prSet/>
      <dgm:spPr/>
      <dgm:t>
        <a:bodyPr/>
        <a:lstStyle/>
        <a:p>
          <a:endParaRPr lang="es-MX">
            <a:latin typeface="Century Gothic" panose="020B0502020202020204" pitchFamily="34" charset="0"/>
          </a:endParaRPr>
        </a:p>
      </dgm:t>
    </dgm:pt>
    <dgm:pt modelId="{E0507797-737F-41E4-ADDC-7F0EE4FC3F09}">
      <dgm:prSet phldrT="[Texto]"/>
      <dgm:spPr/>
      <dgm:t>
        <a:bodyPr/>
        <a:lstStyle/>
        <a:p>
          <a:r>
            <a:rPr lang="es-MX" dirty="0" smtClean="0">
              <a:latin typeface="Century Gothic" panose="020B0502020202020204" pitchFamily="34" charset="0"/>
            </a:rPr>
            <a:t>Medios de comunicación</a:t>
          </a:r>
          <a:endParaRPr lang="es-MX" dirty="0">
            <a:latin typeface="Century Gothic" panose="020B0502020202020204" pitchFamily="34" charset="0"/>
          </a:endParaRPr>
        </a:p>
      </dgm:t>
    </dgm:pt>
    <dgm:pt modelId="{8ED54195-BC53-4776-8A6D-2EF91924820A}" type="parTrans" cxnId="{56AC0BAC-5717-4073-B18F-D0FADE71315B}">
      <dgm:prSet/>
      <dgm:spPr/>
      <dgm:t>
        <a:bodyPr/>
        <a:lstStyle/>
        <a:p>
          <a:endParaRPr lang="es-MX">
            <a:latin typeface="Century Gothic" panose="020B0502020202020204" pitchFamily="34" charset="0"/>
          </a:endParaRPr>
        </a:p>
      </dgm:t>
    </dgm:pt>
    <dgm:pt modelId="{4CDD1BCC-61A8-4CC2-B7EA-B411D257C6D1}" type="sibTrans" cxnId="{56AC0BAC-5717-4073-B18F-D0FADE71315B}">
      <dgm:prSet/>
      <dgm:spPr/>
      <dgm:t>
        <a:bodyPr/>
        <a:lstStyle/>
        <a:p>
          <a:endParaRPr lang="es-MX">
            <a:latin typeface="Century Gothic" panose="020B0502020202020204" pitchFamily="34" charset="0"/>
          </a:endParaRPr>
        </a:p>
      </dgm:t>
    </dgm:pt>
    <dgm:pt modelId="{1CF4D80F-3432-4555-995E-E49F1B926B7D}" type="pres">
      <dgm:prSet presAssocID="{3D9BAF52-85A8-45F9-8568-0F5B7B2040ED}" presName="cycle" presStyleCnt="0">
        <dgm:presLayoutVars>
          <dgm:dir/>
          <dgm:resizeHandles val="exact"/>
        </dgm:presLayoutVars>
      </dgm:prSet>
      <dgm:spPr/>
      <dgm:t>
        <a:bodyPr/>
        <a:lstStyle/>
        <a:p>
          <a:endParaRPr lang="es-MX"/>
        </a:p>
      </dgm:t>
    </dgm:pt>
    <dgm:pt modelId="{A1F85C2A-06B0-4214-A2E9-F4540D1A862A}" type="pres">
      <dgm:prSet presAssocID="{61BC8EDC-05B9-49EC-8C3F-549E870D9577}" presName="node" presStyleLbl="node1" presStyleIdx="0" presStyleCnt="4">
        <dgm:presLayoutVars>
          <dgm:bulletEnabled val="1"/>
        </dgm:presLayoutVars>
      </dgm:prSet>
      <dgm:spPr/>
      <dgm:t>
        <a:bodyPr/>
        <a:lstStyle/>
        <a:p>
          <a:endParaRPr lang="es-MX"/>
        </a:p>
      </dgm:t>
    </dgm:pt>
    <dgm:pt modelId="{7558045F-4DA9-434F-BBA0-F8D3A8A691C0}" type="pres">
      <dgm:prSet presAssocID="{61BC8EDC-05B9-49EC-8C3F-549E870D9577}" presName="spNode" presStyleCnt="0"/>
      <dgm:spPr/>
      <dgm:t>
        <a:bodyPr/>
        <a:lstStyle/>
        <a:p>
          <a:endParaRPr lang="es-ES"/>
        </a:p>
      </dgm:t>
    </dgm:pt>
    <dgm:pt modelId="{C2E5D5E1-81A8-4B7D-BFA0-0668038D559C}" type="pres">
      <dgm:prSet presAssocID="{C51C7640-906A-467A-91A7-B1BB9DA6A532}" presName="sibTrans" presStyleLbl="sibTrans1D1" presStyleIdx="0" presStyleCnt="4"/>
      <dgm:spPr/>
      <dgm:t>
        <a:bodyPr/>
        <a:lstStyle/>
        <a:p>
          <a:endParaRPr lang="es-MX"/>
        </a:p>
      </dgm:t>
    </dgm:pt>
    <dgm:pt modelId="{5A5F678C-992C-4E47-BF0A-A5B92DA277BE}" type="pres">
      <dgm:prSet presAssocID="{46FF337F-AB7D-4340-A5EE-D4E7BA96C766}" presName="node" presStyleLbl="node1" presStyleIdx="1" presStyleCnt="4">
        <dgm:presLayoutVars>
          <dgm:bulletEnabled val="1"/>
        </dgm:presLayoutVars>
      </dgm:prSet>
      <dgm:spPr/>
      <dgm:t>
        <a:bodyPr/>
        <a:lstStyle/>
        <a:p>
          <a:endParaRPr lang="es-MX"/>
        </a:p>
      </dgm:t>
    </dgm:pt>
    <dgm:pt modelId="{B2347DB2-AA0F-4CE4-9F5C-CB765FA11240}" type="pres">
      <dgm:prSet presAssocID="{46FF337F-AB7D-4340-A5EE-D4E7BA96C766}" presName="spNode" presStyleCnt="0"/>
      <dgm:spPr/>
      <dgm:t>
        <a:bodyPr/>
        <a:lstStyle/>
        <a:p>
          <a:endParaRPr lang="es-ES"/>
        </a:p>
      </dgm:t>
    </dgm:pt>
    <dgm:pt modelId="{0BF7A16E-2BF6-4EBF-96FD-60ECCFC735CC}" type="pres">
      <dgm:prSet presAssocID="{6B0B4036-7538-4FAA-B3AA-80989C3BEC13}" presName="sibTrans" presStyleLbl="sibTrans1D1" presStyleIdx="1" presStyleCnt="4"/>
      <dgm:spPr/>
      <dgm:t>
        <a:bodyPr/>
        <a:lstStyle/>
        <a:p>
          <a:endParaRPr lang="es-MX"/>
        </a:p>
      </dgm:t>
    </dgm:pt>
    <dgm:pt modelId="{B828B13D-6E02-41E8-99A2-49153217FAF7}" type="pres">
      <dgm:prSet presAssocID="{5E635CD6-4918-4ABD-8309-4560C39D8FA1}" presName="node" presStyleLbl="node1" presStyleIdx="2" presStyleCnt="4">
        <dgm:presLayoutVars>
          <dgm:bulletEnabled val="1"/>
        </dgm:presLayoutVars>
      </dgm:prSet>
      <dgm:spPr/>
      <dgm:t>
        <a:bodyPr/>
        <a:lstStyle/>
        <a:p>
          <a:endParaRPr lang="es-MX"/>
        </a:p>
      </dgm:t>
    </dgm:pt>
    <dgm:pt modelId="{92D3C62C-0E44-42AA-879F-DDE2877AEBF4}" type="pres">
      <dgm:prSet presAssocID="{5E635CD6-4918-4ABD-8309-4560C39D8FA1}" presName="spNode" presStyleCnt="0"/>
      <dgm:spPr/>
      <dgm:t>
        <a:bodyPr/>
        <a:lstStyle/>
        <a:p>
          <a:endParaRPr lang="es-ES"/>
        </a:p>
      </dgm:t>
    </dgm:pt>
    <dgm:pt modelId="{39F73DBF-1717-4605-BCB1-BA1EA1C1EC67}" type="pres">
      <dgm:prSet presAssocID="{7F2AED68-F889-4C29-B436-752820235897}" presName="sibTrans" presStyleLbl="sibTrans1D1" presStyleIdx="2" presStyleCnt="4"/>
      <dgm:spPr/>
      <dgm:t>
        <a:bodyPr/>
        <a:lstStyle/>
        <a:p>
          <a:endParaRPr lang="es-MX"/>
        </a:p>
      </dgm:t>
    </dgm:pt>
    <dgm:pt modelId="{074D9904-8E28-4AAF-B68F-BBB290D1D3F3}" type="pres">
      <dgm:prSet presAssocID="{E0507797-737F-41E4-ADDC-7F0EE4FC3F09}" presName="node" presStyleLbl="node1" presStyleIdx="3" presStyleCnt="4">
        <dgm:presLayoutVars>
          <dgm:bulletEnabled val="1"/>
        </dgm:presLayoutVars>
      </dgm:prSet>
      <dgm:spPr/>
      <dgm:t>
        <a:bodyPr/>
        <a:lstStyle/>
        <a:p>
          <a:endParaRPr lang="es-MX"/>
        </a:p>
      </dgm:t>
    </dgm:pt>
    <dgm:pt modelId="{1DE817C3-E058-41BA-87EF-0976E3FA17B8}" type="pres">
      <dgm:prSet presAssocID="{E0507797-737F-41E4-ADDC-7F0EE4FC3F09}" presName="spNode" presStyleCnt="0"/>
      <dgm:spPr/>
      <dgm:t>
        <a:bodyPr/>
        <a:lstStyle/>
        <a:p>
          <a:endParaRPr lang="es-ES"/>
        </a:p>
      </dgm:t>
    </dgm:pt>
    <dgm:pt modelId="{17CB43C9-AFA3-4916-9B0D-8CFF610B36E2}" type="pres">
      <dgm:prSet presAssocID="{4CDD1BCC-61A8-4CC2-B7EA-B411D257C6D1}" presName="sibTrans" presStyleLbl="sibTrans1D1" presStyleIdx="3" presStyleCnt="4"/>
      <dgm:spPr/>
      <dgm:t>
        <a:bodyPr/>
        <a:lstStyle/>
        <a:p>
          <a:endParaRPr lang="es-MX"/>
        </a:p>
      </dgm:t>
    </dgm:pt>
  </dgm:ptLst>
  <dgm:cxnLst>
    <dgm:cxn modelId="{11A746D4-61EC-C345-96FF-4F6739F4B68D}" type="presOf" srcId="{6B0B4036-7538-4FAA-B3AA-80989C3BEC13}" destId="{0BF7A16E-2BF6-4EBF-96FD-60ECCFC735CC}" srcOrd="0" destOrd="0" presId="urn:microsoft.com/office/officeart/2005/8/layout/cycle6"/>
    <dgm:cxn modelId="{D9C30D27-35E6-4817-9853-4ADC9B9FA171}" srcId="{3D9BAF52-85A8-45F9-8568-0F5B7B2040ED}" destId="{61BC8EDC-05B9-49EC-8C3F-549E870D9577}" srcOrd="0" destOrd="0" parTransId="{2742E2FE-1920-41E7-84F3-9934E654498E}" sibTransId="{C51C7640-906A-467A-91A7-B1BB9DA6A532}"/>
    <dgm:cxn modelId="{5A2AAFAF-8D4E-4F31-8070-5B687CBF9597}" srcId="{3D9BAF52-85A8-45F9-8568-0F5B7B2040ED}" destId="{5E635CD6-4918-4ABD-8309-4560C39D8FA1}" srcOrd="2" destOrd="0" parTransId="{22E70ACF-B95B-4158-B717-8B7D00D9EB6B}" sibTransId="{7F2AED68-F889-4C29-B436-752820235897}"/>
    <dgm:cxn modelId="{371DF98A-47B8-44DE-BCA1-9A225AB57A01}" srcId="{3D9BAF52-85A8-45F9-8568-0F5B7B2040ED}" destId="{46FF337F-AB7D-4340-A5EE-D4E7BA96C766}" srcOrd="1" destOrd="0" parTransId="{F8CBA770-AC2F-4070-A949-AF311958A370}" sibTransId="{6B0B4036-7538-4FAA-B3AA-80989C3BEC13}"/>
    <dgm:cxn modelId="{42AC1898-8488-EA4C-ABAC-CAA7E0DB3851}" type="presOf" srcId="{3D9BAF52-85A8-45F9-8568-0F5B7B2040ED}" destId="{1CF4D80F-3432-4555-995E-E49F1B926B7D}" srcOrd="0" destOrd="0" presId="urn:microsoft.com/office/officeart/2005/8/layout/cycle6"/>
    <dgm:cxn modelId="{7DB4D169-C6C3-8C43-8323-6C850305E48F}" type="presOf" srcId="{C51C7640-906A-467A-91A7-B1BB9DA6A532}" destId="{C2E5D5E1-81A8-4B7D-BFA0-0668038D559C}" srcOrd="0" destOrd="0" presId="urn:microsoft.com/office/officeart/2005/8/layout/cycle6"/>
    <dgm:cxn modelId="{F0384935-128B-9348-96C4-DF3F2FA16401}" type="presOf" srcId="{7F2AED68-F889-4C29-B436-752820235897}" destId="{39F73DBF-1717-4605-BCB1-BA1EA1C1EC67}" srcOrd="0" destOrd="0" presId="urn:microsoft.com/office/officeart/2005/8/layout/cycle6"/>
    <dgm:cxn modelId="{DFFC0E86-1D2E-5E4C-8116-8931AF51B351}" type="presOf" srcId="{61BC8EDC-05B9-49EC-8C3F-549E870D9577}" destId="{A1F85C2A-06B0-4214-A2E9-F4540D1A862A}" srcOrd="0" destOrd="0" presId="urn:microsoft.com/office/officeart/2005/8/layout/cycle6"/>
    <dgm:cxn modelId="{56AC0BAC-5717-4073-B18F-D0FADE71315B}" srcId="{3D9BAF52-85A8-45F9-8568-0F5B7B2040ED}" destId="{E0507797-737F-41E4-ADDC-7F0EE4FC3F09}" srcOrd="3" destOrd="0" parTransId="{8ED54195-BC53-4776-8A6D-2EF91924820A}" sibTransId="{4CDD1BCC-61A8-4CC2-B7EA-B411D257C6D1}"/>
    <dgm:cxn modelId="{F8C62FEB-5B06-E54A-B5B6-34D97BB929C2}" type="presOf" srcId="{5E635CD6-4918-4ABD-8309-4560C39D8FA1}" destId="{B828B13D-6E02-41E8-99A2-49153217FAF7}" srcOrd="0" destOrd="0" presId="urn:microsoft.com/office/officeart/2005/8/layout/cycle6"/>
    <dgm:cxn modelId="{790F488B-C541-184A-868D-238966CE29B1}" type="presOf" srcId="{E0507797-737F-41E4-ADDC-7F0EE4FC3F09}" destId="{074D9904-8E28-4AAF-B68F-BBB290D1D3F3}" srcOrd="0" destOrd="0" presId="urn:microsoft.com/office/officeart/2005/8/layout/cycle6"/>
    <dgm:cxn modelId="{5A2A4174-675C-FE4E-A050-1D088F33B80E}" type="presOf" srcId="{46FF337F-AB7D-4340-A5EE-D4E7BA96C766}" destId="{5A5F678C-992C-4E47-BF0A-A5B92DA277BE}" srcOrd="0" destOrd="0" presId="urn:microsoft.com/office/officeart/2005/8/layout/cycle6"/>
    <dgm:cxn modelId="{6292E182-A061-684E-9725-0EA8F8A2C5B7}" type="presOf" srcId="{4CDD1BCC-61A8-4CC2-B7EA-B411D257C6D1}" destId="{17CB43C9-AFA3-4916-9B0D-8CFF610B36E2}" srcOrd="0" destOrd="0" presId="urn:microsoft.com/office/officeart/2005/8/layout/cycle6"/>
    <dgm:cxn modelId="{6350A888-B47B-564B-941A-14FA657AB397}" type="presParOf" srcId="{1CF4D80F-3432-4555-995E-E49F1B926B7D}" destId="{A1F85C2A-06B0-4214-A2E9-F4540D1A862A}" srcOrd="0" destOrd="0" presId="urn:microsoft.com/office/officeart/2005/8/layout/cycle6"/>
    <dgm:cxn modelId="{51195655-BB0B-E24E-A0E0-5F70D3EFFFB6}" type="presParOf" srcId="{1CF4D80F-3432-4555-995E-E49F1B926B7D}" destId="{7558045F-4DA9-434F-BBA0-F8D3A8A691C0}" srcOrd="1" destOrd="0" presId="urn:microsoft.com/office/officeart/2005/8/layout/cycle6"/>
    <dgm:cxn modelId="{F2A749C7-626E-3947-8CA2-616B425545BF}" type="presParOf" srcId="{1CF4D80F-3432-4555-995E-E49F1B926B7D}" destId="{C2E5D5E1-81A8-4B7D-BFA0-0668038D559C}" srcOrd="2" destOrd="0" presId="urn:microsoft.com/office/officeart/2005/8/layout/cycle6"/>
    <dgm:cxn modelId="{96A20FC7-BB66-8E4D-8184-0976C7875653}" type="presParOf" srcId="{1CF4D80F-3432-4555-995E-E49F1B926B7D}" destId="{5A5F678C-992C-4E47-BF0A-A5B92DA277BE}" srcOrd="3" destOrd="0" presId="urn:microsoft.com/office/officeart/2005/8/layout/cycle6"/>
    <dgm:cxn modelId="{893F8AA4-612C-0E48-B2D5-C7A20E90529D}" type="presParOf" srcId="{1CF4D80F-3432-4555-995E-E49F1B926B7D}" destId="{B2347DB2-AA0F-4CE4-9F5C-CB765FA11240}" srcOrd="4" destOrd="0" presId="urn:microsoft.com/office/officeart/2005/8/layout/cycle6"/>
    <dgm:cxn modelId="{42A8EE6B-D773-A849-8D43-49F432AA5BDC}" type="presParOf" srcId="{1CF4D80F-3432-4555-995E-E49F1B926B7D}" destId="{0BF7A16E-2BF6-4EBF-96FD-60ECCFC735CC}" srcOrd="5" destOrd="0" presId="urn:microsoft.com/office/officeart/2005/8/layout/cycle6"/>
    <dgm:cxn modelId="{875A2385-886D-4247-B519-57651382C519}" type="presParOf" srcId="{1CF4D80F-3432-4555-995E-E49F1B926B7D}" destId="{B828B13D-6E02-41E8-99A2-49153217FAF7}" srcOrd="6" destOrd="0" presId="urn:microsoft.com/office/officeart/2005/8/layout/cycle6"/>
    <dgm:cxn modelId="{5D102B03-66E2-5C41-84CB-67971A9BAE7D}" type="presParOf" srcId="{1CF4D80F-3432-4555-995E-E49F1B926B7D}" destId="{92D3C62C-0E44-42AA-879F-DDE2877AEBF4}" srcOrd="7" destOrd="0" presId="urn:microsoft.com/office/officeart/2005/8/layout/cycle6"/>
    <dgm:cxn modelId="{59AD7B38-8DBA-3841-96DA-0931BD6BAB33}" type="presParOf" srcId="{1CF4D80F-3432-4555-995E-E49F1B926B7D}" destId="{39F73DBF-1717-4605-BCB1-BA1EA1C1EC67}" srcOrd="8" destOrd="0" presId="urn:microsoft.com/office/officeart/2005/8/layout/cycle6"/>
    <dgm:cxn modelId="{8F8F2CAE-09BB-5045-BDB8-49B8E5049841}" type="presParOf" srcId="{1CF4D80F-3432-4555-995E-E49F1B926B7D}" destId="{074D9904-8E28-4AAF-B68F-BBB290D1D3F3}" srcOrd="9" destOrd="0" presId="urn:microsoft.com/office/officeart/2005/8/layout/cycle6"/>
    <dgm:cxn modelId="{C30488E9-0A7D-104E-A8F8-F6F0DEA02493}" type="presParOf" srcId="{1CF4D80F-3432-4555-995E-E49F1B926B7D}" destId="{1DE817C3-E058-41BA-87EF-0976E3FA17B8}" srcOrd="10" destOrd="0" presId="urn:microsoft.com/office/officeart/2005/8/layout/cycle6"/>
    <dgm:cxn modelId="{450829CE-78B1-6C48-80EB-AF3E7C91CAE0}" type="presParOf" srcId="{1CF4D80F-3432-4555-995E-E49F1B926B7D}" destId="{17CB43C9-AFA3-4916-9B0D-8CFF610B36E2}"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B39315-392B-524A-99BE-0A9C77E231CB}" type="doc">
      <dgm:prSet loTypeId="urn:microsoft.com/office/officeart/2005/8/layout/bProcess2" loCatId="pyramid" qsTypeId="urn:microsoft.com/office/officeart/2005/8/quickstyle/simple4" qsCatId="simple" csTypeId="urn:microsoft.com/office/officeart/2005/8/colors/colorful2" csCatId="colorful" phldr="1"/>
      <dgm:spPr/>
      <dgm:t>
        <a:bodyPr/>
        <a:lstStyle/>
        <a:p>
          <a:endParaRPr lang="es-ES"/>
        </a:p>
      </dgm:t>
    </dgm:pt>
    <dgm:pt modelId="{52F72853-EF20-7340-BAE0-0BB1EDB64124}">
      <dgm:prSet phldrT="[Texto]"/>
      <dgm:spPr>
        <a:xfrm>
          <a:off x="680442" y="6131"/>
          <a:ext cx="1650206" cy="1650206"/>
        </a:xfrm>
        <a:prstGeom prst="ellipse">
          <a:avLst/>
        </a:prstGeom>
        <a:solidFill>
          <a:srgbClr val="9CBEBD">
            <a:hueOff val="0"/>
            <a:satOff val="0"/>
            <a:lumOff val="0"/>
            <a:alphaOff val="0"/>
          </a:srgbClr>
        </a:solidFill>
        <a:ln>
          <a:noFill/>
        </a:ln>
        <a:effectLst>
          <a:outerShdw blurRad="50800" dist="25400" algn="bl" rotWithShape="0">
            <a:srgbClr val="000000">
              <a:alpha val="60000"/>
            </a:srgbClr>
          </a:outerShdw>
        </a:effectLst>
      </dgm:spPr>
      <dgm:t>
        <a:bodyPr/>
        <a:lstStyle/>
        <a:p>
          <a:r>
            <a:rPr lang="es-ES" dirty="0">
              <a:solidFill>
                <a:schemeClr val="tx1"/>
              </a:solidFill>
              <a:latin typeface="Calibri"/>
              <a:ea typeface="+mn-ea"/>
              <a:cs typeface="+mn-cs"/>
            </a:rPr>
            <a:t>325 expedientes muestra</a:t>
          </a:r>
        </a:p>
      </dgm:t>
    </dgm:pt>
    <dgm:pt modelId="{E3FA997F-3D51-7E44-90A4-DA052E18AFAC}" type="parTrans" cxnId="{A2AACA7F-EC10-764F-8217-450EE6D3707A}">
      <dgm:prSet/>
      <dgm:spPr/>
      <dgm:t>
        <a:bodyPr/>
        <a:lstStyle/>
        <a:p>
          <a:endParaRPr lang="es-ES">
            <a:solidFill>
              <a:schemeClr val="tx1"/>
            </a:solidFill>
          </a:endParaRPr>
        </a:p>
      </dgm:t>
    </dgm:pt>
    <dgm:pt modelId="{838D97D4-8EA4-7948-892B-D8CD89573FFB}" type="sibTrans" cxnId="{A2AACA7F-EC10-764F-8217-450EE6D3707A}">
      <dgm:prSet/>
      <dgm:spPr>
        <a:xfrm rot="10800000">
          <a:off x="1216759" y="1869420"/>
          <a:ext cx="577572" cy="451735"/>
        </a:xfrm>
        <a:prstGeom prst="triangle">
          <a:avLst/>
        </a:prstGeom>
        <a:solidFill>
          <a:srgbClr val="9CBEBD">
            <a:hueOff val="0"/>
            <a:satOff val="0"/>
            <a:lumOff val="0"/>
            <a:alphaOff val="0"/>
          </a:srgbClr>
        </a:solidFill>
        <a:ln>
          <a:noFill/>
        </a:ln>
        <a:effectLst>
          <a:outerShdw blurRad="50800" dist="25400" algn="bl" rotWithShape="0">
            <a:srgbClr val="000000">
              <a:alpha val="60000"/>
            </a:srgbClr>
          </a:outerShdw>
        </a:effectLst>
      </dgm:spPr>
      <dgm:t>
        <a:bodyPr/>
        <a:lstStyle/>
        <a:p>
          <a:endParaRPr lang="es-ES">
            <a:solidFill>
              <a:schemeClr val="tx1"/>
            </a:solidFill>
          </a:endParaRPr>
        </a:p>
      </dgm:t>
    </dgm:pt>
    <dgm:pt modelId="{FE42B939-A9C9-CE45-9AC3-AF11713E7183}">
      <dgm:prSet phldrT="[Texto]" custT="1"/>
      <dgm:spPr>
        <a:xfrm>
          <a:off x="955201" y="2508669"/>
          <a:ext cx="1100687" cy="1100687"/>
        </a:xfrm>
        <a:prstGeom prst="ellipse">
          <a:avLst/>
        </a:prstGeom>
        <a:solidFill>
          <a:srgbClr val="9CBEBD">
            <a:hueOff val="-1048732"/>
            <a:satOff val="4628"/>
            <a:lumOff val="-784"/>
            <a:alphaOff val="0"/>
          </a:srgbClr>
        </a:solidFill>
        <a:ln>
          <a:noFill/>
        </a:ln>
        <a:effectLst>
          <a:outerShdw blurRad="50800" dist="25400" algn="bl" rotWithShape="0">
            <a:srgbClr val="000000">
              <a:alpha val="60000"/>
            </a:srgbClr>
          </a:outerShdw>
        </a:effectLst>
      </dgm:spPr>
      <dgm:t>
        <a:bodyPr/>
        <a:lstStyle/>
        <a:p>
          <a:r>
            <a:rPr lang="es-ES" sz="1050" dirty="0">
              <a:solidFill>
                <a:schemeClr val="tx1"/>
              </a:solidFill>
              <a:latin typeface="Calibri"/>
              <a:ea typeface="+mn-ea"/>
              <a:cs typeface="+mn-cs"/>
            </a:rPr>
            <a:t>Menos 12 expedientes reporte inferior a estadística</a:t>
          </a:r>
        </a:p>
      </dgm:t>
    </dgm:pt>
    <dgm:pt modelId="{D790FAB1-51F0-6B44-97F0-F1D883C35518}" type="parTrans" cxnId="{561CADCB-366D-814F-8C48-EFB82C296162}">
      <dgm:prSet/>
      <dgm:spPr/>
      <dgm:t>
        <a:bodyPr/>
        <a:lstStyle/>
        <a:p>
          <a:endParaRPr lang="es-ES">
            <a:solidFill>
              <a:schemeClr val="tx1"/>
            </a:solidFill>
          </a:endParaRPr>
        </a:p>
      </dgm:t>
    </dgm:pt>
    <dgm:pt modelId="{6E9193E7-1E6F-4747-9477-EEEBFAEFD70D}" type="sibTrans" cxnId="{561CADCB-366D-814F-8C48-EFB82C296162}">
      <dgm:prSet/>
      <dgm:spPr>
        <a:xfrm rot="10800000">
          <a:off x="1216759" y="3959819"/>
          <a:ext cx="577572" cy="451735"/>
        </a:xfrm>
        <a:prstGeom prst="triangle">
          <a:avLst/>
        </a:prstGeom>
        <a:solidFill>
          <a:srgbClr val="9CBEBD">
            <a:hueOff val="-1223521"/>
            <a:satOff val="5399"/>
            <a:lumOff val="-915"/>
            <a:alphaOff val="0"/>
          </a:srgbClr>
        </a:solidFill>
        <a:ln>
          <a:noFill/>
        </a:ln>
        <a:effectLst>
          <a:outerShdw blurRad="50800" dist="25400" algn="bl" rotWithShape="0">
            <a:srgbClr val="000000">
              <a:alpha val="60000"/>
            </a:srgbClr>
          </a:outerShdw>
        </a:effectLst>
      </dgm:spPr>
      <dgm:t>
        <a:bodyPr/>
        <a:lstStyle/>
        <a:p>
          <a:endParaRPr lang="es-ES">
            <a:solidFill>
              <a:schemeClr val="tx1"/>
            </a:solidFill>
          </a:endParaRPr>
        </a:p>
      </dgm:t>
    </dgm:pt>
    <dgm:pt modelId="{AC890980-1257-4342-96C3-E8339C1235B5}">
      <dgm:prSet phldrT="[Texto]" custT="1"/>
      <dgm:spPr>
        <a:xfrm>
          <a:off x="955201" y="4736447"/>
          <a:ext cx="1100687" cy="1100687"/>
        </a:xfrm>
        <a:prstGeom prst="ellipse">
          <a:avLst/>
        </a:prstGeom>
        <a:solidFill>
          <a:srgbClr val="9CBEBD">
            <a:hueOff val="-2097465"/>
            <a:satOff val="9255"/>
            <a:lumOff val="-1569"/>
            <a:alphaOff val="0"/>
          </a:srgbClr>
        </a:solidFill>
        <a:ln>
          <a:noFill/>
        </a:ln>
        <a:effectLst>
          <a:outerShdw blurRad="50800" dist="25400" algn="bl" rotWithShape="0">
            <a:srgbClr val="000000">
              <a:alpha val="60000"/>
            </a:srgbClr>
          </a:outerShdw>
        </a:effectLst>
      </dgm:spPr>
      <dgm:t>
        <a:bodyPr/>
        <a:lstStyle/>
        <a:p>
          <a:r>
            <a:rPr lang="es-ES" sz="1050">
              <a:solidFill>
                <a:schemeClr val="tx1"/>
              </a:solidFill>
              <a:latin typeface="Calibri"/>
              <a:ea typeface="+mn-ea"/>
              <a:cs typeface="+mn-cs"/>
            </a:rPr>
            <a:t>Menos 23 expedientes no reportados o con sentencias de años distintos a 2013</a:t>
          </a:r>
        </a:p>
      </dgm:t>
    </dgm:pt>
    <dgm:pt modelId="{065E23D2-1090-F847-B2DE-1049D3654268}" type="parTrans" cxnId="{62291A1E-3573-C545-A15E-2D5EFA9E26BB}">
      <dgm:prSet/>
      <dgm:spPr/>
      <dgm:t>
        <a:bodyPr/>
        <a:lstStyle/>
        <a:p>
          <a:endParaRPr lang="es-ES">
            <a:solidFill>
              <a:schemeClr val="tx1"/>
            </a:solidFill>
          </a:endParaRPr>
        </a:p>
      </dgm:t>
    </dgm:pt>
    <dgm:pt modelId="{D12E9947-C223-A04A-A69E-2BDCE21B81B8}" type="sibTrans" cxnId="{62291A1E-3573-C545-A15E-2D5EFA9E26BB}">
      <dgm:prSet/>
      <dgm:spPr>
        <a:xfrm rot="10800000">
          <a:off x="1216759" y="6187598"/>
          <a:ext cx="577572" cy="451735"/>
        </a:xfrm>
        <a:prstGeom prst="triangle">
          <a:avLst/>
        </a:prstGeom>
        <a:solidFill>
          <a:srgbClr val="9CBEBD">
            <a:hueOff val="-2447042"/>
            <a:satOff val="10798"/>
            <a:lumOff val="-1830"/>
            <a:alphaOff val="0"/>
          </a:srgbClr>
        </a:solidFill>
        <a:ln>
          <a:noFill/>
        </a:ln>
        <a:effectLst>
          <a:outerShdw blurRad="50800" dist="25400" algn="bl" rotWithShape="0">
            <a:srgbClr val="000000">
              <a:alpha val="60000"/>
            </a:srgbClr>
          </a:outerShdw>
        </a:effectLst>
      </dgm:spPr>
      <dgm:t>
        <a:bodyPr/>
        <a:lstStyle/>
        <a:p>
          <a:endParaRPr lang="es-ES">
            <a:solidFill>
              <a:schemeClr val="tx1"/>
            </a:solidFill>
          </a:endParaRPr>
        </a:p>
      </dgm:t>
    </dgm:pt>
    <dgm:pt modelId="{5A76C00C-C0E9-CB4C-A011-CCF67DF85E3E}">
      <dgm:prSet phldrT="[Texto]" custT="1"/>
      <dgm:spPr>
        <a:xfrm>
          <a:off x="955201" y="6964226"/>
          <a:ext cx="1100687" cy="1100687"/>
        </a:xfrm>
        <a:prstGeom prst="ellipse">
          <a:avLst/>
        </a:prstGeom>
        <a:solidFill>
          <a:srgbClr val="9CBEBD">
            <a:hueOff val="-3146197"/>
            <a:satOff val="13883"/>
            <a:lumOff val="-2353"/>
            <a:alphaOff val="0"/>
          </a:srgbClr>
        </a:solidFill>
        <a:ln>
          <a:noFill/>
        </a:ln>
        <a:effectLst>
          <a:outerShdw blurRad="50800" dist="25400" algn="bl" rotWithShape="0">
            <a:srgbClr val="000000">
              <a:alpha val="60000"/>
            </a:srgbClr>
          </a:outerShdw>
        </a:effectLst>
      </dgm:spPr>
      <dgm:t>
        <a:bodyPr/>
        <a:lstStyle/>
        <a:p>
          <a:r>
            <a:rPr lang="es-ES" sz="1050">
              <a:solidFill>
                <a:schemeClr val="tx1"/>
              </a:solidFill>
              <a:latin typeface="Calibri"/>
              <a:ea typeface="+mn-ea"/>
              <a:cs typeface="+mn-cs"/>
            </a:rPr>
            <a:t>Menos 6 procesos juzgados sin delitos sexuales</a:t>
          </a:r>
        </a:p>
      </dgm:t>
    </dgm:pt>
    <dgm:pt modelId="{97A5178E-0D57-7E40-A4C5-1E641CEF25B0}" type="parTrans" cxnId="{40F3C8F4-C95D-E642-925B-4347ABFEC8D0}">
      <dgm:prSet/>
      <dgm:spPr/>
      <dgm:t>
        <a:bodyPr/>
        <a:lstStyle/>
        <a:p>
          <a:endParaRPr lang="es-ES">
            <a:solidFill>
              <a:schemeClr val="tx1"/>
            </a:solidFill>
          </a:endParaRPr>
        </a:p>
      </dgm:t>
    </dgm:pt>
    <dgm:pt modelId="{5DEEB81F-3C9D-0A43-A5C1-3F30A6BCA695}" type="sibTrans" cxnId="{40F3C8F4-C95D-E642-925B-4347ABFEC8D0}">
      <dgm:prSet/>
      <dgm:spPr>
        <a:xfrm rot="5400000">
          <a:off x="2467198" y="7288702"/>
          <a:ext cx="577572" cy="451735"/>
        </a:xfrm>
        <a:prstGeom prst="triangle">
          <a:avLst/>
        </a:prstGeom>
        <a:solidFill>
          <a:srgbClr val="9CBEBD">
            <a:hueOff val="-3670563"/>
            <a:satOff val="16196"/>
            <a:lumOff val="-2745"/>
            <a:alphaOff val="0"/>
          </a:srgbClr>
        </a:solidFill>
        <a:ln>
          <a:noFill/>
        </a:ln>
        <a:effectLst>
          <a:outerShdw blurRad="50800" dist="25400" algn="bl" rotWithShape="0">
            <a:srgbClr val="000000">
              <a:alpha val="60000"/>
            </a:srgbClr>
          </a:outerShdw>
        </a:effectLst>
      </dgm:spPr>
      <dgm:t>
        <a:bodyPr/>
        <a:lstStyle/>
        <a:p>
          <a:endParaRPr lang="es-ES">
            <a:solidFill>
              <a:schemeClr val="tx1"/>
            </a:solidFill>
          </a:endParaRPr>
        </a:p>
      </dgm:t>
    </dgm:pt>
    <dgm:pt modelId="{46808635-F326-504A-9967-B1573F8CA3CF}">
      <dgm:prSet phldrT="[Texto]" custT="1"/>
      <dgm:spPr>
        <a:xfrm>
          <a:off x="3430510" y="6964226"/>
          <a:ext cx="1100687" cy="1100687"/>
        </a:xfrm>
        <a:prstGeom prst="ellipse">
          <a:avLst/>
        </a:prstGeom>
        <a:solidFill>
          <a:srgbClr val="9CBEBD">
            <a:hueOff val="-4194930"/>
            <a:satOff val="18510"/>
            <a:lumOff val="-3137"/>
            <a:alphaOff val="0"/>
          </a:srgbClr>
        </a:solidFill>
        <a:ln>
          <a:noFill/>
        </a:ln>
        <a:effectLst>
          <a:outerShdw blurRad="50800" dist="25400" algn="bl" rotWithShape="0">
            <a:srgbClr val="000000">
              <a:alpha val="60000"/>
            </a:srgbClr>
          </a:outerShdw>
        </a:effectLst>
      </dgm:spPr>
      <dgm:t>
        <a:bodyPr/>
        <a:lstStyle/>
        <a:p>
          <a:r>
            <a:rPr lang="es-ES" sz="1050">
              <a:solidFill>
                <a:schemeClr val="tx1"/>
              </a:solidFill>
              <a:latin typeface="Calibri"/>
              <a:ea typeface="+mn-ea"/>
              <a:cs typeface="+mn-cs"/>
            </a:rPr>
            <a:t>Menos 3 procesos en juzgados sin sentencias del 2013</a:t>
          </a:r>
        </a:p>
      </dgm:t>
    </dgm:pt>
    <dgm:pt modelId="{7B631B9E-7419-F941-AE26-EDBB6F8DB2CE}" type="parTrans" cxnId="{F1EDEA3A-0ABB-CB46-B416-17B535B7992B}">
      <dgm:prSet/>
      <dgm:spPr/>
      <dgm:t>
        <a:bodyPr/>
        <a:lstStyle/>
        <a:p>
          <a:endParaRPr lang="es-ES">
            <a:solidFill>
              <a:schemeClr val="tx1"/>
            </a:solidFill>
          </a:endParaRPr>
        </a:p>
      </dgm:t>
    </dgm:pt>
    <dgm:pt modelId="{5AC1376D-15FC-6E4C-8497-665E8637E500}" type="sibTrans" cxnId="{F1EDEA3A-0ABB-CB46-B416-17B535B7992B}">
      <dgm:prSet/>
      <dgm:spPr>
        <a:xfrm>
          <a:off x="3692068" y="6162028"/>
          <a:ext cx="577572" cy="451735"/>
        </a:xfrm>
        <a:prstGeom prst="triangle">
          <a:avLst/>
        </a:prstGeom>
        <a:solidFill>
          <a:srgbClr val="9CBEBD">
            <a:hueOff val="-4894085"/>
            <a:satOff val="21595"/>
            <a:lumOff val="-3660"/>
            <a:alphaOff val="0"/>
          </a:srgbClr>
        </a:solidFill>
        <a:ln>
          <a:noFill/>
        </a:ln>
        <a:effectLst>
          <a:outerShdw blurRad="50800" dist="25400" algn="bl" rotWithShape="0">
            <a:srgbClr val="000000">
              <a:alpha val="60000"/>
            </a:srgbClr>
          </a:outerShdw>
        </a:effectLst>
      </dgm:spPr>
      <dgm:t>
        <a:bodyPr/>
        <a:lstStyle/>
        <a:p>
          <a:endParaRPr lang="es-ES">
            <a:solidFill>
              <a:schemeClr val="tx1"/>
            </a:solidFill>
          </a:endParaRPr>
        </a:p>
      </dgm:t>
    </dgm:pt>
    <dgm:pt modelId="{E7425378-09AA-7F41-8C8F-1C4EC134D26D}">
      <dgm:prSet phldrT="[Texto]" custT="1"/>
      <dgm:spPr>
        <a:xfrm>
          <a:off x="3430510" y="4736447"/>
          <a:ext cx="1100687" cy="1100687"/>
        </a:xfrm>
        <a:prstGeom prst="ellipse">
          <a:avLst/>
        </a:prstGeom>
        <a:solidFill>
          <a:srgbClr val="9CBEBD">
            <a:hueOff val="-5243662"/>
            <a:satOff val="23138"/>
            <a:lumOff val="-3921"/>
            <a:alphaOff val="0"/>
          </a:srgbClr>
        </a:solidFill>
        <a:ln>
          <a:noFill/>
        </a:ln>
        <a:effectLst>
          <a:outerShdw blurRad="50800" dist="25400" algn="bl" rotWithShape="0">
            <a:srgbClr val="000000">
              <a:alpha val="60000"/>
            </a:srgbClr>
          </a:outerShdw>
        </a:effectLst>
      </dgm:spPr>
      <dgm:t>
        <a:bodyPr/>
        <a:lstStyle/>
        <a:p>
          <a:r>
            <a:rPr lang="es-ES" sz="1050">
              <a:solidFill>
                <a:schemeClr val="tx1"/>
              </a:solidFill>
              <a:latin typeface="Calibri"/>
              <a:ea typeface="+mn-ea"/>
              <a:cs typeface="+mn-cs"/>
            </a:rPr>
            <a:t>Menos 2 sentencias de un juzgado que ya no existe.</a:t>
          </a:r>
        </a:p>
      </dgm:t>
    </dgm:pt>
    <dgm:pt modelId="{0F5429CA-A162-9A44-A59E-49F8031AA4E6}" type="parTrans" cxnId="{5DEADA4D-78ED-D649-94A9-45829C224A5D}">
      <dgm:prSet/>
      <dgm:spPr/>
      <dgm:t>
        <a:bodyPr/>
        <a:lstStyle/>
        <a:p>
          <a:endParaRPr lang="es-ES">
            <a:solidFill>
              <a:schemeClr val="tx1"/>
            </a:solidFill>
          </a:endParaRPr>
        </a:p>
      </dgm:t>
    </dgm:pt>
    <dgm:pt modelId="{192112FE-14BF-6B49-9E4E-5D83C2E21BA3}" type="sibTrans" cxnId="{5DEADA4D-78ED-D649-94A9-45829C224A5D}">
      <dgm:prSet/>
      <dgm:spPr>
        <a:xfrm>
          <a:off x="3692068" y="3934249"/>
          <a:ext cx="577572" cy="451735"/>
        </a:xfrm>
        <a:prstGeom prst="triangle">
          <a:avLst/>
        </a:prstGeom>
        <a:solidFill>
          <a:srgbClr val="9CBEBD">
            <a:hueOff val="-6117605"/>
            <a:satOff val="26994"/>
            <a:lumOff val="-4575"/>
            <a:alphaOff val="0"/>
          </a:srgbClr>
        </a:solidFill>
        <a:ln>
          <a:noFill/>
        </a:ln>
        <a:effectLst>
          <a:outerShdw blurRad="50800" dist="25400" algn="bl" rotWithShape="0">
            <a:srgbClr val="000000">
              <a:alpha val="60000"/>
            </a:srgbClr>
          </a:outerShdw>
        </a:effectLst>
      </dgm:spPr>
      <dgm:t>
        <a:bodyPr/>
        <a:lstStyle/>
        <a:p>
          <a:endParaRPr lang="es-ES">
            <a:solidFill>
              <a:schemeClr val="tx1"/>
            </a:solidFill>
          </a:endParaRPr>
        </a:p>
      </dgm:t>
    </dgm:pt>
    <dgm:pt modelId="{533A85A4-DB55-D543-A7F4-4925DFCAF144}">
      <dgm:prSet phldrT="[Texto]" custT="1"/>
      <dgm:spPr>
        <a:xfrm>
          <a:off x="3430510" y="2508669"/>
          <a:ext cx="1100687" cy="1100687"/>
        </a:xfrm>
        <a:prstGeom prst="ellipse">
          <a:avLst/>
        </a:prstGeom>
        <a:solidFill>
          <a:srgbClr val="9CBEBD">
            <a:hueOff val="-6292394"/>
            <a:satOff val="27765"/>
            <a:lumOff val="-4706"/>
            <a:alphaOff val="0"/>
          </a:srgbClr>
        </a:solidFill>
        <a:ln>
          <a:noFill/>
        </a:ln>
        <a:effectLst>
          <a:outerShdw blurRad="50800" dist="25400" algn="bl" rotWithShape="0">
            <a:srgbClr val="000000">
              <a:alpha val="60000"/>
            </a:srgbClr>
          </a:outerShdw>
        </a:effectLst>
      </dgm:spPr>
      <dgm:t>
        <a:bodyPr/>
        <a:lstStyle/>
        <a:p>
          <a:r>
            <a:rPr lang="es-ES" sz="1050">
              <a:solidFill>
                <a:schemeClr val="tx1"/>
              </a:solidFill>
              <a:latin typeface="Calibri"/>
              <a:ea typeface="+mn-ea"/>
              <a:cs typeface="+mn-cs"/>
            </a:rPr>
            <a:t>Menos 100 carpetas de procesos a los cuales no se pudo acceder</a:t>
          </a:r>
        </a:p>
      </dgm:t>
    </dgm:pt>
    <dgm:pt modelId="{33C92D61-F6B1-C747-8F51-AC1BF96DD4F5}" type="parTrans" cxnId="{84678318-ED66-564D-A56F-4A278C3A1DC5}">
      <dgm:prSet/>
      <dgm:spPr/>
      <dgm:t>
        <a:bodyPr/>
        <a:lstStyle/>
        <a:p>
          <a:endParaRPr lang="es-ES">
            <a:solidFill>
              <a:schemeClr val="tx1"/>
            </a:solidFill>
          </a:endParaRPr>
        </a:p>
      </dgm:t>
    </dgm:pt>
    <dgm:pt modelId="{8CCDF891-16D6-6644-9F61-30B4B2F1E982}" type="sibTrans" cxnId="{84678318-ED66-564D-A56F-4A278C3A1DC5}">
      <dgm:prSet/>
      <dgm:spPr>
        <a:xfrm>
          <a:off x="3692068" y="1843850"/>
          <a:ext cx="577572" cy="451735"/>
        </a:xfrm>
        <a:prstGeom prst="triangle">
          <a:avLst/>
        </a:prstGeom>
        <a:solidFill>
          <a:srgbClr val="9CBEBD">
            <a:hueOff val="-7341127"/>
            <a:satOff val="32393"/>
            <a:lumOff val="-5490"/>
            <a:alphaOff val="0"/>
          </a:srgbClr>
        </a:solidFill>
        <a:ln>
          <a:noFill/>
        </a:ln>
        <a:effectLst>
          <a:outerShdw blurRad="50800" dist="25400" algn="bl" rotWithShape="0">
            <a:srgbClr val="000000">
              <a:alpha val="60000"/>
            </a:srgbClr>
          </a:outerShdw>
        </a:effectLst>
      </dgm:spPr>
      <dgm:t>
        <a:bodyPr/>
        <a:lstStyle/>
        <a:p>
          <a:endParaRPr lang="es-ES">
            <a:solidFill>
              <a:schemeClr val="tx1"/>
            </a:solidFill>
          </a:endParaRPr>
        </a:p>
      </dgm:t>
    </dgm:pt>
    <dgm:pt modelId="{150AF27E-DDF9-8C43-B5C6-21FD53722BCE}">
      <dgm:prSet phldrT="[Texto]"/>
      <dgm:spPr>
        <a:xfrm>
          <a:off x="3155751" y="6131"/>
          <a:ext cx="1650206" cy="1650206"/>
        </a:xfrm>
        <a:prstGeom prst="ellipse">
          <a:avLst/>
        </a:prstGeom>
        <a:solidFill>
          <a:srgbClr val="9CBEBD">
            <a:hueOff val="-7341127"/>
            <a:satOff val="32393"/>
            <a:lumOff val="-5490"/>
            <a:alphaOff val="0"/>
          </a:srgbClr>
        </a:solidFill>
        <a:ln>
          <a:noFill/>
        </a:ln>
        <a:effectLst>
          <a:outerShdw blurRad="50800" dist="25400" algn="bl" rotWithShape="0">
            <a:srgbClr val="000000">
              <a:alpha val="60000"/>
            </a:srgbClr>
          </a:outerShdw>
        </a:effectLst>
      </dgm:spPr>
      <dgm:t>
        <a:bodyPr/>
        <a:lstStyle/>
        <a:p>
          <a:r>
            <a:rPr lang="es-ES">
              <a:solidFill>
                <a:schemeClr val="tx1"/>
              </a:solidFill>
              <a:latin typeface="Calibri"/>
              <a:ea typeface="+mn-ea"/>
              <a:cs typeface="+mn-cs"/>
            </a:rPr>
            <a:t>179 procesos revisados</a:t>
          </a:r>
        </a:p>
      </dgm:t>
    </dgm:pt>
    <dgm:pt modelId="{8BB02A7C-E779-B145-B545-A52DD559417D}" type="parTrans" cxnId="{54529DD8-C111-E34E-AB97-D8E04693B552}">
      <dgm:prSet/>
      <dgm:spPr/>
      <dgm:t>
        <a:bodyPr/>
        <a:lstStyle/>
        <a:p>
          <a:endParaRPr lang="es-ES">
            <a:solidFill>
              <a:schemeClr val="tx1"/>
            </a:solidFill>
          </a:endParaRPr>
        </a:p>
      </dgm:t>
    </dgm:pt>
    <dgm:pt modelId="{09E488BE-1EFC-194A-A347-187B3AD9552C}" type="sibTrans" cxnId="{54529DD8-C111-E34E-AB97-D8E04693B552}">
      <dgm:prSet/>
      <dgm:spPr/>
      <dgm:t>
        <a:bodyPr/>
        <a:lstStyle/>
        <a:p>
          <a:endParaRPr lang="es-ES">
            <a:solidFill>
              <a:schemeClr val="tx1"/>
            </a:solidFill>
          </a:endParaRPr>
        </a:p>
      </dgm:t>
    </dgm:pt>
    <dgm:pt modelId="{3CCE5A6C-E0F4-4F46-9946-800EE9B99255}" type="pres">
      <dgm:prSet presAssocID="{19B39315-392B-524A-99BE-0A9C77E231CB}" presName="diagram" presStyleCnt="0">
        <dgm:presLayoutVars>
          <dgm:dir/>
          <dgm:resizeHandles/>
        </dgm:presLayoutVars>
      </dgm:prSet>
      <dgm:spPr/>
      <dgm:t>
        <a:bodyPr/>
        <a:lstStyle/>
        <a:p>
          <a:endParaRPr lang="es-ES"/>
        </a:p>
      </dgm:t>
    </dgm:pt>
    <dgm:pt modelId="{0C3CFB07-0306-B943-9BA7-B4D5E1FF45F0}" type="pres">
      <dgm:prSet presAssocID="{52F72853-EF20-7340-BAE0-0BB1EDB64124}" presName="firstNode" presStyleLbl="node1" presStyleIdx="0" presStyleCnt="8">
        <dgm:presLayoutVars>
          <dgm:bulletEnabled val="1"/>
        </dgm:presLayoutVars>
      </dgm:prSet>
      <dgm:spPr/>
      <dgm:t>
        <a:bodyPr/>
        <a:lstStyle/>
        <a:p>
          <a:endParaRPr lang="es-ES"/>
        </a:p>
      </dgm:t>
    </dgm:pt>
    <dgm:pt modelId="{CDE90AAE-E18B-F243-8EF7-7D92ACDA7477}" type="pres">
      <dgm:prSet presAssocID="{838D97D4-8EA4-7948-892B-D8CD89573FFB}" presName="sibTrans" presStyleLbl="sibTrans2D1" presStyleIdx="0" presStyleCnt="7"/>
      <dgm:spPr/>
      <dgm:t>
        <a:bodyPr/>
        <a:lstStyle/>
        <a:p>
          <a:endParaRPr lang="es-ES"/>
        </a:p>
      </dgm:t>
    </dgm:pt>
    <dgm:pt modelId="{01FC03C8-E99F-AD4D-A3F1-D33088BBE3F3}" type="pres">
      <dgm:prSet presAssocID="{FE42B939-A9C9-CE45-9AC3-AF11713E7183}" presName="middleNode" presStyleCnt="0"/>
      <dgm:spPr/>
    </dgm:pt>
    <dgm:pt modelId="{6A4CF2E3-F766-E847-8356-2A62BCB6326A}" type="pres">
      <dgm:prSet presAssocID="{FE42B939-A9C9-CE45-9AC3-AF11713E7183}" presName="padding" presStyleLbl="node1" presStyleIdx="0" presStyleCnt="8"/>
      <dgm:spPr/>
    </dgm:pt>
    <dgm:pt modelId="{E9984BE4-1B64-1D48-84CF-9A67720BD224}" type="pres">
      <dgm:prSet presAssocID="{FE42B939-A9C9-CE45-9AC3-AF11713E7183}" presName="shape" presStyleLbl="node1" presStyleIdx="1" presStyleCnt="8" custScaleX="143488" custScaleY="113121">
        <dgm:presLayoutVars>
          <dgm:bulletEnabled val="1"/>
        </dgm:presLayoutVars>
      </dgm:prSet>
      <dgm:spPr/>
      <dgm:t>
        <a:bodyPr/>
        <a:lstStyle/>
        <a:p>
          <a:endParaRPr lang="es-ES"/>
        </a:p>
      </dgm:t>
    </dgm:pt>
    <dgm:pt modelId="{AF81FEB3-9F9A-B74A-9156-BF15613EF4C8}" type="pres">
      <dgm:prSet presAssocID="{6E9193E7-1E6F-4747-9477-EEEBFAEFD70D}" presName="sibTrans" presStyleLbl="sibTrans2D1" presStyleIdx="1" presStyleCnt="7"/>
      <dgm:spPr/>
      <dgm:t>
        <a:bodyPr/>
        <a:lstStyle/>
        <a:p>
          <a:endParaRPr lang="es-ES"/>
        </a:p>
      </dgm:t>
    </dgm:pt>
    <dgm:pt modelId="{1908519B-95AB-3348-BFED-3FC8FDC039CC}" type="pres">
      <dgm:prSet presAssocID="{AC890980-1257-4342-96C3-E8339C1235B5}" presName="middleNode" presStyleCnt="0"/>
      <dgm:spPr/>
    </dgm:pt>
    <dgm:pt modelId="{50EBF354-6FD4-DE43-B9AD-E5FBCE5A61BB}" type="pres">
      <dgm:prSet presAssocID="{AC890980-1257-4342-96C3-E8339C1235B5}" presName="padding" presStyleLbl="node1" presStyleIdx="1" presStyleCnt="8"/>
      <dgm:spPr/>
    </dgm:pt>
    <dgm:pt modelId="{E659FD92-9457-C94C-B07C-3EDCF899BDBB}" type="pres">
      <dgm:prSet presAssocID="{AC890980-1257-4342-96C3-E8339C1235B5}" presName="shape" presStyleLbl="node1" presStyleIdx="2" presStyleCnt="8" custScaleX="143488" custScaleY="113121">
        <dgm:presLayoutVars>
          <dgm:bulletEnabled val="1"/>
        </dgm:presLayoutVars>
      </dgm:prSet>
      <dgm:spPr/>
      <dgm:t>
        <a:bodyPr/>
        <a:lstStyle/>
        <a:p>
          <a:endParaRPr lang="es-ES"/>
        </a:p>
      </dgm:t>
    </dgm:pt>
    <dgm:pt modelId="{FF65A348-1D93-5F45-87D8-F5DFEB51C173}" type="pres">
      <dgm:prSet presAssocID="{D12E9947-C223-A04A-A69E-2BDCE21B81B8}" presName="sibTrans" presStyleLbl="sibTrans2D1" presStyleIdx="2" presStyleCnt="7"/>
      <dgm:spPr/>
      <dgm:t>
        <a:bodyPr/>
        <a:lstStyle/>
        <a:p>
          <a:endParaRPr lang="es-ES"/>
        </a:p>
      </dgm:t>
    </dgm:pt>
    <dgm:pt modelId="{85B22DE2-72EA-0649-8C4B-7A81EE24AF83}" type="pres">
      <dgm:prSet presAssocID="{5A76C00C-C0E9-CB4C-A011-CCF67DF85E3E}" presName="middleNode" presStyleCnt="0"/>
      <dgm:spPr/>
    </dgm:pt>
    <dgm:pt modelId="{9C8A8AC1-3074-1340-BFA3-348552C66062}" type="pres">
      <dgm:prSet presAssocID="{5A76C00C-C0E9-CB4C-A011-CCF67DF85E3E}" presName="padding" presStyleLbl="node1" presStyleIdx="2" presStyleCnt="8"/>
      <dgm:spPr/>
    </dgm:pt>
    <dgm:pt modelId="{927DF1D1-749F-7941-A913-95F977D5DEAC}" type="pres">
      <dgm:prSet presAssocID="{5A76C00C-C0E9-CB4C-A011-CCF67DF85E3E}" presName="shape" presStyleLbl="node1" presStyleIdx="3" presStyleCnt="8" custScaleX="143488" custScaleY="113121">
        <dgm:presLayoutVars>
          <dgm:bulletEnabled val="1"/>
        </dgm:presLayoutVars>
      </dgm:prSet>
      <dgm:spPr/>
      <dgm:t>
        <a:bodyPr/>
        <a:lstStyle/>
        <a:p>
          <a:endParaRPr lang="es-ES"/>
        </a:p>
      </dgm:t>
    </dgm:pt>
    <dgm:pt modelId="{7B08AAC4-2435-4440-9CC5-4A768398123D}" type="pres">
      <dgm:prSet presAssocID="{5DEEB81F-3C9D-0A43-A5C1-3F30A6BCA695}" presName="sibTrans" presStyleLbl="sibTrans2D1" presStyleIdx="3" presStyleCnt="7"/>
      <dgm:spPr/>
      <dgm:t>
        <a:bodyPr/>
        <a:lstStyle/>
        <a:p>
          <a:endParaRPr lang="es-ES"/>
        </a:p>
      </dgm:t>
    </dgm:pt>
    <dgm:pt modelId="{A4C77439-07E2-3E46-A950-25B0CE08CD0B}" type="pres">
      <dgm:prSet presAssocID="{46808635-F326-504A-9967-B1573F8CA3CF}" presName="middleNode" presStyleCnt="0"/>
      <dgm:spPr/>
    </dgm:pt>
    <dgm:pt modelId="{40BAF44B-45EB-F44E-BFB4-EE98B1389B4B}" type="pres">
      <dgm:prSet presAssocID="{46808635-F326-504A-9967-B1573F8CA3CF}" presName="padding" presStyleLbl="node1" presStyleIdx="3" presStyleCnt="8"/>
      <dgm:spPr/>
    </dgm:pt>
    <dgm:pt modelId="{2DFD8116-36A4-334B-98A7-2876D25FDB27}" type="pres">
      <dgm:prSet presAssocID="{46808635-F326-504A-9967-B1573F8CA3CF}" presName="shape" presStyleLbl="node1" presStyleIdx="4" presStyleCnt="8" custScaleX="143488" custScaleY="113121">
        <dgm:presLayoutVars>
          <dgm:bulletEnabled val="1"/>
        </dgm:presLayoutVars>
      </dgm:prSet>
      <dgm:spPr/>
      <dgm:t>
        <a:bodyPr/>
        <a:lstStyle/>
        <a:p>
          <a:endParaRPr lang="es-ES"/>
        </a:p>
      </dgm:t>
    </dgm:pt>
    <dgm:pt modelId="{5D4FECC5-EF7F-CC43-9922-E8F44A37BFA7}" type="pres">
      <dgm:prSet presAssocID="{5AC1376D-15FC-6E4C-8497-665E8637E500}" presName="sibTrans" presStyleLbl="sibTrans2D1" presStyleIdx="4" presStyleCnt="7"/>
      <dgm:spPr/>
      <dgm:t>
        <a:bodyPr/>
        <a:lstStyle/>
        <a:p>
          <a:endParaRPr lang="es-ES"/>
        </a:p>
      </dgm:t>
    </dgm:pt>
    <dgm:pt modelId="{B5D2D237-A1D6-7942-882A-06F5A9D9AC9A}" type="pres">
      <dgm:prSet presAssocID="{E7425378-09AA-7F41-8C8F-1C4EC134D26D}" presName="middleNode" presStyleCnt="0"/>
      <dgm:spPr/>
    </dgm:pt>
    <dgm:pt modelId="{F3CB9AB5-C172-D643-A9D0-E46170293168}" type="pres">
      <dgm:prSet presAssocID="{E7425378-09AA-7F41-8C8F-1C4EC134D26D}" presName="padding" presStyleLbl="node1" presStyleIdx="4" presStyleCnt="8"/>
      <dgm:spPr/>
    </dgm:pt>
    <dgm:pt modelId="{E9847BDC-C50D-E343-B783-896831035D92}" type="pres">
      <dgm:prSet presAssocID="{E7425378-09AA-7F41-8C8F-1C4EC134D26D}" presName="shape" presStyleLbl="node1" presStyleIdx="5" presStyleCnt="8" custScaleX="143488" custScaleY="113121">
        <dgm:presLayoutVars>
          <dgm:bulletEnabled val="1"/>
        </dgm:presLayoutVars>
      </dgm:prSet>
      <dgm:spPr/>
      <dgm:t>
        <a:bodyPr/>
        <a:lstStyle/>
        <a:p>
          <a:endParaRPr lang="es-ES"/>
        </a:p>
      </dgm:t>
    </dgm:pt>
    <dgm:pt modelId="{9BB393DF-A037-E34D-B43B-9960232F91C6}" type="pres">
      <dgm:prSet presAssocID="{192112FE-14BF-6B49-9E4E-5D83C2E21BA3}" presName="sibTrans" presStyleLbl="sibTrans2D1" presStyleIdx="5" presStyleCnt="7"/>
      <dgm:spPr/>
      <dgm:t>
        <a:bodyPr/>
        <a:lstStyle/>
        <a:p>
          <a:endParaRPr lang="es-ES"/>
        </a:p>
      </dgm:t>
    </dgm:pt>
    <dgm:pt modelId="{120C3AB0-9E26-6F4C-A901-FBCE91489411}" type="pres">
      <dgm:prSet presAssocID="{533A85A4-DB55-D543-A7F4-4925DFCAF144}" presName="middleNode" presStyleCnt="0"/>
      <dgm:spPr/>
    </dgm:pt>
    <dgm:pt modelId="{1DE1DBB1-9C2E-F945-84BC-BA1BB6EFD394}" type="pres">
      <dgm:prSet presAssocID="{533A85A4-DB55-D543-A7F4-4925DFCAF144}" presName="padding" presStyleLbl="node1" presStyleIdx="5" presStyleCnt="8"/>
      <dgm:spPr/>
    </dgm:pt>
    <dgm:pt modelId="{20ED0826-8D1B-2B4F-A436-6A3ADB88A002}" type="pres">
      <dgm:prSet presAssocID="{533A85A4-DB55-D543-A7F4-4925DFCAF144}" presName="shape" presStyleLbl="node1" presStyleIdx="6" presStyleCnt="8" custScaleX="143488" custScaleY="113121">
        <dgm:presLayoutVars>
          <dgm:bulletEnabled val="1"/>
        </dgm:presLayoutVars>
      </dgm:prSet>
      <dgm:spPr/>
      <dgm:t>
        <a:bodyPr/>
        <a:lstStyle/>
        <a:p>
          <a:endParaRPr lang="es-ES"/>
        </a:p>
      </dgm:t>
    </dgm:pt>
    <dgm:pt modelId="{CCD151C2-5C64-7D43-A970-F672E8041FD5}" type="pres">
      <dgm:prSet presAssocID="{8CCDF891-16D6-6644-9F61-30B4B2F1E982}" presName="sibTrans" presStyleLbl="sibTrans2D1" presStyleIdx="6" presStyleCnt="7"/>
      <dgm:spPr/>
      <dgm:t>
        <a:bodyPr/>
        <a:lstStyle/>
        <a:p>
          <a:endParaRPr lang="es-ES"/>
        </a:p>
      </dgm:t>
    </dgm:pt>
    <dgm:pt modelId="{976CD064-9D1F-824F-9516-E448B97A3004}" type="pres">
      <dgm:prSet presAssocID="{150AF27E-DDF9-8C43-B5C6-21FD53722BCE}" presName="lastNode" presStyleLbl="node1" presStyleIdx="7" presStyleCnt="8">
        <dgm:presLayoutVars>
          <dgm:bulletEnabled val="1"/>
        </dgm:presLayoutVars>
      </dgm:prSet>
      <dgm:spPr/>
      <dgm:t>
        <a:bodyPr/>
        <a:lstStyle/>
        <a:p>
          <a:endParaRPr lang="es-ES"/>
        </a:p>
      </dgm:t>
    </dgm:pt>
  </dgm:ptLst>
  <dgm:cxnLst>
    <dgm:cxn modelId="{A0D3C931-AEB9-AE49-9EE1-1A807ED0C4DF}" type="presOf" srcId="{AC890980-1257-4342-96C3-E8339C1235B5}" destId="{E659FD92-9457-C94C-B07C-3EDCF899BDBB}" srcOrd="0" destOrd="0" presId="urn:microsoft.com/office/officeart/2005/8/layout/bProcess2"/>
    <dgm:cxn modelId="{561CADCB-366D-814F-8C48-EFB82C296162}" srcId="{19B39315-392B-524A-99BE-0A9C77E231CB}" destId="{FE42B939-A9C9-CE45-9AC3-AF11713E7183}" srcOrd="1" destOrd="0" parTransId="{D790FAB1-51F0-6B44-97F0-F1D883C35518}" sibTransId="{6E9193E7-1E6F-4747-9477-EEEBFAEFD70D}"/>
    <dgm:cxn modelId="{AB60E33C-9BF5-AE49-AA04-7F3B12CA1C68}" type="presOf" srcId="{E7425378-09AA-7F41-8C8F-1C4EC134D26D}" destId="{E9847BDC-C50D-E343-B783-896831035D92}" srcOrd="0" destOrd="0" presId="urn:microsoft.com/office/officeart/2005/8/layout/bProcess2"/>
    <dgm:cxn modelId="{40F3C8F4-C95D-E642-925B-4347ABFEC8D0}" srcId="{19B39315-392B-524A-99BE-0A9C77E231CB}" destId="{5A76C00C-C0E9-CB4C-A011-CCF67DF85E3E}" srcOrd="3" destOrd="0" parTransId="{97A5178E-0D57-7E40-A4C5-1E641CEF25B0}" sibTransId="{5DEEB81F-3C9D-0A43-A5C1-3F30A6BCA695}"/>
    <dgm:cxn modelId="{28F489E5-ED22-0D42-87CA-B42896D5C4E2}" type="presOf" srcId="{533A85A4-DB55-D543-A7F4-4925DFCAF144}" destId="{20ED0826-8D1B-2B4F-A436-6A3ADB88A002}" srcOrd="0" destOrd="0" presId="urn:microsoft.com/office/officeart/2005/8/layout/bProcess2"/>
    <dgm:cxn modelId="{7AA4EB5C-3505-3542-9755-2130D9C404E6}" type="presOf" srcId="{6E9193E7-1E6F-4747-9477-EEEBFAEFD70D}" destId="{AF81FEB3-9F9A-B74A-9156-BF15613EF4C8}" srcOrd="0" destOrd="0" presId="urn:microsoft.com/office/officeart/2005/8/layout/bProcess2"/>
    <dgm:cxn modelId="{54529DD8-C111-E34E-AB97-D8E04693B552}" srcId="{19B39315-392B-524A-99BE-0A9C77E231CB}" destId="{150AF27E-DDF9-8C43-B5C6-21FD53722BCE}" srcOrd="7" destOrd="0" parTransId="{8BB02A7C-E779-B145-B545-A52DD559417D}" sibTransId="{09E488BE-1EFC-194A-A347-187B3AD9552C}"/>
    <dgm:cxn modelId="{1308BA35-E197-3340-AF81-262469C75F58}" type="presOf" srcId="{19B39315-392B-524A-99BE-0A9C77E231CB}" destId="{3CCE5A6C-E0F4-4F46-9946-800EE9B99255}" srcOrd="0" destOrd="0" presId="urn:microsoft.com/office/officeart/2005/8/layout/bProcess2"/>
    <dgm:cxn modelId="{0763706D-6835-8D49-9316-650A57559597}" type="presOf" srcId="{5DEEB81F-3C9D-0A43-A5C1-3F30A6BCA695}" destId="{7B08AAC4-2435-4440-9CC5-4A768398123D}" srcOrd="0" destOrd="0" presId="urn:microsoft.com/office/officeart/2005/8/layout/bProcess2"/>
    <dgm:cxn modelId="{5343ACB1-0B64-4342-80A9-6B6A442E0D29}" type="presOf" srcId="{8CCDF891-16D6-6644-9F61-30B4B2F1E982}" destId="{CCD151C2-5C64-7D43-A970-F672E8041FD5}" srcOrd="0" destOrd="0" presId="urn:microsoft.com/office/officeart/2005/8/layout/bProcess2"/>
    <dgm:cxn modelId="{C6ECF74E-7FBC-9548-AE4D-F84D2601DA03}" type="presOf" srcId="{D12E9947-C223-A04A-A69E-2BDCE21B81B8}" destId="{FF65A348-1D93-5F45-87D8-F5DFEB51C173}" srcOrd="0" destOrd="0" presId="urn:microsoft.com/office/officeart/2005/8/layout/bProcess2"/>
    <dgm:cxn modelId="{F1EDEA3A-0ABB-CB46-B416-17B535B7992B}" srcId="{19B39315-392B-524A-99BE-0A9C77E231CB}" destId="{46808635-F326-504A-9967-B1573F8CA3CF}" srcOrd="4" destOrd="0" parTransId="{7B631B9E-7419-F941-AE26-EDBB6F8DB2CE}" sibTransId="{5AC1376D-15FC-6E4C-8497-665E8637E500}"/>
    <dgm:cxn modelId="{E3556BBC-1EB4-7C4A-9660-572E653F839D}" type="presOf" srcId="{192112FE-14BF-6B49-9E4E-5D83C2E21BA3}" destId="{9BB393DF-A037-E34D-B43B-9960232F91C6}" srcOrd="0" destOrd="0" presId="urn:microsoft.com/office/officeart/2005/8/layout/bProcess2"/>
    <dgm:cxn modelId="{56D84ECC-833A-D248-B12B-B54F866F6EC1}" type="presOf" srcId="{FE42B939-A9C9-CE45-9AC3-AF11713E7183}" destId="{E9984BE4-1B64-1D48-84CF-9A67720BD224}" srcOrd="0" destOrd="0" presId="urn:microsoft.com/office/officeart/2005/8/layout/bProcess2"/>
    <dgm:cxn modelId="{A2AACA7F-EC10-764F-8217-450EE6D3707A}" srcId="{19B39315-392B-524A-99BE-0A9C77E231CB}" destId="{52F72853-EF20-7340-BAE0-0BB1EDB64124}" srcOrd="0" destOrd="0" parTransId="{E3FA997F-3D51-7E44-90A4-DA052E18AFAC}" sibTransId="{838D97D4-8EA4-7948-892B-D8CD89573FFB}"/>
    <dgm:cxn modelId="{0A639858-AA47-7F4A-8315-2955FF05B4CE}" type="presOf" srcId="{5A76C00C-C0E9-CB4C-A011-CCF67DF85E3E}" destId="{927DF1D1-749F-7941-A913-95F977D5DEAC}" srcOrd="0" destOrd="0" presId="urn:microsoft.com/office/officeart/2005/8/layout/bProcess2"/>
    <dgm:cxn modelId="{8FA0C7B7-BD47-DC4A-9034-EDAC8FD86160}" type="presOf" srcId="{838D97D4-8EA4-7948-892B-D8CD89573FFB}" destId="{CDE90AAE-E18B-F243-8EF7-7D92ACDA7477}" srcOrd="0" destOrd="0" presId="urn:microsoft.com/office/officeart/2005/8/layout/bProcess2"/>
    <dgm:cxn modelId="{EA70FE93-84EB-D24D-AADF-5F3BD59603E1}" type="presOf" srcId="{150AF27E-DDF9-8C43-B5C6-21FD53722BCE}" destId="{976CD064-9D1F-824F-9516-E448B97A3004}" srcOrd="0" destOrd="0" presId="urn:microsoft.com/office/officeart/2005/8/layout/bProcess2"/>
    <dgm:cxn modelId="{A0AF23B4-F927-594F-A6FC-650706B3BA58}" type="presOf" srcId="{52F72853-EF20-7340-BAE0-0BB1EDB64124}" destId="{0C3CFB07-0306-B943-9BA7-B4D5E1FF45F0}" srcOrd="0" destOrd="0" presId="urn:microsoft.com/office/officeart/2005/8/layout/bProcess2"/>
    <dgm:cxn modelId="{84678318-ED66-564D-A56F-4A278C3A1DC5}" srcId="{19B39315-392B-524A-99BE-0A9C77E231CB}" destId="{533A85A4-DB55-D543-A7F4-4925DFCAF144}" srcOrd="6" destOrd="0" parTransId="{33C92D61-F6B1-C747-8F51-AC1BF96DD4F5}" sibTransId="{8CCDF891-16D6-6644-9F61-30B4B2F1E982}"/>
    <dgm:cxn modelId="{180ED4EA-7C8A-8F4B-B6C0-DE85265E4D8A}" type="presOf" srcId="{5AC1376D-15FC-6E4C-8497-665E8637E500}" destId="{5D4FECC5-EF7F-CC43-9922-E8F44A37BFA7}" srcOrd="0" destOrd="0" presId="urn:microsoft.com/office/officeart/2005/8/layout/bProcess2"/>
    <dgm:cxn modelId="{803BC451-5693-5E44-8449-A7D80982AAEF}" type="presOf" srcId="{46808635-F326-504A-9967-B1573F8CA3CF}" destId="{2DFD8116-36A4-334B-98A7-2876D25FDB27}" srcOrd="0" destOrd="0" presId="urn:microsoft.com/office/officeart/2005/8/layout/bProcess2"/>
    <dgm:cxn modelId="{62291A1E-3573-C545-A15E-2D5EFA9E26BB}" srcId="{19B39315-392B-524A-99BE-0A9C77E231CB}" destId="{AC890980-1257-4342-96C3-E8339C1235B5}" srcOrd="2" destOrd="0" parTransId="{065E23D2-1090-F847-B2DE-1049D3654268}" sibTransId="{D12E9947-C223-A04A-A69E-2BDCE21B81B8}"/>
    <dgm:cxn modelId="{5DEADA4D-78ED-D649-94A9-45829C224A5D}" srcId="{19B39315-392B-524A-99BE-0A9C77E231CB}" destId="{E7425378-09AA-7F41-8C8F-1C4EC134D26D}" srcOrd="5" destOrd="0" parTransId="{0F5429CA-A162-9A44-A59E-49F8031AA4E6}" sibTransId="{192112FE-14BF-6B49-9E4E-5D83C2E21BA3}"/>
    <dgm:cxn modelId="{AE8CB260-E0FE-AA49-B79B-7F49655100BB}" type="presParOf" srcId="{3CCE5A6C-E0F4-4F46-9946-800EE9B99255}" destId="{0C3CFB07-0306-B943-9BA7-B4D5E1FF45F0}" srcOrd="0" destOrd="0" presId="urn:microsoft.com/office/officeart/2005/8/layout/bProcess2"/>
    <dgm:cxn modelId="{95BB0685-B8DC-9240-9F18-6280828BA7DD}" type="presParOf" srcId="{3CCE5A6C-E0F4-4F46-9946-800EE9B99255}" destId="{CDE90AAE-E18B-F243-8EF7-7D92ACDA7477}" srcOrd="1" destOrd="0" presId="urn:microsoft.com/office/officeart/2005/8/layout/bProcess2"/>
    <dgm:cxn modelId="{74F9451E-08FE-6249-B7FF-652C3F5FEBED}" type="presParOf" srcId="{3CCE5A6C-E0F4-4F46-9946-800EE9B99255}" destId="{01FC03C8-E99F-AD4D-A3F1-D33088BBE3F3}" srcOrd="2" destOrd="0" presId="urn:microsoft.com/office/officeart/2005/8/layout/bProcess2"/>
    <dgm:cxn modelId="{6F1A0DBC-8F4E-C646-98F0-E0C8BB2888F7}" type="presParOf" srcId="{01FC03C8-E99F-AD4D-A3F1-D33088BBE3F3}" destId="{6A4CF2E3-F766-E847-8356-2A62BCB6326A}" srcOrd="0" destOrd="0" presId="urn:microsoft.com/office/officeart/2005/8/layout/bProcess2"/>
    <dgm:cxn modelId="{F69795AD-8351-304D-A336-34AD8551418C}" type="presParOf" srcId="{01FC03C8-E99F-AD4D-A3F1-D33088BBE3F3}" destId="{E9984BE4-1B64-1D48-84CF-9A67720BD224}" srcOrd="1" destOrd="0" presId="urn:microsoft.com/office/officeart/2005/8/layout/bProcess2"/>
    <dgm:cxn modelId="{B817F2A3-4E46-5F44-B617-A9BE1C7C1B23}" type="presParOf" srcId="{3CCE5A6C-E0F4-4F46-9946-800EE9B99255}" destId="{AF81FEB3-9F9A-B74A-9156-BF15613EF4C8}" srcOrd="3" destOrd="0" presId="urn:microsoft.com/office/officeart/2005/8/layout/bProcess2"/>
    <dgm:cxn modelId="{6F94C6F7-8B20-114A-A553-216ABA0AC838}" type="presParOf" srcId="{3CCE5A6C-E0F4-4F46-9946-800EE9B99255}" destId="{1908519B-95AB-3348-BFED-3FC8FDC039CC}" srcOrd="4" destOrd="0" presId="urn:microsoft.com/office/officeart/2005/8/layout/bProcess2"/>
    <dgm:cxn modelId="{88671179-045B-B343-A476-0A70F3EFFDE5}" type="presParOf" srcId="{1908519B-95AB-3348-BFED-3FC8FDC039CC}" destId="{50EBF354-6FD4-DE43-B9AD-E5FBCE5A61BB}" srcOrd="0" destOrd="0" presId="urn:microsoft.com/office/officeart/2005/8/layout/bProcess2"/>
    <dgm:cxn modelId="{1D3198A7-6DDC-1945-8958-60C7CBEDE9A1}" type="presParOf" srcId="{1908519B-95AB-3348-BFED-3FC8FDC039CC}" destId="{E659FD92-9457-C94C-B07C-3EDCF899BDBB}" srcOrd="1" destOrd="0" presId="urn:microsoft.com/office/officeart/2005/8/layout/bProcess2"/>
    <dgm:cxn modelId="{6059C44C-3C00-D343-9885-BC46B2F4E2E9}" type="presParOf" srcId="{3CCE5A6C-E0F4-4F46-9946-800EE9B99255}" destId="{FF65A348-1D93-5F45-87D8-F5DFEB51C173}" srcOrd="5" destOrd="0" presId="urn:microsoft.com/office/officeart/2005/8/layout/bProcess2"/>
    <dgm:cxn modelId="{EF7B1AA0-4E42-D740-B71F-31C03A6017A0}" type="presParOf" srcId="{3CCE5A6C-E0F4-4F46-9946-800EE9B99255}" destId="{85B22DE2-72EA-0649-8C4B-7A81EE24AF83}" srcOrd="6" destOrd="0" presId="urn:microsoft.com/office/officeart/2005/8/layout/bProcess2"/>
    <dgm:cxn modelId="{B93B5E30-14BE-C741-9D1C-16511790C60D}" type="presParOf" srcId="{85B22DE2-72EA-0649-8C4B-7A81EE24AF83}" destId="{9C8A8AC1-3074-1340-BFA3-348552C66062}" srcOrd="0" destOrd="0" presId="urn:microsoft.com/office/officeart/2005/8/layout/bProcess2"/>
    <dgm:cxn modelId="{29EE8D01-20FD-1246-BCE5-59E59656DFBC}" type="presParOf" srcId="{85B22DE2-72EA-0649-8C4B-7A81EE24AF83}" destId="{927DF1D1-749F-7941-A913-95F977D5DEAC}" srcOrd="1" destOrd="0" presId="urn:microsoft.com/office/officeart/2005/8/layout/bProcess2"/>
    <dgm:cxn modelId="{E4A2E23D-E332-5244-BA32-00ACC17B8F06}" type="presParOf" srcId="{3CCE5A6C-E0F4-4F46-9946-800EE9B99255}" destId="{7B08AAC4-2435-4440-9CC5-4A768398123D}" srcOrd="7" destOrd="0" presId="urn:microsoft.com/office/officeart/2005/8/layout/bProcess2"/>
    <dgm:cxn modelId="{B2D9F171-7E94-7F45-8F69-D003C015657B}" type="presParOf" srcId="{3CCE5A6C-E0F4-4F46-9946-800EE9B99255}" destId="{A4C77439-07E2-3E46-A950-25B0CE08CD0B}" srcOrd="8" destOrd="0" presId="urn:microsoft.com/office/officeart/2005/8/layout/bProcess2"/>
    <dgm:cxn modelId="{6F6B645D-A35B-5F4E-9BD9-656CCAFAD64B}" type="presParOf" srcId="{A4C77439-07E2-3E46-A950-25B0CE08CD0B}" destId="{40BAF44B-45EB-F44E-BFB4-EE98B1389B4B}" srcOrd="0" destOrd="0" presId="urn:microsoft.com/office/officeart/2005/8/layout/bProcess2"/>
    <dgm:cxn modelId="{32A3691A-7E0C-8247-9F9E-3391CF312B05}" type="presParOf" srcId="{A4C77439-07E2-3E46-A950-25B0CE08CD0B}" destId="{2DFD8116-36A4-334B-98A7-2876D25FDB27}" srcOrd="1" destOrd="0" presId="urn:microsoft.com/office/officeart/2005/8/layout/bProcess2"/>
    <dgm:cxn modelId="{4E334097-A2D4-CC4A-8CE5-60B665B49645}" type="presParOf" srcId="{3CCE5A6C-E0F4-4F46-9946-800EE9B99255}" destId="{5D4FECC5-EF7F-CC43-9922-E8F44A37BFA7}" srcOrd="9" destOrd="0" presId="urn:microsoft.com/office/officeart/2005/8/layout/bProcess2"/>
    <dgm:cxn modelId="{4BA494F9-9E26-B042-8580-E19576164550}" type="presParOf" srcId="{3CCE5A6C-E0F4-4F46-9946-800EE9B99255}" destId="{B5D2D237-A1D6-7942-882A-06F5A9D9AC9A}" srcOrd="10" destOrd="0" presId="urn:microsoft.com/office/officeart/2005/8/layout/bProcess2"/>
    <dgm:cxn modelId="{99950B8D-D302-6A46-8085-E847C1F3AC5E}" type="presParOf" srcId="{B5D2D237-A1D6-7942-882A-06F5A9D9AC9A}" destId="{F3CB9AB5-C172-D643-A9D0-E46170293168}" srcOrd="0" destOrd="0" presId="urn:microsoft.com/office/officeart/2005/8/layout/bProcess2"/>
    <dgm:cxn modelId="{03C1A980-D7D9-374D-9D33-F86CAEF6F83B}" type="presParOf" srcId="{B5D2D237-A1D6-7942-882A-06F5A9D9AC9A}" destId="{E9847BDC-C50D-E343-B783-896831035D92}" srcOrd="1" destOrd="0" presId="urn:microsoft.com/office/officeart/2005/8/layout/bProcess2"/>
    <dgm:cxn modelId="{58B1E992-A558-4446-A0B0-4DF34998406F}" type="presParOf" srcId="{3CCE5A6C-E0F4-4F46-9946-800EE9B99255}" destId="{9BB393DF-A037-E34D-B43B-9960232F91C6}" srcOrd="11" destOrd="0" presId="urn:microsoft.com/office/officeart/2005/8/layout/bProcess2"/>
    <dgm:cxn modelId="{97FEB7AF-009C-CA43-B4E5-B888517A0B0A}" type="presParOf" srcId="{3CCE5A6C-E0F4-4F46-9946-800EE9B99255}" destId="{120C3AB0-9E26-6F4C-A901-FBCE91489411}" srcOrd="12" destOrd="0" presId="urn:microsoft.com/office/officeart/2005/8/layout/bProcess2"/>
    <dgm:cxn modelId="{A913F42A-AFA8-9042-8121-187FCC9F0E27}" type="presParOf" srcId="{120C3AB0-9E26-6F4C-A901-FBCE91489411}" destId="{1DE1DBB1-9C2E-F945-84BC-BA1BB6EFD394}" srcOrd="0" destOrd="0" presId="urn:microsoft.com/office/officeart/2005/8/layout/bProcess2"/>
    <dgm:cxn modelId="{CD99C0CE-9DC2-0E46-97C3-2F8FD1FB9CD4}" type="presParOf" srcId="{120C3AB0-9E26-6F4C-A901-FBCE91489411}" destId="{20ED0826-8D1B-2B4F-A436-6A3ADB88A002}" srcOrd="1" destOrd="0" presId="urn:microsoft.com/office/officeart/2005/8/layout/bProcess2"/>
    <dgm:cxn modelId="{C6D75402-F7E1-4143-9D45-F7D7688798DE}" type="presParOf" srcId="{3CCE5A6C-E0F4-4F46-9946-800EE9B99255}" destId="{CCD151C2-5C64-7D43-A970-F672E8041FD5}" srcOrd="13" destOrd="0" presId="urn:microsoft.com/office/officeart/2005/8/layout/bProcess2"/>
    <dgm:cxn modelId="{D810A3C6-53C8-E742-BDD8-DF8613DB9268}" type="presParOf" srcId="{3CCE5A6C-E0F4-4F46-9946-800EE9B99255}" destId="{976CD064-9D1F-824F-9516-E448B97A3004}" srcOrd="14"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AE1143-91A5-43F2-A973-CB432409300F}" type="doc">
      <dgm:prSet loTypeId="urn:microsoft.com/office/officeart/2005/8/layout/cycle8" loCatId="cycle" qsTypeId="urn:microsoft.com/office/officeart/2005/8/quickstyle/simple1" qsCatId="simple" csTypeId="urn:microsoft.com/office/officeart/2005/8/colors/colorful1" csCatId="colorful" phldr="1"/>
      <dgm:spPr/>
    </dgm:pt>
    <dgm:pt modelId="{26772A0B-C8E3-48B3-AAF2-0DBCF44D1ABD}">
      <dgm:prSet phldrT="[Texto]"/>
      <dgm:spPr>
        <a:xfrm>
          <a:off x="1273784" y="197855"/>
          <a:ext cx="2684956" cy="2684956"/>
        </a:xfrm>
        <a:prstGeom prst="pie">
          <a:avLst>
            <a:gd name="adj1" fmla="val 16200000"/>
            <a:gd name="adj2" fmla="val 20520000"/>
          </a:avLst>
        </a:prstGeom>
        <a:solidFill>
          <a:srgbClr val="9CBE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s-MX" dirty="0" smtClean="0">
              <a:solidFill>
                <a:srgbClr val="FFFFFF"/>
              </a:solidFill>
              <a:latin typeface="Calibri"/>
              <a:ea typeface="+mn-ea"/>
              <a:cs typeface="+mn-cs"/>
            </a:rPr>
            <a:t>Delito y criminalidad</a:t>
          </a:r>
          <a:endParaRPr lang="es-MX" dirty="0">
            <a:solidFill>
              <a:srgbClr val="FFFFFF"/>
            </a:solidFill>
            <a:latin typeface="Calibri"/>
            <a:ea typeface="+mn-ea"/>
            <a:cs typeface="+mn-cs"/>
          </a:endParaRPr>
        </a:p>
      </dgm:t>
    </dgm:pt>
    <dgm:pt modelId="{C50BF468-EA51-4C0F-B7B7-BBAB7D24F23A}" type="parTrans" cxnId="{54DDA394-4035-46CB-8B8D-196C8BC6C12D}">
      <dgm:prSet/>
      <dgm:spPr/>
      <dgm:t>
        <a:bodyPr/>
        <a:lstStyle/>
        <a:p>
          <a:endParaRPr lang="es-MX"/>
        </a:p>
      </dgm:t>
    </dgm:pt>
    <dgm:pt modelId="{8E70EF1A-A0DE-4AE3-88ED-CD606CF6CFAA}" type="sibTrans" cxnId="{54DDA394-4035-46CB-8B8D-196C8BC6C12D}">
      <dgm:prSet/>
      <dgm:spPr/>
      <dgm:t>
        <a:bodyPr/>
        <a:lstStyle/>
        <a:p>
          <a:endParaRPr lang="es-MX"/>
        </a:p>
      </dgm:t>
    </dgm:pt>
    <dgm:pt modelId="{6592676D-AA47-4C71-9248-5373591D9D1F}">
      <dgm:prSet phldrT="[Texto]"/>
      <dgm:spPr>
        <a:xfrm>
          <a:off x="1296798" y="269454"/>
          <a:ext cx="2684956" cy="2684956"/>
        </a:xfrm>
        <a:prstGeom prst="pie">
          <a:avLst>
            <a:gd name="adj1" fmla="val 20520000"/>
            <a:gd name="adj2" fmla="val 3240000"/>
          </a:avLst>
        </a:prstGeom>
        <a:solidFill>
          <a:srgbClr val="D2CB6C">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s-MX" dirty="0" smtClean="0">
              <a:solidFill>
                <a:srgbClr val="FFFFFF"/>
              </a:solidFill>
              <a:latin typeface="Calibri"/>
              <a:ea typeface="+mn-ea"/>
              <a:cs typeface="+mn-cs"/>
            </a:rPr>
            <a:t>Respuesta penal</a:t>
          </a:r>
          <a:endParaRPr lang="es-MX" dirty="0">
            <a:solidFill>
              <a:srgbClr val="FFFFFF"/>
            </a:solidFill>
            <a:latin typeface="Calibri"/>
            <a:ea typeface="+mn-ea"/>
            <a:cs typeface="+mn-cs"/>
          </a:endParaRPr>
        </a:p>
      </dgm:t>
    </dgm:pt>
    <dgm:pt modelId="{0E62D7E8-49DF-4C00-857E-2D23FD50AA99}" type="parTrans" cxnId="{29207549-361F-4CA7-95C1-774D36AFFC7E}">
      <dgm:prSet/>
      <dgm:spPr/>
      <dgm:t>
        <a:bodyPr/>
        <a:lstStyle/>
        <a:p>
          <a:endParaRPr lang="es-MX"/>
        </a:p>
      </dgm:t>
    </dgm:pt>
    <dgm:pt modelId="{D2EF1807-5346-47D1-9795-FF777D11BFB1}" type="sibTrans" cxnId="{29207549-361F-4CA7-95C1-774D36AFFC7E}">
      <dgm:prSet/>
      <dgm:spPr/>
      <dgm:t>
        <a:bodyPr/>
        <a:lstStyle/>
        <a:p>
          <a:endParaRPr lang="es-MX"/>
        </a:p>
      </dgm:t>
    </dgm:pt>
    <dgm:pt modelId="{08F14A0A-3E7B-4476-9E44-3B6C747EE635}">
      <dgm:prSet phldrT="[Texto]"/>
      <dgm:spPr>
        <a:xfrm>
          <a:off x="1236067" y="313564"/>
          <a:ext cx="2684956" cy="2684956"/>
        </a:xfrm>
        <a:prstGeom prst="pie">
          <a:avLst>
            <a:gd name="adj1" fmla="val 3240000"/>
            <a:gd name="adj2" fmla="val 7560000"/>
          </a:avLst>
        </a:prstGeom>
        <a:solidFill>
          <a:srgbClr val="95A39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s-MX" dirty="0" smtClean="0">
              <a:solidFill>
                <a:srgbClr val="FFFFFF"/>
              </a:solidFill>
              <a:latin typeface="Calibri"/>
              <a:ea typeface="+mn-ea"/>
              <a:cs typeface="+mn-cs"/>
            </a:rPr>
            <a:t>Participación de víctimas en proceso</a:t>
          </a:r>
          <a:endParaRPr lang="es-MX" dirty="0">
            <a:solidFill>
              <a:srgbClr val="FFFFFF"/>
            </a:solidFill>
            <a:latin typeface="Calibri"/>
            <a:ea typeface="+mn-ea"/>
            <a:cs typeface="+mn-cs"/>
          </a:endParaRPr>
        </a:p>
      </dgm:t>
    </dgm:pt>
    <dgm:pt modelId="{49B373AF-C536-4051-A7A8-8A10B13EA87C}" type="parTrans" cxnId="{F1E2027F-818B-45DC-84CB-193147FC1259}">
      <dgm:prSet/>
      <dgm:spPr/>
      <dgm:t>
        <a:bodyPr/>
        <a:lstStyle/>
        <a:p>
          <a:endParaRPr lang="es-MX"/>
        </a:p>
      </dgm:t>
    </dgm:pt>
    <dgm:pt modelId="{D26AD581-1055-4C5F-B803-DE248E9761D2}" type="sibTrans" cxnId="{F1E2027F-818B-45DC-84CB-193147FC1259}">
      <dgm:prSet/>
      <dgm:spPr/>
      <dgm:t>
        <a:bodyPr/>
        <a:lstStyle/>
        <a:p>
          <a:endParaRPr lang="es-MX"/>
        </a:p>
      </dgm:t>
    </dgm:pt>
    <dgm:pt modelId="{5179134D-2429-4AA1-A67A-1D96E6EC7B63}">
      <dgm:prSet phldrT="[Texto]"/>
      <dgm:spPr>
        <a:xfrm>
          <a:off x="1175336" y="269454"/>
          <a:ext cx="2684956" cy="2684956"/>
        </a:xfrm>
        <a:prstGeom prst="pie">
          <a:avLst>
            <a:gd name="adj1" fmla="val 7560000"/>
            <a:gd name="adj2" fmla="val 11880000"/>
          </a:avLst>
        </a:prstGeom>
        <a:solidFill>
          <a:srgbClr val="C89F5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s-MX" dirty="0" smtClean="0">
              <a:solidFill>
                <a:srgbClr val="FFFFFF"/>
              </a:solidFill>
              <a:latin typeface="Calibri"/>
              <a:ea typeface="+mn-ea"/>
              <a:cs typeface="+mn-cs"/>
            </a:rPr>
            <a:t>Actores e intervinientes</a:t>
          </a:r>
          <a:endParaRPr lang="es-MX" dirty="0">
            <a:solidFill>
              <a:srgbClr val="FFFFFF"/>
            </a:solidFill>
            <a:latin typeface="Calibri"/>
            <a:ea typeface="+mn-ea"/>
            <a:cs typeface="+mn-cs"/>
          </a:endParaRPr>
        </a:p>
      </dgm:t>
    </dgm:pt>
    <dgm:pt modelId="{80640D58-2B7A-4355-AD6E-8CAED87084D1}" type="parTrans" cxnId="{A6BF8359-B1FE-4DBC-9640-3A2D45BDBAFF}">
      <dgm:prSet/>
      <dgm:spPr/>
      <dgm:t>
        <a:bodyPr/>
        <a:lstStyle/>
        <a:p>
          <a:endParaRPr lang="es-MX"/>
        </a:p>
      </dgm:t>
    </dgm:pt>
    <dgm:pt modelId="{F665515E-AD97-4468-BDED-4D92B368F9EC}" type="sibTrans" cxnId="{A6BF8359-B1FE-4DBC-9640-3A2D45BDBAFF}">
      <dgm:prSet/>
      <dgm:spPr/>
      <dgm:t>
        <a:bodyPr/>
        <a:lstStyle/>
        <a:p>
          <a:endParaRPr lang="es-MX"/>
        </a:p>
      </dgm:t>
    </dgm:pt>
    <dgm:pt modelId="{4F815D82-0F82-4121-B9BA-1FD76882A560}">
      <dgm:prSet phldrT="[Texto]"/>
      <dgm:spPr>
        <a:xfrm>
          <a:off x="1198350" y="197855"/>
          <a:ext cx="2684956" cy="2684956"/>
        </a:xfrm>
        <a:prstGeom prst="pie">
          <a:avLst>
            <a:gd name="adj1" fmla="val 11880000"/>
            <a:gd name="adj2" fmla="val 16200000"/>
          </a:avLst>
        </a:prstGeom>
        <a:solidFill>
          <a:srgbClr val="B1A089">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s-MX" dirty="0" smtClean="0">
              <a:solidFill>
                <a:srgbClr val="FFFFFF"/>
              </a:solidFill>
              <a:latin typeface="Calibri"/>
              <a:ea typeface="+mn-ea"/>
              <a:cs typeface="+mn-cs"/>
            </a:rPr>
            <a:t>Medidas de aseguramiento y sanción penal</a:t>
          </a:r>
        </a:p>
        <a:p>
          <a:endParaRPr lang="es-MX" dirty="0">
            <a:solidFill>
              <a:srgbClr val="FFFFFF"/>
            </a:solidFill>
            <a:latin typeface="Calibri"/>
            <a:ea typeface="+mn-ea"/>
            <a:cs typeface="+mn-cs"/>
          </a:endParaRPr>
        </a:p>
      </dgm:t>
    </dgm:pt>
    <dgm:pt modelId="{5677958B-2982-4BE0-95AC-9422C3192D45}" type="parTrans" cxnId="{31DB70FE-BF39-4680-8680-18BA31515641}">
      <dgm:prSet/>
      <dgm:spPr/>
      <dgm:t>
        <a:bodyPr/>
        <a:lstStyle/>
        <a:p>
          <a:endParaRPr lang="es-MX"/>
        </a:p>
      </dgm:t>
    </dgm:pt>
    <dgm:pt modelId="{752FCCF9-99C4-4268-8369-1E925A6B75C4}" type="sibTrans" cxnId="{31DB70FE-BF39-4680-8680-18BA31515641}">
      <dgm:prSet/>
      <dgm:spPr/>
      <dgm:t>
        <a:bodyPr/>
        <a:lstStyle/>
        <a:p>
          <a:endParaRPr lang="es-MX"/>
        </a:p>
      </dgm:t>
    </dgm:pt>
    <dgm:pt modelId="{03B3414D-655D-4842-A130-C3AD977BB7FF}" type="pres">
      <dgm:prSet presAssocID="{CFAE1143-91A5-43F2-A973-CB432409300F}" presName="compositeShape" presStyleCnt="0">
        <dgm:presLayoutVars>
          <dgm:chMax val="7"/>
          <dgm:dir/>
          <dgm:resizeHandles val="exact"/>
        </dgm:presLayoutVars>
      </dgm:prSet>
      <dgm:spPr/>
    </dgm:pt>
    <dgm:pt modelId="{AEB37618-770C-4503-AD23-2BF86724F9B4}" type="pres">
      <dgm:prSet presAssocID="{CFAE1143-91A5-43F2-A973-CB432409300F}" presName="wedge1" presStyleLbl="node1" presStyleIdx="0" presStyleCnt="5"/>
      <dgm:spPr/>
      <dgm:t>
        <a:bodyPr/>
        <a:lstStyle/>
        <a:p>
          <a:endParaRPr lang="es-ES"/>
        </a:p>
      </dgm:t>
    </dgm:pt>
    <dgm:pt modelId="{2CB654E3-8B25-4724-8F5F-69DF260038E8}" type="pres">
      <dgm:prSet presAssocID="{CFAE1143-91A5-43F2-A973-CB432409300F}" presName="dummy1a" presStyleCnt="0"/>
      <dgm:spPr/>
    </dgm:pt>
    <dgm:pt modelId="{DBD4B347-945A-4F3A-9772-5B5E4DBCCBF0}" type="pres">
      <dgm:prSet presAssocID="{CFAE1143-91A5-43F2-A973-CB432409300F}" presName="dummy1b" presStyleCnt="0"/>
      <dgm:spPr/>
    </dgm:pt>
    <dgm:pt modelId="{68A686C7-3571-493F-A424-93C6D9C6F179}" type="pres">
      <dgm:prSet presAssocID="{CFAE1143-91A5-43F2-A973-CB432409300F}" presName="wedge1Tx" presStyleLbl="node1" presStyleIdx="0" presStyleCnt="5">
        <dgm:presLayoutVars>
          <dgm:chMax val="0"/>
          <dgm:chPref val="0"/>
          <dgm:bulletEnabled val="1"/>
        </dgm:presLayoutVars>
      </dgm:prSet>
      <dgm:spPr/>
      <dgm:t>
        <a:bodyPr/>
        <a:lstStyle/>
        <a:p>
          <a:endParaRPr lang="es-ES"/>
        </a:p>
      </dgm:t>
    </dgm:pt>
    <dgm:pt modelId="{B6E5FDEA-F581-485E-8730-8242454A07A0}" type="pres">
      <dgm:prSet presAssocID="{CFAE1143-91A5-43F2-A973-CB432409300F}" presName="wedge2" presStyleLbl="node1" presStyleIdx="1" presStyleCnt="5"/>
      <dgm:spPr/>
      <dgm:t>
        <a:bodyPr/>
        <a:lstStyle/>
        <a:p>
          <a:endParaRPr lang="es-ES"/>
        </a:p>
      </dgm:t>
    </dgm:pt>
    <dgm:pt modelId="{A395AF68-E17B-4111-ACB9-53A98ABF6092}" type="pres">
      <dgm:prSet presAssocID="{CFAE1143-91A5-43F2-A973-CB432409300F}" presName="dummy2a" presStyleCnt="0"/>
      <dgm:spPr/>
    </dgm:pt>
    <dgm:pt modelId="{8151FDF0-8F5C-4293-8976-49E1D8E8FC0E}" type="pres">
      <dgm:prSet presAssocID="{CFAE1143-91A5-43F2-A973-CB432409300F}" presName="dummy2b" presStyleCnt="0"/>
      <dgm:spPr/>
    </dgm:pt>
    <dgm:pt modelId="{E7FB5AEC-F3CA-4F43-8533-B92F5DE16A4E}" type="pres">
      <dgm:prSet presAssocID="{CFAE1143-91A5-43F2-A973-CB432409300F}" presName="wedge2Tx" presStyleLbl="node1" presStyleIdx="1" presStyleCnt="5">
        <dgm:presLayoutVars>
          <dgm:chMax val="0"/>
          <dgm:chPref val="0"/>
          <dgm:bulletEnabled val="1"/>
        </dgm:presLayoutVars>
      </dgm:prSet>
      <dgm:spPr/>
      <dgm:t>
        <a:bodyPr/>
        <a:lstStyle/>
        <a:p>
          <a:endParaRPr lang="es-ES"/>
        </a:p>
      </dgm:t>
    </dgm:pt>
    <dgm:pt modelId="{EEBF4288-E86D-451B-B488-8771A5892C8C}" type="pres">
      <dgm:prSet presAssocID="{CFAE1143-91A5-43F2-A973-CB432409300F}" presName="wedge3" presStyleLbl="node1" presStyleIdx="2" presStyleCnt="5"/>
      <dgm:spPr/>
      <dgm:t>
        <a:bodyPr/>
        <a:lstStyle/>
        <a:p>
          <a:endParaRPr lang="es-MX"/>
        </a:p>
      </dgm:t>
    </dgm:pt>
    <dgm:pt modelId="{9509636D-B9F5-4E1B-917C-D8ECAB9853FE}" type="pres">
      <dgm:prSet presAssocID="{CFAE1143-91A5-43F2-A973-CB432409300F}" presName="dummy3a" presStyleCnt="0"/>
      <dgm:spPr/>
    </dgm:pt>
    <dgm:pt modelId="{BF0E4954-BD3D-4559-9301-F3A9ADF8A64E}" type="pres">
      <dgm:prSet presAssocID="{CFAE1143-91A5-43F2-A973-CB432409300F}" presName="dummy3b" presStyleCnt="0"/>
      <dgm:spPr/>
    </dgm:pt>
    <dgm:pt modelId="{74ABA41C-C822-49AE-9029-1CA871FF7D3A}" type="pres">
      <dgm:prSet presAssocID="{CFAE1143-91A5-43F2-A973-CB432409300F}" presName="wedge3Tx" presStyleLbl="node1" presStyleIdx="2" presStyleCnt="5">
        <dgm:presLayoutVars>
          <dgm:chMax val="0"/>
          <dgm:chPref val="0"/>
          <dgm:bulletEnabled val="1"/>
        </dgm:presLayoutVars>
      </dgm:prSet>
      <dgm:spPr/>
      <dgm:t>
        <a:bodyPr/>
        <a:lstStyle/>
        <a:p>
          <a:endParaRPr lang="es-MX"/>
        </a:p>
      </dgm:t>
    </dgm:pt>
    <dgm:pt modelId="{2994BF3E-6254-4AC3-9B33-2614EEA9E7D3}" type="pres">
      <dgm:prSet presAssocID="{CFAE1143-91A5-43F2-A973-CB432409300F}" presName="wedge4" presStyleLbl="node1" presStyleIdx="3" presStyleCnt="5"/>
      <dgm:spPr/>
      <dgm:t>
        <a:bodyPr/>
        <a:lstStyle/>
        <a:p>
          <a:endParaRPr lang="es-ES"/>
        </a:p>
      </dgm:t>
    </dgm:pt>
    <dgm:pt modelId="{363CC285-BCD0-4A76-AA62-77D3104D1DB5}" type="pres">
      <dgm:prSet presAssocID="{CFAE1143-91A5-43F2-A973-CB432409300F}" presName="dummy4a" presStyleCnt="0"/>
      <dgm:spPr/>
    </dgm:pt>
    <dgm:pt modelId="{3FBA1944-06E2-4EE5-867A-79587169E3EF}" type="pres">
      <dgm:prSet presAssocID="{CFAE1143-91A5-43F2-A973-CB432409300F}" presName="dummy4b" presStyleCnt="0"/>
      <dgm:spPr/>
    </dgm:pt>
    <dgm:pt modelId="{4E8BF567-5681-4110-A44D-20591666E9DB}" type="pres">
      <dgm:prSet presAssocID="{CFAE1143-91A5-43F2-A973-CB432409300F}" presName="wedge4Tx" presStyleLbl="node1" presStyleIdx="3" presStyleCnt="5">
        <dgm:presLayoutVars>
          <dgm:chMax val="0"/>
          <dgm:chPref val="0"/>
          <dgm:bulletEnabled val="1"/>
        </dgm:presLayoutVars>
      </dgm:prSet>
      <dgm:spPr/>
      <dgm:t>
        <a:bodyPr/>
        <a:lstStyle/>
        <a:p>
          <a:endParaRPr lang="es-ES"/>
        </a:p>
      </dgm:t>
    </dgm:pt>
    <dgm:pt modelId="{2284422A-4B96-4444-BF4A-CE547882D930}" type="pres">
      <dgm:prSet presAssocID="{CFAE1143-91A5-43F2-A973-CB432409300F}" presName="wedge5" presStyleLbl="node1" presStyleIdx="4" presStyleCnt="5"/>
      <dgm:spPr/>
      <dgm:t>
        <a:bodyPr/>
        <a:lstStyle/>
        <a:p>
          <a:endParaRPr lang="es-MX"/>
        </a:p>
      </dgm:t>
    </dgm:pt>
    <dgm:pt modelId="{B49A43D6-E8FE-4906-851B-82562C1B4529}" type="pres">
      <dgm:prSet presAssocID="{CFAE1143-91A5-43F2-A973-CB432409300F}" presName="dummy5a" presStyleCnt="0"/>
      <dgm:spPr/>
    </dgm:pt>
    <dgm:pt modelId="{B8260185-0219-45CD-B3C5-5ABCFFAF4AA1}" type="pres">
      <dgm:prSet presAssocID="{CFAE1143-91A5-43F2-A973-CB432409300F}" presName="dummy5b" presStyleCnt="0"/>
      <dgm:spPr/>
    </dgm:pt>
    <dgm:pt modelId="{6DABFEC6-F7F2-4E80-B50D-138BA326F370}" type="pres">
      <dgm:prSet presAssocID="{CFAE1143-91A5-43F2-A973-CB432409300F}" presName="wedge5Tx" presStyleLbl="node1" presStyleIdx="4" presStyleCnt="5">
        <dgm:presLayoutVars>
          <dgm:chMax val="0"/>
          <dgm:chPref val="0"/>
          <dgm:bulletEnabled val="1"/>
        </dgm:presLayoutVars>
      </dgm:prSet>
      <dgm:spPr/>
      <dgm:t>
        <a:bodyPr/>
        <a:lstStyle/>
        <a:p>
          <a:endParaRPr lang="es-MX"/>
        </a:p>
      </dgm:t>
    </dgm:pt>
    <dgm:pt modelId="{2B4C33A9-5452-4CB1-976A-1029D33932C6}" type="pres">
      <dgm:prSet presAssocID="{8E70EF1A-A0DE-4AE3-88ED-CD606CF6CFAA}" presName="arrowWedge1" presStyleLbl="fgSibTrans2D1" presStyleIdx="0" presStyleCnt="5"/>
      <dgm:spPr>
        <a:xfrm>
          <a:off x="1107446" y="31644"/>
          <a:ext cx="3017379" cy="3017379"/>
        </a:xfrm>
        <a:prstGeom prst="circularArrow">
          <a:avLst>
            <a:gd name="adj1" fmla="val 5085"/>
            <a:gd name="adj2" fmla="val 327528"/>
            <a:gd name="adj3" fmla="val 20192361"/>
            <a:gd name="adj4" fmla="val 16200324"/>
            <a:gd name="adj5" fmla="val 5932"/>
          </a:avLst>
        </a:prstGeom>
        <a:solidFill>
          <a:srgbClr val="9CBEBD">
            <a:hueOff val="0"/>
            <a:satOff val="0"/>
            <a:lumOff val="0"/>
            <a:alphaOff val="0"/>
          </a:srgbClr>
        </a:solidFill>
        <a:ln>
          <a:noFill/>
        </a:ln>
        <a:effectLst/>
      </dgm:spPr>
    </dgm:pt>
    <dgm:pt modelId="{079C833C-10FE-415E-B981-763B34F8C92C}" type="pres">
      <dgm:prSet presAssocID="{D2EF1807-5346-47D1-9795-FF777D11BFB1}" presName="arrowWedge2" presStyleLbl="fgSibTrans2D1" presStyleIdx="1" presStyleCnt="5"/>
      <dgm:spPr>
        <a:xfrm>
          <a:off x="1130772" y="103219"/>
          <a:ext cx="3017379" cy="3017379"/>
        </a:xfrm>
        <a:prstGeom prst="circularArrow">
          <a:avLst>
            <a:gd name="adj1" fmla="val 5085"/>
            <a:gd name="adj2" fmla="val 327528"/>
            <a:gd name="adj3" fmla="val 2912753"/>
            <a:gd name="adj4" fmla="val 20519953"/>
            <a:gd name="adj5" fmla="val 5932"/>
          </a:avLst>
        </a:prstGeom>
        <a:solidFill>
          <a:srgbClr val="D2CB6C">
            <a:hueOff val="0"/>
            <a:satOff val="0"/>
            <a:lumOff val="0"/>
            <a:alphaOff val="0"/>
          </a:srgbClr>
        </a:solidFill>
        <a:ln>
          <a:noFill/>
        </a:ln>
        <a:effectLst/>
      </dgm:spPr>
    </dgm:pt>
    <dgm:pt modelId="{94481388-F8A9-4072-8A4A-0DFFF58452B1}" type="pres">
      <dgm:prSet presAssocID="{D26AD581-1055-4C5F-B803-DE248E9761D2}" presName="arrowWedge3" presStyleLbl="fgSibTrans2D1" presStyleIdx="2" presStyleCnt="5"/>
      <dgm:spPr>
        <a:xfrm>
          <a:off x="1069856" y="147464"/>
          <a:ext cx="3017379" cy="3017379"/>
        </a:xfrm>
        <a:prstGeom prst="circularArrow">
          <a:avLst>
            <a:gd name="adj1" fmla="val 5085"/>
            <a:gd name="adj2" fmla="val 327528"/>
            <a:gd name="adj3" fmla="val 7232777"/>
            <a:gd name="adj4" fmla="val 3239695"/>
            <a:gd name="adj5" fmla="val 5932"/>
          </a:avLst>
        </a:prstGeom>
        <a:solidFill>
          <a:srgbClr val="95A39D">
            <a:hueOff val="0"/>
            <a:satOff val="0"/>
            <a:lumOff val="0"/>
            <a:alphaOff val="0"/>
          </a:srgbClr>
        </a:solidFill>
        <a:ln>
          <a:noFill/>
        </a:ln>
        <a:effectLst/>
      </dgm:spPr>
    </dgm:pt>
    <dgm:pt modelId="{893C7337-0FA5-491C-9BD0-076654D782F1}" type="pres">
      <dgm:prSet presAssocID="{F665515E-AD97-4468-BDED-4D92B368F9EC}" presName="arrowWedge4" presStyleLbl="fgSibTrans2D1" presStyleIdx="3" presStyleCnt="5"/>
      <dgm:spPr>
        <a:xfrm>
          <a:off x="1008939" y="103219"/>
          <a:ext cx="3017379" cy="3017379"/>
        </a:xfrm>
        <a:prstGeom prst="circularArrow">
          <a:avLst>
            <a:gd name="adj1" fmla="val 5085"/>
            <a:gd name="adj2" fmla="val 327528"/>
            <a:gd name="adj3" fmla="val 11552519"/>
            <a:gd name="adj4" fmla="val 7559718"/>
            <a:gd name="adj5" fmla="val 5932"/>
          </a:avLst>
        </a:prstGeom>
        <a:solidFill>
          <a:srgbClr val="C89F5D">
            <a:hueOff val="0"/>
            <a:satOff val="0"/>
            <a:lumOff val="0"/>
            <a:alphaOff val="0"/>
          </a:srgbClr>
        </a:solidFill>
        <a:ln>
          <a:noFill/>
        </a:ln>
        <a:effectLst/>
      </dgm:spPr>
    </dgm:pt>
    <dgm:pt modelId="{59417525-C5C8-402B-A4F4-AB74E61D526D}" type="pres">
      <dgm:prSet presAssocID="{752FCCF9-99C4-4268-8369-1E925A6B75C4}" presName="arrowWedge5" presStyleLbl="fgSibTrans2D1" presStyleIdx="4" presStyleCnt="5"/>
      <dgm:spPr>
        <a:xfrm>
          <a:off x="1032265" y="31644"/>
          <a:ext cx="3017379" cy="3017379"/>
        </a:xfrm>
        <a:prstGeom prst="circularArrow">
          <a:avLst>
            <a:gd name="adj1" fmla="val 5085"/>
            <a:gd name="adj2" fmla="val 327528"/>
            <a:gd name="adj3" fmla="val 15872148"/>
            <a:gd name="adj4" fmla="val 11880111"/>
            <a:gd name="adj5" fmla="val 5932"/>
          </a:avLst>
        </a:prstGeom>
        <a:solidFill>
          <a:srgbClr val="B1A089">
            <a:hueOff val="0"/>
            <a:satOff val="0"/>
            <a:lumOff val="0"/>
            <a:alphaOff val="0"/>
          </a:srgbClr>
        </a:solidFill>
        <a:ln>
          <a:noFill/>
        </a:ln>
        <a:effectLst/>
      </dgm:spPr>
    </dgm:pt>
  </dgm:ptLst>
  <dgm:cxnLst>
    <dgm:cxn modelId="{B86C532D-61C0-524E-B26E-A53E8D985B1C}" type="presOf" srcId="{CFAE1143-91A5-43F2-A973-CB432409300F}" destId="{03B3414D-655D-4842-A130-C3AD977BB7FF}" srcOrd="0" destOrd="0" presId="urn:microsoft.com/office/officeart/2005/8/layout/cycle8"/>
    <dgm:cxn modelId="{F1E2027F-818B-45DC-84CB-193147FC1259}" srcId="{CFAE1143-91A5-43F2-A973-CB432409300F}" destId="{08F14A0A-3E7B-4476-9E44-3B6C747EE635}" srcOrd="2" destOrd="0" parTransId="{49B373AF-C536-4051-A7A8-8A10B13EA87C}" sibTransId="{D26AD581-1055-4C5F-B803-DE248E9761D2}"/>
    <dgm:cxn modelId="{4C783ED4-9807-364F-B2DE-2889F0A22A4F}" type="presOf" srcId="{4F815D82-0F82-4121-B9BA-1FD76882A560}" destId="{6DABFEC6-F7F2-4E80-B50D-138BA326F370}" srcOrd="1" destOrd="0" presId="urn:microsoft.com/office/officeart/2005/8/layout/cycle8"/>
    <dgm:cxn modelId="{01BC297C-C834-9B4E-BB2B-B30224008F62}" type="presOf" srcId="{6592676D-AA47-4C71-9248-5373591D9D1F}" destId="{B6E5FDEA-F581-485E-8730-8242454A07A0}" srcOrd="0" destOrd="0" presId="urn:microsoft.com/office/officeart/2005/8/layout/cycle8"/>
    <dgm:cxn modelId="{F39F9E06-C4C5-494A-A24E-CB33F3C4670F}" type="presOf" srcId="{4F815D82-0F82-4121-B9BA-1FD76882A560}" destId="{2284422A-4B96-4444-BF4A-CE547882D930}" srcOrd="0" destOrd="0" presId="urn:microsoft.com/office/officeart/2005/8/layout/cycle8"/>
    <dgm:cxn modelId="{E63A7360-DF16-0945-9E79-14B2F98CCF58}" type="presOf" srcId="{6592676D-AA47-4C71-9248-5373591D9D1F}" destId="{E7FB5AEC-F3CA-4F43-8533-B92F5DE16A4E}" srcOrd="1" destOrd="0" presId="urn:microsoft.com/office/officeart/2005/8/layout/cycle8"/>
    <dgm:cxn modelId="{438BB9F3-A03C-7D47-9D6F-A04A9A41B6A4}" type="presOf" srcId="{08F14A0A-3E7B-4476-9E44-3B6C747EE635}" destId="{74ABA41C-C822-49AE-9029-1CA871FF7D3A}" srcOrd="1" destOrd="0" presId="urn:microsoft.com/office/officeart/2005/8/layout/cycle8"/>
    <dgm:cxn modelId="{29207549-361F-4CA7-95C1-774D36AFFC7E}" srcId="{CFAE1143-91A5-43F2-A973-CB432409300F}" destId="{6592676D-AA47-4C71-9248-5373591D9D1F}" srcOrd="1" destOrd="0" parTransId="{0E62D7E8-49DF-4C00-857E-2D23FD50AA99}" sibTransId="{D2EF1807-5346-47D1-9795-FF777D11BFB1}"/>
    <dgm:cxn modelId="{23ADE03F-2C54-E943-B17B-FE7C7DC7D5BC}" type="presOf" srcId="{5179134D-2429-4AA1-A67A-1D96E6EC7B63}" destId="{2994BF3E-6254-4AC3-9B33-2614EEA9E7D3}" srcOrd="0" destOrd="0" presId="urn:microsoft.com/office/officeart/2005/8/layout/cycle8"/>
    <dgm:cxn modelId="{8CA89FC0-9252-7B44-8C24-F57645E43F6E}" type="presOf" srcId="{5179134D-2429-4AA1-A67A-1D96E6EC7B63}" destId="{4E8BF567-5681-4110-A44D-20591666E9DB}" srcOrd="1" destOrd="0" presId="urn:microsoft.com/office/officeart/2005/8/layout/cycle8"/>
    <dgm:cxn modelId="{B1AF59EC-0365-4142-A82B-B4C8C953F311}" type="presOf" srcId="{26772A0B-C8E3-48B3-AAF2-0DBCF44D1ABD}" destId="{68A686C7-3571-493F-A424-93C6D9C6F179}" srcOrd="1" destOrd="0" presId="urn:microsoft.com/office/officeart/2005/8/layout/cycle8"/>
    <dgm:cxn modelId="{FD81B7BA-EB9A-6746-85DF-A7F6F46602ED}" type="presOf" srcId="{26772A0B-C8E3-48B3-AAF2-0DBCF44D1ABD}" destId="{AEB37618-770C-4503-AD23-2BF86724F9B4}" srcOrd="0" destOrd="0" presId="urn:microsoft.com/office/officeart/2005/8/layout/cycle8"/>
    <dgm:cxn modelId="{DC589F51-823B-B242-9829-04A14700C833}" type="presOf" srcId="{08F14A0A-3E7B-4476-9E44-3B6C747EE635}" destId="{EEBF4288-E86D-451B-B488-8771A5892C8C}" srcOrd="0" destOrd="0" presId="urn:microsoft.com/office/officeart/2005/8/layout/cycle8"/>
    <dgm:cxn modelId="{54DDA394-4035-46CB-8B8D-196C8BC6C12D}" srcId="{CFAE1143-91A5-43F2-A973-CB432409300F}" destId="{26772A0B-C8E3-48B3-AAF2-0DBCF44D1ABD}" srcOrd="0" destOrd="0" parTransId="{C50BF468-EA51-4C0F-B7B7-BBAB7D24F23A}" sibTransId="{8E70EF1A-A0DE-4AE3-88ED-CD606CF6CFAA}"/>
    <dgm:cxn modelId="{A6BF8359-B1FE-4DBC-9640-3A2D45BDBAFF}" srcId="{CFAE1143-91A5-43F2-A973-CB432409300F}" destId="{5179134D-2429-4AA1-A67A-1D96E6EC7B63}" srcOrd="3" destOrd="0" parTransId="{80640D58-2B7A-4355-AD6E-8CAED87084D1}" sibTransId="{F665515E-AD97-4468-BDED-4D92B368F9EC}"/>
    <dgm:cxn modelId="{31DB70FE-BF39-4680-8680-18BA31515641}" srcId="{CFAE1143-91A5-43F2-A973-CB432409300F}" destId="{4F815D82-0F82-4121-B9BA-1FD76882A560}" srcOrd="4" destOrd="0" parTransId="{5677958B-2982-4BE0-95AC-9422C3192D45}" sibTransId="{752FCCF9-99C4-4268-8369-1E925A6B75C4}"/>
    <dgm:cxn modelId="{E6EF8E91-B86E-AC4B-886E-C0C1F110E47A}" type="presParOf" srcId="{03B3414D-655D-4842-A130-C3AD977BB7FF}" destId="{AEB37618-770C-4503-AD23-2BF86724F9B4}" srcOrd="0" destOrd="0" presId="urn:microsoft.com/office/officeart/2005/8/layout/cycle8"/>
    <dgm:cxn modelId="{B583A27A-E26D-C747-859E-15DBCA35EBCE}" type="presParOf" srcId="{03B3414D-655D-4842-A130-C3AD977BB7FF}" destId="{2CB654E3-8B25-4724-8F5F-69DF260038E8}" srcOrd="1" destOrd="0" presId="urn:microsoft.com/office/officeart/2005/8/layout/cycle8"/>
    <dgm:cxn modelId="{EB45B15F-8E41-1E40-8F24-AAA0FDD4BDA8}" type="presParOf" srcId="{03B3414D-655D-4842-A130-C3AD977BB7FF}" destId="{DBD4B347-945A-4F3A-9772-5B5E4DBCCBF0}" srcOrd="2" destOrd="0" presId="urn:microsoft.com/office/officeart/2005/8/layout/cycle8"/>
    <dgm:cxn modelId="{BC1F39E9-F1BE-4543-B488-47B313779E92}" type="presParOf" srcId="{03B3414D-655D-4842-A130-C3AD977BB7FF}" destId="{68A686C7-3571-493F-A424-93C6D9C6F179}" srcOrd="3" destOrd="0" presId="urn:microsoft.com/office/officeart/2005/8/layout/cycle8"/>
    <dgm:cxn modelId="{7AB7ADDA-B77F-F24A-8C36-2DAB91C21F70}" type="presParOf" srcId="{03B3414D-655D-4842-A130-C3AD977BB7FF}" destId="{B6E5FDEA-F581-485E-8730-8242454A07A0}" srcOrd="4" destOrd="0" presId="urn:microsoft.com/office/officeart/2005/8/layout/cycle8"/>
    <dgm:cxn modelId="{43D2795C-CFCC-8F42-BA61-34B34DC82B12}" type="presParOf" srcId="{03B3414D-655D-4842-A130-C3AD977BB7FF}" destId="{A395AF68-E17B-4111-ACB9-53A98ABF6092}" srcOrd="5" destOrd="0" presId="urn:microsoft.com/office/officeart/2005/8/layout/cycle8"/>
    <dgm:cxn modelId="{2A0D8D9B-8363-C940-A185-FA65D1C90F26}" type="presParOf" srcId="{03B3414D-655D-4842-A130-C3AD977BB7FF}" destId="{8151FDF0-8F5C-4293-8976-49E1D8E8FC0E}" srcOrd="6" destOrd="0" presId="urn:microsoft.com/office/officeart/2005/8/layout/cycle8"/>
    <dgm:cxn modelId="{FDC2E1D4-D961-B24A-B796-C5D799D63F7B}" type="presParOf" srcId="{03B3414D-655D-4842-A130-C3AD977BB7FF}" destId="{E7FB5AEC-F3CA-4F43-8533-B92F5DE16A4E}" srcOrd="7" destOrd="0" presId="urn:microsoft.com/office/officeart/2005/8/layout/cycle8"/>
    <dgm:cxn modelId="{17508C42-0D90-DA46-9F19-49249D45C450}" type="presParOf" srcId="{03B3414D-655D-4842-A130-C3AD977BB7FF}" destId="{EEBF4288-E86D-451B-B488-8771A5892C8C}" srcOrd="8" destOrd="0" presId="urn:microsoft.com/office/officeart/2005/8/layout/cycle8"/>
    <dgm:cxn modelId="{02F98FC4-AAF7-DD4D-A796-055939280B79}" type="presParOf" srcId="{03B3414D-655D-4842-A130-C3AD977BB7FF}" destId="{9509636D-B9F5-4E1B-917C-D8ECAB9853FE}" srcOrd="9" destOrd="0" presId="urn:microsoft.com/office/officeart/2005/8/layout/cycle8"/>
    <dgm:cxn modelId="{FA48DF6E-E401-5A42-887F-FAA38F5DE728}" type="presParOf" srcId="{03B3414D-655D-4842-A130-C3AD977BB7FF}" destId="{BF0E4954-BD3D-4559-9301-F3A9ADF8A64E}" srcOrd="10" destOrd="0" presId="urn:microsoft.com/office/officeart/2005/8/layout/cycle8"/>
    <dgm:cxn modelId="{982F3A56-1CB3-9940-A5EC-2DA353DD3072}" type="presParOf" srcId="{03B3414D-655D-4842-A130-C3AD977BB7FF}" destId="{74ABA41C-C822-49AE-9029-1CA871FF7D3A}" srcOrd="11" destOrd="0" presId="urn:microsoft.com/office/officeart/2005/8/layout/cycle8"/>
    <dgm:cxn modelId="{BC084FA9-F1D5-F848-A739-80BA808B5E48}" type="presParOf" srcId="{03B3414D-655D-4842-A130-C3AD977BB7FF}" destId="{2994BF3E-6254-4AC3-9B33-2614EEA9E7D3}" srcOrd="12" destOrd="0" presId="urn:microsoft.com/office/officeart/2005/8/layout/cycle8"/>
    <dgm:cxn modelId="{2C17A8A9-FE3F-434A-85F0-1176EDCF65FD}" type="presParOf" srcId="{03B3414D-655D-4842-A130-C3AD977BB7FF}" destId="{363CC285-BCD0-4A76-AA62-77D3104D1DB5}" srcOrd="13" destOrd="0" presId="urn:microsoft.com/office/officeart/2005/8/layout/cycle8"/>
    <dgm:cxn modelId="{A5979481-3265-0F42-A80B-7D400DC69EA4}" type="presParOf" srcId="{03B3414D-655D-4842-A130-C3AD977BB7FF}" destId="{3FBA1944-06E2-4EE5-867A-79587169E3EF}" srcOrd="14" destOrd="0" presId="urn:microsoft.com/office/officeart/2005/8/layout/cycle8"/>
    <dgm:cxn modelId="{B2BC1F57-E285-E640-A7F4-A097CF1C4509}" type="presParOf" srcId="{03B3414D-655D-4842-A130-C3AD977BB7FF}" destId="{4E8BF567-5681-4110-A44D-20591666E9DB}" srcOrd="15" destOrd="0" presId="urn:microsoft.com/office/officeart/2005/8/layout/cycle8"/>
    <dgm:cxn modelId="{7874414A-8E74-C146-AFC9-CAF46EC4F34A}" type="presParOf" srcId="{03B3414D-655D-4842-A130-C3AD977BB7FF}" destId="{2284422A-4B96-4444-BF4A-CE547882D930}" srcOrd="16" destOrd="0" presId="urn:microsoft.com/office/officeart/2005/8/layout/cycle8"/>
    <dgm:cxn modelId="{B76BF691-03FE-0943-B599-718EE5FA8861}" type="presParOf" srcId="{03B3414D-655D-4842-A130-C3AD977BB7FF}" destId="{B49A43D6-E8FE-4906-851B-82562C1B4529}" srcOrd="17" destOrd="0" presId="urn:microsoft.com/office/officeart/2005/8/layout/cycle8"/>
    <dgm:cxn modelId="{DB97E538-9548-074A-A522-8D5D733E0A44}" type="presParOf" srcId="{03B3414D-655D-4842-A130-C3AD977BB7FF}" destId="{B8260185-0219-45CD-B3C5-5ABCFFAF4AA1}" srcOrd="18" destOrd="0" presId="urn:microsoft.com/office/officeart/2005/8/layout/cycle8"/>
    <dgm:cxn modelId="{93685DDA-85D5-F44B-816F-9BDD42CC2D2D}" type="presParOf" srcId="{03B3414D-655D-4842-A130-C3AD977BB7FF}" destId="{6DABFEC6-F7F2-4E80-B50D-138BA326F370}" srcOrd="19" destOrd="0" presId="urn:microsoft.com/office/officeart/2005/8/layout/cycle8"/>
    <dgm:cxn modelId="{883CDF3F-928A-0F41-81BE-C15466B523F4}" type="presParOf" srcId="{03B3414D-655D-4842-A130-C3AD977BB7FF}" destId="{2B4C33A9-5452-4CB1-976A-1029D33932C6}" srcOrd="20" destOrd="0" presId="urn:microsoft.com/office/officeart/2005/8/layout/cycle8"/>
    <dgm:cxn modelId="{E94211AB-FF0C-F74A-BA66-8116E409D794}" type="presParOf" srcId="{03B3414D-655D-4842-A130-C3AD977BB7FF}" destId="{079C833C-10FE-415E-B981-763B34F8C92C}" srcOrd="21" destOrd="0" presId="urn:microsoft.com/office/officeart/2005/8/layout/cycle8"/>
    <dgm:cxn modelId="{8D8EF0E3-496D-C147-B0B0-FEEECDFD1CCD}" type="presParOf" srcId="{03B3414D-655D-4842-A130-C3AD977BB7FF}" destId="{94481388-F8A9-4072-8A4A-0DFFF58452B1}" srcOrd="22" destOrd="0" presId="urn:microsoft.com/office/officeart/2005/8/layout/cycle8"/>
    <dgm:cxn modelId="{0B1F2E6F-D441-1544-A86E-D66B487CF954}" type="presParOf" srcId="{03B3414D-655D-4842-A130-C3AD977BB7FF}" destId="{893C7337-0FA5-491C-9BD0-076654D782F1}" srcOrd="23" destOrd="0" presId="urn:microsoft.com/office/officeart/2005/8/layout/cycle8"/>
    <dgm:cxn modelId="{23DAEAE0-8081-AC40-8F2E-43862CB681D0}" type="presParOf" srcId="{03B3414D-655D-4842-A130-C3AD977BB7FF}" destId="{59417525-C5C8-402B-A4F4-AB74E61D526D}" srcOrd="2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7BF1CE-8DD9-3B44-B0AA-FD671A19AC0D}" type="doc">
      <dgm:prSet loTypeId="urn:microsoft.com/office/officeart/2005/8/layout/pyramid3" loCatId="" qsTypeId="urn:microsoft.com/office/officeart/2005/8/quickstyle/simple4" qsCatId="simple" csTypeId="urn:microsoft.com/office/officeart/2005/8/colors/accent3_3" csCatId="accent3" phldr="1"/>
      <dgm:spPr/>
    </dgm:pt>
    <dgm:pt modelId="{04817AED-05B8-F94A-BFD3-59D09780818F}">
      <dgm:prSet phldrT="[Texto]" custT="1"/>
      <dgm:spPr/>
      <dgm:t>
        <a:bodyPr/>
        <a:lstStyle/>
        <a:p>
          <a:r>
            <a:rPr lang="es-ES" sz="1800" dirty="0" smtClean="0"/>
            <a:t>2,4% de  los ingresos de Noticias Criminales corresponden a delitos sexuales*</a:t>
          </a:r>
          <a:endParaRPr lang="es-ES" sz="1800" dirty="0"/>
        </a:p>
      </dgm:t>
    </dgm:pt>
    <dgm:pt modelId="{378831C5-1689-2B4E-98A5-BE04D6C8E97E}" type="parTrans" cxnId="{3AC24450-7144-9D4E-8367-ABB03510475C}">
      <dgm:prSet/>
      <dgm:spPr/>
      <dgm:t>
        <a:bodyPr/>
        <a:lstStyle/>
        <a:p>
          <a:endParaRPr lang="es-ES" sz="1600"/>
        </a:p>
      </dgm:t>
    </dgm:pt>
    <dgm:pt modelId="{DD31849A-2E00-4544-A815-C037E8AD427F}" type="sibTrans" cxnId="{3AC24450-7144-9D4E-8367-ABB03510475C}">
      <dgm:prSet/>
      <dgm:spPr/>
      <dgm:t>
        <a:bodyPr/>
        <a:lstStyle/>
        <a:p>
          <a:endParaRPr lang="es-ES" sz="1600"/>
        </a:p>
      </dgm:t>
    </dgm:pt>
    <dgm:pt modelId="{8891D48E-B0F1-6D44-806D-04768CF1A98D}">
      <dgm:prSet phldrT="[Texto]" custT="1"/>
      <dgm:spPr/>
      <dgm:t>
        <a:bodyPr/>
        <a:lstStyle/>
        <a:p>
          <a:r>
            <a:rPr lang="es-ES" sz="1400" dirty="0" smtClean="0"/>
            <a:t>1,5% de  los ingresos de Noticias Criminales corresponden a delitos sexuales contra NNA*</a:t>
          </a:r>
          <a:endParaRPr lang="es-ES" sz="1400" dirty="0"/>
        </a:p>
      </dgm:t>
    </dgm:pt>
    <dgm:pt modelId="{992E3FDB-FEB4-FD4A-A33C-673B16A953D6}" type="parTrans" cxnId="{FFDC46B8-4D8E-B244-9B00-69F793BEC306}">
      <dgm:prSet/>
      <dgm:spPr/>
      <dgm:t>
        <a:bodyPr/>
        <a:lstStyle/>
        <a:p>
          <a:endParaRPr lang="es-ES" sz="1600"/>
        </a:p>
      </dgm:t>
    </dgm:pt>
    <dgm:pt modelId="{9262508E-78E1-844E-90F5-EC147E817D55}" type="sibTrans" cxnId="{FFDC46B8-4D8E-B244-9B00-69F793BEC306}">
      <dgm:prSet/>
      <dgm:spPr/>
      <dgm:t>
        <a:bodyPr/>
        <a:lstStyle/>
        <a:p>
          <a:endParaRPr lang="es-ES" sz="1600"/>
        </a:p>
      </dgm:t>
    </dgm:pt>
    <dgm:pt modelId="{B88B1CAF-367D-FA4D-BE60-6256F8A0C921}">
      <dgm:prSet phldrT="[Texto]" custT="1"/>
      <dgm:spPr/>
      <dgm:t>
        <a:bodyPr/>
        <a:lstStyle/>
        <a:p>
          <a:r>
            <a:rPr lang="es-ES" sz="1050" dirty="0" smtClean="0"/>
            <a:t>En el 1,5% prevalecen</a:t>
          </a:r>
        </a:p>
        <a:p>
          <a:r>
            <a:rPr lang="es-ES" sz="1050" dirty="0" smtClean="0"/>
            <a:t> los acceso carnal </a:t>
          </a:r>
        </a:p>
        <a:p>
          <a:r>
            <a:rPr lang="es-ES" sz="1050" dirty="0" smtClean="0"/>
            <a:t>abusivo y actos</a:t>
          </a:r>
        </a:p>
        <a:p>
          <a:r>
            <a:rPr lang="es-ES" sz="1050" dirty="0" smtClean="0"/>
            <a:t> sexuales </a:t>
          </a:r>
        </a:p>
        <a:p>
          <a:r>
            <a:rPr lang="es-ES" sz="1050" dirty="0" smtClean="0"/>
            <a:t>Contra</a:t>
          </a:r>
        </a:p>
        <a:p>
          <a:r>
            <a:rPr lang="es-ES" sz="1050" dirty="0" smtClean="0"/>
            <a:t> &lt;14</a:t>
          </a:r>
          <a:endParaRPr lang="es-ES" sz="1050" dirty="0"/>
        </a:p>
      </dgm:t>
    </dgm:pt>
    <dgm:pt modelId="{D7519F76-B767-1D40-A80B-5CE86ABD469C}" type="parTrans" cxnId="{64AAD9EC-2944-C44E-81AF-2D5FFC1F46B2}">
      <dgm:prSet/>
      <dgm:spPr/>
      <dgm:t>
        <a:bodyPr/>
        <a:lstStyle/>
        <a:p>
          <a:endParaRPr lang="es-ES" sz="1600"/>
        </a:p>
      </dgm:t>
    </dgm:pt>
    <dgm:pt modelId="{D7F53A14-47C6-D548-AC90-04807136A651}" type="sibTrans" cxnId="{64AAD9EC-2944-C44E-81AF-2D5FFC1F46B2}">
      <dgm:prSet/>
      <dgm:spPr/>
      <dgm:t>
        <a:bodyPr/>
        <a:lstStyle/>
        <a:p>
          <a:endParaRPr lang="es-ES" sz="1600"/>
        </a:p>
      </dgm:t>
    </dgm:pt>
    <dgm:pt modelId="{DD9FC93B-C8C1-0B48-BC49-67DEC67952A5}" type="pres">
      <dgm:prSet presAssocID="{047BF1CE-8DD9-3B44-B0AA-FD671A19AC0D}" presName="Name0" presStyleCnt="0">
        <dgm:presLayoutVars>
          <dgm:dir/>
          <dgm:animLvl val="lvl"/>
          <dgm:resizeHandles val="exact"/>
        </dgm:presLayoutVars>
      </dgm:prSet>
      <dgm:spPr/>
    </dgm:pt>
    <dgm:pt modelId="{A60478A8-F42A-E749-9AD6-7519B0351140}" type="pres">
      <dgm:prSet presAssocID="{04817AED-05B8-F94A-BFD3-59D09780818F}" presName="Name8" presStyleCnt="0"/>
      <dgm:spPr/>
    </dgm:pt>
    <dgm:pt modelId="{A55E3D46-80A9-754F-8E12-F6FD58DAFD84}" type="pres">
      <dgm:prSet presAssocID="{04817AED-05B8-F94A-BFD3-59D09780818F}" presName="level" presStyleLbl="node1" presStyleIdx="0" presStyleCnt="3" custScaleY="75560">
        <dgm:presLayoutVars>
          <dgm:chMax val="1"/>
          <dgm:bulletEnabled val="1"/>
        </dgm:presLayoutVars>
      </dgm:prSet>
      <dgm:spPr/>
      <dgm:t>
        <a:bodyPr/>
        <a:lstStyle/>
        <a:p>
          <a:endParaRPr lang="es-ES"/>
        </a:p>
      </dgm:t>
    </dgm:pt>
    <dgm:pt modelId="{265127D6-DE22-0A48-B4FA-6FEB7375CC5B}" type="pres">
      <dgm:prSet presAssocID="{04817AED-05B8-F94A-BFD3-59D09780818F}" presName="levelTx" presStyleLbl="revTx" presStyleIdx="0" presStyleCnt="0">
        <dgm:presLayoutVars>
          <dgm:chMax val="1"/>
          <dgm:bulletEnabled val="1"/>
        </dgm:presLayoutVars>
      </dgm:prSet>
      <dgm:spPr/>
      <dgm:t>
        <a:bodyPr/>
        <a:lstStyle/>
        <a:p>
          <a:endParaRPr lang="es-ES"/>
        </a:p>
      </dgm:t>
    </dgm:pt>
    <dgm:pt modelId="{FD58DC3B-021F-9249-8FFE-929CE56598B3}" type="pres">
      <dgm:prSet presAssocID="{8891D48E-B0F1-6D44-806D-04768CF1A98D}" presName="Name8" presStyleCnt="0"/>
      <dgm:spPr/>
    </dgm:pt>
    <dgm:pt modelId="{EBE55271-DE8A-BC4B-A272-D604C7FA6DE8}" type="pres">
      <dgm:prSet presAssocID="{8891D48E-B0F1-6D44-806D-04768CF1A98D}" presName="level" presStyleLbl="node1" presStyleIdx="1" presStyleCnt="3" custScaleY="59959">
        <dgm:presLayoutVars>
          <dgm:chMax val="1"/>
          <dgm:bulletEnabled val="1"/>
        </dgm:presLayoutVars>
      </dgm:prSet>
      <dgm:spPr/>
      <dgm:t>
        <a:bodyPr/>
        <a:lstStyle/>
        <a:p>
          <a:endParaRPr lang="es-ES"/>
        </a:p>
      </dgm:t>
    </dgm:pt>
    <dgm:pt modelId="{82EB309C-20BF-8B45-9248-09EAB50C2F81}" type="pres">
      <dgm:prSet presAssocID="{8891D48E-B0F1-6D44-806D-04768CF1A98D}" presName="levelTx" presStyleLbl="revTx" presStyleIdx="0" presStyleCnt="0">
        <dgm:presLayoutVars>
          <dgm:chMax val="1"/>
          <dgm:bulletEnabled val="1"/>
        </dgm:presLayoutVars>
      </dgm:prSet>
      <dgm:spPr/>
      <dgm:t>
        <a:bodyPr/>
        <a:lstStyle/>
        <a:p>
          <a:endParaRPr lang="es-ES"/>
        </a:p>
      </dgm:t>
    </dgm:pt>
    <dgm:pt modelId="{DFBA9802-75D6-AB4F-A8A0-67356FB1FEEF}" type="pres">
      <dgm:prSet presAssocID="{B88B1CAF-367D-FA4D-BE60-6256F8A0C921}" presName="Name8" presStyleCnt="0"/>
      <dgm:spPr/>
    </dgm:pt>
    <dgm:pt modelId="{1D8C1706-04F4-A140-8FDF-A67B0B663339}" type="pres">
      <dgm:prSet presAssocID="{B88B1CAF-367D-FA4D-BE60-6256F8A0C921}" presName="level" presStyleLbl="node1" presStyleIdx="2" presStyleCnt="3">
        <dgm:presLayoutVars>
          <dgm:chMax val="1"/>
          <dgm:bulletEnabled val="1"/>
        </dgm:presLayoutVars>
      </dgm:prSet>
      <dgm:spPr/>
      <dgm:t>
        <a:bodyPr/>
        <a:lstStyle/>
        <a:p>
          <a:endParaRPr lang="es-ES"/>
        </a:p>
      </dgm:t>
    </dgm:pt>
    <dgm:pt modelId="{4E6A6C35-D20C-A04E-8DB4-2D1E08C624A7}" type="pres">
      <dgm:prSet presAssocID="{B88B1CAF-367D-FA4D-BE60-6256F8A0C921}" presName="levelTx" presStyleLbl="revTx" presStyleIdx="0" presStyleCnt="0">
        <dgm:presLayoutVars>
          <dgm:chMax val="1"/>
          <dgm:bulletEnabled val="1"/>
        </dgm:presLayoutVars>
      </dgm:prSet>
      <dgm:spPr/>
      <dgm:t>
        <a:bodyPr/>
        <a:lstStyle/>
        <a:p>
          <a:endParaRPr lang="es-ES"/>
        </a:p>
      </dgm:t>
    </dgm:pt>
  </dgm:ptLst>
  <dgm:cxnLst>
    <dgm:cxn modelId="{FFDC46B8-4D8E-B244-9B00-69F793BEC306}" srcId="{047BF1CE-8DD9-3B44-B0AA-FD671A19AC0D}" destId="{8891D48E-B0F1-6D44-806D-04768CF1A98D}" srcOrd="1" destOrd="0" parTransId="{992E3FDB-FEB4-FD4A-A33C-673B16A953D6}" sibTransId="{9262508E-78E1-844E-90F5-EC147E817D55}"/>
    <dgm:cxn modelId="{9633D3AE-74B2-B245-8AB7-DFB9C7E26653}" type="presOf" srcId="{B88B1CAF-367D-FA4D-BE60-6256F8A0C921}" destId="{4E6A6C35-D20C-A04E-8DB4-2D1E08C624A7}" srcOrd="1" destOrd="0" presId="urn:microsoft.com/office/officeart/2005/8/layout/pyramid3"/>
    <dgm:cxn modelId="{B62D8E9A-02B1-9043-B0B1-0CF0FD604967}" type="presOf" srcId="{B88B1CAF-367D-FA4D-BE60-6256F8A0C921}" destId="{1D8C1706-04F4-A140-8FDF-A67B0B663339}" srcOrd="0" destOrd="0" presId="urn:microsoft.com/office/officeart/2005/8/layout/pyramid3"/>
    <dgm:cxn modelId="{C605AE01-DAE5-0A4F-8DD5-1F02D403FFBF}" type="presOf" srcId="{04817AED-05B8-F94A-BFD3-59D09780818F}" destId="{A55E3D46-80A9-754F-8E12-F6FD58DAFD84}" srcOrd="0" destOrd="0" presId="urn:microsoft.com/office/officeart/2005/8/layout/pyramid3"/>
    <dgm:cxn modelId="{C427C498-F1BF-D344-806C-A4A48A905A07}" type="presOf" srcId="{8891D48E-B0F1-6D44-806D-04768CF1A98D}" destId="{EBE55271-DE8A-BC4B-A272-D604C7FA6DE8}" srcOrd="0" destOrd="0" presId="urn:microsoft.com/office/officeart/2005/8/layout/pyramid3"/>
    <dgm:cxn modelId="{05C26201-8EA9-DD48-8858-D82584A26CFC}" type="presOf" srcId="{8891D48E-B0F1-6D44-806D-04768CF1A98D}" destId="{82EB309C-20BF-8B45-9248-09EAB50C2F81}" srcOrd="1" destOrd="0" presId="urn:microsoft.com/office/officeart/2005/8/layout/pyramid3"/>
    <dgm:cxn modelId="{64AAD9EC-2944-C44E-81AF-2D5FFC1F46B2}" srcId="{047BF1CE-8DD9-3B44-B0AA-FD671A19AC0D}" destId="{B88B1CAF-367D-FA4D-BE60-6256F8A0C921}" srcOrd="2" destOrd="0" parTransId="{D7519F76-B767-1D40-A80B-5CE86ABD469C}" sibTransId="{D7F53A14-47C6-D548-AC90-04807136A651}"/>
    <dgm:cxn modelId="{A0B7431B-F4E4-564B-B3AB-D700D7FB2B37}" type="presOf" srcId="{047BF1CE-8DD9-3B44-B0AA-FD671A19AC0D}" destId="{DD9FC93B-C8C1-0B48-BC49-67DEC67952A5}" srcOrd="0" destOrd="0" presId="urn:microsoft.com/office/officeart/2005/8/layout/pyramid3"/>
    <dgm:cxn modelId="{735B83FC-7608-1C4E-A068-42E9F5D322D7}" type="presOf" srcId="{04817AED-05B8-F94A-BFD3-59D09780818F}" destId="{265127D6-DE22-0A48-B4FA-6FEB7375CC5B}" srcOrd="1" destOrd="0" presId="urn:microsoft.com/office/officeart/2005/8/layout/pyramid3"/>
    <dgm:cxn modelId="{3AC24450-7144-9D4E-8367-ABB03510475C}" srcId="{047BF1CE-8DD9-3B44-B0AA-FD671A19AC0D}" destId="{04817AED-05B8-F94A-BFD3-59D09780818F}" srcOrd="0" destOrd="0" parTransId="{378831C5-1689-2B4E-98A5-BE04D6C8E97E}" sibTransId="{DD31849A-2E00-4544-A815-C037E8AD427F}"/>
    <dgm:cxn modelId="{9B5F5CCC-AE4F-3346-AD6F-9486BBBF1D80}" type="presParOf" srcId="{DD9FC93B-C8C1-0B48-BC49-67DEC67952A5}" destId="{A60478A8-F42A-E749-9AD6-7519B0351140}" srcOrd="0" destOrd="0" presId="urn:microsoft.com/office/officeart/2005/8/layout/pyramid3"/>
    <dgm:cxn modelId="{436E97BB-EAC2-AC42-9DE6-3BEB77539BE1}" type="presParOf" srcId="{A60478A8-F42A-E749-9AD6-7519B0351140}" destId="{A55E3D46-80A9-754F-8E12-F6FD58DAFD84}" srcOrd="0" destOrd="0" presId="urn:microsoft.com/office/officeart/2005/8/layout/pyramid3"/>
    <dgm:cxn modelId="{676D0DFD-EE1B-744B-90E8-ED9D4CC9003A}" type="presParOf" srcId="{A60478A8-F42A-E749-9AD6-7519B0351140}" destId="{265127D6-DE22-0A48-B4FA-6FEB7375CC5B}" srcOrd="1" destOrd="0" presId="urn:microsoft.com/office/officeart/2005/8/layout/pyramid3"/>
    <dgm:cxn modelId="{0CE3DB23-3B54-F44D-9BBD-11436529F8E9}" type="presParOf" srcId="{DD9FC93B-C8C1-0B48-BC49-67DEC67952A5}" destId="{FD58DC3B-021F-9249-8FFE-929CE56598B3}" srcOrd="1" destOrd="0" presId="urn:microsoft.com/office/officeart/2005/8/layout/pyramid3"/>
    <dgm:cxn modelId="{71D8156F-0704-414C-A1C8-AD89956FB754}" type="presParOf" srcId="{FD58DC3B-021F-9249-8FFE-929CE56598B3}" destId="{EBE55271-DE8A-BC4B-A272-D604C7FA6DE8}" srcOrd="0" destOrd="0" presId="urn:microsoft.com/office/officeart/2005/8/layout/pyramid3"/>
    <dgm:cxn modelId="{44F3B7DD-F11E-8444-A49C-4200A46034B5}" type="presParOf" srcId="{FD58DC3B-021F-9249-8FFE-929CE56598B3}" destId="{82EB309C-20BF-8B45-9248-09EAB50C2F81}" srcOrd="1" destOrd="0" presId="urn:microsoft.com/office/officeart/2005/8/layout/pyramid3"/>
    <dgm:cxn modelId="{400C414F-9364-3A43-AA4C-2F42685A847E}" type="presParOf" srcId="{DD9FC93B-C8C1-0B48-BC49-67DEC67952A5}" destId="{DFBA9802-75D6-AB4F-A8A0-67356FB1FEEF}" srcOrd="2" destOrd="0" presId="urn:microsoft.com/office/officeart/2005/8/layout/pyramid3"/>
    <dgm:cxn modelId="{18D6A04A-7466-6942-BFBE-D13D03C1A184}" type="presParOf" srcId="{DFBA9802-75D6-AB4F-A8A0-67356FB1FEEF}" destId="{1D8C1706-04F4-A140-8FDF-A67B0B663339}" srcOrd="0" destOrd="0" presId="urn:microsoft.com/office/officeart/2005/8/layout/pyramid3"/>
    <dgm:cxn modelId="{1602C088-8DAB-7142-BF69-6084B9DB1D4B}" type="presParOf" srcId="{DFBA9802-75D6-AB4F-A8A0-67356FB1FEEF}" destId="{4E6A6C35-D20C-A04E-8DB4-2D1E08C624A7}"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7BF1CE-8DD9-3B44-B0AA-FD671A19AC0D}" type="doc">
      <dgm:prSet loTypeId="urn:microsoft.com/office/officeart/2005/8/layout/pyramid3" loCatId="" qsTypeId="urn:microsoft.com/office/officeart/2005/8/quickstyle/simple4" qsCatId="simple" csTypeId="urn:microsoft.com/office/officeart/2005/8/colors/accent4_3" csCatId="accent4" phldr="1"/>
      <dgm:spPr/>
    </dgm:pt>
    <dgm:pt modelId="{04817AED-05B8-F94A-BFD3-59D09780818F}">
      <dgm:prSet phldrT="[Texto]" custT="1"/>
      <dgm:spPr/>
      <dgm:t>
        <a:bodyPr/>
        <a:lstStyle/>
        <a:p>
          <a:r>
            <a:rPr lang="es-ES" sz="1800" dirty="0" smtClean="0">
              <a:solidFill>
                <a:schemeClr val="bg1"/>
              </a:solidFill>
            </a:rPr>
            <a:t>1,7% de  los egresos de Noticias Criminales corresponden a delitos sexuales*</a:t>
          </a:r>
          <a:endParaRPr lang="es-ES" sz="1800" dirty="0">
            <a:solidFill>
              <a:schemeClr val="bg1"/>
            </a:solidFill>
          </a:endParaRPr>
        </a:p>
      </dgm:t>
    </dgm:pt>
    <dgm:pt modelId="{378831C5-1689-2B4E-98A5-BE04D6C8E97E}" type="parTrans" cxnId="{3AC24450-7144-9D4E-8367-ABB03510475C}">
      <dgm:prSet/>
      <dgm:spPr/>
      <dgm:t>
        <a:bodyPr/>
        <a:lstStyle/>
        <a:p>
          <a:endParaRPr lang="es-ES" sz="1400"/>
        </a:p>
      </dgm:t>
    </dgm:pt>
    <dgm:pt modelId="{DD31849A-2E00-4544-A815-C037E8AD427F}" type="sibTrans" cxnId="{3AC24450-7144-9D4E-8367-ABB03510475C}">
      <dgm:prSet/>
      <dgm:spPr/>
      <dgm:t>
        <a:bodyPr/>
        <a:lstStyle/>
        <a:p>
          <a:endParaRPr lang="es-ES" sz="1400"/>
        </a:p>
      </dgm:t>
    </dgm:pt>
    <dgm:pt modelId="{8891D48E-B0F1-6D44-806D-04768CF1A98D}">
      <dgm:prSet phldrT="[Texto]" custT="1"/>
      <dgm:spPr/>
      <dgm:t>
        <a:bodyPr/>
        <a:lstStyle/>
        <a:p>
          <a:r>
            <a:rPr lang="es-ES" sz="1300" dirty="0" smtClean="0">
              <a:solidFill>
                <a:srgbClr val="FFFFFF"/>
              </a:solidFill>
            </a:rPr>
            <a:t>1,1% de  los egresos de Noticias Criminales corresponden a delitos sexuales contra NNA**</a:t>
          </a:r>
          <a:endParaRPr lang="es-ES" sz="1300" dirty="0">
            <a:solidFill>
              <a:srgbClr val="FFFFFF"/>
            </a:solidFill>
          </a:endParaRPr>
        </a:p>
      </dgm:t>
    </dgm:pt>
    <dgm:pt modelId="{992E3FDB-FEB4-FD4A-A33C-673B16A953D6}" type="parTrans" cxnId="{FFDC46B8-4D8E-B244-9B00-69F793BEC306}">
      <dgm:prSet/>
      <dgm:spPr/>
      <dgm:t>
        <a:bodyPr/>
        <a:lstStyle/>
        <a:p>
          <a:endParaRPr lang="es-ES" sz="1400"/>
        </a:p>
      </dgm:t>
    </dgm:pt>
    <dgm:pt modelId="{9262508E-78E1-844E-90F5-EC147E817D55}" type="sibTrans" cxnId="{FFDC46B8-4D8E-B244-9B00-69F793BEC306}">
      <dgm:prSet/>
      <dgm:spPr/>
      <dgm:t>
        <a:bodyPr/>
        <a:lstStyle/>
        <a:p>
          <a:endParaRPr lang="es-ES" sz="1400"/>
        </a:p>
      </dgm:t>
    </dgm:pt>
    <dgm:pt modelId="{B88B1CAF-367D-FA4D-BE60-6256F8A0C921}">
      <dgm:prSet phldrT="[Texto]" custT="1"/>
      <dgm:spPr/>
      <dgm:t>
        <a:bodyPr/>
        <a:lstStyle/>
        <a:p>
          <a:r>
            <a:rPr lang="es-ES" sz="1100" dirty="0" smtClean="0"/>
            <a:t>En el 1,1% prevalecen</a:t>
          </a:r>
        </a:p>
        <a:p>
          <a:r>
            <a:rPr lang="es-ES" sz="1100" dirty="0" smtClean="0"/>
            <a:t> los acceso carnal </a:t>
          </a:r>
        </a:p>
        <a:p>
          <a:r>
            <a:rPr lang="es-ES" sz="1100" dirty="0" smtClean="0"/>
            <a:t>abusivo y actos</a:t>
          </a:r>
        </a:p>
        <a:p>
          <a:r>
            <a:rPr lang="es-ES" sz="1100" dirty="0" smtClean="0"/>
            <a:t> sexuales </a:t>
          </a:r>
        </a:p>
        <a:p>
          <a:r>
            <a:rPr lang="es-ES" sz="1100" dirty="0" smtClean="0"/>
            <a:t>Contra</a:t>
          </a:r>
        </a:p>
        <a:p>
          <a:r>
            <a:rPr lang="es-ES" sz="1100" dirty="0" smtClean="0"/>
            <a:t> &lt;14</a:t>
          </a:r>
          <a:endParaRPr lang="es-ES" sz="1100" dirty="0"/>
        </a:p>
      </dgm:t>
    </dgm:pt>
    <dgm:pt modelId="{D7519F76-B767-1D40-A80B-5CE86ABD469C}" type="parTrans" cxnId="{64AAD9EC-2944-C44E-81AF-2D5FFC1F46B2}">
      <dgm:prSet/>
      <dgm:spPr/>
      <dgm:t>
        <a:bodyPr/>
        <a:lstStyle/>
        <a:p>
          <a:endParaRPr lang="es-ES" sz="1400"/>
        </a:p>
      </dgm:t>
    </dgm:pt>
    <dgm:pt modelId="{D7F53A14-47C6-D548-AC90-04807136A651}" type="sibTrans" cxnId="{64AAD9EC-2944-C44E-81AF-2D5FFC1F46B2}">
      <dgm:prSet/>
      <dgm:spPr/>
      <dgm:t>
        <a:bodyPr/>
        <a:lstStyle/>
        <a:p>
          <a:endParaRPr lang="es-ES" sz="1400"/>
        </a:p>
      </dgm:t>
    </dgm:pt>
    <dgm:pt modelId="{DD9FC93B-C8C1-0B48-BC49-67DEC67952A5}" type="pres">
      <dgm:prSet presAssocID="{047BF1CE-8DD9-3B44-B0AA-FD671A19AC0D}" presName="Name0" presStyleCnt="0">
        <dgm:presLayoutVars>
          <dgm:dir/>
          <dgm:animLvl val="lvl"/>
          <dgm:resizeHandles val="exact"/>
        </dgm:presLayoutVars>
      </dgm:prSet>
      <dgm:spPr/>
    </dgm:pt>
    <dgm:pt modelId="{A60478A8-F42A-E749-9AD6-7519B0351140}" type="pres">
      <dgm:prSet presAssocID="{04817AED-05B8-F94A-BFD3-59D09780818F}" presName="Name8" presStyleCnt="0"/>
      <dgm:spPr/>
    </dgm:pt>
    <dgm:pt modelId="{A55E3D46-80A9-754F-8E12-F6FD58DAFD84}" type="pres">
      <dgm:prSet presAssocID="{04817AED-05B8-F94A-BFD3-59D09780818F}" presName="level" presStyleLbl="node1" presStyleIdx="0" presStyleCnt="3" custScaleY="68726">
        <dgm:presLayoutVars>
          <dgm:chMax val="1"/>
          <dgm:bulletEnabled val="1"/>
        </dgm:presLayoutVars>
      </dgm:prSet>
      <dgm:spPr/>
      <dgm:t>
        <a:bodyPr/>
        <a:lstStyle/>
        <a:p>
          <a:endParaRPr lang="es-ES"/>
        </a:p>
      </dgm:t>
    </dgm:pt>
    <dgm:pt modelId="{265127D6-DE22-0A48-B4FA-6FEB7375CC5B}" type="pres">
      <dgm:prSet presAssocID="{04817AED-05B8-F94A-BFD3-59D09780818F}" presName="levelTx" presStyleLbl="revTx" presStyleIdx="0" presStyleCnt="0">
        <dgm:presLayoutVars>
          <dgm:chMax val="1"/>
          <dgm:bulletEnabled val="1"/>
        </dgm:presLayoutVars>
      </dgm:prSet>
      <dgm:spPr/>
      <dgm:t>
        <a:bodyPr/>
        <a:lstStyle/>
        <a:p>
          <a:endParaRPr lang="es-ES"/>
        </a:p>
      </dgm:t>
    </dgm:pt>
    <dgm:pt modelId="{FD58DC3B-021F-9249-8FFE-929CE56598B3}" type="pres">
      <dgm:prSet presAssocID="{8891D48E-B0F1-6D44-806D-04768CF1A98D}" presName="Name8" presStyleCnt="0"/>
      <dgm:spPr/>
    </dgm:pt>
    <dgm:pt modelId="{EBE55271-DE8A-BC4B-A272-D604C7FA6DE8}" type="pres">
      <dgm:prSet presAssocID="{8891D48E-B0F1-6D44-806D-04768CF1A98D}" presName="level" presStyleLbl="node1" presStyleIdx="1" presStyleCnt="3" custScaleY="53940">
        <dgm:presLayoutVars>
          <dgm:chMax val="1"/>
          <dgm:bulletEnabled val="1"/>
        </dgm:presLayoutVars>
      </dgm:prSet>
      <dgm:spPr/>
      <dgm:t>
        <a:bodyPr/>
        <a:lstStyle/>
        <a:p>
          <a:endParaRPr lang="es-ES"/>
        </a:p>
      </dgm:t>
    </dgm:pt>
    <dgm:pt modelId="{82EB309C-20BF-8B45-9248-09EAB50C2F81}" type="pres">
      <dgm:prSet presAssocID="{8891D48E-B0F1-6D44-806D-04768CF1A98D}" presName="levelTx" presStyleLbl="revTx" presStyleIdx="0" presStyleCnt="0">
        <dgm:presLayoutVars>
          <dgm:chMax val="1"/>
          <dgm:bulletEnabled val="1"/>
        </dgm:presLayoutVars>
      </dgm:prSet>
      <dgm:spPr/>
      <dgm:t>
        <a:bodyPr/>
        <a:lstStyle/>
        <a:p>
          <a:endParaRPr lang="es-ES"/>
        </a:p>
      </dgm:t>
    </dgm:pt>
    <dgm:pt modelId="{DFBA9802-75D6-AB4F-A8A0-67356FB1FEEF}" type="pres">
      <dgm:prSet presAssocID="{B88B1CAF-367D-FA4D-BE60-6256F8A0C921}" presName="Name8" presStyleCnt="0"/>
      <dgm:spPr/>
    </dgm:pt>
    <dgm:pt modelId="{1D8C1706-04F4-A140-8FDF-A67B0B663339}" type="pres">
      <dgm:prSet presAssocID="{B88B1CAF-367D-FA4D-BE60-6256F8A0C921}" presName="level" presStyleLbl="node1" presStyleIdx="2" presStyleCnt="3">
        <dgm:presLayoutVars>
          <dgm:chMax val="1"/>
          <dgm:bulletEnabled val="1"/>
        </dgm:presLayoutVars>
      </dgm:prSet>
      <dgm:spPr/>
      <dgm:t>
        <a:bodyPr/>
        <a:lstStyle/>
        <a:p>
          <a:endParaRPr lang="es-ES"/>
        </a:p>
      </dgm:t>
    </dgm:pt>
    <dgm:pt modelId="{4E6A6C35-D20C-A04E-8DB4-2D1E08C624A7}" type="pres">
      <dgm:prSet presAssocID="{B88B1CAF-367D-FA4D-BE60-6256F8A0C921}" presName="levelTx" presStyleLbl="revTx" presStyleIdx="0" presStyleCnt="0">
        <dgm:presLayoutVars>
          <dgm:chMax val="1"/>
          <dgm:bulletEnabled val="1"/>
        </dgm:presLayoutVars>
      </dgm:prSet>
      <dgm:spPr/>
      <dgm:t>
        <a:bodyPr/>
        <a:lstStyle/>
        <a:p>
          <a:endParaRPr lang="es-ES"/>
        </a:p>
      </dgm:t>
    </dgm:pt>
  </dgm:ptLst>
  <dgm:cxnLst>
    <dgm:cxn modelId="{445C5B39-1A2D-784C-9637-6524E8DDDCC6}" type="presOf" srcId="{04817AED-05B8-F94A-BFD3-59D09780818F}" destId="{265127D6-DE22-0A48-B4FA-6FEB7375CC5B}" srcOrd="1" destOrd="0" presId="urn:microsoft.com/office/officeart/2005/8/layout/pyramid3"/>
    <dgm:cxn modelId="{44A48341-5D90-C547-A075-BEEA7E5232A7}" type="presOf" srcId="{8891D48E-B0F1-6D44-806D-04768CF1A98D}" destId="{EBE55271-DE8A-BC4B-A272-D604C7FA6DE8}" srcOrd="0" destOrd="0" presId="urn:microsoft.com/office/officeart/2005/8/layout/pyramid3"/>
    <dgm:cxn modelId="{FFDC46B8-4D8E-B244-9B00-69F793BEC306}" srcId="{047BF1CE-8DD9-3B44-B0AA-FD671A19AC0D}" destId="{8891D48E-B0F1-6D44-806D-04768CF1A98D}" srcOrd="1" destOrd="0" parTransId="{992E3FDB-FEB4-FD4A-A33C-673B16A953D6}" sibTransId="{9262508E-78E1-844E-90F5-EC147E817D55}"/>
    <dgm:cxn modelId="{41F11809-7CE5-CF44-9391-96DC2F25E563}" type="presOf" srcId="{B88B1CAF-367D-FA4D-BE60-6256F8A0C921}" destId="{1D8C1706-04F4-A140-8FDF-A67B0B663339}" srcOrd="0" destOrd="0" presId="urn:microsoft.com/office/officeart/2005/8/layout/pyramid3"/>
    <dgm:cxn modelId="{745594AB-287B-F14D-A881-C4197259A437}" type="presOf" srcId="{047BF1CE-8DD9-3B44-B0AA-FD671A19AC0D}" destId="{DD9FC93B-C8C1-0B48-BC49-67DEC67952A5}" srcOrd="0" destOrd="0" presId="urn:microsoft.com/office/officeart/2005/8/layout/pyramid3"/>
    <dgm:cxn modelId="{64AAD9EC-2944-C44E-81AF-2D5FFC1F46B2}" srcId="{047BF1CE-8DD9-3B44-B0AA-FD671A19AC0D}" destId="{B88B1CAF-367D-FA4D-BE60-6256F8A0C921}" srcOrd="2" destOrd="0" parTransId="{D7519F76-B767-1D40-A80B-5CE86ABD469C}" sibTransId="{D7F53A14-47C6-D548-AC90-04807136A651}"/>
    <dgm:cxn modelId="{D513E0D5-C5AA-F74B-B941-DDE168C2DC47}" type="presOf" srcId="{8891D48E-B0F1-6D44-806D-04768CF1A98D}" destId="{82EB309C-20BF-8B45-9248-09EAB50C2F81}" srcOrd="1" destOrd="0" presId="urn:microsoft.com/office/officeart/2005/8/layout/pyramid3"/>
    <dgm:cxn modelId="{1A74CA86-CB29-4A4F-BBAE-60E487CDBF98}" type="presOf" srcId="{04817AED-05B8-F94A-BFD3-59D09780818F}" destId="{A55E3D46-80A9-754F-8E12-F6FD58DAFD84}" srcOrd="0" destOrd="0" presId="urn:microsoft.com/office/officeart/2005/8/layout/pyramid3"/>
    <dgm:cxn modelId="{BC77B4D7-473B-B347-AE8C-5C1E9DF9963B}" type="presOf" srcId="{B88B1CAF-367D-FA4D-BE60-6256F8A0C921}" destId="{4E6A6C35-D20C-A04E-8DB4-2D1E08C624A7}" srcOrd="1" destOrd="0" presId="urn:microsoft.com/office/officeart/2005/8/layout/pyramid3"/>
    <dgm:cxn modelId="{3AC24450-7144-9D4E-8367-ABB03510475C}" srcId="{047BF1CE-8DD9-3B44-B0AA-FD671A19AC0D}" destId="{04817AED-05B8-F94A-BFD3-59D09780818F}" srcOrd="0" destOrd="0" parTransId="{378831C5-1689-2B4E-98A5-BE04D6C8E97E}" sibTransId="{DD31849A-2E00-4544-A815-C037E8AD427F}"/>
    <dgm:cxn modelId="{CFABD331-C9D7-B94F-8578-0313EB8C4840}" type="presParOf" srcId="{DD9FC93B-C8C1-0B48-BC49-67DEC67952A5}" destId="{A60478A8-F42A-E749-9AD6-7519B0351140}" srcOrd="0" destOrd="0" presId="urn:microsoft.com/office/officeart/2005/8/layout/pyramid3"/>
    <dgm:cxn modelId="{3C7AC756-E664-DF47-A114-EABB5C1ECBC0}" type="presParOf" srcId="{A60478A8-F42A-E749-9AD6-7519B0351140}" destId="{A55E3D46-80A9-754F-8E12-F6FD58DAFD84}" srcOrd="0" destOrd="0" presId="urn:microsoft.com/office/officeart/2005/8/layout/pyramid3"/>
    <dgm:cxn modelId="{7D447F4D-E98C-5146-A90E-BC162FECA0DD}" type="presParOf" srcId="{A60478A8-F42A-E749-9AD6-7519B0351140}" destId="{265127D6-DE22-0A48-B4FA-6FEB7375CC5B}" srcOrd="1" destOrd="0" presId="urn:microsoft.com/office/officeart/2005/8/layout/pyramid3"/>
    <dgm:cxn modelId="{F703C2A7-F307-9D41-87E5-F310F8809E88}" type="presParOf" srcId="{DD9FC93B-C8C1-0B48-BC49-67DEC67952A5}" destId="{FD58DC3B-021F-9249-8FFE-929CE56598B3}" srcOrd="1" destOrd="0" presId="urn:microsoft.com/office/officeart/2005/8/layout/pyramid3"/>
    <dgm:cxn modelId="{96F12CCC-71CD-B04B-A596-FC8BC5DD71E4}" type="presParOf" srcId="{FD58DC3B-021F-9249-8FFE-929CE56598B3}" destId="{EBE55271-DE8A-BC4B-A272-D604C7FA6DE8}" srcOrd="0" destOrd="0" presId="urn:microsoft.com/office/officeart/2005/8/layout/pyramid3"/>
    <dgm:cxn modelId="{D6E0459B-243C-B145-AA88-D38DAEC80460}" type="presParOf" srcId="{FD58DC3B-021F-9249-8FFE-929CE56598B3}" destId="{82EB309C-20BF-8B45-9248-09EAB50C2F81}" srcOrd="1" destOrd="0" presId="urn:microsoft.com/office/officeart/2005/8/layout/pyramid3"/>
    <dgm:cxn modelId="{8AC5EA18-6E62-8743-B63B-E86D6996811D}" type="presParOf" srcId="{DD9FC93B-C8C1-0B48-BC49-67DEC67952A5}" destId="{DFBA9802-75D6-AB4F-A8A0-67356FB1FEEF}" srcOrd="2" destOrd="0" presId="urn:microsoft.com/office/officeart/2005/8/layout/pyramid3"/>
    <dgm:cxn modelId="{E6EC99DE-F06C-3A43-B77B-3FBEBBBFB6A3}" type="presParOf" srcId="{DFBA9802-75D6-AB4F-A8A0-67356FB1FEEF}" destId="{1D8C1706-04F4-A140-8FDF-A67B0B663339}" srcOrd="0" destOrd="0" presId="urn:microsoft.com/office/officeart/2005/8/layout/pyramid3"/>
    <dgm:cxn modelId="{34DCCB2A-7E69-2F4F-846F-FD00E691E41E}" type="presParOf" srcId="{DFBA9802-75D6-AB4F-A8A0-67356FB1FEEF}" destId="{4E6A6C35-D20C-A04E-8DB4-2D1E08C624A7}"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B1054-65F3-D743-B720-A1C0659D2BDB}">
      <dsp:nvSpPr>
        <dsp:cNvPr id="0" name=""/>
        <dsp:cNvSpPr/>
      </dsp:nvSpPr>
      <dsp:spPr>
        <a:xfrm>
          <a:off x="4687417" y="3437128"/>
          <a:ext cx="2496972" cy="1617472"/>
        </a:xfrm>
        <a:prstGeom prst="roundRect">
          <a:avLst>
            <a:gd name="adj" fmla="val 10000"/>
          </a:avLst>
        </a:prstGeom>
        <a:solidFill>
          <a:srgbClr val="FFFFFF">
            <a:alpha val="90000"/>
            <a:hueOff val="0"/>
            <a:satOff val="0"/>
            <a:lumOff val="0"/>
            <a:alphaOff val="0"/>
          </a:srgbClr>
        </a:solidFill>
        <a:ln w="12700" cap="flat" cmpd="sng" algn="ctr">
          <a:solidFill>
            <a:srgbClr val="D2CB6C">
              <a:hueOff val="3936125"/>
              <a:satOff val="-30703"/>
              <a:lumOff val="-785"/>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s-ES" sz="1100" kern="1200">
              <a:solidFill>
                <a:srgbClr val="2F2B20">
                  <a:hueOff val="0"/>
                  <a:satOff val="0"/>
                  <a:lumOff val="0"/>
                  <a:alphaOff val="0"/>
                </a:srgbClr>
              </a:solidFill>
              <a:latin typeface="Calibri"/>
              <a:ea typeface="+mn-ea"/>
              <a:cs typeface="+mn-cs"/>
            </a:rPr>
            <a:t>Trabajo de campo y análisis</a:t>
          </a:r>
        </a:p>
      </dsp:txBody>
      <dsp:txXfrm>
        <a:off x="5472040" y="3877027"/>
        <a:ext cx="1676818" cy="1142042"/>
      </dsp:txXfrm>
    </dsp:sp>
    <dsp:sp modelId="{C2CAE87E-DE69-FE4D-91B6-6B901CFB608D}">
      <dsp:nvSpPr>
        <dsp:cNvPr id="0" name=""/>
        <dsp:cNvSpPr/>
      </dsp:nvSpPr>
      <dsp:spPr>
        <a:xfrm>
          <a:off x="613409" y="3437128"/>
          <a:ext cx="2496972" cy="1617472"/>
        </a:xfrm>
        <a:prstGeom prst="roundRect">
          <a:avLst>
            <a:gd name="adj" fmla="val 10000"/>
          </a:avLst>
        </a:prstGeom>
        <a:solidFill>
          <a:srgbClr val="FFFFFF">
            <a:alpha val="90000"/>
            <a:hueOff val="0"/>
            <a:satOff val="0"/>
            <a:lumOff val="0"/>
            <a:alphaOff val="0"/>
          </a:srgbClr>
        </a:solidFill>
        <a:ln w="12700" cap="flat" cmpd="sng" algn="ctr">
          <a:solidFill>
            <a:srgbClr val="D2CB6C">
              <a:hueOff val="5904187"/>
              <a:satOff val="-46054"/>
              <a:lumOff val="-1177"/>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s-ES" sz="1100" kern="1200">
              <a:solidFill>
                <a:srgbClr val="2F2B20">
                  <a:hueOff val="0"/>
                  <a:satOff val="0"/>
                  <a:lumOff val="0"/>
                  <a:alphaOff val="0"/>
                </a:srgbClr>
              </a:solidFill>
              <a:latin typeface="Calibri"/>
              <a:ea typeface="+mn-ea"/>
              <a:cs typeface="+mn-cs"/>
            </a:rPr>
            <a:t>Planes y programas</a:t>
          </a:r>
        </a:p>
      </dsp:txBody>
      <dsp:txXfrm>
        <a:off x="648940" y="3877027"/>
        <a:ext cx="1676818" cy="1142042"/>
      </dsp:txXfrm>
    </dsp:sp>
    <dsp:sp modelId="{DD00345D-8732-2C45-BEBC-92FEE6CA4F35}">
      <dsp:nvSpPr>
        <dsp:cNvPr id="0" name=""/>
        <dsp:cNvSpPr/>
      </dsp:nvSpPr>
      <dsp:spPr>
        <a:xfrm>
          <a:off x="4687417" y="0"/>
          <a:ext cx="2496972" cy="1617472"/>
        </a:xfrm>
        <a:prstGeom prst="roundRect">
          <a:avLst>
            <a:gd name="adj" fmla="val 10000"/>
          </a:avLst>
        </a:prstGeom>
        <a:solidFill>
          <a:srgbClr val="FFFFFF">
            <a:alpha val="90000"/>
            <a:hueOff val="0"/>
            <a:satOff val="0"/>
            <a:lumOff val="0"/>
            <a:alphaOff val="0"/>
          </a:srgbClr>
        </a:solidFill>
        <a:ln w="12700" cap="flat" cmpd="sng" algn="ctr">
          <a:solidFill>
            <a:srgbClr val="D2CB6C">
              <a:hueOff val="1968062"/>
              <a:satOff val="-15351"/>
              <a:lumOff val="-392"/>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s-ES" sz="1100" kern="1200">
              <a:solidFill>
                <a:srgbClr val="2F2B20">
                  <a:hueOff val="0"/>
                  <a:satOff val="0"/>
                  <a:lumOff val="0"/>
                  <a:alphaOff val="0"/>
                </a:srgbClr>
              </a:solidFill>
              <a:latin typeface="Calibri"/>
              <a:ea typeface="+mn-ea"/>
              <a:cs typeface="+mn-cs"/>
            </a:rPr>
            <a:t>Normas y jurisprudencia</a:t>
          </a:r>
        </a:p>
        <a:p>
          <a:pPr marL="57150" lvl="1" indent="-57150" algn="l" defTabSz="488950">
            <a:lnSpc>
              <a:spcPct val="90000"/>
            </a:lnSpc>
            <a:spcBef>
              <a:spcPct val="0"/>
            </a:spcBef>
            <a:spcAft>
              <a:spcPct val="15000"/>
            </a:spcAft>
            <a:buChar char="••"/>
          </a:pPr>
          <a:r>
            <a:rPr lang="es-ES" sz="1100" kern="1200">
              <a:solidFill>
                <a:srgbClr val="2F2B20">
                  <a:hueOff val="0"/>
                  <a:satOff val="0"/>
                  <a:lumOff val="0"/>
                  <a:alphaOff val="0"/>
                </a:srgbClr>
              </a:solidFill>
              <a:latin typeface="Calibri"/>
              <a:ea typeface="+mn-ea"/>
              <a:cs typeface="+mn-cs"/>
            </a:rPr>
            <a:t>Documentos externos</a:t>
          </a:r>
        </a:p>
        <a:p>
          <a:pPr marL="57150" lvl="1" indent="-57150" algn="l" defTabSz="488950">
            <a:lnSpc>
              <a:spcPct val="90000"/>
            </a:lnSpc>
            <a:spcBef>
              <a:spcPct val="0"/>
            </a:spcBef>
            <a:spcAft>
              <a:spcPct val="15000"/>
            </a:spcAft>
            <a:buChar char="••"/>
          </a:pPr>
          <a:r>
            <a:rPr lang="es-ES" sz="1100" kern="1200">
              <a:solidFill>
                <a:srgbClr val="2F2B20">
                  <a:hueOff val="0"/>
                  <a:satOff val="0"/>
                  <a:lumOff val="0"/>
                  <a:alphaOff val="0"/>
                </a:srgbClr>
              </a:solidFill>
              <a:latin typeface="Calibri"/>
              <a:ea typeface="+mn-ea"/>
              <a:cs typeface="+mn-cs"/>
            </a:rPr>
            <a:t>Revisión de expedientes</a:t>
          </a:r>
        </a:p>
        <a:p>
          <a:pPr marL="57150" lvl="1" indent="-57150" algn="l" defTabSz="488950">
            <a:lnSpc>
              <a:spcPct val="90000"/>
            </a:lnSpc>
            <a:spcBef>
              <a:spcPct val="0"/>
            </a:spcBef>
            <a:spcAft>
              <a:spcPct val="15000"/>
            </a:spcAft>
            <a:buChar char="••"/>
          </a:pPr>
          <a:r>
            <a:rPr lang="es-ES" sz="1100" kern="1200">
              <a:solidFill>
                <a:srgbClr val="2F2B20">
                  <a:hueOff val="0"/>
                  <a:satOff val="0"/>
                  <a:lumOff val="0"/>
                  <a:alphaOff val="0"/>
                </a:srgbClr>
              </a:solidFill>
              <a:latin typeface="Calibri"/>
              <a:ea typeface="+mn-ea"/>
              <a:cs typeface="+mn-cs"/>
            </a:rPr>
            <a:t>Medios de comunicación</a:t>
          </a:r>
        </a:p>
        <a:p>
          <a:pPr marL="57150" lvl="1" indent="-57150" algn="l" defTabSz="488950">
            <a:lnSpc>
              <a:spcPct val="90000"/>
            </a:lnSpc>
            <a:spcBef>
              <a:spcPct val="0"/>
            </a:spcBef>
            <a:spcAft>
              <a:spcPct val="15000"/>
            </a:spcAft>
            <a:buChar char="••"/>
          </a:pPr>
          <a:r>
            <a:rPr lang="es-ES" sz="1100" kern="1200">
              <a:solidFill>
                <a:srgbClr val="2F2B20">
                  <a:hueOff val="0"/>
                  <a:satOff val="0"/>
                  <a:lumOff val="0"/>
                  <a:alphaOff val="0"/>
                </a:srgbClr>
              </a:solidFill>
              <a:latin typeface="Calibri"/>
              <a:ea typeface="+mn-ea"/>
              <a:cs typeface="+mn-cs"/>
            </a:rPr>
            <a:t>Otras fuentes información</a:t>
          </a:r>
        </a:p>
      </dsp:txBody>
      <dsp:txXfrm>
        <a:off x="5472040" y="35531"/>
        <a:ext cx="1676818" cy="1142042"/>
      </dsp:txXfrm>
    </dsp:sp>
    <dsp:sp modelId="{5030337E-2BCD-AF43-9516-4D841BACDC6F}">
      <dsp:nvSpPr>
        <dsp:cNvPr id="0" name=""/>
        <dsp:cNvSpPr/>
      </dsp:nvSpPr>
      <dsp:spPr>
        <a:xfrm>
          <a:off x="613409" y="0"/>
          <a:ext cx="2496972" cy="1617472"/>
        </a:xfrm>
        <a:prstGeom prst="roundRect">
          <a:avLst>
            <a:gd name="adj" fmla="val 10000"/>
          </a:avLst>
        </a:prstGeom>
        <a:solidFill>
          <a:srgbClr val="FFFFFF">
            <a:alpha val="90000"/>
            <a:hueOff val="0"/>
            <a:satOff val="0"/>
            <a:lumOff val="0"/>
            <a:alphaOff val="0"/>
          </a:srgbClr>
        </a:solidFill>
        <a:ln w="12700" cap="flat" cmpd="sng" algn="ctr">
          <a:solidFill>
            <a:srgbClr val="D2CB6C">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s-ES" sz="1100" kern="1200">
              <a:solidFill>
                <a:srgbClr val="2F2B20">
                  <a:hueOff val="0"/>
                  <a:satOff val="0"/>
                  <a:lumOff val="0"/>
                  <a:alphaOff val="0"/>
                </a:srgbClr>
              </a:solidFill>
              <a:latin typeface="Calibri"/>
              <a:ea typeface="+mn-ea"/>
              <a:cs typeface="+mn-cs"/>
            </a:rPr>
            <a:t>Bateria de indicadores</a:t>
          </a:r>
        </a:p>
      </dsp:txBody>
      <dsp:txXfrm>
        <a:off x="648940" y="35531"/>
        <a:ext cx="1676818" cy="1142042"/>
      </dsp:txXfrm>
    </dsp:sp>
    <dsp:sp modelId="{3784168A-9F47-EC4E-AC57-352D75C3D113}">
      <dsp:nvSpPr>
        <dsp:cNvPr id="0" name=""/>
        <dsp:cNvSpPr/>
      </dsp:nvSpPr>
      <dsp:spPr>
        <a:xfrm>
          <a:off x="1659712" y="288112"/>
          <a:ext cx="2188641" cy="2188641"/>
        </a:xfrm>
        <a:prstGeom prst="pieWedge">
          <a:avLst/>
        </a:prstGeom>
        <a:solidFill>
          <a:srgbClr val="D2CB6C">
            <a:hueOff val="0"/>
            <a:satOff val="0"/>
            <a:lumOff val="0"/>
            <a:alphaOff val="0"/>
          </a:srgb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S" sz="1900" kern="1200">
              <a:solidFill>
                <a:srgbClr val="FFFFFF"/>
              </a:solidFill>
              <a:latin typeface="Calibri"/>
              <a:ea typeface="+mn-ea"/>
              <a:cs typeface="+mn-cs"/>
            </a:rPr>
            <a:t>Observación cuantitativa</a:t>
          </a:r>
        </a:p>
      </dsp:txBody>
      <dsp:txXfrm>
        <a:off x="2300750" y="929150"/>
        <a:ext cx="1547603" cy="1547603"/>
      </dsp:txXfrm>
    </dsp:sp>
    <dsp:sp modelId="{A4810336-D550-3542-BA96-D2DC08C93B7B}">
      <dsp:nvSpPr>
        <dsp:cNvPr id="0" name=""/>
        <dsp:cNvSpPr/>
      </dsp:nvSpPr>
      <dsp:spPr>
        <a:xfrm rot="5400000">
          <a:off x="3949446" y="288112"/>
          <a:ext cx="2188641" cy="2188641"/>
        </a:xfrm>
        <a:prstGeom prst="pieWedge">
          <a:avLst/>
        </a:prstGeom>
        <a:solidFill>
          <a:srgbClr val="D2CB6C">
            <a:hueOff val="1968062"/>
            <a:satOff val="-15351"/>
            <a:lumOff val="-392"/>
            <a:alphaOff val="0"/>
          </a:srgb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S" sz="1900" kern="1200">
              <a:solidFill>
                <a:srgbClr val="FFFFFF"/>
              </a:solidFill>
              <a:latin typeface="Calibri"/>
              <a:ea typeface="+mn-ea"/>
              <a:cs typeface="+mn-cs"/>
            </a:rPr>
            <a:t>Observación cualitativa</a:t>
          </a:r>
        </a:p>
      </dsp:txBody>
      <dsp:txXfrm rot="-5400000">
        <a:off x="3949446" y="929150"/>
        <a:ext cx="1547603" cy="1547603"/>
      </dsp:txXfrm>
    </dsp:sp>
    <dsp:sp modelId="{366D4CFA-952E-174D-A58D-6A128A88726A}">
      <dsp:nvSpPr>
        <dsp:cNvPr id="0" name=""/>
        <dsp:cNvSpPr/>
      </dsp:nvSpPr>
      <dsp:spPr>
        <a:xfrm rot="10800000">
          <a:off x="3949446" y="2577846"/>
          <a:ext cx="2188641" cy="2188641"/>
        </a:xfrm>
        <a:prstGeom prst="pieWedge">
          <a:avLst/>
        </a:prstGeom>
        <a:solidFill>
          <a:srgbClr val="D2CB6C">
            <a:hueOff val="3936125"/>
            <a:satOff val="-30703"/>
            <a:lumOff val="-785"/>
            <a:alphaOff val="0"/>
          </a:srgb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S" sz="1900" kern="1200">
              <a:solidFill>
                <a:srgbClr val="FFFFFF"/>
              </a:solidFill>
              <a:latin typeface="Calibri"/>
              <a:ea typeface="+mn-ea"/>
              <a:cs typeface="+mn-cs"/>
            </a:rPr>
            <a:t>Revisión de expedientes</a:t>
          </a:r>
        </a:p>
      </dsp:txBody>
      <dsp:txXfrm rot="10800000">
        <a:off x="3949446" y="2577846"/>
        <a:ext cx="1547603" cy="1547603"/>
      </dsp:txXfrm>
    </dsp:sp>
    <dsp:sp modelId="{E2B33D90-14D5-1A4E-B52D-7FE2F3CCFC43}">
      <dsp:nvSpPr>
        <dsp:cNvPr id="0" name=""/>
        <dsp:cNvSpPr/>
      </dsp:nvSpPr>
      <dsp:spPr>
        <a:xfrm rot="16200000">
          <a:off x="1659712" y="2577846"/>
          <a:ext cx="2188641" cy="2188641"/>
        </a:xfrm>
        <a:prstGeom prst="pieWedge">
          <a:avLst/>
        </a:prstGeom>
        <a:solidFill>
          <a:srgbClr val="D2CB6C">
            <a:hueOff val="5904187"/>
            <a:satOff val="-46054"/>
            <a:lumOff val="-1177"/>
            <a:alphaOff val="0"/>
          </a:srgb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S" sz="1900" kern="1200">
              <a:solidFill>
                <a:srgbClr val="FFFFFF"/>
              </a:solidFill>
              <a:latin typeface="Calibri"/>
              <a:ea typeface="+mn-ea"/>
              <a:cs typeface="+mn-cs"/>
            </a:rPr>
            <a:t>Observación institucional</a:t>
          </a:r>
        </a:p>
      </dsp:txBody>
      <dsp:txXfrm rot="5400000">
        <a:off x="2300750" y="2577846"/>
        <a:ext cx="1547603" cy="1547603"/>
      </dsp:txXfrm>
    </dsp:sp>
    <dsp:sp modelId="{2E07FAE6-E682-804C-B3D5-19BB311021AE}">
      <dsp:nvSpPr>
        <dsp:cNvPr id="0" name=""/>
        <dsp:cNvSpPr/>
      </dsp:nvSpPr>
      <dsp:spPr>
        <a:xfrm>
          <a:off x="3521068" y="2072386"/>
          <a:ext cx="755662" cy="657098"/>
        </a:xfrm>
        <a:prstGeom prst="circularArrow">
          <a:avLst/>
        </a:prstGeom>
        <a:solidFill>
          <a:srgbClr val="D2CB6C">
            <a:tint val="40000"/>
            <a:hueOff val="0"/>
            <a:satOff val="0"/>
            <a:lumOff val="0"/>
            <a:alphaOff val="0"/>
          </a:srgb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dsp:style>
    </dsp:sp>
    <dsp:sp modelId="{C0198FA7-1D07-4E45-B189-C9EADEF77698}">
      <dsp:nvSpPr>
        <dsp:cNvPr id="0" name=""/>
        <dsp:cNvSpPr/>
      </dsp:nvSpPr>
      <dsp:spPr>
        <a:xfrm rot="10800000">
          <a:off x="3521068" y="2325116"/>
          <a:ext cx="755662" cy="657098"/>
        </a:xfrm>
        <a:prstGeom prst="circularArrow">
          <a:avLst/>
        </a:prstGeom>
        <a:solidFill>
          <a:srgbClr val="D2CB6C">
            <a:tint val="40000"/>
            <a:hueOff val="0"/>
            <a:satOff val="0"/>
            <a:lumOff val="0"/>
            <a:alphaOff val="0"/>
          </a:srgb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48D20-A354-6043-877A-6FE30B317F42}">
      <dsp:nvSpPr>
        <dsp:cNvPr id="0" name=""/>
        <dsp:cNvSpPr/>
      </dsp:nvSpPr>
      <dsp:spPr>
        <a:xfrm>
          <a:off x="1955606" y="2088598"/>
          <a:ext cx="1446613" cy="14466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a:latin typeface="Cambria"/>
              <a:ea typeface="+mn-ea"/>
              <a:cs typeface="+mn-cs"/>
            </a:rPr>
            <a:t>Observatorio (UDAE)</a:t>
          </a:r>
        </a:p>
      </dsp:txBody>
      <dsp:txXfrm>
        <a:off x="2167458" y="2300450"/>
        <a:ext cx="1022909" cy="1022909"/>
      </dsp:txXfrm>
    </dsp:sp>
    <dsp:sp modelId="{4C35C6A9-738D-5F41-9D8F-6FF7EEB524EF}">
      <dsp:nvSpPr>
        <dsp:cNvPr id="0" name=""/>
        <dsp:cNvSpPr/>
      </dsp:nvSpPr>
      <dsp:spPr>
        <a:xfrm rot="11700000">
          <a:off x="666502" y="2235912"/>
          <a:ext cx="1264217" cy="41228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1F2892-65A0-D446-9E0F-F24D11F2FA8A}">
      <dsp:nvSpPr>
        <dsp:cNvPr id="0" name=""/>
        <dsp:cNvSpPr/>
      </dsp:nvSpPr>
      <dsp:spPr>
        <a:xfrm>
          <a:off x="899" y="1728739"/>
          <a:ext cx="1374282" cy="109942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CO" sz="1300" kern="1200">
              <a:latin typeface="Cambria"/>
              <a:ea typeface="+mn-ea"/>
              <a:cs typeface="+mn-cs"/>
            </a:rPr>
            <a:t>CONSEJO SUPERIOR DE LA JUDICATURA (encargados del área penal)</a:t>
          </a:r>
        </a:p>
      </dsp:txBody>
      <dsp:txXfrm>
        <a:off x="33100" y="1760940"/>
        <a:ext cx="1309880" cy="1035024"/>
      </dsp:txXfrm>
    </dsp:sp>
    <dsp:sp modelId="{C39D175E-9DDB-AF46-950B-0FE7D93BCB6B}">
      <dsp:nvSpPr>
        <dsp:cNvPr id="0" name=""/>
        <dsp:cNvSpPr/>
      </dsp:nvSpPr>
      <dsp:spPr>
        <a:xfrm rot="16799844">
          <a:off x="2230149" y="1110186"/>
          <a:ext cx="1424808" cy="41228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6A7DCA-D272-3044-915D-3C98D30ACBBC}">
      <dsp:nvSpPr>
        <dsp:cNvPr id="0" name=""/>
        <dsp:cNvSpPr/>
      </dsp:nvSpPr>
      <dsp:spPr>
        <a:xfrm>
          <a:off x="2379088" y="270797"/>
          <a:ext cx="1374282" cy="68788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CO" sz="1300" kern="1200">
              <a:latin typeface="Cambria"/>
              <a:ea typeface="+mn-ea"/>
              <a:cs typeface="+mn-cs"/>
            </a:rPr>
            <a:t>Comité Institucional</a:t>
          </a:r>
        </a:p>
      </dsp:txBody>
      <dsp:txXfrm>
        <a:off x="2399236" y="290945"/>
        <a:ext cx="1333986" cy="647592"/>
      </dsp:txXfrm>
    </dsp:sp>
    <dsp:sp modelId="{02833A51-06ED-CE45-B30B-2D0530BA606E}">
      <dsp:nvSpPr>
        <dsp:cNvPr id="0" name=""/>
        <dsp:cNvSpPr/>
      </dsp:nvSpPr>
      <dsp:spPr>
        <a:xfrm rot="19019733">
          <a:off x="3048010" y="1449356"/>
          <a:ext cx="1741608" cy="412284"/>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06FD6C-4B4F-6445-BD04-A40B82F96C4C}">
      <dsp:nvSpPr>
        <dsp:cNvPr id="0" name=""/>
        <dsp:cNvSpPr/>
      </dsp:nvSpPr>
      <dsp:spPr>
        <a:xfrm>
          <a:off x="3868493" y="717606"/>
          <a:ext cx="1374282" cy="68791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CO" sz="1300" kern="1200">
              <a:latin typeface="Cambria"/>
              <a:ea typeface="+mn-ea"/>
              <a:cs typeface="+mn-cs"/>
            </a:rPr>
            <a:t>Comité de Expertos</a:t>
          </a:r>
        </a:p>
      </dsp:txBody>
      <dsp:txXfrm>
        <a:off x="3888641" y="737754"/>
        <a:ext cx="1333986" cy="647614"/>
      </dsp:txXfrm>
    </dsp:sp>
    <dsp:sp modelId="{889C98C5-6B83-7E48-AAA4-4C5E2DDC6D47}">
      <dsp:nvSpPr>
        <dsp:cNvPr id="0" name=""/>
        <dsp:cNvSpPr/>
      </dsp:nvSpPr>
      <dsp:spPr>
        <a:xfrm rot="20700000">
          <a:off x="3427107" y="2235912"/>
          <a:ext cx="1264217" cy="412284"/>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65B320-606D-8E4B-9B57-9298BE77101C}">
      <dsp:nvSpPr>
        <dsp:cNvPr id="0" name=""/>
        <dsp:cNvSpPr/>
      </dsp:nvSpPr>
      <dsp:spPr>
        <a:xfrm>
          <a:off x="3982644" y="2005905"/>
          <a:ext cx="1374282" cy="54509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CO" sz="1300" kern="1200">
              <a:latin typeface="Cambria"/>
              <a:ea typeface="+mn-ea"/>
              <a:cs typeface="+mn-cs"/>
            </a:rPr>
            <a:t>Comité Interinstitucional</a:t>
          </a:r>
        </a:p>
      </dsp:txBody>
      <dsp:txXfrm>
        <a:off x="3998609" y="2021870"/>
        <a:ext cx="1342352" cy="5131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85C2A-06B0-4214-A2E9-F4540D1A862A}">
      <dsp:nvSpPr>
        <dsp:cNvPr id="0" name=""/>
        <dsp:cNvSpPr/>
      </dsp:nvSpPr>
      <dsp:spPr>
        <a:xfrm>
          <a:off x="3306105" y="1624"/>
          <a:ext cx="1617389" cy="1051303"/>
        </a:xfrm>
        <a:prstGeom prst="roundRect">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solidFill>
                <a:schemeClr val="tx1"/>
              </a:solidFill>
              <a:latin typeface="Century Gothic" panose="020B0502020202020204" pitchFamily="34" charset="0"/>
            </a:rPr>
            <a:t>Normatividad</a:t>
          </a:r>
          <a:endParaRPr lang="es-MX" sz="1500" kern="1200" dirty="0">
            <a:solidFill>
              <a:schemeClr val="tx1"/>
            </a:solidFill>
            <a:latin typeface="Century Gothic" panose="020B0502020202020204" pitchFamily="34" charset="0"/>
          </a:endParaRPr>
        </a:p>
      </dsp:txBody>
      <dsp:txXfrm>
        <a:off x="3357425" y="52944"/>
        <a:ext cx="1514749" cy="948663"/>
      </dsp:txXfrm>
    </dsp:sp>
    <dsp:sp modelId="{C2E5D5E1-81A8-4B7D-BFA0-0668038D559C}">
      <dsp:nvSpPr>
        <dsp:cNvPr id="0" name=""/>
        <dsp:cNvSpPr/>
      </dsp:nvSpPr>
      <dsp:spPr>
        <a:xfrm>
          <a:off x="2379094" y="527276"/>
          <a:ext cx="3471410" cy="3471410"/>
        </a:xfrm>
        <a:custGeom>
          <a:avLst/>
          <a:gdLst/>
          <a:ahLst/>
          <a:cxnLst/>
          <a:rect l="0" t="0" r="0" b="0"/>
          <a:pathLst>
            <a:path>
              <a:moveTo>
                <a:pt x="2556032" y="206085"/>
              </a:moveTo>
              <a:arcTo wR="1735705" hR="1735705" stAng="17892266" swAng="2623926"/>
            </a:path>
          </a:pathLst>
        </a:custGeom>
        <a:noFill/>
        <a:ln w="9525" cap="flat" cmpd="sng" algn="ctr">
          <a:solidFill>
            <a:schemeClr val="accent5">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A5F678C-992C-4E47-BF0A-A5B92DA277BE}">
      <dsp:nvSpPr>
        <dsp:cNvPr id="0" name=""/>
        <dsp:cNvSpPr/>
      </dsp:nvSpPr>
      <dsp:spPr>
        <a:xfrm>
          <a:off x="5041810" y="1737329"/>
          <a:ext cx="1617389" cy="1051303"/>
        </a:xfrm>
        <a:prstGeom prst="roundRect">
          <a:avLst/>
        </a:prstGeom>
        <a:solidFill>
          <a:schemeClr val="accent5">
            <a:shade val="50000"/>
            <a:hueOff val="126486"/>
            <a:satOff val="-2798"/>
            <a:lumOff val="209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solidFill>
                <a:schemeClr val="tx1"/>
              </a:solidFill>
              <a:latin typeface="Century Gothic" panose="020B0502020202020204" pitchFamily="34" charset="0"/>
            </a:rPr>
            <a:t>Jurisprudencia</a:t>
          </a:r>
          <a:endParaRPr lang="es-MX" sz="1500" kern="1200" dirty="0">
            <a:solidFill>
              <a:schemeClr val="tx1"/>
            </a:solidFill>
            <a:latin typeface="Century Gothic" panose="020B0502020202020204" pitchFamily="34" charset="0"/>
          </a:endParaRPr>
        </a:p>
      </dsp:txBody>
      <dsp:txXfrm>
        <a:off x="5093130" y="1788649"/>
        <a:ext cx="1514749" cy="948663"/>
      </dsp:txXfrm>
    </dsp:sp>
    <dsp:sp modelId="{0BF7A16E-2BF6-4EBF-96FD-60ECCFC735CC}">
      <dsp:nvSpPr>
        <dsp:cNvPr id="0" name=""/>
        <dsp:cNvSpPr/>
      </dsp:nvSpPr>
      <dsp:spPr>
        <a:xfrm>
          <a:off x="2379094" y="527276"/>
          <a:ext cx="3471410" cy="3471410"/>
        </a:xfrm>
        <a:custGeom>
          <a:avLst/>
          <a:gdLst/>
          <a:ahLst/>
          <a:cxnLst/>
          <a:rect l="0" t="0" r="0" b="0"/>
          <a:pathLst>
            <a:path>
              <a:moveTo>
                <a:pt x="3385863" y="2273895"/>
              </a:moveTo>
              <a:arcTo wR="1735705" hR="1735705" stAng="1083808" swAng="2623926"/>
            </a:path>
          </a:pathLst>
        </a:custGeom>
        <a:noFill/>
        <a:ln w="9525" cap="flat" cmpd="sng" algn="ctr">
          <a:solidFill>
            <a:schemeClr val="accent5">
              <a:shade val="90000"/>
              <a:hueOff val="132914"/>
              <a:satOff val="-3321"/>
              <a:lumOff val="15891"/>
              <a:alphaOff val="0"/>
            </a:schemeClr>
          </a:solidFill>
          <a:prstDash val="solid"/>
        </a:ln>
        <a:effectLst/>
      </dsp:spPr>
      <dsp:style>
        <a:lnRef idx="1">
          <a:scrgbClr r="0" g="0" b="0"/>
        </a:lnRef>
        <a:fillRef idx="0">
          <a:scrgbClr r="0" g="0" b="0"/>
        </a:fillRef>
        <a:effectRef idx="0">
          <a:scrgbClr r="0" g="0" b="0"/>
        </a:effectRef>
        <a:fontRef idx="minor"/>
      </dsp:style>
    </dsp:sp>
    <dsp:sp modelId="{B828B13D-6E02-41E8-99A2-49153217FAF7}">
      <dsp:nvSpPr>
        <dsp:cNvPr id="0" name=""/>
        <dsp:cNvSpPr/>
      </dsp:nvSpPr>
      <dsp:spPr>
        <a:xfrm>
          <a:off x="3306105" y="3473035"/>
          <a:ext cx="1617389" cy="1051303"/>
        </a:xfrm>
        <a:prstGeom prst="roundRect">
          <a:avLst/>
        </a:prstGeom>
        <a:solidFill>
          <a:schemeClr val="accent5">
            <a:shade val="50000"/>
            <a:hueOff val="252972"/>
            <a:satOff val="-5595"/>
            <a:lumOff val="419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solidFill>
                <a:schemeClr val="tx1"/>
              </a:solidFill>
              <a:latin typeface="Century Gothic" panose="020B0502020202020204" pitchFamily="34" charset="0"/>
            </a:rPr>
            <a:t>Estado del arte (observatorios y estudios)</a:t>
          </a:r>
          <a:endParaRPr lang="es-MX" sz="1500" kern="1200" dirty="0">
            <a:solidFill>
              <a:schemeClr val="tx1"/>
            </a:solidFill>
            <a:latin typeface="Century Gothic" panose="020B0502020202020204" pitchFamily="34" charset="0"/>
          </a:endParaRPr>
        </a:p>
      </dsp:txBody>
      <dsp:txXfrm>
        <a:off x="3357425" y="3524355"/>
        <a:ext cx="1514749" cy="948663"/>
      </dsp:txXfrm>
    </dsp:sp>
    <dsp:sp modelId="{39F73DBF-1717-4605-BCB1-BA1EA1C1EC67}">
      <dsp:nvSpPr>
        <dsp:cNvPr id="0" name=""/>
        <dsp:cNvSpPr/>
      </dsp:nvSpPr>
      <dsp:spPr>
        <a:xfrm>
          <a:off x="2379094" y="527276"/>
          <a:ext cx="3471410" cy="3471410"/>
        </a:xfrm>
        <a:custGeom>
          <a:avLst/>
          <a:gdLst/>
          <a:ahLst/>
          <a:cxnLst/>
          <a:rect l="0" t="0" r="0" b="0"/>
          <a:pathLst>
            <a:path>
              <a:moveTo>
                <a:pt x="915378" y="3265324"/>
              </a:moveTo>
              <a:arcTo wR="1735705" hR="1735705" stAng="7092266" swAng="2623926"/>
            </a:path>
          </a:pathLst>
        </a:custGeom>
        <a:noFill/>
        <a:ln w="9525" cap="flat" cmpd="sng" algn="ctr">
          <a:solidFill>
            <a:schemeClr val="accent5">
              <a:shade val="90000"/>
              <a:hueOff val="265828"/>
              <a:satOff val="-6642"/>
              <a:lumOff val="31782"/>
              <a:alphaOff val="0"/>
            </a:schemeClr>
          </a:solidFill>
          <a:prstDash val="solid"/>
        </a:ln>
        <a:effectLst/>
      </dsp:spPr>
      <dsp:style>
        <a:lnRef idx="1">
          <a:scrgbClr r="0" g="0" b="0"/>
        </a:lnRef>
        <a:fillRef idx="0">
          <a:scrgbClr r="0" g="0" b="0"/>
        </a:fillRef>
        <a:effectRef idx="0">
          <a:scrgbClr r="0" g="0" b="0"/>
        </a:effectRef>
        <a:fontRef idx="minor"/>
      </dsp:style>
    </dsp:sp>
    <dsp:sp modelId="{074D9904-8E28-4AAF-B68F-BBB290D1D3F3}">
      <dsp:nvSpPr>
        <dsp:cNvPr id="0" name=""/>
        <dsp:cNvSpPr/>
      </dsp:nvSpPr>
      <dsp:spPr>
        <a:xfrm>
          <a:off x="1570399" y="1737329"/>
          <a:ext cx="1617389" cy="1051303"/>
        </a:xfrm>
        <a:prstGeom prst="roundRect">
          <a:avLst/>
        </a:prstGeom>
        <a:solidFill>
          <a:schemeClr val="accent5">
            <a:shade val="50000"/>
            <a:hueOff val="126486"/>
            <a:satOff val="-2798"/>
            <a:lumOff val="209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solidFill>
                <a:schemeClr val="tx1"/>
              </a:solidFill>
              <a:latin typeface="Century Gothic" panose="020B0502020202020204" pitchFamily="34" charset="0"/>
            </a:rPr>
            <a:t>Medios de comunicación</a:t>
          </a:r>
          <a:endParaRPr lang="es-MX" sz="1500" kern="1200" dirty="0">
            <a:solidFill>
              <a:schemeClr val="tx1"/>
            </a:solidFill>
            <a:latin typeface="Century Gothic" panose="020B0502020202020204" pitchFamily="34" charset="0"/>
          </a:endParaRPr>
        </a:p>
      </dsp:txBody>
      <dsp:txXfrm>
        <a:off x="1621719" y="1788649"/>
        <a:ext cx="1514749" cy="948663"/>
      </dsp:txXfrm>
    </dsp:sp>
    <dsp:sp modelId="{17CB43C9-AFA3-4916-9B0D-8CFF610B36E2}">
      <dsp:nvSpPr>
        <dsp:cNvPr id="0" name=""/>
        <dsp:cNvSpPr/>
      </dsp:nvSpPr>
      <dsp:spPr>
        <a:xfrm>
          <a:off x="2379094" y="527276"/>
          <a:ext cx="3471410" cy="3471410"/>
        </a:xfrm>
        <a:custGeom>
          <a:avLst/>
          <a:gdLst/>
          <a:ahLst/>
          <a:cxnLst/>
          <a:rect l="0" t="0" r="0" b="0"/>
          <a:pathLst>
            <a:path>
              <a:moveTo>
                <a:pt x="85546" y="1197514"/>
              </a:moveTo>
              <a:arcTo wR="1735705" hR="1735705" stAng="11883808" swAng="2623926"/>
            </a:path>
          </a:pathLst>
        </a:custGeom>
        <a:noFill/>
        <a:ln w="9525" cap="flat" cmpd="sng" algn="ctr">
          <a:solidFill>
            <a:schemeClr val="accent5">
              <a:shade val="90000"/>
              <a:hueOff val="132914"/>
              <a:satOff val="-3321"/>
              <a:lumOff val="15891"/>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E3D46-80A9-754F-8E12-F6FD58DAFD84}">
      <dsp:nvSpPr>
        <dsp:cNvPr id="0" name=""/>
        <dsp:cNvSpPr/>
      </dsp:nvSpPr>
      <dsp:spPr>
        <a:xfrm rot="10800000">
          <a:off x="0" y="0"/>
          <a:ext cx="3612241" cy="1104903"/>
        </a:xfrm>
        <a:prstGeom prst="trapezoid">
          <a:avLst>
            <a:gd name="adj" fmla="val 50453"/>
          </a:avLst>
        </a:prstGeom>
        <a:gradFill rotWithShape="0">
          <a:gsLst>
            <a:gs pos="0">
              <a:schemeClr val="accent4">
                <a:shade val="80000"/>
                <a:hueOff val="0"/>
                <a:satOff val="0"/>
                <a:lumOff val="0"/>
                <a:alphaOff val="0"/>
                <a:tint val="100000"/>
                <a:shade val="100000"/>
                <a:satMod val="130000"/>
              </a:schemeClr>
            </a:gs>
            <a:gs pos="100000">
              <a:schemeClr val="accent4">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bg1"/>
              </a:solidFill>
            </a:rPr>
            <a:t>1,7% de  los egresos de Noticias Criminales corresponden a delitos sexuales*</a:t>
          </a:r>
          <a:endParaRPr lang="es-ES" sz="1800" kern="1200" dirty="0">
            <a:solidFill>
              <a:schemeClr val="bg1"/>
            </a:solidFill>
          </a:endParaRPr>
        </a:p>
      </dsp:txBody>
      <dsp:txXfrm rot="-10800000">
        <a:off x="632142" y="0"/>
        <a:ext cx="2347956" cy="1104903"/>
      </dsp:txXfrm>
    </dsp:sp>
    <dsp:sp modelId="{EBE55271-DE8A-BC4B-A272-D604C7FA6DE8}">
      <dsp:nvSpPr>
        <dsp:cNvPr id="0" name=""/>
        <dsp:cNvSpPr/>
      </dsp:nvSpPr>
      <dsp:spPr>
        <a:xfrm rot="10800000">
          <a:off x="557460" y="1104903"/>
          <a:ext cx="2497320" cy="867190"/>
        </a:xfrm>
        <a:prstGeom prst="trapezoid">
          <a:avLst>
            <a:gd name="adj" fmla="val 50453"/>
          </a:avLst>
        </a:prstGeom>
        <a:gradFill rotWithShape="0">
          <a:gsLst>
            <a:gs pos="0">
              <a:schemeClr val="accent4">
                <a:shade val="80000"/>
                <a:hueOff val="-88279"/>
                <a:satOff val="-2183"/>
                <a:lumOff val="12494"/>
                <a:alphaOff val="0"/>
                <a:tint val="100000"/>
                <a:shade val="100000"/>
                <a:satMod val="130000"/>
              </a:schemeClr>
            </a:gs>
            <a:gs pos="100000">
              <a:schemeClr val="accent4">
                <a:shade val="80000"/>
                <a:hueOff val="-88279"/>
                <a:satOff val="-2183"/>
                <a:lumOff val="1249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smtClean="0">
              <a:solidFill>
                <a:srgbClr val="FFFFFF"/>
              </a:solidFill>
            </a:rPr>
            <a:t>1,1% de  los egresos de Noticias Criminales corresponden a delitos sexuales contra NNA**</a:t>
          </a:r>
          <a:endParaRPr lang="es-ES" sz="1300" kern="1200" dirty="0">
            <a:solidFill>
              <a:srgbClr val="FFFFFF"/>
            </a:solidFill>
          </a:endParaRPr>
        </a:p>
      </dsp:txBody>
      <dsp:txXfrm rot="-10800000">
        <a:off x="994491" y="1104903"/>
        <a:ext cx="1623258" cy="867190"/>
      </dsp:txXfrm>
    </dsp:sp>
    <dsp:sp modelId="{1D8C1706-04F4-A140-8FDF-A67B0B663339}">
      <dsp:nvSpPr>
        <dsp:cNvPr id="0" name=""/>
        <dsp:cNvSpPr/>
      </dsp:nvSpPr>
      <dsp:spPr>
        <a:xfrm rot="10800000">
          <a:off x="994986" y="1972093"/>
          <a:ext cx="1622268" cy="1607694"/>
        </a:xfrm>
        <a:prstGeom prst="trapezoid">
          <a:avLst>
            <a:gd name="adj" fmla="val 50453"/>
          </a:avLst>
        </a:prstGeom>
        <a:gradFill rotWithShape="0">
          <a:gsLst>
            <a:gs pos="0">
              <a:schemeClr val="accent4">
                <a:shade val="80000"/>
                <a:hueOff val="-176558"/>
                <a:satOff val="-4365"/>
                <a:lumOff val="24988"/>
                <a:alphaOff val="0"/>
                <a:tint val="100000"/>
                <a:shade val="100000"/>
                <a:satMod val="130000"/>
              </a:schemeClr>
            </a:gs>
            <a:gs pos="100000">
              <a:schemeClr val="accent4">
                <a:shade val="80000"/>
                <a:hueOff val="-176558"/>
                <a:satOff val="-4365"/>
                <a:lumOff val="2498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En el 1,1% prevalecen</a:t>
          </a:r>
        </a:p>
        <a:p>
          <a:pPr lvl="0" algn="ctr" defTabSz="488950">
            <a:lnSpc>
              <a:spcPct val="90000"/>
            </a:lnSpc>
            <a:spcBef>
              <a:spcPct val="0"/>
            </a:spcBef>
            <a:spcAft>
              <a:spcPct val="35000"/>
            </a:spcAft>
          </a:pPr>
          <a:r>
            <a:rPr lang="es-ES" sz="1100" kern="1200" dirty="0" smtClean="0"/>
            <a:t> los acceso carnal </a:t>
          </a:r>
        </a:p>
        <a:p>
          <a:pPr lvl="0" algn="ctr" defTabSz="488950">
            <a:lnSpc>
              <a:spcPct val="90000"/>
            </a:lnSpc>
            <a:spcBef>
              <a:spcPct val="0"/>
            </a:spcBef>
            <a:spcAft>
              <a:spcPct val="35000"/>
            </a:spcAft>
          </a:pPr>
          <a:r>
            <a:rPr lang="es-ES" sz="1100" kern="1200" dirty="0" smtClean="0"/>
            <a:t>abusivo y actos</a:t>
          </a:r>
        </a:p>
        <a:p>
          <a:pPr lvl="0" algn="ctr" defTabSz="488950">
            <a:lnSpc>
              <a:spcPct val="90000"/>
            </a:lnSpc>
            <a:spcBef>
              <a:spcPct val="0"/>
            </a:spcBef>
            <a:spcAft>
              <a:spcPct val="35000"/>
            </a:spcAft>
          </a:pPr>
          <a:r>
            <a:rPr lang="es-ES" sz="1100" kern="1200" dirty="0" smtClean="0"/>
            <a:t> sexuales </a:t>
          </a:r>
        </a:p>
        <a:p>
          <a:pPr lvl="0" algn="ctr" defTabSz="488950">
            <a:lnSpc>
              <a:spcPct val="90000"/>
            </a:lnSpc>
            <a:spcBef>
              <a:spcPct val="0"/>
            </a:spcBef>
            <a:spcAft>
              <a:spcPct val="35000"/>
            </a:spcAft>
          </a:pPr>
          <a:r>
            <a:rPr lang="es-ES" sz="1100" kern="1200" dirty="0" smtClean="0"/>
            <a:t>Contra</a:t>
          </a:r>
        </a:p>
        <a:p>
          <a:pPr lvl="0" algn="ctr" defTabSz="488950">
            <a:lnSpc>
              <a:spcPct val="90000"/>
            </a:lnSpc>
            <a:spcBef>
              <a:spcPct val="0"/>
            </a:spcBef>
            <a:spcAft>
              <a:spcPct val="35000"/>
            </a:spcAft>
          </a:pPr>
          <a:r>
            <a:rPr lang="es-ES" sz="1100" kern="1200" dirty="0" smtClean="0"/>
            <a:t> &lt;14</a:t>
          </a:r>
          <a:endParaRPr lang="es-ES" sz="1100" kern="1200" dirty="0"/>
        </a:p>
      </dsp:txBody>
      <dsp:txXfrm rot="-10800000">
        <a:off x="994986" y="1972093"/>
        <a:ext cx="1622268" cy="1607694"/>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4DE201-07E3-DC44-A121-5E28D2369C0E}" type="datetimeFigureOut">
              <a:rPr lang="es-ES" smtClean="0"/>
              <a:t>13/11/2015</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93A490-D31C-354E-8B76-D7C2996CE0EF}" type="slidenum">
              <a:rPr lang="es-ES" smtClean="0"/>
              <a:t>‹Nº›</a:t>
            </a:fld>
            <a:endParaRPr lang="es-ES"/>
          </a:p>
        </p:txBody>
      </p:sp>
    </p:spTree>
    <p:extLst>
      <p:ext uri="{BB962C8B-B14F-4D97-AF65-F5344CB8AC3E}">
        <p14:creationId xmlns:p14="http://schemas.microsoft.com/office/powerpoint/2010/main" val="39057308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Esfuerzos institucionales:</a:t>
            </a:r>
            <a:endParaRPr lang="es-MX" dirty="0"/>
          </a:p>
        </p:txBody>
      </p:sp>
      <p:sp>
        <p:nvSpPr>
          <p:cNvPr id="4" name="3 Marcador de número de diapositiva"/>
          <p:cNvSpPr>
            <a:spLocks noGrp="1"/>
          </p:cNvSpPr>
          <p:nvPr>
            <p:ph type="sldNum" sz="quarter" idx="10"/>
          </p:nvPr>
        </p:nvSpPr>
        <p:spPr/>
        <p:txBody>
          <a:bodyPr/>
          <a:lstStyle/>
          <a:p>
            <a:fld id="{168C1A12-B6D5-45DB-9916-39AFF8A23581}" type="slidenum">
              <a:rPr lang="es-MX" smtClean="0"/>
              <a:t>9</a:t>
            </a:fld>
            <a:endParaRPr lang="es-MX"/>
          </a:p>
        </p:txBody>
      </p:sp>
    </p:spTree>
    <p:extLst>
      <p:ext uri="{BB962C8B-B14F-4D97-AF65-F5344CB8AC3E}">
        <p14:creationId xmlns:p14="http://schemas.microsoft.com/office/powerpoint/2010/main" val="1070953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Poner nota diciendo que estas capturas no son todas las capturas, falta CTI</a:t>
            </a:r>
            <a:endParaRPr lang="es-ES" dirty="0"/>
          </a:p>
        </p:txBody>
      </p:sp>
      <p:sp>
        <p:nvSpPr>
          <p:cNvPr id="4" name="Marcador de número de diapositiva 3"/>
          <p:cNvSpPr>
            <a:spLocks noGrp="1"/>
          </p:cNvSpPr>
          <p:nvPr>
            <p:ph type="sldNum" sz="quarter" idx="10"/>
          </p:nvPr>
        </p:nvSpPr>
        <p:spPr/>
        <p:txBody>
          <a:bodyPr/>
          <a:lstStyle/>
          <a:p>
            <a:fld id="{2C5BC4BE-EAF8-0241-9CE1-290514E648F0}" type="slidenum">
              <a:rPr lang="es-ES" smtClean="0">
                <a:solidFill>
                  <a:prstClr val="black"/>
                </a:solidFill>
                <a:latin typeface="Calibri"/>
              </a:rPr>
              <a:pPr/>
              <a:t>30</a:t>
            </a:fld>
            <a:endParaRPr lang="es-ES">
              <a:solidFill>
                <a:prstClr val="black"/>
              </a:solidFill>
              <a:latin typeface="Calibri"/>
            </a:endParaRPr>
          </a:p>
        </p:txBody>
      </p:sp>
    </p:spTree>
    <p:extLst>
      <p:ext uri="{BB962C8B-B14F-4D97-AF65-F5344CB8AC3E}">
        <p14:creationId xmlns:p14="http://schemas.microsoft.com/office/powerpoint/2010/main" val="1271642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*Considera</a:t>
            </a:r>
            <a:r>
              <a:rPr lang="es-ES" baseline="0" dirty="0" smtClean="0"/>
              <a:t> la totalidad del registro para los delitos seleccionados por el Observatorio (</a:t>
            </a:r>
            <a:r>
              <a:rPr lang="es-ES" baseline="0" dirty="0" err="1" smtClean="0"/>
              <a:t>Ej</a:t>
            </a:r>
            <a:r>
              <a:rPr lang="es-ES" baseline="0" dirty="0" smtClean="0"/>
              <a:t>: Art. 205 con todos los agravantes)</a:t>
            </a:r>
            <a:endParaRPr lang="es-ES" dirty="0" smtClean="0"/>
          </a:p>
          <a:p>
            <a:r>
              <a:rPr lang="es-ES" dirty="0" smtClean="0"/>
              <a:t>**Aquellos delitos que trabaja el Observatorio que explícitamente se refieren a situaciones contra NNA (Ejemplo: artículos con agravante</a:t>
            </a:r>
            <a:r>
              <a:rPr lang="es-ES" baseline="0" dirty="0" smtClean="0"/>
              <a:t> por cometerse con persona &lt; 14 años)</a:t>
            </a:r>
            <a:endParaRPr lang="es-ES" dirty="0"/>
          </a:p>
        </p:txBody>
      </p:sp>
      <p:sp>
        <p:nvSpPr>
          <p:cNvPr id="4" name="Marcador de número de diapositiva 3"/>
          <p:cNvSpPr>
            <a:spLocks noGrp="1"/>
          </p:cNvSpPr>
          <p:nvPr>
            <p:ph type="sldNum" sz="quarter" idx="10"/>
          </p:nvPr>
        </p:nvSpPr>
        <p:spPr/>
        <p:txBody>
          <a:bodyPr/>
          <a:lstStyle/>
          <a:p>
            <a:fld id="{2C5BC4BE-EAF8-0241-9CE1-290514E648F0}" type="slidenum">
              <a:rPr lang="es-ES" smtClean="0"/>
              <a:t>40</a:t>
            </a:fld>
            <a:endParaRPr lang="es-ES"/>
          </a:p>
        </p:txBody>
      </p:sp>
    </p:spTree>
    <p:extLst>
      <p:ext uri="{BB962C8B-B14F-4D97-AF65-F5344CB8AC3E}">
        <p14:creationId xmlns:p14="http://schemas.microsoft.com/office/powerpoint/2010/main" val="1461268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*Considera</a:t>
            </a:r>
            <a:r>
              <a:rPr lang="es-ES" baseline="0" dirty="0" smtClean="0"/>
              <a:t> la totalidad del registro para los delitos seleccionados por el Observatorio (</a:t>
            </a:r>
            <a:r>
              <a:rPr lang="es-ES" baseline="0" dirty="0" err="1" smtClean="0"/>
              <a:t>Ej</a:t>
            </a:r>
            <a:r>
              <a:rPr lang="es-ES" baseline="0" dirty="0" smtClean="0"/>
              <a:t>: Art. 205 con todos los agravantes)</a:t>
            </a:r>
            <a:endParaRPr lang="es-ES" dirty="0" smtClean="0"/>
          </a:p>
          <a:p>
            <a:r>
              <a:rPr lang="es-ES" dirty="0" smtClean="0"/>
              <a:t>**Aquellos delitos que trabaja el Observatorio que explícitamente se refieren a situaciones contra NNA (Ejemplo: artículos con agravante</a:t>
            </a:r>
            <a:r>
              <a:rPr lang="es-ES" baseline="0" dirty="0" smtClean="0"/>
              <a:t> por cometerse con persona &lt; 14 años)</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2C5BC4BE-EAF8-0241-9CE1-290514E648F0}" type="slidenum">
              <a:rPr lang="es-ES" smtClean="0"/>
              <a:t>49</a:t>
            </a:fld>
            <a:endParaRPr lang="es-ES"/>
          </a:p>
        </p:txBody>
      </p:sp>
    </p:spTree>
    <p:extLst>
      <p:ext uri="{BB962C8B-B14F-4D97-AF65-F5344CB8AC3E}">
        <p14:creationId xmlns:p14="http://schemas.microsoft.com/office/powerpoint/2010/main" val="1461268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59E5AE42-189F-444E-A915-0385A6003477}" type="datetimeFigureOut">
              <a:rPr lang="es-ES" smtClean="0"/>
              <a:t>13/11/2015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AABA688-50B7-A046-A80C-9B7864D76C2C}" type="slidenum">
              <a:rPr lang="es-ES" smtClean="0"/>
              <a:t>‹Nº›</a:t>
            </a:fld>
            <a:endParaRPr lang="es-ES"/>
          </a:p>
        </p:txBody>
      </p:sp>
    </p:spTree>
    <p:extLst>
      <p:ext uri="{BB962C8B-B14F-4D97-AF65-F5344CB8AC3E}">
        <p14:creationId xmlns:p14="http://schemas.microsoft.com/office/powerpoint/2010/main" val="2467697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9E5AE42-189F-444E-A915-0385A6003477}" type="datetimeFigureOut">
              <a:rPr lang="es-ES" smtClean="0"/>
              <a:t>13/11/2015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AABA688-50B7-A046-A80C-9B7864D76C2C}" type="slidenum">
              <a:rPr lang="es-ES" smtClean="0"/>
              <a:t>‹Nº›</a:t>
            </a:fld>
            <a:endParaRPr lang="es-ES"/>
          </a:p>
        </p:txBody>
      </p:sp>
    </p:spTree>
    <p:extLst>
      <p:ext uri="{BB962C8B-B14F-4D97-AF65-F5344CB8AC3E}">
        <p14:creationId xmlns:p14="http://schemas.microsoft.com/office/powerpoint/2010/main" val="2546154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9E5AE42-189F-444E-A915-0385A6003477}" type="datetimeFigureOut">
              <a:rPr lang="es-ES" smtClean="0"/>
              <a:t>13/11/2015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AABA688-50B7-A046-A80C-9B7864D76C2C}" type="slidenum">
              <a:rPr lang="es-ES" smtClean="0"/>
              <a:t>‹Nº›</a:t>
            </a:fld>
            <a:endParaRPr lang="es-ES"/>
          </a:p>
        </p:txBody>
      </p:sp>
    </p:spTree>
    <p:extLst>
      <p:ext uri="{BB962C8B-B14F-4D97-AF65-F5344CB8AC3E}">
        <p14:creationId xmlns:p14="http://schemas.microsoft.com/office/powerpoint/2010/main" val="499651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9E5AE42-189F-444E-A915-0385A6003477}" type="datetimeFigureOut">
              <a:rPr lang="es-ES" smtClean="0"/>
              <a:t>13/11/2015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AABA688-50B7-A046-A80C-9B7864D76C2C}" type="slidenum">
              <a:rPr lang="es-ES" smtClean="0"/>
              <a:t>‹Nº›</a:t>
            </a:fld>
            <a:endParaRPr lang="es-ES"/>
          </a:p>
        </p:txBody>
      </p:sp>
    </p:spTree>
    <p:extLst>
      <p:ext uri="{BB962C8B-B14F-4D97-AF65-F5344CB8AC3E}">
        <p14:creationId xmlns:p14="http://schemas.microsoft.com/office/powerpoint/2010/main" val="74025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59E5AE42-189F-444E-A915-0385A6003477}" type="datetimeFigureOut">
              <a:rPr lang="es-ES" smtClean="0"/>
              <a:t>13/11/2015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AABA688-50B7-A046-A80C-9B7864D76C2C}" type="slidenum">
              <a:rPr lang="es-ES" smtClean="0"/>
              <a:t>‹Nº›</a:t>
            </a:fld>
            <a:endParaRPr lang="es-ES"/>
          </a:p>
        </p:txBody>
      </p:sp>
    </p:spTree>
    <p:extLst>
      <p:ext uri="{BB962C8B-B14F-4D97-AF65-F5344CB8AC3E}">
        <p14:creationId xmlns:p14="http://schemas.microsoft.com/office/powerpoint/2010/main" val="1450750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59E5AE42-189F-444E-A915-0385A6003477}" type="datetimeFigureOut">
              <a:rPr lang="es-ES" smtClean="0"/>
              <a:t>13/11/2015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AABA688-50B7-A046-A80C-9B7864D76C2C}" type="slidenum">
              <a:rPr lang="es-ES" smtClean="0"/>
              <a:t>‹Nº›</a:t>
            </a:fld>
            <a:endParaRPr lang="es-ES"/>
          </a:p>
        </p:txBody>
      </p:sp>
    </p:spTree>
    <p:extLst>
      <p:ext uri="{BB962C8B-B14F-4D97-AF65-F5344CB8AC3E}">
        <p14:creationId xmlns:p14="http://schemas.microsoft.com/office/powerpoint/2010/main" val="4126178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59E5AE42-189F-444E-A915-0385A6003477}" type="datetimeFigureOut">
              <a:rPr lang="es-ES" smtClean="0"/>
              <a:t>13/11/2015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AAABA688-50B7-A046-A80C-9B7864D76C2C}" type="slidenum">
              <a:rPr lang="es-ES" smtClean="0"/>
              <a:t>‹Nº›</a:t>
            </a:fld>
            <a:endParaRPr lang="es-ES"/>
          </a:p>
        </p:txBody>
      </p:sp>
    </p:spTree>
    <p:extLst>
      <p:ext uri="{BB962C8B-B14F-4D97-AF65-F5344CB8AC3E}">
        <p14:creationId xmlns:p14="http://schemas.microsoft.com/office/powerpoint/2010/main" val="1948887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59E5AE42-189F-444E-A915-0385A6003477}" type="datetimeFigureOut">
              <a:rPr lang="es-ES" smtClean="0"/>
              <a:t>13/11/2015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AABA688-50B7-A046-A80C-9B7864D76C2C}" type="slidenum">
              <a:rPr lang="es-ES" smtClean="0"/>
              <a:t>‹Nº›</a:t>
            </a:fld>
            <a:endParaRPr lang="es-ES"/>
          </a:p>
        </p:txBody>
      </p:sp>
    </p:spTree>
    <p:extLst>
      <p:ext uri="{BB962C8B-B14F-4D97-AF65-F5344CB8AC3E}">
        <p14:creationId xmlns:p14="http://schemas.microsoft.com/office/powerpoint/2010/main" val="345101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9E5AE42-189F-444E-A915-0385A6003477}" type="datetimeFigureOut">
              <a:rPr lang="es-ES" smtClean="0"/>
              <a:t>13/11/2015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AABA688-50B7-A046-A80C-9B7864D76C2C}" type="slidenum">
              <a:rPr lang="es-ES" smtClean="0"/>
              <a:t>‹Nº›</a:t>
            </a:fld>
            <a:endParaRPr lang="es-ES"/>
          </a:p>
        </p:txBody>
      </p:sp>
    </p:spTree>
    <p:extLst>
      <p:ext uri="{BB962C8B-B14F-4D97-AF65-F5344CB8AC3E}">
        <p14:creationId xmlns:p14="http://schemas.microsoft.com/office/powerpoint/2010/main" val="831716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59E5AE42-189F-444E-A915-0385A6003477}" type="datetimeFigureOut">
              <a:rPr lang="es-ES" smtClean="0"/>
              <a:t>13/11/2015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AABA688-50B7-A046-A80C-9B7864D76C2C}" type="slidenum">
              <a:rPr lang="es-ES" smtClean="0"/>
              <a:t>‹Nº›</a:t>
            </a:fld>
            <a:endParaRPr lang="es-ES"/>
          </a:p>
        </p:txBody>
      </p:sp>
    </p:spTree>
    <p:extLst>
      <p:ext uri="{BB962C8B-B14F-4D97-AF65-F5344CB8AC3E}">
        <p14:creationId xmlns:p14="http://schemas.microsoft.com/office/powerpoint/2010/main" val="3429758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59E5AE42-189F-444E-A915-0385A6003477}" type="datetimeFigureOut">
              <a:rPr lang="es-ES" smtClean="0"/>
              <a:t>13/11/2015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AABA688-50B7-A046-A80C-9B7864D76C2C}" type="slidenum">
              <a:rPr lang="es-ES" smtClean="0"/>
              <a:t>‹Nº›</a:t>
            </a:fld>
            <a:endParaRPr lang="es-ES"/>
          </a:p>
        </p:txBody>
      </p:sp>
    </p:spTree>
    <p:extLst>
      <p:ext uri="{BB962C8B-B14F-4D97-AF65-F5344CB8AC3E}">
        <p14:creationId xmlns:p14="http://schemas.microsoft.com/office/powerpoint/2010/main" val="84177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5AE42-189F-444E-A915-0385A6003477}" type="datetimeFigureOut">
              <a:rPr lang="es-ES" smtClean="0"/>
              <a:t>13/11/2015</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ABA688-50B7-A046-A80C-9B7864D76C2C}" type="slidenum">
              <a:rPr lang="es-ES" smtClean="0"/>
              <a:t>‹Nº›</a:t>
            </a:fld>
            <a:endParaRPr lang="es-ES"/>
          </a:p>
        </p:txBody>
      </p:sp>
    </p:spTree>
    <p:extLst>
      <p:ext uri="{BB962C8B-B14F-4D97-AF65-F5344CB8AC3E}">
        <p14:creationId xmlns:p14="http://schemas.microsoft.com/office/powerpoint/2010/main" val="2181861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dev.codeni.org.ni/" TargetMode="External"/><Relationship Id="rId3" Type="http://schemas.openxmlformats.org/officeDocument/2006/relationships/hyperlink" Target="http://www.sename.cl/wsename/index.php" TargetMode="External"/><Relationship Id="rId7" Type="http://schemas.openxmlformats.org/officeDocument/2006/relationships/hyperlink" Target="http://ihnfa.gob.hn/odn/" TargetMode="External"/><Relationship Id="rId2" Type="http://schemas.openxmlformats.org/officeDocument/2006/relationships/hyperlink" Target="http://www.observatoriojovenes.com.ar/" TargetMode="External"/><Relationship Id="rId1" Type="http://schemas.openxmlformats.org/officeDocument/2006/relationships/slideLayout" Target="../slideLayouts/slideLayout2.xml"/><Relationship Id="rId6" Type="http://schemas.openxmlformats.org/officeDocument/2006/relationships/hyperlink" Target="http://www.observatoriodelainfancia.msssi.gob.es/presentacion/home.htm" TargetMode="External"/><Relationship Id="rId5" Type="http://schemas.openxmlformats.org/officeDocument/2006/relationships/hyperlink" Target="http://www.observatoriodelainfancia.es/oia/esp/index.aspx" TargetMode="External"/><Relationship Id="rId10" Type="http://schemas.openxmlformats.org/officeDocument/2006/relationships/hyperlink" Target="http://www.icbf.gov.co/Observatorio" TargetMode="External"/><Relationship Id="rId4" Type="http://schemas.openxmlformats.org/officeDocument/2006/relationships/hyperlink" Target="http://observatoriodelosderechosdelaninezylaadolescencia.org/index.php" TargetMode="External"/><Relationship Id="rId9" Type="http://schemas.openxmlformats.org/officeDocument/2006/relationships/hyperlink" Target="http://www.derechosinfancia.org.mx/index.php" TargetMode="Externa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package" Target="../embeddings/Documento_de_Microsoft_Word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7.png"/><Relationship Id="rId7" Type="http://schemas.openxmlformats.org/officeDocument/2006/relationships/diagramColors" Target="../diagrams/colors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txBox="1">
            <a:spLocks noGrp="1"/>
          </p:cNvSpPr>
          <p:nvPr>
            <p:ph type="ctrTitle"/>
          </p:nvPr>
        </p:nvSpPr>
        <p:spPr>
          <a:xfrm>
            <a:off x="0" y="161786"/>
            <a:ext cx="9144000" cy="5109091"/>
          </a:xfrm>
        </p:spPr>
        <p:txBody>
          <a:bodyPr wrap="square" rtlCol="0">
            <a:spAutoFit/>
          </a:bodyPr>
          <a:lstStyle/>
          <a:p>
            <a:pPr lvl="0" defTabSz="914400" eaLnBrk="0" fontAlgn="base" hangingPunct="0">
              <a:spcAft>
                <a:spcPct val="0"/>
              </a:spcAft>
              <a:tabLst>
                <a:tab pos="2228850" algn="l"/>
              </a:tabLst>
            </a:pPr>
            <a:r>
              <a:rPr lang="es-ES_tradnl" sz="2800" b="1" dirty="0" smtClean="0">
                <a:latin typeface="Calibri" panose="020F0502020204030204" pitchFamily="34" charset="0"/>
                <a:ea typeface="MS Gothic" panose="020B0609070205080204" pitchFamily="49" charset="-128"/>
                <a:cs typeface="Tahoma" panose="020B0604030504040204" pitchFamily="34" charset="0"/>
              </a:rPr>
              <a:t/>
            </a:r>
            <a:br>
              <a:rPr lang="es-ES_tradnl" sz="2800" b="1" dirty="0" smtClean="0">
                <a:latin typeface="Calibri" panose="020F0502020204030204" pitchFamily="34" charset="0"/>
                <a:ea typeface="MS Gothic" panose="020B0609070205080204" pitchFamily="49" charset="-128"/>
                <a:cs typeface="Tahoma" panose="020B0604030504040204" pitchFamily="34" charset="0"/>
              </a:rPr>
            </a:br>
            <a:r>
              <a:rPr lang="es-ES_tradnl" sz="2800" b="1" dirty="0">
                <a:latin typeface="Calibri" panose="020F0502020204030204" pitchFamily="34" charset="0"/>
                <a:ea typeface="MS Gothic" panose="020B0609070205080204" pitchFamily="49" charset="-128"/>
                <a:cs typeface="Tahoma" panose="020B0604030504040204" pitchFamily="34" charset="0"/>
              </a:rPr>
              <a:t/>
            </a:r>
            <a:br>
              <a:rPr lang="es-ES_tradnl" sz="2800" b="1" dirty="0">
                <a:latin typeface="Calibri" panose="020F0502020204030204" pitchFamily="34" charset="0"/>
                <a:ea typeface="MS Gothic" panose="020B0609070205080204" pitchFamily="49" charset="-128"/>
                <a:cs typeface="Tahoma" panose="020B0604030504040204" pitchFamily="34" charset="0"/>
              </a:rPr>
            </a:br>
            <a:r>
              <a:rPr lang="es-ES_tradnl" sz="2800" b="1" dirty="0" smtClean="0">
                <a:latin typeface="Calibri" panose="020F0502020204030204" pitchFamily="34" charset="0"/>
                <a:ea typeface="MS Gothic" panose="020B0609070205080204" pitchFamily="49" charset="-128"/>
                <a:cs typeface="Tahoma" panose="020B0604030504040204" pitchFamily="34" charset="0"/>
              </a:rPr>
              <a:t/>
            </a:r>
            <a:br>
              <a:rPr lang="es-ES_tradnl" sz="2800" b="1" dirty="0" smtClean="0">
                <a:latin typeface="Calibri" panose="020F0502020204030204" pitchFamily="34" charset="0"/>
                <a:ea typeface="MS Gothic" panose="020B0609070205080204" pitchFamily="49" charset="-128"/>
                <a:cs typeface="Tahoma" panose="020B0604030504040204" pitchFamily="34" charset="0"/>
              </a:rPr>
            </a:br>
            <a:r>
              <a:rPr lang="es-ES_tradnl" sz="2800" b="1" dirty="0">
                <a:latin typeface="Calibri" panose="020F0502020204030204" pitchFamily="34" charset="0"/>
                <a:ea typeface="MS Gothic" panose="020B0609070205080204" pitchFamily="49" charset="-128"/>
                <a:cs typeface="Tahoma" panose="020B0604030504040204" pitchFamily="34" charset="0"/>
              </a:rPr>
              <a:t/>
            </a:r>
            <a:br>
              <a:rPr lang="es-ES_tradnl" sz="2800" b="1" dirty="0">
                <a:latin typeface="Calibri" panose="020F0502020204030204" pitchFamily="34" charset="0"/>
                <a:ea typeface="MS Gothic" panose="020B0609070205080204" pitchFamily="49" charset="-128"/>
                <a:cs typeface="Tahoma" panose="020B0604030504040204" pitchFamily="34" charset="0"/>
              </a:rPr>
            </a:br>
            <a:r>
              <a:rPr lang="es-ES_tradnl" sz="2800" b="1" dirty="0" smtClean="0">
                <a:latin typeface="Calibri" panose="020F0502020204030204" pitchFamily="34" charset="0"/>
                <a:ea typeface="MS Gothic" panose="020B0609070205080204" pitchFamily="49" charset="-128"/>
                <a:cs typeface="Tahoma" panose="020B0604030504040204" pitchFamily="34" charset="0"/>
              </a:rPr>
              <a:t/>
            </a:r>
            <a:br>
              <a:rPr lang="es-ES_tradnl" sz="2800" b="1" dirty="0" smtClean="0">
                <a:latin typeface="Calibri" panose="020F0502020204030204" pitchFamily="34" charset="0"/>
                <a:ea typeface="MS Gothic" panose="020B0609070205080204" pitchFamily="49" charset="-128"/>
                <a:cs typeface="Tahoma" panose="020B0604030504040204" pitchFamily="34" charset="0"/>
              </a:rPr>
            </a:br>
            <a:r>
              <a:rPr lang="es-ES_tradnl" sz="2800" b="1" dirty="0" smtClean="0">
                <a:latin typeface="Calibri" panose="020F0502020204030204" pitchFamily="34" charset="0"/>
                <a:ea typeface="MS Gothic" panose="020B0609070205080204" pitchFamily="49" charset="-128"/>
                <a:cs typeface="Tahoma" panose="020B0604030504040204" pitchFamily="34" charset="0"/>
              </a:rPr>
              <a:t>OBSERVATORIO </a:t>
            </a:r>
            <a:r>
              <a:rPr lang="es-ES_tradnl" sz="2800" b="1" dirty="0">
                <a:latin typeface="Calibri" panose="020F0502020204030204" pitchFamily="34" charset="0"/>
                <a:ea typeface="MS Gothic" panose="020B0609070205080204" pitchFamily="49" charset="-128"/>
                <a:cs typeface="Tahoma" panose="020B0604030504040204" pitchFamily="34" charset="0"/>
              </a:rPr>
              <a:t>PENAL </a:t>
            </a:r>
            <a:r>
              <a:rPr lang="es-CO" sz="2800" dirty="0"/>
              <a:t/>
            </a:r>
            <a:br>
              <a:rPr lang="es-CO" sz="2800" dirty="0"/>
            </a:br>
            <a:r>
              <a:rPr lang="es-ES_tradnl" sz="2800" b="1" dirty="0">
                <a:latin typeface="Calibri" panose="020F0502020204030204" pitchFamily="34" charset="0"/>
                <a:ea typeface="MS Gothic" panose="020B0609070205080204" pitchFamily="49" charset="-128"/>
                <a:cs typeface="Tahoma" panose="020B0604030504040204" pitchFamily="34" charset="0"/>
              </a:rPr>
              <a:t>DE DELITOS SEXUALES CONTRA NIÑOS NIÑAS Y ADOLESCENTES EN COLOMBIA</a:t>
            </a:r>
            <a:r>
              <a:rPr lang="es-CO" sz="2800" dirty="0"/>
              <a:t/>
            </a:r>
            <a:br>
              <a:rPr lang="es-CO" sz="2800" dirty="0"/>
            </a:br>
            <a:r>
              <a:rPr lang="es-ES_tradnl" sz="4800" b="1" dirty="0">
                <a:latin typeface="Calibri" panose="020F0502020204030204" pitchFamily="34" charset="0"/>
                <a:ea typeface="Calibri" panose="020F0502020204030204" pitchFamily="34" charset="0"/>
                <a:cs typeface="Times New Roman" panose="02020603050405020304" pitchFamily="18" charset="0"/>
              </a:rPr>
              <a:t>	</a:t>
            </a:r>
            <a:r>
              <a:rPr lang="es-ES" sz="5400" b="1" i="1" dirty="0" smtClean="0">
                <a:solidFill>
                  <a:schemeClr val="tx2"/>
                </a:solidFill>
                <a:latin typeface="Avenir Book"/>
                <a:cs typeface="Avenir Book"/>
              </a:rPr>
              <a:t/>
            </a:r>
            <a:br>
              <a:rPr lang="es-ES" sz="5400" b="1" i="1" dirty="0" smtClean="0">
                <a:solidFill>
                  <a:schemeClr val="tx2"/>
                </a:solidFill>
                <a:latin typeface="Avenir Book"/>
                <a:cs typeface="Avenir Book"/>
              </a:rPr>
            </a:br>
            <a:endParaRPr lang="es-ES" sz="5400" b="1" i="1" dirty="0">
              <a:solidFill>
                <a:schemeClr val="tx2"/>
              </a:solidFill>
              <a:latin typeface="Avenir Book"/>
              <a:cs typeface="Avenir Book"/>
            </a:endParaRPr>
          </a:p>
        </p:txBody>
      </p:sp>
      <p:sp>
        <p:nvSpPr>
          <p:cNvPr id="3" name="5 Subtítulo"/>
          <p:cNvSpPr txBox="1">
            <a:spLocks noGrp="1"/>
          </p:cNvSpPr>
          <p:nvPr>
            <p:ph type="subTitle" idx="1"/>
          </p:nvPr>
        </p:nvSpPr>
        <p:spPr>
          <a:xfrm>
            <a:off x="2256443" y="4925170"/>
            <a:ext cx="6677363" cy="843308"/>
          </a:xfrm>
          <a:ln>
            <a:miter lim="800000"/>
            <a:headEnd/>
            <a:tailEnd/>
          </a:ln>
          <a:extLst/>
        </p:spPr>
        <p:txBody>
          <a:bodyPr wrap="square" rtlCol="0">
            <a:spAutoFit/>
          </a:bodyPr>
          <a:lstStyle/>
          <a:p>
            <a:pPr lvl="0" algn="r">
              <a:defRPr/>
            </a:pPr>
            <a:r>
              <a:rPr lang="es-ES_tradnl" sz="2000" b="1" dirty="0">
                <a:solidFill>
                  <a:srgbClr val="474131"/>
                </a:solidFill>
                <a:ea typeface="Calibri" panose="020F0502020204030204" pitchFamily="34" charset="0"/>
                <a:cs typeface="Tahoma" panose="020B0604030504040204" pitchFamily="34" charset="0"/>
              </a:rPr>
              <a:t>Junio de 2015</a:t>
            </a:r>
            <a:endParaRPr lang="es-CO" sz="2000" dirty="0">
              <a:solidFill>
                <a:schemeClr val="tx1"/>
              </a:solidFill>
            </a:endParaRPr>
          </a:p>
          <a:p>
            <a:pPr algn="ctr" eaLnBrk="1" fontAlgn="auto" hangingPunct="1">
              <a:spcAft>
                <a:spcPts val="0"/>
              </a:spcAft>
              <a:buFont typeface="Wingdings 2"/>
              <a:buNone/>
              <a:defRPr/>
            </a:pPr>
            <a:endParaRPr lang="es-ES" sz="2400" b="1" dirty="0" smtClean="0">
              <a:latin typeface="Avenir Black"/>
              <a:cs typeface="Avenir Black"/>
            </a:endParaRPr>
          </a:p>
        </p:txBody>
      </p:sp>
      <p:sp>
        <p:nvSpPr>
          <p:cNvPr id="2" name="Rectangle 2"/>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pic>
        <p:nvPicPr>
          <p:cNvPr id="2049" name="Imagen 4" descr="logo Consejo Superior 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753" y="291445"/>
            <a:ext cx="692150" cy="9175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68252"/>
            <a:ext cx="8933806"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28850" algn="l"/>
              </a:tabLst>
              <a:defRPr>
                <a:solidFill>
                  <a:schemeClr val="tx1"/>
                </a:solidFill>
                <a:latin typeface="Arial" panose="020B0604020202020204" pitchFamily="34" charset="0"/>
              </a:defRPr>
            </a:lvl1pPr>
            <a:lvl2pPr eaLnBrk="0" fontAlgn="base" hangingPunct="0">
              <a:spcBef>
                <a:spcPct val="0"/>
              </a:spcBef>
              <a:spcAft>
                <a:spcPct val="0"/>
              </a:spcAft>
              <a:tabLst>
                <a:tab pos="2228850" algn="l"/>
              </a:tabLst>
              <a:defRPr>
                <a:solidFill>
                  <a:schemeClr val="tx1"/>
                </a:solidFill>
                <a:latin typeface="Arial" panose="020B0604020202020204" pitchFamily="34" charset="0"/>
              </a:defRPr>
            </a:lvl2pPr>
            <a:lvl3pPr eaLnBrk="0" fontAlgn="base" hangingPunct="0">
              <a:spcBef>
                <a:spcPct val="0"/>
              </a:spcBef>
              <a:spcAft>
                <a:spcPct val="0"/>
              </a:spcAft>
              <a:tabLst>
                <a:tab pos="2228850" algn="l"/>
              </a:tabLst>
              <a:defRPr>
                <a:solidFill>
                  <a:schemeClr val="tx1"/>
                </a:solidFill>
                <a:latin typeface="Arial" panose="020B0604020202020204" pitchFamily="34" charset="0"/>
              </a:defRPr>
            </a:lvl3pPr>
            <a:lvl4pPr eaLnBrk="0" fontAlgn="base" hangingPunct="0">
              <a:spcBef>
                <a:spcPct val="0"/>
              </a:spcBef>
              <a:spcAft>
                <a:spcPct val="0"/>
              </a:spcAft>
              <a:tabLst>
                <a:tab pos="2228850" algn="l"/>
              </a:tabLst>
              <a:defRPr>
                <a:solidFill>
                  <a:schemeClr val="tx1"/>
                </a:solidFill>
                <a:latin typeface="Arial" panose="020B0604020202020204" pitchFamily="34" charset="0"/>
              </a:defRPr>
            </a:lvl4pPr>
            <a:lvl5pPr eaLnBrk="0" fontAlgn="base" hangingPunct="0">
              <a:spcBef>
                <a:spcPct val="0"/>
              </a:spcBef>
              <a:spcAft>
                <a:spcPct val="0"/>
              </a:spcAft>
              <a:tabLst>
                <a:tab pos="2228850" algn="l"/>
              </a:tabLst>
              <a:defRPr>
                <a:solidFill>
                  <a:schemeClr val="tx1"/>
                </a:solidFill>
                <a:latin typeface="Arial" panose="020B0604020202020204" pitchFamily="34" charset="0"/>
              </a:defRPr>
            </a:lvl5pPr>
            <a:lvl6pPr eaLnBrk="0" fontAlgn="base" hangingPunct="0">
              <a:spcBef>
                <a:spcPct val="0"/>
              </a:spcBef>
              <a:spcAft>
                <a:spcPct val="0"/>
              </a:spcAft>
              <a:tabLst>
                <a:tab pos="2228850" algn="l"/>
              </a:tabLst>
              <a:defRPr>
                <a:solidFill>
                  <a:schemeClr val="tx1"/>
                </a:solidFill>
                <a:latin typeface="Arial" panose="020B0604020202020204" pitchFamily="34" charset="0"/>
              </a:defRPr>
            </a:lvl6pPr>
            <a:lvl7pPr eaLnBrk="0" fontAlgn="base" hangingPunct="0">
              <a:spcBef>
                <a:spcPct val="0"/>
              </a:spcBef>
              <a:spcAft>
                <a:spcPct val="0"/>
              </a:spcAft>
              <a:tabLst>
                <a:tab pos="2228850" algn="l"/>
              </a:tabLst>
              <a:defRPr>
                <a:solidFill>
                  <a:schemeClr val="tx1"/>
                </a:solidFill>
                <a:latin typeface="Arial" panose="020B0604020202020204" pitchFamily="34" charset="0"/>
              </a:defRPr>
            </a:lvl7pPr>
            <a:lvl8pPr eaLnBrk="0" fontAlgn="base" hangingPunct="0">
              <a:spcBef>
                <a:spcPct val="0"/>
              </a:spcBef>
              <a:spcAft>
                <a:spcPct val="0"/>
              </a:spcAft>
              <a:tabLst>
                <a:tab pos="2228850" algn="l"/>
              </a:tabLst>
              <a:defRPr>
                <a:solidFill>
                  <a:schemeClr val="tx1"/>
                </a:solidFill>
                <a:latin typeface="Arial" panose="020B0604020202020204" pitchFamily="34" charset="0"/>
              </a:defRPr>
            </a:lvl8pPr>
            <a:lvl9pPr eaLnBrk="0" fontAlgn="base" hangingPunct="0">
              <a:spcBef>
                <a:spcPct val="0"/>
              </a:spcBef>
              <a:spcAft>
                <a:spcPct val="0"/>
              </a:spcAft>
              <a:tabLst>
                <a:tab pos="22288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228850" algn="l"/>
              </a:tabLst>
            </a:pPr>
            <a:endParaRPr kumimoji="0" lang="es-ES_tradnl" sz="1100" b="0" i="1" u="none" strike="noStrike" cap="none" normalizeH="0" baseline="0" dirty="0" smtClean="0">
              <a:ln>
                <a:noFill/>
              </a:ln>
              <a:solidFill>
                <a:schemeClr val="tx1"/>
              </a:solidFill>
              <a:effectLst/>
              <a:latin typeface="Berylium"/>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228850" algn="l"/>
              </a:tabLst>
            </a:pPr>
            <a:endParaRPr lang="es-ES_tradnl" sz="1100" i="1" dirty="0">
              <a:latin typeface="Berylium"/>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228850" algn="l"/>
              </a:tabLst>
            </a:pPr>
            <a:r>
              <a:rPr kumimoji="0" lang="es-ES_tradnl" sz="1400" b="0" i="1" u="none" strike="noStrike" cap="none" normalizeH="0" baseline="0" dirty="0" smtClean="0">
                <a:ln>
                  <a:noFill/>
                </a:ln>
                <a:solidFill>
                  <a:schemeClr val="tx1"/>
                </a:solidFill>
                <a:effectLst/>
                <a:latin typeface="Berylium"/>
                <a:ea typeface="Calibri" panose="020F0502020204030204" pitchFamily="34" charset="0"/>
                <a:cs typeface="Times New Roman" panose="02020603050405020304" pitchFamily="18" charset="0"/>
              </a:rPr>
              <a:t>Rama Judicial del Poder P</a:t>
            </a:r>
            <a:r>
              <a:rPr kumimoji="0" lang="es-ES_tradnl" sz="1400" b="0" i="1" u="none" strike="noStrike" cap="none" normalizeH="0" baseline="0" dirty="0" smtClean="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ú</a:t>
            </a:r>
            <a:r>
              <a:rPr kumimoji="0" lang="es-ES_tradnl" sz="1400" b="0" i="1" u="none" strike="noStrike" cap="none" normalizeH="0" baseline="0" dirty="0" smtClean="0">
                <a:ln>
                  <a:noFill/>
                </a:ln>
                <a:solidFill>
                  <a:schemeClr val="tx1"/>
                </a:solidFill>
                <a:effectLst/>
                <a:latin typeface="Berylium"/>
                <a:ea typeface="Calibri" panose="020F0502020204030204" pitchFamily="34" charset="0"/>
                <a:cs typeface="Times New Roman" panose="02020603050405020304" pitchFamily="18" charset="0"/>
              </a:rPr>
              <a:t>blico</a:t>
            </a:r>
            <a:endParaRPr kumimoji="0" lang="es-CO" sz="1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2228850" algn="l"/>
              </a:tabLst>
            </a:pPr>
            <a:r>
              <a:rPr kumimoji="0" lang="es-ES_tradnl" sz="1400" b="0" i="1" u="none" strike="noStrike" cap="none" normalizeH="0" baseline="0" dirty="0" smtClean="0">
                <a:ln>
                  <a:noFill/>
                </a:ln>
                <a:solidFill>
                  <a:schemeClr val="tx1"/>
                </a:solidFill>
                <a:effectLst/>
                <a:latin typeface="Berylium"/>
                <a:ea typeface="Calibri" panose="020F0502020204030204" pitchFamily="34" charset="0"/>
                <a:cs typeface="Times New Roman" panose="02020603050405020304" pitchFamily="18" charset="0"/>
              </a:rPr>
              <a:t>Consejo Superior de la Judicatura</a:t>
            </a:r>
            <a:endParaRPr kumimoji="0" lang="es-CO" sz="1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2228850" algn="l"/>
              </a:tabLst>
            </a:pPr>
            <a:r>
              <a:rPr kumimoji="0" lang="es-ES_tradnl" sz="1400" b="0" i="1" u="none" strike="noStrike" cap="none" normalizeH="0" baseline="0" dirty="0" smtClean="0">
                <a:ln>
                  <a:noFill/>
                </a:ln>
                <a:solidFill>
                  <a:schemeClr val="tx1"/>
                </a:solidFill>
                <a:effectLst/>
                <a:latin typeface="Berylium"/>
                <a:ea typeface="Calibri" panose="020F0502020204030204" pitchFamily="34" charset="0"/>
                <a:cs typeface="Times New Roman" panose="02020603050405020304" pitchFamily="18" charset="0"/>
              </a:rPr>
              <a:t>Sala Administrativa</a:t>
            </a:r>
            <a:endParaRPr kumimoji="0" lang="es-CO" sz="1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2228850" algn="l"/>
              </a:tabLst>
            </a:pPr>
            <a:r>
              <a:rPr kumimoji="0" lang="es-ES_tradnl" sz="1400" b="0" i="1" u="none" strike="noStrike" cap="none" normalizeH="0" baseline="0" dirty="0" smtClean="0">
                <a:ln>
                  <a:noFill/>
                </a:ln>
                <a:solidFill>
                  <a:schemeClr val="tx1"/>
                </a:solidFill>
                <a:effectLst/>
                <a:latin typeface="Berylium"/>
                <a:ea typeface="Calibri" panose="020F0502020204030204" pitchFamily="34" charset="0"/>
                <a:cs typeface="Times New Roman" panose="02020603050405020304" pitchFamily="18" charset="0"/>
              </a:rPr>
              <a:t>Unidad de Desarrollo y Analisis Estadistico </a:t>
            </a:r>
            <a:endParaRPr kumimoji="0" lang="es-CO"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28850" algn="l"/>
              </a:tabLst>
            </a:pPr>
            <a:endParaRPr kumimoji="0" lang="es-CO" sz="1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879621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Verdana" panose="020B0604030504040204" pitchFamily="34" charset="0"/>
                <a:ea typeface="Verdana" panose="020B0604030504040204" pitchFamily="34" charset="0"/>
                <a:cs typeface="Verdana" panose="020B0604030504040204" pitchFamily="34" charset="0"/>
              </a:rPr>
              <a:t>Observatorios</a:t>
            </a:r>
            <a:endParaRPr lang="es-MX" dirty="0">
              <a:latin typeface="Verdana" panose="020B0604030504040204" pitchFamily="34" charset="0"/>
              <a:ea typeface="Verdana" panose="020B0604030504040204" pitchFamily="34" charset="0"/>
              <a:cs typeface="Verdana" panose="020B0604030504040204" pitchFamily="34" charset="0"/>
            </a:endParaRPr>
          </a:p>
        </p:txBody>
      </p:sp>
      <p:sp>
        <p:nvSpPr>
          <p:cNvPr id="3" name="2 Marcador de contenido"/>
          <p:cNvSpPr>
            <a:spLocks noGrp="1"/>
          </p:cNvSpPr>
          <p:nvPr>
            <p:ph idx="1"/>
          </p:nvPr>
        </p:nvSpPr>
        <p:spPr>
          <a:xfrm>
            <a:off x="467544" y="1268760"/>
            <a:ext cx="8229600" cy="4781128"/>
          </a:xfrm>
        </p:spPr>
        <p:txBody>
          <a:bodyPr>
            <a:normAutofit lnSpcReduction="10000"/>
          </a:bodyPr>
          <a:lstStyle/>
          <a:p>
            <a:pPr marL="0" indent="0" algn="ctr">
              <a:buNone/>
            </a:pPr>
            <a:r>
              <a:rPr lang="es-ES" sz="2000" i="1" dirty="0" smtClean="0">
                <a:latin typeface="Verdana" panose="020B0604030504040204" pitchFamily="34" charset="0"/>
                <a:ea typeface="Verdana" panose="020B0604030504040204" pitchFamily="34" charset="0"/>
                <a:cs typeface="Verdana" panose="020B0604030504040204" pitchFamily="34" charset="0"/>
              </a:rPr>
              <a:t>Es </a:t>
            </a:r>
            <a:r>
              <a:rPr lang="es-CO" sz="2000" i="1" dirty="0" smtClean="0">
                <a:latin typeface="Verdana" panose="020B0604030504040204" pitchFamily="34" charset="0"/>
                <a:ea typeface="Verdana" panose="020B0604030504040204" pitchFamily="34" charset="0"/>
                <a:cs typeface="Verdana" panose="020B0604030504040204" pitchFamily="34" charset="0"/>
              </a:rPr>
              <a:t>un espacio para hacerle seguimiento periódico y sistemático al comportamiento de un fenómeno, los resultados y el impacto de la implementación de una política pública o programa, mediante una metodología previamente definida que permita tener una visión cuantitativa y cualitativa. </a:t>
            </a:r>
            <a:endParaRPr lang="es-MX" sz="2000" i="1"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s-MX" sz="20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s-MX" sz="2000" b="1" dirty="0" smtClean="0">
                <a:latin typeface="Verdana" panose="020B0604030504040204" pitchFamily="34" charset="0"/>
                <a:ea typeface="Verdana" panose="020B0604030504040204" pitchFamily="34" charset="0"/>
                <a:cs typeface="Verdana" panose="020B0604030504040204" pitchFamily="34" charset="0"/>
              </a:rPr>
              <a:t>Tipos:</a:t>
            </a:r>
          </a:p>
          <a:p>
            <a:r>
              <a:rPr lang="es-MX" sz="2000" dirty="0" smtClean="0">
                <a:latin typeface="Verdana" panose="020B0604030504040204" pitchFamily="34" charset="0"/>
                <a:ea typeface="Verdana" panose="020B0604030504040204" pitchFamily="34" charset="0"/>
                <a:cs typeface="Verdana" panose="020B0604030504040204" pitchFamily="34" charset="0"/>
              </a:rPr>
              <a:t>Generales (ej. La niñez)/ Especializados en el delito (Ej. explotación sexual)</a:t>
            </a:r>
          </a:p>
          <a:p>
            <a:r>
              <a:rPr lang="es-MX" sz="2000" dirty="0" smtClean="0">
                <a:latin typeface="Verdana" panose="020B0604030504040204" pitchFamily="34" charset="0"/>
                <a:ea typeface="Verdana" panose="020B0604030504040204" pitchFamily="34" charset="0"/>
                <a:cs typeface="Verdana" panose="020B0604030504040204" pitchFamily="34" charset="0"/>
              </a:rPr>
              <a:t>Nacionales/ Internacionales</a:t>
            </a:r>
          </a:p>
          <a:p>
            <a:r>
              <a:rPr lang="es-MX" sz="2000" dirty="0" smtClean="0">
                <a:latin typeface="Verdana" panose="020B0604030504040204" pitchFamily="34" charset="0"/>
                <a:ea typeface="Verdana" panose="020B0604030504040204" pitchFamily="34" charset="0"/>
                <a:cs typeface="Verdana" panose="020B0604030504040204" pitchFamily="34" charset="0"/>
              </a:rPr>
              <a:t>Nacionales/ Regionales</a:t>
            </a:r>
          </a:p>
          <a:p>
            <a:r>
              <a:rPr lang="es-MX" sz="2000" dirty="0" smtClean="0">
                <a:latin typeface="Verdana" panose="020B0604030504040204" pitchFamily="34" charset="0"/>
                <a:ea typeface="Verdana" panose="020B0604030504040204" pitchFamily="34" charset="0"/>
                <a:cs typeface="Verdana" panose="020B0604030504040204" pitchFamily="34" charset="0"/>
              </a:rPr>
              <a:t>Estatales/ Organismos internacionales/ Organizaciones de la sociedad civil</a:t>
            </a:r>
          </a:p>
          <a:p>
            <a:r>
              <a:rPr lang="es-MX" sz="2000" dirty="0" smtClean="0">
                <a:latin typeface="Verdana" panose="020B0604030504040204" pitchFamily="34" charset="0"/>
                <a:ea typeface="Verdana" panose="020B0604030504040204" pitchFamily="34" charset="0"/>
                <a:cs typeface="Verdana" panose="020B0604030504040204" pitchFamily="34" charset="0"/>
              </a:rPr>
              <a:t>Seguimiento periódico/ “Repositorios de información”</a:t>
            </a:r>
          </a:p>
          <a:p>
            <a:endParaRPr lang="es-MX" sz="20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3005786515"/>
              </p:ext>
            </p:extLst>
          </p:nvPr>
        </p:nvGraphicFramePr>
        <p:xfrm>
          <a:off x="0" y="5949280"/>
          <a:ext cx="9144000" cy="936104"/>
        </p:xfrm>
        <a:graphic>
          <a:graphicData uri="http://schemas.openxmlformats.org/drawingml/2006/table">
            <a:tbl>
              <a:tblPr>
                <a:tableStyleId>{5C22544A-7EE6-4342-B048-85BDC9FD1C3A}</a:tableStyleId>
              </a:tblPr>
              <a:tblGrid>
                <a:gridCol w="228750"/>
                <a:gridCol w="526826"/>
                <a:gridCol w="360040"/>
                <a:gridCol w="830768"/>
                <a:gridCol w="481581"/>
                <a:gridCol w="635869"/>
                <a:gridCol w="997527"/>
                <a:gridCol w="641268"/>
                <a:gridCol w="1200738"/>
                <a:gridCol w="1150576"/>
                <a:gridCol w="1009511"/>
                <a:gridCol w="1080546"/>
              </a:tblGrid>
              <a:tr h="936104">
                <a:tc>
                  <a:txBody>
                    <a:bodyPr/>
                    <a:lstStyle/>
                    <a:p>
                      <a:pPr algn="ctr" fontAlgn="ctr"/>
                      <a:r>
                        <a:rPr lang="es-MX" sz="1300" u="none" strike="noStrike" dirty="0">
                          <a:effectLst/>
                          <a:latin typeface="Century Gothic" panose="020B0502020202020204" pitchFamily="34" charset="0"/>
                        </a:rPr>
                        <a:t>#</a:t>
                      </a:r>
                      <a:endParaRPr lang="es-MX" sz="1300" b="1" i="0" u="none" strike="noStrike" dirty="0">
                        <a:solidFill>
                          <a:srgbClr val="000000"/>
                        </a:solidFill>
                        <a:effectLst/>
                        <a:latin typeface="Century Gothic" panose="020B0502020202020204" pitchFamily="34" charset="0"/>
                      </a:endParaRPr>
                    </a:p>
                  </a:txBody>
                  <a:tcPr marL="2709" marR="2709" marT="2709" marB="0" anchor="ctr"/>
                </a:tc>
                <a:tc>
                  <a:txBody>
                    <a:bodyPr/>
                    <a:lstStyle/>
                    <a:p>
                      <a:pPr algn="ctr" fontAlgn="ctr"/>
                      <a:r>
                        <a:rPr lang="es-MX" sz="1300" u="none" strike="noStrike" dirty="0">
                          <a:effectLst/>
                          <a:latin typeface="Century Gothic" panose="020B0502020202020204" pitchFamily="34" charset="0"/>
                        </a:rPr>
                        <a:t>LINK</a:t>
                      </a:r>
                      <a:endParaRPr lang="es-MX" sz="1300" b="1" i="0" u="none" strike="noStrike" dirty="0">
                        <a:solidFill>
                          <a:srgbClr val="000000"/>
                        </a:solidFill>
                        <a:effectLst/>
                        <a:latin typeface="Century Gothic" panose="020B0502020202020204" pitchFamily="34" charset="0"/>
                      </a:endParaRPr>
                    </a:p>
                  </a:txBody>
                  <a:tcPr marL="2709" marR="2709" marT="2709" marB="0" anchor="ctr"/>
                </a:tc>
                <a:tc>
                  <a:txBody>
                    <a:bodyPr/>
                    <a:lstStyle/>
                    <a:p>
                      <a:pPr algn="ctr" fontAlgn="ctr"/>
                      <a:r>
                        <a:rPr lang="es-MX" sz="1300" u="none" strike="noStrike" dirty="0">
                          <a:effectLst/>
                          <a:latin typeface="Century Gothic" panose="020B0502020202020204" pitchFamily="34" charset="0"/>
                        </a:rPr>
                        <a:t>País</a:t>
                      </a:r>
                      <a:endParaRPr lang="es-MX" sz="1300" b="1" i="0" u="none" strike="noStrike" dirty="0">
                        <a:solidFill>
                          <a:srgbClr val="000000"/>
                        </a:solidFill>
                        <a:effectLst/>
                        <a:latin typeface="Century Gothic" panose="020B0502020202020204" pitchFamily="34" charset="0"/>
                      </a:endParaRPr>
                    </a:p>
                  </a:txBody>
                  <a:tcPr marL="2709" marR="2709" marT="2709" marB="0" anchor="ctr"/>
                </a:tc>
                <a:tc>
                  <a:txBody>
                    <a:bodyPr/>
                    <a:lstStyle/>
                    <a:p>
                      <a:pPr algn="ctr" fontAlgn="ctr"/>
                      <a:r>
                        <a:rPr lang="es-MX" sz="1300" u="none" strike="noStrike" dirty="0">
                          <a:effectLst/>
                          <a:latin typeface="Century Gothic" panose="020B0502020202020204" pitchFamily="34" charset="0"/>
                        </a:rPr>
                        <a:t>Entidad/Institución</a:t>
                      </a:r>
                      <a:endParaRPr lang="es-MX" sz="1300" b="1" i="0" u="none" strike="noStrike" dirty="0">
                        <a:solidFill>
                          <a:srgbClr val="000000"/>
                        </a:solidFill>
                        <a:effectLst/>
                        <a:latin typeface="Century Gothic" panose="020B0502020202020204" pitchFamily="34" charset="0"/>
                      </a:endParaRPr>
                    </a:p>
                  </a:txBody>
                  <a:tcPr marL="2709" marR="2709" marT="2709" marB="0" anchor="ctr"/>
                </a:tc>
                <a:tc>
                  <a:txBody>
                    <a:bodyPr/>
                    <a:lstStyle/>
                    <a:p>
                      <a:pPr algn="ctr" fontAlgn="ctr"/>
                      <a:r>
                        <a:rPr lang="es-MX" sz="1300" u="none" strike="noStrike" dirty="0">
                          <a:effectLst/>
                          <a:latin typeface="Century Gothic" panose="020B0502020202020204" pitchFamily="34" charset="0"/>
                        </a:rPr>
                        <a:t>Tipo</a:t>
                      </a:r>
                      <a:endParaRPr lang="es-MX" sz="1300" b="1" i="0" u="none" strike="noStrike" dirty="0">
                        <a:solidFill>
                          <a:srgbClr val="000000"/>
                        </a:solidFill>
                        <a:effectLst/>
                        <a:latin typeface="Century Gothic" panose="020B0502020202020204" pitchFamily="34" charset="0"/>
                      </a:endParaRPr>
                    </a:p>
                  </a:txBody>
                  <a:tcPr marL="2709" marR="2709" marT="2709" marB="0" anchor="ctr"/>
                </a:tc>
                <a:tc>
                  <a:txBody>
                    <a:bodyPr/>
                    <a:lstStyle/>
                    <a:p>
                      <a:pPr algn="ctr" fontAlgn="ctr"/>
                      <a:r>
                        <a:rPr lang="es-MX" sz="1300" u="none" strike="noStrike" dirty="0">
                          <a:effectLst/>
                          <a:latin typeface="Century Gothic" panose="020B0502020202020204" pitchFamily="34" charset="0"/>
                        </a:rPr>
                        <a:t>Delito</a:t>
                      </a:r>
                      <a:endParaRPr lang="es-MX" sz="1300" b="1" i="0" u="none" strike="noStrike" dirty="0">
                        <a:solidFill>
                          <a:srgbClr val="000000"/>
                        </a:solidFill>
                        <a:effectLst/>
                        <a:latin typeface="Century Gothic" panose="020B0502020202020204" pitchFamily="34" charset="0"/>
                      </a:endParaRPr>
                    </a:p>
                  </a:txBody>
                  <a:tcPr marL="2709" marR="2709" marT="2709" marB="0" anchor="ctr"/>
                </a:tc>
                <a:tc>
                  <a:txBody>
                    <a:bodyPr/>
                    <a:lstStyle/>
                    <a:p>
                      <a:pPr algn="ctr" fontAlgn="ctr"/>
                      <a:r>
                        <a:rPr lang="es-MX" sz="1300" u="none" strike="noStrike" dirty="0">
                          <a:effectLst/>
                          <a:latin typeface="Century Gothic" panose="020B0502020202020204" pitchFamily="34" charset="0"/>
                        </a:rPr>
                        <a:t>Descripción</a:t>
                      </a:r>
                      <a:endParaRPr lang="es-MX" sz="1300" b="1" i="0" u="none" strike="noStrike" dirty="0">
                        <a:solidFill>
                          <a:srgbClr val="000000"/>
                        </a:solidFill>
                        <a:effectLst/>
                        <a:latin typeface="Century Gothic" panose="020B0502020202020204" pitchFamily="34" charset="0"/>
                      </a:endParaRPr>
                    </a:p>
                  </a:txBody>
                  <a:tcPr marL="2709" marR="2709" marT="2709" marB="0" anchor="ctr"/>
                </a:tc>
                <a:tc>
                  <a:txBody>
                    <a:bodyPr/>
                    <a:lstStyle/>
                    <a:p>
                      <a:pPr algn="ctr" fontAlgn="ctr"/>
                      <a:r>
                        <a:rPr lang="es-MX" sz="1300" u="none" strike="noStrike" dirty="0">
                          <a:effectLst/>
                          <a:latin typeface="Century Gothic" panose="020B0502020202020204" pitchFamily="34" charset="0"/>
                        </a:rPr>
                        <a:t>Diseño</a:t>
                      </a:r>
                      <a:endParaRPr lang="es-MX" sz="1300" b="1" i="0" u="none" strike="noStrike" dirty="0">
                        <a:solidFill>
                          <a:srgbClr val="000000"/>
                        </a:solidFill>
                        <a:effectLst/>
                        <a:latin typeface="Century Gothic" panose="020B0502020202020204" pitchFamily="34" charset="0"/>
                      </a:endParaRPr>
                    </a:p>
                  </a:txBody>
                  <a:tcPr marL="2709" marR="2709" marT="2709" marB="0" anchor="ctr"/>
                </a:tc>
                <a:tc>
                  <a:txBody>
                    <a:bodyPr/>
                    <a:lstStyle/>
                    <a:p>
                      <a:pPr algn="ctr" fontAlgn="ctr"/>
                      <a:r>
                        <a:rPr lang="es-MX" sz="1300" u="none" strike="noStrike" dirty="0">
                          <a:effectLst/>
                          <a:latin typeface="Century Gothic" panose="020B0502020202020204" pitchFamily="34" charset="0"/>
                        </a:rPr>
                        <a:t>Información que contiene</a:t>
                      </a:r>
                      <a:endParaRPr lang="es-MX" sz="1300" b="1" i="0" u="none" strike="noStrike" dirty="0">
                        <a:solidFill>
                          <a:srgbClr val="000000"/>
                        </a:solidFill>
                        <a:effectLst/>
                        <a:latin typeface="Century Gothic" panose="020B0502020202020204" pitchFamily="34" charset="0"/>
                      </a:endParaRPr>
                    </a:p>
                  </a:txBody>
                  <a:tcPr marL="2709" marR="2709" marT="2709" marB="0" anchor="ctr"/>
                </a:tc>
                <a:tc>
                  <a:txBody>
                    <a:bodyPr/>
                    <a:lstStyle/>
                    <a:p>
                      <a:pPr algn="ctr" fontAlgn="ctr"/>
                      <a:r>
                        <a:rPr lang="es-MX" sz="1300" u="none" strike="noStrike" dirty="0">
                          <a:effectLst/>
                          <a:latin typeface="Century Gothic" panose="020B0502020202020204" pitchFamily="34" charset="0"/>
                        </a:rPr>
                        <a:t>Indicadores</a:t>
                      </a:r>
                      <a:endParaRPr lang="es-MX" sz="1300" b="1" i="0" u="none" strike="noStrike" dirty="0">
                        <a:solidFill>
                          <a:srgbClr val="000000"/>
                        </a:solidFill>
                        <a:effectLst/>
                        <a:latin typeface="Century Gothic" panose="020B0502020202020204" pitchFamily="34" charset="0"/>
                      </a:endParaRPr>
                    </a:p>
                  </a:txBody>
                  <a:tcPr marL="2709" marR="2709" marT="2709" marB="0" anchor="ctr"/>
                </a:tc>
                <a:tc>
                  <a:txBody>
                    <a:bodyPr/>
                    <a:lstStyle/>
                    <a:p>
                      <a:pPr algn="ctr" fontAlgn="ctr"/>
                      <a:r>
                        <a:rPr lang="es-MX" sz="1300" u="none" strike="noStrike" dirty="0">
                          <a:effectLst/>
                          <a:latin typeface="Century Gothic" panose="020B0502020202020204" pitchFamily="34" charset="0"/>
                        </a:rPr>
                        <a:t>Buenas prácticas</a:t>
                      </a:r>
                      <a:endParaRPr lang="es-MX" sz="1300" b="1" i="0" u="none" strike="noStrike" dirty="0">
                        <a:solidFill>
                          <a:srgbClr val="000000"/>
                        </a:solidFill>
                        <a:effectLst/>
                        <a:latin typeface="Century Gothic" panose="020B0502020202020204" pitchFamily="34" charset="0"/>
                      </a:endParaRPr>
                    </a:p>
                  </a:txBody>
                  <a:tcPr marL="2709" marR="2709" marT="2709" marB="0" anchor="ctr"/>
                </a:tc>
                <a:tc>
                  <a:txBody>
                    <a:bodyPr/>
                    <a:lstStyle/>
                    <a:p>
                      <a:pPr algn="ctr" fontAlgn="ctr"/>
                      <a:r>
                        <a:rPr lang="es-MX" sz="1300" u="none" strike="noStrike" dirty="0">
                          <a:effectLst/>
                          <a:latin typeface="Century Gothic" panose="020B0502020202020204" pitchFamily="34" charset="0"/>
                        </a:rPr>
                        <a:t>Documentos o informes que produce</a:t>
                      </a:r>
                      <a:endParaRPr lang="es-MX" sz="1300" b="1" i="0" u="none" strike="noStrike" dirty="0">
                        <a:solidFill>
                          <a:srgbClr val="000000"/>
                        </a:solidFill>
                        <a:effectLst/>
                        <a:latin typeface="Century Gothic" panose="020B0502020202020204" pitchFamily="34" charset="0"/>
                      </a:endParaRPr>
                    </a:p>
                  </a:txBody>
                  <a:tcPr marL="2709" marR="2709" marT="2709" marB="0" anchor="ctr"/>
                </a:tc>
              </a:tr>
            </a:tbl>
          </a:graphicData>
        </a:graphic>
      </p:graphicFrame>
    </p:spTree>
    <p:extLst>
      <p:ext uri="{BB962C8B-B14F-4D97-AF65-F5344CB8AC3E}">
        <p14:creationId xmlns:p14="http://schemas.microsoft.com/office/powerpoint/2010/main" val="872438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r>
              <a:rPr lang="es-MX" dirty="0" smtClean="0">
                <a:latin typeface="Verdana" panose="020B0604030504040204" pitchFamily="34" charset="0"/>
                <a:ea typeface="Verdana" panose="020B0604030504040204" pitchFamily="34" charset="0"/>
                <a:cs typeface="Verdana" panose="020B0604030504040204" pitchFamily="34" charset="0"/>
              </a:rPr>
              <a:t>Internacionales</a:t>
            </a:r>
            <a:endParaRPr lang="es-MX"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069090243"/>
              </p:ext>
            </p:extLst>
          </p:nvPr>
        </p:nvGraphicFramePr>
        <p:xfrm>
          <a:off x="323528" y="980728"/>
          <a:ext cx="8568952" cy="3360308"/>
        </p:xfrm>
        <a:graphic>
          <a:graphicData uri="http://schemas.openxmlformats.org/drawingml/2006/table">
            <a:tbl>
              <a:tblPr>
                <a:tableStyleId>{5C22544A-7EE6-4342-B048-85BDC9FD1C3A}</a:tableStyleId>
              </a:tblPr>
              <a:tblGrid>
                <a:gridCol w="2642714"/>
                <a:gridCol w="1192202"/>
                <a:gridCol w="2071451"/>
                <a:gridCol w="2662585"/>
              </a:tblGrid>
              <a:tr h="432048">
                <a:tc>
                  <a:txBody>
                    <a:bodyPr/>
                    <a:lstStyle/>
                    <a:p>
                      <a:pPr algn="l" fontAlgn="b"/>
                      <a:r>
                        <a:rPr lang="es-MX" sz="1100" u="sng" strike="noStrike">
                          <a:effectLst/>
                          <a:hlinkClick r:id="rId2"/>
                        </a:rPr>
                        <a:t>http://www.observatoriojovenes.com.ar/</a:t>
                      </a:r>
                      <a:endParaRPr lang="es-MX" sz="1100" b="0" i="0" u="sng" strike="noStrike">
                        <a:solidFill>
                          <a:srgbClr val="0000FF"/>
                        </a:solidFill>
                        <a:effectLst/>
                        <a:latin typeface="Calibri"/>
                      </a:endParaRPr>
                    </a:p>
                  </a:txBody>
                  <a:tcPr marL="9390" marR="9390" marT="9390" marB="0" anchor="b"/>
                </a:tc>
                <a:tc>
                  <a:txBody>
                    <a:bodyPr/>
                    <a:lstStyle/>
                    <a:p>
                      <a:pPr algn="l" fontAlgn="t"/>
                      <a:r>
                        <a:rPr lang="es-MX" sz="1100" u="none" strike="noStrike">
                          <a:effectLst/>
                        </a:rPr>
                        <a:t>Argentina</a:t>
                      </a:r>
                      <a:endParaRPr lang="es-MX" sz="1100" b="0" i="0" u="none" strike="noStrike">
                        <a:solidFill>
                          <a:srgbClr val="000000"/>
                        </a:solidFill>
                        <a:effectLst/>
                        <a:latin typeface="Cambria"/>
                      </a:endParaRPr>
                    </a:p>
                  </a:txBody>
                  <a:tcPr marL="9390" marR="9390" marT="9390" marB="0"/>
                </a:tc>
                <a:tc>
                  <a:txBody>
                    <a:bodyPr/>
                    <a:lstStyle/>
                    <a:p>
                      <a:pPr algn="l" fontAlgn="t"/>
                      <a:r>
                        <a:rPr lang="es-MX" sz="1100" u="none" strike="noStrike">
                          <a:effectLst/>
                        </a:rPr>
                        <a:t>Observatorio de Adolescentes y Jóvenes</a:t>
                      </a:r>
                      <a:endParaRPr lang="es-MX" sz="1100" b="0" i="0" u="none" strike="noStrike">
                        <a:solidFill>
                          <a:srgbClr val="000000"/>
                        </a:solidFill>
                        <a:effectLst/>
                        <a:latin typeface="Cambria"/>
                      </a:endParaRPr>
                    </a:p>
                  </a:txBody>
                  <a:tcPr marL="9390" marR="9390" marT="9390" marB="0"/>
                </a:tc>
                <a:tc>
                  <a:txBody>
                    <a:bodyPr/>
                    <a:lstStyle/>
                    <a:p>
                      <a:pPr algn="ctr" fontAlgn="t"/>
                      <a:r>
                        <a:rPr lang="es-MX" sz="1100" u="none" strike="noStrike">
                          <a:effectLst/>
                        </a:rPr>
                        <a:t>ACADEMIA</a:t>
                      </a:r>
                      <a:endParaRPr lang="es-MX" sz="1100" b="0" i="0" u="none" strike="noStrike">
                        <a:solidFill>
                          <a:srgbClr val="000000"/>
                        </a:solidFill>
                        <a:effectLst/>
                        <a:latin typeface="Cambria"/>
                      </a:endParaRPr>
                    </a:p>
                  </a:txBody>
                  <a:tcPr marL="9390" marR="9390" marT="9390" marB="0"/>
                </a:tc>
              </a:tr>
              <a:tr h="252626">
                <a:tc>
                  <a:txBody>
                    <a:bodyPr/>
                    <a:lstStyle/>
                    <a:p>
                      <a:pPr algn="l" fontAlgn="b"/>
                      <a:r>
                        <a:rPr lang="es-MX" sz="1100" u="sng" strike="noStrike">
                          <a:effectLst/>
                          <a:hlinkClick r:id="rId3"/>
                        </a:rPr>
                        <a:t>http://www.sename.cl/wsename/index.php</a:t>
                      </a:r>
                      <a:endParaRPr lang="es-MX" sz="1100" b="0" i="0" u="sng" strike="noStrike">
                        <a:solidFill>
                          <a:srgbClr val="0000FF"/>
                        </a:solidFill>
                        <a:effectLst/>
                        <a:latin typeface="Calibri"/>
                      </a:endParaRPr>
                    </a:p>
                  </a:txBody>
                  <a:tcPr marL="9390" marR="9390" marT="9390" marB="0" anchor="b"/>
                </a:tc>
                <a:tc>
                  <a:txBody>
                    <a:bodyPr/>
                    <a:lstStyle/>
                    <a:p>
                      <a:pPr algn="l" fontAlgn="t"/>
                      <a:r>
                        <a:rPr lang="es-MX" sz="1100" u="none" strike="noStrike">
                          <a:effectLst/>
                        </a:rPr>
                        <a:t>Chile</a:t>
                      </a:r>
                      <a:endParaRPr lang="es-MX" sz="1100" b="0" i="0" u="none" strike="noStrike">
                        <a:solidFill>
                          <a:srgbClr val="000000"/>
                        </a:solidFill>
                        <a:effectLst/>
                        <a:latin typeface="Cambria"/>
                      </a:endParaRPr>
                    </a:p>
                  </a:txBody>
                  <a:tcPr marL="9390" marR="9390" marT="9390" marB="0"/>
                </a:tc>
                <a:tc>
                  <a:txBody>
                    <a:bodyPr/>
                    <a:lstStyle/>
                    <a:p>
                      <a:pPr algn="l" fontAlgn="t"/>
                      <a:r>
                        <a:rPr lang="es-MX" sz="1100" u="none" strike="noStrike">
                          <a:effectLst/>
                        </a:rPr>
                        <a:t>SENAME</a:t>
                      </a:r>
                      <a:endParaRPr lang="es-MX" sz="1100" b="0" i="0" u="none" strike="noStrike">
                        <a:solidFill>
                          <a:srgbClr val="000000"/>
                        </a:solidFill>
                        <a:effectLst/>
                        <a:latin typeface="Cambria"/>
                      </a:endParaRPr>
                    </a:p>
                  </a:txBody>
                  <a:tcPr marL="9390" marR="9390" marT="9390" marB="0"/>
                </a:tc>
                <a:tc>
                  <a:txBody>
                    <a:bodyPr/>
                    <a:lstStyle/>
                    <a:p>
                      <a:pPr algn="ctr" fontAlgn="t"/>
                      <a:r>
                        <a:rPr lang="es-MX" sz="1100" u="none" strike="noStrike">
                          <a:effectLst/>
                        </a:rPr>
                        <a:t>RAMA EJECUTIVA</a:t>
                      </a:r>
                      <a:endParaRPr lang="es-MX" sz="1100" b="0" i="0" u="none" strike="noStrike">
                        <a:solidFill>
                          <a:srgbClr val="000000"/>
                        </a:solidFill>
                        <a:effectLst/>
                        <a:latin typeface="Cambria"/>
                      </a:endParaRPr>
                    </a:p>
                  </a:txBody>
                  <a:tcPr marL="9390" marR="9390" marT="9390" marB="0"/>
                </a:tc>
              </a:tr>
              <a:tr h="378112">
                <a:tc>
                  <a:txBody>
                    <a:bodyPr/>
                    <a:lstStyle/>
                    <a:p>
                      <a:pPr algn="l" fontAlgn="b"/>
                      <a:r>
                        <a:rPr lang="es-MX" sz="1100" u="sng" strike="noStrike">
                          <a:effectLst/>
                          <a:hlinkClick r:id="rId4"/>
                        </a:rPr>
                        <a:t>http://observatoriodelosderechosdelaninezylaadolescencia.org/index.php</a:t>
                      </a:r>
                      <a:endParaRPr lang="es-MX" sz="1100" b="0" i="0" u="sng" strike="noStrike">
                        <a:solidFill>
                          <a:srgbClr val="0000FF"/>
                        </a:solidFill>
                        <a:effectLst/>
                        <a:latin typeface="Calibri"/>
                      </a:endParaRPr>
                    </a:p>
                  </a:txBody>
                  <a:tcPr marL="9390" marR="9390" marT="9390" marB="0" anchor="b"/>
                </a:tc>
                <a:tc>
                  <a:txBody>
                    <a:bodyPr/>
                    <a:lstStyle/>
                    <a:p>
                      <a:pPr algn="l" fontAlgn="t"/>
                      <a:r>
                        <a:rPr lang="es-MX" sz="1100" u="none" strike="noStrike">
                          <a:effectLst/>
                        </a:rPr>
                        <a:t>El Salvador</a:t>
                      </a:r>
                      <a:endParaRPr lang="es-MX" sz="1100" b="0" i="0" u="none" strike="noStrike">
                        <a:solidFill>
                          <a:srgbClr val="000000"/>
                        </a:solidFill>
                        <a:effectLst/>
                        <a:latin typeface="Cambria"/>
                      </a:endParaRPr>
                    </a:p>
                  </a:txBody>
                  <a:tcPr marL="9390" marR="9390" marT="9390" marB="0"/>
                </a:tc>
                <a:tc>
                  <a:txBody>
                    <a:bodyPr/>
                    <a:lstStyle/>
                    <a:p>
                      <a:pPr algn="ctr" fontAlgn="t"/>
                      <a:r>
                        <a:rPr lang="es-MX" sz="1100" u="none" strike="noStrike">
                          <a:effectLst/>
                        </a:rPr>
                        <a:t>Observatorio de los Derechos de la Niñez y Adolescencia</a:t>
                      </a:r>
                      <a:endParaRPr lang="es-MX" sz="1100" b="0" i="0" u="none" strike="noStrike">
                        <a:solidFill>
                          <a:srgbClr val="000000"/>
                        </a:solidFill>
                        <a:effectLst/>
                        <a:latin typeface="Cambria"/>
                      </a:endParaRPr>
                    </a:p>
                  </a:txBody>
                  <a:tcPr marL="9390" marR="9390" marT="9390" marB="0"/>
                </a:tc>
                <a:tc>
                  <a:txBody>
                    <a:bodyPr/>
                    <a:lstStyle/>
                    <a:p>
                      <a:pPr algn="ctr" fontAlgn="t"/>
                      <a:r>
                        <a:rPr lang="es-MX" sz="1100" u="none" strike="noStrike">
                          <a:effectLst/>
                        </a:rPr>
                        <a:t>ACADEMIA</a:t>
                      </a:r>
                      <a:endParaRPr lang="es-MX" sz="1100" b="0" i="0" u="none" strike="noStrike">
                        <a:solidFill>
                          <a:srgbClr val="000000"/>
                        </a:solidFill>
                        <a:effectLst/>
                        <a:latin typeface="Cambria"/>
                      </a:endParaRPr>
                    </a:p>
                  </a:txBody>
                  <a:tcPr marL="9390" marR="9390" marT="9390" marB="0"/>
                </a:tc>
              </a:tr>
              <a:tr h="567855">
                <a:tc>
                  <a:txBody>
                    <a:bodyPr/>
                    <a:lstStyle/>
                    <a:p>
                      <a:pPr algn="l" fontAlgn="b"/>
                      <a:r>
                        <a:rPr lang="es-MX" sz="1100" u="sng" strike="noStrike">
                          <a:effectLst/>
                          <a:hlinkClick r:id="rId5"/>
                        </a:rPr>
                        <a:t>http://www.observatoriodelainfancia.es/oia/esp/index.aspx</a:t>
                      </a:r>
                      <a:endParaRPr lang="es-MX" sz="1100" b="0" i="0" u="sng" strike="noStrike">
                        <a:solidFill>
                          <a:srgbClr val="0000FF"/>
                        </a:solidFill>
                        <a:effectLst/>
                        <a:latin typeface="Calibri"/>
                      </a:endParaRPr>
                    </a:p>
                  </a:txBody>
                  <a:tcPr marL="9390" marR="9390" marT="9390" marB="0" anchor="b"/>
                </a:tc>
                <a:tc>
                  <a:txBody>
                    <a:bodyPr/>
                    <a:lstStyle/>
                    <a:p>
                      <a:pPr algn="l" fontAlgn="t"/>
                      <a:r>
                        <a:rPr lang="es-MX" sz="1100" u="none" strike="noStrike">
                          <a:effectLst/>
                        </a:rPr>
                        <a:t>España</a:t>
                      </a:r>
                      <a:endParaRPr lang="es-MX" sz="1100" b="0" i="0" u="none" strike="noStrike">
                        <a:solidFill>
                          <a:srgbClr val="000000"/>
                        </a:solidFill>
                        <a:effectLst/>
                        <a:latin typeface="Cambria"/>
                      </a:endParaRPr>
                    </a:p>
                  </a:txBody>
                  <a:tcPr marL="9390" marR="9390" marT="9390" marB="0"/>
                </a:tc>
                <a:tc>
                  <a:txBody>
                    <a:bodyPr/>
                    <a:lstStyle/>
                    <a:p>
                      <a:pPr algn="ctr" fontAlgn="t"/>
                      <a:r>
                        <a:rPr lang="es-MX" sz="1100" u="none" strike="noStrike">
                          <a:effectLst/>
                        </a:rPr>
                        <a:t>Observatorio de la Infancia en Andalucía</a:t>
                      </a:r>
                      <a:endParaRPr lang="es-MX" sz="1100" b="0" i="0" u="none" strike="noStrike">
                        <a:solidFill>
                          <a:srgbClr val="000000"/>
                        </a:solidFill>
                        <a:effectLst/>
                        <a:latin typeface="Cambria"/>
                      </a:endParaRPr>
                    </a:p>
                  </a:txBody>
                  <a:tcPr marL="9390" marR="9390" marT="9390" marB="0"/>
                </a:tc>
                <a:tc>
                  <a:txBody>
                    <a:bodyPr/>
                    <a:lstStyle/>
                    <a:p>
                      <a:pPr algn="ctr" fontAlgn="t"/>
                      <a:r>
                        <a:rPr lang="es-MX" sz="1100" u="none" strike="noStrike">
                          <a:effectLst/>
                        </a:rPr>
                        <a:t>RAMA EJECUTIVA/REGIONAL</a:t>
                      </a:r>
                      <a:endParaRPr lang="es-MX" sz="1100" b="0" i="0" u="none" strike="noStrike">
                        <a:solidFill>
                          <a:srgbClr val="000000"/>
                        </a:solidFill>
                        <a:effectLst/>
                        <a:latin typeface="Cambria"/>
                      </a:endParaRPr>
                    </a:p>
                  </a:txBody>
                  <a:tcPr marL="9390" marR="9390" marT="9390" marB="0"/>
                </a:tc>
              </a:tr>
              <a:tr h="387118">
                <a:tc>
                  <a:txBody>
                    <a:bodyPr/>
                    <a:lstStyle/>
                    <a:p>
                      <a:pPr algn="l" fontAlgn="b"/>
                      <a:r>
                        <a:rPr lang="es-MX" sz="1100" u="sng" strike="noStrike">
                          <a:effectLst/>
                          <a:hlinkClick r:id="rId6"/>
                        </a:rPr>
                        <a:t>http://www.observatoriodelainfancia.msssi.gob.es/presentacion/home.htm</a:t>
                      </a:r>
                      <a:endParaRPr lang="es-MX" sz="1100" b="0" i="0" u="sng" strike="noStrike">
                        <a:solidFill>
                          <a:srgbClr val="0000FF"/>
                        </a:solidFill>
                        <a:effectLst/>
                        <a:latin typeface="Calibri"/>
                      </a:endParaRPr>
                    </a:p>
                  </a:txBody>
                  <a:tcPr marL="9390" marR="9390" marT="9390" marB="0" anchor="b"/>
                </a:tc>
                <a:tc>
                  <a:txBody>
                    <a:bodyPr/>
                    <a:lstStyle/>
                    <a:p>
                      <a:pPr algn="l" fontAlgn="t"/>
                      <a:r>
                        <a:rPr lang="es-MX" sz="1100" u="none" strike="noStrike">
                          <a:effectLst/>
                        </a:rPr>
                        <a:t>España</a:t>
                      </a:r>
                      <a:endParaRPr lang="es-MX" sz="1100" b="0" i="0" u="none" strike="noStrike">
                        <a:solidFill>
                          <a:srgbClr val="000000"/>
                        </a:solidFill>
                        <a:effectLst/>
                        <a:latin typeface="Cambria"/>
                      </a:endParaRPr>
                    </a:p>
                  </a:txBody>
                  <a:tcPr marL="9390" marR="9390" marT="9390" marB="0"/>
                </a:tc>
                <a:tc>
                  <a:txBody>
                    <a:bodyPr/>
                    <a:lstStyle/>
                    <a:p>
                      <a:pPr algn="ctr" fontAlgn="t"/>
                      <a:r>
                        <a:rPr lang="es-MX" sz="1100" u="none" strike="noStrike">
                          <a:effectLst/>
                        </a:rPr>
                        <a:t>Observatorio infancia</a:t>
                      </a:r>
                      <a:endParaRPr lang="es-MX" sz="1100" b="0" i="0" u="none" strike="noStrike">
                        <a:solidFill>
                          <a:srgbClr val="000000"/>
                        </a:solidFill>
                        <a:effectLst/>
                        <a:latin typeface="Cambria"/>
                      </a:endParaRPr>
                    </a:p>
                  </a:txBody>
                  <a:tcPr marL="9390" marR="9390" marT="9390" marB="0"/>
                </a:tc>
                <a:tc>
                  <a:txBody>
                    <a:bodyPr/>
                    <a:lstStyle/>
                    <a:p>
                      <a:pPr algn="ctr" fontAlgn="t"/>
                      <a:r>
                        <a:rPr lang="es-MX" sz="1100" u="none" strike="noStrike">
                          <a:effectLst/>
                        </a:rPr>
                        <a:t>RAMA EJECUTIVA MINISTERIO DE SANIDAD, SERVICIOS SOCIALES E IGUALDAD</a:t>
                      </a:r>
                      <a:endParaRPr lang="es-MX" sz="1100" b="0" i="0" u="none" strike="noStrike">
                        <a:solidFill>
                          <a:srgbClr val="000000"/>
                        </a:solidFill>
                        <a:effectLst/>
                        <a:latin typeface="Cambria"/>
                      </a:endParaRPr>
                    </a:p>
                  </a:txBody>
                  <a:tcPr marL="9390" marR="9390" marT="9390" marB="0"/>
                </a:tc>
              </a:tr>
              <a:tr h="367246">
                <a:tc>
                  <a:txBody>
                    <a:bodyPr/>
                    <a:lstStyle/>
                    <a:p>
                      <a:pPr algn="l" fontAlgn="b"/>
                      <a:r>
                        <a:rPr lang="es-MX" sz="1100" u="sng" strike="noStrike">
                          <a:effectLst/>
                          <a:hlinkClick r:id="rId7"/>
                        </a:rPr>
                        <a:t>http://ihnfa.gob.hn/odn/</a:t>
                      </a:r>
                      <a:endParaRPr lang="es-MX" sz="1100" b="0" i="0" u="sng" strike="noStrike">
                        <a:solidFill>
                          <a:srgbClr val="0000FF"/>
                        </a:solidFill>
                        <a:effectLst/>
                        <a:latin typeface="Calibri"/>
                      </a:endParaRPr>
                    </a:p>
                  </a:txBody>
                  <a:tcPr marL="9390" marR="9390" marT="9390" marB="0" anchor="b"/>
                </a:tc>
                <a:tc>
                  <a:txBody>
                    <a:bodyPr/>
                    <a:lstStyle/>
                    <a:p>
                      <a:pPr algn="l" fontAlgn="t"/>
                      <a:r>
                        <a:rPr lang="es-MX" sz="1100" u="none" strike="noStrike">
                          <a:effectLst/>
                        </a:rPr>
                        <a:t>Honduras</a:t>
                      </a:r>
                      <a:endParaRPr lang="es-MX" sz="1100" b="0" i="0" u="none" strike="noStrike">
                        <a:solidFill>
                          <a:srgbClr val="000000"/>
                        </a:solidFill>
                        <a:effectLst/>
                        <a:latin typeface="Cambria"/>
                      </a:endParaRPr>
                    </a:p>
                  </a:txBody>
                  <a:tcPr marL="9390" marR="9390" marT="9390" marB="0"/>
                </a:tc>
                <a:tc>
                  <a:txBody>
                    <a:bodyPr/>
                    <a:lstStyle/>
                    <a:p>
                      <a:pPr algn="ctr" fontAlgn="t"/>
                      <a:r>
                        <a:rPr lang="es-MX" sz="1100" u="none" strike="noStrike">
                          <a:effectLst/>
                        </a:rPr>
                        <a:t>Observatorio de derechos de la niñez</a:t>
                      </a:r>
                      <a:endParaRPr lang="es-MX" sz="1100" b="0" i="0" u="none" strike="noStrike">
                        <a:solidFill>
                          <a:srgbClr val="000000"/>
                        </a:solidFill>
                        <a:effectLst/>
                        <a:latin typeface="Cambria"/>
                      </a:endParaRPr>
                    </a:p>
                  </a:txBody>
                  <a:tcPr marL="9390" marR="9390" marT="9390" marB="0"/>
                </a:tc>
                <a:tc>
                  <a:txBody>
                    <a:bodyPr/>
                    <a:lstStyle/>
                    <a:p>
                      <a:pPr algn="ctr" fontAlgn="t"/>
                      <a:r>
                        <a:rPr lang="es-MX" sz="1100" u="none" strike="noStrike">
                          <a:effectLst/>
                        </a:rPr>
                        <a:t>ACADEMIA</a:t>
                      </a:r>
                      <a:endParaRPr lang="es-MX" sz="1100" b="0" i="0" u="none" strike="noStrike">
                        <a:solidFill>
                          <a:srgbClr val="000000"/>
                        </a:solidFill>
                        <a:effectLst/>
                        <a:latin typeface="Cambria"/>
                      </a:endParaRPr>
                    </a:p>
                  </a:txBody>
                  <a:tcPr marL="9390" marR="9390" marT="9390" marB="0"/>
                </a:tc>
              </a:tr>
              <a:tr h="596733">
                <a:tc>
                  <a:txBody>
                    <a:bodyPr/>
                    <a:lstStyle/>
                    <a:p>
                      <a:pPr algn="l" fontAlgn="b"/>
                      <a:r>
                        <a:rPr lang="es-MX" sz="1100" u="sng" strike="noStrike">
                          <a:effectLst/>
                          <a:hlinkClick r:id="rId8"/>
                        </a:rPr>
                        <a:t>http://dev.codeni.org.ni/</a:t>
                      </a:r>
                      <a:endParaRPr lang="es-MX" sz="1100" b="0" i="0" u="sng" strike="noStrike">
                        <a:solidFill>
                          <a:srgbClr val="0000FF"/>
                        </a:solidFill>
                        <a:effectLst/>
                        <a:latin typeface="Calibri"/>
                      </a:endParaRPr>
                    </a:p>
                  </a:txBody>
                  <a:tcPr marL="9390" marR="9390" marT="9390" marB="0" anchor="b"/>
                </a:tc>
                <a:tc>
                  <a:txBody>
                    <a:bodyPr/>
                    <a:lstStyle/>
                    <a:p>
                      <a:pPr algn="l" fontAlgn="t"/>
                      <a:r>
                        <a:rPr lang="es-MX" sz="1100" u="none" strike="noStrike">
                          <a:effectLst/>
                        </a:rPr>
                        <a:t>Nicaragua</a:t>
                      </a:r>
                      <a:endParaRPr lang="es-MX" sz="1100" b="0" i="0" u="none" strike="noStrike">
                        <a:solidFill>
                          <a:srgbClr val="000000"/>
                        </a:solidFill>
                        <a:effectLst/>
                        <a:latin typeface="Cambria"/>
                      </a:endParaRPr>
                    </a:p>
                  </a:txBody>
                  <a:tcPr marL="9390" marR="9390" marT="9390" marB="0"/>
                </a:tc>
                <a:tc>
                  <a:txBody>
                    <a:bodyPr/>
                    <a:lstStyle/>
                    <a:p>
                      <a:pPr algn="ctr" fontAlgn="t"/>
                      <a:r>
                        <a:rPr lang="es-MX" sz="1100" u="none" strike="noStrike" dirty="0">
                          <a:effectLst/>
                        </a:rPr>
                        <a:t>Observatorio sobre derechos humanos de la niñez y adolescencia  Nicaragüense</a:t>
                      </a:r>
                      <a:endParaRPr lang="es-MX" sz="1100" b="0" i="0" u="none" strike="noStrike" dirty="0">
                        <a:solidFill>
                          <a:srgbClr val="000000"/>
                        </a:solidFill>
                        <a:effectLst/>
                        <a:latin typeface="Cambria"/>
                      </a:endParaRPr>
                    </a:p>
                  </a:txBody>
                  <a:tcPr marL="9390" marR="9390" marT="9390" marB="0"/>
                </a:tc>
                <a:tc>
                  <a:txBody>
                    <a:bodyPr/>
                    <a:lstStyle/>
                    <a:p>
                      <a:pPr algn="ctr" fontAlgn="t"/>
                      <a:r>
                        <a:rPr lang="es-MX" sz="1100" u="none" strike="noStrike">
                          <a:effectLst/>
                        </a:rPr>
                        <a:t>ACADEMIA</a:t>
                      </a:r>
                      <a:endParaRPr lang="es-MX" sz="1100" b="0" i="0" u="none" strike="noStrike">
                        <a:solidFill>
                          <a:srgbClr val="000000"/>
                        </a:solidFill>
                        <a:effectLst/>
                        <a:latin typeface="Cambria"/>
                      </a:endParaRPr>
                    </a:p>
                  </a:txBody>
                  <a:tcPr marL="9390" marR="9390" marT="9390" marB="0"/>
                </a:tc>
              </a:tr>
              <a:tr h="378570">
                <a:tc>
                  <a:txBody>
                    <a:bodyPr/>
                    <a:lstStyle/>
                    <a:p>
                      <a:pPr algn="l" fontAlgn="b"/>
                      <a:r>
                        <a:rPr lang="es-MX" sz="1100" u="sng" strike="noStrike">
                          <a:effectLst/>
                          <a:hlinkClick r:id="rId9"/>
                        </a:rPr>
                        <a:t>http://www.derechosinfancia.org.mx/index.php</a:t>
                      </a:r>
                      <a:endParaRPr lang="es-MX" sz="1100" b="0" i="0" u="sng" strike="noStrike">
                        <a:solidFill>
                          <a:srgbClr val="0000FF"/>
                        </a:solidFill>
                        <a:effectLst/>
                        <a:latin typeface="Calibri"/>
                      </a:endParaRPr>
                    </a:p>
                  </a:txBody>
                  <a:tcPr marL="9390" marR="9390" marT="9390" marB="0" anchor="b"/>
                </a:tc>
                <a:tc>
                  <a:txBody>
                    <a:bodyPr/>
                    <a:lstStyle/>
                    <a:p>
                      <a:pPr algn="l" fontAlgn="t"/>
                      <a:r>
                        <a:rPr lang="es-MX" sz="1100" u="none" strike="noStrike">
                          <a:effectLst/>
                        </a:rPr>
                        <a:t>México</a:t>
                      </a:r>
                      <a:endParaRPr lang="es-MX" sz="1100" b="0" i="0" u="none" strike="noStrike">
                        <a:solidFill>
                          <a:srgbClr val="000000"/>
                        </a:solidFill>
                        <a:effectLst/>
                        <a:latin typeface="Cambria"/>
                      </a:endParaRPr>
                    </a:p>
                  </a:txBody>
                  <a:tcPr marL="9390" marR="9390" marT="9390" marB="0"/>
                </a:tc>
                <a:tc>
                  <a:txBody>
                    <a:bodyPr/>
                    <a:lstStyle/>
                    <a:p>
                      <a:pPr algn="ctr" fontAlgn="t"/>
                      <a:r>
                        <a:rPr lang="es-MX" sz="1100" u="none" strike="noStrike">
                          <a:effectLst/>
                        </a:rPr>
                        <a:t>REDIM</a:t>
                      </a:r>
                      <a:endParaRPr lang="es-MX" sz="1100" b="0" i="0" u="none" strike="noStrike">
                        <a:solidFill>
                          <a:srgbClr val="000000"/>
                        </a:solidFill>
                        <a:effectLst/>
                        <a:latin typeface="Cambria"/>
                      </a:endParaRPr>
                    </a:p>
                  </a:txBody>
                  <a:tcPr marL="9390" marR="9390" marT="9390" marB="0"/>
                </a:tc>
                <a:tc>
                  <a:txBody>
                    <a:bodyPr/>
                    <a:lstStyle/>
                    <a:p>
                      <a:pPr algn="ctr" fontAlgn="t"/>
                      <a:r>
                        <a:rPr lang="es-MX" sz="1100" u="none" strike="noStrike" dirty="0">
                          <a:effectLst/>
                        </a:rPr>
                        <a:t>ACADEMIA</a:t>
                      </a:r>
                      <a:endParaRPr lang="es-MX" sz="1100" b="0" i="0" u="none" strike="noStrike" dirty="0">
                        <a:solidFill>
                          <a:srgbClr val="000000"/>
                        </a:solidFill>
                        <a:effectLst/>
                        <a:latin typeface="Cambria"/>
                      </a:endParaRPr>
                    </a:p>
                  </a:txBody>
                  <a:tcPr marL="9390" marR="9390" marT="9390" marB="0"/>
                </a:tc>
              </a:tr>
            </a:tbl>
          </a:graphicData>
        </a:graphic>
      </p:graphicFrame>
      <p:sp>
        <p:nvSpPr>
          <p:cNvPr id="5" name="1 Título"/>
          <p:cNvSpPr txBox="1">
            <a:spLocks/>
          </p:cNvSpPr>
          <p:nvPr/>
        </p:nvSpPr>
        <p:spPr>
          <a:xfrm>
            <a:off x="467544" y="4437112"/>
            <a:ext cx="8229600" cy="562074"/>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smtClean="0">
                <a:latin typeface="Verdana" panose="020B0604030504040204" pitchFamily="34" charset="0"/>
                <a:ea typeface="Verdana" panose="020B0604030504040204" pitchFamily="34" charset="0"/>
                <a:cs typeface="Verdana" panose="020B0604030504040204" pitchFamily="34" charset="0"/>
              </a:rPr>
              <a:t>Nacionales</a:t>
            </a:r>
            <a:endParaRPr lang="es-MX"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3915740183"/>
              </p:ext>
            </p:extLst>
          </p:nvPr>
        </p:nvGraphicFramePr>
        <p:xfrm>
          <a:off x="323528" y="4999186"/>
          <a:ext cx="8640960" cy="1814066"/>
        </p:xfrm>
        <a:graphic>
          <a:graphicData uri="http://schemas.openxmlformats.org/drawingml/2006/table">
            <a:tbl>
              <a:tblPr>
                <a:tableStyleId>{5C22544A-7EE6-4342-B048-85BDC9FD1C3A}</a:tableStyleId>
              </a:tblPr>
              <a:tblGrid>
                <a:gridCol w="2664296"/>
                <a:gridCol w="1224136"/>
                <a:gridCol w="2016224"/>
                <a:gridCol w="2736304"/>
              </a:tblGrid>
              <a:tr h="907033">
                <a:tc>
                  <a:txBody>
                    <a:bodyPr/>
                    <a:lstStyle/>
                    <a:p>
                      <a:pPr algn="l" fontAlgn="t"/>
                      <a:r>
                        <a:rPr lang="es-MX" sz="1150" u="sng" strike="noStrike" dirty="0">
                          <a:effectLst/>
                        </a:rPr>
                        <a:t>http://oasportal.policia.gov.co/portal/page/portal/UNIDADES_POLICIALES/red_observatorios</a:t>
                      </a:r>
                      <a:endParaRPr lang="es-MX" sz="1150" b="0" i="0" u="sng" strike="noStrike" dirty="0">
                        <a:solidFill>
                          <a:srgbClr val="000000"/>
                        </a:solidFill>
                        <a:effectLst/>
                        <a:latin typeface="Cambria"/>
                      </a:endParaRPr>
                    </a:p>
                  </a:txBody>
                  <a:tcPr marL="9525" marR="9525" marT="9525" marB="0"/>
                </a:tc>
                <a:tc>
                  <a:txBody>
                    <a:bodyPr/>
                    <a:lstStyle/>
                    <a:p>
                      <a:pPr algn="l" fontAlgn="t"/>
                      <a:r>
                        <a:rPr lang="es-MX" sz="1150" u="none" strike="noStrike">
                          <a:effectLst/>
                        </a:rPr>
                        <a:t>Colombia</a:t>
                      </a:r>
                      <a:endParaRPr lang="es-MX" sz="1150" b="0" i="0" u="none" strike="noStrike">
                        <a:solidFill>
                          <a:srgbClr val="000000"/>
                        </a:solidFill>
                        <a:effectLst/>
                        <a:latin typeface="Cambria"/>
                      </a:endParaRPr>
                    </a:p>
                  </a:txBody>
                  <a:tcPr marL="9525" marR="9525" marT="9525" marB="0"/>
                </a:tc>
                <a:tc>
                  <a:txBody>
                    <a:bodyPr/>
                    <a:lstStyle/>
                    <a:p>
                      <a:pPr algn="ctr" fontAlgn="t"/>
                      <a:r>
                        <a:rPr lang="vi-VN" sz="700" u="none" strike="noStrike" dirty="0">
                          <a:effectLst/>
                        </a:rPr>
                        <a:t> </a:t>
                      </a:r>
                      <a:r>
                        <a:rPr lang="vi-VN" sz="1100" u="none" strike="noStrike" dirty="0">
                          <a:effectLst/>
                        </a:rPr>
                        <a:t>Policía Nacional</a:t>
                      </a:r>
                      <a:endParaRPr lang="vi-VN" sz="1150" b="0" i="0" u="none" strike="noStrike" dirty="0">
                        <a:solidFill>
                          <a:srgbClr val="000000"/>
                        </a:solidFill>
                        <a:effectLst/>
                        <a:latin typeface="Cambria"/>
                      </a:endParaRPr>
                    </a:p>
                  </a:txBody>
                  <a:tcPr marL="9525" marR="9525" marT="9525" marB="0"/>
                </a:tc>
                <a:tc>
                  <a:txBody>
                    <a:bodyPr/>
                    <a:lstStyle/>
                    <a:p>
                      <a:pPr algn="ctr" fontAlgn="t"/>
                      <a:r>
                        <a:rPr lang="es-MX" sz="1150" u="none" strike="noStrike" dirty="0">
                          <a:effectLst/>
                        </a:rPr>
                        <a:t>POLICÍA NACIONAL</a:t>
                      </a:r>
                      <a:endParaRPr lang="es-MX" sz="1150" b="0" i="0" u="none" strike="noStrike" dirty="0">
                        <a:solidFill>
                          <a:srgbClr val="000000"/>
                        </a:solidFill>
                        <a:effectLst/>
                        <a:latin typeface="Cambria"/>
                      </a:endParaRPr>
                    </a:p>
                  </a:txBody>
                  <a:tcPr marL="9525" marR="9525" marT="9525" marB="0"/>
                </a:tc>
              </a:tr>
              <a:tr h="907033">
                <a:tc>
                  <a:txBody>
                    <a:bodyPr/>
                    <a:lstStyle/>
                    <a:p>
                      <a:pPr algn="l" fontAlgn="t"/>
                      <a:r>
                        <a:rPr lang="es-MX" sz="1100" u="sng" strike="noStrike">
                          <a:effectLst/>
                          <a:hlinkClick r:id="rId10"/>
                        </a:rPr>
                        <a:t>http://www.icbf.gov.co/Observatorio</a:t>
                      </a:r>
                      <a:endParaRPr lang="es-MX" sz="1100" b="0" i="0" u="sng" strike="noStrike">
                        <a:solidFill>
                          <a:srgbClr val="0000FF"/>
                        </a:solidFill>
                        <a:effectLst/>
                        <a:latin typeface="Calibri"/>
                      </a:endParaRPr>
                    </a:p>
                  </a:txBody>
                  <a:tcPr marL="9525" marR="9525" marT="9525" marB="0"/>
                </a:tc>
                <a:tc>
                  <a:txBody>
                    <a:bodyPr/>
                    <a:lstStyle/>
                    <a:p>
                      <a:pPr algn="l" fontAlgn="t"/>
                      <a:r>
                        <a:rPr lang="es-MX" sz="1150" u="none" strike="noStrike">
                          <a:effectLst/>
                        </a:rPr>
                        <a:t>Colombia</a:t>
                      </a:r>
                      <a:endParaRPr lang="es-MX" sz="1150" b="0" i="0" u="none" strike="noStrike">
                        <a:solidFill>
                          <a:srgbClr val="000000"/>
                        </a:solidFill>
                        <a:effectLst/>
                        <a:latin typeface="Cambria"/>
                      </a:endParaRPr>
                    </a:p>
                  </a:txBody>
                  <a:tcPr marL="9525" marR="9525" marT="9525" marB="0"/>
                </a:tc>
                <a:tc>
                  <a:txBody>
                    <a:bodyPr/>
                    <a:lstStyle/>
                    <a:p>
                      <a:pPr algn="ctr" fontAlgn="t"/>
                      <a:r>
                        <a:rPr lang="es-MX" sz="1100" u="none" strike="noStrike" dirty="0">
                          <a:effectLst/>
                        </a:rPr>
                        <a:t>Observatorio del Bienestar de la Niñez - Instituto Colombiano de Bienestar Familiar</a:t>
                      </a:r>
                      <a:endParaRPr lang="es-MX" sz="1100" b="0" i="0" u="none" strike="noStrike" dirty="0">
                        <a:solidFill>
                          <a:srgbClr val="000000"/>
                        </a:solidFill>
                        <a:effectLst/>
                        <a:latin typeface="Cambria"/>
                      </a:endParaRPr>
                    </a:p>
                  </a:txBody>
                  <a:tcPr marL="9525" marR="9525" marT="9525" marB="0"/>
                </a:tc>
                <a:tc>
                  <a:txBody>
                    <a:bodyPr/>
                    <a:lstStyle/>
                    <a:p>
                      <a:pPr algn="ctr" fontAlgn="t"/>
                      <a:r>
                        <a:rPr lang="es-MX" sz="1150" u="none" strike="noStrike" dirty="0">
                          <a:effectLst/>
                        </a:rPr>
                        <a:t>RAMA EJECUTIVA</a:t>
                      </a:r>
                      <a:endParaRPr lang="es-MX" sz="1150" b="0" i="0" u="none" strike="noStrike" dirty="0">
                        <a:solidFill>
                          <a:srgbClr val="000000"/>
                        </a:solidFill>
                        <a:effectLst/>
                        <a:latin typeface="Cambria"/>
                      </a:endParaRPr>
                    </a:p>
                  </a:txBody>
                  <a:tcPr marL="9525" marR="9525" marT="9525" marB="0"/>
                </a:tc>
              </a:tr>
            </a:tbl>
          </a:graphicData>
        </a:graphic>
      </p:graphicFrame>
    </p:spTree>
    <p:extLst>
      <p:ext uri="{BB962C8B-B14F-4D97-AF65-F5344CB8AC3E}">
        <p14:creationId xmlns:p14="http://schemas.microsoft.com/office/powerpoint/2010/main" val="3655737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Información cualitativa</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710982629"/>
              </p:ext>
            </p:extLst>
          </p:nvPr>
        </p:nvGraphicFramePr>
        <p:xfrm>
          <a:off x="22860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Llamada rectangular redondeada 11"/>
          <p:cNvSpPr/>
          <p:nvPr/>
        </p:nvSpPr>
        <p:spPr>
          <a:xfrm flipH="1">
            <a:off x="0" y="1766453"/>
            <a:ext cx="4010120" cy="3747655"/>
          </a:xfrm>
          <a:prstGeom prst="wedgeRoundRectCallout">
            <a:avLst>
              <a:gd name="adj1" fmla="val -65840"/>
              <a:gd name="adj2" fmla="val 39787"/>
              <a:gd name="adj3" fmla="val 16667"/>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s-ES_tradnl" sz="1200" dirty="0">
                <a:solidFill>
                  <a:srgbClr val="0D0D0D"/>
                </a:solidFill>
              </a:rPr>
              <a:t>Atendiendo </a:t>
            </a:r>
            <a:r>
              <a:rPr lang="es-ES_tradnl" sz="1200" dirty="0" smtClean="0">
                <a:solidFill>
                  <a:srgbClr val="0D0D0D"/>
                </a:solidFill>
              </a:rPr>
              <a:t>a </a:t>
            </a:r>
            <a:r>
              <a:rPr lang="es-ES_tradnl" sz="1200" dirty="0">
                <a:solidFill>
                  <a:srgbClr val="0D0D0D"/>
                </a:solidFill>
              </a:rPr>
              <a:t>la capacidad de incidencia de los medios de comunicación, las obligaciones a ellos impuestas y la relevancia social de estos </a:t>
            </a:r>
            <a:r>
              <a:rPr lang="es-ES_tradnl" sz="1200" dirty="0" smtClean="0">
                <a:solidFill>
                  <a:srgbClr val="0D0D0D"/>
                </a:solidFill>
              </a:rPr>
              <a:t>delitos, se monitorearán medios </a:t>
            </a:r>
            <a:r>
              <a:rPr lang="es-ES_tradnl" sz="1200" dirty="0">
                <a:solidFill>
                  <a:srgbClr val="0D0D0D"/>
                </a:solidFill>
              </a:rPr>
              <a:t>de comunicación </a:t>
            </a:r>
            <a:r>
              <a:rPr lang="es-ES_tradnl" sz="1200" dirty="0" smtClean="0">
                <a:solidFill>
                  <a:srgbClr val="0D0D0D"/>
                </a:solidFill>
              </a:rPr>
              <a:t>para:</a:t>
            </a:r>
          </a:p>
          <a:p>
            <a:pPr lvl="0" algn="ctr"/>
            <a:endParaRPr lang="es-ES_tradnl" sz="1200" dirty="0" smtClean="0">
              <a:solidFill>
                <a:srgbClr val="0D0D0D"/>
              </a:solidFill>
            </a:endParaRPr>
          </a:p>
          <a:p>
            <a:pPr marL="171450" lvl="0" indent="-171450" algn="ctr">
              <a:buFontTx/>
              <a:buChar char="-"/>
            </a:pPr>
            <a:r>
              <a:rPr lang="es-MX" sz="1200" dirty="0" smtClean="0">
                <a:solidFill>
                  <a:srgbClr val="0D0D0D"/>
                </a:solidFill>
              </a:rPr>
              <a:t>Identificar </a:t>
            </a:r>
            <a:r>
              <a:rPr lang="es-MX" sz="1200" dirty="0">
                <a:solidFill>
                  <a:srgbClr val="0D0D0D"/>
                </a:solidFill>
              </a:rPr>
              <a:t>la </a:t>
            </a:r>
            <a:r>
              <a:rPr lang="es-MX" sz="1200" i="1" dirty="0">
                <a:solidFill>
                  <a:srgbClr val="0D0D0D"/>
                </a:solidFill>
              </a:rPr>
              <a:t>agenda </a:t>
            </a:r>
            <a:r>
              <a:rPr lang="es-MX" sz="1200" i="1" dirty="0" smtClean="0">
                <a:solidFill>
                  <a:srgbClr val="0D0D0D"/>
                </a:solidFill>
              </a:rPr>
              <a:t>setting </a:t>
            </a:r>
            <a:r>
              <a:rPr lang="es-MX" sz="1200" dirty="0" smtClean="0">
                <a:solidFill>
                  <a:srgbClr val="0D0D0D"/>
                </a:solidFill>
              </a:rPr>
              <a:t>de </a:t>
            </a:r>
            <a:r>
              <a:rPr lang="es-MX" sz="1200" dirty="0">
                <a:solidFill>
                  <a:srgbClr val="0D0D0D"/>
                </a:solidFill>
              </a:rPr>
              <a:t>los medios de comunicación en el cubrimiento de los delitos </a:t>
            </a:r>
            <a:r>
              <a:rPr lang="es-MX" sz="1200" dirty="0" smtClean="0">
                <a:solidFill>
                  <a:srgbClr val="0D0D0D"/>
                </a:solidFill>
              </a:rPr>
              <a:t>sexuales contra NNA, </a:t>
            </a:r>
            <a:r>
              <a:rPr lang="es-MX" sz="1200" dirty="0">
                <a:solidFill>
                  <a:srgbClr val="0D0D0D"/>
                </a:solidFill>
              </a:rPr>
              <a:t>es decir, qué están mostrando los medios, cómo están orientando a la ciudadanía con relación a estos temas y cómo caracterizan las conductas punibles </a:t>
            </a:r>
            <a:r>
              <a:rPr lang="es-MX" sz="1200" dirty="0" smtClean="0">
                <a:solidFill>
                  <a:srgbClr val="0D0D0D"/>
                </a:solidFill>
              </a:rPr>
              <a:t>de carácter sexual cometidas contra NNA.</a:t>
            </a:r>
          </a:p>
          <a:p>
            <a:pPr marL="171450" indent="-171450" algn="ctr">
              <a:buFontTx/>
              <a:buChar char="-"/>
            </a:pPr>
            <a:endParaRPr lang="es-MX" sz="1200" dirty="0">
              <a:solidFill>
                <a:srgbClr val="0D0D0D"/>
              </a:solidFill>
            </a:endParaRPr>
          </a:p>
          <a:p>
            <a:pPr marL="171450" indent="-171450" algn="ctr">
              <a:buFontTx/>
              <a:buChar char="-"/>
            </a:pPr>
            <a:r>
              <a:rPr lang="es-ES_tradnl" sz="1200" dirty="0" smtClean="0">
                <a:solidFill>
                  <a:srgbClr val="0D0D0D"/>
                </a:solidFill>
              </a:rPr>
              <a:t>Dinamizar </a:t>
            </a:r>
            <a:r>
              <a:rPr lang="es-ES_tradnl" sz="1200" dirty="0">
                <a:solidFill>
                  <a:srgbClr val="0D0D0D"/>
                </a:solidFill>
              </a:rPr>
              <a:t>el papel de los medios de comunicación al compás de instrumentos que </a:t>
            </a:r>
            <a:r>
              <a:rPr lang="es-MX" sz="1200" dirty="0">
                <a:solidFill>
                  <a:srgbClr val="0D0D0D"/>
                </a:solidFill>
              </a:rPr>
              <a:t>permitan formar ciudadanía, a partir del manejo de la información relativa a los delitos que se cometen sobre los NNA</a:t>
            </a:r>
            <a:r>
              <a:rPr lang="es-MX" sz="1200" dirty="0" smtClean="0">
                <a:solidFill>
                  <a:srgbClr val="0D0D0D"/>
                </a:solidFill>
              </a:rPr>
              <a:t>.</a:t>
            </a:r>
          </a:p>
          <a:p>
            <a:pPr marL="171450" lvl="0" indent="-171450" algn="ctr">
              <a:buFontTx/>
              <a:buChar char="-"/>
            </a:pPr>
            <a:endParaRPr lang="es-MX" sz="1200" dirty="0" smtClean="0">
              <a:solidFill>
                <a:srgbClr val="0D0D0D"/>
              </a:solidFill>
            </a:endParaRPr>
          </a:p>
          <a:p>
            <a:pPr marL="171450" lvl="0" indent="-171450" algn="ctr">
              <a:buFontTx/>
              <a:buChar char="-"/>
            </a:pPr>
            <a:r>
              <a:rPr lang="es-MX" sz="1200" dirty="0" smtClean="0">
                <a:solidFill>
                  <a:srgbClr val="0D0D0D"/>
                </a:solidFill>
              </a:rPr>
              <a:t>Identificar expectativas </a:t>
            </a:r>
            <a:r>
              <a:rPr lang="es-MX" sz="1200" dirty="0">
                <a:solidFill>
                  <a:srgbClr val="0D0D0D"/>
                </a:solidFill>
              </a:rPr>
              <a:t>y percepciones de la ciudadanía en la realidad mostrada en los medios</a:t>
            </a:r>
            <a:r>
              <a:rPr lang="es-MX" sz="1200" dirty="0" smtClean="0">
                <a:solidFill>
                  <a:srgbClr val="0D0D0D"/>
                </a:solidFill>
              </a:rPr>
              <a:t>.</a:t>
            </a:r>
            <a:endParaRPr lang="es-CO" sz="1200" dirty="0">
              <a:solidFill>
                <a:srgbClr val="0D0D0D"/>
              </a:solidFill>
            </a:endParaRPr>
          </a:p>
          <a:p>
            <a:pPr algn="ctr"/>
            <a:endParaRPr lang="es-ES" sz="1200" dirty="0">
              <a:solidFill>
                <a:srgbClr val="0D0D0D"/>
              </a:solidFill>
            </a:endParaRPr>
          </a:p>
        </p:txBody>
      </p:sp>
    </p:spTree>
    <p:extLst>
      <p:ext uri="{BB962C8B-B14F-4D97-AF65-F5344CB8AC3E}">
        <p14:creationId xmlns:p14="http://schemas.microsoft.com/office/powerpoint/2010/main" val="317538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upRight)">
                                      <p:cBhvr>
                                        <p:cTn id="7"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22313" y="0"/>
            <a:ext cx="7772400" cy="6858000"/>
          </a:xfrm>
        </p:spPr>
        <p:txBody>
          <a:bodyPr>
            <a:normAutofit/>
          </a:bodyPr>
          <a:lstStyle/>
          <a:p>
            <a:pPr algn="ctr"/>
            <a:r>
              <a:rPr lang="es-ES" dirty="0" smtClean="0"/>
              <a:t/>
            </a:r>
            <a:br>
              <a:rPr lang="es-ES" dirty="0" smtClean="0"/>
            </a:br>
            <a:r>
              <a:rPr lang="es-ES" dirty="0"/>
              <a:t/>
            </a:r>
            <a:br>
              <a:rPr lang="es-ES" dirty="0"/>
            </a:br>
            <a:r>
              <a:rPr lang="es-ES" dirty="0" smtClean="0"/>
              <a:t/>
            </a:r>
            <a:br>
              <a:rPr lang="es-ES" dirty="0" smtClean="0"/>
            </a:br>
            <a:r>
              <a:rPr lang="es-ES" dirty="0"/>
              <a:t/>
            </a:r>
            <a:br>
              <a:rPr lang="es-ES" dirty="0"/>
            </a:br>
            <a:r>
              <a:rPr lang="es-ES" dirty="0" smtClean="0"/>
              <a:t>Revisión DE EXPEDIENTES</a:t>
            </a:r>
            <a:r>
              <a:rPr lang="es-ES" dirty="0"/>
              <a:t/>
            </a:r>
            <a:br>
              <a:rPr lang="es-ES" dirty="0"/>
            </a:br>
            <a:endParaRPr lang="es-ES" dirty="0"/>
          </a:p>
        </p:txBody>
      </p:sp>
    </p:spTree>
    <p:extLst>
      <p:ext uri="{BB962C8B-B14F-4D97-AF65-F5344CB8AC3E}">
        <p14:creationId xmlns:p14="http://schemas.microsoft.com/office/powerpoint/2010/main" val="1368530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141909"/>
            <a:ext cx="8229600" cy="4525963"/>
          </a:xfrm>
        </p:spPr>
        <p:txBody>
          <a:bodyPr>
            <a:normAutofit fontScale="62500" lnSpcReduction="20000"/>
          </a:bodyPr>
          <a:lstStyle/>
          <a:p>
            <a:pPr algn="just"/>
            <a:r>
              <a:rPr lang="es-ES_tradnl" dirty="0" smtClean="0"/>
              <a:t>La </a:t>
            </a:r>
            <a:r>
              <a:rPr lang="es-ES_tradnl" dirty="0"/>
              <a:t>muestra fue inicialmente diseñada para la revisión de 325 procesos con sentencia de primera instancia proferida en el año de 2013, en 92 despachos en 20 ciudades ubicadas en las regiones andina, norte, oriente y pacífica. </a:t>
            </a:r>
            <a:endParaRPr lang="es-ES_tradnl" dirty="0" smtClean="0"/>
          </a:p>
          <a:p>
            <a:pPr algn="just"/>
            <a:endParaRPr lang="es-ES_tradnl" dirty="0" smtClean="0"/>
          </a:p>
          <a:p>
            <a:pPr algn="just"/>
            <a:r>
              <a:rPr lang="es-ES_tradnl" dirty="0" smtClean="0"/>
              <a:t>Dentro </a:t>
            </a:r>
            <a:r>
              <a:rPr lang="es-ES_tradnl" dirty="0"/>
              <a:t>de los despachos seleccionados 22 corresponden a  juzgados de adolescentes con funciones de conocimiento, los cuales representan 97 procesos.  Estos resultados se incluirán en el análisis para caracterizar el fenómeno, las víctimas y los victimarios, pero no para evaluar ni describir el funcionamiento del sistema de responsabilidad penal de adolescentes, puesto que el Observatorio se diseñó específicamente para el SPA</a:t>
            </a:r>
            <a:r>
              <a:rPr lang="es-ES_tradnl" dirty="0" smtClean="0"/>
              <a:t>.</a:t>
            </a:r>
          </a:p>
          <a:p>
            <a:pPr algn="just"/>
            <a:endParaRPr lang="es-ES_tradnl" dirty="0" smtClean="0"/>
          </a:p>
          <a:p>
            <a:pPr algn="just"/>
            <a:r>
              <a:rPr lang="es-ES_tradnl" dirty="0"/>
              <a:t>L</a:t>
            </a:r>
            <a:r>
              <a:rPr lang="es-ES_tradnl" dirty="0" smtClean="0"/>
              <a:t>a </a:t>
            </a:r>
            <a:r>
              <a:rPr lang="es-ES_tradnl" dirty="0"/>
              <a:t>revisión y registro final de la información no correspondió al 100% de la muestra; de los 325 procesos inicialmente propuestos, solo fue posible el análisis de 179, según se discrimina a continuación</a:t>
            </a:r>
            <a:r>
              <a:rPr lang="es-CO" dirty="0" smtClean="0">
                <a:effectLst/>
              </a:rPr>
              <a:t> </a:t>
            </a:r>
            <a:endParaRPr lang="es-ES" dirty="0"/>
          </a:p>
        </p:txBody>
      </p:sp>
    </p:spTree>
    <p:extLst>
      <p:ext uri="{BB962C8B-B14F-4D97-AF65-F5344CB8AC3E}">
        <p14:creationId xmlns:p14="http://schemas.microsoft.com/office/powerpoint/2010/main" val="2626273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Expedientes revisados</a:t>
            </a:r>
            <a:endParaRPr lang="es-ES" dirty="0"/>
          </a:p>
        </p:txBody>
      </p:sp>
      <p:graphicFrame>
        <p:nvGraphicFramePr>
          <p:cNvPr id="5" name="Diagrama 4"/>
          <p:cNvGraphicFramePr/>
          <p:nvPr>
            <p:extLst>
              <p:ext uri="{D42A27DB-BD31-4B8C-83A1-F6EECF244321}">
                <p14:modId xmlns:p14="http://schemas.microsoft.com/office/powerpoint/2010/main" val="4076378201"/>
              </p:ext>
            </p:extLst>
          </p:nvPr>
        </p:nvGraphicFramePr>
        <p:xfrm>
          <a:off x="273895" y="1325225"/>
          <a:ext cx="8380745" cy="5006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7883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Tipo de delito</a:t>
            </a:r>
            <a:endParaRPr lang="es-ES" dirty="0"/>
          </a:p>
        </p:txBody>
      </p:sp>
      <p:graphicFrame>
        <p:nvGraphicFramePr>
          <p:cNvPr id="5" name="Gráfico 4"/>
          <p:cNvGraphicFramePr/>
          <p:nvPr>
            <p:extLst>
              <p:ext uri="{D42A27DB-BD31-4B8C-83A1-F6EECF244321}">
                <p14:modId xmlns:p14="http://schemas.microsoft.com/office/powerpoint/2010/main" val="1637611129"/>
              </p:ext>
            </p:extLst>
          </p:nvPr>
        </p:nvGraphicFramePr>
        <p:xfrm>
          <a:off x="858835" y="1939554"/>
          <a:ext cx="4705797" cy="3533752"/>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p:cNvSpPr txBox="1"/>
          <p:nvPr/>
        </p:nvSpPr>
        <p:spPr>
          <a:xfrm>
            <a:off x="6180015" y="2671183"/>
            <a:ext cx="2212760" cy="2031325"/>
          </a:xfrm>
          <a:prstGeom prst="rect">
            <a:avLst/>
          </a:prstGeom>
          <a:noFill/>
        </p:spPr>
        <p:txBody>
          <a:bodyPr wrap="square" rtlCol="0">
            <a:spAutoFit/>
          </a:bodyPr>
          <a:lstStyle/>
          <a:p>
            <a:r>
              <a:rPr lang="es-ES_tradnl" dirty="0"/>
              <a:t>De los 179 casos, los 136 singulares se tramitaron en el 57%  por el delito de actos sexuales abusivos con menor de 14 años y el 34%,</a:t>
            </a:r>
            <a:r>
              <a:rPr lang="es-CO" dirty="0" smtClean="0">
                <a:effectLst/>
              </a:rPr>
              <a:t> </a:t>
            </a:r>
            <a:endParaRPr lang="es-ES" dirty="0"/>
          </a:p>
        </p:txBody>
      </p:sp>
    </p:spTree>
    <p:extLst>
      <p:ext uri="{BB962C8B-B14F-4D97-AF65-F5344CB8AC3E}">
        <p14:creationId xmlns:p14="http://schemas.microsoft.com/office/powerpoint/2010/main" val="133828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39360" y="408643"/>
            <a:ext cx="8229600" cy="2655361"/>
          </a:xfrm>
        </p:spPr>
        <p:txBody>
          <a:bodyPr>
            <a:normAutofit fontScale="77500" lnSpcReduction="20000"/>
          </a:bodyPr>
          <a:lstStyle/>
          <a:p>
            <a:r>
              <a:rPr lang="es-ES_tradnl" dirty="0"/>
              <a:t>En los 43 casos en los que hubo concurso, en 10 de ellos el delito sexual se cometió junto con delitos atentatorios de bienes jurídicos de la libertad sexual, la mayoría de lesiones personales.  Por su parte 3 de los 4 delitos registrados por cualquiera de las formas de explotación sexual comercial se cometieron en concurso con los delitos de actos sexuales abusivos o acceso carnal abusivo</a:t>
            </a:r>
            <a:r>
              <a:rPr lang="es-CO" dirty="0" smtClean="0">
                <a:effectLst/>
              </a:rPr>
              <a:t> </a:t>
            </a:r>
            <a:endParaRPr lang="es-ES" dirty="0"/>
          </a:p>
        </p:txBody>
      </p:sp>
      <p:pic>
        <p:nvPicPr>
          <p:cNvPr id="6" name="Imagen 5"/>
          <p:cNvPicPr>
            <a:picLocks noChangeAspect="1"/>
          </p:cNvPicPr>
          <p:nvPr/>
        </p:nvPicPr>
        <p:blipFill>
          <a:blip r:embed="rId2"/>
          <a:stretch>
            <a:fillRect/>
          </a:stretch>
        </p:blipFill>
        <p:spPr>
          <a:xfrm>
            <a:off x="589196" y="3422649"/>
            <a:ext cx="7979764" cy="1841151"/>
          </a:xfrm>
          <a:prstGeom prst="rect">
            <a:avLst/>
          </a:prstGeom>
        </p:spPr>
      </p:pic>
    </p:spTree>
    <p:extLst>
      <p:ext uri="{BB962C8B-B14F-4D97-AF65-F5344CB8AC3E}">
        <p14:creationId xmlns:p14="http://schemas.microsoft.com/office/powerpoint/2010/main" val="1184916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Forma de inicio del proceso</a:t>
            </a:r>
            <a:endParaRPr lang="es-ES" dirty="0"/>
          </a:p>
        </p:txBody>
      </p:sp>
      <p:pic>
        <p:nvPicPr>
          <p:cNvPr id="4" name="Marcador de contenido 3"/>
          <p:cNvPicPr>
            <a:picLocks noGrp="1" noChangeAspect="1"/>
          </p:cNvPicPr>
          <p:nvPr>
            <p:ph idx="1"/>
          </p:nvPr>
        </p:nvPicPr>
        <p:blipFill>
          <a:blip r:embed="rId2"/>
          <a:srcRect t="30794" b="30794"/>
          <a:stretch>
            <a:fillRect/>
          </a:stretch>
        </p:blipFill>
        <p:spPr/>
      </p:pic>
      <p:pic>
        <p:nvPicPr>
          <p:cNvPr id="6" name="Imagen 5"/>
          <p:cNvPicPr>
            <a:picLocks noChangeAspect="1"/>
          </p:cNvPicPr>
          <p:nvPr/>
        </p:nvPicPr>
        <p:blipFill>
          <a:blip r:embed="rId3"/>
          <a:stretch>
            <a:fillRect/>
          </a:stretch>
        </p:blipFill>
        <p:spPr>
          <a:xfrm>
            <a:off x="0" y="1600200"/>
            <a:ext cx="9144000" cy="2167457"/>
          </a:xfrm>
          <a:prstGeom prst="rect">
            <a:avLst/>
          </a:prstGeom>
        </p:spPr>
      </p:pic>
      <p:sp>
        <p:nvSpPr>
          <p:cNvPr id="7" name="Rectángulo 6"/>
          <p:cNvSpPr/>
          <p:nvPr/>
        </p:nvSpPr>
        <p:spPr>
          <a:xfrm>
            <a:off x="0" y="3767657"/>
            <a:ext cx="9144000" cy="2800767"/>
          </a:xfrm>
          <a:prstGeom prst="rect">
            <a:avLst/>
          </a:prstGeom>
        </p:spPr>
        <p:txBody>
          <a:bodyPr wrap="square">
            <a:spAutoFit/>
          </a:bodyPr>
          <a:lstStyle/>
          <a:p>
            <a:pPr algn="ctr"/>
            <a:r>
              <a:rPr lang="es-ES_tradnl" sz="4400" dirty="0" smtClean="0"/>
              <a:t>En el 85% de los 179 casos revisados el proceso culminó mediante una condena y el 12% mediante una absolución. </a:t>
            </a:r>
            <a:endParaRPr lang="es-CO" sz="4400" dirty="0"/>
          </a:p>
        </p:txBody>
      </p:sp>
    </p:spTree>
    <p:extLst>
      <p:ext uri="{BB962C8B-B14F-4D97-AF65-F5344CB8AC3E}">
        <p14:creationId xmlns:p14="http://schemas.microsoft.com/office/powerpoint/2010/main" val="4001631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Representación judicial de las víctimas</a:t>
            </a:r>
            <a:endParaRPr lang="es-ES" dirty="0"/>
          </a:p>
        </p:txBody>
      </p:sp>
      <p:pic>
        <p:nvPicPr>
          <p:cNvPr id="8" name="Imagen 7"/>
          <p:cNvPicPr>
            <a:picLocks noChangeAspect="1"/>
          </p:cNvPicPr>
          <p:nvPr/>
        </p:nvPicPr>
        <p:blipFill>
          <a:blip r:embed="rId2"/>
          <a:stretch>
            <a:fillRect/>
          </a:stretch>
        </p:blipFill>
        <p:spPr>
          <a:xfrm>
            <a:off x="248772" y="1417638"/>
            <a:ext cx="8765011" cy="2415248"/>
          </a:xfrm>
          <a:prstGeom prst="rect">
            <a:avLst/>
          </a:prstGeom>
        </p:spPr>
      </p:pic>
      <p:sp>
        <p:nvSpPr>
          <p:cNvPr id="10" name="Título 1"/>
          <p:cNvSpPr txBox="1">
            <a:spLocks/>
          </p:cNvSpPr>
          <p:nvPr/>
        </p:nvSpPr>
        <p:spPr>
          <a:xfrm>
            <a:off x="457200" y="3661264"/>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dirty="0" smtClean="0"/>
              <a:t>Representación judicial de los agresores</a:t>
            </a:r>
            <a:endParaRPr lang="es-ES" dirty="0"/>
          </a:p>
        </p:txBody>
      </p:sp>
      <p:pic>
        <p:nvPicPr>
          <p:cNvPr id="14" name="Imagen 13"/>
          <p:cNvPicPr>
            <a:picLocks noChangeAspect="1"/>
          </p:cNvPicPr>
          <p:nvPr/>
        </p:nvPicPr>
        <p:blipFill>
          <a:blip r:embed="rId3"/>
          <a:stretch>
            <a:fillRect/>
          </a:stretch>
        </p:blipFill>
        <p:spPr>
          <a:xfrm>
            <a:off x="614319" y="4968349"/>
            <a:ext cx="8229600" cy="1800953"/>
          </a:xfrm>
          <a:prstGeom prst="rect">
            <a:avLst/>
          </a:prstGeom>
        </p:spPr>
      </p:pic>
    </p:spTree>
    <p:extLst>
      <p:ext uri="{BB962C8B-B14F-4D97-AF65-F5344CB8AC3E}">
        <p14:creationId xmlns:p14="http://schemas.microsoft.com/office/powerpoint/2010/main" val="3636584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defTabSz="914400" eaLnBrk="0" fontAlgn="base" hangingPunct="0">
              <a:spcAft>
                <a:spcPct val="0"/>
              </a:spcAft>
              <a:tabLst>
                <a:tab pos="2228850" algn="l"/>
              </a:tabLst>
            </a:pPr>
            <a:r>
              <a:rPr lang="es-ES_tradnl" sz="1200" i="1" dirty="0" smtClean="0">
                <a:latin typeface="Berylium"/>
                <a:ea typeface="Calibri" panose="020F0502020204030204" pitchFamily="34" charset="0"/>
                <a:cs typeface="Times New Roman" panose="02020603050405020304" pitchFamily="18" charset="0"/>
              </a:rPr>
              <a:t/>
            </a:r>
            <a:br>
              <a:rPr lang="es-ES_tradnl" sz="1200" i="1" dirty="0" smtClean="0">
                <a:latin typeface="Berylium"/>
                <a:ea typeface="Calibri" panose="020F0502020204030204" pitchFamily="34" charset="0"/>
                <a:cs typeface="Times New Roman" panose="02020603050405020304" pitchFamily="18" charset="0"/>
              </a:rPr>
            </a:br>
            <a:r>
              <a:rPr lang="es-ES_tradnl" sz="1200" i="1" dirty="0">
                <a:latin typeface="Berylium"/>
                <a:ea typeface="Calibri" panose="020F0502020204030204" pitchFamily="34" charset="0"/>
                <a:cs typeface="Times New Roman" panose="02020603050405020304" pitchFamily="18" charset="0"/>
              </a:rPr>
              <a:t/>
            </a:r>
            <a:br>
              <a:rPr lang="es-ES_tradnl" sz="1200" i="1" dirty="0">
                <a:latin typeface="Berylium"/>
                <a:ea typeface="Calibri" panose="020F0502020204030204" pitchFamily="34" charset="0"/>
                <a:cs typeface="Times New Roman" panose="02020603050405020304" pitchFamily="18" charset="0"/>
              </a:rPr>
            </a:br>
            <a:r>
              <a:rPr lang="es-ES_tradnl" sz="1200" i="1" dirty="0" smtClean="0">
                <a:latin typeface="Berylium"/>
                <a:ea typeface="Calibri" panose="020F0502020204030204" pitchFamily="34" charset="0"/>
                <a:cs typeface="Times New Roman" panose="02020603050405020304" pitchFamily="18" charset="0"/>
              </a:rPr>
              <a:t/>
            </a:r>
            <a:br>
              <a:rPr lang="es-ES_tradnl" sz="1200" i="1" dirty="0" smtClean="0">
                <a:latin typeface="Berylium"/>
                <a:ea typeface="Calibri" panose="020F0502020204030204" pitchFamily="34" charset="0"/>
                <a:cs typeface="Times New Roman" panose="02020603050405020304" pitchFamily="18" charset="0"/>
              </a:rPr>
            </a:br>
            <a:r>
              <a:rPr lang="es-ES_tradnl" sz="1200" i="1" dirty="0">
                <a:latin typeface="Berylium"/>
                <a:ea typeface="Calibri" panose="020F0502020204030204" pitchFamily="34" charset="0"/>
                <a:cs typeface="Times New Roman" panose="02020603050405020304" pitchFamily="18" charset="0"/>
              </a:rPr>
              <a:t/>
            </a:r>
            <a:br>
              <a:rPr lang="es-ES_tradnl" sz="1200" i="1" dirty="0">
                <a:latin typeface="Berylium"/>
                <a:ea typeface="Calibri" panose="020F0502020204030204" pitchFamily="34" charset="0"/>
                <a:cs typeface="Times New Roman" panose="02020603050405020304" pitchFamily="18" charset="0"/>
              </a:rPr>
            </a:br>
            <a:r>
              <a:rPr lang="es-ES_tradnl" sz="1600" i="1" dirty="0" smtClean="0">
                <a:latin typeface="Berylium"/>
                <a:ea typeface="Calibri" panose="020F0502020204030204" pitchFamily="34" charset="0"/>
                <a:cs typeface="Times New Roman" panose="02020603050405020304" pitchFamily="18" charset="0"/>
              </a:rPr>
              <a:t>Rama </a:t>
            </a:r>
            <a:r>
              <a:rPr lang="es-ES_tradnl" sz="1600" i="1" dirty="0">
                <a:latin typeface="Berylium"/>
                <a:ea typeface="Calibri" panose="020F0502020204030204" pitchFamily="34" charset="0"/>
                <a:cs typeface="Times New Roman" panose="02020603050405020304" pitchFamily="18" charset="0"/>
              </a:rPr>
              <a:t>Judicial del Poder P</a:t>
            </a:r>
            <a:r>
              <a:rPr lang="es-ES_tradnl" sz="1600" i="1" dirty="0">
                <a:latin typeface="Cambria" panose="02040503050406030204" pitchFamily="18" charset="0"/>
                <a:ea typeface="Calibri" panose="020F0502020204030204" pitchFamily="34" charset="0"/>
                <a:cs typeface="Times New Roman" panose="02020603050405020304" pitchFamily="18" charset="0"/>
              </a:rPr>
              <a:t>ú</a:t>
            </a:r>
            <a:r>
              <a:rPr lang="es-ES_tradnl" sz="1600" i="1" dirty="0">
                <a:latin typeface="Berylium"/>
                <a:ea typeface="Calibri" panose="020F0502020204030204" pitchFamily="34" charset="0"/>
                <a:cs typeface="Times New Roman" panose="02020603050405020304" pitchFamily="18" charset="0"/>
              </a:rPr>
              <a:t>blico</a:t>
            </a:r>
            <a:r>
              <a:rPr lang="es-CO" sz="1600" dirty="0"/>
              <a:t/>
            </a:r>
            <a:br>
              <a:rPr lang="es-CO" sz="1600" dirty="0"/>
            </a:br>
            <a:r>
              <a:rPr lang="es-ES_tradnl" sz="1600" i="1" dirty="0">
                <a:latin typeface="Berylium"/>
                <a:ea typeface="Calibri" panose="020F0502020204030204" pitchFamily="34" charset="0"/>
                <a:cs typeface="Times New Roman" panose="02020603050405020304" pitchFamily="18" charset="0"/>
              </a:rPr>
              <a:t>Consejo Superior de la Judicatura</a:t>
            </a:r>
            <a:r>
              <a:rPr lang="es-CO" sz="1600" dirty="0"/>
              <a:t/>
            </a:r>
            <a:br>
              <a:rPr lang="es-CO" sz="1600" dirty="0"/>
            </a:br>
            <a:r>
              <a:rPr lang="es-ES_tradnl" sz="1600" i="1" dirty="0">
                <a:latin typeface="Berylium"/>
                <a:ea typeface="Calibri" panose="020F0502020204030204" pitchFamily="34" charset="0"/>
                <a:cs typeface="Times New Roman" panose="02020603050405020304" pitchFamily="18" charset="0"/>
              </a:rPr>
              <a:t>Sala Administrativa</a:t>
            </a:r>
            <a:r>
              <a:rPr lang="es-CO" sz="1200" dirty="0"/>
              <a:t/>
            </a:r>
            <a:br>
              <a:rPr lang="es-CO" sz="1200" dirty="0"/>
            </a:br>
            <a:endParaRPr lang="es-CO" dirty="0"/>
          </a:p>
        </p:txBody>
      </p:sp>
      <p:sp>
        <p:nvSpPr>
          <p:cNvPr id="3" name="Marcador de contenido 2"/>
          <p:cNvSpPr>
            <a:spLocks noGrp="1"/>
          </p:cNvSpPr>
          <p:nvPr>
            <p:ph idx="1"/>
          </p:nvPr>
        </p:nvSpPr>
        <p:spPr/>
        <p:txBody>
          <a:bodyPr>
            <a:normAutofit fontScale="62500" lnSpcReduction="20000"/>
          </a:bodyPr>
          <a:lstStyle/>
          <a:p>
            <a:pPr marL="0" indent="0" algn="ctr">
              <a:lnSpc>
                <a:spcPct val="114000"/>
              </a:lnSpc>
              <a:spcAft>
                <a:spcPts val="0"/>
              </a:spcAft>
              <a:buNone/>
              <a:tabLst>
                <a:tab pos="2228850" algn="l"/>
              </a:tabLst>
            </a:pPr>
            <a:r>
              <a:rPr lang="es-ES_tradnl" b="1" dirty="0" smtClean="0">
                <a:latin typeface="Calibri" panose="020F0502020204030204" pitchFamily="34" charset="0"/>
                <a:ea typeface="Calibri" panose="020F0502020204030204" pitchFamily="34" charset="0"/>
                <a:cs typeface="Tahoma" panose="020B0604030504040204" pitchFamily="34" charset="0"/>
              </a:rPr>
              <a:t>JOSE </a:t>
            </a:r>
            <a:r>
              <a:rPr lang="es-ES_tradnl" b="1" dirty="0">
                <a:latin typeface="Calibri" panose="020F0502020204030204" pitchFamily="34" charset="0"/>
                <a:ea typeface="Calibri" panose="020F0502020204030204" pitchFamily="34" charset="0"/>
                <a:cs typeface="Tahoma" panose="020B0604030504040204" pitchFamily="34" charset="0"/>
              </a:rPr>
              <a:t>AGUSTIN SUAREZ ALBA </a:t>
            </a:r>
            <a:endParaRPr lang="es-CO" dirty="0">
              <a:latin typeface="Cambria" panose="02040503050406030204" pitchFamily="18" charset="0"/>
              <a:ea typeface="Calibri" panose="020F0502020204030204" pitchFamily="34" charset="0"/>
              <a:cs typeface="Times New Roman" panose="02020603050405020304" pitchFamily="18" charset="0"/>
            </a:endParaRPr>
          </a:p>
          <a:p>
            <a:pPr marL="0" indent="0" algn="ctr">
              <a:lnSpc>
                <a:spcPct val="114000"/>
              </a:lnSpc>
              <a:spcAft>
                <a:spcPts val="0"/>
              </a:spcAft>
              <a:buNone/>
              <a:tabLst>
                <a:tab pos="2228850" algn="l"/>
              </a:tabLst>
            </a:pPr>
            <a:r>
              <a:rPr lang="es-ES_tradnl" b="1" dirty="0">
                <a:latin typeface="Calibri" panose="020F0502020204030204" pitchFamily="34" charset="0"/>
                <a:ea typeface="Calibri" panose="020F0502020204030204" pitchFamily="34" charset="0"/>
                <a:cs typeface="Tahoma" panose="020B0604030504040204" pitchFamily="34" charset="0"/>
              </a:rPr>
              <a:t>Presidente </a:t>
            </a:r>
            <a:endParaRPr lang="es-CO" dirty="0">
              <a:latin typeface="Cambria" panose="02040503050406030204" pitchFamily="18" charset="0"/>
              <a:ea typeface="Calibri" panose="020F0502020204030204" pitchFamily="34" charset="0"/>
              <a:cs typeface="Times New Roman" panose="02020603050405020304" pitchFamily="18" charset="0"/>
            </a:endParaRPr>
          </a:p>
          <a:p>
            <a:pPr marL="0" indent="0" algn="ctr">
              <a:lnSpc>
                <a:spcPct val="114000"/>
              </a:lnSpc>
              <a:spcAft>
                <a:spcPts val="0"/>
              </a:spcAft>
              <a:buNone/>
              <a:tabLst>
                <a:tab pos="2228850" algn="l"/>
              </a:tabLst>
            </a:pPr>
            <a:r>
              <a:rPr lang="es-ES_tradnl" sz="1600" dirty="0">
                <a:latin typeface="Calibri" panose="020F0502020204030204" pitchFamily="34" charset="0"/>
                <a:ea typeface="Calibri" panose="020F0502020204030204" pitchFamily="34" charset="0"/>
                <a:cs typeface="Tahoma" panose="020B0604030504040204" pitchFamily="34" charset="0"/>
              </a:rPr>
              <a:t>A partir del 28 de Enero de 2015 </a:t>
            </a:r>
            <a:endParaRPr lang="es-CO" dirty="0">
              <a:latin typeface="Cambria" panose="02040503050406030204" pitchFamily="18" charset="0"/>
              <a:ea typeface="Calibri" panose="020F0502020204030204" pitchFamily="34" charset="0"/>
              <a:cs typeface="Times New Roman" panose="02020603050405020304" pitchFamily="18" charset="0"/>
            </a:endParaRPr>
          </a:p>
          <a:p>
            <a:pPr marL="0" indent="0" algn="ctr">
              <a:lnSpc>
                <a:spcPct val="114000"/>
              </a:lnSpc>
              <a:spcAft>
                <a:spcPts val="0"/>
              </a:spcAft>
              <a:buNone/>
              <a:tabLst>
                <a:tab pos="2228850" algn="l"/>
              </a:tabLst>
            </a:pPr>
            <a:r>
              <a:rPr lang="es-ES_tradnl" b="1" dirty="0">
                <a:latin typeface="Calibri" panose="020F0502020204030204" pitchFamily="34" charset="0"/>
                <a:ea typeface="Calibri" panose="020F0502020204030204" pitchFamily="34" charset="0"/>
                <a:cs typeface="Tahoma" panose="020B0604030504040204" pitchFamily="34" charset="0"/>
              </a:rPr>
              <a:t> </a:t>
            </a:r>
            <a:endParaRPr lang="es-CO" dirty="0">
              <a:latin typeface="Cambria" panose="02040503050406030204" pitchFamily="18" charset="0"/>
              <a:ea typeface="Calibri" panose="020F0502020204030204" pitchFamily="34" charset="0"/>
              <a:cs typeface="Times New Roman" panose="02020603050405020304" pitchFamily="18" charset="0"/>
            </a:endParaRPr>
          </a:p>
          <a:p>
            <a:pPr marL="0" indent="0" algn="ctr">
              <a:lnSpc>
                <a:spcPct val="114000"/>
              </a:lnSpc>
              <a:spcAft>
                <a:spcPts val="0"/>
              </a:spcAft>
              <a:buNone/>
              <a:tabLst>
                <a:tab pos="2228850" algn="l"/>
              </a:tabLst>
            </a:pPr>
            <a:r>
              <a:rPr lang="es-ES_tradnl" b="1" dirty="0">
                <a:latin typeface="Calibri" panose="020F0502020204030204" pitchFamily="34" charset="0"/>
                <a:ea typeface="Calibri" panose="020F0502020204030204" pitchFamily="34" charset="0"/>
                <a:cs typeface="Tahoma" panose="020B0604030504040204" pitchFamily="34" charset="0"/>
              </a:rPr>
              <a:t>Magistrados Sala Administrativa </a:t>
            </a:r>
            <a:endParaRPr lang="es-CO" dirty="0">
              <a:latin typeface="Cambria" panose="02040503050406030204" pitchFamily="18" charset="0"/>
              <a:ea typeface="Calibri" panose="020F0502020204030204" pitchFamily="34" charset="0"/>
              <a:cs typeface="Times New Roman" panose="02020603050405020304" pitchFamily="18" charset="0"/>
            </a:endParaRPr>
          </a:p>
          <a:p>
            <a:pPr marL="0" indent="0" algn="ctr">
              <a:lnSpc>
                <a:spcPct val="114000"/>
              </a:lnSpc>
              <a:spcAft>
                <a:spcPts val="0"/>
              </a:spcAft>
              <a:buNone/>
              <a:tabLst>
                <a:tab pos="2228850" algn="l"/>
              </a:tabLst>
            </a:pPr>
            <a:r>
              <a:rPr lang="es-ES_tradnl" b="1" dirty="0">
                <a:latin typeface="Calibri" panose="020F0502020204030204" pitchFamily="34" charset="0"/>
                <a:ea typeface="Calibri" panose="020F0502020204030204" pitchFamily="34" charset="0"/>
                <a:cs typeface="Tahoma" panose="020B0604030504040204" pitchFamily="34" charset="0"/>
              </a:rPr>
              <a:t> </a:t>
            </a:r>
            <a:endParaRPr lang="es-CO" dirty="0">
              <a:latin typeface="Cambria" panose="02040503050406030204" pitchFamily="18" charset="0"/>
              <a:ea typeface="Calibri" panose="020F0502020204030204" pitchFamily="34" charset="0"/>
              <a:cs typeface="Times New Roman" panose="02020603050405020304" pitchFamily="18" charset="0"/>
            </a:endParaRPr>
          </a:p>
          <a:p>
            <a:pPr marL="0" indent="0" algn="ctr">
              <a:lnSpc>
                <a:spcPct val="114000"/>
              </a:lnSpc>
              <a:spcAft>
                <a:spcPts val="0"/>
              </a:spcAft>
              <a:buNone/>
              <a:tabLst>
                <a:tab pos="2228850" algn="l"/>
              </a:tabLst>
            </a:pPr>
            <a:r>
              <a:rPr lang="es-ES_tradnl" b="1" dirty="0">
                <a:latin typeface="Calibri" panose="020F0502020204030204" pitchFamily="34" charset="0"/>
                <a:ea typeface="Calibri" panose="020F0502020204030204" pitchFamily="34" charset="0"/>
                <a:cs typeface="Tahoma" panose="020B0604030504040204" pitchFamily="34" charset="0"/>
              </a:rPr>
              <a:t>NESTOR RAUL CORREA HENAO</a:t>
            </a:r>
            <a:endParaRPr lang="es-CO" dirty="0">
              <a:latin typeface="Cambria" panose="02040503050406030204" pitchFamily="18" charset="0"/>
              <a:ea typeface="Calibri" panose="020F0502020204030204" pitchFamily="34" charset="0"/>
              <a:cs typeface="Times New Roman" panose="02020603050405020304" pitchFamily="18" charset="0"/>
            </a:endParaRPr>
          </a:p>
          <a:p>
            <a:pPr marL="0" indent="0" algn="ctr">
              <a:lnSpc>
                <a:spcPct val="114000"/>
              </a:lnSpc>
              <a:spcAft>
                <a:spcPts val="0"/>
              </a:spcAft>
              <a:buNone/>
              <a:tabLst>
                <a:tab pos="2228850" algn="l"/>
              </a:tabLst>
            </a:pPr>
            <a:r>
              <a:rPr lang="es-ES_tradnl" b="1" dirty="0">
                <a:latin typeface="Calibri" panose="020F0502020204030204" pitchFamily="34" charset="0"/>
                <a:ea typeface="Calibri" panose="020F0502020204030204" pitchFamily="34" charset="0"/>
                <a:cs typeface="Tahoma" panose="020B0604030504040204" pitchFamily="34" charset="0"/>
              </a:rPr>
              <a:t>RICARDO MONROY CHURCH</a:t>
            </a:r>
            <a:endParaRPr lang="es-CO" dirty="0">
              <a:latin typeface="Cambria" panose="02040503050406030204" pitchFamily="18" charset="0"/>
              <a:ea typeface="Calibri" panose="020F0502020204030204" pitchFamily="34" charset="0"/>
              <a:cs typeface="Times New Roman" panose="02020603050405020304" pitchFamily="18" charset="0"/>
            </a:endParaRPr>
          </a:p>
          <a:p>
            <a:pPr marL="0" indent="0" algn="ctr">
              <a:lnSpc>
                <a:spcPct val="114000"/>
              </a:lnSpc>
              <a:spcAft>
                <a:spcPts val="0"/>
              </a:spcAft>
              <a:buNone/>
              <a:tabLst>
                <a:tab pos="2228850" algn="l"/>
              </a:tabLst>
            </a:pPr>
            <a:r>
              <a:rPr lang="es-ES_tradnl" b="1" dirty="0">
                <a:latin typeface="Calibri" panose="020F0502020204030204" pitchFamily="34" charset="0"/>
                <a:ea typeface="Calibri" panose="020F0502020204030204" pitchFamily="34" charset="0"/>
                <a:cs typeface="Tahoma" panose="020B0604030504040204" pitchFamily="34" charset="0"/>
              </a:rPr>
              <a:t>EDGAR CARLOS SANABRIA MELO</a:t>
            </a:r>
            <a:endParaRPr lang="es-CO" dirty="0">
              <a:latin typeface="Cambria" panose="02040503050406030204" pitchFamily="18" charset="0"/>
              <a:ea typeface="Calibri" panose="020F0502020204030204" pitchFamily="34" charset="0"/>
              <a:cs typeface="Times New Roman" panose="02020603050405020304" pitchFamily="18" charset="0"/>
            </a:endParaRPr>
          </a:p>
          <a:p>
            <a:pPr marL="0" indent="0" algn="ctr">
              <a:lnSpc>
                <a:spcPct val="114000"/>
              </a:lnSpc>
              <a:spcAft>
                <a:spcPts val="0"/>
              </a:spcAft>
              <a:buNone/>
              <a:tabLst>
                <a:tab pos="2228850" algn="l"/>
              </a:tabLst>
            </a:pPr>
            <a:r>
              <a:rPr lang="es-ES_tradnl" b="1" dirty="0">
                <a:latin typeface="Calibri" panose="020F0502020204030204" pitchFamily="34" charset="0"/>
                <a:ea typeface="Calibri" panose="020F0502020204030204" pitchFamily="34" charset="0"/>
                <a:cs typeface="Tahoma" panose="020B0604030504040204" pitchFamily="34" charset="0"/>
              </a:rPr>
              <a:t>PEDRO OCTAVIO MUNAR CADENA </a:t>
            </a:r>
            <a:endParaRPr lang="es-ES_tradnl" b="1" dirty="0" smtClean="0">
              <a:latin typeface="Calibri" panose="020F0502020204030204" pitchFamily="34" charset="0"/>
              <a:ea typeface="Calibri" panose="020F0502020204030204" pitchFamily="34" charset="0"/>
              <a:cs typeface="Tahoma" panose="020B0604030504040204" pitchFamily="34" charset="0"/>
            </a:endParaRPr>
          </a:p>
          <a:p>
            <a:pPr marL="0" indent="0" algn="ctr">
              <a:lnSpc>
                <a:spcPct val="114000"/>
              </a:lnSpc>
              <a:spcAft>
                <a:spcPts val="0"/>
              </a:spcAft>
              <a:buNone/>
              <a:tabLst>
                <a:tab pos="2228850" algn="l"/>
              </a:tabLst>
            </a:pPr>
            <a:r>
              <a:rPr lang="es-ES_tradnl" sz="1600" dirty="0" smtClean="0">
                <a:latin typeface="Calibri" panose="020F0502020204030204" pitchFamily="34" charset="0"/>
                <a:ea typeface="Calibri" panose="020F0502020204030204" pitchFamily="34" charset="0"/>
                <a:cs typeface="Tahoma" panose="020B0604030504040204" pitchFamily="34" charset="0"/>
              </a:rPr>
              <a:t>Hasta</a:t>
            </a:r>
            <a:r>
              <a:rPr lang="es-ES_tradnl" dirty="0" smtClean="0">
                <a:latin typeface="Calibri" panose="020F0502020204030204" pitchFamily="34" charset="0"/>
                <a:ea typeface="Calibri" panose="020F0502020204030204" pitchFamily="34" charset="0"/>
                <a:cs typeface="Tahoma" panose="020B0604030504040204" pitchFamily="34" charset="0"/>
              </a:rPr>
              <a:t> </a:t>
            </a:r>
            <a:r>
              <a:rPr lang="es-ES_tradnl" sz="1600" dirty="0" smtClean="0">
                <a:latin typeface="Calibri" panose="020F0502020204030204" pitchFamily="34" charset="0"/>
                <a:ea typeface="Calibri" panose="020F0502020204030204" pitchFamily="34" charset="0"/>
                <a:cs typeface="Tahoma" panose="020B0604030504040204" pitchFamily="34" charset="0"/>
              </a:rPr>
              <a:t> </a:t>
            </a:r>
            <a:r>
              <a:rPr lang="es-ES_tradnl" sz="1600" dirty="0">
                <a:latin typeface="Calibri" panose="020F0502020204030204" pitchFamily="34" charset="0"/>
                <a:ea typeface="Calibri" panose="020F0502020204030204" pitchFamily="34" charset="0"/>
                <a:cs typeface="Tahoma" panose="020B0604030504040204" pitchFamily="34" charset="0"/>
              </a:rPr>
              <a:t>Noviembre 25 de 2014</a:t>
            </a:r>
            <a:endParaRPr lang="es-CO" dirty="0">
              <a:latin typeface="Cambria" panose="02040503050406030204" pitchFamily="18" charset="0"/>
              <a:ea typeface="Calibri" panose="020F0502020204030204" pitchFamily="34" charset="0"/>
              <a:cs typeface="Times New Roman" panose="02020603050405020304" pitchFamily="18" charset="0"/>
            </a:endParaRPr>
          </a:p>
          <a:p>
            <a:pPr marL="0" indent="0" algn="ctr">
              <a:lnSpc>
                <a:spcPct val="114000"/>
              </a:lnSpc>
              <a:spcAft>
                <a:spcPts val="0"/>
              </a:spcAft>
              <a:buNone/>
              <a:tabLst>
                <a:tab pos="2228850" algn="l"/>
              </a:tabLst>
            </a:pPr>
            <a:r>
              <a:rPr lang="es-ES_tradnl" b="1" dirty="0">
                <a:latin typeface="Calibri" panose="020F0502020204030204" pitchFamily="34" charset="0"/>
                <a:ea typeface="Calibri" panose="020F0502020204030204" pitchFamily="34" charset="0"/>
                <a:cs typeface="Tahoma" panose="020B0604030504040204" pitchFamily="34" charset="0"/>
              </a:rPr>
              <a:t>FRANCISCO JAVIER RICAURTE GOMEZ </a:t>
            </a:r>
            <a:endParaRPr lang="es-CO" dirty="0">
              <a:latin typeface="Cambria" panose="02040503050406030204" pitchFamily="18" charset="0"/>
              <a:ea typeface="Calibri" panose="020F0502020204030204" pitchFamily="34" charset="0"/>
              <a:cs typeface="Times New Roman" panose="02020603050405020304" pitchFamily="18" charset="0"/>
            </a:endParaRPr>
          </a:p>
          <a:p>
            <a:pPr marL="0" indent="0" algn="ctr">
              <a:lnSpc>
                <a:spcPct val="114000"/>
              </a:lnSpc>
              <a:spcAft>
                <a:spcPts val="0"/>
              </a:spcAft>
              <a:buNone/>
              <a:tabLst>
                <a:tab pos="2228850" algn="l"/>
              </a:tabLst>
            </a:pPr>
            <a:r>
              <a:rPr lang="es-ES_tradnl" sz="1600" dirty="0">
                <a:latin typeface="Calibri" panose="020F0502020204030204" pitchFamily="34" charset="0"/>
                <a:ea typeface="Calibri" panose="020F0502020204030204" pitchFamily="34" charset="0"/>
                <a:cs typeface="Tahoma" panose="020B0604030504040204" pitchFamily="34" charset="0"/>
              </a:rPr>
              <a:t>Hasta Noviembre 12 de 2014 </a:t>
            </a:r>
            <a:endParaRPr lang="es-CO" dirty="0">
              <a:latin typeface="Cambria" panose="02040503050406030204" pitchFamily="18" charset="0"/>
              <a:ea typeface="Calibri" panose="020F0502020204030204" pitchFamily="34" charset="0"/>
              <a:cs typeface="Times New Roman" panose="02020603050405020304" pitchFamily="18" charset="0"/>
            </a:endParaRPr>
          </a:p>
        </p:txBody>
      </p:sp>
      <p:pic>
        <p:nvPicPr>
          <p:cNvPr id="5" name="Imagen 4" descr="logo Consejo Superior Color"/>
          <p:cNvPicPr/>
          <p:nvPr/>
        </p:nvPicPr>
        <p:blipFill>
          <a:blip r:embed="rId2">
            <a:extLst>
              <a:ext uri="{28A0092B-C50C-407E-A947-70E740481C1C}">
                <a14:useLocalDpi xmlns:a14="http://schemas.microsoft.com/office/drawing/2010/main" val="0"/>
              </a:ext>
            </a:extLst>
          </a:blip>
          <a:srcRect/>
          <a:stretch>
            <a:fillRect/>
          </a:stretch>
        </p:blipFill>
        <p:spPr bwMode="auto">
          <a:xfrm>
            <a:off x="2092642" y="387033"/>
            <a:ext cx="691515" cy="918210"/>
          </a:xfrm>
          <a:prstGeom prst="rect">
            <a:avLst/>
          </a:prstGeom>
          <a:noFill/>
          <a:ln>
            <a:noFill/>
          </a:ln>
        </p:spPr>
      </p:pic>
    </p:spTree>
    <p:extLst>
      <p:ext uri="{BB962C8B-B14F-4D97-AF65-F5344CB8AC3E}">
        <p14:creationId xmlns:p14="http://schemas.microsoft.com/office/powerpoint/2010/main" val="2615441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Sexo de las víctimas</a:t>
            </a:r>
            <a:endParaRPr lang="es-ES" dirty="0"/>
          </a:p>
        </p:txBody>
      </p:sp>
      <p:graphicFrame>
        <p:nvGraphicFramePr>
          <p:cNvPr id="5" name="Marcador de contenido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p:cNvSpPr txBox="1"/>
          <p:nvPr/>
        </p:nvSpPr>
        <p:spPr>
          <a:xfrm>
            <a:off x="995087" y="6126163"/>
            <a:ext cx="7691713" cy="369332"/>
          </a:xfrm>
          <a:prstGeom prst="rect">
            <a:avLst/>
          </a:prstGeom>
          <a:noFill/>
        </p:spPr>
        <p:txBody>
          <a:bodyPr wrap="square" rtlCol="0">
            <a:spAutoFit/>
          </a:bodyPr>
          <a:lstStyle/>
          <a:p>
            <a:r>
              <a:rPr lang="es-ES" dirty="0" smtClean="0"/>
              <a:t>El 100% de los agresores en los expedientes revisados es del sexo masculino</a:t>
            </a:r>
            <a:endParaRPr lang="es-ES" dirty="0"/>
          </a:p>
        </p:txBody>
      </p:sp>
    </p:spTree>
    <p:extLst>
      <p:ext uri="{BB962C8B-B14F-4D97-AF65-F5344CB8AC3E}">
        <p14:creationId xmlns:p14="http://schemas.microsoft.com/office/powerpoint/2010/main" val="2672542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Nº de víctimas por edad</a:t>
            </a:r>
            <a:endParaRPr lang="es-ES" dirty="0"/>
          </a:p>
        </p:txBody>
      </p:sp>
      <p:graphicFrame>
        <p:nvGraphicFramePr>
          <p:cNvPr id="5" name="Marcador de contenido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8119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Rango de edad de agresores</a:t>
            </a:r>
            <a:endParaRPr lang="es-ES" dirty="0"/>
          </a:p>
        </p:txBody>
      </p:sp>
      <p:graphicFrame>
        <p:nvGraphicFramePr>
          <p:cNvPr id="5" name="Marcador de contenido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7669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Antecedentes judiciales agresores en expedientes revisados</a:t>
            </a:r>
            <a:endParaRPr lang="es-ES" dirty="0"/>
          </a:p>
        </p:txBody>
      </p:sp>
      <p:graphicFrame>
        <p:nvGraphicFramePr>
          <p:cNvPr id="5" name="Objeto 4"/>
          <p:cNvGraphicFramePr>
            <a:graphicFrameLocks noChangeAspect="1"/>
          </p:cNvGraphicFramePr>
          <p:nvPr>
            <p:extLst>
              <p:ext uri="{D42A27DB-BD31-4B8C-83A1-F6EECF244321}">
                <p14:modId xmlns:p14="http://schemas.microsoft.com/office/powerpoint/2010/main" val="2093551542"/>
              </p:ext>
            </p:extLst>
          </p:nvPr>
        </p:nvGraphicFramePr>
        <p:xfrm>
          <a:off x="317603" y="2003387"/>
          <a:ext cx="8638182" cy="1733168"/>
        </p:xfrm>
        <a:graphic>
          <a:graphicData uri="http://schemas.openxmlformats.org/presentationml/2006/ole">
            <mc:AlternateContent xmlns:mc="http://schemas.openxmlformats.org/markup-compatibility/2006">
              <mc:Choice xmlns:v="urn:schemas-microsoft-com:vml" Requires="v">
                <p:oleObj spid="_x0000_s1035" name="Documento" r:id="rId3" imgW="5765800" imgH="965200" progId="Word.Document.12">
                  <p:embed/>
                </p:oleObj>
              </mc:Choice>
              <mc:Fallback>
                <p:oleObj name="Documento" r:id="rId3" imgW="5765800" imgH="965200" progId="Word.Document.12">
                  <p:embed/>
                  <p:pic>
                    <p:nvPicPr>
                      <p:cNvPr id="0" name=""/>
                      <p:cNvPicPr/>
                      <p:nvPr/>
                    </p:nvPicPr>
                    <p:blipFill>
                      <a:blip r:embed="rId4"/>
                      <a:stretch>
                        <a:fillRect/>
                      </a:stretch>
                    </p:blipFill>
                    <p:spPr>
                      <a:xfrm>
                        <a:off x="317603" y="2003387"/>
                        <a:ext cx="8638182" cy="1733168"/>
                      </a:xfrm>
                      <a:prstGeom prst="rect">
                        <a:avLst/>
                      </a:prstGeom>
                    </p:spPr>
                  </p:pic>
                </p:oleObj>
              </mc:Fallback>
            </mc:AlternateContent>
          </a:graphicData>
        </a:graphic>
      </p:graphicFrame>
      <p:sp>
        <p:nvSpPr>
          <p:cNvPr id="7" name="CuadroTexto 6"/>
          <p:cNvSpPr txBox="1"/>
          <p:nvPr/>
        </p:nvSpPr>
        <p:spPr>
          <a:xfrm>
            <a:off x="0" y="4229373"/>
            <a:ext cx="9144001" cy="2308324"/>
          </a:xfrm>
          <a:prstGeom prst="rect">
            <a:avLst/>
          </a:prstGeom>
          <a:noFill/>
        </p:spPr>
        <p:txBody>
          <a:bodyPr wrap="square" rtlCol="0">
            <a:spAutoFit/>
          </a:bodyPr>
          <a:lstStyle/>
          <a:p>
            <a:pPr algn="ctr"/>
            <a:r>
              <a:rPr lang="es-ES_tradnl" sz="3600" dirty="0"/>
              <a:t>En cuanto a la privación de la libertad, se encuentra que el 65% de los condenados se encuentran privados de la libertad.</a:t>
            </a:r>
            <a:endParaRPr lang="es-CO" sz="3600" dirty="0"/>
          </a:p>
          <a:p>
            <a:pPr algn="ctr"/>
            <a:endParaRPr lang="es-ES" sz="3600" dirty="0"/>
          </a:p>
        </p:txBody>
      </p:sp>
    </p:spTree>
    <p:extLst>
      <p:ext uri="{BB962C8B-B14F-4D97-AF65-F5344CB8AC3E}">
        <p14:creationId xmlns:p14="http://schemas.microsoft.com/office/powerpoint/2010/main" val="2606553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374105456"/>
              </p:ext>
            </p:extLst>
          </p:nvPr>
        </p:nvGraphicFramePr>
        <p:xfrm>
          <a:off x="222585" y="759454"/>
          <a:ext cx="8921415" cy="53667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164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Actuaciones y tiempos procesales</a:t>
            </a:r>
            <a:endParaRPr lang="es-ES" dirty="0"/>
          </a:p>
        </p:txBody>
      </p:sp>
      <p:sp>
        <p:nvSpPr>
          <p:cNvPr id="3" name="Marcador de contenido 2"/>
          <p:cNvSpPr>
            <a:spLocks noGrp="1"/>
          </p:cNvSpPr>
          <p:nvPr>
            <p:ph idx="1"/>
          </p:nvPr>
        </p:nvSpPr>
        <p:spPr/>
        <p:txBody>
          <a:bodyPr>
            <a:normAutofit fontScale="85000" lnSpcReduction="20000"/>
          </a:bodyPr>
          <a:lstStyle/>
          <a:p>
            <a:r>
              <a:rPr lang="es-ES_tradnl" dirty="0"/>
              <a:t>En cuanto al número de audiencias se observó que las preparatorias en general se </a:t>
            </a:r>
            <a:r>
              <a:rPr lang="es-ES_tradnl" dirty="0" smtClean="0"/>
              <a:t>adelantan </a:t>
            </a:r>
            <a:r>
              <a:rPr lang="es-ES_tradnl" dirty="0"/>
              <a:t>en un sola sesión; no así las de juicio oral  que en 35% de los casos se realizaron en dos o más sesiones realizadas con 90 días en promedio entre </a:t>
            </a:r>
            <a:r>
              <a:rPr lang="es-ES_tradnl" dirty="0" smtClean="0"/>
              <a:t>sí</a:t>
            </a:r>
            <a:r>
              <a:rPr lang="es-CO" dirty="0" smtClean="0"/>
              <a:t>. </a:t>
            </a:r>
          </a:p>
          <a:p>
            <a:endParaRPr lang="es-CO" dirty="0" smtClean="0">
              <a:effectLst/>
            </a:endParaRPr>
          </a:p>
          <a:p>
            <a:r>
              <a:rPr lang="es-ES_tradnl" dirty="0"/>
              <a:t>T</a:t>
            </a:r>
            <a:r>
              <a:rPr lang="es-ES_tradnl" dirty="0" smtClean="0"/>
              <a:t>an </a:t>
            </a:r>
            <a:r>
              <a:rPr lang="es-ES_tradnl" dirty="0"/>
              <a:t>solo en 19 casos se realizaron actos </a:t>
            </a:r>
            <a:r>
              <a:rPr lang="es-ES_tradnl" dirty="0" smtClean="0"/>
              <a:t>urgentes</a:t>
            </a:r>
          </a:p>
          <a:p>
            <a:endParaRPr lang="es-CO" dirty="0" smtClean="0"/>
          </a:p>
          <a:p>
            <a:r>
              <a:rPr lang="es-CO" dirty="0" smtClean="0"/>
              <a:t>Es </a:t>
            </a:r>
            <a:r>
              <a:rPr lang="es-CO" dirty="0"/>
              <a:t>notoria la prevalencia de la medida privativa de la libertad; de los 136 casos en los que se pudo identificar el tipo de medida solicitada en 118 fue de este tipo y tan solo en 18 no privativa de la libertad</a:t>
            </a:r>
            <a:r>
              <a:rPr lang="es-CO" dirty="0" smtClean="0">
                <a:effectLst/>
              </a:rPr>
              <a:t> </a:t>
            </a:r>
            <a:endParaRPr lang="es-ES" dirty="0"/>
          </a:p>
        </p:txBody>
      </p:sp>
    </p:spTree>
    <p:extLst>
      <p:ext uri="{BB962C8B-B14F-4D97-AF65-F5344CB8AC3E}">
        <p14:creationId xmlns:p14="http://schemas.microsoft.com/office/powerpoint/2010/main" val="2107645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CO" dirty="0"/>
              <a:t>Del total de </a:t>
            </a:r>
            <a:r>
              <a:rPr lang="es-CO" dirty="0" smtClean="0"/>
              <a:t>medidas de aseguramiento solicitadas se </a:t>
            </a:r>
            <a:r>
              <a:rPr lang="es-CO" dirty="0"/>
              <a:t>pudo identificar que 20 </a:t>
            </a:r>
            <a:r>
              <a:rPr lang="es-CO" dirty="0" smtClean="0"/>
              <a:t>lo fueron por </a:t>
            </a:r>
            <a:r>
              <a:rPr lang="es-CO" dirty="0"/>
              <a:t>la representación de la víctima.  Por su parte, en 16 casos la medida de aseguramiento fue revocada</a:t>
            </a:r>
            <a:r>
              <a:rPr lang="es-CO" dirty="0" smtClean="0">
                <a:effectLst/>
              </a:rPr>
              <a:t> </a:t>
            </a:r>
            <a:endParaRPr lang="es-ES" dirty="0"/>
          </a:p>
        </p:txBody>
      </p:sp>
      <p:sp>
        <p:nvSpPr>
          <p:cNvPr id="4" name="Título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mtClean="0"/>
              <a:t>Actuaciones y tiempos procesales</a:t>
            </a:r>
            <a:endParaRPr lang="es-ES" dirty="0"/>
          </a:p>
        </p:txBody>
      </p:sp>
    </p:spTree>
    <p:extLst>
      <p:ext uri="{BB962C8B-B14F-4D97-AF65-F5344CB8AC3E}">
        <p14:creationId xmlns:p14="http://schemas.microsoft.com/office/powerpoint/2010/main" val="3854215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lstStyle/>
          <a:p>
            <a:r>
              <a:rPr lang="es-ES" dirty="0" smtClean="0"/>
              <a:t>Actuaciones y tiempos procesales</a:t>
            </a:r>
            <a:endParaRPr lang="es-ES"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825465404"/>
              </p:ext>
            </p:extLst>
          </p:nvPr>
        </p:nvGraphicFramePr>
        <p:xfrm>
          <a:off x="142135" y="2084680"/>
          <a:ext cx="5226098" cy="3021994"/>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p:cNvSpPr txBox="1"/>
          <p:nvPr/>
        </p:nvSpPr>
        <p:spPr>
          <a:xfrm>
            <a:off x="1702123" y="1602304"/>
            <a:ext cx="2185214" cy="369332"/>
          </a:xfrm>
          <a:prstGeom prst="rect">
            <a:avLst/>
          </a:prstGeom>
          <a:noFill/>
        </p:spPr>
        <p:txBody>
          <a:bodyPr wrap="none" rtlCol="0">
            <a:spAutoFit/>
          </a:bodyPr>
          <a:lstStyle/>
          <a:p>
            <a:r>
              <a:rPr lang="es-ES" dirty="0" smtClean="0"/>
              <a:t>Aceptación de cargos</a:t>
            </a:r>
            <a:endParaRPr lang="es-ES" dirty="0"/>
          </a:p>
        </p:txBody>
      </p:sp>
      <p:sp>
        <p:nvSpPr>
          <p:cNvPr id="8" name="CuadroTexto 7"/>
          <p:cNvSpPr txBox="1"/>
          <p:nvPr/>
        </p:nvSpPr>
        <p:spPr>
          <a:xfrm>
            <a:off x="5250990" y="1971636"/>
            <a:ext cx="3325090" cy="2862323"/>
          </a:xfrm>
          <a:prstGeom prst="rect">
            <a:avLst/>
          </a:prstGeom>
          <a:noFill/>
        </p:spPr>
        <p:txBody>
          <a:bodyPr wrap="square" rtlCol="0">
            <a:spAutoFit/>
          </a:bodyPr>
          <a:lstStyle/>
          <a:p>
            <a:r>
              <a:rPr lang="es-CO" dirty="0"/>
              <a:t>En relación con los preacuerdos, de los 136 presuntos agresores en el SPA 15 realizaron preacuerdos, lo cual corresponde a un 11%.  </a:t>
            </a:r>
          </a:p>
          <a:p>
            <a:r>
              <a:rPr lang="es-ES_tradnl" dirty="0"/>
              <a:t>Téngase en cuenta que en el SRPA </a:t>
            </a:r>
            <a:r>
              <a:rPr lang="es-CO" dirty="0"/>
              <a:t>no proceden los acuerdos entre la Fiscalía y la Defensa.</a:t>
            </a:r>
          </a:p>
          <a:p>
            <a:r>
              <a:rPr lang="es-ES_tradnl" dirty="0"/>
              <a:t> </a:t>
            </a:r>
            <a:endParaRPr lang="es-CO" dirty="0"/>
          </a:p>
          <a:p>
            <a:endParaRPr lang="es-ES" dirty="0"/>
          </a:p>
        </p:txBody>
      </p:sp>
      <p:sp>
        <p:nvSpPr>
          <p:cNvPr id="9" name="CuadroTexto 8"/>
          <p:cNvSpPr txBox="1"/>
          <p:nvPr/>
        </p:nvSpPr>
        <p:spPr>
          <a:xfrm>
            <a:off x="261866" y="5316178"/>
            <a:ext cx="8720106" cy="1200329"/>
          </a:xfrm>
          <a:prstGeom prst="rect">
            <a:avLst/>
          </a:prstGeom>
          <a:noFill/>
        </p:spPr>
        <p:txBody>
          <a:bodyPr wrap="square" rtlCol="0">
            <a:spAutoFit/>
          </a:bodyPr>
          <a:lstStyle/>
          <a:p>
            <a:r>
              <a:rPr lang="es-CO" dirty="0"/>
              <a:t>En cuanto tiene que ver con los recursos, de los 47 casos en los que la sentencia fue apelada se tuvo conocimiento de que en 33 casos se confirmó el fallo, se revocó o modificó en 8 y en 6 más el recurso se encontraba en trámite.</a:t>
            </a:r>
          </a:p>
          <a:p>
            <a:endParaRPr lang="es-ES" dirty="0"/>
          </a:p>
        </p:txBody>
      </p:sp>
    </p:spTree>
    <p:extLst>
      <p:ext uri="{BB962C8B-B14F-4D97-AF65-F5344CB8AC3E}">
        <p14:creationId xmlns:p14="http://schemas.microsoft.com/office/powerpoint/2010/main" val="826655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rcRect t="31005" b="31005"/>
          <a:stretch>
            <a:fillRect/>
          </a:stretch>
        </p:blipFill>
        <p:spPr/>
      </p:pic>
      <p:sp>
        <p:nvSpPr>
          <p:cNvPr id="5" name="Rectángulo 4"/>
          <p:cNvSpPr/>
          <p:nvPr/>
        </p:nvSpPr>
        <p:spPr>
          <a:xfrm>
            <a:off x="457200" y="1587631"/>
            <a:ext cx="8229600" cy="923330"/>
          </a:xfrm>
          <a:prstGeom prst="rect">
            <a:avLst/>
          </a:prstGeom>
        </p:spPr>
        <p:txBody>
          <a:bodyPr wrap="square">
            <a:spAutoFit/>
          </a:bodyPr>
          <a:lstStyle/>
          <a:p>
            <a:pPr marL="285750" indent="-285750">
              <a:buFont typeface="Wingdings" charset="2"/>
              <a:buChar char="§"/>
            </a:pPr>
            <a:r>
              <a:rPr lang="es-CO" dirty="0" smtClean="0"/>
              <a:t>De </a:t>
            </a:r>
            <a:r>
              <a:rPr lang="es-CO" dirty="0"/>
              <a:t>179 casos, tan solo en el 10% se </a:t>
            </a:r>
            <a:r>
              <a:rPr lang="es-CO" dirty="0" smtClean="0"/>
              <a:t>inició </a:t>
            </a:r>
            <a:r>
              <a:rPr lang="es-CO" dirty="0"/>
              <a:t>el </a:t>
            </a:r>
            <a:r>
              <a:rPr lang="es-CO" dirty="0" smtClean="0"/>
              <a:t>incidente de reparación integral.  </a:t>
            </a:r>
            <a:r>
              <a:rPr lang="es-CO" dirty="0"/>
              <a:t>La fecha de iniciación del incidente a partir de la noticia criminal se da a los 1306 días en promedio.</a:t>
            </a:r>
          </a:p>
        </p:txBody>
      </p:sp>
      <p:sp>
        <p:nvSpPr>
          <p:cNvPr id="6" name="Título 1"/>
          <p:cNvSpPr>
            <a:spLocks noGrp="1"/>
          </p:cNvSpPr>
          <p:nvPr>
            <p:ph type="title"/>
          </p:nvPr>
        </p:nvSpPr>
        <p:spPr/>
        <p:txBody>
          <a:bodyPr/>
          <a:lstStyle/>
          <a:p>
            <a:r>
              <a:rPr lang="es-ES" dirty="0" smtClean="0"/>
              <a:t>Actuaciones y tiempos procesales</a:t>
            </a:r>
            <a:endParaRPr lang="es-ES" dirty="0"/>
          </a:p>
        </p:txBody>
      </p:sp>
      <p:sp>
        <p:nvSpPr>
          <p:cNvPr id="7" name="CuadroTexto 6"/>
          <p:cNvSpPr txBox="1"/>
          <p:nvPr/>
        </p:nvSpPr>
        <p:spPr>
          <a:xfrm>
            <a:off x="261865" y="4176997"/>
            <a:ext cx="184666" cy="369332"/>
          </a:xfrm>
          <a:prstGeom prst="rect">
            <a:avLst/>
          </a:prstGeom>
          <a:noFill/>
        </p:spPr>
        <p:txBody>
          <a:bodyPr wrap="none" rtlCol="0">
            <a:spAutoFit/>
          </a:bodyPr>
          <a:lstStyle/>
          <a:p>
            <a:endParaRPr lang="es-ES" dirty="0"/>
          </a:p>
        </p:txBody>
      </p:sp>
      <p:pic>
        <p:nvPicPr>
          <p:cNvPr id="8" name="Imagen 7"/>
          <p:cNvPicPr>
            <a:picLocks noChangeAspect="1"/>
          </p:cNvPicPr>
          <p:nvPr/>
        </p:nvPicPr>
        <p:blipFill>
          <a:blip r:embed="rId3"/>
          <a:stretch>
            <a:fillRect/>
          </a:stretch>
        </p:blipFill>
        <p:spPr>
          <a:xfrm>
            <a:off x="446531" y="2757840"/>
            <a:ext cx="8240269" cy="4076700"/>
          </a:xfrm>
          <a:prstGeom prst="rect">
            <a:avLst/>
          </a:prstGeom>
        </p:spPr>
      </p:pic>
    </p:spTree>
    <p:extLst>
      <p:ext uri="{BB962C8B-B14F-4D97-AF65-F5344CB8AC3E}">
        <p14:creationId xmlns:p14="http://schemas.microsoft.com/office/powerpoint/2010/main" val="29090032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22313" y="0"/>
            <a:ext cx="7772400" cy="6858000"/>
          </a:xfrm>
        </p:spPr>
        <p:txBody>
          <a:bodyPr>
            <a:normAutofit/>
          </a:bodyPr>
          <a:lstStyle/>
          <a:p>
            <a:pPr algn="ctr"/>
            <a:r>
              <a:rPr lang="es-ES" dirty="0" smtClean="0"/>
              <a:t/>
            </a:r>
            <a:br>
              <a:rPr lang="es-ES" dirty="0" smtClean="0"/>
            </a:br>
            <a:r>
              <a:rPr lang="es-ES" dirty="0"/>
              <a:t/>
            </a:r>
            <a:br>
              <a:rPr lang="es-ES" dirty="0"/>
            </a:br>
            <a:r>
              <a:rPr lang="es-ES" dirty="0" smtClean="0"/>
              <a:t/>
            </a:r>
            <a:br>
              <a:rPr lang="es-ES" dirty="0" smtClean="0"/>
            </a:br>
            <a:r>
              <a:rPr lang="es-ES" dirty="0"/>
              <a:t/>
            </a:r>
            <a:br>
              <a:rPr lang="es-ES" dirty="0"/>
            </a:br>
            <a:r>
              <a:rPr lang="es-ES" dirty="0" smtClean="0"/>
              <a:t>Resultados del monitoreo de indicadores</a:t>
            </a:r>
            <a:r>
              <a:rPr lang="es-ES" dirty="0"/>
              <a:t/>
            </a:r>
            <a:br>
              <a:rPr lang="es-ES" dirty="0"/>
            </a:br>
            <a:endParaRPr lang="es-ES" dirty="0"/>
          </a:p>
        </p:txBody>
      </p:sp>
    </p:spTree>
    <p:extLst>
      <p:ext uri="{BB962C8B-B14F-4D97-AF65-F5344CB8AC3E}">
        <p14:creationId xmlns:p14="http://schemas.microsoft.com/office/powerpoint/2010/main" val="2375406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816505"/>
            <a:ext cx="9144000" cy="1143000"/>
          </a:xfrm>
        </p:spPr>
        <p:txBody>
          <a:bodyPr>
            <a:normAutofit fontScale="90000"/>
          </a:bodyPr>
          <a:lstStyle/>
          <a:p>
            <a:r>
              <a:rPr lang="es-ES" b="1" dirty="0" smtClean="0"/>
              <a:t>Responsabilidades del </a:t>
            </a:r>
            <a:r>
              <a:rPr lang="es-ES" b="1" dirty="0" smtClean="0"/>
              <a:t>Consejo Superior de la Judicatura </a:t>
            </a:r>
            <a:endParaRPr lang="es-ES" b="1" dirty="0"/>
          </a:p>
        </p:txBody>
      </p:sp>
      <p:sp>
        <p:nvSpPr>
          <p:cNvPr id="3" name="Marcador de contenido 2"/>
          <p:cNvSpPr>
            <a:spLocks noGrp="1"/>
          </p:cNvSpPr>
          <p:nvPr>
            <p:ph idx="1"/>
          </p:nvPr>
        </p:nvSpPr>
        <p:spPr>
          <a:xfrm>
            <a:off x="304800" y="1959506"/>
            <a:ext cx="8318897" cy="3862360"/>
          </a:xfrm>
        </p:spPr>
        <p:txBody>
          <a:bodyPr>
            <a:normAutofit/>
          </a:bodyPr>
          <a:lstStyle/>
          <a:p>
            <a:pPr marL="457200" lvl="1" indent="0">
              <a:buNone/>
            </a:pPr>
            <a:endParaRPr lang="es-ES" sz="1800" dirty="0" smtClean="0"/>
          </a:p>
          <a:p>
            <a:pPr lvl="1"/>
            <a:r>
              <a:rPr lang="es-ES" sz="1800" dirty="0" smtClean="0"/>
              <a:t>Examinar acciones FGN como representante judicial de víctimas NNA de delitos sexuales (Ley 1336/09, art. 11)</a:t>
            </a:r>
          </a:p>
          <a:p>
            <a:pPr lvl="1"/>
            <a:endParaRPr lang="es-ES" sz="1800" dirty="0" smtClean="0"/>
          </a:p>
          <a:p>
            <a:pPr lvl="1"/>
            <a:r>
              <a:rPr lang="es-ES" sz="1800" dirty="0" smtClean="0"/>
              <a:t>Examinar la sanción penal de </a:t>
            </a:r>
            <a:r>
              <a:rPr lang="es-ES" sz="1800" dirty="0"/>
              <a:t>hechos punibles asociados a la </a:t>
            </a:r>
            <a:r>
              <a:rPr lang="es-ES" sz="1800" dirty="0" err="1"/>
              <a:t>utilización</a:t>
            </a:r>
            <a:r>
              <a:rPr lang="es-ES" sz="1800" dirty="0"/>
              <a:t> o </a:t>
            </a:r>
            <a:r>
              <a:rPr lang="es-ES" sz="1800" dirty="0" err="1"/>
              <a:t>explotación</a:t>
            </a:r>
            <a:r>
              <a:rPr lang="es-ES" sz="1800" dirty="0"/>
              <a:t> sexual de </a:t>
            </a:r>
            <a:r>
              <a:rPr lang="es-ES" sz="1800" dirty="0" err="1"/>
              <a:t>niños</a:t>
            </a:r>
            <a:r>
              <a:rPr lang="es-ES" sz="1800" dirty="0"/>
              <a:t>, </a:t>
            </a:r>
            <a:r>
              <a:rPr lang="es-ES" sz="1800" dirty="0" err="1"/>
              <a:t>niñas</a:t>
            </a:r>
            <a:r>
              <a:rPr lang="es-ES" sz="1800" dirty="0"/>
              <a:t> y adolescentes (Ley 1336/09, art. 11</a:t>
            </a:r>
            <a:r>
              <a:rPr lang="es-ES" sz="1800" dirty="0" smtClean="0"/>
              <a:t>)</a:t>
            </a:r>
          </a:p>
          <a:p>
            <a:pPr lvl="1"/>
            <a:endParaRPr lang="es-ES" sz="1800" dirty="0" smtClean="0"/>
          </a:p>
          <a:p>
            <a:pPr lvl="1"/>
            <a:r>
              <a:rPr lang="es-ES" sz="1800" dirty="0" smtClean="0"/>
              <a:t>Sistema de información sobre delitos sexuales contra NNA (Ley 679/01, art. 15 / </a:t>
            </a:r>
            <a:r>
              <a:rPr lang="es-ES" sz="1800" dirty="0"/>
              <a:t>Ley 1336/09, art. </a:t>
            </a:r>
            <a:r>
              <a:rPr lang="es-ES" sz="1800" dirty="0" smtClean="0"/>
              <a:t>17)</a:t>
            </a:r>
          </a:p>
          <a:p>
            <a:pPr lvl="1"/>
            <a:endParaRPr lang="es-ES" sz="1800" dirty="0" smtClean="0"/>
          </a:p>
          <a:p>
            <a:pPr lvl="1"/>
            <a:r>
              <a:rPr lang="es-ES" sz="1800" dirty="0" smtClean="0"/>
              <a:t>Capítulo en el informe al Congreso sobre delitos sexuales contra NNA </a:t>
            </a:r>
            <a:r>
              <a:rPr lang="es-ES" sz="1800" dirty="0"/>
              <a:t>(Ley 1336/09, art. </a:t>
            </a:r>
            <a:r>
              <a:rPr lang="es-ES" sz="1800" dirty="0" smtClean="0"/>
              <a:t>18)</a:t>
            </a:r>
          </a:p>
          <a:p>
            <a:endParaRPr lang="es-ES" sz="1800" dirty="0"/>
          </a:p>
          <a:p>
            <a:endParaRPr lang="es-ES" sz="1800" dirty="0"/>
          </a:p>
        </p:txBody>
      </p:sp>
    </p:spTree>
    <p:extLst>
      <p:ext uri="{BB962C8B-B14F-4D97-AF65-F5344CB8AC3E}">
        <p14:creationId xmlns:p14="http://schemas.microsoft.com/office/powerpoint/2010/main" val="4154402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09612"/>
          </a:xfrm>
        </p:spPr>
        <p:txBody>
          <a:bodyPr>
            <a:normAutofit fontScale="90000"/>
          </a:bodyPr>
          <a:lstStyle/>
          <a:p>
            <a:r>
              <a:rPr lang="es-ES" dirty="0" smtClean="0"/>
              <a:t>Dimensiones e indicadores</a:t>
            </a:r>
            <a:endParaRPr lang="es-ES" dirty="0"/>
          </a:p>
        </p:txBody>
      </p:sp>
      <p:grpSp>
        <p:nvGrpSpPr>
          <p:cNvPr id="10" name="Agrupar 9"/>
          <p:cNvGrpSpPr/>
          <p:nvPr/>
        </p:nvGrpSpPr>
        <p:grpSpPr>
          <a:xfrm>
            <a:off x="784531" y="1623660"/>
            <a:ext cx="7738112" cy="8836110"/>
            <a:chOff x="784531" y="1623660"/>
            <a:chExt cx="7738112" cy="8836110"/>
          </a:xfrm>
        </p:grpSpPr>
        <p:pic>
          <p:nvPicPr>
            <p:cNvPr id="7" name="Imagen 6"/>
            <p:cNvPicPr>
              <a:picLocks noChangeAspect="1"/>
            </p:cNvPicPr>
            <p:nvPr/>
          </p:nvPicPr>
          <p:blipFill>
            <a:blip r:embed="rId3"/>
            <a:stretch>
              <a:fillRect/>
            </a:stretch>
          </p:blipFill>
          <p:spPr>
            <a:xfrm>
              <a:off x="784531" y="1623660"/>
              <a:ext cx="7738112" cy="8836110"/>
            </a:xfrm>
            <a:prstGeom prst="rect">
              <a:avLst/>
            </a:prstGeom>
          </p:spPr>
        </p:pic>
        <p:graphicFrame>
          <p:nvGraphicFramePr>
            <p:cNvPr id="9" name="4 Diagrama"/>
            <p:cNvGraphicFramePr/>
            <p:nvPr>
              <p:extLst>
                <p:ext uri="{D42A27DB-BD31-4B8C-83A1-F6EECF244321}">
                  <p14:modId xmlns:p14="http://schemas.microsoft.com/office/powerpoint/2010/main" val="2391795458"/>
                </p:ext>
              </p:extLst>
            </p:nvPr>
          </p:nvGraphicFramePr>
          <p:xfrm>
            <a:off x="1836333" y="1791529"/>
            <a:ext cx="5783939" cy="38912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spTree>
    <p:extLst>
      <p:ext uri="{BB962C8B-B14F-4D97-AF65-F5344CB8AC3E}">
        <p14:creationId xmlns:p14="http://schemas.microsoft.com/office/powerpoint/2010/main" val="9201243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Revisión de fuentes:</a:t>
            </a:r>
            <a:br>
              <a:rPr lang="es-ES" dirty="0" smtClean="0"/>
            </a:br>
            <a:r>
              <a:rPr lang="es-ES" sz="2400" i="1" dirty="0" smtClean="0">
                <a:solidFill>
                  <a:srgbClr val="FF0000"/>
                </a:solidFill>
              </a:rPr>
              <a:t>Heterogeneidad </a:t>
            </a:r>
            <a:r>
              <a:rPr lang="es-ES" sz="2400" i="1" dirty="0">
                <a:solidFill>
                  <a:srgbClr val="FF0000"/>
                </a:solidFill>
              </a:rPr>
              <a:t>en el registro estadístico</a:t>
            </a:r>
            <a:endParaRPr lang="es-ES" sz="2000" i="1" dirty="0">
              <a:solidFill>
                <a:srgbClr val="FF0000"/>
              </a:solidFill>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550978732"/>
              </p:ext>
            </p:extLst>
          </p:nvPr>
        </p:nvGraphicFramePr>
        <p:xfrm>
          <a:off x="253087" y="1902846"/>
          <a:ext cx="8569150" cy="3989832"/>
        </p:xfrm>
        <a:graphic>
          <a:graphicData uri="http://schemas.openxmlformats.org/drawingml/2006/table">
            <a:tbl>
              <a:tblPr/>
              <a:tblGrid>
                <a:gridCol w="1188795"/>
                <a:gridCol w="873755"/>
                <a:gridCol w="1050868"/>
                <a:gridCol w="4652158"/>
                <a:gridCol w="803574"/>
              </a:tblGrid>
              <a:tr h="167603">
                <a:tc>
                  <a:txBody>
                    <a:bodyPr/>
                    <a:lstStyle/>
                    <a:p>
                      <a:pPr algn="ctr" fontAlgn="t"/>
                      <a:r>
                        <a:rPr lang="es-ES" sz="1100" b="1" i="0" u="none" strike="noStrike">
                          <a:solidFill>
                            <a:srgbClr val="FFFFFF"/>
                          </a:solidFill>
                          <a:effectLst/>
                          <a:latin typeface="Calibri"/>
                        </a:rPr>
                        <a:t>Delito/entidad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fontAlgn="t"/>
                      <a:r>
                        <a:rPr lang="es-ES" sz="1100" b="1" i="0" u="none" strike="noStrike">
                          <a:solidFill>
                            <a:srgbClr val="FFFFFF"/>
                          </a:solidFill>
                          <a:effectLst/>
                          <a:latin typeface="Calibri"/>
                        </a:rPr>
                        <a:t>INPEC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fontAlgn="t"/>
                      <a:r>
                        <a:rPr lang="es-ES" sz="1100" b="1" i="0" u="none" strike="noStrike">
                          <a:solidFill>
                            <a:srgbClr val="FFFFFF"/>
                          </a:solidFill>
                          <a:effectLst/>
                          <a:latin typeface="Calibri"/>
                        </a:rPr>
                        <a:t>Polícia Nacional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fontAlgn="t"/>
                      <a:r>
                        <a:rPr lang="es-ES" sz="1100" b="1" i="0" u="none" strike="noStrike">
                          <a:solidFill>
                            <a:srgbClr val="FFFFFF"/>
                          </a:solidFill>
                          <a:effectLst/>
                          <a:latin typeface="Calibri"/>
                        </a:rPr>
                        <a:t>Fiscalía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l" fontAlgn="t"/>
                      <a:r>
                        <a:rPr lang="es-ES" sz="1100" b="1" i="0" u="none" strike="noStrike">
                          <a:solidFill>
                            <a:srgbClr val="FFFFFF"/>
                          </a:solidFill>
                          <a:effectLst/>
                          <a:latin typeface="Calibri"/>
                        </a:rPr>
                        <a:t>Defensoría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r>
              <a:tr h="3724516">
                <a:tc>
                  <a:txBody>
                    <a:bodyPr/>
                    <a:lstStyle/>
                    <a:p>
                      <a:pPr algn="l" fontAlgn="t"/>
                      <a:r>
                        <a:rPr lang="es-ES" sz="1100" b="0" i="0" u="none" strike="noStrike" dirty="0">
                          <a:solidFill>
                            <a:srgbClr val="000000"/>
                          </a:solidFill>
                          <a:effectLst/>
                          <a:latin typeface="Calibri"/>
                        </a:rPr>
                        <a:t>Acceso carnal abusivo con menor de catorce años; Ley 599 de 2000, artículo 208. Modificado por ley 1236 de 2008, artículo 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S" sz="1100" b="0" i="0" u="none" strike="noStrike" dirty="0">
                          <a:solidFill>
                            <a:srgbClr val="000000"/>
                          </a:solidFill>
                          <a:effectLst/>
                          <a:latin typeface="Calibri"/>
                        </a:rPr>
                        <a:t>Acceso carnal abusivo con menor de catorce años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S" sz="1100" b="0" i="0" u="none" strike="noStrike" dirty="0">
                          <a:solidFill>
                            <a:srgbClr val="000000"/>
                          </a:solidFill>
                          <a:effectLst/>
                          <a:latin typeface="Calibri"/>
                        </a:rPr>
                        <a:t>Artículo 208: Acceso carnal abusivo con menor de catorce años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t">
                        <a:lnSpc>
                          <a:spcPct val="120000"/>
                        </a:lnSpc>
                        <a:buFont typeface="Arial"/>
                        <a:buChar char="•"/>
                      </a:pPr>
                      <a:r>
                        <a:rPr lang="es-ES" sz="1100" b="0" i="0" u="none" strike="noStrike" dirty="0" smtClean="0">
                          <a:solidFill>
                            <a:srgbClr val="000000"/>
                          </a:solidFill>
                          <a:effectLst/>
                          <a:latin typeface="Calibri"/>
                        </a:rPr>
                        <a:t>Acceso </a:t>
                      </a:r>
                      <a:r>
                        <a:rPr lang="es-ES" sz="1100" b="0" i="0" u="none" strike="noStrike" dirty="0">
                          <a:solidFill>
                            <a:srgbClr val="000000"/>
                          </a:solidFill>
                          <a:effectLst/>
                          <a:latin typeface="Calibri"/>
                        </a:rPr>
                        <a:t>carnal abusivo con menor de catorce años art.208 </a:t>
                      </a:r>
                      <a:r>
                        <a:rPr lang="es-ES" sz="1100" b="0" i="0" u="none" strike="noStrike" dirty="0" err="1">
                          <a:solidFill>
                            <a:srgbClr val="000000"/>
                          </a:solidFill>
                          <a:effectLst/>
                          <a:latin typeface="Calibri"/>
                        </a:rPr>
                        <a:t>c.p.</a:t>
                      </a:r>
                      <a:r>
                        <a:rPr lang="es-ES" sz="1100" b="0" i="0" u="none" strike="noStrike" dirty="0">
                          <a:solidFill>
                            <a:srgbClr val="000000"/>
                          </a:solidFill>
                          <a:effectLst/>
                          <a:latin typeface="Calibri"/>
                        </a:rPr>
                        <a:t> agravado art. 211 n.1. Con el concurso de otra u otras </a:t>
                      </a:r>
                      <a:r>
                        <a:rPr lang="es-ES" sz="1100" b="0" i="0" u="none" strike="noStrike" dirty="0" smtClean="0">
                          <a:solidFill>
                            <a:srgbClr val="000000"/>
                          </a:solidFill>
                          <a:effectLst/>
                          <a:latin typeface="Calibri"/>
                        </a:rPr>
                        <a:t>personas</a:t>
                      </a:r>
                    </a:p>
                    <a:p>
                      <a:pPr marL="171450" indent="-171450" algn="l" fontAlgn="t">
                        <a:lnSpc>
                          <a:spcPct val="120000"/>
                        </a:lnSpc>
                        <a:buFont typeface="Arial"/>
                        <a:buChar char="•"/>
                      </a:pPr>
                      <a:r>
                        <a:rPr lang="es-ES" sz="1100" b="0" i="0" u="none" strike="noStrike" dirty="0" smtClean="0">
                          <a:solidFill>
                            <a:srgbClr val="000000"/>
                          </a:solidFill>
                          <a:effectLst/>
                          <a:latin typeface="Calibri"/>
                        </a:rPr>
                        <a:t>Acceso </a:t>
                      </a:r>
                      <a:r>
                        <a:rPr lang="es-ES" sz="1100" b="0" i="0" u="none" strike="noStrike" dirty="0">
                          <a:solidFill>
                            <a:srgbClr val="000000"/>
                          </a:solidFill>
                          <a:effectLst/>
                          <a:latin typeface="Calibri"/>
                        </a:rPr>
                        <a:t>carnal abusivo con menor de catorce años art.208 </a:t>
                      </a:r>
                      <a:r>
                        <a:rPr lang="es-ES" sz="1100" b="0" i="0" u="none" strike="noStrike" dirty="0" err="1">
                          <a:solidFill>
                            <a:srgbClr val="000000"/>
                          </a:solidFill>
                          <a:effectLst/>
                          <a:latin typeface="Calibri"/>
                        </a:rPr>
                        <a:t>c.p.</a:t>
                      </a:r>
                      <a:r>
                        <a:rPr lang="es-ES" sz="1100" b="0" i="0" u="none" strike="noStrike" dirty="0">
                          <a:solidFill>
                            <a:srgbClr val="000000"/>
                          </a:solidFill>
                          <a:effectLst/>
                          <a:latin typeface="Calibri"/>
                        </a:rPr>
                        <a:t> agravado art. 211 n.2.responsable </a:t>
                      </a:r>
                      <a:r>
                        <a:rPr lang="es-ES" sz="1100" b="0" i="0" u="none" strike="noStrike" dirty="0" smtClean="0">
                          <a:solidFill>
                            <a:srgbClr val="000000"/>
                          </a:solidFill>
                          <a:effectLst/>
                          <a:latin typeface="Calibri"/>
                        </a:rPr>
                        <a:t>carácter, posición </a:t>
                      </a:r>
                      <a:r>
                        <a:rPr lang="es-ES" sz="1100" b="0" i="0" u="none" strike="noStrike" dirty="0">
                          <a:solidFill>
                            <a:srgbClr val="000000"/>
                          </a:solidFill>
                          <a:effectLst/>
                          <a:latin typeface="Calibri"/>
                        </a:rPr>
                        <a:t>o cargo que le de particular autoridad sobre la victima o la impulse a depositar en el su </a:t>
                      </a:r>
                      <a:r>
                        <a:rPr lang="es-ES" sz="1100" b="0" i="0" u="none" strike="noStrike" dirty="0" smtClean="0">
                          <a:solidFill>
                            <a:srgbClr val="000000"/>
                          </a:solidFill>
                          <a:effectLst/>
                          <a:latin typeface="Calibri"/>
                        </a:rPr>
                        <a:t>confianza</a:t>
                      </a:r>
                    </a:p>
                    <a:p>
                      <a:pPr marL="171450" indent="-171450" algn="l" fontAlgn="t">
                        <a:lnSpc>
                          <a:spcPct val="120000"/>
                        </a:lnSpc>
                        <a:buFont typeface="Arial"/>
                        <a:buChar char="•"/>
                      </a:pPr>
                      <a:r>
                        <a:rPr lang="es-ES" sz="1100" b="0" i="0" u="none" strike="noStrike" dirty="0" smtClean="0">
                          <a:solidFill>
                            <a:srgbClr val="000000"/>
                          </a:solidFill>
                          <a:effectLst/>
                          <a:latin typeface="Calibri"/>
                        </a:rPr>
                        <a:t>Acceso </a:t>
                      </a:r>
                      <a:r>
                        <a:rPr lang="es-ES" sz="1100" b="0" i="0" u="none" strike="noStrike" dirty="0">
                          <a:solidFill>
                            <a:srgbClr val="000000"/>
                          </a:solidFill>
                          <a:effectLst/>
                          <a:latin typeface="Calibri"/>
                        </a:rPr>
                        <a:t>carnal abusivo con menor de catorce años art.208 </a:t>
                      </a:r>
                      <a:r>
                        <a:rPr lang="es-ES" sz="1100" b="0" i="0" u="none" strike="noStrike" dirty="0" err="1">
                          <a:solidFill>
                            <a:srgbClr val="000000"/>
                          </a:solidFill>
                          <a:effectLst/>
                          <a:latin typeface="Calibri"/>
                        </a:rPr>
                        <a:t>c.p.</a:t>
                      </a:r>
                      <a:r>
                        <a:rPr lang="es-ES" sz="1100" b="0" i="0" u="none" strike="noStrike" dirty="0">
                          <a:solidFill>
                            <a:srgbClr val="000000"/>
                          </a:solidFill>
                          <a:effectLst/>
                          <a:latin typeface="Calibri"/>
                        </a:rPr>
                        <a:t> agravado art. 211 n.3. Se produjere </a:t>
                      </a:r>
                      <a:r>
                        <a:rPr lang="es-ES" sz="1100" b="0" i="0" u="none" strike="noStrike" dirty="0" smtClean="0">
                          <a:solidFill>
                            <a:srgbClr val="000000"/>
                          </a:solidFill>
                          <a:effectLst/>
                          <a:latin typeface="Calibri"/>
                        </a:rPr>
                        <a:t>contaminación </a:t>
                      </a:r>
                      <a:r>
                        <a:rPr lang="es-ES" sz="1100" b="0" i="0" u="none" strike="noStrike" dirty="0">
                          <a:solidFill>
                            <a:srgbClr val="000000"/>
                          </a:solidFill>
                          <a:effectLst/>
                          <a:latin typeface="Calibri"/>
                        </a:rPr>
                        <a:t>de enfermedad de </a:t>
                      </a:r>
                      <a:r>
                        <a:rPr lang="es-ES" sz="1100" b="0" i="0" u="none" strike="noStrike" dirty="0" smtClean="0">
                          <a:solidFill>
                            <a:srgbClr val="000000"/>
                          </a:solidFill>
                          <a:effectLst/>
                          <a:latin typeface="Calibri"/>
                        </a:rPr>
                        <a:t>transmisión sexual</a:t>
                      </a:r>
                    </a:p>
                    <a:p>
                      <a:pPr marL="171450" indent="-171450" algn="l" fontAlgn="t">
                        <a:lnSpc>
                          <a:spcPct val="120000"/>
                        </a:lnSpc>
                        <a:buFont typeface="Arial"/>
                        <a:buChar char="•"/>
                      </a:pPr>
                      <a:r>
                        <a:rPr lang="es-ES" sz="1100" b="0" i="0" u="none" strike="noStrike" dirty="0" smtClean="0">
                          <a:solidFill>
                            <a:srgbClr val="000000"/>
                          </a:solidFill>
                          <a:effectLst/>
                          <a:latin typeface="Calibri"/>
                        </a:rPr>
                        <a:t>Acceso carnal abusivo </a:t>
                      </a:r>
                      <a:r>
                        <a:rPr lang="es-ES" sz="1100" b="0" i="0" u="none" strike="noStrike" dirty="0" smtClean="0">
                          <a:solidFill>
                            <a:srgbClr val="FF0000"/>
                          </a:solidFill>
                          <a:effectLst/>
                          <a:latin typeface="Calibri"/>
                        </a:rPr>
                        <a:t>con menor de catorce años </a:t>
                      </a:r>
                      <a:r>
                        <a:rPr lang="es-ES" sz="1100" b="0" i="0" u="none" strike="noStrike" dirty="0" smtClean="0">
                          <a:solidFill>
                            <a:srgbClr val="000000"/>
                          </a:solidFill>
                          <a:effectLst/>
                          <a:latin typeface="Calibri"/>
                        </a:rPr>
                        <a:t>art.208 </a:t>
                      </a:r>
                      <a:r>
                        <a:rPr lang="es-ES" sz="1100" b="0" i="0" u="none" strike="noStrike" dirty="0" err="1" smtClean="0">
                          <a:solidFill>
                            <a:srgbClr val="000000"/>
                          </a:solidFill>
                          <a:effectLst/>
                          <a:latin typeface="Calibri"/>
                        </a:rPr>
                        <a:t>c.p.</a:t>
                      </a:r>
                      <a:r>
                        <a:rPr lang="es-ES" sz="1100" b="0" i="0" u="none" strike="noStrike" dirty="0" smtClean="0">
                          <a:solidFill>
                            <a:srgbClr val="FF0000"/>
                          </a:solidFill>
                          <a:effectLst/>
                          <a:latin typeface="Calibri"/>
                        </a:rPr>
                        <a:t> agravado art. 211 n.4. Se realizare sobre persona menor de 14 años</a:t>
                      </a:r>
                    </a:p>
                    <a:p>
                      <a:pPr marL="171450" indent="-171450" algn="l" fontAlgn="t">
                        <a:lnSpc>
                          <a:spcPct val="120000"/>
                        </a:lnSpc>
                        <a:buFont typeface="Arial"/>
                        <a:buChar char="•"/>
                      </a:pPr>
                      <a:r>
                        <a:rPr lang="es-ES" sz="1100" b="0" i="0" u="none" strike="noStrike" dirty="0" smtClean="0">
                          <a:solidFill>
                            <a:srgbClr val="000000"/>
                          </a:solidFill>
                          <a:effectLst/>
                          <a:latin typeface="Calibri"/>
                        </a:rPr>
                        <a:t>Acceso carnal abusivo con menor de catorce años art.208 </a:t>
                      </a:r>
                      <a:r>
                        <a:rPr lang="es-ES" sz="1100" b="0" i="0" u="none" strike="noStrike" dirty="0" err="1" smtClean="0">
                          <a:solidFill>
                            <a:srgbClr val="000000"/>
                          </a:solidFill>
                          <a:effectLst/>
                          <a:latin typeface="Calibri"/>
                        </a:rPr>
                        <a:t>c.p.</a:t>
                      </a:r>
                      <a:r>
                        <a:rPr lang="es-ES" sz="1100" b="0" i="0" u="none" strike="noStrike" dirty="0" smtClean="0">
                          <a:solidFill>
                            <a:srgbClr val="000000"/>
                          </a:solidFill>
                          <a:effectLst/>
                          <a:latin typeface="Calibri"/>
                        </a:rPr>
                        <a:t> agravado art. 211 n.5. Se realizare sobre parientes ,  cónyuge , compañera o compañero permanentes, o persona integrada a la unidad domestica</a:t>
                      </a:r>
                    </a:p>
                    <a:p>
                      <a:pPr marL="171450" indent="-171450" algn="l" fontAlgn="t">
                        <a:lnSpc>
                          <a:spcPct val="120000"/>
                        </a:lnSpc>
                        <a:buFont typeface="Arial"/>
                        <a:buChar char="•"/>
                      </a:pPr>
                      <a:r>
                        <a:rPr lang="es-ES" sz="1100" b="0" i="0" u="none" strike="noStrike" dirty="0" smtClean="0">
                          <a:solidFill>
                            <a:srgbClr val="000000"/>
                          </a:solidFill>
                          <a:effectLst/>
                          <a:latin typeface="Calibri"/>
                        </a:rPr>
                        <a:t>Acceso </a:t>
                      </a:r>
                      <a:r>
                        <a:rPr lang="es-ES" sz="1100" b="0" i="0" u="none" strike="noStrike" dirty="0">
                          <a:solidFill>
                            <a:srgbClr val="000000"/>
                          </a:solidFill>
                          <a:effectLst/>
                          <a:latin typeface="Calibri"/>
                        </a:rPr>
                        <a:t>carnal abusivo con menor de catorce años art.208 </a:t>
                      </a:r>
                      <a:r>
                        <a:rPr lang="es-ES" sz="1100" b="0" i="0" u="none" strike="noStrike" dirty="0" err="1">
                          <a:solidFill>
                            <a:srgbClr val="000000"/>
                          </a:solidFill>
                          <a:effectLst/>
                          <a:latin typeface="Calibri"/>
                        </a:rPr>
                        <a:t>c.p.</a:t>
                      </a:r>
                      <a:r>
                        <a:rPr lang="es-ES" sz="1100" b="0" i="0" u="none" strike="noStrike" dirty="0">
                          <a:solidFill>
                            <a:srgbClr val="000000"/>
                          </a:solidFill>
                          <a:effectLst/>
                          <a:latin typeface="Calibri"/>
                        </a:rPr>
                        <a:t> agravado art. 211 n.6 . Se produjere </a:t>
                      </a:r>
                      <a:r>
                        <a:rPr lang="es-ES" sz="1100" b="0" i="0" u="none" strike="noStrike" dirty="0" smtClean="0">
                          <a:solidFill>
                            <a:srgbClr val="000000"/>
                          </a:solidFill>
                          <a:effectLst/>
                          <a:latin typeface="Calibri"/>
                        </a:rPr>
                        <a:t>embarazo</a:t>
                      </a:r>
                    </a:p>
                    <a:p>
                      <a:pPr marL="171450" indent="-171450" algn="l" fontAlgn="t">
                        <a:lnSpc>
                          <a:spcPct val="120000"/>
                        </a:lnSpc>
                        <a:buFont typeface="Arial"/>
                        <a:buChar char="•"/>
                      </a:pPr>
                      <a:r>
                        <a:rPr lang="es-ES" sz="1100" b="0" i="0" u="none" strike="noStrike" dirty="0" smtClean="0">
                          <a:solidFill>
                            <a:srgbClr val="000000"/>
                          </a:solidFill>
                          <a:effectLst/>
                          <a:latin typeface="Calibri"/>
                        </a:rPr>
                        <a:t>Acceso </a:t>
                      </a:r>
                      <a:r>
                        <a:rPr lang="es-ES" sz="1100" b="0" i="0" u="none" strike="noStrike" dirty="0">
                          <a:solidFill>
                            <a:srgbClr val="000000"/>
                          </a:solidFill>
                          <a:effectLst/>
                          <a:latin typeface="Calibri"/>
                        </a:rPr>
                        <a:t>carnal abusivo con menor de catorce años art.208 </a:t>
                      </a:r>
                      <a:r>
                        <a:rPr lang="es-ES" sz="1100" b="0" i="0" u="none" strike="noStrike" dirty="0" err="1">
                          <a:solidFill>
                            <a:srgbClr val="000000"/>
                          </a:solidFill>
                          <a:effectLst/>
                          <a:latin typeface="Calibri"/>
                        </a:rPr>
                        <a:t>c.p.</a:t>
                      </a:r>
                      <a:r>
                        <a:rPr lang="es-ES" sz="1100" b="0" i="0" u="none" strike="noStrike" dirty="0">
                          <a:solidFill>
                            <a:srgbClr val="000000"/>
                          </a:solidFill>
                          <a:effectLst/>
                          <a:latin typeface="Calibri"/>
                        </a:rPr>
                        <a:t> agravado art. 211 n.7 . Se cometiere sobre personas en situación de </a:t>
                      </a:r>
                      <a:r>
                        <a:rPr lang="es-ES" sz="1100" b="0" i="0" u="none" strike="noStrike" dirty="0" smtClean="0">
                          <a:solidFill>
                            <a:srgbClr val="000000"/>
                          </a:solidFill>
                          <a:effectLst/>
                          <a:latin typeface="Calibri"/>
                        </a:rPr>
                        <a:t>vulnerabilidad</a:t>
                      </a:r>
                    </a:p>
                    <a:p>
                      <a:pPr marL="171450" indent="-171450" algn="l" fontAlgn="t">
                        <a:lnSpc>
                          <a:spcPct val="120000"/>
                        </a:lnSpc>
                        <a:buFont typeface="Arial"/>
                        <a:buChar char="•"/>
                      </a:pPr>
                      <a:r>
                        <a:rPr lang="es-ES" sz="1100" b="0" i="0" u="none" strike="noStrike" dirty="0" smtClean="0">
                          <a:solidFill>
                            <a:srgbClr val="000000"/>
                          </a:solidFill>
                          <a:effectLst/>
                          <a:latin typeface="Calibri"/>
                        </a:rPr>
                        <a:t>Acceso </a:t>
                      </a:r>
                      <a:r>
                        <a:rPr lang="es-ES" sz="1100" b="0" i="0" u="none" strike="noStrike" dirty="0">
                          <a:solidFill>
                            <a:srgbClr val="000000"/>
                          </a:solidFill>
                          <a:effectLst/>
                          <a:latin typeface="Calibri"/>
                        </a:rPr>
                        <a:t>carnal abusivo con menor de catorce años art.208 </a:t>
                      </a:r>
                      <a:r>
                        <a:rPr lang="es-ES" sz="1100" b="0" i="0" u="none" strike="noStrike" dirty="0" err="1">
                          <a:solidFill>
                            <a:srgbClr val="000000"/>
                          </a:solidFill>
                          <a:effectLst/>
                          <a:latin typeface="Calibri"/>
                        </a:rPr>
                        <a:t>c.p.</a:t>
                      </a:r>
                      <a:r>
                        <a:rPr lang="es-ES" sz="1100" b="0" i="0" u="none" strike="noStrike" dirty="0">
                          <a:solidFill>
                            <a:srgbClr val="000000"/>
                          </a:solidFill>
                          <a:effectLst/>
                          <a:latin typeface="Calibri"/>
                        </a:rPr>
                        <a:t> agravado art. 211 n.8 . Se cometiere sobre personas en situación de </a:t>
                      </a:r>
                      <a:r>
                        <a:rPr lang="es-ES" sz="1100" b="0" i="0" u="none" strike="noStrike" dirty="0" smtClean="0">
                          <a:solidFill>
                            <a:srgbClr val="000000"/>
                          </a:solidFill>
                          <a:effectLst/>
                          <a:latin typeface="Calibri"/>
                        </a:rPr>
                        <a:t>vulnerabilidad</a:t>
                      </a:r>
                    </a:p>
                    <a:p>
                      <a:pPr marL="171450" indent="-171450" algn="l" fontAlgn="t">
                        <a:lnSpc>
                          <a:spcPct val="120000"/>
                        </a:lnSpc>
                        <a:buFont typeface="Arial"/>
                        <a:buChar char="•"/>
                      </a:pPr>
                      <a:r>
                        <a:rPr lang="es-ES" sz="1100" b="0" i="0" u="none" strike="noStrike" dirty="0" smtClean="0">
                          <a:solidFill>
                            <a:srgbClr val="000000"/>
                          </a:solidFill>
                          <a:effectLst/>
                          <a:latin typeface="Calibri"/>
                        </a:rPr>
                        <a:t>Acceso </a:t>
                      </a:r>
                      <a:r>
                        <a:rPr lang="es-ES" sz="1100" b="0" i="0" u="none" strike="noStrike" dirty="0">
                          <a:solidFill>
                            <a:srgbClr val="000000"/>
                          </a:solidFill>
                          <a:effectLst/>
                          <a:latin typeface="Calibri"/>
                        </a:rPr>
                        <a:t>carnal abusivo con menor de catorce años. Art. 208 </a:t>
                      </a:r>
                      <a:r>
                        <a:rPr lang="es-ES" sz="1100" b="0" i="0" u="none" strike="noStrike" dirty="0" err="1">
                          <a:solidFill>
                            <a:srgbClr val="000000"/>
                          </a:solidFill>
                          <a:effectLst/>
                          <a:latin typeface="Calibri"/>
                        </a:rPr>
                        <a:t>c.p</a:t>
                      </a:r>
                      <a:r>
                        <a:rPr lang="es-ES" sz="1100" b="0" i="0" u="none" strike="noStrike" dirty="0" err="1" smtClean="0">
                          <a:solidFill>
                            <a:srgbClr val="000000"/>
                          </a:solidFill>
                          <a:effectLst/>
                          <a:latin typeface="Calibri"/>
                        </a:rPr>
                        <a:t>.</a:t>
                      </a:r>
                      <a:endParaRPr lang="es-ES" sz="1100" b="0" i="0" u="none" strike="noStrike" dirty="0">
                        <a:solidFill>
                          <a:srgbClr val="000000"/>
                        </a:solidFill>
                        <a:effectLst/>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S" sz="1100" b="0" i="0" u="none" strike="noStrike" dirty="0">
                          <a:solidFill>
                            <a:srgbClr val="000000"/>
                          </a:solidFill>
                          <a:effectLst/>
                          <a:latin typeface="Calibri"/>
                        </a:rPr>
                        <a:t>Acceso carnal abusivo con menor de catorce años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581274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1020" y="263298"/>
            <a:ext cx="8229600" cy="1143000"/>
          </a:xfrm>
        </p:spPr>
        <p:txBody>
          <a:bodyPr>
            <a:normAutofit fontScale="90000"/>
          </a:bodyPr>
          <a:lstStyle/>
          <a:p>
            <a:r>
              <a:rPr lang="es-ES" sz="3200" dirty="0" smtClean="0"/>
              <a:t>Revisión de fuentes:</a:t>
            </a:r>
            <a:br>
              <a:rPr lang="es-ES" sz="3200" dirty="0" smtClean="0"/>
            </a:br>
            <a:r>
              <a:rPr lang="es-ES" sz="2000" i="1" dirty="0">
                <a:solidFill>
                  <a:srgbClr val="FF0000"/>
                </a:solidFill>
              </a:rPr>
              <a:t>Imposibilidad de dimensionar con certeza el volumen </a:t>
            </a:r>
            <a:r>
              <a:rPr lang="es-ES" sz="2000" i="1" dirty="0" smtClean="0">
                <a:solidFill>
                  <a:srgbClr val="FF0000"/>
                </a:solidFill>
              </a:rPr>
              <a:t/>
            </a:r>
            <a:br>
              <a:rPr lang="es-ES" sz="2000" i="1" dirty="0" smtClean="0">
                <a:solidFill>
                  <a:srgbClr val="FF0000"/>
                </a:solidFill>
              </a:rPr>
            </a:br>
            <a:r>
              <a:rPr lang="es-ES" sz="2000" i="1" dirty="0" smtClean="0">
                <a:solidFill>
                  <a:srgbClr val="FF0000"/>
                </a:solidFill>
              </a:rPr>
              <a:t>de </a:t>
            </a:r>
            <a:r>
              <a:rPr lang="es-ES" sz="2000" i="1" dirty="0">
                <a:solidFill>
                  <a:srgbClr val="FF0000"/>
                </a:solidFill>
              </a:rPr>
              <a:t>noticias criminales por tipo de delito sexual.</a:t>
            </a:r>
          </a:p>
        </p:txBody>
      </p:sp>
      <p:graphicFrame>
        <p:nvGraphicFramePr>
          <p:cNvPr id="4" name="Tabla 3"/>
          <p:cNvGraphicFramePr>
            <a:graphicFrameLocks noGrp="1"/>
          </p:cNvGraphicFramePr>
          <p:nvPr>
            <p:extLst>
              <p:ext uri="{D42A27DB-BD31-4B8C-83A1-F6EECF244321}">
                <p14:modId xmlns:p14="http://schemas.microsoft.com/office/powerpoint/2010/main" val="3803890057"/>
              </p:ext>
            </p:extLst>
          </p:nvPr>
        </p:nvGraphicFramePr>
        <p:xfrm>
          <a:off x="457200" y="1548633"/>
          <a:ext cx="7923420" cy="4206240"/>
        </p:xfrm>
        <a:graphic>
          <a:graphicData uri="http://schemas.openxmlformats.org/drawingml/2006/table">
            <a:tbl>
              <a:tblPr/>
              <a:tblGrid>
                <a:gridCol w="6640651"/>
                <a:gridCol w="615729"/>
                <a:gridCol w="667040"/>
              </a:tblGrid>
              <a:tr h="151022">
                <a:tc>
                  <a:txBody>
                    <a:bodyPr/>
                    <a:lstStyle/>
                    <a:p>
                      <a:pPr algn="l" fontAlgn="b"/>
                      <a:endParaRPr lang="es-ES" sz="1200" b="1" i="0" u="none" strike="noStrike" dirty="0" smtClean="0">
                        <a:solidFill>
                          <a:srgbClr val="000000"/>
                        </a:solidFill>
                        <a:effectLst/>
                        <a:latin typeface="Calibri"/>
                      </a:endParaRPr>
                    </a:p>
                  </a:txBody>
                  <a:tcPr marL="0" marR="0" marT="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s-ES" sz="1200" b="1" i="0" u="none" strike="noStrike">
                          <a:solidFill>
                            <a:srgbClr val="000000"/>
                          </a:solidFill>
                          <a:effectLst/>
                          <a:latin typeface="Calibri"/>
                        </a:rPr>
                        <a:t>2012</a:t>
                      </a:r>
                    </a:p>
                  </a:txBody>
                  <a:tcPr marL="0" marR="0" marT="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s-ES" sz="1200" b="1" i="0" u="none" strike="noStrike">
                          <a:solidFill>
                            <a:srgbClr val="000000"/>
                          </a:solidFill>
                          <a:effectLst/>
                          <a:latin typeface="Calibri"/>
                        </a:rPr>
                        <a:t>2013</a:t>
                      </a:r>
                    </a:p>
                  </a:txBody>
                  <a:tcPr marL="0" marR="0" marT="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r>
              <a:tr h="151022">
                <a:tc>
                  <a:txBody>
                    <a:bodyPr/>
                    <a:lstStyle/>
                    <a:p>
                      <a:pPr algn="l" fontAlgn="b"/>
                      <a:r>
                        <a:rPr lang="es-ES" sz="1200" b="1" i="0" u="none" strike="noStrike">
                          <a:solidFill>
                            <a:srgbClr val="000000"/>
                          </a:solidFill>
                          <a:effectLst/>
                          <a:latin typeface="Calibri"/>
                        </a:rPr>
                        <a:t>ACCESO CARNAL ABUSIVO CON MENOR DE CATORCE AÑOS. ART. 208 C.P.</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s-ES" sz="1200" b="1" i="0" u="none" strike="noStrike">
                          <a:solidFill>
                            <a:srgbClr val="000000"/>
                          </a:solidFill>
                          <a:effectLst/>
                          <a:latin typeface="Calibri"/>
                        </a:rPr>
                        <a:t>6325</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s-ES" sz="1200" b="1" i="0" u="none" strike="noStrike">
                          <a:solidFill>
                            <a:srgbClr val="000000"/>
                          </a:solidFill>
                          <a:effectLst/>
                          <a:latin typeface="Calibri"/>
                        </a:rPr>
                        <a:t>7165</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51022">
                <a:tc>
                  <a:txBody>
                    <a:bodyPr/>
                    <a:lstStyle/>
                    <a:p>
                      <a:pPr algn="l" fontAlgn="b"/>
                      <a:r>
                        <a:rPr lang="es-ES" sz="1200" b="1" i="0" u="none" strike="noStrike">
                          <a:solidFill>
                            <a:srgbClr val="000000"/>
                          </a:solidFill>
                          <a:effectLst/>
                          <a:latin typeface="Calibri"/>
                        </a:rPr>
                        <a:t>ACCESO CARNAL O ACTO SEXUAL ABUSIVOS CON INCAPAZ DE RESISTIR ART. 210 C.P.</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s-ES" sz="1200" b="1" i="0" u="none" strike="noStrike">
                          <a:solidFill>
                            <a:srgbClr val="000000"/>
                          </a:solidFill>
                          <a:effectLst/>
                          <a:latin typeface="Calibri"/>
                        </a:rPr>
                        <a:t>1148</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s-ES" sz="1200" b="1" i="0" u="none" strike="noStrike" dirty="0">
                          <a:solidFill>
                            <a:srgbClr val="000000"/>
                          </a:solidFill>
                          <a:effectLst/>
                          <a:latin typeface="Calibri"/>
                        </a:rPr>
                        <a:t>1303</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51022">
                <a:tc>
                  <a:txBody>
                    <a:bodyPr/>
                    <a:lstStyle/>
                    <a:p>
                      <a:pPr algn="l" fontAlgn="b"/>
                      <a:r>
                        <a:rPr lang="es-ES" sz="1200" b="1" i="0" u="none" strike="noStrike" dirty="0">
                          <a:solidFill>
                            <a:srgbClr val="000000"/>
                          </a:solidFill>
                          <a:effectLst/>
                          <a:latin typeface="Calibri"/>
                        </a:rPr>
                        <a:t>ACCESO CARNAL O ACTO SEXUAL EN PERSONA PUESTA EN INCAPACIDAD DE RESISTIR. ART. 207 C.P.</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s-ES" sz="1200" b="1" i="0" u="none" strike="noStrike">
                          <a:solidFill>
                            <a:srgbClr val="000000"/>
                          </a:solidFill>
                          <a:effectLst/>
                          <a:latin typeface="Calibri"/>
                        </a:rPr>
                        <a:t>522</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s-ES" sz="1200" b="1" i="0" u="none" strike="noStrike">
                          <a:solidFill>
                            <a:srgbClr val="000000"/>
                          </a:solidFill>
                          <a:effectLst/>
                          <a:latin typeface="Calibri"/>
                        </a:rPr>
                        <a:t>560</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51022">
                <a:tc>
                  <a:txBody>
                    <a:bodyPr/>
                    <a:lstStyle/>
                    <a:p>
                      <a:pPr algn="l" fontAlgn="b"/>
                      <a:r>
                        <a:rPr lang="es-ES" sz="1200" b="1" i="0" u="none" strike="noStrike">
                          <a:solidFill>
                            <a:srgbClr val="000000"/>
                          </a:solidFill>
                          <a:effectLst/>
                          <a:latin typeface="Calibri"/>
                        </a:rPr>
                        <a:t>ACCESO CARNAL VIOLENTO. ART. 205 C.P.</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s-ES" sz="1200" b="1" i="0" u="none" strike="noStrike">
                          <a:solidFill>
                            <a:srgbClr val="000000"/>
                          </a:solidFill>
                          <a:effectLst/>
                          <a:latin typeface="Calibri"/>
                        </a:rPr>
                        <a:t>4608</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s-ES" sz="1200" b="1" i="0" u="none" strike="noStrike">
                          <a:solidFill>
                            <a:srgbClr val="000000"/>
                          </a:solidFill>
                          <a:effectLst/>
                          <a:latin typeface="Calibri"/>
                        </a:rPr>
                        <a:t>4726</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51022">
                <a:tc>
                  <a:txBody>
                    <a:bodyPr/>
                    <a:lstStyle/>
                    <a:p>
                      <a:pPr algn="l" fontAlgn="b"/>
                      <a:r>
                        <a:rPr lang="es-ES" sz="1200" b="1" i="0" u="none" strike="noStrike">
                          <a:solidFill>
                            <a:srgbClr val="000000"/>
                          </a:solidFill>
                          <a:effectLst/>
                          <a:latin typeface="Calibri"/>
                        </a:rPr>
                        <a:t>ACOSO SEXUAL ART. 210A C.P.</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s-ES" sz="1200" b="1" i="0" u="none" strike="noStrike">
                          <a:solidFill>
                            <a:srgbClr val="000000"/>
                          </a:solidFill>
                          <a:effectLst/>
                          <a:latin typeface="Calibri"/>
                        </a:rPr>
                        <a:t>1015</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s-ES" sz="1200" b="1" i="0" u="none" strike="noStrike">
                          <a:solidFill>
                            <a:srgbClr val="000000"/>
                          </a:solidFill>
                          <a:effectLst/>
                          <a:latin typeface="Calibri"/>
                        </a:rPr>
                        <a:t>1202</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51022">
                <a:tc>
                  <a:txBody>
                    <a:bodyPr/>
                    <a:lstStyle/>
                    <a:p>
                      <a:pPr algn="l" fontAlgn="b"/>
                      <a:r>
                        <a:rPr lang="es-ES" sz="1200" b="1" i="0" u="none" strike="noStrike">
                          <a:solidFill>
                            <a:srgbClr val="000000"/>
                          </a:solidFill>
                          <a:effectLst/>
                          <a:latin typeface="Calibri"/>
                        </a:rPr>
                        <a:t>ACTO SEXUAL VIOLENTO. ART. 206 C.P.</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s-ES" sz="1200" b="1" i="0" u="none" strike="noStrike">
                          <a:solidFill>
                            <a:srgbClr val="000000"/>
                          </a:solidFill>
                          <a:effectLst/>
                          <a:latin typeface="Calibri"/>
                        </a:rPr>
                        <a:t>3069</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s-ES" sz="1200" b="1" i="0" u="none" strike="noStrike">
                          <a:solidFill>
                            <a:srgbClr val="000000"/>
                          </a:solidFill>
                          <a:effectLst/>
                          <a:latin typeface="Calibri"/>
                        </a:rPr>
                        <a:t>3138</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51022">
                <a:tc>
                  <a:txBody>
                    <a:bodyPr/>
                    <a:lstStyle/>
                    <a:p>
                      <a:pPr algn="l" fontAlgn="b"/>
                      <a:r>
                        <a:rPr lang="es-ES" sz="1200" b="1" i="0" u="none" strike="noStrike">
                          <a:solidFill>
                            <a:srgbClr val="000000"/>
                          </a:solidFill>
                          <a:effectLst/>
                          <a:latin typeface="Calibri"/>
                        </a:rPr>
                        <a:t>ACTOS SEXUALES CON MENOR DE CATORCE AÑOS. ART. 209 C.P.</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s-ES" sz="1200" b="1" i="0" u="none" strike="noStrike">
                          <a:solidFill>
                            <a:srgbClr val="000000"/>
                          </a:solidFill>
                          <a:effectLst/>
                          <a:latin typeface="Calibri"/>
                        </a:rPr>
                        <a:t>9002</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s-ES" sz="1200" b="1" i="0" u="none" strike="noStrike" dirty="0">
                          <a:solidFill>
                            <a:srgbClr val="000000"/>
                          </a:solidFill>
                          <a:effectLst/>
                          <a:latin typeface="Calibri"/>
                        </a:rPr>
                        <a:t>9463</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51022">
                <a:tc>
                  <a:txBody>
                    <a:bodyPr/>
                    <a:lstStyle/>
                    <a:p>
                      <a:pPr algn="l" fontAlgn="b"/>
                      <a:r>
                        <a:rPr lang="es-ES" sz="1200" b="1" i="0" u="none" strike="noStrike">
                          <a:solidFill>
                            <a:srgbClr val="000000"/>
                          </a:solidFill>
                          <a:effectLst/>
                          <a:latin typeface="Calibri"/>
                        </a:rPr>
                        <a:t>ADICIONADO.L.679/2001\,ART.35.OMISION DE DENUNCIA</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s-ES" sz="1200" b="1" i="0" u="none" strike="noStrike">
                          <a:solidFill>
                            <a:srgbClr val="000000"/>
                          </a:solidFill>
                          <a:effectLst/>
                          <a:latin typeface="Calibri"/>
                        </a:rPr>
                        <a:t>3</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s-ES" sz="1200" b="1" i="0" u="none" strike="noStrike">
                          <a:solidFill>
                            <a:srgbClr val="000000"/>
                          </a:solidFill>
                          <a:effectLst/>
                          <a:latin typeface="Calibri"/>
                        </a:rPr>
                        <a:t>1</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51022">
                <a:tc>
                  <a:txBody>
                    <a:bodyPr/>
                    <a:lstStyle/>
                    <a:p>
                      <a:pPr algn="l" fontAlgn="b"/>
                      <a:r>
                        <a:rPr lang="es-ES" sz="1200" b="1" i="0" u="none" strike="noStrike">
                          <a:solidFill>
                            <a:srgbClr val="000000"/>
                          </a:solidFill>
                          <a:effectLst/>
                          <a:latin typeface="Calibri"/>
                        </a:rPr>
                        <a:t>CONSTREÑIMIENTO A LA PROSTITUCION ART. 214 C.P.</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s-ES" sz="1200" b="1" i="0" u="none" strike="noStrike">
                          <a:solidFill>
                            <a:srgbClr val="000000"/>
                          </a:solidFill>
                          <a:effectLst/>
                          <a:latin typeface="Calibri"/>
                        </a:rPr>
                        <a:t>19</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s-ES" sz="1200" b="1" i="0" u="none" strike="noStrike">
                          <a:solidFill>
                            <a:srgbClr val="000000"/>
                          </a:solidFill>
                          <a:effectLst/>
                          <a:latin typeface="Calibri"/>
                        </a:rPr>
                        <a:t>19</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51022">
                <a:tc>
                  <a:txBody>
                    <a:bodyPr/>
                    <a:lstStyle/>
                    <a:p>
                      <a:pPr algn="l" fontAlgn="b"/>
                      <a:r>
                        <a:rPr lang="es-ES" sz="1200" b="1" i="0" u="none" strike="noStrike">
                          <a:solidFill>
                            <a:srgbClr val="000000"/>
                          </a:solidFill>
                          <a:effectLst/>
                          <a:latin typeface="Calibri"/>
                        </a:rPr>
                        <a:t>DEMANDA DE EXPLOT.SEX. COMERC. MENOR DE 18 AÑOS ADIC. ART 217A C.P.</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s-ES" sz="1200" b="1" i="0" u="none" strike="noStrike">
                          <a:solidFill>
                            <a:srgbClr val="000000"/>
                          </a:solidFill>
                          <a:effectLst/>
                          <a:latin typeface="Calibri"/>
                        </a:rPr>
                        <a:t>83</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s-ES" sz="1200" b="1" i="0" u="none" strike="noStrike">
                          <a:solidFill>
                            <a:srgbClr val="000000"/>
                          </a:solidFill>
                          <a:effectLst/>
                          <a:latin typeface="Calibri"/>
                        </a:rPr>
                        <a:t>126</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51022">
                <a:tc>
                  <a:txBody>
                    <a:bodyPr/>
                    <a:lstStyle/>
                    <a:p>
                      <a:pPr algn="l" fontAlgn="b"/>
                      <a:r>
                        <a:rPr lang="es-ES" sz="1200" b="1" i="0" u="none" strike="noStrike">
                          <a:solidFill>
                            <a:srgbClr val="000000"/>
                          </a:solidFill>
                          <a:effectLst/>
                          <a:latin typeface="Calibri"/>
                        </a:rPr>
                        <a:t>ESTIMULO A LA PROSTITUCION DE MENORES. ART. 217 C.P.</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s-ES" sz="1200" b="1" i="0" u="none" strike="noStrike">
                          <a:solidFill>
                            <a:srgbClr val="000000"/>
                          </a:solidFill>
                          <a:effectLst/>
                          <a:latin typeface="Calibri"/>
                        </a:rPr>
                        <a:t>24</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s-ES" sz="1200" b="1" i="0" u="none" strike="noStrike">
                          <a:solidFill>
                            <a:srgbClr val="000000"/>
                          </a:solidFill>
                          <a:effectLst/>
                          <a:latin typeface="Calibri"/>
                        </a:rPr>
                        <a:t>21</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51022">
                <a:tc>
                  <a:txBody>
                    <a:bodyPr/>
                    <a:lstStyle/>
                    <a:p>
                      <a:pPr algn="l" fontAlgn="b"/>
                      <a:r>
                        <a:rPr lang="es-ES" sz="1200" b="1" i="0" u="none" strike="noStrike">
                          <a:solidFill>
                            <a:srgbClr val="000000"/>
                          </a:solidFill>
                          <a:effectLst/>
                          <a:latin typeface="Calibri"/>
                        </a:rPr>
                        <a:t>INDUCCION A LA PROSTITUCION ART. 213 C.P.</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s-ES" sz="1200" b="1" i="0" u="none" strike="noStrike">
                          <a:solidFill>
                            <a:srgbClr val="000000"/>
                          </a:solidFill>
                          <a:effectLst/>
                          <a:latin typeface="Calibri"/>
                        </a:rPr>
                        <a:t>291</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s-ES" sz="1200" b="1" i="0" u="none" strike="noStrike">
                          <a:solidFill>
                            <a:srgbClr val="000000"/>
                          </a:solidFill>
                          <a:effectLst/>
                          <a:latin typeface="Calibri"/>
                        </a:rPr>
                        <a:t>318</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51022">
                <a:tc>
                  <a:txBody>
                    <a:bodyPr/>
                    <a:lstStyle/>
                    <a:p>
                      <a:pPr algn="l" fontAlgn="b"/>
                      <a:r>
                        <a:rPr lang="es-ES" sz="1200" b="1" i="0" u="none" strike="noStrike">
                          <a:solidFill>
                            <a:srgbClr val="000000"/>
                          </a:solidFill>
                          <a:effectLst/>
                          <a:latin typeface="Calibri"/>
                        </a:rPr>
                        <a:t>PORNOGRAFIA CON MENORES ART. 218 C.P.</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s-ES" sz="1200" b="1" i="0" u="none" strike="noStrike">
                          <a:solidFill>
                            <a:srgbClr val="000000"/>
                          </a:solidFill>
                          <a:effectLst/>
                          <a:latin typeface="Calibri"/>
                        </a:rPr>
                        <a:t>178</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s-ES" sz="1200" b="1" i="0" u="none" strike="noStrike">
                          <a:solidFill>
                            <a:srgbClr val="000000"/>
                          </a:solidFill>
                          <a:effectLst/>
                          <a:latin typeface="Calibri"/>
                        </a:rPr>
                        <a:t>224</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51022">
                <a:tc>
                  <a:txBody>
                    <a:bodyPr/>
                    <a:lstStyle/>
                    <a:p>
                      <a:pPr algn="l" fontAlgn="b"/>
                      <a:r>
                        <a:rPr lang="es-ES" sz="1200" b="1" i="0" u="none" strike="noStrike">
                          <a:solidFill>
                            <a:srgbClr val="000000"/>
                          </a:solidFill>
                          <a:effectLst/>
                          <a:latin typeface="Calibri"/>
                        </a:rPr>
                        <a:t>PROXENETISMO CON MENOR DE EDAD ART. 213A C.P.</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s-ES" sz="1200" b="1" i="0" u="none" strike="noStrike">
                          <a:solidFill>
                            <a:srgbClr val="000000"/>
                          </a:solidFill>
                          <a:effectLst/>
                          <a:latin typeface="Calibri"/>
                        </a:rPr>
                        <a:t>55</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s-ES" sz="1200" b="1" i="0" u="none" strike="noStrike">
                          <a:solidFill>
                            <a:srgbClr val="000000"/>
                          </a:solidFill>
                          <a:effectLst/>
                          <a:latin typeface="Calibri"/>
                        </a:rPr>
                        <a:t>69</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51022">
                <a:tc>
                  <a:txBody>
                    <a:bodyPr/>
                    <a:lstStyle/>
                    <a:p>
                      <a:pPr algn="l" fontAlgn="b"/>
                      <a:r>
                        <a:rPr lang="pt-BR" sz="1200" b="1" i="0" u="none" strike="noStrike">
                          <a:solidFill>
                            <a:srgbClr val="000000"/>
                          </a:solidFill>
                          <a:effectLst/>
                          <a:latin typeface="Calibri"/>
                        </a:rPr>
                        <a:t>TURISMO SEXUAL. ART.219 C.P. MOD. POR ART 23 L\, 1336 DE 2009</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s-ES" sz="1200" b="1" i="0" u="none" strike="noStrike">
                          <a:solidFill>
                            <a:srgbClr val="000000"/>
                          </a:solidFill>
                          <a:effectLst/>
                          <a:latin typeface="Calibri"/>
                        </a:rPr>
                        <a:t>1</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s-ES" sz="1200" b="1" i="0" u="none" strike="noStrike">
                          <a:solidFill>
                            <a:srgbClr val="000000"/>
                          </a:solidFill>
                          <a:effectLst/>
                          <a:latin typeface="Calibri"/>
                        </a:rPr>
                        <a:t>1</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02044">
                <a:tc>
                  <a:txBody>
                    <a:bodyPr/>
                    <a:lstStyle/>
                    <a:p>
                      <a:pPr algn="l" fontAlgn="b"/>
                      <a:r>
                        <a:rPr lang="es-ES" sz="1200" b="1" i="0" u="none" strike="noStrike" dirty="0">
                          <a:solidFill>
                            <a:srgbClr val="000000"/>
                          </a:solidFill>
                          <a:effectLst/>
                          <a:latin typeface="Calibri"/>
                        </a:rPr>
                        <a:t>UTILIZAC.O FACILITAC.MEDIOS DE COMUNICAC.PARA OFRECER ACTIV. SEXUALES CON MENORES DE 18 AÑOS ART. 219A</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s-ES" sz="1200" b="1" i="0" u="none" strike="noStrike">
                          <a:solidFill>
                            <a:srgbClr val="000000"/>
                          </a:solidFill>
                          <a:effectLst/>
                          <a:latin typeface="Calibri"/>
                        </a:rPr>
                        <a:t>42</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s-ES" sz="1200" b="1" i="0" u="none" strike="noStrike">
                          <a:solidFill>
                            <a:srgbClr val="000000"/>
                          </a:solidFill>
                          <a:effectLst/>
                          <a:latin typeface="Calibri"/>
                        </a:rPr>
                        <a:t>71</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51022">
                <a:tc>
                  <a:txBody>
                    <a:bodyPr/>
                    <a:lstStyle/>
                    <a:p>
                      <a:pPr algn="l" fontAlgn="b"/>
                      <a:r>
                        <a:rPr lang="es-ES" sz="1200" b="1" i="0" u="none" strike="noStrike" dirty="0" smtClean="0">
                          <a:solidFill>
                            <a:srgbClr val="FF0000"/>
                          </a:solidFill>
                          <a:effectLst/>
                          <a:latin typeface="Calibri"/>
                        </a:rPr>
                        <a:t>SIN CLASIFICACIÓN DE DELITO</a:t>
                      </a:r>
                      <a:r>
                        <a:rPr lang="es-ES" sz="1200" b="1" i="0" u="none" strike="noStrike" baseline="0" dirty="0" smtClean="0">
                          <a:solidFill>
                            <a:srgbClr val="FF0000"/>
                          </a:solidFill>
                          <a:effectLst/>
                          <a:latin typeface="Calibri"/>
                        </a:rPr>
                        <a:t> ESPECÍFICO</a:t>
                      </a:r>
                      <a:endParaRPr lang="es-ES" sz="1200" b="1" i="0" u="none" strike="noStrike" dirty="0">
                        <a:solidFill>
                          <a:srgbClr val="FF0000"/>
                        </a:solidFill>
                        <a:effectLst/>
                        <a:latin typeface="Calibri"/>
                      </a:endParaRP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s-ES" sz="1200" b="1" i="0" u="none" strike="noStrike">
                        <a:solidFill>
                          <a:srgbClr val="000000"/>
                        </a:solidFill>
                        <a:effectLst/>
                        <a:latin typeface="Calibri"/>
                      </a:endParaRP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s-ES" sz="1200" b="1" i="0" u="none" strike="noStrike">
                        <a:solidFill>
                          <a:srgbClr val="000000"/>
                        </a:solidFill>
                        <a:effectLst/>
                        <a:latin typeface="Calibri"/>
                      </a:endParaRP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51022">
                <a:tc>
                  <a:txBody>
                    <a:bodyPr/>
                    <a:lstStyle/>
                    <a:p>
                      <a:pPr algn="l" fontAlgn="b"/>
                      <a:r>
                        <a:rPr lang="es-ES" sz="1200" b="0" i="0" u="none" strike="noStrike" dirty="0" smtClean="0">
                          <a:solidFill>
                            <a:srgbClr val="FF0000"/>
                          </a:solidFill>
                          <a:effectLst/>
                          <a:latin typeface="Calibri"/>
                        </a:rPr>
                        <a:t>DE LA VIOLACION</a:t>
                      </a:r>
                      <a:endParaRPr lang="es-ES" sz="1200" b="0" i="0" u="none" strike="noStrike" dirty="0">
                        <a:solidFill>
                          <a:srgbClr val="FF0000"/>
                        </a:solidFill>
                        <a:effectLst/>
                        <a:latin typeface="Calibri"/>
                      </a:endParaRPr>
                    </a:p>
                  </a:txBody>
                  <a:tcPr marL="103953"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s-ES" sz="1200" b="0" i="0" u="none" strike="noStrike" dirty="0">
                          <a:solidFill>
                            <a:srgbClr val="FF0000"/>
                          </a:solidFill>
                          <a:effectLst/>
                          <a:latin typeface="Calibri"/>
                        </a:rPr>
                        <a:t>3</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s-ES" sz="1200" b="0" i="0" u="none" strike="noStrike" dirty="0">
                          <a:solidFill>
                            <a:srgbClr val="FF0000"/>
                          </a:solidFill>
                          <a:effectLst/>
                          <a:latin typeface="Calibri"/>
                        </a:rPr>
                        <a:t>6</a:t>
                      </a:r>
                    </a:p>
                  </a:txBody>
                  <a:tcPr marL="0" marR="0" marT="0" marB="0" anchor="b">
                    <a:lnL>
                      <a:noFill/>
                    </a:lnL>
                    <a:lnR>
                      <a:noFill/>
                    </a:lnR>
                    <a:lnT w="6350" cap="flat" cmpd="sng" algn="ctr">
                      <a:solidFill>
                        <a:srgbClr val="95B3D7"/>
                      </a:solidFill>
                      <a:prstDash val="solid"/>
                      <a:round/>
                      <a:headEnd type="none" w="med" len="med"/>
                      <a:tailEnd type="none" w="med" len="med"/>
                    </a:lnT>
                    <a:lnB>
                      <a:noFill/>
                    </a:lnB>
                  </a:tcPr>
                </a:tc>
              </a:tr>
              <a:tr h="151022">
                <a:tc>
                  <a:txBody>
                    <a:bodyPr/>
                    <a:lstStyle/>
                    <a:p>
                      <a:pPr algn="l" fontAlgn="b"/>
                      <a:r>
                        <a:rPr lang="es-ES" sz="1200" b="0" i="0" u="none" strike="noStrike">
                          <a:solidFill>
                            <a:srgbClr val="FF0000"/>
                          </a:solidFill>
                          <a:effectLst/>
                          <a:latin typeface="Calibri"/>
                        </a:rPr>
                        <a:t>DE LOS ACTOS SEXUALES ABUSIVOS</a:t>
                      </a:r>
                    </a:p>
                  </a:txBody>
                  <a:tcPr marL="103953" marR="0" marT="0" marB="0" anchor="b">
                    <a:lnL>
                      <a:noFill/>
                    </a:lnL>
                    <a:lnR>
                      <a:noFill/>
                    </a:lnR>
                    <a:lnT>
                      <a:noFill/>
                    </a:lnT>
                    <a:lnB>
                      <a:noFill/>
                    </a:lnB>
                  </a:tcPr>
                </a:tc>
                <a:tc>
                  <a:txBody>
                    <a:bodyPr/>
                    <a:lstStyle/>
                    <a:p>
                      <a:pPr algn="r" fontAlgn="b"/>
                      <a:r>
                        <a:rPr lang="es-ES" sz="1200" b="0" i="0" u="none" strike="noStrike" dirty="0">
                          <a:solidFill>
                            <a:srgbClr val="FF0000"/>
                          </a:solidFill>
                          <a:effectLst/>
                          <a:latin typeface="Calibri"/>
                        </a:rPr>
                        <a:t>145</a:t>
                      </a:r>
                    </a:p>
                  </a:txBody>
                  <a:tcPr marL="0" marR="0" marT="0" marB="0" anchor="b">
                    <a:lnL>
                      <a:noFill/>
                    </a:lnL>
                    <a:lnR>
                      <a:noFill/>
                    </a:lnR>
                    <a:lnT>
                      <a:noFill/>
                    </a:lnT>
                    <a:lnB>
                      <a:noFill/>
                    </a:lnB>
                  </a:tcPr>
                </a:tc>
                <a:tc>
                  <a:txBody>
                    <a:bodyPr/>
                    <a:lstStyle/>
                    <a:p>
                      <a:pPr algn="r" fontAlgn="b"/>
                      <a:r>
                        <a:rPr lang="es-ES" sz="1200" b="0" i="0" u="none" strike="noStrike" dirty="0">
                          <a:solidFill>
                            <a:srgbClr val="FF0000"/>
                          </a:solidFill>
                          <a:effectLst/>
                          <a:latin typeface="Calibri"/>
                        </a:rPr>
                        <a:t>78</a:t>
                      </a:r>
                    </a:p>
                  </a:txBody>
                  <a:tcPr marL="0" marR="0" marT="0" marB="0" anchor="b">
                    <a:lnL>
                      <a:noFill/>
                    </a:lnL>
                    <a:lnR>
                      <a:noFill/>
                    </a:lnR>
                    <a:lnT>
                      <a:noFill/>
                    </a:lnT>
                    <a:lnB>
                      <a:noFill/>
                    </a:lnB>
                  </a:tcPr>
                </a:tc>
              </a:tr>
              <a:tr h="151022">
                <a:tc>
                  <a:txBody>
                    <a:bodyPr/>
                    <a:lstStyle/>
                    <a:p>
                      <a:pPr algn="l" fontAlgn="b"/>
                      <a:r>
                        <a:rPr lang="es-ES" sz="1200" b="0" i="0" u="none" strike="noStrike" dirty="0">
                          <a:solidFill>
                            <a:srgbClr val="FF0000"/>
                          </a:solidFill>
                          <a:effectLst/>
                          <a:latin typeface="Calibri"/>
                        </a:rPr>
                        <a:t>DELITOS CONTRA LA LIBERTAD\, INTEGRIDAD Y FORMACION SEXUALES</a:t>
                      </a:r>
                    </a:p>
                  </a:txBody>
                  <a:tcPr marL="103953"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es-ES" sz="1200" b="0" i="0" u="none" strike="noStrike">
                          <a:solidFill>
                            <a:srgbClr val="FF0000"/>
                          </a:solidFill>
                          <a:effectLst/>
                          <a:latin typeface="Calibri"/>
                        </a:rPr>
                        <a:t>269</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es-ES" sz="1200" b="0" i="0" u="none" strike="noStrike" dirty="0">
                          <a:solidFill>
                            <a:srgbClr val="FF0000"/>
                          </a:solidFill>
                          <a:effectLst/>
                          <a:latin typeface="Calibri"/>
                        </a:rPr>
                        <a:t>413</a:t>
                      </a:r>
                    </a:p>
                  </a:txBody>
                  <a:tcPr marL="0" marR="0" marT="0" marB="0" anchor="b">
                    <a:lnL>
                      <a:noFill/>
                    </a:lnL>
                    <a:lnR>
                      <a:noFill/>
                    </a:lnR>
                    <a:lnT>
                      <a:noFill/>
                    </a:lnT>
                    <a:lnB w="6350" cap="flat" cmpd="sng" algn="ctr">
                      <a:solidFill>
                        <a:srgbClr val="95B3D7"/>
                      </a:solidFill>
                      <a:prstDash val="solid"/>
                      <a:round/>
                      <a:headEnd type="none" w="med" len="med"/>
                      <a:tailEnd type="none" w="med" len="med"/>
                    </a:lnB>
                  </a:tcPr>
                </a:tc>
              </a:tr>
              <a:tr h="151022">
                <a:tc>
                  <a:txBody>
                    <a:bodyPr/>
                    <a:lstStyle/>
                    <a:p>
                      <a:pPr algn="l" fontAlgn="b"/>
                      <a:r>
                        <a:rPr lang="es-ES" sz="1200" b="1" i="0" u="none" strike="noStrike" dirty="0" smtClean="0">
                          <a:solidFill>
                            <a:srgbClr val="000000"/>
                          </a:solidFill>
                          <a:effectLst/>
                          <a:latin typeface="Calibri"/>
                        </a:rPr>
                        <a:t>Total</a:t>
                      </a:r>
                      <a:r>
                        <a:rPr lang="es-ES" sz="1200" b="1" i="0" u="none" strike="noStrike" baseline="0" dirty="0" smtClean="0">
                          <a:solidFill>
                            <a:srgbClr val="000000"/>
                          </a:solidFill>
                          <a:effectLst/>
                          <a:latin typeface="Calibri"/>
                        </a:rPr>
                        <a:t> ingresos por el capítulo de delitos contra la libertad, integridad y formación sexuales</a:t>
                      </a:r>
                      <a:endParaRPr lang="es-ES" sz="1200" b="1" i="0" u="none" strike="noStrike" dirty="0">
                        <a:solidFill>
                          <a:srgbClr val="000000"/>
                        </a:solidFill>
                        <a:effectLst/>
                        <a:latin typeface="Calibri"/>
                      </a:endParaRP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es-ES" sz="1200" b="1" i="0" u="none" strike="noStrike">
                          <a:solidFill>
                            <a:srgbClr val="000000"/>
                          </a:solidFill>
                          <a:effectLst/>
                          <a:latin typeface="Calibri"/>
                        </a:rPr>
                        <a:t>26802</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es-ES" sz="1200" b="1" i="0" u="none" strike="noStrike" dirty="0">
                          <a:solidFill>
                            <a:srgbClr val="000000"/>
                          </a:solidFill>
                          <a:effectLst/>
                          <a:latin typeface="Calibri"/>
                        </a:rPr>
                        <a:t>28904</a:t>
                      </a:r>
                    </a:p>
                  </a:txBody>
                  <a:tcPr marL="0" marR="0" marT="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r>
            </a:tbl>
          </a:graphicData>
        </a:graphic>
      </p:graphicFrame>
    </p:spTree>
    <p:extLst>
      <p:ext uri="{BB962C8B-B14F-4D97-AF65-F5344CB8AC3E}">
        <p14:creationId xmlns:p14="http://schemas.microsoft.com/office/powerpoint/2010/main" val="2378310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1020" y="263298"/>
            <a:ext cx="8229600" cy="1143000"/>
          </a:xfrm>
        </p:spPr>
        <p:txBody>
          <a:bodyPr>
            <a:normAutofit fontScale="90000"/>
          </a:bodyPr>
          <a:lstStyle/>
          <a:p>
            <a:r>
              <a:rPr lang="es-ES" sz="3200" dirty="0" smtClean="0"/>
              <a:t>Revisión de fuentes:</a:t>
            </a:r>
            <a:br>
              <a:rPr lang="es-ES" sz="3200" dirty="0" smtClean="0"/>
            </a:br>
            <a:r>
              <a:rPr lang="es-ES" sz="2000" i="1" dirty="0">
                <a:solidFill>
                  <a:srgbClr val="FF0000"/>
                </a:solidFill>
              </a:rPr>
              <a:t>Imposibilidad de identificar con certeza la totalidad </a:t>
            </a:r>
            <a:r>
              <a:rPr lang="es-ES" sz="2000" i="1" dirty="0" smtClean="0">
                <a:solidFill>
                  <a:srgbClr val="FF0000"/>
                </a:solidFill>
              </a:rPr>
              <a:t/>
            </a:r>
            <a:br>
              <a:rPr lang="es-ES" sz="2000" i="1" dirty="0" smtClean="0">
                <a:solidFill>
                  <a:srgbClr val="FF0000"/>
                </a:solidFill>
              </a:rPr>
            </a:br>
            <a:r>
              <a:rPr lang="es-ES" sz="2000" i="1" dirty="0" smtClean="0">
                <a:solidFill>
                  <a:srgbClr val="FF0000"/>
                </a:solidFill>
              </a:rPr>
              <a:t>de </a:t>
            </a:r>
            <a:r>
              <a:rPr lang="es-ES" sz="2000" i="1" dirty="0">
                <a:solidFill>
                  <a:srgbClr val="FF0000"/>
                </a:solidFill>
              </a:rPr>
              <a:t>los delitos sexuales contra NNA en el rango de 14 a 18 años.</a:t>
            </a:r>
          </a:p>
        </p:txBody>
      </p:sp>
      <p:graphicFrame>
        <p:nvGraphicFramePr>
          <p:cNvPr id="3" name="Tabla 2"/>
          <p:cNvGraphicFramePr>
            <a:graphicFrameLocks noGrp="1"/>
          </p:cNvGraphicFramePr>
          <p:nvPr>
            <p:extLst>
              <p:ext uri="{D42A27DB-BD31-4B8C-83A1-F6EECF244321}">
                <p14:modId xmlns:p14="http://schemas.microsoft.com/office/powerpoint/2010/main" val="2115262009"/>
              </p:ext>
            </p:extLst>
          </p:nvPr>
        </p:nvGraphicFramePr>
        <p:xfrm>
          <a:off x="241300" y="1803400"/>
          <a:ext cx="8229599" cy="3811564"/>
        </p:xfrm>
        <a:graphic>
          <a:graphicData uri="http://schemas.openxmlformats.org/drawingml/2006/table">
            <a:tbl>
              <a:tblPr/>
              <a:tblGrid>
                <a:gridCol w="6781800"/>
                <a:gridCol w="711200"/>
                <a:gridCol w="736599"/>
              </a:tblGrid>
              <a:tr h="202420">
                <a:tc>
                  <a:txBody>
                    <a:bodyPr/>
                    <a:lstStyle/>
                    <a:p>
                      <a:pPr algn="l" fontAlgn="b"/>
                      <a:r>
                        <a:rPr lang="es-ES" sz="1200" b="1" i="0" u="none" strike="noStrike" dirty="0" smtClean="0">
                          <a:solidFill>
                            <a:srgbClr val="000000"/>
                          </a:solidFill>
                          <a:effectLst/>
                          <a:latin typeface="Calibri"/>
                        </a:rPr>
                        <a:t>Delito: Acceso carnal</a:t>
                      </a:r>
                      <a:r>
                        <a:rPr lang="es-ES" sz="1200" b="1" i="0" u="none" strike="noStrike" baseline="0" dirty="0" smtClean="0">
                          <a:solidFill>
                            <a:srgbClr val="000000"/>
                          </a:solidFill>
                          <a:effectLst/>
                          <a:latin typeface="Calibri"/>
                        </a:rPr>
                        <a:t> violento Art. 205 C.P.</a:t>
                      </a:r>
                      <a:endParaRPr lang="es-ES" sz="1200" b="1" i="0" u="none" strike="noStrike" dirty="0">
                        <a:solidFill>
                          <a:srgbClr val="000000"/>
                        </a:solidFill>
                        <a:effectLst/>
                        <a:latin typeface="Calibri"/>
                      </a:endParaRP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DCE6F1"/>
                    </a:solidFill>
                  </a:tcPr>
                </a:tc>
                <a:tc>
                  <a:txBody>
                    <a:bodyPr/>
                    <a:lstStyle/>
                    <a:p>
                      <a:pPr algn="ctr" fontAlgn="b"/>
                      <a:r>
                        <a:rPr lang="es-ES" sz="1200" b="1" i="0" u="none" strike="noStrike" dirty="0">
                          <a:solidFill>
                            <a:srgbClr val="000000"/>
                          </a:solidFill>
                          <a:effectLst/>
                          <a:latin typeface="Calibri"/>
                        </a:rPr>
                        <a:t>2012</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DCE6F1"/>
                    </a:solidFill>
                  </a:tcPr>
                </a:tc>
                <a:tc>
                  <a:txBody>
                    <a:bodyPr/>
                    <a:lstStyle/>
                    <a:p>
                      <a:pPr algn="ctr" fontAlgn="b"/>
                      <a:r>
                        <a:rPr lang="es-ES" sz="1200" b="1" i="0" u="none" strike="noStrike">
                          <a:solidFill>
                            <a:srgbClr val="000000"/>
                          </a:solidFill>
                          <a:effectLst/>
                          <a:latin typeface="Calibri"/>
                        </a:rPr>
                        <a:t>2013</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DCE6F1"/>
                    </a:solidFill>
                  </a:tcPr>
                </a:tc>
              </a:tr>
              <a:tr h="250092">
                <a:tc>
                  <a:txBody>
                    <a:bodyPr/>
                    <a:lstStyle/>
                    <a:p>
                      <a:pPr algn="l" fontAlgn="b"/>
                      <a:r>
                        <a:rPr lang="es-ES" sz="1200" b="0" i="0" u="none" strike="noStrike">
                          <a:solidFill>
                            <a:srgbClr val="000000"/>
                          </a:solidFill>
                          <a:effectLst/>
                          <a:latin typeface="Calibri"/>
                        </a:rPr>
                        <a:t>ACCESO CARNAL VIOLENTO. ART. 205 C.P.</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EBF1DE"/>
                    </a:solidFill>
                  </a:tcPr>
                </a:tc>
                <a:tc>
                  <a:txBody>
                    <a:bodyPr/>
                    <a:lstStyle/>
                    <a:p>
                      <a:pPr algn="ctr" fontAlgn="b"/>
                      <a:r>
                        <a:rPr lang="es-ES" sz="1200" b="0" i="0" u="none" strike="noStrike" dirty="0">
                          <a:solidFill>
                            <a:srgbClr val="000000"/>
                          </a:solidFill>
                          <a:effectLst/>
                          <a:latin typeface="Calibri"/>
                        </a:rPr>
                        <a:t>4374</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EBF1DE"/>
                    </a:solidFill>
                  </a:tcPr>
                </a:tc>
                <a:tc>
                  <a:txBody>
                    <a:bodyPr/>
                    <a:lstStyle/>
                    <a:p>
                      <a:pPr algn="ctr" fontAlgn="b"/>
                      <a:r>
                        <a:rPr lang="es-ES" sz="1200" b="0" i="0" u="none" strike="noStrike">
                          <a:solidFill>
                            <a:srgbClr val="000000"/>
                          </a:solidFill>
                          <a:effectLst/>
                          <a:latin typeface="Calibri"/>
                        </a:rPr>
                        <a:t>4451</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EBF1DE"/>
                    </a:solidFill>
                  </a:tcPr>
                </a:tc>
              </a:tr>
              <a:tr h="250092">
                <a:tc>
                  <a:txBody>
                    <a:bodyPr/>
                    <a:lstStyle/>
                    <a:p>
                      <a:pPr algn="l" fontAlgn="b"/>
                      <a:r>
                        <a:rPr lang="es-ES" sz="1200" b="0" i="0" u="none" strike="noStrike">
                          <a:solidFill>
                            <a:srgbClr val="000000"/>
                          </a:solidFill>
                          <a:effectLst/>
                          <a:latin typeface="Calibri"/>
                        </a:rPr>
                        <a:t>ACCESO CARNAL VIOLENTO. ART. 205 C.P. AGRAVADO ART. 211 N.1. CON EL CONCURSO DE OTRA U OTRAS PERSONAS</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EBF1DE"/>
                    </a:solidFill>
                  </a:tcPr>
                </a:tc>
                <a:tc>
                  <a:txBody>
                    <a:bodyPr/>
                    <a:lstStyle/>
                    <a:p>
                      <a:pPr algn="ctr" fontAlgn="b"/>
                      <a:r>
                        <a:rPr lang="es-ES" sz="1200" b="0" i="0" u="none" strike="noStrike" dirty="0">
                          <a:solidFill>
                            <a:srgbClr val="000000"/>
                          </a:solidFill>
                          <a:effectLst/>
                          <a:latin typeface="Calibri"/>
                        </a:rPr>
                        <a:t>40</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EBF1DE"/>
                    </a:solidFill>
                  </a:tcPr>
                </a:tc>
                <a:tc>
                  <a:txBody>
                    <a:bodyPr/>
                    <a:lstStyle/>
                    <a:p>
                      <a:pPr algn="ctr" fontAlgn="b"/>
                      <a:r>
                        <a:rPr lang="es-ES" sz="1200" b="0" i="0" u="none" strike="noStrike">
                          <a:solidFill>
                            <a:srgbClr val="000000"/>
                          </a:solidFill>
                          <a:effectLst/>
                          <a:latin typeface="Calibri"/>
                        </a:rPr>
                        <a:t>33</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EBF1DE"/>
                    </a:solidFill>
                  </a:tcPr>
                </a:tc>
              </a:tr>
              <a:tr h="500185">
                <a:tc>
                  <a:txBody>
                    <a:bodyPr/>
                    <a:lstStyle/>
                    <a:p>
                      <a:pPr algn="l" fontAlgn="b"/>
                      <a:r>
                        <a:rPr lang="es-ES" sz="1200" b="0" i="0" u="none" strike="noStrike">
                          <a:solidFill>
                            <a:srgbClr val="000000"/>
                          </a:solidFill>
                          <a:effectLst/>
                          <a:latin typeface="Calibri"/>
                        </a:rPr>
                        <a:t>ACCESO CARNAL VIOLENTO. ART. 205 C.P. AGRAVADO ART. 211 N.2.RESPONSABLE CARACTER\, POSICION O CARGO QUE LE DE PARTICULAR AUTORIDAD SOBRE LA VICTIMA O LA IMPULSE A DEPOSITAR EN EL SU CONFIANZA</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EBF1DE"/>
                    </a:solidFill>
                  </a:tcPr>
                </a:tc>
                <a:tc>
                  <a:txBody>
                    <a:bodyPr/>
                    <a:lstStyle/>
                    <a:p>
                      <a:pPr algn="ctr" fontAlgn="b"/>
                      <a:r>
                        <a:rPr lang="es-ES" sz="1200" b="0" i="0" u="none" strike="noStrike">
                          <a:solidFill>
                            <a:srgbClr val="000000"/>
                          </a:solidFill>
                          <a:effectLst/>
                          <a:latin typeface="Calibri"/>
                        </a:rPr>
                        <a:t>19</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EBF1DE"/>
                    </a:solidFill>
                  </a:tcPr>
                </a:tc>
                <a:tc>
                  <a:txBody>
                    <a:bodyPr/>
                    <a:lstStyle/>
                    <a:p>
                      <a:pPr algn="ctr" fontAlgn="b"/>
                      <a:r>
                        <a:rPr lang="es-ES" sz="1200" b="0" i="0" u="none" strike="noStrike">
                          <a:solidFill>
                            <a:srgbClr val="000000"/>
                          </a:solidFill>
                          <a:effectLst/>
                          <a:latin typeface="Calibri"/>
                        </a:rPr>
                        <a:t>13</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EBF1DE"/>
                    </a:solidFill>
                  </a:tcPr>
                </a:tc>
              </a:tr>
              <a:tr h="250092">
                <a:tc>
                  <a:txBody>
                    <a:bodyPr/>
                    <a:lstStyle/>
                    <a:p>
                      <a:pPr algn="l" fontAlgn="b"/>
                      <a:r>
                        <a:rPr lang="es-ES" sz="1200" b="0" i="0" u="none" strike="noStrike">
                          <a:solidFill>
                            <a:srgbClr val="000000"/>
                          </a:solidFill>
                          <a:effectLst/>
                          <a:latin typeface="Calibri"/>
                        </a:rPr>
                        <a:t>ACCESO CARNAL VIOLENTO. ART. 205 C.P. AGRAVADO ART. 211 N.3. SE PRODUJERE CONTAMINACION DE ENFERMEDAD DE TRANSMISION SEXUAL</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EBF1DE"/>
                    </a:solidFill>
                  </a:tcPr>
                </a:tc>
                <a:tc>
                  <a:txBody>
                    <a:bodyPr/>
                    <a:lstStyle/>
                    <a:p>
                      <a:pPr algn="ctr" fontAlgn="b"/>
                      <a:r>
                        <a:rPr lang="es-ES" sz="1200" b="0" i="0" u="none" strike="noStrike">
                          <a:solidFill>
                            <a:srgbClr val="000000"/>
                          </a:solidFill>
                          <a:effectLst/>
                          <a:latin typeface="Calibri"/>
                        </a:rPr>
                        <a:t>5</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EBF1DE"/>
                    </a:solidFill>
                  </a:tcPr>
                </a:tc>
                <a:tc>
                  <a:txBody>
                    <a:bodyPr/>
                    <a:lstStyle/>
                    <a:p>
                      <a:pPr algn="ctr" fontAlgn="b"/>
                      <a:r>
                        <a:rPr lang="es-ES" sz="1200" b="0" i="0" u="none" strike="noStrike" dirty="0">
                          <a:solidFill>
                            <a:srgbClr val="000000"/>
                          </a:solidFill>
                          <a:effectLst/>
                          <a:latin typeface="Calibri"/>
                        </a:rPr>
                        <a:t>3</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EBF1DE"/>
                    </a:solidFill>
                  </a:tcPr>
                </a:tc>
              </a:tr>
              <a:tr h="250092">
                <a:tc>
                  <a:txBody>
                    <a:bodyPr/>
                    <a:lstStyle/>
                    <a:p>
                      <a:pPr algn="l" fontAlgn="b"/>
                      <a:r>
                        <a:rPr lang="es-ES" sz="1200" b="0" i="0" u="none" strike="noStrike">
                          <a:solidFill>
                            <a:srgbClr val="000000"/>
                          </a:solidFill>
                          <a:effectLst/>
                          <a:latin typeface="Calibri"/>
                        </a:rPr>
                        <a:t>ACCESO CARNAL VIOLENTO. ART. 205 C.P. AGRAVADO ART. 211 N.4. SE REALIZARE SOBRE PERSONA MENOR DE 14 AÑOS</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a:rPr>
                        <a:t>89</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ctr" fontAlgn="b"/>
                      <a:r>
                        <a:rPr lang="es-ES" sz="1200" b="0" i="0" u="none" strike="noStrike">
                          <a:solidFill>
                            <a:srgbClr val="000000"/>
                          </a:solidFill>
                          <a:effectLst/>
                          <a:latin typeface="Calibri"/>
                        </a:rPr>
                        <a:t>123</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500185">
                <a:tc>
                  <a:txBody>
                    <a:bodyPr/>
                    <a:lstStyle/>
                    <a:p>
                      <a:pPr algn="l" fontAlgn="b"/>
                      <a:r>
                        <a:rPr lang="es-ES" sz="1200" b="0" i="0" u="none" strike="noStrike">
                          <a:solidFill>
                            <a:srgbClr val="000000"/>
                          </a:solidFill>
                          <a:effectLst/>
                          <a:latin typeface="Calibri"/>
                        </a:rPr>
                        <a:t>ACCESO CARNAL VIOLENTO. ART. 205 C.P. AGRAVADO ART. 211 N.5. SE REALIZARE SOBRE PARIENTES \,  CONYUGE \, COMPAÑERA O COMPAÑERO PERMANENTES\, O PERSONA INTEGRADA A LA UNIDAD DOMESTICA</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accent3">
                        <a:lumMod val="20000"/>
                        <a:lumOff val="80000"/>
                      </a:schemeClr>
                    </a:solidFill>
                  </a:tcPr>
                </a:tc>
                <a:tc>
                  <a:txBody>
                    <a:bodyPr/>
                    <a:lstStyle/>
                    <a:p>
                      <a:pPr algn="ctr" fontAlgn="b"/>
                      <a:r>
                        <a:rPr lang="es-ES" sz="1200" b="0" i="0" u="none" strike="noStrike">
                          <a:solidFill>
                            <a:srgbClr val="000000"/>
                          </a:solidFill>
                          <a:effectLst/>
                          <a:latin typeface="Calibri"/>
                        </a:rPr>
                        <a:t>27</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accent3">
                        <a:lumMod val="20000"/>
                        <a:lumOff val="80000"/>
                      </a:schemeClr>
                    </a:solidFill>
                  </a:tcPr>
                </a:tc>
                <a:tc>
                  <a:txBody>
                    <a:bodyPr/>
                    <a:lstStyle/>
                    <a:p>
                      <a:pPr algn="ctr" fontAlgn="b"/>
                      <a:r>
                        <a:rPr lang="es-ES" sz="1200" b="0" i="0" u="none" strike="noStrike" dirty="0">
                          <a:solidFill>
                            <a:srgbClr val="000000"/>
                          </a:solidFill>
                          <a:effectLst/>
                          <a:latin typeface="Calibri"/>
                        </a:rPr>
                        <a:t>51</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accent3">
                        <a:lumMod val="20000"/>
                        <a:lumOff val="80000"/>
                      </a:schemeClr>
                    </a:solidFill>
                  </a:tcPr>
                </a:tc>
              </a:tr>
              <a:tr h="250092">
                <a:tc>
                  <a:txBody>
                    <a:bodyPr/>
                    <a:lstStyle/>
                    <a:p>
                      <a:pPr algn="l" fontAlgn="b"/>
                      <a:r>
                        <a:rPr lang="es-ES" sz="1200" b="0" i="0" u="none" strike="noStrike">
                          <a:solidFill>
                            <a:srgbClr val="000000"/>
                          </a:solidFill>
                          <a:effectLst/>
                          <a:latin typeface="Calibri"/>
                        </a:rPr>
                        <a:t>ACCESO CARNAL VIOLENTO. ART. 205 C.P. AGRAVADO ART. 211 N.6 . SE PRODUJERE EMBARAZO</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accent3">
                        <a:lumMod val="20000"/>
                        <a:lumOff val="80000"/>
                      </a:schemeClr>
                    </a:solidFill>
                  </a:tcPr>
                </a:tc>
                <a:tc>
                  <a:txBody>
                    <a:bodyPr/>
                    <a:lstStyle/>
                    <a:p>
                      <a:pPr algn="ctr" fontAlgn="b"/>
                      <a:r>
                        <a:rPr lang="es-ES" sz="1200" b="0" i="0" u="none" strike="noStrike">
                          <a:solidFill>
                            <a:srgbClr val="000000"/>
                          </a:solidFill>
                          <a:effectLst/>
                          <a:latin typeface="Calibri"/>
                        </a:rPr>
                        <a:t>31</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accent3">
                        <a:lumMod val="20000"/>
                        <a:lumOff val="80000"/>
                      </a:schemeClr>
                    </a:solidFill>
                  </a:tcPr>
                </a:tc>
                <a:tc>
                  <a:txBody>
                    <a:bodyPr/>
                    <a:lstStyle/>
                    <a:p>
                      <a:pPr algn="ctr" fontAlgn="b"/>
                      <a:r>
                        <a:rPr lang="es-ES" sz="1200" b="0" i="0" u="none" strike="noStrike" dirty="0">
                          <a:solidFill>
                            <a:srgbClr val="000000"/>
                          </a:solidFill>
                          <a:effectLst/>
                          <a:latin typeface="Calibri"/>
                        </a:rPr>
                        <a:t>41</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accent3">
                        <a:lumMod val="20000"/>
                        <a:lumOff val="80000"/>
                      </a:schemeClr>
                    </a:solidFill>
                  </a:tcPr>
                </a:tc>
              </a:tr>
              <a:tr h="250092">
                <a:tc>
                  <a:txBody>
                    <a:bodyPr/>
                    <a:lstStyle/>
                    <a:p>
                      <a:pPr algn="l" fontAlgn="b"/>
                      <a:r>
                        <a:rPr lang="es-ES" sz="1200" b="0" i="0" u="none" strike="noStrike">
                          <a:solidFill>
                            <a:srgbClr val="000000"/>
                          </a:solidFill>
                          <a:effectLst/>
                          <a:latin typeface="Calibri"/>
                        </a:rPr>
                        <a:t>ACCESO CARNAL VIOLENTO. ART. 205 C.P. AGRAVADO ART. 211 N.7 . SE COMETIERE SOBRE PERSONAS EN SITUACIÓN DE VULNERABILIDAD</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accent3">
                        <a:lumMod val="20000"/>
                        <a:lumOff val="80000"/>
                      </a:schemeClr>
                    </a:solidFill>
                  </a:tcPr>
                </a:tc>
                <a:tc>
                  <a:txBody>
                    <a:bodyPr/>
                    <a:lstStyle/>
                    <a:p>
                      <a:pPr algn="ctr" fontAlgn="b"/>
                      <a:r>
                        <a:rPr lang="es-ES" sz="1200" b="0" i="0" u="none" strike="noStrike">
                          <a:solidFill>
                            <a:srgbClr val="000000"/>
                          </a:solidFill>
                          <a:effectLst/>
                          <a:latin typeface="Calibri"/>
                        </a:rPr>
                        <a:t>15</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accent3">
                        <a:lumMod val="20000"/>
                        <a:lumOff val="80000"/>
                      </a:schemeClr>
                    </a:solidFill>
                  </a:tcPr>
                </a:tc>
                <a:tc>
                  <a:txBody>
                    <a:bodyPr/>
                    <a:lstStyle/>
                    <a:p>
                      <a:pPr algn="ctr" fontAlgn="b"/>
                      <a:r>
                        <a:rPr lang="es-ES" sz="1200" b="0" i="0" u="none" strike="noStrike" dirty="0">
                          <a:solidFill>
                            <a:srgbClr val="000000"/>
                          </a:solidFill>
                          <a:effectLst/>
                          <a:latin typeface="Calibri"/>
                        </a:rPr>
                        <a:t>3</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accent3">
                        <a:lumMod val="20000"/>
                        <a:lumOff val="80000"/>
                      </a:schemeClr>
                    </a:solidFill>
                  </a:tcPr>
                </a:tc>
              </a:tr>
              <a:tr h="250092">
                <a:tc>
                  <a:txBody>
                    <a:bodyPr/>
                    <a:lstStyle/>
                    <a:p>
                      <a:pPr algn="l" fontAlgn="b"/>
                      <a:r>
                        <a:rPr lang="es-ES" sz="1200" b="0" i="0" u="none" strike="noStrike">
                          <a:solidFill>
                            <a:srgbClr val="000000"/>
                          </a:solidFill>
                          <a:effectLst/>
                          <a:latin typeface="Calibri"/>
                        </a:rPr>
                        <a:t>ACCESO CARNAL VIOLENTO. ART. 205 C.P. AGRAVADO ART. 211 N.8 . SE COMETIERE SOBRE PERSONAS EN SITUACIÓN DE VULNERABILIDAD</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accent3">
                        <a:lumMod val="20000"/>
                        <a:lumOff val="80000"/>
                      </a:schemeClr>
                    </a:solidFill>
                  </a:tcPr>
                </a:tc>
                <a:tc>
                  <a:txBody>
                    <a:bodyPr/>
                    <a:lstStyle/>
                    <a:p>
                      <a:pPr algn="ctr" fontAlgn="b"/>
                      <a:r>
                        <a:rPr lang="es-ES" sz="1200" b="0" i="0" u="none" strike="noStrike">
                          <a:solidFill>
                            <a:srgbClr val="000000"/>
                          </a:solidFill>
                          <a:effectLst/>
                          <a:latin typeface="Calibri"/>
                        </a:rPr>
                        <a:t>8</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accent3">
                        <a:lumMod val="20000"/>
                        <a:lumOff val="80000"/>
                      </a:schemeClr>
                    </a:solidFill>
                  </a:tcPr>
                </a:tc>
                <a:tc>
                  <a:txBody>
                    <a:bodyPr/>
                    <a:lstStyle/>
                    <a:p>
                      <a:pPr algn="ctr" fontAlgn="b"/>
                      <a:r>
                        <a:rPr lang="es-ES" sz="1200" b="0" i="0" u="none" strike="noStrike" dirty="0">
                          <a:solidFill>
                            <a:srgbClr val="000000"/>
                          </a:solidFill>
                          <a:effectLst/>
                          <a:latin typeface="Calibri"/>
                        </a:rPr>
                        <a:t>8</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accent3">
                        <a:lumMod val="20000"/>
                        <a:lumOff val="80000"/>
                      </a:schemeClr>
                    </a:solidFill>
                  </a:tcPr>
                </a:tc>
              </a:tr>
              <a:tr h="171746">
                <a:tc>
                  <a:txBody>
                    <a:bodyPr/>
                    <a:lstStyle/>
                    <a:p>
                      <a:pPr algn="l" fontAlgn="b"/>
                      <a:r>
                        <a:rPr lang="es-ES" sz="1200" b="1" i="0" u="none" strike="noStrike" dirty="0" smtClean="0">
                          <a:solidFill>
                            <a:srgbClr val="000000"/>
                          </a:solidFill>
                          <a:effectLst/>
                          <a:latin typeface="+mn-lt"/>
                        </a:rPr>
                        <a:t>Total por delito: Acceso carnal</a:t>
                      </a:r>
                      <a:r>
                        <a:rPr lang="es-ES" sz="1200" b="1" i="0" u="none" strike="noStrike" baseline="0" dirty="0" smtClean="0">
                          <a:solidFill>
                            <a:srgbClr val="000000"/>
                          </a:solidFill>
                          <a:effectLst/>
                          <a:latin typeface="+mn-lt"/>
                        </a:rPr>
                        <a:t> violento Art. 205 C.P.</a:t>
                      </a:r>
                      <a:endParaRPr lang="es-ES" sz="1200" b="1" i="0" u="none" strike="noStrike" dirty="0">
                        <a:solidFill>
                          <a:srgbClr val="000000"/>
                        </a:solidFill>
                        <a:effectLst/>
                        <a:latin typeface="+mn-lt"/>
                      </a:endParaRP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DCE6F1"/>
                    </a:solidFill>
                  </a:tcPr>
                </a:tc>
                <a:tc>
                  <a:txBody>
                    <a:bodyPr/>
                    <a:lstStyle/>
                    <a:p>
                      <a:pPr algn="ctr" fontAlgn="b"/>
                      <a:r>
                        <a:rPr lang="es-ES" sz="1200" b="1" i="0" u="none" strike="noStrike">
                          <a:solidFill>
                            <a:srgbClr val="000000"/>
                          </a:solidFill>
                          <a:effectLst/>
                          <a:latin typeface="Calibri"/>
                        </a:rPr>
                        <a:t>4608</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DCE6F1"/>
                    </a:solidFill>
                  </a:tcPr>
                </a:tc>
                <a:tc>
                  <a:txBody>
                    <a:bodyPr/>
                    <a:lstStyle/>
                    <a:p>
                      <a:pPr algn="ctr" fontAlgn="b"/>
                      <a:r>
                        <a:rPr lang="es-ES" sz="1200" b="1" i="0" u="none" strike="noStrike" dirty="0">
                          <a:solidFill>
                            <a:srgbClr val="000000"/>
                          </a:solidFill>
                          <a:effectLst/>
                          <a:latin typeface="Calibri"/>
                        </a:rPr>
                        <a:t>4726</a:t>
                      </a:r>
                    </a:p>
                  </a:txBody>
                  <a:tcPr marL="0" marR="0" marT="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DCE6F1"/>
                    </a:solidFill>
                  </a:tcPr>
                </a:tc>
              </a:tr>
            </a:tbl>
          </a:graphicData>
        </a:graphic>
      </p:graphicFrame>
    </p:spTree>
    <p:extLst>
      <p:ext uri="{BB962C8B-B14F-4D97-AF65-F5344CB8AC3E}">
        <p14:creationId xmlns:p14="http://schemas.microsoft.com/office/powerpoint/2010/main" val="36540210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0" y="3077098"/>
            <a:ext cx="9021251" cy="2448311"/>
          </a:xfrm>
          <a:prstGeom prst="rect">
            <a:avLst/>
          </a:prstGeom>
        </p:spPr>
      </p:pic>
      <p:sp>
        <p:nvSpPr>
          <p:cNvPr id="9" name="CuadroTexto 8"/>
          <p:cNvSpPr txBox="1"/>
          <p:nvPr/>
        </p:nvSpPr>
        <p:spPr>
          <a:xfrm>
            <a:off x="0" y="906187"/>
            <a:ext cx="9144000" cy="923330"/>
          </a:xfrm>
          <a:prstGeom prst="rect">
            <a:avLst/>
          </a:prstGeom>
          <a:noFill/>
        </p:spPr>
        <p:txBody>
          <a:bodyPr wrap="square" rtlCol="0">
            <a:spAutoFit/>
          </a:bodyPr>
          <a:lstStyle/>
          <a:p>
            <a:pPr marL="285750" indent="-285750">
              <a:buFont typeface="Wingdings" charset="2"/>
              <a:buChar char="§"/>
            </a:pPr>
            <a:r>
              <a:rPr lang="es-ES" dirty="0" smtClean="0"/>
              <a:t>Se observa el SPA-Ley 906</a:t>
            </a:r>
          </a:p>
          <a:p>
            <a:pPr marL="285750" indent="-285750">
              <a:buFont typeface="Wingdings" charset="2"/>
              <a:buChar char="§"/>
            </a:pPr>
            <a:r>
              <a:rPr lang="es-ES" dirty="0" smtClean="0"/>
              <a:t>Se observan los delitos contra la libertad, integridad y formación sexual de los NNA </a:t>
            </a:r>
          </a:p>
          <a:p>
            <a:pPr marL="285750" indent="-285750">
              <a:buFont typeface="Wingdings" charset="2"/>
              <a:buChar char="§"/>
            </a:pPr>
            <a:endParaRPr lang="es-ES" dirty="0"/>
          </a:p>
        </p:txBody>
      </p:sp>
    </p:spTree>
    <p:extLst>
      <p:ext uri="{BB962C8B-B14F-4D97-AF65-F5344CB8AC3E}">
        <p14:creationId xmlns:p14="http://schemas.microsoft.com/office/powerpoint/2010/main" val="2027703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50895" y="1951011"/>
            <a:ext cx="184666" cy="369332"/>
          </a:xfrm>
          <a:prstGeom prst="rect">
            <a:avLst/>
          </a:prstGeom>
          <a:noFill/>
        </p:spPr>
        <p:txBody>
          <a:bodyPr wrap="none" rtlCol="0">
            <a:spAutoFit/>
          </a:bodyPr>
          <a:lstStyle/>
          <a:p>
            <a:endParaRPr lang="es-ES" dirty="0"/>
          </a:p>
        </p:txBody>
      </p:sp>
      <p:pic>
        <p:nvPicPr>
          <p:cNvPr id="9" name="Imagen 8"/>
          <p:cNvPicPr>
            <a:picLocks noChangeAspect="1"/>
          </p:cNvPicPr>
          <p:nvPr/>
        </p:nvPicPr>
        <p:blipFill>
          <a:blip r:embed="rId2"/>
          <a:stretch>
            <a:fillRect/>
          </a:stretch>
        </p:blipFill>
        <p:spPr>
          <a:xfrm>
            <a:off x="1479538" y="144034"/>
            <a:ext cx="5825408" cy="6975847"/>
          </a:xfrm>
          <a:prstGeom prst="rect">
            <a:avLst/>
          </a:prstGeom>
        </p:spPr>
      </p:pic>
    </p:spTree>
    <p:extLst>
      <p:ext uri="{BB962C8B-B14F-4D97-AF65-F5344CB8AC3E}">
        <p14:creationId xmlns:p14="http://schemas.microsoft.com/office/powerpoint/2010/main" val="2114610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060554" y="194137"/>
            <a:ext cx="6578832" cy="6769310"/>
          </a:xfrm>
          <a:prstGeom prst="rect">
            <a:avLst/>
          </a:prstGeom>
        </p:spPr>
      </p:pic>
    </p:spTree>
    <p:extLst>
      <p:ext uri="{BB962C8B-B14F-4D97-AF65-F5344CB8AC3E}">
        <p14:creationId xmlns:p14="http://schemas.microsoft.com/office/powerpoint/2010/main" val="27528554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73542" y="170060"/>
            <a:ext cx="7772400" cy="1500187"/>
          </a:xfrm>
        </p:spPr>
        <p:txBody>
          <a:bodyPr>
            <a:normAutofit fontScale="92500" lnSpcReduction="10000"/>
          </a:bodyPr>
          <a:lstStyle/>
          <a:p>
            <a:pPr algn="ctr"/>
            <a:r>
              <a:rPr lang="es-ES_tradnl" dirty="0" smtClean="0"/>
              <a:t>Por restricciones información: noticia </a:t>
            </a:r>
            <a:r>
              <a:rPr lang="es-ES_tradnl" dirty="0"/>
              <a:t>criminal por delitos sexuales contra NNA, aquellas en las que </a:t>
            </a:r>
            <a:r>
              <a:rPr lang="es-ES_tradnl" dirty="0" smtClean="0"/>
              <a:t>existe certeza </a:t>
            </a:r>
            <a:r>
              <a:rPr lang="es-ES_tradnl" dirty="0"/>
              <a:t>de que la víctima </a:t>
            </a:r>
            <a:r>
              <a:rPr lang="es-ES_tradnl" dirty="0" smtClean="0"/>
              <a:t>es en </a:t>
            </a:r>
            <a:r>
              <a:rPr lang="es-ES_tradnl" dirty="0"/>
              <a:t>todo caso menor de 18 años de edad para el momento de ocurrencia de los hechos; bajo esta consideración los totales son: 16.037 noticias criminales por delitos sexuales contra NNA para 2012, y 17.484 para el año 2013</a:t>
            </a:r>
            <a:r>
              <a:rPr lang="es-CO" dirty="0" smtClean="0">
                <a:effectLst/>
              </a:rPr>
              <a:t> </a:t>
            </a:r>
            <a:endParaRPr lang="es-ES" dirty="0"/>
          </a:p>
        </p:txBody>
      </p:sp>
      <p:sp>
        <p:nvSpPr>
          <p:cNvPr id="4" name="CuadroTexto 3"/>
          <p:cNvSpPr txBox="1"/>
          <p:nvPr/>
        </p:nvSpPr>
        <p:spPr>
          <a:xfrm>
            <a:off x="1204579" y="2985440"/>
            <a:ext cx="184666" cy="369332"/>
          </a:xfrm>
          <a:prstGeom prst="rect">
            <a:avLst/>
          </a:prstGeom>
          <a:noFill/>
        </p:spPr>
        <p:txBody>
          <a:bodyPr wrap="none" rtlCol="0">
            <a:spAutoFit/>
          </a:bodyPr>
          <a:lstStyle/>
          <a:p>
            <a:endParaRPr lang="es-ES"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91654" y="1780790"/>
            <a:ext cx="8916504" cy="4622192"/>
          </a:xfrm>
          <a:prstGeom prst="rect">
            <a:avLst/>
          </a:prstGeom>
          <a:noFill/>
          <a:ln>
            <a:noFill/>
          </a:ln>
        </p:spPr>
      </p:pic>
    </p:spTree>
    <p:extLst>
      <p:ext uri="{BB962C8B-B14F-4D97-AF65-F5344CB8AC3E}">
        <p14:creationId xmlns:p14="http://schemas.microsoft.com/office/powerpoint/2010/main" val="4441097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368794" y="798736"/>
            <a:ext cx="8403685" cy="5443844"/>
          </a:xfrm>
        </p:spPr>
        <p:txBody>
          <a:bodyPr>
            <a:normAutofit/>
          </a:bodyPr>
          <a:lstStyle/>
          <a:p>
            <a:pPr marL="342900" indent="-342900" algn="ctr">
              <a:buFont typeface="Arial"/>
              <a:buChar char="•"/>
            </a:pPr>
            <a:r>
              <a:rPr lang="es-ES_tradnl" dirty="0" smtClean="0">
                <a:solidFill>
                  <a:schemeClr val="tx1"/>
                </a:solidFill>
              </a:rPr>
              <a:t>Del número de noticias criminales recibidas </a:t>
            </a:r>
            <a:r>
              <a:rPr lang="es-ES_tradnl" dirty="0">
                <a:solidFill>
                  <a:schemeClr val="tx1"/>
                </a:solidFill>
              </a:rPr>
              <a:t>por la </a:t>
            </a:r>
            <a:r>
              <a:rPr lang="es-ES_tradnl" dirty="0" smtClean="0">
                <a:solidFill>
                  <a:schemeClr val="tx1"/>
                </a:solidFill>
              </a:rPr>
              <a:t>FGN durante </a:t>
            </a:r>
            <a:r>
              <a:rPr lang="es-ES_tradnl" dirty="0">
                <a:solidFill>
                  <a:schemeClr val="tx1"/>
                </a:solidFill>
              </a:rPr>
              <a:t>los años 2012 y 2013, y confrontándola con aquellas noticias criminales que en los mismos periodos reportan delitos sexuales contra NNA, surgen dos primeras conclusiones: los ingresos generales del sistema tuvieron un incremento para 2.013 de un 7%, pasando de 1.060.201 en 2012 a recibirse 1.132.974 para 2013; y para el mismo periodo las noticias criminales por delitos sexuales contra NNA aumentaron en un porcentaje un tanto mayor, ubicándose en el 9%.</a:t>
            </a:r>
            <a:r>
              <a:rPr lang="es-CO" dirty="0" smtClean="0">
                <a:solidFill>
                  <a:schemeClr val="tx1"/>
                </a:solidFill>
                <a:effectLst/>
              </a:rPr>
              <a:t> </a:t>
            </a:r>
          </a:p>
          <a:p>
            <a:pPr marL="342900" indent="-342900" algn="ctr">
              <a:buFont typeface="Arial"/>
              <a:buChar char="•"/>
            </a:pPr>
            <a:endParaRPr lang="es-CO" dirty="0" smtClean="0">
              <a:solidFill>
                <a:schemeClr val="tx1"/>
              </a:solidFill>
              <a:effectLst/>
            </a:endParaRPr>
          </a:p>
          <a:p>
            <a:pPr marL="342900" indent="-342900" algn="ctr">
              <a:buFont typeface="Arial"/>
              <a:buChar char="•"/>
            </a:pPr>
            <a:r>
              <a:rPr lang="es-ES_tradnl" dirty="0" smtClean="0">
                <a:solidFill>
                  <a:schemeClr val="tx1">
                    <a:lumMod val="75000"/>
                    <a:lumOff val="25000"/>
                  </a:schemeClr>
                </a:solidFill>
              </a:rPr>
              <a:t>La </a:t>
            </a:r>
            <a:r>
              <a:rPr lang="es-ES_tradnl" dirty="0">
                <a:solidFill>
                  <a:schemeClr val="tx1">
                    <a:lumMod val="75000"/>
                    <a:lumOff val="25000"/>
                  </a:schemeClr>
                </a:solidFill>
              </a:rPr>
              <a:t>participación que en los ingresos totales por noticia criminal reportan aquellos donde se advierte delito sexual contra NNA, pasó en el 2012 de 1.51% a 1.54% para el 2013. La variación porcentual no es muy significativa, no obstante las cifras representan un incremento de 1.447 noticias criminales por delitos sexuales contra NNA para el 2013</a:t>
            </a:r>
            <a:r>
              <a:rPr lang="es-ES_tradnl" dirty="0" smtClean="0">
                <a:solidFill>
                  <a:schemeClr val="tx1">
                    <a:lumMod val="75000"/>
                    <a:lumOff val="25000"/>
                  </a:schemeClr>
                </a:solidFill>
              </a:rPr>
              <a:t>.</a:t>
            </a:r>
            <a:endParaRPr lang="es-CO" dirty="0" smtClean="0">
              <a:solidFill>
                <a:schemeClr val="tx1">
                  <a:lumMod val="75000"/>
                  <a:lumOff val="25000"/>
                </a:schemeClr>
              </a:solidFill>
            </a:endParaRPr>
          </a:p>
          <a:p>
            <a:pPr algn="ctr"/>
            <a:endParaRPr lang="es-ES" dirty="0">
              <a:solidFill>
                <a:schemeClr val="tx1"/>
              </a:solidFill>
            </a:endParaRPr>
          </a:p>
        </p:txBody>
      </p:sp>
    </p:spTree>
    <p:extLst>
      <p:ext uri="{BB962C8B-B14F-4D97-AF65-F5344CB8AC3E}">
        <p14:creationId xmlns:p14="http://schemas.microsoft.com/office/powerpoint/2010/main" val="20787589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24736" y="274638"/>
            <a:ext cx="8229600" cy="1143000"/>
          </a:xfrm>
        </p:spPr>
        <p:txBody>
          <a:bodyPr>
            <a:normAutofit fontScale="90000"/>
          </a:bodyPr>
          <a:lstStyle/>
          <a:p>
            <a:r>
              <a:rPr lang="es-ES" dirty="0" smtClean="0"/>
              <a:t>Movimiento de procesos </a:t>
            </a:r>
            <a:br>
              <a:rPr lang="es-ES" dirty="0" smtClean="0"/>
            </a:br>
            <a:r>
              <a:rPr lang="es-ES" dirty="0" smtClean="0"/>
              <a:t>de delitos Sexuales 2013:FGN</a:t>
            </a:r>
            <a:endParaRPr lang="es-ES" dirty="0"/>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117839" y="1546950"/>
            <a:ext cx="8929598" cy="4620339"/>
          </a:xfrm>
          <a:prstGeom prst="rect">
            <a:avLst/>
          </a:prstGeom>
          <a:noFill/>
          <a:ln>
            <a:noFill/>
          </a:ln>
        </p:spPr>
      </p:pic>
    </p:spTree>
    <p:extLst>
      <p:ext uri="{BB962C8B-B14F-4D97-AF65-F5344CB8AC3E}">
        <p14:creationId xmlns:p14="http://schemas.microsoft.com/office/powerpoint/2010/main" val="1717530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740055"/>
            <a:ext cx="9078925" cy="1143000"/>
          </a:xfrm>
        </p:spPr>
        <p:txBody>
          <a:bodyPr/>
          <a:lstStyle/>
          <a:p>
            <a:r>
              <a:rPr lang="es-ES" b="1" dirty="0" smtClean="0"/>
              <a:t>Objetivo del Observatorio</a:t>
            </a:r>
            <a:endParaRPr lang="es-ES" b="1" dirty="0"/>
          </a:p>
        </p:txBody>
      </p:sp>
      <p:sp>
        <p:nvSpPr>
          <p:cNvPr id="3" name="Marcador de contenido 2"/>
          <p:cNvSpPr>
            <a:spLocks noGrp="1"/>
          </p:cNvSpPr>
          <p:nvPr>
            <p:ph idx="1"/>
          </p:nvPr>
        </p:nvSpPr>
        <p:spPr>
          <a:xfrm>
            <a:off x="457200" y="2058891"/>
            <a:ext cx="8212667" cy="2808280"/>
          </a:xfrm>
        </p:spPr>
        <p:txBody>
          <a:bodyPr>
            <a:normAutofit/>
          </a:bodyPr>
          <a:lstStyle/>
          <a:p>
            <a:pPr marL="0" indent="0">
              <a:buNone/>
            </a:pPr>
            <a:endParaRPr lang="es-ES" dirty="0" smtClean="0"/>
          </a:p>
          <a:p>
            <a:pPr marL="457200" lvl="1" indent="0" algn="just">
              <a:buNone/>
            </a:pPr>
            <a:r>
              <a:rPr lang="es-ES" dirty="0" smtClean="0"/>
              <a:t>Proporcionar información para el </a:t>
            </a:r>
            <a:r>
              <a:rPr lang="es-ES" dirty="0"/>
              <a:t>m</a:t>
            </a:r>
            <a:r>
              <a:rPr lang="es-ES" dirty="0" smtClean="0"/>
              <a:t>onitoreo</a:t>
            </a:r>
            <a:r>
              <a:rPr lang="es-ES" dirty="0"/>
              <a:t>, control, </a:t>
            </a:r>
            <a:r>
              <a:rPr lang="es-ES" dirty="0" smtClean="0"/>
              <a:t>difusión </a:t>
            </a:r>
            <a:r>
              <a:rPr lang="es-ES" dirty="0"/>
              <a:t>y seguimiento </a:t>
            </a:r>
            <a:r>
              <a:rPr lang="es-ES" dirty="0" smtClean="0"/>
              <a:t>básico </a:t>
            </a:r>
            <a:r>
              <a:rPr lang="es-ES" dirty="0"/>
              <a:t>de la naturaleza, </a:t>
            </a:r>
            <a:r>
              <a:rPr lang="es-ES" dirty="0" smtClean="0"/>
              <a:t>número, </a:t>
            </a:r>
            <a:r>
              <a:rPr lang="es-ES" dirty="0"/>
              <a:t>tratamiento y </a:t>
            </a:r>
            <a:r>
              <a:rPr lang="es-ES" dirty="0" smtClean="0"/>
              <a:t>sanción </a:t>
            </a:r>
            <a:r>
              <a:rPr lang="es-ES" dirty="0"/>
              <a:t>de </a:t>
            </a:r>
            <a:r>
              <a:rPr lang="es-ES" dirty="0" smtClean="0"/>
              <a:t>los delitos sexuales contra </a:t>
            </a:r>
            <a:r>
              <a:rPr lang="es-ES" dirty="0" smtClean="0"/>
              <a:t>Niños, Niñas y Adolescentes</a:t>
            </a:r>
            <a:r>
              <a:rPr lang="es-ES" dirty="0" smtClean="0"/>
              <a:t>. </a:t>
            </a:r>
            <a:endParaRPr lang="es-ES" dirty="0"/>
          </a:p>
          <a:p>
            <a:pPr algn="just"/>
            <a:endParaRPr lang="es-ES" dirty="0"/>
          </a:p>
        </p:txBody>
      </p:sp>
    </p:spTree>
    <p:extLst>
      <p:ext uri="{BB962C8B-B14F-4D97-AF65-F5344CB8AC3E}">
        <p14:creationId xmlns:p14="http://schemas.microsoft.com/office/powerpoint/2010/main" val="30267346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691791140"/>
              </p:ext>
            </p:extLst>
          </p:nvPr>
        </p:nvGraphicFramePr>
        <p:xfrm>
          <a:off x="-12699" y="239730"/>
          <a:ext cx="3733799" cy="3499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456899151"/>
              </p:ext>
            </p:extLst>
          </p:nvPr>
        </p:nvGraphicFramePr>
        <p:xfrm>
          <a:off x="2743201" y="2407288"/>
          <a:ext cx="6273800" cy="4083236"/>
        </p:xfrm>
        <a:graphic>
          <a:graphicData uri="http://schemas.openxmlformats.org/drawingml/2006/table">
            <a:tbl>
              <a:tblPr/>
              <a:tblGrid>
                <a:gridCol w="3405468"/>
                <a:gridCol w="558092"/>
                <a:gridCol w="571071"/>
                <a:gridCol w="597028"/>
                <a:gridCol w="602727"/>
                <a:gridCol w="539414"/>
              </a:tblGrid>
              <a:tr h="441960">
                <a:tc rowSpan="2">
                  <a:txBody>
                    <a:bodyPr/>
                    <a:lstStyle/>
                    <a:p>
                      <a:pPr algn="l" fontAlgn="b"/>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gridSpan="2">
                  <a:txBody>
                    <a:bodyPr/>
                    <a:lstStyle/>
                    <a:p>
                      <a:pPr algn="ctr" fontAlgn="b"/>
                      <a:r>
                        <a:rPr lang="es-ES" sz="950" b="0" i="0" u="none" strike="noStrike" dirty="0" smtClean="0">
                          <a:solidFill>
                            <a:srgbClr val="000000"/>
                          </a:solidFill>
                          <a:effectLst/>
                          <a:latin typeface="+mj-lt"/>
                          <a:cs typeface="Arial"/>
                        </a:rPr>
                        <a:t>Volumen</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hMerge="1">
                  <a:txBody>
                    <a:bodyPr/>
                    <a:lstStyle/>
                    <a:p>
                      <a:endParaRPr lang="es-ES"/>
                    </a:p>
                  </a:txBody>
                  <a:tcPr/>
                </a:tc>
                <a:tc gridSpan="2">
                  <a:txBody>
                    <a:bodyPr/>
                    <a:lstStyle/>
                    <a:p>
                      <a:pPr algn="ctr" fontAlgn="b"/>
                      <a:r>
                        <a:rPr lang="es-ES" sz="950" b="0" i="0" u="none" strike="noStrike" dirty="0" smtClean="0">
                          <a:solidFill>
                            <a:srgbClr val="000000"/>
                          </a:solidFill>
                          <a:effectLst/>
                          <a:latin typeface="+mj-lt"/>
                          <a:cs typeface="Arial"/>
                        </a:rPr>
                        <a:t>Participación En El Total De NC De Delitos Sexuales Contra NNA</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hMerge="1">
                  <a:txBody>
                    <a:bodyPr/>
                    <a:lstStyle/>
                    <a:p>
                      <a:endParaRPr lang="es-ES"/>
                    </a:p>
                  </a:txBody>
                  <a:tcPr/>
                </a:tc>
                <a:tc>
                  <a:txBody>
                    <a:bodyPr/>
                    <a:lstStyle/>
                    <a:p>
                      <a:pPr algn="ctr" fontAlgn="b"/>
                      <a:r>
                        <a:rPr lang="es-ES" sz="950" b="0" i="0" u="none" strike="noStrike" dirty="0" smtClean="0">
                          <a:solidFill>
                            <a:srgbClr val="000000"/>
                          </a:solidFill>
                          <a:effectLst/>
                          <a:latin typeface="+mj-lt"/>
                          <a:cs typeface="Arial"/>
                        </a:rPr>
                        <a:t>Variación Anual</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154577">
                <a:tc vMerge="1">
                  <a:txBody>
                    <a:bodyPr/>
                    <a:lstStyle/>
                    <a:p>
                      <a:pPr algn="l" fontAlgn="b"/>
                      <a:endParaRPr lang="es-ES" sz="90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2012</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2013</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2012</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2013</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2013</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92119">
                <a:tc>
                  <a:txBody>
                    <a:bodyPr/>
                    <a:lstStyle/>
                    <a:p>
                      <a:pPr algn="l" fontAlgn="ctr"/>
                      <a:r>
                        <a:rPr lang="es-ES" sz="950" b="0" i="0" u="none" strike="noStrike" dirty="0" smtClean="0">
                          <a:solidFill>
                            <a:srgbClr val="000000"/>
                          </a:solidFill>
                          <a:effectLst/>
                          <a:latin typeface="+mj-lt"/>
                          <a:cs typeface="Arial"/>
                        </a:rPr>
                        <a:t>Total Ingresos De Noticias Criminales</a:t>
                      </a:r>
                      <a:endParaRPr lang="es-ES" sz="950" b="0" i="0" u="none" strike="noStrike" dirty="0">
                        <a:solidFill>
                          <a:srgbClr val="000000"/>
                        </a:solidFill>
                        <a:effectLst/>
                        <a:latin typeface="+mj-lt"/>
                        <a:cs typeface="Arial"/>
                      </a:endParaRPr>
                    </a:p>
                  </a:txBody>
                  <a:tcPr marL="10886" marR="10886" marT="10886"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75000"/>
                      </a:schemeClr>
                    </a:solidFill>
                  </a:tcPr>
                </a:tc>
                <a:tc>
                  <a:txBody>
                    <a:bodyPr/>
                    <a:lstStyle/>
                    <a:p>
                      <a:pPr algn="r" fontAlgn="b"/>
                      <a:r>
                        <a:rPr lang="es-ES" sz="950" b="1" i="0" u="none" strike="noStrike" dirty="0" smtClean="0">
                          <a:solidFill>
                            <a:srgbClr val="000000"/>
                          </a:solidFill>
                          <a:effectLst/>
                          <a:latin typeface="+mj-lt"/>
                          <a:cs typeface="Arial"/>
                        </a:rPr>
                        <a:t> 1.060.201 </a:t>
                      </a:r>
                      <a:endParaRPr lang="es-ES" sz="950" b="1"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75000"/>
                      </a:schemeClr>
                    </a:solidFill>
                  </a:tcPr>
                </a:tc>
                <a:tc>
                  <a:txBody>
                    <a:bodyPr/>
                    <a:lstStyle/>
                    <a:p>
                      <a:pPr algn="r" fontAlgn="b"/>
                      <a:r>
                        <a:rPr lang="es-ES" sz="950" b="1" i="0" u="none" strike="noStrike" dirty="0" smtClean="0">
                          <a:solidFill>
                            <a:srgbClr val="000000"/>
                          </a:solidFill>
                          <a:effectLst/>
                          <a:latin typeface="+mj-lt"/>
                          <a:cs typeface="Arial"/>
                        </a:rPr>
                        <a:t> 1.132.974 </a:t>
                      </a:r>
                      <a:endParaRPr lang="es-ES" sz="950" b="1"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75000"/>
                      </a:schemeClr>
                    </a:solidFill>
                  </a:tcPr>
                </a:tc>
                <a:tc>
                  <a:txBody>
                    <a:bodyPr/>
                    <a:lstStyle/>
                    <a:p>
                      <a:pPr algn="l" fontAlgn="b"/>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75000"/>
                      </a:schemeClr>
                    </a:solidFill>
                  </a:tcPr>
                </a:tc>
                <a:tc>
                  <a:txBody>
                    <a:bodyPr/>
                    <a:lstStyle/>
                    <a:p>
                      <a:pPr algn="l" fontAlgn="b"/>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75000"/>
                      </a:schemeClr>
                    </a:solidFill>
                  </a:tcPr>
                </a:tc>
                <a:tc>
                  <a:txBody>
                    <a:bodyPr/>
                    <a:lstStyle/>
                    <a:p>
                      <a:pPr algn="r" fontAlgn="b"/>
                      <a:r>
                        <a:rPr lang="es-ES" sz="950" b="0" i="0" u="none" strike="noStrike" dirty="0" smtClean="0">
                          <a:solidFill>
                            <a:srgbClr val="000000"/>
                          </a:solidFill>
                          <a:effectLst/>
                          <a:latin typeface="+mj-lt"/>
                          <a:cs typeface="Arial"/>
                        </a:rPr>
                        <a:t>7%</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75000"/>
                      </a:schemeClr>
                    </a:solidFill>
                  </a:tcPr>
                </a:tc>
              </a:tr>
              <a:tr h="154577">
                <a:tc>
                  <a:txBody>
                    <a:bodyPr/>
                    <a:lstStyle/>
                    <a:p>
                      <a:pPr algn="l" fontAlgn="b"/>
                      <a:r>
                        <a:rPr lang="es-ES" sz="950" b="0" i="0" u="none" strike="noStrike" dirty="0" smtClean="0">
                          <a:solidFill>
                            <a:srgbClr val="000000"/>
                          </a:solidFill>
                          <a:effectLst/>
                          <a:latin typeface="+mj-lt"/>
                          <a:cs typeface="Arial"/>
                        </a:rPr>
                        <a:t>Total De Ingresos De Noticias Criminales De Delitos Sexuales Contra NNA</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16037</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17484</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endParaRPr lang="es-ES" sz="950" b="0" i="0" u="none" strike="noStrike" dirty="0">
                        <a:solidFill>
                          <a:srgbClr val="9BBB59"/>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endParaRPr lang="es-ES" sz="950" b="0" i="0" u="none" strike="noStrike" dirty="0">
                        <a:solidFill>
                          <a:srgbClr val="9BBB59"/>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9%</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154577">
                <a:tc>
                  <a:txBody>
                    <a:bodyPr/>
                    <a:lstStyle/>
                    <a:p>
                      <a:pPr algn="l" fontAlgn="b"/>
                      <a:r>
                        <a:rPr lang="es-ES" sz="950" b="0" i="0" u="none" strike="noStrike" dirty="0" smtClean="0">
                          <a:solidFill>
                            <a:srgbClr val="2F2B20"/>
                          </a:solidFill>
                          <a:effectLst/>
                          <a:latin typeface="+mj-lt"/>
                          <a:cs typeface="Arial"/>
                        </a:rPr>
                        <a:t>Acceso Carnal Abusivo Con Menor De Catorce Años. Art. 208 C.P.</a:t>
                      </a:r>
                      <a:endParaRPr lang="es-ES" sz="950" b="0" i="0" u="none" strike="noStrike" dirty="0">
                        <a:solidFill>
                          <a:srgbClr val="2F2B2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6325</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7165</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39%</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41%</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13%</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298269">
                <a:tc>
                  <a:txBody>
                    <a:bodyPr/>
                    <a:lstStyle/>
                    <a:p>
                      <a:pPr algn="l" fontAlgn="b"/>
                      <a:r>
                        <a:rPr lang="es-ES" sz="950" b="0" i="0" u="none" strike="noStrike" dirty="0" smtClean="0">
                          <a:solidFill>
                            <a:srgbClr val="2F2B20"/>
                          </a:solidFill>
                          <a:effectLst/>
                          <a:latin typeface="+mj-lt"/>
                          <a:cs typeface="Arial"/>
                        </a:rPr>
                        <a:t>Acceso Carnal O Acto Sexual En Persona Puesta En Incapacidad De Resistir Art.207c.P. Agravado Art. 211 N.4. Se Realizare Sobre Persona Menor De 14 Años</a:t>
                      </a:r>
                      <a:endParaRPr lang="es-ES" sz="950" b="0" i="0" u="none" strike="noStrike" dirty="0">
                        <a:solidFill>
                          <a:srgbClr val="2F2B2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18</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13</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0%</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0%</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-28%</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298269">
                <a:tc>
                  <a:txBody>
                    <a:bodyPr/>
                    <a:lstStyle/>
                    <a:p>
                      <a:pPr algn="l" fontAlgn="b"/>
                      <a:r>
                        <a:rPr lang="es-ES" sz="950" b="0" i="0" u="none" strike="noStrike" dirty="0" smtClean="0">
                          <a:solidFill>
                            <a:srgbClr val="2F2B20"/>
                          </a:solidFill>
                          <a:effectLst/>
                          <a:latin typeface="+mj-lt"/>
                          <a:cs typeface="Arial"/>
                        </a:rPr>
                        <a:t>Acceso Carnal Violento. Art. 205 C.P. Agravado Art. 211 N.4. De Realizare Sobre Persona Menor De 14 Años</a:t>
                      </a:r>
                      <a:endParaRPr lang="es-ES" sz="950" b="0" i="0" u="none" strike="noStrike" dirty="0">
                        <a:solidFill>
                          <a:srgbClr val="2F2B2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89</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123</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1%</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1%</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38%</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298269">
                <a:tc>
                  <a:txBody>
                    <a:bodyPr/>
                    <a:lstStyle/>
                    <a:p>
                      <a:pPr algn="l" fontAlgn="b"/>
                      <a:r>
                        <a:rPr lang="es-ES" sz="950" b="0" i="0" u="none" strike="noStrike" dirty="0" smtClean="0">
                          <a:solidFill>
                            <a:srgbClr val="2F2B20"/>
                          </a:solidFill>
                          <a:effectLst/>
                          <a:latin typeface="+mj-lt"/>
                          <a:cs typeface="Arial"/>
                        </a:rPr>
                        <a:t>Acto Sexual Violento. Art.206 C.P. Agravado Art. 211 N.4. De Realizare Sobre Persona Menor De 14 Años</a:t>
                      </a:r>
                      <a:endParaRPr lang="es-ES" sz="950" b="0" i="0" u="none" strike="noStrike" dirty="0">
                        <a:solidFill>
                          <a:srgbClr val="2F2B2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198</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197</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1%</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1%</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-1%</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154577">
                <a:tc>
                  <a:txBody>
                    <a:bodyPr/>
                    <a:lstStyle/>
                    <a:p>
                      <a:pPr algn="l" fontAlgn="b"/>
                      <a:r>
                        <a:rPr lang="es-ES" sz="950" b="0" i="0" u="none" strike="noStrike" dirty="0" smtClean="0">
                          <a:solidFill>
                            <a:srgbClr val="2F2B20"/>
                          </a:solidFill>
                          <a:effectLst/>
                          <a:latin typeface="+mj-lt"/>
                          <a:cs typeface="Arial"/>
                        </a:rPr>
                        <a:t>Actos Sexuales Con Menor De Catorce Años. Art. 209 C.P.</a:t>
                      </a:r>
                      <a:endParaRPr lang="es-ES" sz="950" b="0" i="0" u="none" strike="noStrike" dirty="0">
                        <a:solidFill>
                          <a:srgbClr val="2F2B2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9002</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9463</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56%</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54%</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5%</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298269">
                <a:tc>
                  <a:txBody>
                    <a:bodyPr/>
                    <a:lstStyle/>
                    <a:p>
                      <a:pPr algn="l" fontAlgn="b"/>
                      <a:r>
                        <a:rPr lang="es-ES" sz="950" b="0" i="0" u="none" strike="noStrike" dirty="0" smtClean="0">
                          <a:solidFill>
                            <a:srgbClr val="000000"/>
                          </a:solidFill>
                          <a:effectLst/>
                          <a:latin typeface="+mj-lt"/>
                          <a:cs typeface="Arial"/>
                        </a:rPr>
                        <a:t>Constreñimiento A La Prostitución Art. 214 C.P Agravado Cuando Se Realizare En Persona Menor De Catorce (14) Anos</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l" fontAlgn="b"/>
                      <a:r>
                        <a:rPr lang="es-ES" sz="950" b="0" i="0" u="none" strike="noStrike" dirty="0" smtClean="0">
                          <a:solidFill>
                            <a:srgbClr val="000000"/>
                          </a:solidFill>
                          <a:effectLst/>
                          <a:latin typeface="+mj-lt"/>
                          <a:cs typeface="Arial"/>
                        </a:rPr>
                        <a:t> </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2</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0%</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0%</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l" fontAlgn="b"/>
                      <a:r>
                        <a:rPr lang="es-ES" sz="950" b="0" i="0" u="none" strike="noStrike" dirty="0" smtClean="0">
                          <a:solidFill>
                            <a:srgbClr val="000000"/>
                          </a:solidFill>
                          <a:effectLst/>
                          <a:latin typeface="+mj-lt"/>
                          <a:cs typeface="Arial"/>
                        </a:rPr>
                        <a:t>-</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207096">
                <a:tc>
                  <a:txBody>
                    <a:bodyPr/>
                    <a:lstStyle/>
                    <a:p>
                      <a:pPr algn="l" fontAlgn="b"/>
                      <a:r>
                        <a:rPr lang="es-ES" sz="950" b="0" i="0" u="none" strike="noStrike" dirty="0" smtClean="0">
                          <a:solidFill>
                            <a:srgbClr val="000000"/>
                          </a:solidFill>
                          <a:effectLst/>
                          <a:latin typeface="+mj-lt"/>
                          <a:cs typeface="Arial"/>
                        </a:rPr>
                        <a:t>Demanda De </a:t>
                      </a:r>
                      <a:r>
                        <a:rPr lang="es-ES" sz="950" b="0" i="0" u="none" strike="noStrike" dirty="0" err="1" smtClean="0">
                          <a:solidFill>
                            <a:srgbClr val="000000"/>
                          </a:solidFill>
                          <a:effectLst/>
                          <a:latin typeface="+mj-lt"/>
                          <a:cs typeface="Arial"/>
                        </a:rPr>
                        <a:t>Explot.Sex</a:t>
                      </a:r>
                      <a:r>
                        <a:rPr lang="es-ES" sz="950" b="0" i="0" u="none" strike="noStrike" dirty="0" smtClean="0">
                          <a:solidFill>
                            <a:srgbClr val="000000"/>
                          </a:solidFill>
                          <a:effectLst/>
                          <a:latin typeface="+mj-lt"/>
                          <a:cs typeface="Arial"/>
                        </a:rPr>
                        <a:t>. </a:t>
                      </a:r>
                      <a:r>
                        <a:rPr lang="es-ES" sz="950" b="0" i="0" u="none" strike="noStrike" dirty="0" err="1" smtClean="0">
                          <a:solidFill>
                            <a:srgbClr val="000000"/>
                          </a:solidFill>
                          <a:effectLst/>
                          <a:latin typeface="+mj-lt"/>
                          <a:cs typeface="Arial"/>
                        </a:rPr>
                        <a:t>Comerc</a:t>
                      </a:r>
                      <a:r>
                        <a:rPr lang="es-ES" sz="950" b="0" i="0" u="none" strike="noStrike" dirty="0" smtClean="0">
                          <a:solidFill>
                            <a:srgbClr val="000000"/>
                          </a:solidFill>
                          <a:effectLst/>
                          <a:latin typeface="+mj-lt"/>
                          <a:cs typeface="Arial"/>
                        </a:rPr>
                        <a:t>. Menor De 18 Años </a:t>
                      </a:r>
                      <a:r>
                        <a:rPr lang="es-ES" sz="950" b="0" i="0" u="none" strike="noStrike" dirty="0" err="1" smtClean="0">
                          <a:solidFill>
                            <a:srgbClr val="000000"/>
                          </a:solidFill>
                          <a:effectLst/>
                          <a:latin typeface="+mj-lt"/>
                          <a:cs typeface="Arial"/>
                        </a:rPr>
                        <a:t>Adic</a:t>
                      </a:r>
                      <a:r>
                        <a:rPr lang="es-ES" sz="950" b="0" i="0" u="none" strike="noStrike" dirty="0" smtClean="0">
                          <a:solidFill>
                            <a:srgbClr val="000000"/>
                          </a:solidFill>
                          <a:effectLst/>
                          <a:latin typeface="+mj-lt"/>
                          <a:cs typeface="Arial"/>
                        </a:rPr>
                        <a:t>. Art 217a C.P.</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83</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126</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1%</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1%</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52%</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154577">
                <a:tc>
                  <a:txBody>
                    <a:bodyPr/>
                    <a:lstStyle/>
                    <a:p>
                      <a:pPr algn="l" fontAlgn="b"/>
                      <a:r>
                        <a:rPr lang="es-ES" sz="950" b="0" i="0" u="none" strike="noStrike" dirty="0" smtClean="0">
                          <a:solidFill>
                            <a:srgbClr val="2F2B20"/>
                          </a:solidFill>
                          <a:effectLst/>
                          <a:latin typeface="+mj-lt"/>
                          <a:cs typeface="Arial"/>
                        </a:rPr>
                        <a:t>Estimulo A La Prostitución De Menores. Art. 217 C.P.</a:t>
                      </a:r>
                      <a:endParaRPr lang="es-ES" sz="950" b="0" i="0" u="none" strike="noStrike" dirty="0">
                        <a:solidFill>
                          <a:srgbClr val="2F2B2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24</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21</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0%</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0%</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298269">
                <a:tc>
                  <a:txBody>
                    <a:bodyPr/>
                    <a:lstStyle/>
                    <a:p>
                      <a:pPr algn="l" fontAlgn="b"/>
                      <a:r>
                        <a:rPr lang="es-ES" sz="950" b="0" i="0" u="none" strike="noStrike" dirty="0" smtClean="0">
                          <a:solidFill>
                            <a:srgbClr val="2F2B20"/>
                          </a:solidFill>
                          <a:effectLst/>
                          <a:latin typeface="+mj-lt"/>
                          <a:cs typeface="Arial"/>
                        </a:rPr>
                        <a:t>Inducción A La Prostitución Art.213 C.P. Agravado  Cuando Se Realizare En Persona Menor De Catorce (14) Anos</a:t>
                      </a:r>
                      <a:endParaRPr lang="es-ES" sz="950" b="0" i="0" u="none" strike="noStrike" dirty="0">
                        <a:solidFill>
                          <a:srgbClr val="2F2B2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23</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11</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0%</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0%</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-52%</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154577">
                <a:tc>
                  <a:txBody>
                    <a:bodyPr/>
                    <a:lstStyle/>
                    <a:p>
                      <a:pPr algn="l" fontAlgn="b"/>
                      <a:r>
                        <a:rPr lang="es-ES" sz="950" b="0" i="0" u="none" strike="noStrike" dirty="0" err="1" smtClean="0">
                          <a:solidFill>
                            <a:srgbClr val="000000"/>
                          </a:solidFill>
                          <a:effectLst/>
                          <a:latin typeface="+mj-lt"/>
                          <a:cs typeface="Arial"/>
                        </a:rPr>
                        <a:t>Pornografia</a:t>
                      </a:r>
                      <a:r>
                        <a:rPr lang="es-ES" sz="950" b="0" i="0" u="none" strike="noStrike" dirty="0" smtClean="0">
                          <a:solidFill>
                            <a:srgbClr val="000000"/>
                          </a:solidFill>
                          <a:effectLst/>
                          <a:latin typeface="+mj-lt"/>
                          <a:cs typeface="Arial"/>
                        </a:rPr>
                        <a:t> Con Menores Art. 218 C.P.</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178</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224</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1%</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1%</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26%</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154577">
                <a:tc>
                  <a:txBody>
                    <a:bodyPr/>
                    <a:lstStyle/>
                    <a:p>
                      <a:pPr algn="l" fontAlgn="b"/>
                      <a:r>
                        <a:rPr lang="es-ES" sz="950" b="0" i="0" u="none" strike="noStrike" dirty="0" smtClean="0">
                          <a:solidFill>
                            <a:srgbClr val="2F2B20"/>
                          </a:solidFill>
                          <a:effectLst/>
                          <a:latin typeface="+mj-lt"/>
                          <a:cs typeface="Arial"/>
                        </a:rPr>
                        <a:t>Proxenetismo Con Menor De Edad Art. 213a C.P.</a:t>
                      </a:r>
                      <a:endParaRPr lang="es-ES" sz="950" b="0" i="0" u="none" strike="noStrike" dirty="0">
                        <a:solidFill>
                          <a:srgbClr val="2F2B2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55</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68</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0%</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0%</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24%</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298269">
                <a:tc>
                  <a:txBody>
                    <a:bodyPr/>
                    <a:lstStyle/>
                    <a:p>
                      <a:pPr algn="l" fontAlgn="b"/>
                      <a:r>
                        <a:rPr lang="es-ES" sz="950" b="0" i="0" u="none" strike="noStrike" dirty="0" err="1" smtClean="0">
                          <a:solidFill>
                            <a:srgbClr val="000000"/>
                          </a:solidFill>
                          <a:effectLst/>
                          <a:latin typeface="+mj-lt"/>
                          <a:cs typeface="Arial"/>
                        </a:rPr>
                        <a:t>Utilizac.O</a:t>
                      </a:r>
                      <a:r>
                        <a:rPr lang="es-ES" sz="950" b="0" i="0" u="none" strike="noStrike" dirty="0" smtClean="0">
                          <a:solidFill>
                            <a:srgbClr val="000000"/>
                          </a:solidFill>
                          <a:effectLst/>
                          <a:latin typeface="+mj-lt"/>
                          <a:cs typeface="Arial"/>
                        </a:rPr>
                        <a:t> </a:t>
                      </a:r>
                      <a:r>
                        <a:rPr lang="es-ES" sz="950" b="0" i="0" u="none" strike="noStrike" dirty="0" err="1" smtClean="0">
                          <a:solidFill>
                            <a:srgbClr val="000000"/>
                          </a:solidFill>
                          <a:effectLst/>
                          <a:latin typeface="+mj-lt"/>
                          <a:cs typeface="Arial"/>
                        </a:rPr>
                        <a:t>Facilitac.Medios</a:t>
                      </a:r>
                      <a:r>
                        <a:rPr lang="es-ES" sz="950" b="0" i="0" u="none" strike="noStrike" dirty="0" smtClean="0">
                          <a:solidFill>
                            <a:srgbClr val="000000"/>
                          </a:solidFill>
                          <a:effectLst/>
                          <a:latin typeface="+mj-lt"/>
                          <a:cs typeface="Arial"/>
                        </a:rPr>
                        <a:t> De </a:t>
                      </a:r>
                      <a:r>
                        <a:rPr lang="es-ES" sz="950" b="0" i="0" u="none" strike="noStrike" dirty="0" err="1" smtClean="0">
                          <a:solidFill>
                            <a:srgbClr val="000000"/>
                          </a:solidFill>
                          <a:effectLst/>
                          <a:latin typeface="+mj-lt"/>
                          <a:cs typeface="Arial"/>
                        </a:rPr>
                        <a:t>Comunicac.Para</a:t>
                      </a:r>
                      <a:r>
                        <a:rPr lang="es-ES" sz="950" b="0" i="0" u="none" strike="noStrike" dirty="0" smtClean="0">
                          <a:solidFill>
                            <a:srgbClr val="000000"/>
                          </a:solidFill>
                          <a:effectLst/>
                          <a:latin typeface="+mj-lt"/>
                          <a:cs typeface="Arial"/>
                        </a:rPr>
                        <a:t> Ofrecer </a:t>
                      </a:r>
                      <a:r>
                        <a:rPr lang="es-ES" sz="950" b="0" i="0" u="none" strike="noStrike" dirty="0" err="1" smtClean="0">
                          <a:solidFill>
                            <a:srgbClr val="000000"/>
                          </a:solidFill>
                          <a:effectLst/>
                          <a:latin typeface="+mj-lt"/>
                          <a:cs typeface="Arial"/>
                        </a:rPr>
                        <a:t>Activ</a:t>
                      </a:r>
                      <a:r>
                        <a:rPr lang="es-ES" sz="950" b="0" i="0" u="none" strike="noStrike" dirty="0" smtClean="0">
                          <a:solidFill>
                            <a:srgbClr val="000000"/>
                          </a:solidFill>
                          <a:effectLst/>
                          <a:latin typeface="+mj-lt"/>
                          <a:cs typeface="Arial"/>
                        </a:rPr>
                        <a:t>. Sexuales Con Menores De 18 Años Art. 219a</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42</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71</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0%</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0%</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950" b="0" i="0" u="none" strike="noStrike" dirty="0" smtClean="0">
                          <a:solidFill>
                            <a:srgbClr val="000000"/>
                          </a:solidFill>
                          <a:effectLst/>
                          <a:latin typeface="+mj-lt"/>
                          <a:cs typeface="Arial"/>
                        </a:rPr>
                        <a:t>69%</a:t>
                      </a:r>
                      <a:endParaRPr lang="es-ES" sz="95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bl>
          </a:graphicData>
        </a:graphic>
      </p:graphicFrame>
      <p:sp>
        <p:nvSpPr>
          <p:cNvPr id="2" name="CuadroTexto 1"/>
          <p:cNvSpPr txBox="1"/>
          <p:nvPr/>
        </p:nvSpPr>
        <p:spPr>
          <a:xfrm>
            <a:off x="3975100" y="1549400"/>
            <a:ext cx="4102100" cy="584776"/>
          </a:xfrm>
          <a:prstGeom prst="rect">
            <a:avLst/>
          </a:prstGeom>
          <a:noFill/>
        </p:spPr>
        <p:txBody>
          <a:bodyPr wrap="square" rtlCol="0">
            <a:spAutoFit/>
          </a:bodyPr>
          <a:lstStyle/>
          <a:p>
            <a:pPr algn="ctr"/>
            <a:r>
              <a:rPr lang="es-ES" sz="3200" dirty="0" smtClean="0">
                <a:latin typeface="Avenir Black"/>
                <a:cs typeface="Avenir Black"/>
              </a:rPr>
              <a:t>Ingresos</a:t>
            </a:r>
            <a:endParaRPr lang="es-ES" sz="3200" dirty="0">
              <a:latin typeface="Avenir Black"/>
              <a:cs typeface="Avenir Black"/>
            </a:endParaRPr>
          </a:p>
        </p:txBody>
      </p:sp>
    </p:spTree>
    <p:extLst>
      <p:ext uri="{BB962C8B-B14F-4D97-AF65-F5344CB8AC3E}">
        <p14:creationId xmlns:p14="http://schemas.microsoft.com/office/powerpoint/2010/main" val="35463778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Imputación - personas</a:t>
            </a:r>
            <a:endParaRPr lang="es-ES"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04746" y="1702224"/>
            <a:ext cx="8864132" cy="4818605"/>
          </a:xfrm>
          <a:prstGeom prst="rect">
            <a:avLst/>
          </a:prstGeom>
          <a:noFill/>
          <a:ln>
            <a:noFill/>
          </a:ln>
        </p:spPr>
      </p:pic>
    </p:spTree>
    <p:extLst>
      <p:ext uri="{BB962C8B-B14F-4D97-AF65-F5344CB8AC3E}">
        <p14:creationId xmlns:p14="http://schemas.microsoft.com/office/powerpoint/2010/main" val="2816808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466868"/>
          </a:xfrm>
        </p:spPr>
        <p:txBody>
          <a:bodyPr>
            <a:noAutofit/>
          </a:bodyPr>
          <a:lstStyle/>
          <a:p>
            <a:r>
              <a:rPr lang="es-ES_tradnl" sz="3200" dirty="0" smtClean="0"/>
              <a:t>Aceptación </a:t>
            </a:r>
            <a:r>
              <a:rPr lang="es-ES_tradnl" sz="3200" dirty="0"/>
              <a:t>cargos del total de personas imputadas registradas en el Sistema de Defensoría Pública</a:t>
            </a:r>
            <a:r>
              <a:rPr lang="es-CO" sz="3200" dirty="0" smtClean="0">
                <a:effectLst/>
              </a:rPr>
              <a:t> </a:t>
            </a:r>
            <a:endParaRPr lang="es-ES" sz="3200"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563010" y="2490593"/>
            <a:ext cx="8123790" cy="3571943"/>
          </a:xfrm>
          <a:prstGeom prst="rect">
            <a:avLst/>
          </a:prstGeom>
          <a:noFill/>
          <a:ln>
            <a:noFill/>
          </a:ln>
        </p:spPr>
      </p:pic>
    </p:spTree>
    <p:extLst>
      <p:ext uri="{BB962C8B-B14F-4D97-AF65-F5344CB8AC3E}">
        <p14:creationId xmlns:p14="http://schemas.microsoft.com/office/powerpoint/2010/main" val="3805496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rcRect/>
          <a:stretch>
            <a:fillRect/>
          </a:stretch>
        </p:blipFill>
        <p:spPr bwMode="auto">
          <a:xfrm>
            <a:off x="130932" y="1676036"/>
            <a:ext cx="8864131" cy="4111527"/>
          </a:xfrm>
          <a:prstGeom prst="rect">
            <a:avLst/>
          </a:prstGeom>
          <a:noFill/>
          <a:ln>
            <a:noFill/>
          </a:ln>
        </p:spPr>
      </p:pic>
      <p:sp>
        <p:nvSpPr>
          <p:cNvPr id="3" name="Título 1"/>
          <p:cNvSpPr txBox="1">
            <a:spLocks/>
          </p:cNvSpPr>
          <p:nvPr/>
        </p:nvSpPr>
        <p:spPr>
          <a:xfrm>
            <a:off x="457200" y="274638"/>
            <a:ext cx="82296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3200" dirty="0"/>
              <a:t>Participación de las salidas de delitos sexuales contra NNA en el total de salidas del SPA</a:t>
            </a:r>
            <a:r>
              <a:rPr lang="es-CO" sz="3200" dirty="0" smtClean="0">
                <a:effectLst/>
              </a:rPr>
              <a:t> </a:t>
            </a:r>
            <a:endParaRPr lang="es-ES" sz="3200" dirty="0"/>
          </a:p>
        </p:txBody>
      </p:sp>
    </p:spTree>
    <p:extLst>
      <p:ext uri="{BB962C8B-B14F-4D97-AF65-F5344CB8AC3E}">
        <p14:creationId xmlns:p14="http://schemas.microsoft.com/office/powerpoint/2010/main" val="16157635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rcRect/>
          <a:stretch>
            <a:fillRect/>
          </a:stretch>
        </p:blipFill>
        <p:spPr bwMode="auto">
          <a:xfrm>
            <a:off x="432076" y="929676"/>
            <a:ext cx="8314215" cy="4923357"/>
          </a:xfrm>
          <a:prstGeom prst="rect">
            <a:avLst/>
          </a:prstGeom>
          <a:noFill/>
          <a:ln>
            <a:noFill/>
          </a:ln>
        </p:spPr>
      </p:pic>
    </p:spTree>
    <p:extLst>
      <p:ext uri="{BB962C8B-B14F-4D97-AF65-F5344CB8AC3E}">
        <p14:creationId xmlns:p14="http://schemas.microsoft.com/office/powerpoint/2010/main" val="2621414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rcRect/>
          <a:stretch>
            <a:fillRect/>
          </a:stretch>
        </p:blipFill>
        <p:spPr bwMode="auto">
          <a:xfrm>
            <a:off x="589196" y="1008241"/>
            <a:ext cx="8327309" cy="4936450"/>
          </a:xfrm>
          <a:prstGeom prst="rect">
            <a:avLst/>
          </a:prstGeom>
          <a:noFill/>
          <a:ln>
            <a:noFill/>
          </a:ln>
        </p:spPr>
      </p:pic>
    </p:spTree>
    <p:extLst>
      <p:ext uri="{BB962C8B-B14F-4D97-AF65-F5344CB8AC3E}">
        <p14:creationId xmlns:p14="http://schemas.microsoft.com/office/powerpoint/2010/main" val="35736121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rcRect/>
          <a:stretch>
            <a:fillRect/>
          </a:stretch>
        </p:blipFill>
        <p:spPr bwMode="auto">
          <a:xfrm>
            <a:off x="1230767" y="1754600"/>
            <a:ext cx="6671029" cy="1498859"/>
          </a:xfrm>
          <a:prstGeom prst="rect">
            <a:avLst/>
          </a:prstGeom>
          <a:noFill/>
          <a:ln>
            <a:noFill/>
          </a:ln>
        </p:spPr>
      </p:pic>
      <p:sp>
        <p:nvSpPr>
          <p:cNvPr id="3" name="Título 1"/>
          <p:cNvSpPr txBox="1">
            <a:spLocks/>
          </p:cNvSpPr>
          <p:nvPr/>
        </p:nvSpPr>
        <p:spPr>
          <a:xfrm>
            <a:off x="457200" y="274638"/>
            <a:ext cx="82296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3200" dirty="0" smtClean="0"/>
              <a:t>Sentencias </a:t>
            </a:r>
            <a:r>
              <a:rPr lang="es-CO" sz="3200" dirty="0"/>
              <a:t>condenatorias con respecto al total de sentencias por delitos sexuales contra NNA</a:t>
            </a:r>
            <a:r>
              <a:rPr lang="es-CO" sz="3200" dirty="0" smtClean="0">
                <a:effectLst/>
              </a:rPr>
              <a:t> </a:t>
            </a:r>
            <a:endParaRPr lang="es-ES" sz="3200" dirty="0"/>
          </a:p>
        </p:txBody>
      </p:sp>
    </p:spTree>
    <p:extLst>
      <p:ext uri="{BB962C8B-B14F-4D97-AF65-F5344CB8AC3E}">
        <p14:creationId xmlns:p14="http://schemas.microsoft.com/office/powerpoint/2010/main" val="4181257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rcRect/>
          <a:stretch>
            <a:fillRect/>
          </a:stretch>
        </p:blipFill>
        <p:spPr bwMode="auto">
          <a:xfrm>
            <a:off x="117840" y="1417638"/>
            <a:ext cx="8855948" cy="3925009"/>
          </a:xfrm>
          <a:prstGeom prst="rect">
            <a:avLst/>
          </a:prstGeom>
          <a:noFill/>
          <a:ln>
            <a:noFill/>
          </a:ln>
        </p:spPr>
      </p:pic>
      <p:sp>
        <p:nvSpPr>
          <p:cNvPr id="3" name="Título 1"/>
          <p:cNvSpPr txBox="1">
            <a:spLocks/>
          </p:cNvSpPr>
          <p:nvPr/>
        </p:nvSpPr>
        <p:spPr>
          <a:xfrm>
            <a:off x="457200" y="274638"/>
            <a:ext cx="82296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3200" dirty="0" smtClean="0"/>
              <a:t>Archivo-personas</a:t>
            </a:r>
            <a:endParaRPr lang="es-ES" sz="3200" dirty="0"/>
          </a:p>
        </p:txBody>
      </p:sp>
    </p:spTree>
    <p:extLst>
      <p:ext uri="{BB962C8B-B14F-4D97-AF65-F5344CB8AC3E}">
        <p14:creationId xmlns:p14="http://schemas.microsoft.com/office/powerpoint/2010/main" val="4877225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Caracterización de víctimas</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384864951"/>
              </p:ext>
            </p:extLst>
          </p:nvPr>
        </p:nvGraphicFramePr>
        <p:xfrm>
          <a:off x="254000" y="1447519"/>
          <a:ext cx="8229600" cy="4480560"/>
        </p:xfrm>
        <a:graphic>
          <a:graphicData uri="http://schemas.openxmlformats.org/drawingml/2006/table">
            <a:tbl>
              <a:tblPr/>
              <a:tblGrid>
                <a:gridCol w="5648360"/>
                <a:gridCol w="803240"/>
                <a:gridCol w="723900"/>
                <a:gridCol w="1054100"/>
              </a:tblGrid>
              <a:tr h="141715">
                <a:tc>
                  <a:txBody>
                    <a:bodyPr/>
                    <a:lstStyle/>
                    <a:p>
                      <a:pPr algn="l" fontAlgn="b"/>
                      <a:r>
                        <a:rPr lang="es-ES" sz="1400" b="1" i="0" u="none" strike="noStrike" dirty="0" smtClean="0">
                          <a:solidFill>
                            <a:srgbClr val="000000"/>
                          </a:solidFill>
                          <a:effectLst/>
                          <a:latin typeface="Calibri"/>
                        </a:rPr>
                        <a:t>Delito Sexual Contra NNA</a:t>
                      </a:r>
                      <a:endParaRPr lang="es-ES" sz="14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s-ES" sz="1400" b="1" i="0" u="none" strike="noStrike" dirty="0" smtClean="0">
                          <a:solidFill>
                            <a:srgbClr val="000000"/>
                          </a:solidFill>
                          <a:effectLst/>
                          <a:latin typeface="Calibri"/>
                        </a:rPr>
                        <a:t>Con Dato</a:t>
                      </a:r>
                      <a:endParaRPr lang="es-ES" sz="14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s-ES" sz="1400" b="0" i="0" u="none" strike="noStrike" dirty="0" smtClean="0">
                          <a:solidFill>
                            <a:srgbClr val="000000"/>
                          </a:solidFill>
                          <a:effectLst/>
                          <a:latin typeface="Calibri"/>
                        </a:rPr>
                        <a:t>Femenino</a:t>
                      </a:r>
                      <a:endParaRPr lang="es-ES" sz="1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s-ES" sz="1400" b="0" i="0" u="none" strike="noStrike" dirty="0" smtClean="0">
                          <a:solidFill>
                            <a:srgbClr val="000000"/>
                          </a:solidFill>
                          <a:effectLst/>
                          <a:latin typeface="Calibri"/>
                        </a:rPr>
                        <a:t>Masculino</a:t>
                      </a:r>
                      <a:endParaRPr lang="es-ES" sz="1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41715">
                <a:tc>
                  <a:txBody>
                    <a:bodyPr/>
                    <a:lstStyle/>
                    <a:p>
                      <a:pPr algn="l" fontAlgn="b"/>
                      <a:r>
                        <a:rPr lang="es-ES" sz="1400" b="1" i="0" u="none" strike="noStrike" dirty="0" smtClean="0">
                          <a:solidFill>
                            <a:srgbClr val="000000"/>
                          </a:solidFill>
                          <a:effectLst/>
                          <a:latin typeface="Calibri"/>
                        </a:rPr>
                        <a:t>Acceso Carnal Abusivo Con Menor De Catorce Años. Art. 208 C.P.</a:t>
                      </a:r>
                      <a:endParaRPr lang="es-ES" sz="14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1" i="0" u="none" strike="noStrike" dirty="0" smtClean="0">
                          <a:solidFill>
                            <a:srgbClr val="000000"/>
                          </a:solidFill>
                          <a:effectLst/>
                          <a:latin typeface="Calibri"/>
                        </a:rPr>
                        <a:t>78%</a:t>
                      </a:r>
                      <a:endParaRPr lang="es-ES" sz="14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dirty="0" smtClean="0">
                          <a:solidFill>
                            <a:srgbClr val="000000"/>
                          </a:solidFill>
                          <a:effectLst/>
                          <a:latin typeface="Calibri"/>
                        </a:rPr>
                        <a:t>86%</a:t>
                      </a:r>
                      <a:endParaRPr lang="es-ES" sz="1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dirty="0" smtClean="0">
                          <a:solidFill>
                            <a:srgbClr val="000000"/>
                          </a:solidFill>
                          <a:effectLst/>
                          <a:latin typeface="Calibri"/>
                        </a:rPr>
                        <a:t>14%</a:t>
                      </a:r>
                      <a:endParaRPr lang="es-ES" sz="1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234">
                <a:tc>
                  <a:txBody>
                    <a:bodyPr/>
                    <a:lstStyle/>
                    <a:p>
                      <a:pPr algn="l" fontAlgn="b"/>
                      <a:r>
                        <a:rPr lang="es-ES" sz="1400" b="1" i="0" u="none" strike="noStrike" dirty="0" smtClean="0">
                          <a:solidFill>
                            <a:srgbClr val="000000"/>
                          </a:solidFill>
                          <a:effectLst/>
                          <a:latin typeface="Calibri"/>
                        </a:rPr>
                        <a:t>Acceso Carnal O Acto Sexual En Persona Puesta En Incapacidad De Resistir Art.207c.P. Agravado Art. 211 N.4. Se Realizare Sobre Persona Menor De 14 Años</a:t>
                      </a:r>
                      <a:endParaRPr lang="es-ES" sz="14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1" i="0" u="none" strike="noStrike" dirty="0" smtClean="0">
                          <a:solidFill>
                            <a:srgbClr val="000000"/>
                          </a:solidFill>
                          <a:effectLst/>
                          <a:latin typeface="Calibri"/>
                        </a:rPr>
                        <a:t>83%</a:t>
                      </a:r>
                      <a:endParaRPr lang="es-ES" sz="14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dirty="0" smtClean="0">
                          <a:solidFill>
                            <a:srgbClr val="000000"/>
                          </a:solidFill>
                          <a:effectLst/>
                          <a:latin typeface="Calibri"/>
                        </a:rPr>
                        <a:t>80%</a:t>
                      </a:r>
                      <a:endParaRPr lang="es-ES" sz="1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dirty="0" smtClean="0">
                          <a:solidFill>
                            <a:srgbClr val="000000"/>
                          </a:solidFill>
                          <a:effectLst/>
                          <a:latin typeface="Calibri"/>
                        </a:rPr>
                        <a:t>20%</a:t>
                      </a:r>
                      <a:endParaRPr lang="es-ES" sz="1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715">
                <a:tc>
                  <a:txBody>
                    <a:bodyPr/>
                    <a:lstStyle/>
                    <a:p>
                      <a:pPr algn="l" fontAlgn="b"/>
                      <a:r>
                        <a:rPr lang="es-ES" sz="1400" b="1" i="0" u="none" strike="noStrike" dirty="0" smtClean="0">
                          <a:solidFill>
                            <a:srgbClr val="000000"/>
                          </a:solidFill>
                          <a:effectLst/>
                          <a:latin typeface="Calibri"/>
                        </a:rPr>
                        <a:t>Acceso Carnal Violento. Art. 205 C.P. Agravado Art. 211 N.4. Se Realizare Sobre Persona Menor De 14 </a:t>
                      </a:r>
                      <a:r>
                        <a:rPr lang="es-ES" sz="1400" b="1" i="0" u="none" strike="noStrike" dirty="0" err="1" smtClean="0">
                          <a:solidFill>
                            <a:srgbClr val="000000"/>
                          </a:solidFill>
                          <a:effectLst/>
                          <a:latin typeface="Calibri"/>
                        </a:rPr>
                        <a:t>Aã‘os</a:t>
                      </a:r>
                      <a:endParaRPr lang="es-ES" sz="14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1" i="0" u="none" strike="noStrike" dirty="0" smtClean="0">
                          <a:solidFill>
                            <a:srgbClr val="000000"/>
                          </a:solidFill>
                          <a:effectLst/>
                          <a:latin typeface="Calibri"/>
                        </a:rPr>
                        <a:t>61%</a:t>
                      </a:r>
                      <a:endParaRPr lang="es-ES" sz="14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dirty="0" smtClean="0">
                          <a:solidFill>
                            <a:srgbClr val="000000"/>
                          </a:solidFill>
                          <a:effectLst/>
                          <a:latin typeface="Calibri"/>
                        </a:rPr>
                        <a:t>75%</a:t>
                      </a:r>
                      <a:endParaRPr lang="es-ES" sz="1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dirty="0" smtClean="0">
                          <a:solidFill>
                            <a:srgbClr val="000000"/>
                          </a:solidFill>
                          <a:effectLst/>
                          <a:latin typeface="Calibri"/>
                        </a:rPr>
                        <a:t>25%</a:t>
                      </a:r>
                      <a:endParaRPr lang="es-ES" sz="1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715">
                <a:tc>
                  <a:txBody>
                    <a:bodyPr/>
                    <a:lstStyle/>
                    <a:p>
                      <a:pPr algn="l" fontAlgn="b"/>
                      <a:r>
                        <a:rPr lang="es-ES" sz="1400" b="1" i="0" u="none" strike="noStrike" dirty="0" smtClean="0">
                          <a:solidFill>
                            <a:srgbClr val="000000"/>
                          </a:solidFill>
                          <a:effectLst/>
                          <a:latin typeface="Calibri"/>
                        </a:rPr>
                        <a:t>Actos Sexuales Con Menor De Catorce Años. Art. 209 C.P.</a:t>
                      </a:r>
                      <a:endParaRPr lang="es-ES" sz="14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1" i="0" u="none" strike="noStrike" dirty="0" smtClean="0">
                          <a:solidFill>
                            <a:srgbClr val="000000"/>
                          </a:solidFill>
                          <a:effectLst/>
                          <a:latin typeface="Calibri"/>
                        </a:rPr>
                        <a:t>77%</a:t>
                      </a:r>
                      <a:endParaRPr lang="es-ES" sz="14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dirty="0" smtClean="0">
                          <a:solidFill>
                            <a:srgbClr val="000000"/>
                          </a:solidFill>
                          <a:effectLst/>
                          <a:latin typeface="Calibri"/>
                        </a:rPr>
                        <a:t>85%</a:t>
                      </a:r>
                      <a:endParaRPr lang="es-ES" sz="1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dirty="0" smtClean="0">
                          <a:solidFill>
                            <a:srgbClr val="000000"/>
                          </a:solidFill>
                          <a:effectLst/>
                          <a:latin typeface="Calibri"/>
                        </a:rPr>
                        <a:t>15%</a:t>
                      </a:r>
                      <a:endParaRPr lang="es-ES" sz="1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715">
                <a:tc>
                  <a:txBody>
                    <a:bodyPr/>
                    <a:lstStyle/>
                    <a:p>
                      <a:pPr algn="l" fontAlgn="b"/>
                      <a:r>
                        <a:rPr lang="es-ES" sz="1400" b="1" i="0" u="none" strike="noStrike" dirty="0" smtClean="0">
                          <a:solidFill>
                            <a:srgbClr val="000000"/>
                          </a:solidFill>
                          <a:effectLst/>
                          <a:latin typeface="Calibri"/>
                        </a:rPr>
                        <a:t>Acto Sexual Violento. Art.206 C.P. Agravado Art. 211 N.4. Se Realizare Sobre Persona Menor De 14 </a:t>
                      </a:r>
                      <a:r>
                        <a:rPr lang="es-ES" sz="1400" b="1" i="0" u="none" strike="noStrike" dirty="0" err="1" smtClean="0">
                          <a:solidFill>
                            <a:srgbClr val="000000"/>
                          </a:solidFill>
                          <a:effectLst/>
                          <a:latin typeface="Calibri"/>
                        </a:rPr>
                        <a:t>Aã‘os</a:t>
                      </a:r>
                      <a:endParaRPr lang="es-ES" sz="14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1" i="0" u="none" strike="noStrike" dirty="0" smtClean="0">
                          <a:solidFill>
                            <a:srgbClr val="000000"/>
                          </a:solidFill>
                          <a:effectLst/>
                          <a:latin typeface="Calibri"/>
                        </a:rPr>
                        <a:t>69%</a:t>
                      </a:r>
                      <a:endParaRPr lang="es-ES" sz="14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dirty="0" smtClean="0">
                          <a:solidFill>
                            <a:srgbClr val="000000"/>
                          </a:solidFill>
                          <a:effectLst/>
                          <a:latin typeface="Calibri"/>
                        </a:rPr>
                        <a:t>83%</a:t>
                      </a:r>
                      <a:endParaRPr lang="es-ES" sz="1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dirty="0" smtClean="0">
                          <a:solidFill>
                            <a:srgbClr val="000000"/>
                          </a:solidFill>
                          <a:effectLst/>
                          <a:latin typeface="Calibri"/>
                        </a:rPr>
                        <a:t>17%</a:t>
                      </a:r>
                      <a:endParaRPr lang="es-ES" sz="1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234">
                <a:tc>
                  <a:txBody>
                    <a:bodyPr/>
                    <a:lstStyle/>
                    <a:p>
                      <a:pPr algn="l" fontAlgn="b"/>
                      <a:r>
                        <a:rPr lang="es-ES" sz="1400" b="1" i="0" u="none" strike="noStrike" dirty="0" err="1" smtClean="0">
                          <a:solidFill>
                            <a:srgbClr val="000000"/>
                          </a:solidFill>
                          <a:effectLst/>
                          <a:latin typeface="Calibri"/>
                        </a:rPr>
                        <a:t>Utilizac.O</a:t>
                      </a:r>
                      <a:r>
                        <a:rPr lang="es-ES" sz="1400" b="1" i="0" u="none" strike="noStrike" dirty="0" smtClean="0">
                          <a:solidFill>
                            <a:srgbClr val="000000"/>
                          </a:solidFill>
                          <a:effectLst/>
                          <a:latin typeface="Calibri"/>
                        </a:rPr>
                        <a:t> </a:t>
                      </a:r>
                      <a:r>
                        <a:rPr lang="es-ES" sz="1400" b="1" i="0" u="none" strike="noStrike" dirty="0" err="1" smtClean="0">
                          <a:solidFill>
                            <a:srgbClr val="000000"/>
                          </a:solidFill>
                          <a:effectLst/>
                          <a:latin typeface="Calibri"/>
                        </a:rPr>
                        <a:t>Facilitac.Medios</a:t>
                      </a:r>
                      <a:r>
                        <a:rPr lang="es-ES" sz="1400" b="1" i="0" u="none" strike="noStrike" dirty="0" smtClean="0">
                          <a:solidFill>
                            <a:srgbClr val="000000"/>
                          </a:solidFill>
                          <a:effectLst/>
                          <a:latin typeface="Calibri"/>
                        </a:rPr>
                        <a:t> De </a:t>
                      </a:r>
                      <a:r>
                        <a:rPr lang="es-ES" sz="1400" b="1" i="0" u="none" strike="noStrike" dirty="0" err="1" smtClean="0">
                          <a:solidFill>
                            <a:srgbClr val="000000"/>
                          </a:solidFill>
                          <a:effectLst/>
                          <a:latin typeface="Calibri"/>
                        </a:rPr>
                        <a:t>Comunicac.Para</a:t>
                      </a:r>
                      <a:r>
                        <a:rPr lang="es-ES" sz="1400" b="1" i="0" u="none" strike="noStrike" dirty="0" smtClean="0">
                          <a:solidFill>
                            <a:srgbClr val="000000"/>
                          </a:solidFill>
                          <a:effectLst/>
                          <a:latin typeface="Calibri"/>
                        </a:rPr>
                        <a:t> Ofrecer </a:t>
                      </a:r>
                      <a:r>
                        <a:rPr lang="es-ES" sz="1400" b="1" i="0" u="none" strike="noStrike" dirty="0" err="1" smtClean="0">
                          <a:solidFill>
                            <a:srgbClr val="000000"/>
                          </a:solidFill>
                          <a:effectLst/>
                          <a:latin typeface="Calibri"/>
                        </a:rPr>
                        <a:t>Activ</a:t>
                      </a:r>
                      <a:r>
                        <a:rPr lang="es-ES" sz="1400" b="1" i="0" u="none" strike="noStrike" dirty="0" smtClean="0">
                          <a:solidFill>
                            <a:srgbClr val="000000"/>
                          </a:solidFill>
                          <a:effectLst/>
                          <a:latin typeface="Calibri"/>
                        </a:rPr>
                        <a:t>. SEXUALES CON MENORES DE 18 AÃ‘OS </a:t>
                      </a:r>
                      <a:r>
                        <a:rPr lang="es-ES" sz="1400" b="1" i="0" u="none" strike="noStrike" dirty="0" err="1" smtClean="0">
                          <a:solidFill>
                            <a:srgbClr val="000000"/>
                          </a:solidFill>
                          <a:effectLst/>
                          <a:latin typeface="Calibri"/>
                        </a:rPr>
                        <a:t>Adic</a:t>
                      </a:r>
                      <a:r>
                        <a:rPr lang="es-ES" sz="1400" b="1" i="0" u="none" strike="noStrike" dirty="0" smtClean="0">
                          <a:solidFill>
                            <a:srgbClr val="000000"/>
                          </a:solidFill>
                          <a:effectLst/>
                          <a:latin typeface="Calibri"/>
                        </a:rPr>
                        <a:t>. Ley 679de 2001 Modificado Art. 4 Ley 1329 De 2009</a:t>
                      </a:r>
                      <a:endParaRPr lang="es-ES" sz="14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1" i="0" u="none" strike="noStrike" dirty="0" smtClean="0">
                          <a:solidFill>
                            <a:srgbClr val="000000"/>
                          </a:solidFill>
                          <a:effectLst/>
                          <a:latin typeface="Calibri"/>
                        </a:rPr>
                        <a:t>80%</a:t>
                      </a:r>
                      <a:endParaRPr lang="es-ES" sz="14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dirty="0" smtClean="0">
                          <a:solidFill>
                            <a:srgbClr val="000000"/>
                          </a:solidFill>
                          <a:effectLst/>
                          <a:latin typeface="Calibri"/>
                        </a:rPr>
                        <a:t>82%</a:t>
                      </a:r>
                      <a:endParaRPr lang="es-ES" sz="1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dirty="0" smtClean="0">
                          <a:solidFill>
                            <a:srgbClr val="000000"/>
                          </a:solidFill>
                          <a:effectLst/>
                          <a:latin typeface="Calibri"/>
                        </a:rPr>
                        <a:t>18%</a:t>
                      </a:r>
                      <a:endParaRPr lang="es-ES" sz="1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715">
                <a:tc>
                  <a:txBody>
                    <a:bodyPr/>
                    <a:lstStyle/>
                    <a:p>
                      <a:pPr algn="l" fontAlgn="b"/>
                      <a:r>
                        <a:rPr lang="es-ES" sz="1400" b="1" i="0" u="none" strike="noStrike" dirty="0" smtClean="0">
                          <a:solidFill>
                            <a:srgbClr val="000000"/>
                          </a:solidFill>
                          <a:effectLst/>
                          <a:latin typeface="Calibri"/>
                        </a:rPr>
                        <a:t>Proxenetismo Con Menor De Edad Art. 213a C.P. Adicionado Ley 1329 De 2009</a:t>
                      </a:r>
                      <a:endParaRPr lang="es-ES" sz="14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1" i="0" u="none" strike="noStrike" dirty="0" smtClean="0">
                          <a:solidFill>
                            <a:srgbClr val="000000"/>
                          </a:solidFill>
                          <a:effectLst/>
                          <a:latin typeface="Calibri"/>
                        </a:rPr>
                        <a:t>89%</a:t>
                      </a:r>
                      <a:endParaRPr lang="es-ES" sz="14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dirty="0" smtClean="0">
                          <a:solidFill>
                            <a:srgbClr val="000000"/>
                          </a:solidFill>
                          <a:effectLst/>
                          <a:latin typeface="Calibri"/>
                        </a:rPr>
                        <a:t>88%</a:t>
                      </a:r>
                      <a:endParaRPr lang="es-ES" sz="1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dirty="0" smtClean="0">
                          <a:solidFill>
                            <a:srgbClr val="000000"/>
                          </a:solidFill>
                          <a:effectLst/>
                          <a:latin typeface="Calibri"/>
                        </a:rPr>
                        <a:t>12%</a:t>
                      </a:r>
                      <a:endParaRPr lang="es-ES" sz="1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715">
                <a:tc>
                  <a:txBody>
                    <a:bodyPr/>
                    <a:lstStyle/>
                    <a:p>
                      <a:pPr algn="l" fontAlgn="b"/>
                      <a:r>
                        <a:rPr lang="es-ES" sz="1400" b="1" i="0" u="none" strike="noStrike" dirty="0" smtClean="0">
                          <a:solidFill>
                            <a:srgbClr val="000000"/>
                          </a:solidFill>
                          <a:effectLst/>
                          <a:latin typeface="Calibri"/>
                        </a:rPr>
                        <a:t>Demanda De </a:t>
                      </a:r>
                      <a:r>
                        <a:rPr lang="es-ES" sz="1400" b="1" i="0" u="none" strike="noStrike" dirty="0" err="1" smtClean="0">
                          <a:solidFill>
                            <a:srgbClr val="000000"/>
                          </a:solidFill>
                          <a:effectLst/>
                          <a:latin typeface="Calibri"/>
                        </a:rPr>
                        <a:t>Explot.Sex</a:t>
                      </a:r>
                      <a:r>
                        <a:rPr lang="es-ES" sz="1400" b="1" i="0" u="none" strike="noStrike" dirty="0" smtClean="0">
                          <a:solidFill>
                            <a:srgbClr val="000000"/>
                          </a:solidFill>
                          <a:effectLst/>
                          <a:latin typeface="Calibri"/>
                        </a:rPr>
                        <a:t>. </a:t>
                      </a:r>
                      <a:r>
                        <a:rPr lang="es-ES" sz="1400" b="1" i="0" u="none" strike="noStrike" dirty="0" err="1" smtClean="0">
                          <a:solidFill>
                            <a:srgbClr val="000000"/>
                          </a:solidFill>
                          <a:effectLst/>
                          <a:latin typeface="Calibri"/>
                        </a:rPr>
                        <a:t>Comerc</a:t>
                      </a:r>
                      <a:r>
                        <a:rPr lang="es-ES" sz="1400" b="1" i="0" u="none" strike="noStrike" dirty="0" smtClean="0">
                          <a:solidFill>
                            <a:srgbClr val="000000"/>
                          </a:solidFill>
                          <a:effectLst/>
                          <a:latin typeface="Calibri"/>
                        </a:rPr>
                        <a:t>. MENOR DE 18 AÑOS </a:t>
                      </a:r>
                      <a:r>
                        <a:rPr lang="es-ES" sz="1400" b="1" i="0" u="none" strike="noStrike" dirty="0" err="1" smtClean="0">
                          <a:solidFill>
                            <a:srgbClr val="000000"/>
                          </a:solidFill>
                          <a:effectLst/>
                          <a:latin typeface="Calibri"/>
                        </a:rPr>
                        <a:t>Adic</a:t>
                      </a:r>
                      <a:r>
                        <a:rPr lang="es-ES" sz="1400" b="1" i="0" u="none" strike="noStrike" dirty="0" smtClean="0">
                          <a:solidFill>
                            <a:srgbClr val="000000"/>
                          </a:solidFill>
                          <a:effectLst/>
                          <a:latin typeface="Calibri"/>
                        </a:rPr>
                        <a:t>. Art 217A C.P. Ley 1329 De 2009</a:t>
                      </a:r>
                      <a:endParaRPr lang="es-ES" sz="14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1" i="0" u="none" strike="noStrike" dirty="0" smtClean="0">
                          <a:solidFill>
                            <a:srgbClr val="000000"/>
                          </a:solidFill>
                          <a:effectLst/>
                          <a:latin typeface="Calibri"/>
                        </a:rPr>
                        <a:t>68%</a:t>
                      </a:r>
                      <a:endParaRPr lang="es-ES" sz="14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dirty="0" smtClean="0">
                          <a:solidFill>
                            <a:srgbClr val="000000"/>
                          </a:solidFill>
                          <a:effectLst/>
                          <a:latin typeface="Calibri"/>
                        </a:rPr>
                        <a:t>70%</a:t>
                      </a:r>
                      <a:endParaRPr lang="es-ES" sz="1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dirty="0" smtClean="0">
                          <a:solidFill>
                            <a:srgbClr val="000000"/>
                          </a:solidFill>
                          <a:effectLst/>
                          <a:latin typeface="Calibri"/>
                        </a:rPr>
                        <a:t>30%</a:t>
                      </a:r>
                      <a:endParaRPr lang="es-ES" sz="1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715">
                <a:tc>
                  <a:txBody>
                    <a:bodyPr/>
                    <a:lstStyle/>
                    <a:p>
                      <a:pPr algn="l" fontAlgn="b"/>
                      <a:r>
                        <a:rPr lang="es-ES" sz="1400" b="1" i="0" u="none" strike="noStrike" dirty="0" smtClean="0">
                          <a:solidFill>
                            <a:srgbClr val="000000"/>
                          </a:solidFill>
                          <a:effectLst/>
                          <a:latin typeface="Calibri"/>
                        </a:rPr>
                        <a:t>Estimulo A La Prostitución De Menores. Art. 217 C.P.</a:t>
                      </a:r>
                      <a:endParaRPr lang="es-ES" sz="14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1" i="0" u="none" strike="noStrike" dirty="0" smtClean="0">
                          <a:solidFill>
                            <a:srgbClr val="000000"/>
                          </a:solidFill>
                          <a:effectLst/>
                          <a:latin typeface="Calibri"/>
                        </a:rPr>
                        <a:t>65%</a:t>
                      </a:r>
                      <a:endParaRPr lang="es-ES" sz="14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dirty="0" smtClean="0">
                          <a:solidFill>
                            <a:srgbClr val="000000"/>
                          </a:solidFill>
                          <a:effectLst/>
                          <a:latin typeface="Calibri"/>
                        </a:rPr>
                        <a:t>82%</a:t>
                      </a:r>
                      <a:endParaRPr lang="es-ES" sz="1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dirty="0" smtClean="0">
                          <a:solidFill>
                            <a:srgbClr val="000000"/>
                          </a:solidFill>
                          <a:effectLst/>
                          <a:latin typeface="Calibri"/>
                        </a:rPr>
                        <a:t>18%</a:t>
                      </a:r>
                      <a:endParaRPr lang="es-ES" sz="1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234">
                <a:tc>
                  <a:txBody>
                    <a:bodyPr/>
                    <a:lstStyle/>
                    <a:p>
                      <a:pPr algn="l" fontAlgn="b"/>
                      <a:r>
                        <a:rPr lang="es-ES" sz="1400" b="1" i="0" u="none" strike="noStrike" dirty="0" smtClean="0">
                          <a:solidFill>
                            <a:srgbClr val="000000"/>
                          </a:solidFill>
                          <a:effectLst/>
                          <a:latin typeface="Calibri"/>
                        </a:rPr>
                        <a:t>Inducción A La Prostitución Art.213 C.P. Agravado  Cuando Se Realizare En Persona Menor De Catorce (14) Anos</a:t>
                      </a:r>
                      <a:endParaRPr lang="es-ES" sz="14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1" i="0" u="none" strike="noStrike" dirty="0" smtClean="0">
                          <a:solidFill>
                            <a:srgbClr val="000000"/>
                          </a:solidFill>
                          <a:effectLst/>
                          <a:latin typeface="Calibri"/>
                        </a:rPr>
                        <a:t>73%</a:t>
                      </a:r>
                      <a:endParaRPr lang="es-ES" sz="14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dirty="0" smtClean="0">
                          <a:solidFill>
                            <a:srgbClr val="000000"/>
                          </a:solidFill>
                          <a:effectLst/>
                          <a:latin typeface="Calibri"/>
                        </a:rPr>
                        <a:t>75%</a:t>
                      </a:r>
                      <a:endParaRPr lang="es-ES" sz="1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dirty="0" smtClean="0">
                          <a:solidFill>
                            <a:srgbClr val="000000"/>
                          </a:solidFill>
                          <a:effectLst/>
                          <a:latin typeface="Calibri"/>
                        </a:rPr>
                        <a:t>25%</a:t>
                      </a:r>
                      <a:endParaRPr lang="es-ES" sz="1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715">
                <a:tc>
                  <a:txBody>
                    <a:bodyPr/>
                    <a:lstStyle/>
                    <a:p>
                      <a:pPr algn="l" fontAlgn="b"/>
                      <a:r>
                        <a:rPr lang="es-ES" sz="1400" b="1" i="0" u="none" strike="noStrike" dirty="0" smtClean="0">
                          <a:solidFill>
                            <a:srgbClr val="000000"/>
                          </a:solidFill>
                          <a:effectLst/>
                          <a:latin typeface="Calibri"/>
                        </a:rPr>
                        <a:t>Pornografía Con Menores Art. 218 C.P.</a:t>
                      </a:r>
                      <a:endParaRPr lang="es-ES" sz="14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1" i="0" u="none" strike="noStrike" dirty="0" smtClean="0">
                          <a:solidFill>
                            <a:srgbClr val="000000"/>
                          </a:solidFill>
                          <a:effectLst/>
                          <a:latin typeface="Calibri"/>
                        </a:rPr>
                        <a:t>85%</a:t>
                      </a:r>
                      <a:endParaRPr lang="es-ES" sz="14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dirty="0" smtClean="0">
                          <a:solidFill>
                            <a:srgbClr val="000000"/>
                          </a:solidFill>
                          <a:effectLst/>
                          <a:latin typeface="Calibri"/>
                        </a:rPr>
                        <a:t>88%</a:t>
                      </a:r>
                      <a:endParaRPr lang="es-ES" sz="1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dirty="0" smtClean="0">
                          <a:solidFill>
                            <a:srgbClr val="000000"/>
                          </a:solidFill>
                          <a:effectLst/>
                          <a:latin typeface="Calibri"/>
                        </a:rPr>
                        <a:t>12%</a:t>
                      </a:r>
                      <a:endParaRPr lang="es-ES" sz="1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302102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451531677"/>
              </p:ext>
            </p:extLst>
          </p:nvPr>
        </p:nvGraphicFramePr>
        <p:xfrm>
          <a:off x="0" y="230212"/>
          <a:ext cx="3612241" cy="3579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3975100" y="1549400"/>
            <a:ext cx="4102100" cy="584776"/>
          </a:xfrm>
          <a:prstGeom prst="rect">
            <a:avLst/>
          </a:prstGeom>
          <a:noFill/>
        </p:spPr>
        <p:txBody>
          <a:bodyPr wrap="square" rtlCol="0">
            <a:spAutoFit/>
          </a:bodyPr>
          <a:lstStyle/>
          <a:p>
            <a:pPr algn="ctr"/>
            <a:r>
              <a:rPr lang="es-ES" sz="3200" dirty="0">
                <a:latin typeface="Avenir Black"/>
                <a:cs typeface="Avenir Black"/>
              </a:rPr>
              <a:t>E</a:t>
            </a:r>
            <a:r>
              <a:rPr lang="es-ES" sz="3200" dirty="0" smtClean="0">
                <a:latin typeface="Avenir Black"/>
                <a:cs typeface="Avenir Black"/>
              </a:rPr>
              <a:t>gresos</a:t>
            </a:r>
            <a:endParaRPr lang="es-ES" sz="3200" dirty="0">
              <a:latin typeface="Avenir Black"/>
              <a:cs typeface="Avenir Black"/>
            </a:endParaRPr>
          </a:p>
        </p:txBody>
      </p:sp>
      <p:graphicFrame>
        <p:nvGraphicFramePr>
          <p:cNvPr id="2" name="Tabla 1"/>
          <p:cNvGraphicFramePr>
            <a:graphicFrameLocks noGrp="1"/>
          </p:cNvGraphicFramePr>
          <p:nvPr>
            <p:extLst>
              <p:ext uri="{D42A27DB-BD31-4B8C-83A1-F6EECF244321}">
                <p14:modId xmlns:p14="http://schemas.microsoft.com/office/powerpoint/2010/main" val="3541733922"/>
              </p:ext>
            </p:extLst>
          </p:nvPr>
        </p:nvGraphicFramePr>
        <p:xfrm>
          <a:off x="2311400" y="2608161"/>
          <a:ext cx="6730999" cy="3838284"/>
        </p:xfrm>
        <a:graphic>
          <a:graphicData uri="http://schemas.openxmlformats.org/drawingml/2006/table">
            <a:tbl>
              <a:tblPr/>
              <a:tblGrid>
                <a:gridCol w="3690355"/>
                <a:gridCol w="441803"/>
                <a:gridCol w="480786"/>
                <a:gridCol w="454797"/>
                <a:gridCol w="428809"/>
                <a:gridCol w="558751"/>
                <a:gridCol w="350844"/>
                <a:gridCol w="324854"/>
              </a:tblGrid>
              <a:tr h="558293">
                <a:tc>
                  <a:txBody>
                    <a:bodyPr/>
                    <a:lstStyle/>
                    <a:p>
                      <a:pPr algn="l" fontAlgn="b"/>
                      <a:endParaRPr lang="es-ES" sz="1000" b="0" i="0" u="none" strike="noStrike" dirty="0">
                        <a:solidFill>
                          <a:srgbClr val="000000"/>
                        </a:solidFill>
                        <a:effectLst/>
                        <a:latin typeface="Calibri"/>
                      </a:endParaRPr>
                    </a:p>
                  </a:txBody>
                  <a:tcPr marL="8840" marR="8840" marT="8840" marB="0" anchor="b">
                    <a:lnL>
                      <a:noFill/>
                    </a:lnL>
                    <a:lnR w="635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s-ES" sz="1000" b="0" i="0" u="none" strike="noStrike" noProof="0" dirty="0" err="1" smtClean="0">
                          <a:solidFill>
                            <a:srgbClr val="000000"/>
                          </a:solidFill>
                          <a:effectLst/>
                          <a:latin typeface="Calibri"/>
                        </a:rPr>
                        <a:t>Volúmen</a:t>
                      </a:r>
                      <a:endParaRPr lang="es-ES" sz="1000" b="0" i="0" u="none" strike="noStrike" noProof="0"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hMerge="1">
                  <a:txBody>
                    <a:bodyPr/>
                    <a:lstStyle/>
                    <a:p>
                      <a:endParaRPr lang="es-ES"/>
                    </a:p>
                  </a:txBody>
                  <a:tcPr/>
                </a:tc>
                <a:tc gridSpan="2">
                  <a:txBody>
                    <a:bodyPr/>
                    <a:lstStyle/>
                    <a:p>
                      <a:pPr algn="ctr" fontAlgn="b"/>
                      <a:r>
                        <a:rPr lang="es-ES" sz="1000" b="0" i="0" u="none" strike="noStrike" dirty="0" smtClean="0">
                          <a:solidFill>
                            <a:srgbClr val="000000"/>
                          </a:solidFill>
                          <a:effectLst/>
                          <a:latin typeface="Calibri"/>
                        </a:rPr>
                        <a:t>%</a:t>
                      </a:r>
                      <a:r>
                        <a:rPr lang="es-ES" sz="1000" b="0" i="0" u="none" strike="noStrike" baseline="0" dirty="0" smtClean="0">
                          <a:solidFill>
                            <a:srgbClr val="000000"/>
                          </a:solidFill>
                          <a:effectLst/>
                          <a:latin typeface="Calibri"/>
                        </a:rPr>
                        <a:t> </a:t>
                      </a:r>
                      <a:r>
                        <a:rPr lang="es-ES" sz="1000" b="0" i="0" u="none" strike="noStrike" dirty="0" smtClean="0">
                          <a:solidFill>
                            <a:srgbClr val="000000"/>
                          </a:solidFill>
                          <a:effectLst/>
                          <a:latin typeface="Calibri"/>
                        </a:rPr>
                        <a:t>Del Total De NC De Delitos Sexuales Contra NNA</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hMerge="1">
                  <a:txBody>
                    <a:bodyPr/>
                    <a:lstStyle/>
                    <a:p>
                      <a:endParaRPr lang="es-ES"/>
                    </a:p>
                  </a:txBody>
                  <a:tcPr/>
                </a:tc>
                <a:tc>
                  <a:txBody>
                    <a:bodyPr/>
                    <a:lstStyle/>
                    <a:p>
                      <a:pPr algn="ctr" fontAlgn="b"/>
                      <a:r>
                        <a:rPr lang="es-ES" sz="1000" b="0" i="0" u="none" strike="noStrike" dirty="0" smtClean="0">
                          <a:solidFill>
                            <a:srgbClr val="000000"/>
                          </a:solidFill>
                          <a:effectLst/>
                          <a:latin typeface="Calibri"/>
                        </a:rPr>
                        <a:t>Variación Anual</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gridSpan="2">
                  <a:txBody>
                    <a:bodyPr/>
                    <a:lstStyle/>
                    <a:p>
                      <a:pPr algn="ctr" fontAlgn="b"/>
                      <a:r>
                        <a:rPr lang="es-ES" sz="1000" b="0" i="0" u="none" strike="noStrike" dirty="0" smtClean="0">
                          <a:solidFill>
                            <a:srgbClr val="000000"/>
                          </a:solidFill>
                          <a:effectLst/>
                          <a:latin typeface="Calibri"/>
                        </a:rPr>
                        <a:t>IEP</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hMerge="1">
                  <a:txBody>
                    <a:bodyPr/>
                    <a:lstStyle/>
                    <a:p>
                      <a:endParaRPr lang="es-ES"/>
                    </a:p>
                  </a:txBody>
                  <a:tcPr/>
                </a:tc>
              </a:tr>
              <a:tr h="145869">
                <a:tc>
                  <a:txBody>
                    <a:bodyPr/>
                    <a:lstStyle/>
                    <a:p>
                      <a:pPr algn="l" fontAlgn="b"/>
                      <a:r>
                        <a:rPr lang="es-ES" sz="1000" b="0" i="0" u="none" strike="noStrike" dirty="0" smtClean="0">
                          <a:solidFill>
                            <a:srgbClr val="000000"/>
                          </a:solidFill>
                          <a:effectLst/>
                          <a:latin typeface="Calibri"/>
                        </a:rPr>
                        <a:t> </a:t>
                      </a:r>
                      <a:endParaRPr lang="es-ES" sz="1000" b="0" i="0" u="none" strike="noStrike" dirty="0">
                        <a:solidFill>
                          <a:srgbClr val="000000"/>
                        </a:solidFill>
                        <a:effectLst/>
                        <a:latin typeface="Calibri"/>
                      </a:endParaRPr>
                    </a:p>
                  </a:txBody>
                  <a:tcPr marL="8840" marR="8840" marT="8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2012</a:t>
                      </a:r>
                      <a:endParaRPr lang="es-ES" sz="1000" b="0" i="0" u="none" strike="noStrike" dirty="0">
                        <a:solidFill>
                          <a:srgbClr val="000000"/>
                        </a:solidFill>
                        <a:effectLst/>
                        <a:latin typeface="Calibri"/>
                      </a:endParaRPr>
                    </a:p>
                  </a:txBody>
                  <a:tcPr marL="8840" marR="8840" marT="8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2013</a:t>
                      </a:r>
                      <a:endParaRPr lang="es-ES" sz="1000" b="0" i="0" u="none" strike="noStrike" dirty="0">
                        <a:solidFill>
                          <a:srgbClr val="000000"/>
                        </a:solidFill>
                        <a:effectLst/>
                        <a:latin typeface="Calibri"/>
                      </a:endParaRPr>
                    </a:p>
                  </a:txBody>
                  <a:tcPr marL="8840" marR="8840" marT="8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2012</a:t>
                      </a:r>
                      <a:endParaRPr lang="es-ES" sz="1000" b="0" i="0" u="none" strike="noStrike" dirty="0">
                        <a:solidFill>
                          <a:srgbClr val="000000"/>
                        </a:solidFill>
                        <a:effectLst/>
                        <a:latin typeface="Calibri"/>
                      </a:endParaRPr>
                    </a:p>
                  </a:txBody>
                  <a:tcPr marL="8840" marR="8840" marT="8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2013</a:t>
                      </a:r>
                      <a:endParaRPr lang="es-ES" sz="1000" b="0" i="0" u="none" strike="noStrike" dirty="0">
                        <a:solidFill>
                          <a:srgbClr val="000000"/>
                        </a:solidFill>
                        <a:effectLst/>
                        <a:latin typeface="Calibri"/>
                      </a:endParaRPr>
                    </a:p>
                  </a:txBody>
                  <a:tcPr marL="8840" marR="8840" marT="8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2013</a:t>
                      </a:r>
                      <a:endParaRPr lang="es-ES" sz="1000" b="0" i="0" u="none" strike="noStrike" dirty="0">
                        <a:solidFill>
                          <a:srgbClr val="000000"/>
                        </a:solidFill>
                        <a:effectLst/>
                        <a:latin typeface="Calibri"/>
                      </a:endParaRPr>
                    </a:p>
                  </a:txBody>
                  <a:tcPr marL="8840" marR="8840" marT="8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2012</a:t>
                      </a:r>
                      <a:endParaRPr lang="es-ES" sz="1000" b="0" i="0" u="none" strike="noStrike" dirty="0">
                        <a:solidFill>
                          <a:srgbClr val="000000"/>
                        </a:solidFill>
                        <a:effectLst/>
                        <a:latin typeface="Calibri"/>
                      </a:endParaRPr>
                    </a:p>
                  </a:txBody>
                  <a:tcPr marL="8840" marR="8840" marT="8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2013</a:t>
                      </a:r>
                      <a:endParaRPr lang="es-ES" sz="1000" b="0" i="0" u="none" strike="noStrike" dirty="0">
                        <a:solidFill>
                          <a:srgbClr val="000000"/>
                        </a:solidFill>
                        <a:effectLst/>
                        <a:latin typeface="Calibri"/>
                      </a:endParaRPr>
                    </a:p>
                  </a:txBody>
                  <a:tcPr marL="8840" marR="8840" marT="8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0">
                <a:tc>
                  <a:txBody>
                    <a:bodyPr/>
                    <a:lstStyle/>
                    <a:p>
                      <a:pPr algn="l" fontAlgn="ctr">
                        <a:lnSpc>
                          <a:spcPct val="50000"/>
                        </a:lnSpc>
                      </a:pPr>
                      <a:r>
                        <a:rPr lang="es-ES" sz="1000" b="0" i="0" u="none" strike="noStrike" dirty="0" smtClean="0">
                          <a:solidFill>
                            <a:srgbClr val="000000"/>
                          </a:solidFill>
                          <a:effectLst/>
                          <a:latin typeface="+mj-lt"/>
                          <a:cs typeface="Arial"/>
                        </a:rPr>
                        <a:t>Total Egresos De Noticias Criminales</a:t>
                      </a:r>
                      <a:endParaRPr lang="es-ES" sz="1000" b="0" i="0" u="none" strike="noStrike" dirty="0">
                        <a:solidFill>
                          <a:srgbClr val="000000"/>
                        </a:solidFill>
                        <a:effectLst/>
                        <a:latin typeface="+mj-lt"/>
                        <a:cs typeface="Arial"/>
                      </a:endParaRPr>
                    </a:p>
                  </a:txBody>
                  <a:tcPr marL="10886" marR="10886" marT="10886" marB="0" anchor="ct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75000"/>
                      </a:schemeClr>
                    </a:solidFill>
                  </a:tcPr>
                </a:tc>
                <a:tc>
                  <a:txBody>
                    <a:bodyPr/>
                    <a:lstStyle/>
                    <a:p>
                      <a:pPr algn="r" fontAlgn="b">
                        <a:lnSpc>
                          <a:spcPct val="50000"/>
                        </a:lnSpc>
                      </a:pPr>
                      <a:r>
                        <a:rPr lang="es-ES" sz="1000" b="1" i="0" u="none" strike="noStrike" dirty="0" smtClean="0">
                          <a:solidFill>
                            <a:srgbClr val="000000"/>
                          </a:solidFill>
                          <a:effectLst/>
                          <a:latin typeface="Calibri"/>
                        </a:rPr>
                        <a:t> 876.202 </a:t>
                      </a:r>
                      <a:endParaRPr lang="es-ES" sz="1000" b="1"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75000"/>
                      </a:schemeClr>
                    </a:solidFill>
                  </a:tcPr>
                </a:tc>
                <a:tc>
                  <a:txBody>
                    <a:bodyPr/>
                    <a:lstStyle/>
                    <a:p>
                      <a:pPr algn="r" fontAlgn="b">
                        <a:lnSpc>
                          <a:spcPct val="50000"/>
                        </a:lnSpc>
                      </a:pPr>
                      <a:r>
                        <a:rPr lang="es-ES" sz="1000" b="1" i="0" u="none" strike="noStrike" dirty="0" smtClean="0">
                          <a:solidFill>
                            <a:srgbClr val="000000"/>
                          </a:solidFill>
                          <a:effectLst/>
                          <a:latin typeface="Calibri"/>
                        </a:rPr>
                        <a:t> 908.803 </a:t>
                      </a:r>
                      <a:endParaRPr lang="es-ES" sz="1000" b="1"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75000"/>
                      </a:schemeClr>
                    </a:solidFill>
                  </a:tcPr>
                </a:tc>
                <a:tc>
                  <a:txBody>
                    <a:bodyPr/>
                    <a:lstStyle/>
                    <a:p>
                      <a:pPr algn="l" fontAlgn="b">
                        <a:lnSpc>
                          <a:spcPct val="50000"/>
                        </a:lnSpc>
                      </a:pPr>
                      <a:r>
                        <a:rPr lang="es-ES" sz="1000" b="0" i="0" u="none" strike="noStrike" dirty="0" smtClean="0">
                          <a:solidFill>
                            <a:srgbClr val="000000"/>
                          </a:solidFill>
                          <a:effectLst/>
                          <a:latin typeface="Calibri"/>
                        </a:rPr>
                        <a:t> </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75000"/>
                      </a:schemeClr>
                    </a:solidFill>
                  </a:tcPr>
                </a:tc>
                <a:tc>
                  <a:txBody>
                    <a:bodyPr/>
                    <a:lstStyle/>
                    <a:p>
                      <a:pPr algn="l" fontAlgn="b">
                        <a:lnSpc>
                          <a:spcPct val="50000"/>
                        </a:lnSpc>
                      </a:pPr>
                      <a:r>
                        <a:rPr lang="es-ES" sz="1000" b="0" i="0" u="none" strike="noStrike" dirty="0" smtClean="0">
                          <a:solidFill>
                            <a:srgbClr val="000000"/>
                          </a:solidFill>
                          <a:effectLst/>
                          <a:latin typeface="Calibri"/>
                        </a:rPr>
                        <a:t> </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75000"/>
                      </a:schemeClr>
                    </a:solidFill>
                  </a:tcPr>
                </a:tc>
                <a:tc>
                  <a:txBody>
                    <a:bodyPr/>
                    <a:lstStyle/>
                    <a:p>
                      <a:pPr algn="r" fontAlgn="b">
                        <a:lnSpc>
                          <a:spcPct val="50000"/>
                        </a:lnSpc>
                      </a:pPr>
                      <a:r>
                        <a:rPr lang="es-ES" sz="1000" b="0" i="0" u="none" strike="noStrike" dirty="0" smtClean="0">
                          <a:solidFill>
                            <a:srgbClr val="000000"/>
                          </a:solidFill>
                          <a:effectLst/>
                          <a:latin typeface="Calibri"/>
                        </a:rPr>
                        <a:t>4%</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75000"/>
                      </a:schemeClr>
                    </a:solidFill>
                  </a:tcPr>
                </a:tc>
                <a:tc>
                  <a:txBody>
                    <a:bodyPr/>
                    <a:lstStyle/>
                    <a:p>
                      <a:pPr algn="r" fontAlgn="b">
                        <a:lnSpc>
                          <a:spcPct val="50000"/>
                        </a:lnSpc>
                      </a:pPr>
                      <a:r>
                        <a:rPr lang="es-ES" sz="1000" b="0" i="0" u="none" strike="noStrike" dirty="0" smtClean="0">
                          <a:solidFill>
                            <a:srgbClr val="000000"/>
                          </a:solidFill>
                          <a:effectLst/>
                          <a:latin typeface="Calibri"/>
                        </a:rPr>
                        <a:t>83%</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75000"/>
                      </a:schemeClr>
                    </a:solidFill>
                  </a:tcPr>
                </a:tc>
                <a:tc>
                  <a:txBody>
                    <a:bodyPr/>
                    <a:lstStyle/>
                    <a:p>
                      <a:pPr algn="r" fontAlgn="b">
                        <a:lnSpc>
                          <a:spcPct val="50000"/>
                        </a:lnSpc>
                      </a:pPr>
                      <a:r>
                        <a:rPr lang="es-ES" sz="1000" b="0" i="0" u="none" strike="noStrike" dirty="0" smtClean="0">
                          <a:solidFill>
                            <a:srgbClr val="000000"/>
                          </a:solidFill>
                          <a:effectLst/>
                          <a:latin typeface="Calibri"/>
                        </a:rPr>
                        <a:t>80%</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75000"/>
                      </a:schemeClr>
                    </a:solidFill>
                  </a:tcPr>
                </a:tc>
              </a:tr>
              <a:tr h="145869">
                <a:tc>
                  <a:txBody>
                    <a:bodyPr/>
                    <a:lstStyle/>
                    <a:p>
                      <a:pPr algn="l" fontAlgn="b"/>
                      <a:r>
                        <a:rPr lang="es-ES" sz="1000" b="0" i="0" u="none" strike="noStrike" dirty="0" smtClean="0">
                          <a:solidFill>
                            <a:srgbClr val="000000"/>
                          </a:solidFill>
                          <a:effectLst/>
                          <a:latin typeface="+mj-lt"/>
                          <a:cs typeface="Arial"/>
                        </a:rPr>
                        <a:t>Total Egresos De Noticias Criminales De Delitos Sexuales Contra NNA</a:t>
                      </a:r>
                      <a:endParaRPr lang="es-ES" sz="1000" b="0" i="0" u="none" strike="noStrike" dirty="0">
                        <a:solidFill>
                          <a:srgbClr val="000000"/>
                        </a:solidFill>
                        <a:effectLst/>
                        <a:latin typeface="+mj-lt"/>
                        <a:cs typeface="Arial"/>
                      </a:endParaRPr>
                    </a:p>
                  </a:txBody>
                  <a:tcPr marL="10886" marR="10886" marT="10886"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 8.815 </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 9.639 </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endParaRPr lang="es-ES" sz="1000" b="0" i="0" u="none" strike="noStrike" dirty="0">
                        <a:solidFill>
                          <a:srgbClr val="9BBB59"/>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endParaRPr lang="es-ES" sz="1000" b="0" i="0" u="none" strike="noStrike" dirty="0">
                        <a:solidFill>
                          <a:srgbClr val="9BBB59"/>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9%</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55%</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55%</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145869">
                <a:tc>
                  <a:txBody>
                    <a:bodyPr/>
                    <a:lstStyle/>
                    <a:p>
                      <a:pPr algn="l" fontAlgn="b"/>
                      <a:r>
                        <a:rPr lang="es-ES" sz="1000" b="0" i="0" u="none" strike="noStrike" dirty="0" smtClean="0">
                          <a:solidFill>
                            <a:srgbClr val="2F2B20"/>
                          </a:solidFill>
                          <a:effectLst/>
                          <a:latin typeface="Calibri"/>
                        </a:rPr>
                        <a:t>Actos Sexuales Con Menor De Catorce Años. Art. 209 C.P.</a:t>
                      </a:r>
                      <a:endParaRPr lang="es-ES" sz="1000" b="0" i="0" u="none" strike="noStrike" dirty="0">
                        <a:solidFill>
                          <a:srgbClr val="2F2B2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 5.648 </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 5.941 </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64%</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62%</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5%</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63%</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63%</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172119">
                <a:tc>
                  <a:txBody>
                    <a:bodyPr/>
                    <a:lstStyle/>
                    <a:p>
                      <a:pPr algn="l" fontAlgn="b"/>
                      <a:r>
                        <a:rPr lang="es-ES" sz="1000" b="0" i="0" u="none" strike="noStrike" dirty="0" smtClean="0">
                          <a:solidFill>
                            <a:srgbClr val="000000"/>
                          </a:solidFill>
                          <a:effectLst/>
                          <a:latin typeface="Calibri"/>
                        </a:rPr>
                        <a:t>Acceso Carnal Abusivo Con Menor De Catorce Años. Art. 208 C.P.</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 2.892 </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 3.371 </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33%</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35%</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17%</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46%</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47%</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145869">
                <a:tc>
                  <a:txBody>
                    <a:bodyPr/>
                    <a:lstStyle/>
                    <a:p>
                      <a:pPr algn="l" fontAlgn="b"/>
                      <a:r>
                        <a:rPr lang="es-ES" sz="1000" b="0" i="0" u="none" strike="noStrike" dirty="0" smtClean="0">
                          <a:solidFill>
                            <a:srgbClr val="000000"/>
                          </a:solidFill>
                          <a:effectLst/>
                          <a:latin typeface="Calibri"/>
                        </a:rPr>
                        <a:t>Pornografía Con Menores Art. 218 C.P.</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 97 </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 94 </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1%</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1%</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-3%</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54%</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42%</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283343">
                <a:tc>
                  <a:txBody>
                    <a:bodyPr/>
                    <a:lstStyle/>
                    <a:p>
                      <a:pPr algn="l" fontAlgn="b"/>
                      <a:r>
                        <a:rPr lang="es-ES" sz="1000" b="0" i="0" u="none" strike="noStrike" dirty="0" smtClean="0">
                          <a:solidFill>
                            <a:srgbClr val="000000"/>
                          </a:solidFill>
                          <a:effectLst/>
                          <a:latin typeface="Calibri"/>
                        </a:rPr>
                        <a:t>Acto Sexual Violento. Art.206 C.P. Agravado Art. 211 N.4. De Realizare Sobre Persona Menor De 14 Años</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 59 </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 70 </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1%</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1%</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19%</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30%</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36%</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196399">
                <a:tc>
                  <a:txBody>
                    <a:bodyPr/>
                    <a:lstStyle/>
                    <a:p>
                      <a:pPr algn="l" fontAlgn="b"/>
                      <a:r>
                        <a:rPr lang="es-ES" sz="1000" b="0" i="0" u="none" strike="noStrike" dirty="0" smtClean="0">
                          <a:solidFill>
                            <a:srgbClr val="000000"/>
                          </a:solidFill>
                          <a:effectLst/>
                          <a:latin typeface="Calibri"/>
                        </a:rPr>
                        <a:t>Estimulo A La Prostitución De Menores. Art. 217 C.P.</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 29 </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 29 </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0%</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0%</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0%</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121%</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138%</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283343">
                <a:tc>
                  <a:txBody>
                    <a:bodyPr/>
                    <a:lstStyle/>
                    <a:p>
                      <a:pPr algn="l" fontAlgn="b"/>
                      <a:r>
                        <a:rPr lang="es-ES" sz="1000" b="0" i="0" u="none" strike="noStrike" dirty="0" smtClean="0">
                          <a:solidFill>
                            <a:srgbClr val="000000"/>
                          </a:solidFill>
                          <a:effectLst/>
                          <a:latin typeface="Calibri"/>
                        </a:rPr>
                        <a:t>Acceso Carnal Violento. Art. 205 C.P. Agravado Art. 211 N.4. De Realizare Sobre Persona Menor De 14 Años</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 23 </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 29 </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0%</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0%</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26%</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26%</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24%</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0">
                <a:tc>
                  <a:txBody>
                    <a:bodyPr/>
                    <a:lstStyle/>
                    <a:p>
                      <a:pPr algn="l" fontAlgn="b"/>
                      <a:r>
                        <a:rPr lang="es-ES" sz="1000" b="0" i="0" u="none" strike="noStrike" dirty="0" smtClean="0">
                          <a:solidFill>
                            <a:srgbClr val="000000"/>
                          </a:solidFill>
                          <a:effectLst/>
                          <a:latin typeface="Calibri"/>
                        </a:rPr>
                        <a:t>Demanda De </a:t>
                      </a:r>
                      <a:r>
                        <a:rPr lang="es-ES" sz="1000" b="0" i="0" u="none" strike="noStrike" dirty="0" err="1" smtClean="0">
                          <a:solidFill>
                            <a:srgbClr val="000000"/>
                          </a:solidFill>
                          <a:effectLst/>
                          <a:latin typeface="Calibri"/>
                        </a:rPr>
                        <a:t>Explot.Sex</a:t>
                      </a:r>
                      <a:r>
                        <a:rPr lang="es-ES" sz="1000" b="0" i="0" u="none" strike="noStrike" dirty="0" smtClean="0">
                          <a:solidFill>
                            <a:srgbClr val="000000"/>
                          </a:solidFill>
                          <a:effectLst/>
                          <a:latin typeface="Calibri"/>
                        </a:rPr>
                        <a:t>. </a:t>
                      </a:r>
                      <a:r>
                        <a:rPr lang="es-ES" sz="1000" b="0" i="0" u="none" strike="noStrike" dirty="0" err="1" smtClean="0">
                          <a:solidFill>
                            <a:srgbClr val="000000"/>
                          </a:solidFill>
                          <a:effectLst/>
                          <a:latin typeface="Calibri"/>
                        </a:rPr>
                        <a:t>Comerc</a:t>
                      </a:r>
                      <a:r>
                        <a:rPr lang="es-ES" sz="1000" b="0" i="0" u="none" strike="noStrike" dirty="0" smtClean="0">
                          <a:solidFill>
                            <a:srgbClr val="000000"/>
                          </a:solidFill>
                          <a:effectLst/>
                          <a:latin typeface="Calibri"/>
                        </a:rPr>
                        <a:t>. Menor De 18 Años </a:t>
                      </a:r>
                      <a:r>
                        <a:rPr lang="es-ES" sz="1000" b="0" i="0" u="none" strike="noStrike" dirty="0" err="1" smtClean="0">
                          <a:solidFill>
                            <a:srgbClr val="000000"/>
                          </a:solidFill>
                          <a:effectLst/>
                          <a:latin typeface="Calibri"/>
                        </a:rPr>
                        <a:t>Adic</a:t>
                      </a:r>
                      <a:r>
                        <a:rPr lang="es-ES" sz="1000" b="0" i="0" u="none" strike="noStrike" dirty="0" smtClean="0">
                          <a:solidFill>
                            <a:srgbClr val="000000"/>
                          </a:solidFill>
                          <a:effectLst/>
                          <a:latin typeface="Calibri"/>
                        </a:rPr>
                        <a:t>. Art 217aC.P.</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 20 </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 40 </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0%</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0%</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100%</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24%</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32%</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145869">
                <a:tc>
                  <a:txBody>
                    <a:bodyPr/>
                    <a:lstStyle/>
                    <a:p>
                      <a:pPr algn="l" fontAlgn="b"/>
                      <a:r>
                        <a:rPr lang="es-ES" sz="1000" b="0" i="0" u="none" strike="noStrike" dirty="0" smtClean="0">
                          <a:solidFill>
                            <a:srgbClr val="000000"/>
                          </a:solidFill>
                          <a:effectLst/>
                          <a:latin typeface="Calibri"/>
                        </a:rPr>
                        <a:t>Proxenetismo Con Menor De Edad Art. 213a C.P.</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 16 </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 27 </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0%</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0%</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69%</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29%</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40%</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283343">
                <a:tc>
                  <a:txBody>
                    <a:bodyPr/>
                    <a:lstStyle/>
                    <a:p>
                      <a:pPr algn="l" fontAlgn="b"/>
                      <a:r>
                        <a:rPr lang="es-ES" sz="1000" b="0" i="0" u="none" strike="noStrike" dirty="0" smtClean="0">
                          <a:solidFill>
                            <a:srgbClr val="000000"/>
                          </a:solidFill>
                          <a:effectLst/>
                          <a:latin typeface="Calibri"/>
                        </a:rPr>
                        <a:t>Inducción A La Prostitución Art.213 C.P. Agravado  Cuando Se Realizare En Persona Menor De Catorce (14) Anos</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 14 </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 12 </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0%</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0%</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-14%</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61%</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109%</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283343">
                <a:tc>
                  <a:txBody>
                    <a:bodyPr/>
                    <a:lstStyle/>
                    <a:p>
                      <a:pPr algn="l" fontAlgn="b"/>
                      <a:r>
                        <a:rPr lang="es-ES" sz="1000" b="0" i="0" u="none" strike="noStrike" dirty="0" err="1" smtClean="0">
                          <a:solidFill>
                            <a:srgbClr val="000000"/>
                          </a:solidFill>
                          <a:effectLst/>
                          <a:latin typeface="Calibri"/>
                        </a:rPr>
                        <a:t>Utilizac.O</a:t>
                      </a:r>
                      <a:r>
                        <a:rPr lang="es-ES" sz="1000" b="0" i="0" u="none" strike="noStrike" dirty="0" smtClean="0">
                          <a:solidFill>
                            <a:srgbClr val="000000"/>
                          </a:solidFill>
                          <a:effectLst/>
                          <a:latin typeface="Calibri"/>
                        </a:rPr>
                        <a:t> </a:t>
                      </a:r>
                      <a:r>
                        <a:rPr lang="es-ES" sz="1000" b="0" i="0" u="none" strike="noStrike" dirty="0" err="1" smtClean="0">
                          <a:solidFill>
                            <a:srgbClr val="000000"/>
                          </a:solidFill>
                          <a:effectLst/>
                          <a:latin typeface="Calibri"/>
                        </a:rPr>
                        <a:t>Facilitac.Medios</a:t>
                      </a:r>
                      <a:r>
                        <a:rPr lang="es-ES" sz="1000" b="0" i="0" u="none" strike="noStrike" dirty="0" smtClean="0">
                          <a:solidFill>
                            <a:srgbClr val="000000"/>
                          </a:solidFill>
                          <a:effectLst/>
                          <a:latin typeface="Calibri"/>
                        </a:rPr>
                        <a:t> De </a:t>
                      </a:r>
                      <a:r>
                        <a:rPr lang="es-ES" sz="1000" b="0" i="0" u="none" strike="noStrike" dirty="0" err="1" smtClean="0">
                          <a:solidFill>
                            <a:srgbClr val="000000"/>
                          </a:solidFill>
                          <a:effectLst/>
                          <a:latin typeface="Calibri"/>
                        </a:rPr>
                        <a:t>Comunicac.Para</a:t>
                      </a:r>
                      <a:r>
                        <a:rPr lang="es-ES" sz="1000" b="0" i="0" u="none" strike="noStrike" dirty="0" smtClean="0">
                          <a:solidFill>
                            <a:srgbClr val="000000"/>
                          </a:solidFill>
                          <a:effectLst/>
                          <a:latin typeface="Calibri"/>
                        </a:rPr>
                        <a:t> Ofrecer </a:t>
                      </a:r>
                      <a:r>
                        <a:rPr lang="es-ES" sz="1000" b="0" i="0" u="none" strike="noStrike" dirty="0" err="1" smtClean="0">
                          <a:solidFill>
                            <a:srgbClr val="000000"/>
                          </a:solidFill>
                          <a:effectLst/>
                          <a:latin typeface="Calibri"/>
                        </a:rPr>
                        <a:t>Activ</a:t>
                      </a:r>
                      <a:r>
                        <a:rPr lang="es-ES" sz="1000" b="0" i="0" u="none" strike="noStrike" dirty="0" smtClean="0">
                          <a:solidFill>
                            <a:srgbClr val="000000"/>
                          </a:solidFill>
                          <a:effectLst/>
                          <a:latin typeface="Calibri"/>
                        </a:rPr>
                        <a:t>. Sexuales Con Menores De 18 Años Art. 219a</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 12 </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 18 </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0%</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0%</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50%</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29%</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25%</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420818">
                <a:tc>
                  <a:txBody>
                    <a:bodyPr/>
                    <a:lstStyle/>
                    <a:p>
                      <a:pPr algn="l" fontAlgn="b"/>
                      <a:r>
                        <a:rPr lang="es-ES" sz="1000" b="0" i="0" u="none" strike="noStrike" dirty="0" smtClean="0">
                          <a:solidFill>
                            <a:srgbClr val="000000"/>
                          </a:solidFill>
                          <a:effectLst/>
                          <a:latin typeface="Calibri"/>
                        </a:rPr>
                        <a:t>Acceso Carnal O Acto Sexual En Persona Puesta En Incapacidad De Resistir Art.207c.P. Agravado Art. 211 N.4. Se Realizare Sobre Persona Menor De 14 Años</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 5 </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 8 </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0%</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0%</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60%</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28%</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r" fontAlgn="b"/>
                      <a:r>
                        <a:rPr lang="es-ES" sz="1000" b="0" i="0" u="none" strike="noStrike" dirty="0" smtClean="0">
                          <a:solidFill>
                            <a:srgbClr val="000000"/>
                          </a:solidFill>
                          <a:effectLst/>
                          <a:latin typeface="Calibri"/>
                        </a:rPr>
                        <a:t>62%</a:t>
                      </a:r>
                      <a:endParaRPr lang="es-ES" sz="1000" b="0" i="0" u="none" strike="noStrike" dirty="0">
                        <a:solidFill>
                          <a:srgbClr val="000000"/>
                        </a:solidFill>
                        <a:effectLst/>
                        <a:latin typeface="Calibri"/>
                      </a:endParaRPr>
                    </a:p>
                  </a:txBody>
                  <a:tcPr marL="8840" marR="8840" marT="8840" marB="0" anchor="b">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92685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22313" y="0"/>
            <a:ext cx="7772400" cy="6858000"/>
          </a:xfrm>
        </p:spPr>
        <p:txBody>
          <a:bodyPr>
            <a:normAutofit/>
          </a:bodyPr>
          <a:lstStyle/>
          <a:p>
            <a:pPr algn="ctr"/>
            <a:r>
              <a:rPr lang="es-ES" dirty="0" smtClean="0"/>
              <a:t/>
            </a:r>
            <a:br>
              <a:rPr lang="es-ES" dirty="0" smtClean="0"/>
            </a:br>
            <a:r>
              <a:rPr lang="es-ES" dirty="0"/>
              <a:t/>
            </a:r>
            <a:br>
              <a:rPr lang="es-ES" dirty="0"/>
            </a:br>
            <a:r>
              <a:rPr lang="es-ES" dirty="0" smtClean="0"/>
              <a:t/>
            </a:r>
            <a:br>
              <a:rPr lang="es-ES" dirty="0" smtClean="0"/>
            </a:br>
            <a:r>
              <a:rPr lang="es-ES" dirty="0"/>
              <a:t/>
            </a:r>
            <a:br>
              <a:rPr lang="es-ES" dirty="0"/>
            </a:br>
            <a:r>
              <a:rPr lang="es-ES" dirty="0" smtClean="0"/>
              <a:t>Diseño del observatorio</a:t>
            </a:r>
            <a:r>
              <a:rPr lang="es-ES" dirty="0"/>
              <a:t/>
            </a:r>
            <a:br>
              <a:rPr lang="es-ES" dirty="0"/>
            </a:br>
            <a:endParaRPr lang="es-ES" dirty="0"/>
          </a:p>
        </p:txBody>
      </p:sp>
    </p:spTree>
    <p:extLst>
      <p:ext uri="{BB962C8B-B14F-4D97-AF65-F5344CB8AC3E}">
        <p14:creationId xmlns:p14="http://schemas.microsoft.com/office/powerpoint/2010/main" val="20945170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643743" y="992305"/>
            <a:ext cx="6085114" cy="5179880"/>
          </a:xfrm>
          <a:prstGeom prst="rect">
            <a:avLst/>
          </a:prstGeom>
        </p:spPr>
        <p:txBody>
          <a:bodyPr wrap="square">
            <a:spAutoFit/>
          </a:bodyPr>
          <a:lstStyle/>
          <a:p>
            <a:pPr algn="ctr">
              <a:lnSpc>
                <a:spcPct val="114000"/>
              </a:lnSpc>
              <a:spcAft>
                <a:spcPts val="0"/>
              </a:spcAft>
              <a:tabLst>
                <a:tab pos="2228850" algn="l"/>
              </a:tabLst>
            </a:pPr>
            <a:r>
              <a:rPr lang="es-ES_tradnl" sz="1000" b="1" dirty="0">
                <a:latin typeface="Calibri" panose="020F0502020204030204" pitchFamily="34" charset="0"/>
                <a:ea typeface="Calibri" panose="020F0502020204030204" pitchFamily="34" charset="0"/>
                <a:cs typeface="Tahoma" panose="020B0604030504040204" pitchFamily="34" charset="0"/>
              </a:rPr>
              <a:t>UNIDAD DE DESARROLLO Y ANALISIS ESTADISTICO </a:t>
            </a:r>
            <a:endParaRPr lang="es-CO" sz="1000" dirty="0">
              <a:latin typeface="Cambria" panose="02040503050406030204" pitchFamily="18" charset="0"/>
              <a:ea typeface="Calibri" panose="020F0502020204030204" pitchFamily="34" charset="0"/>
              <a:cs typeface="Times New Roman" panose="02020603050405020304" pitchFamily="18" charset="0"/>
            </a:endParaRPr>
          </a:p>
          <a:p>
            <a:pPr algn="ctr">
              <a:lnSpc>
                <a:spcPct val="114000"/>
              </a:lnSpc>
              <a:spcAft>
                <a:spcPts val="0"/>
              </a:spcAft>
              <a:tabLst>
                <a:tab pos="2228850" algn="l"/>
              </a:tabLst>
            </a:pPr>
            <a:r>
              <a:rPr lang="es-ES_tradnl" sz="1000" b="1" dirty="0">
                <a:latin typeface="Calibri" panose="020F0502020204030204" pitchFamily="34" charset="0"/>
                <a:ea typeface="Calibri" panose="020F0502020204030204" pitchFamily="34" charset="0"/>
                <a:cs typeface="Tahoma" panose="020B0604030504040204" pitchFamily="34" charset="0"/>
              </a:rPr>
              <a:t>Supervisión técnica de Contenidos </a:t>
            </a:r>
            <a:endParaRPr lang="es-CO" sz="1000" dirty="0">
              <a:latin typeface="Cambria" panose="02040503050406030204" pitchFamily="18" charset="0"/>
              <a:ea typeface="Calibri" panose="020F0502020204030204" pitchFamily="34" charset="0"/>
              <a:cs typeface="Times New Roman" panose="02020603050405020304" pitchFamily="18" charset="0"/>
            </a:endParaRPr>
          </a:p>
          <a:p>
            <a:pPr algn="ctr">
              <a:lnSpc>
                <a:spcPct val="114000"/>
              </a:lnSpc>
              <a:spcAft>
                <a:spcPts val="0"/>
              </a:spcAft>
              <a:tabLst>
                <a:tab pos="2228850" algn="l"/>
              </a:tabLst>
            </a:pPr>
            <a:r>
              <a:rPr lang="es-ES_tradnl" sz="1000" b="1" dirty="0">
                <a:latin typeface="Calibri" panose="020F0502020204030204" pitchFamily="34" charset="0"/>
                <a:ea typeface="Calibri" panose="020F0502020204030204" pitchFamily="34" charset="0"/>
                <a:cs typeface="Tahoma" panose="020B0604030504040204" pitchFamily="34" charset="0"/>
              </a:rPr>
              <a:t> </a:t>
            </a:r>
            <a:endParaRPr lang="es-CO" sz="1000" dirty="0">
              <a:latin typeface="Cambria" panose="02040503050406030204" pitchFamily="18" charset="0"/>
              <a:ea typeface="Calibri" panose="020F0502020204030204" pitchFamily="34" charset="0"/>
              <a:cs typeface="Times New Roman" panose="02020603050405020304" pitchFamily="18" charset="0"/>
            </a:endParaRPr>
          </a:p>
          <a:p>
            <a:pPr algn="ctr">
              <a:lnSpc>
                <a:spcPct val="114000"/>
              </a:lnSpc>
              <a:spcAft>
                <a:spcPts val="0"/>
              </a:spcAft>
              <a:tabLst>
                <a:tab pos="2228850" algn="l"/>
              </a:tabLst>
            </a:pPr>
            <a:r>
              <a:rPr lang="es-ES_tradnl" sz="1000" b="1" dirty="0">
                <a:latin typeface="Calibri" panose="020F0502020204030204" pitchFamily="34" charset="0"/>
                <a:ea typeface="Calibri" panose="020F0502020204030204" pitchFamily="34" charset="0"/>
                <a:cs typeface="Tahoma" panose="020B0604030504040204" pitchFamily="34" charset="0"/>
              </a:rPr>
              <a:t>LUZ MARINA VELOZA JIMENEZ </a:t>
            </a:r>
            <a:endParaRPr lang="es-CO" sz="1000" dirty="0">
              <a:latin typeface="Cambria" panose="02040503050406030204" pitchFamily="18" charset="0"/>
              <a:ea typeface="Calibri" panose="020F0502020204030204" pitchFamily="34" charset="0"/>
              <a:cs typeface="Times New Roman" panose="02020603050405020304" pitchFamily="18" charset="0"/>
            </a:endParaRPr>
          </a:p>
          <a:p>
            <a:pPr algn="ctr">
              <a:lnSpc>
                <a:spcPct val="114000"/>
              </a:lnSpc>
              <a:spcAft>
                <a:spcPts val="0"/>
              </a:spcAft>
              <a:tabLst>
                <a:tab pos="2228850" algn="l"/>
              </a:tabLst>
            </a:pPr>
            <a:r>
              <a:rPr lang="es-ES_tradnl" sz="1000" b="1" dirty="0">
                <a:latin typeface="Calibri" panose="020F0502020204030204" pitchFamily="34" charset="0"/>
                <a:ea typeface="Calibri" panose="020F0502020204030204" pitchFamily="34" charset="0"/>
                <a:cs typeface="Tahoma" panose="020B0604030504040204" pitchFamily="34" charset="0"/>
              </a:rPr>
              <a:t>Directora </a:t>
            </a:r>
            <a:endParaRPr lang="es-CO" sz="1000" dirty="0">
              <a:latin typeface="Cambria" panose="02040503050406030204" pitchFamily="18" charset="0"/>
              <a:ea typeface="Calibri" panose="020F0502020204030204" pitchFamily="34" charset="0"/>
              <a:cs typeface="Times New Roman" panose="02020603050405020304" pitchFamily="18" charset="0"/>
            </a:endParaRPr>
          </a:p>
          <a:p>
            <a:pPr algn="ctr">
              <a:lnSpc>
                <a:spcPct val="114000"/>
              </a:lnSpc>
              <a:spcAft>
                <a:spcPts val="0"/>
              </a:spcAft>
              <a:tabLst>
                <a:tab pos="2228850" algn="l"/>
              </a:tabLst>
            </a:pPr>
            <a:r>
              <a:rPr lang="es-ES_tradnl" sz="1000" b="1" dirty="0">
                <a:latin typeface="Calibri" panose="020F0502020204030204" pitchFamily="34" charset="0"/>
                <a:ea typeface="Calibri" panose="020F0502020204030204" pitchFamily="34" charset="0"/>
                <a:cs typeface="Tahoma" panose="020B0604030504040204" pitchFamily="34" charset="0"/>
              </a:rPr>
              <a:t> </a:t>
            </a:r>
            <a:endParaRPr lang="es-CO" sz="1000" dirty="0">
              <a:latin typeface="Cambria" panose="02040503050406030204" pitchFamily="18" charset="0"/>
              <a:ea typeface="Calibri" panose="020F0502020204030204" pitchFamily="34" charset="0"/>
              <a:cs typeface="Times New Roman" panose="02020603050405020304" pitchFamily="18" charset="0"/>
            </a:endParaRPr>
          </a:p>
          <a:p>
            <a:pPr algn="ctr">
              <a:lnSpc>
                <a:spcPct val="114000"/>
              </a:lnSpc>
              <a:spcAft>
                <a:spcPts val="0"/>
              </a:spcAft>
              <a:tabLst>
                <a:tab pos="2228850" algn="l"/>
              </a:tabLst>
            </a:pPr>
            <a:r>
              <a:rPr lang="es-ES_tradnl" sz="1000" b="1" dirty="0">
                <a:latin typeface="Calibri" panose="020F0502020204030204" pitchFamily="34" charset="0"/>
                <a:ea typeface="Calibri" panose="020F0502020204030204" pitchFamily="34" charset="0"/>
                <a:cs typeface="Tahoma" panose="020B0604030504040204" pitchFamily="34" charset="0"/>
              </a:rPr>
              <a:t>DIANA CLAUDIA CARO BERNAL </a:t>
            </a:r>
            <a:endParaRPr lang="es-CO" sz="1000" dirty="0">
              <a:latin typeface="Cambria" panose="02040503050406030204" pitchFamily="18" charset="0"/>
              <a:ea typeface="Calibri" panose="020F0502020204030204" pitchFamily="34" charset="0"/>
              <a:cs typeface="Times New Roman" panose="02020603050405020304" pitchFamily="18" charset="0"/>
            </a:endParaRPr>
          </a:p>
          <a:p>
            <a:pPr algn="ctr">
              <a:lnSpc>
                <a:spcPct val="114000"/>
              </a:lnSpc>
              <a:spcAft>
                <a:spcPts val="0"/>
              </a:spcAft>
              <a:tabLst>
                <a:tab pos="2228850" algn="l"/>
              </a:tabLst>
            </a:pPr>
            <a:r>
              <a:rPr lang="es-ES_tradnl" sz="1000" b="1" dirty="0">
                <a:latin typeface="Calibri" panose="020F0502020204030204" pitchFamily="34" charset="0"/>
                <a:ea typeface="Calibri" panose="020F0502020204030204" pitchFamily="34" charset="0"/>
                <a:cs typeface="Tahoma" panose="020B0604030504040204" pitchFamily="34" charset="0"/>
              </a:rPr>
              <a:t>Profesional Especializada </a:t>
            </a:r>
            <a:endParaRPr lang="es-CO" sz="1000" dirty="0">
              <a:latin typeface="Cambria" panose="02040503050406030204" pitchFamily="18" charset="0"/>
              <a:ea typeface="Calibri" panose="020F0502020204030204" pitchFamily="34" charset="0"/>
              <a:cs typeface="Times New Roman" panose="02020603050405020304" pitchFamily="18" charset="0"/>
            </a:endParaRPr>
          </a:p>
          <a:p>
            <a:pPr algn="ctr">
              <a:lnSpc>
                <a:spcPct val="114000"/>
              </a:lnSpc>
              <a:spcAft>
                <a:spcPts val="0"/>
              </a:spcAft>
              <a:tabLst>
                <a:tab pos="2228850" algn="l"/>
              </a:tabLst>
            </a:pPr>
            <a:r>
              <a:rPr lang="es-ES_tradnl" sz="1000" b="1" dirty="0">
                <a:latin typeface="Calibri" panose="020F0502020204030204" pitchFamily="34" charset="0"/>
                <a:ea typeface="Calibri" panose="020F0502020204030204" pitchFamily="34" charset="0"/>
                <a:cs typeface="Tahoma" panose="020B0604030504040204" pitchFamily="34" charset="0"/>
              </a:rPr>
              <a:t> </a:t>
            </a:r>
            <a:endParaRPr lang="es-CO" sz="1000" dirty="0">
              <a:latin typeface="Cambria" panose="02040503050406030204" pitchFamily="18" charset="0"/>
              <a:ea typeface="Calibri" panose="020F0502020204030204" pitchFamily="34" charset="0"/>
              <a:cs typeface="Times New Roman" panose="02020603050405020304" pitchFamily="18" charset="0"/>
            </a:endParaRPr>
          </a:p>
          <a:p>
            <a:pPr algn="ctr">
              <a:lnSpc>
                <a:spcPct val="114000"/>
              </a:lnSpc>
              <a:spcAft>
                <a:spcPts val="0"/>
              </a:spcAft>
              <a:tabLst>
                <a:tab pos="2228850" algn="l"/>
              </a:tabLst>
            </a:pPr>
            <a:r>
              <a:rPr lang="es-ES_tradnl" sz="1000" b="1" dirty="0">
                <a:latin typeface="Calibri" panose="020F0502020204030204" pitchFamily="34" charset="0"/>
                <a:ea typeface="Calibri" panose="020F0502020204030204" pitchFamily="34" charset="0"/>
                <a:cs typeface="Tahoma" panose="020B0604030504040204" pitchFamily="34" charset="0"/>
              </a:rPr>
              <a:t>ROSA HELENA SOSA NEIRA </a:t>
            </a:r>
            <a:endParaRPr lang="es-CO" sz="1000" dirty="0">
              <a:latin typeface="Cambria" panose="02040503050406030204" pitchFamily="18" charset="0"/>
              <a:ea typeface="Calibri" panose="020F0502020204030204" pitchFamily="34" charset="0"/>
              <a:cs typeface="Times New Roman" panose="02020603050405020304" pitchFamily="18" charset="0"/>
            </a:endParaRPr>
          </a:p>
          <a:p>
            <a:pPr algn="ctr">
              <a:lnSpc>
                <a:spcPct val="114000"/>
              </a:lnSpc>
              <a:spcAft>
                <a:spcPts val="0"/>
              </a:spcAft>
              <a:tabLst>
                <a:tab pos="2228850" algn="l"/>
              </a:tabLst>
            </a:pPr>
            <a:r>
              <a:rPr lang="es-ES_tradnl" sz="1000" b="1" dirty="0">
                <a:latin typeface="Calibri" panose="020F0502020204030204" pitchFamily="34" charset="0"/>
                <a:ea typeface="Calibri" panose="020F0502020204030204" pitchFamily="34" charset="0"/>
                <a:cs typeface="Tahoma" panose="020B0604030504040204" pitchFamily="34" charset="0"/>
              </a:rPr>
              <a:t>Profesional</a:t>
            </a:r>
            <a:endParaRPr lang="es-CO" sz="1000" dirty="0">
              <a:latin typeface="Cambria" panose="02040503050406030204" pitchFamily="18" charset="0"/>
              <a:ea typeface="Calibri" panose="020F0502020204030204" pitchFamily="34" charset="0"/>
              <a:cs typeface="Times New Roman" panose="02020603050405020304" pitchFamily="18" charset="0"/>
            </a:endParaRPr>
          </a:p>
          <a:p>
            <a:pPr algn="ctr">
              <a:lnSpc>
                <a:spcPct val="114000"/>
              </a:lnSpc>
              <a:spcAft>
                <a:spcPts val="0"/>
              </a:spcAft>
              <a:tabLst>
                <a:tab pos="2228850" algn="l"/>
              </a:tabLst>
            </a:pPr>
            <a:r>
              <a:rPr lang="es-ES_tradnl" sz="1000" b="1" dirty="0">
                <a:latin typeface="Calibri" panose="020F0502020204030204" pitchFamily="34" charset="0"/>
                <a:ea typeface="Calibri" panose="020F0502020204030204" pitchFamily="34" charset="0"/>
                <a:cs typeface="Tahoma" panose="020B0604030504040204" pitchFamily="34" charset="0"/>
              </a:rPr>
              <a:t> </a:t>
            </a:r>
            <a:endParaRPr lang="es-CO" sz="1000" dirty="0">
              <a:latin typeface="Cambria" panose="02040503050406030204" pitchFamily="18" charset="0"/>
              <a:ea typeface="Calibri" panose="020F0502020204030204" pitchFamily="34" charset="0"/>
              <a:cs typeface="Times New Roman" panose="02020603050405020304" pitchFamily="18" charset="0"/>
            </a:endParaRPr>
          </a:p>
          <a:p>
            <a:pPr algn="ctr">
              <a:lnSpc>
                <a:spcPct val="114000"/>
              </a:lnSpc>
              <a:spcAft>
                <a:spcPts val="0"/>
              </a:spcAft>
              <a:tabLst>
                <a:tab pos="2228850" algn="l"/>
              </a:tabLst>
            </a:pPr>
            <a:r>
              <a:rPr lang="es-ES_tradnl" sz="1000" b="1" dirty="0">
                <a:latin typeface="Calibri" panose="020F0502020204030204" pitchFamily="34" charset="0"/>
                <a:ea typeface="Calibri" panose="020F0502020204030204" pitchFamily="34" charset="0"/>
                <a:cs typeface="Tahoma" panose="020B0604030504040204" pitchFamily="34" charset="0"/>
              </a:rPr>
              <a:t> </a:t>
            </a:r>
            <a:endParaRPr lang="es-CO" sz="1000" dirty="0">
              <a:latin typeface="Cambria" panose="02040503050406030204" pitchFamily="18" charset="0"/>
              <a:ea typeface="Calibri" panose="020F0502020204030204" pitchFamily="34" charset="0"/>
              <a:cs typeface="Times New Roman" panose="02020603050405020304" pitchFamily="18" charset="0"/>
            </a:endParaRPr>
          </a:p>
          <a:p>
            <a:pPr algn="ctr">
              <a:lnSpc>
                <a:spcPct val="114000"/>
              </a:lnSpc>
              <a:spcAft>
                <a:spcPts val="0"/>
              </a:spcAft>
              <a:tabLst>
                <a:tab pos="2228850" algn="l"/>
              </a:tabLst>
            </a:pPr>
            <a:r>
              <a:rPr lang="es-ES_tradnl" sz="1000" b="1" dirty="0">
                <a:latin typeface="Calibri" panose="020F0502020204030204" pitchFamily="34" charset="0"/>
                <a:ea typeface="Calibri" panose="020F0502020204030204" pitchFamily="34" charset="0"/>
                <a:cs typeface="Tahoma" panose="020B0604030504040204" pitchFamily="34" charset="0"/>
              </a:rPr>
              <a:t>UNIDAD DE PLANEACION </a:t>
            </a:r>
            <a:endParaRPr lang="es-CO" sz="1000" dirty="0">
              <a:latin typeface="Cambria" panose="02040503050406030204" pitchFamily="18" charset="0"/>
              <a:ea typeface="Calibri" panose="020F0502020204030204" pitchFamily="34" charset="0"/>
              <a:cs typeface="Times New Roman" panose="02020603050405020304" pitchFamily="18" charset="0"/>
            </a:endParaRPr>
          </a:p>
          <a:p>
            <a:pPr algn="ctr">
              <a:lnSpc>
                <a:spcPct val="114000"/>
              </a:lnSpc>
              <a:spcAft>
                <a:spcPts val="0"/>
              </a:spcAft>
              <a:tabLst>
                <a:tab pos="2228850" algn="l"/>
              </a:tabLst>
            </a:pPr>
            <a:r>
              <a:rPr lang="es-ES_tradnl" sz="1000" b="1" dirty="0">
                <a:latin typeface="Calibri" panose="020F0502020204030204" pitchFamily="34" charset="0"/>
                <a:ea typeface="Calibri" panose="020F0502020204030204" pitchFamily="34" charset="0"/>
                <a:cs typeface="Tahoma" panose="020B0604030504040204" pitchFamily="34" charset="0"/>
              </a:rPr>
              <a:t>DIRECCION EJECUTIVA DE ADMINISTRACION JUDICIAL </a:t>
            </a:r>
            <a:endParaRPr lang="es-CO" sz="1000" dirty="0">
              <a:latin typeface="Cambria" panose="02040503050406030204" pitchFamily="18" charset="0"/>
              <a:ea typeface="Calibri" panose="020F0502020204030204" pitchFamily="34" charset="0"/>
              <a:cs typeface="Times New Roman" panose="02020603050405020304" pitchFamily="18" charset="0"/>
            </a:endParaRPr>
          </a:p>
          <a:p>
            <a:pPr algn="ctr">
              <a:lnSpc>
                <a:spcPct val="114000"/>
              </a:lnSpc>
              <a:spcAft>
                <a:spcPts val="0"/>
              </a:spcAft>
              <a:tabLst>
                <a:tab pos="2228850" algn="l"/>
              </a:tabLst>
            </a:pPr>
            <a:r>
              <a:rPr lang="es-ES_tradnl" sz="1000" b="1" dirty="0" smtClean="0">
                <a:latin typeface="Calibri" panose="020F0502020204030204" pitchFamily="34" charset="0"/>
                <a:ea typeface="Calibri" panose="020F0502020204030204" pitchFamily="34" charset="0"/>
                <a:cs typeface="Tahoma" panose="020B0604030504040204" pitchFamily="34" charset="0"/>
              </a:rPr>
              <a:t>Supervisión del contrato  </a:t>
            </a:r>
            <a:endParaRPr lang="es-CO" sz="1000" dirty="0" smtClean="0">
              <a:latin typeface="Cambria" panose="02040503050406030204" pitchFamily="18" charset="0"/>
              <a:ea typeface="Calibri" panose="020F0502020204030204" pitchFamily="34" charset="0"/>
              <a:cs typeface="Times New Roman" panose="02020603050405020304" pitchFamily="18" charset="0"/>
            </a:endParaRPr>
          </a:p>
          <a:p>
            <a:pPr algn="ctr">
              <a:lnSpc>
                <a:spcPct val="114000"/>
              </a:lnSpc>
              <a:spcAft>
                <a:spcPts val="0"/>
              </a:spcAft>
              <a:tabLst>
                <a:tab pos="2228850" algn="l"/>
              </a:tabLst>
            </a:pPr>
            <a:r>
              <a:rPr lang="es-ES_tradnl" sz="1000" b="1" dirty="0">
                <a:latin typeface="Calibri" panose="020F0502020204030204" pitchFamily="34" charset="0"/>
                <a:ea typeface="Calibri" panose="020F0502020204030204" pitchFamily="34" charset="0"/>
                <a:cs typeface="Tahoma" panose="020B0604030504040204" pitchFamily="34" charset="0"/>
              </a:rPr>
              <a:t> </a:t>
            </a:r>
            <a:endParaRPr lang="es-CO" sz="1000" dirty="0">
              <a:latin typeface="Cambria" panose="02040503050406030204" pitchFamily="18" charset="0"/>
              <a:ea typeface="Calibri" panose="020F0502020204030204" pitchFamily="34" charset="0"/>
              <a:cs typeface="Times New Roman" panose="02020603050405020304" pitchFamily="18" charset="0"/>
            </a:endParaRPr>
          </a:p>
          <a:p>
            <a:pPr algn="ctr">
              <a:lnSpc>
                <a:spcPct val="114000"/>
              </a:lnSpc>
              <a:spcAft>
                <a:spcPts val="0"/>
              </a:spcAft>
              <a:tabLst>
                <a:tab pos="2228850" algn="l"/>
              </a:tabLst>
            </a:pPr>
            <a:r>
              <a:rPr lang="es-ES_tradnl" sz="1000" b="1" dirty="0">
                <a:latin typeface="Calibri" panose="020F0502020204030204" pitchFamily="34" charset="0"/>
                <a:ea typeface="Calibri" panose="020F0502020204030204" pitchFamily="34" charset="0"/>
                <a:cs typeface="Tahoma" panose="020B0604030504040204" pitchFamily="34" charset="0"/>
              </a:rPr>
              <a:t>SANTIAGO DANILO ALBA HERRERA  </a:t>
            </a:r>
            <a:endParaRPr lang="es-CO" sz="1000" dirty="0">
              <a:latin typeface="Cambria" panose="02040503050406030204" pitchFamily="18" charset="0"/>
              <a:ea typeface="Calibri" panose="020F0502020204030204" pitchFamily="34" charset="0"/>
              <a:cs typeface="Times New Roman" panose="02020603050405020304" pitchFamily="18" charset="0"/>
            </a:endParaRPr>
          </a:p>
          <a:p>
            <a:pPr algn="ctr">
              <a:lnSpc>
                <a:spcPct val="114000"/>
              </a:lnSpc>
              <a:spcAft>
                <a:spcPts val="0"/>
              </a:spcAft>
              <a:tabLst>
                <a:tab pos="2228850" algn="l"/>
              </a:tabLst>
            </a:pPr>
            <a:r>
              <a:rPr lang="es-ES_tradnl" sz="1000" b="1" dirty="0">
                <a:latin typeface="Calibri" panose="020F0502020204030204" pitchFamily="34" charset="0"/>
                <a:ea typeface="Calibri" panose="020F0502020204030204" pitchFamily="34" charset="0"/>
                <a:cs typeface="Tahoma" panose="020B0604030504040204" pitchFamily="34" charset="0"/>
              </a:rPr>
              <a:t>Director </a:t>
            </a:r>
            <a:endParaRPr lang="es-CO" sz="1000" dirty="0">
              <a:latin typeface="Cambria" panose="02040503050406030204" pitchFamily="18" charset="0"/>
              <a:ea typeface="Calibri" panose="020F0502020204030204" pitchFamily="34" charset="0"/>
              <a:cs typeface="Times New Roman" panose="02020603050405020304" pitchFamily="18" charset="0"/>
            </a:endParaRPr>
          </a:p>
          <a:p>
            <a:pPr algn="ctr">
              <a:lnSpc>
                <a:spcPct val="114000"/>
              </a:lnSpc>
              <a:spcAft>
                <a:spcPts val="0"/>
              </a:spcAft>
              <a:tabLst>
                <a:tab pos="2228850" algn="l"/>
              </a:tabLst>
            </a:pPr>
            <a:r>
              <a:rPr lang="es-ES_tradnl" sz="1000" b="1" dirty="0">
                <a:latin typeface="Calibri" panose="020F0502020204030204" pitchFamily="34" charset="0"/>
                <a:ea typeface="Calibri" panose="020F0502020204030204" pitchFamily="34" charset="0"/>
                <a:cs typeface="Tahoma" panose="020B0604030504040204" pitchFamily="34" charset="0"/>
              </a:rPr>
              <a:t> </a:t>
            </a:r>
            <a:endParaRPr lang="es-CO" sz="1000" dirty="0">
              <a:latin typeface="Cambria" panose="02040503050406030204" pitchFamily="18" charset="0"/>
              <a:ea typeface="Calibri" panose="020F0502020204030204" pitchFamily="34" charset="0"/>
              <a:cs typeface="Times New Roman" panose="02020603050405020304" pitchFamily="18" charset="0"/>
            </a:endParaRPr>
          </a:p>
          <a:p>
            <a:pPr algn="ctr">
              <a:lnSpc>
                <a:spcPct val="114000"/>
              </a:lnSpc>
              <a:spcAft>
                <a:spcPts val="0"/>
              </a:spcAft>
              <a:tabLst>
                <a:tab pos="2228850" algn="l"/>
              </a:tabLst>
            </a:pPr>
            <a:r>
              <a:rPr lang="es-ES_tradnl" sz="1000" b="1" dirty="0">
                <a:latin typeface="Calibri" panose="020F0502020204030204" pitchFamily="34" charset="0"/>
                <a:ea typeface="Calibri" panose="020F0502020204030204" pitchFamily="34" charset="0"/>
                <a:cs typeface="Tahoma" panose="020B0604030504040204" pitchFamily="34" charset="0"/>
              </a:rPr>
              <a:t>FIRMA CONSULTORA </a:t>
            </a:r>
            <a:endParaRPr lang="es-CO" sz="1000" dirty="0">
              <a:latin typeface="Cambria" panose="02040503050406030204" pitchFamily="18" charset="0"/>
              <a:ea typeface="Calibri" panose="020F0502020204030204" pitchFamily="34" charset="0"/>
              <a:cs typeface="Times New Roman" panose="02020603050405020304" pitchFamily="18" charset="0"/>
            </a:endParaRPr>
          </a:p>
          <a:p>
            <a:pPr algn="ctr">
              <a:lnSpc>
                <a:spcPct val="114000"/>
              </a:lnSpc>
              <a:spcAft>
                <a:spcPts val="0"/>
              </a:spcAft>
              <a:tabLst>
                <a:tab pos="2228850" algn="l"/>
              </a:tabLst>
            </a:pPr>
            <a:r>
              <a:rPr lang="es-ES_tradnl" sz="1000" b="1" dirty="0">
                <a:latin typeface="Calibri" panose="020F0502020204030204" pitchFamily="34" charset="0"/>
                <a:ea typeface="Calibri" panose="020F0502020204030204" pitchFamily="34" charset="0"/>
                <a:cs typeface="Tahoma" panose="020B0604030504040204" pitchFamily="34" charset="0"/>
              </a:rPr>
              <a:t>Corporación Excelencia en la Justicia CEJ</a:t>
            </a:r>
            <a:endParaRPr lang="es-CO" sz="1000" dirty="0">
              <a:latin typeface="Cambria" panose="02040503050406030204" pitchFamily="18" charset="0"/>
              <a:ea typeface="Calibri" panose="020F0502020204030204" pitchFamily="34" charset="0"/>
              <a:cs typeface="Times New Roman" panose="02020603050405020304" pitchFamily="18" charset="0"/>
            </a:endParaRPr>
          </a:p>
          <a:p>
            <a:pPr algn="ctr">
              <a:lnSpc>
                <a:spcPct val="114000"/>
              </a:lnSpc>
              <a:spcAft>
                <a:spcPts val="0"/>
              </a:spcAft>
              <a:tabLst>
                <a:tab pos="2228850" algn="l"/>
              </a:tabLst>
            </a:pPr>
            <a:r>
              <a:rPr lang="es-ES_tradnl" sz="1000" b="1" dirty="0">
                <a:latin typeface="Calibri" panose="020F0502020204030204" pitchFamily="34" charset="0"/>
                <a:ea typeface="Calibri" panose="020F0502020204030204" pitchFamily="34" charset="0"/>
                <a:cs typeface="Tahoma" panose="020B0604030504040204" pitchFamily="34" charset="0"/>
              </a:rPr>
              <a:t>Gloria Maria Borrero </a:t>
            </a:r>
            <a:endParaRPr lang="es-CO" sz="1000" dirty="0">
              <a:latin typeface="Cambria" panose="02040503050406030204" pitchFamily="18" charset="0"/>
              <a:ea typeface="Calibri" panose="020F0502020204030204" pitchFamily="34" charset="0"/>
              <a:cs typeface="Times New Roman" panose="02020603050405020304" pitchFamily="18" charset="0"/>
            </a:endParaRPr>
          </a:p>
          <a:p>
            <a:pPr algn="ctr">
              <a:lnSpc>
                <a:spcPct val="114000"/>
              </a:lnSpc>
              <a:spcAft>
                <a:spcPts val="0"/>
              </a:spcAft>
              <a:tabLst>
                <a:tab pos="2228850" algn="l"/>
              </a:tabLst>
            </a:pPr>
            <a:r>
              <a:rPr lang="es-ES_tradnl" sz="1000" b="1" dirty="0">
                <a:latin typeface="Calibri" panose="020F0502020204030204" pitchFamily="34" charset="0"/>
                <a:ea typeface="Calibri" panose="020F0502020204030204" pitchFamily="34" charset="0"/>
                <a:cs typeface="Tahoma" panose="020B0604030504040204" pitchFamily="34" charset="0"/>
              </a:rPr>
              <a:t>Directora </a:t>
            </a:r>
            <a:endParaRPr lang="es-ES_tradnl" sz="1000" b="1" dirty="0" smtClean="0">
              <a:latin typeface="Calibri" panose="020F0502020204030204" pitchFamily="34" charset="0"/>
              <a:ea typeface="Calibri" panose="020F0502020204030204" pitchFamily="34" charset="0"/>
              <a:cs typeface="Tahoma" panose="020B0604030504040204" pitchFamily="34" charset="0"/>
            </a:endParaRPr>
          </a:p>
          <a:p>
            <a:pPr algn="ctr">
              <a:lnSpc>
                <a:spcPct val="114000"/>
              </a:lnSpc>
              <a:spcAft>
                <a:spcPts val="0"/>
              </a:spcAft>
              <a:tabLst>
                <a:tab pos="2228850" algn="l"/>
              </a:tabLst>
            </a:pPr>
            <a:endParaRPr lang="es-ES_tradnl" sz="1000" b="1" dirty="0">
              <a:latin typeface="Calibri" panose="020F0502020204030204" pitchFamily="34" charset="0"/>
              <a:ea typeface="Calibri" panose="020F0502020204030204" pitchFamily="34" charset="0"/>
              <a:cs typeface="Tahoma" panose="020B0604030504040204" pitchFamily="34" charset="0"/>
            </a:endParaRPr>
          </a:p>
          <a:p>
            <a:pPr algn="ctr">
              <a:lnSpc>
                <a:spcPct val="114000"/>
              </a:lnSpc>
              <a:spcAft>
                <a:spcPts val="0"/>
              </a:spcAft>
              <a:tabLst>
                <a:tab pos="2228850" algn="l"/>
              </a:tabLst>
            </a:pPr>
            <a:r>
              <a:rPr lang="es-ES_tradnl" sz="1000" b="1" dirty="0" smtClean="0">
                <a:latin typeface="Calibri" panose="020F0502020204030204" pitchFamily="34" charset="0"/>
                <a:ea typeface="Calibri" panose="020F0502020204030204" pitchFamily="34" charset="0"/>
                <a:cs typeface="Tahoma" panose="020B0604030504040204" pitchFamily="34" charset="0"/>
              </a:rPr>
              <a:t>Bogota Junio de 2015 </a:t>
            </a:r>
            <a:endParaRPr lang="es-CO" sz="1000" dirty="0">
              <a:latin typeface="Cambria" panose="02040503050406030204" pitchFamily="18" charset="0"/>
              <a:ea typeface="Calibri" panose="020F0502020204030204" pitchFamily="34" charset="0"/>
              <a:cs typeface="Times New Roman" panose="02020603050405020304" pitchFamily="18" charset="0"/>
            </a:endParaRPr>
          </a:p>
          <a:p>
            <a:pPr algn="ctr">
              <a:lnSpc>
                <a:spcPct val="114000"/>
              </a:lnSpc>
              <a:spcAft>
                <a:spcPts val="0"/>
              </a:spcAft>
              <a:tabLst>
                <a:tab pos="2228850" algn="l"/>
              </a:tabLst>
            </a:pPr>
            <a:r>
              <a:rPr lang="es-ES_tradnl" sz="1000" b="1" dirty="0">
                <a:latin typeface="Calibri" panose="020F0502020204030204" pitchFamily="34" charset="0"/>
                <a:ea typeface="Calibri" panose="020F0502020204030204" pitchFamily="34" charset="0"/>
                <a:cs typeface="Tahoma" panose="020B0604030504040204" pitchFamily="34" charset="0"/>
              </a:rPr>
              <a:t> </a:t>
            </a:r>
            <a:endParaRPr lang="es-CO" sz="1000" dirty="0">
              <a:latin typeface="Cambria" panose="02040503050406030204" pitchFamily="18" charset="0"/>
              <a:ea typeface="Calibri" panose="020F0502020204030204" pitchFamily="34" charset="0"/>
              <a:cs typeface="Times New Roman" panose="02020603050405020304" pitchFamily="18" charset="0"/>
            </a:endParaRPr>
          </a:p>
          <a:p>
            <a:pPr algn="ctr">
              <a:lnSpc>
                <a:spcPct val="114000"/>
              </a:lnSpc>
              <a:spcAft>
                <a:spcPts val="0"/>
              </a:spcAft>
              <a:tabLst>
                <a:tab pos="2228850" algn="l"/>
              </a:tabLst>
            </a:pPr>
            <a:r>
              <a:rPr lang="es-ES_tradnl" sz="1000" dirty="0">
                <a:latin typeface="Calibri" panose="020F0502020204030204" pitchFamily="34" charset="0"/>
                <a:ea typeface="Calibri" panose="020F0502020204030204" pitchFamily="34" charset="0"/>
                <a:cs typeface="Times New Roman" panose="02020603050405020304" pitchFamily="18" charset="0"/>
              </a:rPr>
              <a:t> </a:t>
            </a:r>
            <a:endParaRPr lang="es-CO" sz="1000" dirty="0">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8464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91840"/>
            <a:ext cx="9144000" cy="895093"/>
          </a:xfrm>
        </p:spPr>
        <p:txBody>
          <a:bodyPr>
            <a:normAutofit/>
          </a:bodyPr>
          <a:lstStyle/>
          <a:p>
            <a:r>
              <a:rPr lang="es-MX" b="1" dirty="0" smtClean="0"/>
              <a:t>Estructura funcional del Observatorio</a:t>
            </a:r>
            <a:endParaRPr lang="es-MX" b="1" dirty="0"/>
          </a:p>
        </p:txBody>
      </p:sp>
      <p:graphicFrame>
        <p:nvGraphicFramePr>
          <p:cNvPr id="5" name="Diagrama 4"/>
          <p:cNvGraphicFramePr>
            <a:graphicFrameLocks/>
          </p:cNvGraphicFramePr>
          <p:nvPr>
            <p:extLst>
              <p:ext uri="{D42A27DB-BD31-4B8C-83A1-F6EECF244321}">
                <p14:modId xmlns:p14="http://schemas.microsoft.com/office/powerpoint/2010/main" val="972660191"/>
              </p:ext>
            </p:extLst>
          </p:nvPr>
        </p:nvGraphicFramePr>
        <p:xfrm>
          <a:off x="774700" y="1384300"/>
          <a:ext cx="7797800" cy="505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2499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91840"/>
            <a:ext cx="9144000" cy="895093"/>
          </a:xfrm>
        </p:spPr>
        <p:txBody>
          <a:bodyPr>
            <a:normAutofit fontScale="90000"/>
          </a:bodyPr>
          <a:lstStyle/>
          <a:p>
            <a:r>
              <a:rPr lang="es-MX" b="1" dirty="0" smtClean="0"/>
              <a:t>Estructura organizacional del Observatorio</a:t>
            </a:r>
            <a:endParaRPr lang="es-MX" b="1" dirty="0"/>
          </a:p>
        </p:txBody>
      </p:sp>
      <p:grpSp>
        <p:nvGrpSpPr>
          <p:cNvPr id="3" name="Agrupar 2"/>
          <p:cNvGrpSpPr/>
          <p:nvPr/>
        </p:nvGrpSpPr>
        <p:grpSpPr>
          <a:xfrm>
            <a:off x="1297812" y="1760056"/>
            <a:ext cx="6539701" cy="4263199"/>
            <a:chOff x="2516187" y="1760056"/>
            <a:chExt cx="5018601" cy="3240569"/>
          </a:xfrm>
        </p:grpSpPr>
        <p:graphicFrame>
          <p:nvGraphicFramePr>
            <p:cNvPr id="7" name="Diagrama 6"/>
            <p:cNvGraphicFramePr>
              <a:graphicFrameLocks/>
            </p:cNvGraphicFramePr>
            <p:nvPr>
              <p:extLst>
                <p:ext uri="{D42A27DB-BD31-4B8C-83A1-F6EECF244321}">
                  <p14:modId xmlns:p14="http://schemas.microsoft.com/office/powerpoint/2010/main" val="1078109427"/>
                </p:ext>
              </p:extLst>
            </p:nvPr>
          </p:nvGraphicFramePr>
          <p:xfrm>
            <a:off x="2516187" y="1857375"/>
            <a:ext cx="4111625" cy="3143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25 Cuadro de texto"/>
            <p:cNvSpPr txBox="1">
              <a:spLocks/>
            </p:cNvSpPr>
            <p:nvPr/>
          </p:nvSpPr>
          <p:spPr>
            <a:xfrm>
              <a:off x="5222949" y="1760056"/>
              <a:ext cx="1028700" cy="457200"/>
            </a:xfrm>
            <a:prstGeom prst="rect">
              <a:avLst/>
            </a:prstGeom>
            <a:solidFill>
              <a:sysClr val="window" lastClr="FFFFFF"/>
            </a:solidFill>
            <a:ln w="25400" cap="flat" cmpd="sng" algn="ctr">
              <a:solidFill>
                <a:schemeClr val="accent5"/>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4000"/>
                </a:lnSpc>
                <a:spcAft>
                  <a:spcPts val="900"/>
                </a:spcAft>
              </a:pPr>
              <a:r>
                <a:rPr lang="es-ES_tradnl" sz="1000">
                  <a:solidFill>
                    <a:srgbClr val="6D5125"/>
                  </a:solidFill>
                  <a:effectLst/>
                  <a:latin typeface="Calibri"/>
                  <a:ea typeface="Calibri"/>
                  <a:cs typeface="Times New Roman"/>
                </a:rPr>
                <a:t>Validación técnica </a:t>
              </a:r>
              <a:endParaRPr lang="es-CO" sz="1150">
                <a:effectLst/>
                <a:latin typeface="Calibri"/>
                <a:ea typeface="Calibri"/>
                <a:cs typeface="Times New Roman"/>
              </a:endParaRPr>
            </a:p>
          </p:txBody>
        </p:sp>
        <p:sp>
          <p:nvSpPr>
            <p:cNvPr id="9" name="25 Cuadro de texto"/>
            <p:cNvSpPr txBox="1">
              <a:spLocks/>
            </p:cNvSpPr>
            <p:nvPr/>
          </p:nvSpPr>
          <p:spPr>
            <a:xfrm>
              <a:off x="6388249" y="2196524"/>
              <a:ext cx="1028700" cy="457200"/>
            </a:xfrm>
            <a:prstGeom prst="rect">
              <a:avLst/>
            </a:prstGeom>
            <a:solidFill>
              <a:sysClr val="window" lastClr="FFFFFF"/>
            </a:solidFill>
            <a:ln w="25400" cap="flat" cmpd="sng" algn="ctr">
              <a:solidFill>
                <a:schemeClr val="accent5"/>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4000"/>
                </a:lnSpc>
                <a:spcAft>
                  <a:spcPts val="900"/>
                </a:spcAft>
              </a:pPr>
              <a:r>
                <a:rPr lang="es-ES_tradnl" sz="1000">
                  <a:solidFill>
                    <a:srgbClr val="6D5125"/>
                  </a:solidFill>
                  <a:effectLst/>
                  <a:latin typeface="Calibri"/>
                  <a:ea typeface="Calibri"/>
                  <a:cs typeface="Times New Roman"/>
                </a:rPr>
                <a:t>Validación técnica </a:t>
              </a:r>
              <a:endParaRPr lang="es-CO" sz="1150">
                <a:effectLst/>
                <a:latin typeface="Calibri"/>
                <a:ea typeface="Calibri"/>
                <a:cs typeface="Times New Roman"/>
              </a:endParaRPr>
            </a:p>
          </p:txBody>
        </p:sp>
        <p:sp>
          <p:nvSpPr>
            <p:cNvPr id="10" name="25 Cuadro de texto"/>
            <p:cNvSpPr txBox="1">
              <a:spLocks/>
            </p:cNvSpPr>
            <p:nvPr/>
          </p:nvSpPr>
          <p:spPr>
            <a:xfrm>
              <a:off x="6506088" y="3069460"/>
              <a:ext cx="1028700" cy="457200"/>
            </a:xfrm>
            <a:prstGeom prst="rect">
              <a:avLst/>
            </a:prstGeom>
            <a:solidFill>
              <a:sysClr val="window" lastClr="FFFFFF"/>
            </a:solidFill>
            <a:ln w="25400" cap="flat" cmpd="sng" algn="ctr">
              <a:solidFill>
                <a:schemeClr val="accent5"/>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4000"/>
                </a:lnSpc>
                <a:spcAft>
                  <a:spcPts val="900"/>
                </a:spcAft>
              </a:pPr>
              <a:r>
                <a:rPr lang="es-ES_tradnl" sz="1000">
                  <a:solidFill>
                    <a:srgbClr val="6D5125"/>
                  </a:solidFill>
                  <a:effectLst/>
                  <a:latin typeface="Calibri"/>
                  <a:ea typeface="Calibri"/>
                  <a:cs typeface="Times New Roman"/>
                </a:rPr>
                <a:t>Validación técnica </a:t>
              </a:r>
              <a:endParaRPr lang="es-CO" sz="1150">
                <a:effectLst/>
                <a:latin typeface="Calibri"/>
                <a:ea typeface="Calibri"/>
                <a:cs typeface="Times New Roman"/>
              </a:endParaRPr>
            </a:p>
          </p:txBody>
        </p:sp>
        <p:sp>
          <p:nvSpPr>
            <p:cNvPr id="11" name="22 Cuadro de texto"/>
            <p:cNvSpPr txBox="1">
              <a:spLocks/>
            </p:cNvSpPr>
            <p:nvPr/>
          </p:nvSpPr>
          <p:spPr>
            <a:xfrm>
              <a:off x="3513574" y="1760056"/>
              <a:ext cx="914400" cy="508000"/>
            </a:xfrm>
            <a:prstGeom prst="rect">
              <a:avLst/>
            </a:prstGeom>
            <a:solidFill>
              <a:sysClr val="window" lastClr="FFFFFF"/>
            </a:solidFill>
            <a:ln w="25400" cap="flat" cmpd="sng" algn="ctr">
              <a:solidFill>
                <a:schemeClr val="accent5"/>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4000"/>
                </a:lnSpc>
                <a:spcAft>
                  <a:spcPts val="900"/>
                </a:spcAft>
              </a:pPr>
              <a:r>
                <a:rPr lang="es-ES_tradnl" sz="1000" dirty="0">
                  <a:solidFill>
                    <a:srgbClr val="6D5125"/>
                  </a:solidFill>
                  <a:effectLst/>
                  <a:latin typeface="Calibri"/>
                  <a:ea typeface="Calibri"/>
                  <a:cs typeface="Times New Roman"/>
                </a:rPr>
                <a:t>Liderazgo del Observatorio</a:t>
              </a:r>
              <a:endParaRPr lang="es-CO" sz="1150" dirty="0">
                <a:effectLst/>
                <a:latin typeface="Calibri"/>
                <a:ea typeface="Calibri"/>
                <a:cs typeface="Times New Roman"/>
              </a:endParaRPr>
            </a:p>
          </p:txBody>
        </p:sp>
        <p:sp>
          <p:nvSpPr>
            <p:cNvPr id="12" name="23 Cuadro de texto"/>
            <p:cNvSpPr txBox="1">
              <a:spLocks/>
            </p:cNvSpPr>
            <p:nvPr/>
          </p:nvSpPr>
          <p:spPr>
            <a:xfrm>
              <a:off x="3886200" y="4340763"/>
              <a:ext cx="1371600" cy="533400"/>
            </a:xfrm>
            <a:prstGeom prst="rect">
              <a:avLst/>
            </a:prstGeom>
            <a:solidFill>
              <a:sysClr val="window" lastClr="FFFFFF"/>
            </a:solidFill>
            <a:ln w="25400" cap="flat" cmpd="sng" algn="ctr">
              <a:solidFill>
                <a:schemeClr val="accent5"/>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4000"/>
                </a:lnSpc>
                <a:spcAft>
                  <a:spcPts val="900"/>
                </a:spcAft>
              </a:pPr>
              <a:r>
                <a:rPr lang="es-ES_tradnl" sz="1000">
                  <a:solidFill>
                    <a:srgbClr val="6D5125"/>
                  </a:solidFill>
                  <a:effectLst/>
                  <a:latin typeface="Calibri"/>
                  <a:ea typeface="Calibri"/>
                  <a:cs typeface="Times New Roman"/>
                </a:rPr>
                <a:t>Gestión de información / análisis</a:t>
              </a:r>
              <a:endParaRPr lang="es-CO" sz="1150">
                <a:effectLst/>
                <a:latin typeface="Calibri"/>
                <a:ea typeface="Calibri"/>
                <a:cs typeface="Times New Roman"/>
              </a:endParaRPr>
            </a:p>
            <a:p>
              <a:pPr marL="457200" algn="ctr">
                <a:lnSpc>
                  <a:spcPct val="114000"/>
                </a:lnSpc>
                <a:spcAft>
                  <a:spcPts val="900"/>
                </a:spcAft>
              </a:pPr>
              <a:r>
                <a:rPr lang="es-ES_tradnl" sz="1000">
                  <a:solidFill>
                    <a:srgbClr val="6D5125"/>
                  </a:solidFill>
                  <a:effectLst/>
                  <a:latin typeface="Calibri"/>
                  <a:ea typeface="Calibri"/>
                  <a:cs typeface="Times New Roman"/>
                </a:rPr>
                <a:t>Análisis</a:t>
              </a:r>
              <a:endParaRPr lang="es-CO" sz="1150">
                <a:effectLst/>
                <a:latin typeface="Calibri"/>
                <a:ea typeface="Calibri"/>
                <a:cs typeface="Times New Roman"/>
              </a:endParaRPr>
            </a:p>
            <a:p>
              <a:pPr algn="just">
                <a:lnSpc>
                  <a:spcPct val="114000"/>
                </a:lnSpc>
                <a:spcAft>
                  <a:spcPts val="900"/>
                </a:spcAft>
              </a:pPr>
              <a:r>
                <a:rPr lang="es-ES_tradnl" sz="1150">
                  <a:effectLst/>
                  <a:latin typeface="Calibri"/>
                  <a:ea typeface="Calibri"/>
                  <a:cs typeface="Times New Roman"/>
                </a:rPr>
                <a:t> </a:t>
              </a:r>
              <a:endParaRPr lang="es-CO" sz="1150">
                <a:effectLst/>
                <a:latin typeface="Calibri"/>
                <a:ea typeface="Calibri"/>
                <a:cs typeface="Times New Roman"/>
              </a:endParaRPr>
            </a:p>
          </p:txBody>
        </p:sp>
      </p:grpSp>
    </p:spTree>
    <p:extLst>
      <p:ext uri="{BB962C8B-B14F-4D97-AF65-F5344CB8AC3E}">
        <p14:creationId xmlns:p14="http://schemas.microsoft.com/office/powerpoint/2010/main" val="1894032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Información cualitativa</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2131254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Llamada rectangular redondeada 8"/>
          <p:cNvSpPr/>
          <p:nvPr/>
        </p:nvSpPr>
        <p:spPr>
          <a:xfrm>
            <a:off x="5563370" y="1177636"/>
            <a:ext cx="3479800" cy="1316182"/>
          </a:xfrm>
          <a:prstGeom prst="wedgeRoundRectCallout">
            <a:avLst>
              <a:gd name="adj1" fmla="val -61703"/>
              <a:gd name="adj2" fmla="val 60416"/>
              <a:gd name="adj3" fmla="val 16667"/>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a:solidFill>
                  <a:schemeClr val="tx1">
                    <a:lumMod val="95000"/>
                    <a:lumOff val="5000"/>
                  </a:schemeClr>
                </a:solidFill>
              </a:rPr>
              <a:t>Revisión de las normas que rigen la protección de la infancia y la adolescencia, tanto a nivel de leyes del orden interno, como de tratados internacionales ratificados por Colombia y demás instrumentos de derecho internacional revestidos de </a:t>
            </a:r>
            <a:r>
              <a:rPr lang="es-ES" sz="1200" dirty="0" err="1">
                <a:solidFill>
                  <a:schemeClr val="tx1">
                    <a:lumMod val="95000"/>
                    <a:lumOff val="5000"/>
                  </a:schemeClr>
                </a:solidFill>
              </a:rPr>
              <a:t>vinculatoriedad</a:t>
            </a:r>
            <a:r>
              <a:rPr lang="es-ES" sz="1200" dirty="0">
                <a:solidFill>
                  <a:schemeClr val="tx1">
                    <a:lumMod val="95000"/>
                    <a:lumOff val="5000"/>
                  </a:schemeClr>
                </a:solidFill>
              </a:rPr>
              <a:t> para nuestro país. </a:t>
            </a:r>
          </a:p>
        </p:txBody>
      </p:sp>
      <p:sp>
        <p:nvSpPr>
          <p:cNvPr id="11" name="Llamada rectangular redondeada 10"/>
          <p:cNvSpPr/>
          <p:nvPr/>
        </p:nvSpPr>
        <p:spPr>
          <a:xfrm>
            <a:off x="1911926" y="2396836"/>
            <a:ext cx="3379739" cy="1188270"/>
          </a:xfrm>
          <a:prstGeom prst="wedgeRoundRectCallout">
            <a:avLst>
              <a:gd name="adj1" fmla="val 60438"/>
              <a:gd name="adj2" fmla="val 49827"/>
              <a:gd name="adj3" fmla="val 16667"/>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a:solidFill>
                  <a:srgbClr val="0D0D0D"/>
                </a:solidFill>
              </a:rPr>
              <a:t>Selección e sentencias que resuelven casos relacionados con delitos sexuales contra </a:t>
            </a:r>
            <a:r>
              <a:rPr lang="es-ES" sz="1200" dirty="0" smtClean="0">
                <a:solidFill>
                  <a:srgbClr val="0D0D0D"/>
                </a:solidFill>
              </a:rPr>
              <a:t>NNA para </a:t>
            </a:r>
            <a:r>
              <a:rPr lang="es-ES" sz="1200" dirty="0">
                <a:solidFill>
                  <a:srgbClr val="0D0D0D"/>
                </a:solidFill>
              </a:rPr>
              <a:t>perfilar </a:t>
            </a:r>
            <a:r>
              <a:rPr lang="es-ES" sz="1200" dirty="0" smtClean="0">
                <a:solidFill>
                  <a:srgbClr val="0D0D0D"/>
                </a:solidFill>
              </a:rPr>
              <a:t>problemas/temáticas frecuentes abordadas por la jurisprudencia (</a:t>
            </a:r>
            <a:r>
              <a:rPr lang="es-ES" sz="1200" dirty="0">
                <a:solidFill>
                  <a:srgbClr val="0D0D0D"/>
                </a:solidFill>
              </a:rPr>
              <a:t>pro </a:t>
            </a:r>
            <a:r>
              <a:rPr lang="es-ES" sz="1200" dirty="0" err="1">
                <a:solidFill>
                  <a:srgbClr val="0D0D0D"/>
                </a:solidFill>
              </a:rPr>
              <a:t>infans</a:t>
            </a:r>
            <a:r>
              <a:rPr lang="es-ES" sz="1200" dirty="0">
                <a:solidFill>
                  <a:srgbClr val="0D0D0D"/>
                </a:solidFill>
              </a:rPr>
              <a:t>, </a:t>
            </a:r>
            <a:r>
              <a:rPr lang="es-ES" sz="1200" dirty="0" smtClean="0">
                <a:solidFill>
                  <a:srgbClr val="0D0D0D"/>
                </a:solidFill>
              </a:rPr>
              <a:t>manejo de la prueba</a:t>
            </a:r>
            <a:r>
              <a:rPr lang="es-ES" sz="1200" dirty="0">
                <a:solidFill>
                  <a:srgbClr val="0D0D0D"/>
                </a:solidFill>
              </a:rPr>
              <a:t>, estigmatización de la </a:t>
            </a:r>
            <a:r>
              <a:rPr lang="es-ES" sz="1200" dirty="0" smtClean="0">
                <a:solidFill>
                  <a:srgbClr val="0D0D0D"/>
                </a:solidFill>
              </a:rPr>
              <a:t>víctima, consentimiento)</a:t>
            </a:r>
            <a:endParaRPr lang="es-ES" sz="1200" dirty="0">
              <a:solidFill>
                <a:srgbClr val="0D0D0D"/>
              </a:solidFill>
            </a:endParaRPr>
          </a:p>
        </p:txBody>
      </p:sp>
    </p:spTree>
    <p:extLst>
      <p:ext uri="{BB962C8B-B14F-4D97-AF65-F5344CB8AC3E}">
        <p14:creationId xmlns:p14="http://schemas.microsoft.com/office/powerpoint/2010/main" val="390003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upRight)">
                                      <p:cBhvr>
                                        <p:cTn id="12" dur="1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xit" presetSubtype="3" fill="hold" grpId="1" nodeType="clickEffect">
                                  <p:stCondLst>
                                    <p:cond delay="0"/>
                                  </p:stCondLst>
                                  <p:childTnLst>
                                    <p:animEffect transition="out" filter="strips(upRight)">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par>
                                <p:cTn id="18" presetID="18" presetClass="entr" presetSubtype="9"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strips(upLeft)">
                                      <p:cBhvr>
                                        <p:cTn id="20" dur="1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xit" presetSubtype="9" fill="hold" grpId="1" nodeType="clickEffect">
                                  <p:stCondLst>
                                    <p:cond delay="0"/>
                                  </p:stCondLst>
                                  <p:childTnLst>
                                    <p:animEffect transition="out" filter="strips(upLeft)">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9" grpId="0" animBg="1"/>
      <p:bldP spid="9" grpId="1" animBg="1"/>
      <p:bldP spid="11" grpId="0" animBg="1"/>
      <p:bldP spid="1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Forma libre"/>
          <p:cNvSpPr/>
          <p:nvPr/>
        </p:nvSpPr>
        <p:spPr>
          <a:xfrm rot="5400000">
            <a:off x="574562" y="4063333"/>
            <a:ext cx="2484487" cy="2870301"/>
          </a:xfrm>
          <a:custGeom>
            <a:avLst/>
            <a:gdLst>
              <a:gd name="connsiteX0" fmla="*/ 0 w 3165678"/>
              <a:gd name="connsiteY0" fmla="*/ 316568 h 3380134"/>
              <a:gd name="connsiteX1" fmla="*/ 316568 w 3165678"/>
              <a:gd name="connsiteY1" fmla="*/ 0 h 3380134"/>
              <a:gd name="connsiteX2" fmla="*/ 2849110 w 3165678"/>
              <a:gd name="connsiteY2" fmla="*/ 0 h 3380134"/>
              <a:gd name="connsiteX3" fmla="*/ 3165678 w 3165678"/>
              <a:gd name="connsiteY3" fmla="*/ 316568 h 3380134"/>
              <a:gd name="connsiteX4" fmla="*/ 3165678 w 3165678"/>
              <a:gd name="connsiteY4" fmla="*/ 3063566 h 3380134"/>
              <a:gd name="connsiteX5" fmla="*/ 2849110 w 3165678"/>
              <a:gd name="connsiteY5" fmla="*/ 3380134 h 3380134"/>
              <a:gd name="connsiteX6" fmla="*/ 316568 w 3165678"/>
              <a:gd name="connsiteY6" fmla="*/ 3380134 h 3380134"/>
              <a:gd name="connsiteX7" fmla="*/ 0 w 3165678"/>
              <a:gd name="connsiteY7" fmla="*/ 3063566 h 3380134"/>
              <a:gd name="connsiteX8" fmla="*/ 0 w 3165678"/>
              <a:gd name="connsiteY8" fmla="*/ 316568 h 338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5678" h="3380134">
                <a:moveTo>
                  <a:pt x="0" y="316568"/>
                </a:moveTo>
                <a:cubicBezTo>
                  <a:pt x="0" y="141732"/>
                  <a:pt x="141732" y="0"/>
                  <a:pt x="316568" y="0"/>
                </a:cubicBezTo>
                <a:lnTo>
                  <a:pt x="2849110" y="0"/>
                </a:lnTo>
                <a:cubicBezTo>
                  <a:pt x="3023946" y="0"/>
                  <a:pt x="3165678" y="141732"/>
                  <a:pt x="3165678" y="316568"/>
                </a:cubicBezTo>
                <a:lnTo>
                  <a:pt x="3165678" y="3063566"/>
                </a:lnTo>
                <a:cubicBezTo>
                  <a:pt x="3165678" y="3238402"/>
                  <a:pt x="3023946" y="3380134"/>
                  <a:pt x="2849110" y="3380134"/>
                </a:cubicBezTo>
                <a:lnTo>
                  <a:pt x="316568" y="3380134"/>
                </a:lnTo>
                <a:cubicBezTo>
                  <a:pt x="141732" y="3380134"/>
                  <a:pt x="0" y="3238402"/>
                  <a:pt x="0" y="3063566"/>
                </a:cubicBezTo>
                <a:lnTo>
                  <a:pt x="0" y="31656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814" tIns="106814" rIns="1056518" bIns="951847" numCol="1" spcCol="1270" anchor="t" anchorCtr="0">
            <a:noAutofit/>
          </a:bodyPr>
          <a:lstStyle/>
          <a:p>
            <a:pPr marL="57150" lvl="1" indent="-57150" algn="l" defTabSz="488950">
              <a:lnSpc>
                <a:spcPct val="90000"/>
              </a:lnSpc>
              <a:spcBef>
                <a:spcPct val="0"/>
              </a:spcBef>
              <a:spcAft>
                <a:spcPct val="15000"/>
              </a:spcAft>
              <a:buChar char="••"/>
            </a:pPr>
            <a:endParaRPr lang="es-MX" sz="11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18" name="17 Forma libre"/>
          <p:cNvSpPr/>
          <p:nvPr/>
        </p:nvSpPr>
        <p:spPr>
          <a:xfrm rot="5400000">
            <a:off x="5556995" y="3956173"/>
            <a:ext cx="2484487" cy="2870301"/>
          </a:xfrm>
          <a:custGeom>
            <a:avLst/>
            <a:gdLst>
              <a:gd name="connsiteX0" fmla="*/ 0 w 3165678"/>
              <a:gd name="connsiteY0" fmla="*/ 316568 h 3380134"/>
              <a:gd name="connsiteX1" fmla="*/ 316568 w 3165678"/>
              <a:gd name="connsiteY1" fmla="*/ 0 h 3380134"/>
              <a:gd name="connsiteX2" fmla="*/ 2849110 w 3165678"/>
              <a:gd name="connsiteY2" fmla="*/ 0 h 3380134"/>
              <a:gd name="connsiteX3" fmla="*/ 3165678 w 3165678"/>
              <a:gd name="connsiteY3" fmla="*/ 316568 h 3380134"/>
              <a:gd name="connsiteX4" fmla="*/ 3165678 w 3165678"/>
              <a:gd name="connsiteY4" fmla="*/ 3063566 h 3380134"/>
              <a:gd name="connsiteX5" fmla="*/ 2849110 w 3165678"/>
              <a:gd name="connsiteY5" fmla="*/ 3380134 h 3380134"/>
              <a:gd name="connsiteX6" fmla="*/ 316568 w 3165678"/>
              <a:gd name="connsiteY6" fmla="*/ 3380134 h 3380134"/>
              <a:gd name="connsiteX7" fmla="*/ 0 w 3165678"/>
              <a:gd name="connsiteY7" fmla="*/ 3063566 h 3380134"/>
              <a:gd name="connsiteX8" fmla="*/ 0 w 3165678"/>
              <a:gd name="connsiteY8" fmla="*/ 316568 h 338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5678" h="3380134">
                <a:moveTo>
                  <a:pt x="0" y="316568"/>
                </a:moveTo>
                <a:cubicBezTo>
                  <a:pt x="0" y="141732"/>
                  <a:pt x="141732" y="0"/>
                  <a:pt x="316568" y="0"/>
                </a:cubicBezTo>
                <a:lnTo>
                  <a:pt x="2849110" y="0"/>
                </a:lnTo>
                <a:cubicBezTo>
                  <a:pt x="3023946" y="0"/>
                  <a:pt x="3165678" y="141732"/>
                  <a:pt x="3165678" y="316568"/>
                </a:cubicBezTo>
                <a:lnTo>
                  <a:pt x="3165678" y="3063566"/>
                </a:lnTo>
                <a:cubicBezTo>
                  <a:pt x="3165678" y="3238402"/>
                  <a:pt x="3023946" y="3380134"/>
                  <a:pt x="2849110" y="3380134"/>
                </a:cubicBezTo>
                <a:lnTo>
                  <a:pt x="316568" y="3380134"/>
                </a:lnTo>
                <a:cubicBezTo>
                  <a:pt x="141732" y="3380134"/>
                  <a:pt x="0" y="3238402"/>
                  <a:pt x="0" y="3063566"/>
                </a:cubicBezTo>
                <a:lnTo>
                  <a:pt x="0" y="31656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814" tIns="106814" rIns="1056518" bIns="951847" numCol="1" spcCol="1270" anchor="t" anchorCtr="0">
            <a:noAutofit/>
          </a:bodyPr>
          <a:lstStyle/>
          <a:p>
            <a:pPr marL="57150" lvl="1" indent="-57150" algn="l" defTabSz="488950">
              <a:lnSpc>
                <a:spcPct val="90000"/>
              </a:lnSpc>
              <a:spcBef>
                <a:spcPct val="0"/>
              </a:spcBef>
              <a:spcAft>
                <a:spcPct val="15000"/>
              </a:spcAft>
              <a:buChar char="••"/>
            </a:pPr>
            <a:endParaRPr lang="es-MX" sz="11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16" name="15 Forma libre"/>
          <p:cNvSpPr/>
          <p:nvPr/>
        </p:nvSpPr>
        <p:spPr>
          <a:xfrm>
            <a:off x="5796136" y="918739"/>
            <a:ext cx="2484487" cy="2870301"/>
          </a:xfrm>
          <a:custGeom>
            <a:avLst/>
            <a:gdLst>
              <a:gd name="connsiteX0" fmla="*/ 0 w 3165678"/>
              <a:gd name="connsiteY0" fmla="*/ 316568 h 3380134"/>
              <a:gd name="connsiteX1" fmla="*/ 316568 w 3165678"/>
              <a:gd name="connsiteY1" fmla="*/ 0 h 3380134"/>
              <a:gd name="connsiteX2" fmla="*/ 2849110 w 3165678"/>
              <a:gd name="connsiteY2" fmla="*/ 0 h 3380134"/>
              <a:gd name="connsiteX3" fmla="*/ 3165678 w 3165678"/>
              <a:gd name="connsiteY3" fmla="*/ 316568 h 3380134"/>
              <a:gd name="connsiteX4" fmla="*/ 3165678 w 3165678"/>
              <a:gd name="connsiteY4" fmla="*/ 3063566 h 3380134"/>
              <a:gd name="connsiteX5" fmla="*/ 2849110 w 3165678"/>
              <a:gd name="connsiteY5" fmla="*/ 3380134 h 3380134"/>
              <a:gd name="connsiteX6" fmla="*/ 316568 w 3165678"/>
              <a:gd name="connsiteY6" fmla="*/ 3380134 h 3380134"/>
              <a:gd name="connsiteX7" fmla="*/ 0 w 3165678"/>
              <a:gd name="connsiteY7" fmla="*/ 3063566 h 3380134"/>
              <a:gd name="connsiteX8" fmla="*/ 0 w 3165678"/>
              <a:gd name="connsiteY8" fmla="*/ 316568 h 338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5678" h="3380134">
                <a:moveTo>
                  <a:pt x="0" y="316568"/>
                </a:moveTo>
                <a:cubicBezTo>
                  <a:pt x="0" y="141732"/>
                  <a:pt x="141732" y="0"/>
                  <a:pt x="316568" y="0"/>
                </a:cubicBezTo>
                <a:lnTo>
                  <a:pt x="2849110" y="0"/>
                </a:lnTo>
                <a:cubicBezTo>
                  <a:pt x="3023946" y="0"/>
                  <a:pt x="3165678" y="141732"/>
                  <a:pt x="3165678" y="316568"/>
                </a:cubicBezTo>
                <a:lnTo>
                  <a:pt x="3165678" y="3063566"/>
                </a:lnTo>
                <a:cubicBezTo>
                  <a:pt x="3165678" y="3238402"/>
                  <a:pt x="3023946" y="3380134"/>
                  <a:pt x="2849110" y="3380134"/>
                </a:cubicBezTo>
                <a:lnTo>
                  <a:pt x="316568" y="3380134"/>
                </a:lnTo>
                <a:cubicBezTo>
                  <a:pt x="141732" y="3380134"/>
                  <a:pt x="0" y="3238402"/>
                  <a:pt x="0" y="3063566"/>
                </a:cubicBezTo>
                <a:lnTo>
                  <a:pt x="0" y="31656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814" tIns="106814" rIns="1056518" bIns="951847" numCol="1" spcCol="1270" anchor="t" anchorCtr="0">
            <a:noAutofit/>
          </a:bodyPr>
          <a:lstStyle/>
          <a:p>
            <a:pPr marL="57150" lvl="1" indent="-57150" algn="l" defTabSz="488950">
              <a:lnSpc>
                <a:spcPct val="90000"/>
              </a:lnSpc>
              <a:spcBef>
                <a:spcPct val="0"/>
              </a:spcBef>
              <a:spcAft>
                <a:spcPct val="15000"/>
              </a:spcAft>
              <a:buChar char="••"/>
            </a:pPr>
            <a:endParaRPr lang="es-MX" sz="11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2" name="1 Título"/>
          <p:cNvSpPr>
            <a:spLocks noGrp="1"/>
          </p:cNvSpPr>
          <p:nvPr>
            <p:ph type="ctrTitle"/>
          </p:nvPr>
        </p:nvSpPr>
        <p:spPr>
          <a:xfrm>
            <a:off x="84670" y="33868"/>
            <a:ext cx="9144000" cy="762000"/>
          </a:xfrm>
        </p:spPr>
        <p:txBody>
          <a:bodyPr/>
          <a:lstStyle/>
          <a:p>
            <a:r>
              <a:rPr lang="es-MX" sz="3200" dirty="0" smtClean="0">
                <a:solidFill>
                  <a:srgbClr val="0D0D0D"/>
                </a:solidFill>
                <a:latin typeface="Verdana" panose="020B0604030504040204" pitchFamily="34" charset="0"/>
                <a:ea typeface="Verdana" panose="020B0604030504040204" pitchFamily="34" charset="0"/>
                <a:cs typeface="Verdana" panose="020B0604030504040204" pitchFamily="34" charset="0"/>
              </a:rPr>
              <a:t>Revisión estudios previos </a:t>
            </a:r>
            <a:r>
              <a:rPr lang="es-MX" sz="3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y observatorios</a:t>
            </a:r>
            <a:endParaRPr lang="es-MX"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6" name="5 Grupo"/>
          <p:cNvGrpSpPr/>
          <p:nvPr/>
        </p:nvGrpSpPr>
        <p:grpSpPr>
          <a:xfrm>
            <a:off x="179512" y="918738"/>
            <a:ext cx="6518063" cy="5435957"/>
            <a:chOff x="38170" y="373319"/>
            <a:chExt cx="6518063" cy="5435957"/>
          </a:xfrm>
        </p:grpSpPr>
        <p:sp>
          <p:nvSpPr>
            <p:cNvPr id="7" name="6 Forma libre"/>
            <p:cNvSpPr/>
            <p:nvPr/>
          </p:nvSpPr>
          <p:spPr>
            <a:xfrm>
              <a:off x="38170" y="373319"/>
              <a:ext cx="3741742" cy="3010075"/>
            </a:xfrm>
            <a:custGeom>
              <a:avLst/>
              <a:gdLst>
                <a:gd name="connsiteX0" fmla="*/ 0 w 3165678"/>
                <a:gd name="connsiteY0" fmla="*/ 316568 h 3380134"/>
                <a:gd name="connsiteX1" fmla="*/ 316568 w 3165678"/>
                <a:gd name="connsiteY1" fmla="*/ 0 h 3380134"/>
                <a:gd name="connsiteX2" fmla="*/ 2849110 w 3165678"/>
                <a:gd name="connsiteY2" fmla="*/ 0 h 3380134"/>
                <a:gd name="connsiteX3" fmla="*/ 3165678 w 3165678"/>
                <a:gd name="connsiteY3" fmla="*/ 316568 h 3380134"/>
                <a:gd name="connsiteX4" fmla="*/ 3165678 w 3165678"/>
                <a:gd name="connsiteY4" fmla="*/ 3063566 h 3380134"/>
                <a:gd name="connsiteX5" fmla="*/ 2849110 w 3165678"/>
                <a:gd name="connsiteY5" fmla="*/ 3380134 h 3380134"/>
                <a:gd name="connsiteX6" fmla="*/ 316568 w 3165678"/>
                <a:gd name="connsiteY6" fmla="*/ 3380134 h 3380134"/>
                <a:gd name="connsiteX7" fmla="*/ 0 w 3165678"/>
                <a:gd name="connsiteY7" fmla="*/ 3063566 h 3380134"/>
                <a:gd name="connsiteX8" fmla="*/ 0 w 3165678"/>
                <a:gd name="connsiteY8" fmla="*/ 316568 h 338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5678" h="3380134">
                  <a:moveTo>
                    <a:pt x="0" y="316568"/>
                  </a:moveTo>
                  <a:cubicBezTo>
                    <a:pt x="0" y="141732"/>
                    <a:pt x="141732" y="0"/>
                    <a:pt x="316568" y="0"/>
                  </a:cubicBezTo>
                  <a:lnTo>
                    <a:pt x="2849110" y="0"/>
                  </a:lnTo>
                  <a:cubicBezTo>
                    <a:pt x="3023946" y="0"/>
                    <a:pt x="3165678" y="141732"/>
                    <a:pt x="3165678" y="316568"/>
                  </a:cubicBezTo>
                  <a:lnTo>
                    <a:pt x="3165678" y="3063566"/>
                  </a:lnTo>
                  <a:cubicBezTo>
                    <a:pt x="3165678" y="3238402"/>
                    <a:pt x="3023946" y="3380134"/>
                    <a:pt x="2849110" y="3380134"/>
                  </a:cubicBezTo>
                  <a:lnTo>
                    <a:pt x="316568" y="3380134"/>
                  </a:lnTo>
                  <a:cubicBezTo>
                    <a:pt x="141732" y="3380134"/>
                    <a:pt x="0" y="3238402"/>
                    <a:pt x="0" y="3063566"/>
                  </a:cubicBezTo>
                  <a:lnTo>
                    <a:pt x="0" y="31656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814" tIns="106814" rIns="1056518" bIns="951847" numCol="1" spcCol="1270" anchor="t" anchorCtr="0">
              <a:noAutofit/>
            </a:bodyPr>
            <a:lstStyle/>
            <a:p>
              <a:pPr marL="57150" lvl="1" indent="-57150" algn="l" defTabSz="488950">
                <a:lnSpc>
                  <a:spcPct val="90000"/>
                </a:lnSpc>
                <a:spcBef>
                  <a:spcPct val="0"/>
                </a:spcBef>
                <a:spcAft>
                  <a:spcPct val="15000"/>
                </a:spcAft>
                <a:buChar char="••"/>
              </a:pPr>
              <a:r>
                <a:rPr lang="es-MX" sz="11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Diagnósticos / generales</a:t>
              </a:r>
              <a:endParaRPr lang="es-MX" sz="1100"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l" defTabSz="488950">
                <a:lnSpc>
                  <a:spcPct val="90000"/>
                </a:lnSpc>
                <a:spcBef>
                  <a:spcPct val="0"/>
                </a:spcBef>
                <a:spcAft>
                  <a:spcPct val="15000"/>
                </a:spcAft>
                <a:buChar char="••"/>
              </a:pPr>
              <a:r>
                <a:rPr lang="es-MX" sz="11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Estudio del fenómeno delictivo (Ej. ICBF, Academia)</a:t>
              </a:r>
            </a:p>
            <a:p>
              <a:pPr marL="57150" lvl="1" indent="-57150" algn="l" defTabSz="488950">
                <a:lnSpc>
                  <a:spcPct val="90000"/>
                </a:lnSpc>
                <a:spcBef>
                  <a:spcPct val="0"/>
                </a:spcBef>
                <a:spcAft>
                  <a:spcPct val="15000"/>
                </a:spcAft>
                <a:buChar char="••"/>
              </a:pPr>
              <a:r>
                <a:rPr lang="es-MX" sz="11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Estudios regionales</a:t>
              </a:r>
            </a:p>
            <a:p>
              <a:pPr marL="57150" lvl="1" indent="-57150" algn="l" defTabSz="488950">
                <a:lnSpc>
                  <a:spcPct val="90000"/>
                </a:lnSpc>
                <a:spcBef>
                  <a:spcPct val="0"/>
                </a:spcBef>
                <a:spcAft>
                  <a:spcPct val="15000"/>
                </a:spcAft>
                <a:buChar char="••"/>
              </a:pPr>
              <a:r>
                <a:rPr lang="es-MX" sz="11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Buenas prácticas y protocolos de atención</a:t>
              </a:r>
            </a:p>
            <a:p>
              <a:pPr marL="57150" lvl="1" indent="-57150" algn="l" defTabSz="488950">
                <a:lnSpc>
                  <a:spcPct val="90000"/>
                </a:lnSpc>
                <a:spcBef>
                  <a:spcPct val="0"/>
                </a:spcBef>
                <a:spcAft>
                  <a:spcPct val="15000"/>
                </a:spcAft>
                <a:buChar char="••"/>
              </a:pPr>
              <a:r>
                <a:rPr lang="es-MX" sz="11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Jurisprudencia (Ej. Organización humanas)</a:t>
              </a:r>
            </a:p>
            <a:p>
              <a:pPr marL="57150" lvl="1" indent="-57150" algn="l" defTabSz="488950">
                <a:lnSpc>
                  <a:spcPct val="90000"/>
                </a:lnSpc>
                <a:spcBef>
                  <a:spcPct val="0"/>
                </a:spcBef>
                <a:spcAft>
                  <a:spcPct val="15000"/>
                </a:spcAft>
                <a:buChar char="••"/>
              </a:pPr>
              <a:r>
                <a:rPr lang="es-MX" sz="11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Caracterización víctimas-victimarios (Ej. Documentos Procuraduría)</a:t>
              </a:r>
            </a:p>
            <a:p>
              <a:pPr marL="57150" lvl="1" indent="-57150" algn="l" defTabSz="488950">
                <a:lnSpc>
                  <a:spcPct val="90000"/>
                </a:lnSpc>
                <a:spcBef>
                  <a:spcPct val="0"/>
                </a:spcBef>
                <a:spcAft>
                  <a:spcPct val="15000"/>
                </a:spcAft>
                <a:buChar char="••"/>
              </a:pPr>
              <a:r>
                <a:rPr lang="es-MX" sz="11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Encuestas (Ej. Demografía y Salud – Profamilia)</a:t>
              </a:r>
            </a:p>
            <a:p>
              <a:pPr marL="57150" lvl="1" indent="-57150" algn="l" defTabSz="488950">
                <a:lnSpc>
                  <a:spcPct val="90000"/>
                </a:lnSpc>
                <a:spcBef>
                  <a:spcPct val="0"/>
                </a:spcBef>
                <a:spcAft>
                  <a:spcPct val="15000"/>
                </a:spcAft>
                <a:buChar char="••"/>
              </a:pPr>
              <a:r>
                <a:rPr lang="es-MX" sz="11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Revistas (Ej. Criminalidad) </a:t>
              </a:r>
              <a:endParaRPr lang="es-MX" sz="11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8" name="7 Forma libre"/>
            <p:cNvSpPr/>
            <p:nvPr/>
          </p:nvSpPr>
          <p:spPr>
            <a:xfrm>
              <a:off x="2515758" y="1768802"/>
              <a:ext cx="1974633" cy="1974633"/>
            </a:xfrm>
            <a:custGeom>
              <a:avLst/>
              <a:gdLst>
                <a:gd name="connsiteX0" fmla="*/ 0 w 1974633"/>
                <a:gd name="connsiteY0" fmla="*/ 1974633 h 1974633"/>
                <a:gd name="connsiteX1" fmla="*/ 1974633 w 1974633"/>
                <a:gd name="connsiteY1" fmla="*/ 0 h 1974633"/>
                <a:gd name="connsiteX2" fmla="*/ 1974633 w 1974633"/>
                <a:gd name="connsiteY2" fmla="*/ 1974633 h 1974633"/>
                <a:gd name="connsiteX3" fmla="*/ 0 w 1974633"/>
                <a:gd name="connsiteY3" fmla="*/ 1974633 h 1974633"/>
              </a:gdLst>
              <a:ahLst/>
              <a:cxnLst>
                <a:cxn ang="0">
                  <a:pos x="connsiteX0" y="connsiteY0"/>
                </a:cxn>
                <a:cxn ang="0">
                  <a:pos x="connsiteX1" y="connsiteY1"/>
                </a:cxn>
                <a:cxn ang="0">
                  <a:pos x="connsiteX2" y="connsiteY2"/>
                </a:cxn>
                <a:cxn ang="0">
                  <a:pos x="connsiteX3" y="connsiteY3"/>
                </a:cxn>
              </a:cxnLst>
              <a:rect l="l" t="t" r="r" b="b"/>
              <a:pathLst>
                <a:path w="1974633" h="1974633">
                  <a:moveTo>
                    <a:pt x="0" y="1974633"/>
                  </a:moveTo>
                  <a:cubicBezTo>
                    <a:pt x="0" y="884073"/>
                    <a:pt x="884073" y="0"/>
                    <a:pt x="1974633" y="0"/>
                  </a:cubicBezTo>
                  <a:lnTo>
                    <a:pt x="1974633" y="1974633"/>
                  </a:lnTo>
                  <a:lnTo>
                    <a:pt x="0" y="1974633"/>
                  </a:lnTo>
                  <a:close/>
                </a:path>
              </a:pathLst>
            </a:cu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7925" tIns="677925" rIns="99568" bIns="99568" numCol="1" spcCol="1270" anchor="ctr" anchorCtr="0">
              <a:noAutofit/>
            </a:bodyPr>
            <a:lstStyle/>
            <a:p>
              <a:pPr lvl="0" algn="ctr" defTabSz="622300">
                <a:lnSpc>
                  <a:spcPct val="90000"/>
                </a:lnSpc>
                <a:spcBef>
                  <a:spcPct val="0"/>
                </a:spcBef>
                <a:spcAft>
                  <a:spcPct val="35000"/>
                </a:spcAft>
              </a:pPr>
              <a:r>
                <a:rPr lang="es-MX" sz="12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Documentación</a:t>
              </a:r>
              <a:endParaRPr lang="es-MX" sz="12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8 Forma libre"/>
            <p:cNvSpPr/>
            <p:nvPr/>
          </p:nvSpPr>
          <p:spPr>
            <a:xfrm>
              <a:off x="4581599" y="1768802"/>
              <a:ext cx="1974633" cy="1974633"/>
            </a:xfrm>
            <a:custGeom>
              <a:avLst/>
              <a:gdLst>
                <a:gd name="connsiteX0" fmla="*/ 0 w 1974633"/>
                <a:gd name="connsiteY0" fmla="*/ 1974633 h 1974633"/>
                <a:gd name="connsiteX1" fmla="*/ 1974633 w 1974633"/>
                <a:gd name="connsiteY1" fmla="*/ 0 h 1974633"/>
                <a:gd name="connsiteX2" fmla="*/ 1974633 w 1974633"/>
                <a:gd name="connsiteY2" fmla="*/ 1974633 h 1974633"/>
                <a:gd name="connsiteX3" fmla="*/ 0 w 1974633"/>
                <a:gd name="connsiteY3" fmla="*/ 1974633 h 1974633"/>
              </a:gdLst>
              <a:ahLst/>
              <a:cxnLst>
                <a:cxn ang="0">
                  <a:pos x="connsiteX0" y="connsiteY0"/>
                </a:cxn>
                <a:cxn ang="0">
                  <a:pos x="connsiteX1" y="connsiteY1"/>
                </a:cxn>
                <a:cxn ang="0">
                  <a:pos x="connsiteX2" y="connsiteY2"/>
                </a:cxn>
                <a:cxn ang="0">
                  <a:pos x="connsiteX3" y="connsiteY3"/>
                </a:cxn>
              </a:cxnLst>
              <a:rect l="l" t="t" r="r" b="b"/>
              <a:pathLst>
                <a:path w="1974633" h="1974633">
                  <a:moveTo>
                    <a:pt x="0" y="0"/>
                  </a:moveTo>
                  <a:cubicBezTo>
                    <a:pt x="1090560" y="0"/>
                    <a:pt x="1974633" y="884073"/>
                    <a:pt x="1974633" y="1974633"/>
                  </a:cubicBezTo>
                  <a:lnTo>
                    <a:pt x="0" y="1974633"/>
                  </a:lnTo>
                  <a:lnTo>
                    <a:pt x="0" y="0"/>
                  </a:lnTo>
                  <a:close/>
                </a:path>
              </a:pathLst>
            </a:custGeom>
            <a:solidFill>
              <a:schemeClr val="accent4">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677925" rIns="677925" bIns="99568" numCol="1" spcCol="1270" anchor="ctr" anchorCtr="0">
              <a:noAutofit/>
            </a:bodyPr>
            <a:lstStyle/>
            <a:p>
              <a:pPr lvl="0" algn="ctr" defTabSz="622300">
                <a:lnSpc>
                  <a:spcPct val="90000"/>
                </a:lnSpc>
                <a:spcBef>
                  <a:spcPct val="0"/>
                </a:spcBef>
                <a:spcAft>
                  <a:spcPct val="35000"/>
                </a:spcAft>
              </a:pPr>
              <a:r>
                <a:rPr lang="es-MX" sz="12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Observatorios</a:t>
              </a:r>
              <a:r>
                <a:rPr lang="es-MX" sz="1400" kern="1200" dirty="0" smtClean="0">
                  <a:latin typeface="Verdana" panose="020B0604030504040204" pitchFamily="34" charset="0"/>
                  <a:ea typeface="Verdana" panose="020B0604030504040204" pitchFamily="34" charset="0"/>
                  <a:cs typeface="Verdana" panose="020B0604030504040204" pitchFamily="34" charset="0"/>
                </a:rPr>
                <a:t> </a:t>
              </a:r>
              <a:endParaRPr lang="es-MX" sz="14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10" name="9 Forma libre"/>
            <p:cNvSpPr/>
            <p:nvPr/>
          </p:nvSpPr>
          <p:spPr>
            <a:xfrm rot="21600000">
              <a:off x="4581599" y="3834642"/>
              <a:ext cx="1974634" cy="1974634"/>
            </a:xfrm>
            <a:custGeom>
              <a:avLst/>
              <a:gdLst>
                <a:gd name="connsiteX0" fmla="*/ 0 w 1974633"/>
                <a:gd name="connsiteY0" fmla="*/ 1974633 h 1974633"/>
                <a:gd name="connsiteX1" fmla="*/ 1974633 w 1974633"/>
                <a:gd name="connsiteY1" fmla="*/ 0 h 1974633"/>
                <a:gd name="connsiteX2" fmla="*/ 1974633 w 1974633"/>
                <a:gd name="connsiteY2" fmla="*/ 1974633 h 1974633"/>
                <a:gd name="connsiteX3" fmla="*/ 0 w 1974633"/>
                <a:gd name="connsiteY3" fmla="*/ 1974633 h 1974633"/>
              </a:gdLst>
              <a:ahLst/>
              <a:cxnLst>
                <a:cxn ang="0">
                  <a:pos x="connsiteX0" y="connsiteY0"/>
                </a:cxn>
                <a:cxn ang="0">
                  <a:pos x="connsiteX1" y="connsiteY1"/>
                </a:cxn>
                <a:cxn ang="0">
                  <a:pos x="connsiteX2" y="connsiteY2"/>
                </a:cxn>
                <a:cxn ang="0">
                  <a:pos x="connsiteX3" y="connsiteY3"/>
                </a:cxn>
              </a:cxnLst>
              <a:rect l="l" t="t" r="r" b="b"/>
              <a:pathLst>
                <a:path w="1974633" h="1974633">
                  <a:moveTo>
                    <a:pt x="1974633" y="0"/>
                  </a:moveTo>
                  <a:cubicBezTo>
                    <a:pt x="1974633" y="1090560"/>
                    <a:pt x="1090560" y="1974633"/>
                    <a:pt x="0" y="1974633"/>
                  </a:cubicBezTo>
                  <a:lnTo>
                    <a:pt x="0" y="0"/>
                  </a:lnTo>
                  <a:lnTo>
                    <a:pt x="1974633" y="0"/>
                  </a:lnTo>
                  <a:close/>
                </a:path>
              </a:pathLst>
            </a:custGeom>
            <a:solidFill>
              <a:schemeClr val="accent4">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99569" rIns="677926" bIns="677925" numCol="1" spcCol="1270" anchor="ctr" anchorCtr="0">
              <a:noAutofit/>
            </a:bodyPr>
            <a:lstStyle/>
            <a:p>
              <a:pPr lvl="0" algn="ctr" defTabSz="622300">
                <a:lnSpc>
                  <a:spcPct val="90000"/>
                </a:lnSpc>
                <a:spcBef>
                  <a:spcPct val="0"/>
                </a:spcBef>
                <a:spcAft>
                  <a:spcPct val="35000"/>
                </a:spcAft>
              </a:pPr>
              <a:r>
                <a:rPr lang="es-MX"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Actividades y cartillas prevención y promoción de derechos</a:t>
              </a:r>
              <a:endParaRPr lang="es-MX" sz="14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10 Forma libre"/>
            <p:cNvSpPr/>
            <p:nvPr/>
          </p:nvSpPr>
          <p:spPr>
            <a:xfrm rot="21600000">
              <a:off x="2515758" y="3834643"/>
              <a:ext cx="1974633" cy="1974633"/>
            </a:xfrm>
            <a:custGeom>
              <a:avLst/>
              <a:gdLst>
                <a:gd name="connsiteX0" fmla="*/ 0 w 1974633"/>
                <a:gd name="connsiteY0" fmla="*/ 1974633 h 1974633"/>
                <a:gd name="connsiteX1" fmla="*/ 1974633 w 1974633"/>
                <a:gd name="connsiteY1" fmla="*/ 0 h 1974633"/>
                <a:gd name="connsiteX2" fmla="*/ 1974633 w 1974633"/>
                <a:gd name="connsiteY2" fmla="*/ 1974633 h 1974633"/>
                <a:gd name="connsiteX3" fmla="*/ 0 w 1974633"/>
                <a:gd name="connsiteY3" fmla="*/ 1974633 h 1974633"/>
              </a:gdLst>
              <a:ahLst/>
              <a:cxnLst>
                <a:cxn ang="0">
                  <a:pos x="connsiteX0" y="connsiteY0"/>
                </a:cxn>
                <a:cxn ang="0">
                  <a:pos x="connsiteX1" y="connsiteY1"/>
                </a:cxn>
                <a:cxn ang="0">
                  <a:pos x="connsiteX2" y="connsiteY2"/>
                </a:cxn>
                <a:cxn ang="0">
                  <a:pos x="connsiteX3" y="connsiteY3"/>
                </a:cxn>
              </a:cxnLst>
              <a:rect l="l" t="t" r="r" b="b"/>
              <a:pathLst>
                <a:path w="1974633" h="1974633">
                  <a:moveTo>
                    <a:pt x="1974633" y="1974633"/>
                  </a:moveTo>
                  <a:cubicBezTo>
                    <a:pt x="884073" y="1974633"/>
                    <a:pt x="0" y="1090560"/>
                    <a:pt x="0" y="0"/>
                  </a:cubicBezTo>
                  <a:lnTo>
                    <a:pt x="1974633" y="0"/>
                  </a:lnTo>
                  <a:lnTo>
                    <a:pt x="1974633" y="1974633"/>
                  </a:lnTo>
                  <a:close/>
                </a:path>
              </a:pathLst>
            </a:cu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7925" tIns="99568" rIns="99568" bIns="677925"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Fundaciones</a:t>
              </a:r>
              <a:endParaRPr lang="es-MX" sz="14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11 Flecha circular"/>
            <p:cNvSpPr/>
            <p:nvPr/>
          </p:nvSpPr>
          <p:spPr>
            <a:xfrm>
              <a:off x="4195109" y="3378608"/>
              <a:ext cx="681773" cy="592846"/>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3" name="12 Flecha circular"/>
            <p:cNvSpPr/>
            <p:nvPr/>
          </p:nvSpPr>
          <p:spPr>
            <a:xfrm rot="10800000">
              <a:off x="4195109" y="3606625"/>
              <a:ext cx="681773" cy="592846"/>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016" y="2480956"/>
            <a:ext cx="9334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3198" y="1152171"/>
            <a:ext cx="22574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6690" y="4575864"/>
            <a:ext cx="90487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4795" y="4889597"/>
            <a:ext cx="891858" cy="955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92569" y="5620550"/>
            <a:ext cx="1164531" cy="519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1353" y="5050040"/>
            <a:ext cx="1200447" cy="448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8782643"/>
      </p:ext>
    </p:extLst>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8.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8.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8.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8.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8.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yacenci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Override>
</file>

<file path=ppt/theme/themeOverride2.xml><?xml version="1.0" encoding="utf-8"?>
<a:themeOverride xmlns:a="http://schemas.openxmlformats.org/drawingml/2006/main">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yacenci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Override>
</file>

<file path=ppt/theme/themeOverride3.xml><?xml version="1.0" encoding="utf-8"?>
<a:themeOverride xmlns:a="http://schemas.openxmlformats.org/drawingml/2006/main">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yacenci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Override>
</file>

<file path=ppt/theme/themeOverride4.xml><?xml version="1.0" encoding="utf-8"?>
<a:themeOverride xmlns:a="http://schemas.openxmlformats.org/drawingml/2006/main">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yacenci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Override>
</file>

<file path=ppt/theme/themeOverride5.xml><?xml version="1.0" encoding="utf-8"?>
<a:themeOverride xmlns:a="http://schemas.openxmlformats.org/drawingml/2006/main">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yacenci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Override>
</file>

<file path=ppt/theme/themeOverride6.xml><?xml version="1.0" encoding="utf-8"?>
<a:themeOverride xmlns:a="http://schemas.openxmlformats.org/drawingml/2006/main">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yacenci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118</TotalTime>
  <Words>3866</Words>
  <Application>Microsoft Office PowerPoint</Application>
  <PresentationFormat>Presentación en pantalla (4:3)</PresentationFormat>
  <Paragraphs>644</Paragraphs>
  <Slides>50</Slides>
  <Notes>4</Notes>
  <HiddenSlides>0</HiddenSlides>
  <MMClips>0</MMClips>
  <ScaleCrop>false</ScaleCrop>
  <HeadingPairs>
    <vt:vector size="8" baseType="variant">
      <vt:variant>
        <vt:lpstr>Fuentes usadas</vt:lpstr>
      </vt:variant>
      <vt:variant>
        <vt:i4>13</vt:i4>
      </vt:variant>
      <vt:variant>
        <vt:lpstr>Tema</vt:lpstr>
      </vt:variant>
      <vt:variant>
        <vt:i4>1</vt:i4>
      </vt:variant>
      <vt:variant>
        <vt:lpstr>Servidores OLE incrustados</vt:lpstr>
      </vt:variant>
      <vt:variant>
        <vt:i4>1</vt:i4>
      </vt:variant>
      <vt:variant>
        <vt:lpstr>Títulos de diapositiva</vt:lpstr>
      </vt:variant>
      <vt:variant>
        <vt:i4>50</vt:i4>
      </vt:variant>
    </vt:vector>
  </HeadingPairs>
  <TitlesOfParts>
    <vt:vector size="65" baseType="lpstr">
      <vt:lpstr>MS Gothic</vt:lpstr>
      <vt:lpstr>Arial</vt:lpstr>
      <vt:lpstr>Avenir Black</vt:lpstr>
      <vt:lpstr>Avenir Book</vt:lpstr>
      <vt:lpstr>Berylium</vt:lpstr>
      <vt:lpstr>Calibri</vt:lpstr>
      <vt:lpstr>Cambria</vt:lpstr>
      <vt:lpstr>Century Gothic</vt:lpstr>
      <vt:lpstr>Tahoma</vt:lpstr>
      <vt:lpstr>Times New Roman</vt:lpstr>
      <vt:lpstr>Verdana</vt:lpstr>
      <vt:lpstr>Wingdings</vt:lpstr>
      <vt:lpstr>Wingdings 2</vt:lpstr>
      <vt:lpstr>Tema de Office</vt:lpstr>
      <vt:lpstr>Documento</vt:lpstr>
      <vt:lpstr>     OBSERVATORIO PENAL  DE DELITOS SEXUALES CONTRA NIÑOS NIÑAS Y ADOLESCENTES EN COLOMBIA   </vt:lpstr>
      <vt:lpstr>    Rama Judicial del Poder Público Consejo Superior de la Judicatura Sala Administrativa </vt:lpstr>
      <vt:lpstr>Responsabilidades del Consejo Superior de la Judicatura </vt:lpstr>
      <vt:lpstr>Objetivo del Observatorio</vt:lpstr>
      <vt:lpstr>    Diseño del observatorio </vt:lpstr>
      <vt:lpstr>Estructura funcional del Observatorio</vt:lpstr>
      <vt:lpstr>Estructura organizacional del Observatorio</vt:lpstr>
      <vt:lpstr>Información cualitativa</vt:lpstr>
      <vt:lpstr>Revisión estudios previos y observatorios</vt:lpstr>
      <vt:lpstr>Observatorios</vt:lpstr>
      <vt:lpstr>Internacionales</vt:lpstr>
      <vt:lpstr>Información cualitativa</vt:lpstr>
      <vt:lpstr>    Revisión DE EXPEDIENTES </vt:lpstr>
      <vt:lpstr>Presentación de PowerPoint</vt:lpstr>
      <vt:lpstr>Expedientes revisados</vt:lpstr>
      <vt:lpstr>Tipo de delito</vt:lpstr>
      <vt:lpstr>Presentación de PowerPoint</vt:lpstr>
      <vt:lpstr>Forma de inicio del proceso</vt:lpstr>
      <vt:lpstr>Representación judicial de las víctimas</vt:lpstr>
      <vt:lpstr>Sexo de las víctimas</vt:lpstr>
      <vt:lpstr>Nº de víctimas por edad</vt:lpstr>
      <vt:lpstr>Rango de edad de agresores</vt:lpstr>
      <vt:lpstr>Antecedentes judiciales agresores en expedientes revisados</vt:lpstr>
      <vt:lpstr>Presentación de PowerPoint</vt:lpstr>
      <vt:lpstr>Actuaciones y tiempos procesales</vt:lpstr>
      <vt:lpstr>Presentación de PowerPoint</vt:lpstr>
      <vt:lpstr>Actuaciones y tiempos procesales</vt:lpstr>
      <vt:lpstr>Actuaciones y tiempos procesales</vt:lpstr>
      <vt:lpstr>    Resultados del monitoreo de indicadores </vt:lpstr>
      <vt:lpstr>Dimensiones e indicadores</vt:lpstr>
      <vt:lpstr>Revisión de fuentes: Heterogeneidad en el registro estadístico</vt:lpstr>
      <vt:lpstr>Revisión de fuentes: Imposibilidad de dimensionar con certeza el volumen  de noticias criminales por tipo de delito sexual.</vt:lpstr>
      <vt:lpstr>Revisión de fuentes: Imposibilidad de identificar con certeza la totalidad  de los delitos sexuales contra NNA en el rango de 14 a 18 años.</vt:lpstr>
      <vt:lpstr>Presentación de PowerPoint</vt:lpstr>
      <vt:lpstr>Presentación de PowerPoint</vt:lpstr>
      <vt:lpstr>Presentación de PowerPoint</vt:lpstr>
      <vt:lpstr>Presentación de PowerPoint</vt:lpstr>
      <vt:lpstr>Presentación de PowerPoint</vt:lpstr>
      <vt:lpstr>Movimiento de procesos  de delitos Sexuales 2013:FGN</vt:lpstr>
      <vt:lpstr>Presentación de PowerPoint</vt:lpstr>
      <vt:lpstr>Imputación - personas</vt:lpstr>
      <vt:lpstr>Aceptación cargos del total de personas imputadas registradas en el Sistema de Defensoría Pública </vt:lpstr>
      <vt:lpstr>Presentación de PowerPoint</vt:lpstr>
      <vt:lpstr>Presentación de PowerPoint</vt:lpstr>
      <vt:lpstr>Presentación de PowerPoint</vt:lpstr>
      <vt:lpstr>Presentación de PowerPoint</vt:lpstr>
      <vt:lpstr>Presentación de PowerPoint</vt:lpstr>
      <vt:lpstr>Caracterización de víctimas</vt:lpstr>
      <vt:lpstr>Presentación de PowerPoint</vt:lpstr>
      <vt:lpstr>Presentación de PowerPoint</vt:lpstr>
    </vt:vector>
  </TitlesOfParts>
  <Company>RETOVAR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Observatorio de Delitos Sexuales  contra NNA</dc:title>
  <dc:creator>D R</dc:creator>
  <cp:lastModifiedBy>Diana Claudia Caro Bernal</cp:lastModifiedBy>
  <cp:revision>16</cp:revision>
  <dcterms:created xsi:type="dcterms:W3CDTF">2015-06-09T05:32:06Z</dcterms:created>
  <dcterms:modified xsi:type="dcterms:W3CDTF">2015-11-14T01:49:18Z</dcterms:modified>
</cp:coreProperties>
</file>