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.xml" ContentType="application/vnd.openxmlformats-officedocument.presentationml.notesSlid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6471" autoAdjust="0"/>
  </p:normalViewPr>
  <p:slideViewPr>
    <p:cSldViewPr>
      <p:cViewPr>
        <p:scale>
          <a:sx n="80" d="100"/>
          <a:sy n="80" d="100"/>
        </p:scale>
        <p:origin x="360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uario\Desktop\cultura\Dx%20riesgo\TACAS-(2016-09-02)_vt_1bis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uario\Desktop\cultura\Dx%20riesgo\TACAS-(2016-09-02)_vt_1bis.xlsx" TargetMode="External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cultura\Dx%20riesgo\TACAS-(2016-09-02)_vt_1b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INGRESOS </a:t>
            </a:r>
            <a:r>
              <a:rPr lang="en-US" dirty="0"/>
              <a:t>POR MEDIO DE CONTROL  </a:t>
            </a:r>
            <a:r>
              <a:rPr lang="en-US" sz="1400" dirty="0">
                <a:solidFill>
                  <a:srgbClr val="FF0000"/>
                </a:solidFill>
              </a:rPr>
              <a:t>1907</a:t>
            </a:r>
            <a:endParaRPr lang="en-US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0563188976377953"/>
          <c:y val="1.388888888888888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694685039370079"/>
          <c:y val="0.18542833187518226"/>
          <c:w val="0.80762335958005238"/>
          <c:h val="0.452960046660834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Combinar!$B$1:$B$2</c:f>
              <c:strCache>
                <c:ptCount val="1"/>
                <c:pt idx="0">
                  <c:v>INGRESO POR MEDIO DE CONTROL % combinado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Combinar!$A$3:$A$9</c:f>
              <c:strCache>
                <c:ptCount val="7"/>
                <c:pt idx="0">
                  <c:v>Tutela</c:v>
                </c:pt>
                <c:pt idx="1">
                  <c:v>NRD Laboral</c:v>
                </c:pt>
                <c:pt idx="2">
                  <c:v>Reparación</c:v>
                </c:pt>
                <c:pt idx="3">
                  <c:v>Popular</c:v>
                </c:pt>
                <c:pt idx="4">
                  <c:v>Contractual</c:v>
                </c:pt>
                <c:pt idx="5">
                  <c:v>Repetición</c:v>
                </c:pt>
                <c:pt idx="6">
                  <c:v>Conciliación</c:v>
                </c:pt>
              </c:strCache>
            </c:strRef>
          </c:cat>
          <c:val>
            <c:numRef>
              <c:f>Combinar!$B$3:$B$9</c:f>
              <c:numCache>
                <c:formatCode>0.00%</c:formatCode>
                <c:ptCount val="7"/>
                <c:pt idx="0">
                  <c:v>0.33610000000000001</c:v>
                </c:pt>
                <c:pt idx="1">
                  <c:v>0.31990000000000002</c:v>
                </c:pt>
                <c:pt idx="2">
                  <c:v>0.2024</c:v>
                </c:pt>
                <c:pt idx="3">
                  <c:v>5.2999999999999999E-2</c:v>
                </c:pt>
                <c:pt idx="4">
                  <c:v>5.1400000000000001E-2</c:v>
                </c:pt>
                <c:pt idx="5">
                  <c:v>3.2000000000000001E-2</c:v>
                </c:pt>
                <c:pt idx="6">
                  <c:v>5.1999999999999998E-3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382272"/>
        <c:axId val="25625728"/>
      </c:barChart>
      <c:catAx>
        <c:axId val="25382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625728"/>
        <c:crosses val="autoZero"/>
        <c:auto val="1"/>
        <c:lblAlgn val="ctr"/>
        <c:lblOffset val="100"/>
        <c:noMultiLvlLbl val="0"/>
      </c:catAx>
      <c:valAx>
        <c:axId val="256257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5382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Popular - 62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Combinar!$B$66</c:f>
              <c:strCache>
                <c:ptCount val="1"/>
                <c:pt idx="0">
                  <c:v>45,57%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Combinar!$A$67:$A$71</c:f>
              <c:strCache>
                <c:ptCount val="4"/>
                <c:pt idx="0">
                  <c:v>Casanare</c:v>
                </c:pt>
                <c:pt idx="1">
                  <c:v>Ambiental nacionales</c:v>
                </c:pt>
                <c:pt idx="2">
                  <c:v>INPEC- USPEC</c:v>
                </c:pt>
                <c:pt idx="3">
                  <c:v>Transporte</c:v>
                </c:pt>
              </c:strCache>
            </c:strRef>
          </c:cat>
          <c:val>
            <c:numRef>
              <c:f>Combinar!$B$67:$B$71</c:f>
              <c:numCache>
                <c:formatCode>0.00%</c:formatCode>
                <c:ptCount val="5"/>
                <c:pt idx="0">
                  <c:v>0.27850000000000003</c:v>
                </c:pt>
                <c:pt idx="1">
                  <c:v>0.15190000000000001</c:v>
                </c:pt>
                <c:pt idx="2">
                  <c:v>7.5899999999999995E-2</c:v>
                </c:pt>
                <c:pt idx="3">
                  <c:v>3.7999999999999999E-2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550976"/>
        <c:axId val="61552512"/>
      </c:barChart>
      <c:catAx>
        <c:axId val="61550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1552512"/>
        <c:crosses val="autoZero"/>
        <c:auto val="1"/>
        <c:lblAlgn val="ctr"/>
        <c:lblOffset val="100"/>
        <c:noMultiLvlLbl val="0"/>
      </c:catAx>
      <c:valAx>
        <c:axId val="6155251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61550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MOTIVOS DE </a:t>
            </a:r>
            <a:r>
              <a:rPr lang="en-US" dirty="0" smtClean="0"/>
              <a:t>CONDENA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335786910131348E-3"/>
          <c:y val="0.16382912480767489"/>
          <c:w val="0.66004717856869832"/>
          <c:h val="0.8147557244999547"/>
        </c:manualLayout>
      </c:layout>
      <c:pie3DChart>
        <c:varyColors val="1"/>
        <c:ser>
          <c:idx val="0"/>
          <c:order val="0"/>
          <c:tx>
            <c:strRef>
              <c:f>Combinar!$B$171:$B$172</c:f>
              <c:strCache>
                <c:ptCount val="1"/>
                <c:pt idx="0">
                  <c:v>MOTIVOS DE CONDENA POPULAR</c:v>
                </c:pt>
              </c:strCache>
            </c:strRef>
          </c:tx>
          <c:dPt>
            <c:idx val="0"/>
            <c:bubble3D val="0"/>
            <c:explosion val="5"/>
            <c:spPr>
              <a:solidFill>
                <a:srgbClr val="0070C0"/>
              </a:solidFill>
            </c:spPr>
          </c:dPt>
          <c:dPt>
            <c:idx val="1"/>
            <c:bubble3D val="0"/>
            <c:explosion val="4"/>
            <c:spPr>
              <a:solidFill>
                <a:srgbClr val="C00000"/>
              </a:solidFill>
            </c:spPr>
          </c:dPt>
          <c:dPt>
            <c:idx val="2"/>
            <c:bubble3D val="0"/>
            <c:explosion val="3"/>
            <c:spPr>
              <a:solidFill>
                <a:srgbClr val="92D050"/>
              </a:solidFill>
            </c:spPr>
          </c:dPt>
          <c:dPt>
            <c:idx val="3"/>
            <c:bubble3D val="0"/>
            <c:explosion val="3"/>
            <c:spPr>
              <a:solidFill>
                <a:srgbClr val="7030A0"/>
              </a:solidFill>
            </c:spPr>
          </c:dPt>
          <c:dPt>
            <c:idx val="4"/>
            <c:bubble3D val="0"/>
            <c:explosion val="6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Combinar!$A$173:$A$177</c:f>
              <c:strCache>
                <c:ptCount val="5"/>
                <c:pt idx="0">
                  <c:v>TEMAS AMBIENTALES</c:v>
                </c:pt>
                <c:pt idx="1">
                  <c:v>OBRAS Y SERVICIOS PÚBLICOS</c:v>
                </c:pt>
                <c:pt idx="2">
                  <c:v>RECUPERACIÓN BIENES PÚBLICOS</c:v>
                </c:pt>
                <c:pt idx="3">
                  <c:v>SALUBRIDAD PÚBLICA</c:v>
                </c:pt>
                <c:pt idx="4">
                  <c:v>MORALIDAD ADMINISTRATIVA</c:v>
                </c:pt>
              </c:strCache>
            </c:strRef>
          </c:cat>
          <c:val>
            <c:numRef>
              <c:f>Combinar!$B$173:$B$177</c:f>
              <c:numCache>
                <c:formatCode>0.00%</c:formatCode>
                <c:ptCount val="5"/>
                <c:pt idx="0">
                  <c:v>0.5</c:v>
                </c:pt>
                <c:pt idx="1">
                  <c:v>0.23080000000000001</c:v>
                </c:pt>
                <c:pt idx="2">
                  <c:v>0.1154</c:v>
                </c:pt>
                <c:pt idx="3">
                  <c:v>7.6899999999999996E-2</c:v>
                </c:pt>
                <c:pt idx="4">
                  <c:v>7.6899999999999996E-2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 smtClean="0"/>
              <a:t>Repetición – demandas</a:t>
            </a:r>
            <a:r>
              <a:rPr lang="es-ES" baseline="0" dirty="0" smtClean="0"/>
              <a:t> - 60</a:t>
            </a:r>
            <a:endParaRPr lang="es-E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Combinar!$B$78</c:f>
              <c:strCache>
                <c:ptCount val="1"/>
                <c:pt idx="0">
                  <c:v>% Combinado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Combinar!$A$79:$A$84</c:f>
              <c:strCache>
                <c:ptCount val="6"/>
                <c:pt idx="0">
                  <c:v>Defensa</c:v>
                </c:pt>
                <c:pt idx="1">
                  <c:v>Casanare</c:v>
                </c:pt>
                <c:pt idx="2">
                  <c:v>Municipios</c:v>
                </c:pt>
                <c:pt idx="3">
                  <c:v>Nación otros</c:v>
                </c:pt>
                <c:pt idx="4">
                  <c:v>Hospital Yopal</c:v>
                </c:pt>
                <c:pt idx="5">
                  <c:v>Fiscalía - Rama</c:v>
                </c:pt>
              </c:strCache>
            </c:strRef>
          </c:cat>
          <c:val>
            <c:numRef>
              <c:f>Combinar!$B$79:$B$84</c:f>
              <c:numCache>
                <c:formatCode>0.00%</c:formatCode>
                <c:ptCount val="6"/>
                <c:pt idx="0">
                  <c:v>0.55930000000000002</c:v>
                </c:pt>
                <c:pt idx="1">
                  <c:v>0.1356</c:v>
                </c:pt>
                <c:pt idx="2">
                  <c:v>0.1356</c:v>
                </c:pt>
                <c:pt idx="3">
                  <c:v>8.4699999999999998E-2</c:v>
                </c:pt>
                <c:pt idx="4">
                  <c:v>6.7799999999999999E-2</c:v>
                </c:pt>
                <c:pt idx="5">
                  <c:v>1.6899999999999998E-2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124224"/>
        <c:axId val="63125760"/>
      </c:barChart>
      <c:catAx>
        <c:axId val="63124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CO"/>
          </a:p>
        </c:txPr>
        <c:crossAx val="63125760"/>
        <c:crosses val="autoZero"/>
        <c:auto val="1"/>
        <c:lblAlgn val="ctr"/>
        <c:lblOffset val="100"/>
        <c:noMultiLvlLbl val="0"/>
      </c:catAx>
      <c:valAx>
        <c:axId val="6312576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63124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TOP DE </a:t>
            </a:r>
            <a:r>
              <a:rPr lang="es-ES" dirty="0" smtClean="0"/>
              <a:t>CONDENADOS – </a:t>
            </a:r>
            <a:r>
              <a:rPr lang="es-ES" sz="1400" dirty="0" smtClean="0"/>
              <a:t>20%</a:t>
            </a:r>
            <a:endParaRPr lang="es-E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Combinar!$B$114:$B$115</c:f>
              <c:strCache>
                <c:ptCount val="1"/>
                <c:pt idx="0">
                  <c:v>TOP DE CONDENADOS Total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5.06445672191528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700000"/>
              <a:lstStyle/>
              <a:p>
                <a:pPr>
                  <a:defRPr/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Combinar!$A$116:$A$127</c:f>
              <c:strCache>
                <c:ptCount val="12"/>
                <c:pt idx="0">
                  <c:v>CORPORINOQUIA</c:v>
                </c:pt>
                <c:pt idx="1">
                  <c:v>EJÉRCITO</c:v>
                </c:pt>
                <c:pt idx="2">
                  <c:v>RAMA JUD - FGN</c:v>
                </c:pt>
                <c:pt idx="3">
                  <c:v>POLICÍA</c:v>
                </c:pt>
                <c:pt idx="4">
                  <c:v>MUNICIPIOS</c:v>
                </c:pt>
                <c:pt idx="5">
                  <c:v>ASISTENCIAL SALUD</c:v>
                </c:pt>
                <c:pt idx="6">
                  <c:v>CASANARE Y ENTES</c:v>
                </c:pt>
                <c:pt idx="7">
                  <c:v>AERONÁUTICA CIVIL</c:v>
                </c:pt>
                <c:pt idx="8">
                  <c:v>MINEDUCACIÓN</c:v>
                </c:pt>
                <c:pt idx="9">
                  <c:v>FONADE Y OTROS</c:v>
                </c:pt>
                <c:pt idx="10">
                  <c:v>ENERCA SA ESP</c:v>
                </c:pt>
                <c:pt idx="11">
                  <c:v>INVÍAS</c:v>
                </c:pt>
              </c:strCache>
            </c:strRef>
          </c:cat>
          <c:val>
            <c:numRef>
              <c:f>Combinar!$B$116:$B$127</c:f>
              <c:numCache>
                <c:formatCode>_(* #,##0_);_(* \(#,##0\);_(* "-"_);_(@_)</c:formatCode>
                <c:ptCount val="12"/>
                <c:pt idx="0">
                  <c:v>17504221263</c:v>
                </c:pt>
                <c:pt idx="1">
                  <c:v>8709727028</c:v>
                </c:pt>
                <c:pt idx="2">
                  <c:v>4539324450</c:v>
                </c:pt>
                <c:pt idx="3">
                  <c:v>3112922025</c:v>
                </c:pt>
                <c:pt idx="4">
                  <c:v>1921433849</c:v>
                </c:pt>
                <c:pt idx="5">
                  <c:v>1582921714</c:v>
                </c:pt>
                <c:pt idx="6">
                  <c:v>1536082158</c:v>
                </c:pt>
                <c:pt idx="7">
                  <c:v>1038040725</c:v>
                </c:pt>
                <c:pt idx="8">
                  <c:v>545291376</c:v>
                </c:pt>
                <c:pt idx="9">
                  <c:v>327490900</c:v>
                </c:pt>
                <c:pt idx="10">
                  <c:v>303705706</c:v>
                </c:pt>
                <c:pt idx="11">
                  <c:v>224762330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641472"/>
        <c:axId val="61643008"/>
      </c:barChart>
      <c:catAx>
        <c:axId val="61641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 baseline="0">
                <a:latin typeface="Arial Narrow" panose="020B0606020202030204" pitchFamily="34" charset="0"/>
              </a:defRPr>
            </a:pPr>
            <a:endParaRPr lang="es-CO"/>
          </a:p>
        </c:txPr>
        <c:crossAx val="61643008"/>
        <c:crosses val="autoZero"/>
        <c:auto val="1"/>
        <c:lblAlgn val="ctr"/>
        <c:lblOffset val="100"/>
        <c:noMultiLvlLbl val="0"/>
      </c:catAx>
      <c:valAx>
        <c:axId val="61643008"/>
        <c:scaling>
          <c:orientation val="minMax"/>
        </c:scaling>
        <c:delete val="0"/>
        <c:axPos val="l"/>
        <c:majorGridlines/>
        <c:numFmt formatCode="_(* #,##0_);_(* \(#,##0\);_(* &quot;-&quot;_);_(@_)" sourceLinked="1"/>
        <c:majorTickMark val="out"/>
        <c:minorTickMark val="none"/>
        <c:tickLblPos val="nextTo"/>
        <c:crossAx val="61641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TOP DE CONDENADOS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427384076990331E-3"/>
          <c:y val="0.16972762520057547"/>
          <c:w val="0.71183804436041942"/>
          <c:h val="0.82303144235731907"/>
        </c:manualLayout>
      </c:layout>
      <c:pie3DChart>
        <c:varyColors val="1"/>
        <c:ser>
          <c:idx val="0"/>
          <c:order val="0"/>
          <c:tx>
            <c:strRef>
              <c:f>Combinar!$B$114:$B$115</c:f>
              <c:strCache>
                <c:ptCount val="1"/>
                <c:pt idx="0">
                  <c:v>TOP DE CONDENADOS Total</c:v>
                </c:pt>
              </c:strCache>
            </c:strRef>
          </c:tx>
          <c:dPt>
            <c:idx val="0"/>
            <c:bubble3D val="0"/>
            <c:explosion val="2"/>
            <c:spPr>
              <a:solidFill>
                <a:srgbClr val="C00000"/>
              </a:solidFill>
            </c:spPr>
          </c:dPt>
          <c:dPt>
            <c:idx val="1"/>
            <c:bubble3D val="0"/>
            <c:explosion val="6"/>
            <c:spPr>
              <a:solidFill>
                <a:srgbClr val="92D050"/>
              </a:solidFill>
            </c:spPr>
          </c:dPt>
          <c:dPt>
            <c:idx val="2"/>
            <c:bubble3D val="0"/>
            <c:explosion val="6"/>
            <c:spPr>
              <a:solidFill>
                <a:srgbClr val="7030A0"/>
              </a:solidFill>
            </c:spPr>
          </c:dPt>
          <c:dPt>
            <c:idx val="3"/>
            <c:bubble3D val="0"/>
            <c:explosion val="6"/>
            <c:spPr>
              <a:solidFill>
                <a:srgbClr val="0070C0"/>
              </a:solidFill>
            </c:spPr>
          </c:dPt>
          <c:dPt>
            <c:idx val="4"/>
            <c:bubble3D val="0"/>
            <c:explosion val="8"/>
            <c:spPr>
              <a:solidFill>
                <a:srgbClr val="FFC000"/>
              </a:solidFill>
            </c:spPr>
          </c:dPt>
          <c:dPt>
            <c:idx val="5"/>
            <c:bubble3D val="0"/>
            <c:explosion val="9"/>
          </c:dPt>
          <c:dPt>
            <c:idx val="6"/>
            <c:bubble3D val="0"/>
            <c:explosion val="7"/>
            <c:spPr>
              <a:solidFill>
                <a:srgbClr val="FF66FF"/>
              </a:solidFill>
            </c:spPr>
          </c:dPt>
          <c:dLbls>
            <c:dLbl>
              <c:idx val="0"/>
              <c:layout>
                <c:manualLayout>
                  <c:x val="-0.22811898512685913"/>
                  <c:y val="5.906969962088072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6735564304461941E-3"/>
                  <c:y val="-0.10264435695538057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02230971128609E-3"/>
                  <c:y val="6.4326334208223545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1283902012248467E-3"/>
                  <c:y val="-4.66699475065616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812694663167104"/>
                  <c:y val="-4.149715660542432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Combinar!$A$116:$A$122</c:f>
              <c:strCache>
                <c:ptCount val="7"/>
                <c:pt idx="0">
                  <c:v>CORPORINOQUIA</c:v>
                </c:pt>
                <c:pt idx="1">
                  <c:v>EJÉRCITO</c:v>
                </c:pt>
                <c:pt idx="2">
                  <c:v>RAMA JUD - FGN</c:v>
                </c:pt>
                <c:pt idx="3">
                  <c:v>POLICÍA</c:v>
                </c:pt>
                <c:pt idx="4">
                  <c:v>MUNICIPIOS</c:v>
                </c:pt>
                <c:pt idx="5">
                  <c:v>ASISTENCIAL SALUD</c:v>
                </c:pt>
                <c:pt idx="6">
                  <c:v>CASANARE Y ENTES</c:v>
                </c:pt>
              </c:strCache>
            </c:strRef>
          </c:cat>
          <c:val>
            <c:numRef>
              <c:f>Combinar!$B$116:$B$122</c:f>
              <c:numCache>
                <c:formatCode>_(* #,##0_);_(* \(#,##0\);_(* "-"_);_(@_)</c:formatCode>
                <c:ptCount val="7"/>
                <c:pt idx="0">
                  <c:v>17504221263</c:v>
                </c:pt>
                <c:pt idx="1">
                  <c:v>8709727028</c:v>
                </c:pt>
                <c:pt idx="2">
                  <c:v>4539324450</c:v>
                </c:pt>
                <c:pt idx="3">
                  <c:v>3112922025</c:v>
                </c:pt>
                <c:pt idx="4">
                  <c:v>1921433849</c:v>
                </c:pt>
                <c:pt idx="5">
                  <c:v>1582921714</c:v>
                </c:pt>
                <c:pt idx="6">
                  <c:v>1536082158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912085568646794"/>
          <c:y val="0.27869125652705257"/>
          <c:w val="0.33318044619422565"/>
          <c:h val="0.58602034120734903"/>
        </c:manualLayout>
      </c:layout>
      <c:overlay val="0"/>
      <c:txPr>
        <a:bodyPr/>
        <a:lstStyle/>
        <a:p>
          <a:pPr>
            <a:defRPr sz="1600" b="1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O" sz="2400" dirty="0"/>
              <a:t>TOP CONDENAS 2ª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954402781830035E-3"/>
          <c:y val="0.12653594045106098"/>
          <c:w val="0.69816385925966684"/>
          <c:h val="0.85507315426491071"/>
        </c:manualLayout>
      </c:layout>
      <c:pie3DChart>
        <c:varyColors val="1"/>
        <c:ser>
          <c:idx val="0"/>
          <c:order val="0"/>
          <c:tx>
            <c:strRef>
              <c:f>Combinar!$B$185</c:f>
              <c:strCache>
                <c:ptCount val="1"/>
                <c:pt idx="0">
                  <c:v>TOP CONDENAS 2ª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rgbClr val="FF0000"/>
              </a:solidFill>
            </c:spPr>
          </c:dPt>
          <c:dPt>
            <c:idx val="1"/>
            <c:bubble3D val="0"/>
            <c:explosion val="11"/>
            <c:spPr>
              <a:solidFill>
                <a:srgbClr val="0070C0"/>
              </a:solidFill>
            </c:spPr>
          </c:dPt>
          <c:dPt>
            <c:idx val="2"/>
            <c:bubble3D val="0"/>
            <c:explosion val="7"/>
            <c:spPr>
              <a:solidFill>
                <a:srgbClr val="00B050"/>
              </a:solidFill>
            </c:spPr>
          </c:dPt>
          <c:dPt>
            <c:idx val="3"/>
            <c:bubble3D val="0"/>
            <c:explosion val="5"/>
            <c:spPr>
              <a:solidFill>
                <a:srgbClr val="FFFF00"/>
              </a:solidFill>
            </c:spPr>
          </c:dPt>
          <c:dPt>
            <c:idx val="4"/>
            <c:bubble3D val="0"/>
            <c:explosion val="8"/>
          </c:dPt>
          <c:dPt>
            <c:idx val="5"/>
            <c:bubble3D val="0"/>
            <c:explosion val="11"/>
          </c:dPt>
          <c:dPt>
            <c:idx val="6"/>
            <c:bubble3D val="0"/>
            <c:explosion val="13"/>
            <c:spPr>
              <a:solidFill>
                <a:srgbClr val="FF66FF"/>
              </a:solidFill>
            </c:spPr>
          </c:dPt>
          <c:dLbls>
            <c:dLbl>
              <c:idx val="2"/>
              <c:layout>
                <c:manualLayout>
                  <c:x val="2.1004670136077347E-2"/>
                  <c:y val="-2.311448999909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1203993469687882E-3"/>
                  <c:y val="-8.32690741243551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410775014990831E-3"/>
                  <c:y val="-1.01113222916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Combinar!$A$186:$A$192</c:f>
              <c:strCache>
                <c:ptCount val="7"/>
                <c:pt idx="0">
                  <c:v>EJÉRCITO</c:v>
                </c:pt>
                <c:pt idx="1">
                  <c:v>POLICÍA</c:v>
                </c:pt>
                <c:pt idx="2">
                  <c:v>CASANARE Y ENTES</c:v>
                </c:pt>
                <c:pt idx="3">
                  <c:v>HOSPITAL DE YOPAL ESE</c:v>
                </c:pt>
                <c:pt idx="4">
                  <c:v>RAMA - FISCALÍA</c:v>
                </c:pt>
                <c:pt idx="5">
                  <c:v>AERONÁUTICA CIVIL</c:v>
                </c:pt>
                <c:pt idx="6">
                  <c:v>MUNICIPIOS</c:v>
                </c:pt>
              </c:strCache>
            </c:strRef>
          </c:cat>
          <c:val>
            <c:numRef>
              <c:f>Combinar!$B$186:$B$192</c:f>
              <c:numCache>
                <c:formatCode>_-* #,##0\ _€_-;\-* #,##0\ _€_-;_-* "-"??\ _€_-;_-@_-</c:formatCode>
                <c:ptCount val="7"/>
                <c:pt idx="0">
                  <c:v>5691447037</c:v>
                </c:pt>
                <c:pt idx="1">
                  <c:v>3077586812</c:v>
                </c:pt>
                <c:pt idx="2">
                  <c:v>2176232776</c:v>
                </c:pt>
                <c:pt idx="3">
                  <c:v>1610497667</c:v>
                </c:pt>
                <c:pt idx="4">
                  <c:v>1258078638</c:v>
                </c:pt>
                <c:pt idx="5">
                  <c:v>1038040725</c:v>
                </c:pt>
                <c:pt idx="6">
                  <c:v>647222240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47256327697767"/>
          <c:y val="0.28021757625124444"/>
          <c:w val="0.33818944831674985"/>
          <c:h val="0.58197882161281567"/>
        </c:manualLayout>
      </c:layout>
      <c:overlay val="0"/>
      <c:txPr>
        <a:bodyPr/>
        <a:lstStyle/>
        <a:p>
          <a:pPr>
            <a:defRPr sz="1400" b="1" baseline="0">
              <a:latin typeface="Arial Narrow" panose="020B0606020202030204" pitchFamily="34" charset="0"/>
            </a:defRPr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Tutela - primera </a:t>
            </a:r>
            <a:r>
              <a:rPr lang="es-ES" dirty="0" smtClean="0"/>
              <a:t>– S-281</a:t>
            </a:r>
            <a:endParaRPr lang="es-E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Combinar!$B$16</c:f>
              <c:strCache>
                <c:ptCount val="1"/>
                <c:pt idx="0">
                  <c:v>% primera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Combinar!$A$17:$A$23</c:f>
              <c:strCache>
                <c:ptCount val="7"/>
                <c:pt idx="0">
                  <c:v>CNE</c:v>
                </c:pt>
                <c:pt idx="1">
                  <c:v>Presidencia</c:v>
                </c:pt>
                <c:pt idx="2">
                  <c:v>Jgdos Adtrativos</c:v>
                </c:pt>
                <c:pt idx="3">
                  <c:v>Casanare - MEN</c:v>
                </c:pt>
                <c:pt idx="4">
                  <c:v>PGN</c:v>
                </c:pt>
                <c:pt idx="5">
                  <c:v>Policía nal</c:v>
                </c:pt>
                <c:pt idx="6">
                  <c:v>Fiscalía</c:v>
                </c:pt>
              </c:strCache>
            </c:strRef>
          </c:cat>
          <c:val>
            <c:numRef>
              <c:f>Combinar!$B$17:$B$23</c:f>
              <c:numCache>
                <c:formatCode>0.00%</c:formatCode>
                <c:ptCount val="7"/>
                <c:pt idx="0">
                  <c:v>0.30599999999999999</c:v>
                </c:pt>
                <c:pt idx="1">
                  <c:v>0.2135</c:v>
                </c:pt>
                <c:pt idx="2">
                  <c:v>0.1246</c:v>
                </c:pt>
                <c:pt idx="3">
                  <c:v>0.1174</c:v>
                </c:pt>
                <c:pt idx="4">
                  <c:v>8.5400000000000004E-2</c:v>
                </c:pt>
                <c:pt idx="5">
                  <c:v>8.5400000000000004E-2</c:v>
                </c:pt>
                <c:pt idx="6">
                  <c:v>6.7599999999999993E-2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156544"/>
        <c:axId val="61325696"/>
      </c:barChart>
      <c:catAx>
        <c:axId val="60156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1325696"/>
        <c:crosses val="autoZero"/>
        <c:auto val="1"/>
        <c:lblAlgn val="ctr"/>
        <c:lblOffset val="100"/>
        <c:noMultiLvlLbl val="0"/>
      </c:catAx>
      <c:valAx>
        <c:axId val="6132569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60156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Tutela</a:t>
            </a:r>
            <a:r>
              <a:rPr lang="en-US" dirty="0"/>
              <a:t> - </a:t>
            </a:r>
            <a:r>
              <a:rPr lang="en-US" dirty="0" err="1"/>
              <a:t>Segunda</a:t>
            </a:r>
            <a:r>
              <a:rPr lang="en-US" dirty="0"/>
              <a:t> </a:t>
            </a:r>
            <a:r>
              <a:rPr lang="en-US" dirty="0" smtClean="0"/>
              <a:t>– S-90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Combinar!$F$16</c:f>
              <c:strCache>
                <c:ptCount val="1"/>
                <c:pt idx="0">
                  <c:v>% Segunda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Combinar!$E$17:$E$22</c:f>
              <c:strCache>
                <c:ptCount val="6"/>
                <c:pt idx="0">
                  <c:v>Pensionales</c:v>
                </c:pt>
                <c:pt idx="1">
                  <c:v>EPS - ESE - IPS</c:v>
                </c:pt>
                <c:pt idx="2">
                  <c:v>UARIV </c:v>
                </c:pt>
                <c:pt idx="3">
                  <c:v>Casanare y entes </c:v>
                </c:pt>
                <c:pt idx="4">
                  <c:v>INPEC</c:v>
                </c:pt>
                <c:pt idx="5">
                  <c:v>Municipios</c:v>
                </c:pt>
              </c:strCache>
            </c:strRef>
          </c:cat>
          <c:val>
            <c:numRef>
              <c:f>Combinar!$F$17:$F$22</c:f>
              <c:numCache>
                <c:formatCode>0.00%</c:formatCode>
                <c:ptCount val="6"/>
                <c:pt idx="0">
                  <c:v>0.1167</c:v>
                </c:pt>
                <c:pt idx="1">
                  <c:v>0.1</c:v>
                </c:pt>
                <c:pt idx="2">
                  <c:v>7.7799999999999994E-2</c:v>
                </c:pt>
                <c:pt idx="3">
                  <c:v>7.7799999999999994E-2</c:v>
                </c:pt>
                <c:pt idx="4">
                  <c:v>7.22E-2</c:v>
                </c:pt>
                <c:pt idx="5">
                  <c:v>5.5599999999999997E-2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723456"/>
        <c:axId val="24724992"/>
      </c:barChart>
      <c:catAx>
        <c:axId val="24723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724992"/>
        <c:crosses val="autoZero"/>
        <c:auto val="1"/>
        <c:lblAlgn val="ctr"/>
        <c:lblOffset val="100"/>
        <c:noMultiLvlLbl val="0"/>
      </c:catAx>
      <c:valAx>
        <c:axId val="2472499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4723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AMPAROS CONSTITUCIONALES (199)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Combinar!$B$99:$B$100</c:f>
              <c:strCache>
                <c:ptCount val="1"/>
                <c:pt idx="0">
                  <c:v>CONDENAS CONSTITUCIONALES % CONSTI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Combinar!$A$101:$A$110</c:f>
              <c:strCache>
                <c:ptCount val="10"/>
                <c:pt idx="0">
                  <c:v>CNE</c:v>
                </c:pt>
                <c:pt idx="1">
                  <c:v>NACION - MINDEFENSA</c:v>
                </c:pt>
                <c:pt idx="2">
                  <c:v>MINEDUCACIÓN</c:v>
                </c:pt>
                <c:pt idx="3">
                  <c:v>MUNICIPIOS</c:v>
                </c:pt>
                <c:pt idx="4">
                  <c:v>RAMA - FISCALÍA</c:v>
                </c:pt>
                <c:pt idx="5">
                  <c:v>CASANARE</c:v>
                </c:pt>
                <c:pt idx="6">
                  <c:v>PROCURADURÍA</c:v>
                </c:pt>
                <c:pt idx="7">
                  <c:v>CAPRESOCA EPS</c:v>
                </c:pt>
                <c:pt idx="8">
                  <c:v>INPEC</c:v>
                </c:pt>
                <c:pt idx="9">
                  <c:v>REGISTRADURÍA</c:v>
                </c:pt>
              </c:strCache>
            </c:strRef>
          </c:cat>
          <c:val>
            <c:numRef>
              <c:f>Combinar!$B$101:$B$110</c:f>
              <c:numCache>
                <c:formatCode>0.00%</c:formatCode>
                <c:ptCount val="10"/>
                <c:pt idx="0">
                  <c:v>0.29149999999999998</c:v>
                </c:pt>
                <c:pt idx="1">
                  <c:v>0.25629999999999997</c:v>
                </c:pt>
                <c:pt idx="2">
                  <c:v>0.1709</c:v>
                </c:pt>
                <c:pt idx="3">
                  <c:v>6.0299999999999999E-2</c:v>
                </c:pt>
                <c:pt idx="4">
                  <c:v>5.5300000000000002E-2</c:v>
                </c:pt>
                <c:pt idx="5">
                  <c:v>4.02E-2</c:v>
                </c:pt>
                <c:pt idx="6">
                  <c:v>4.02E-2</c:v>
                </c:pt>
                <c:pt idx="7">
                  <c:v>3.0200000000000001E-2</c:v>
                </c:pt>
                <c:pt idx="8">
                  <c:v>3.0200000000000001E-2</c:v>
                </c:pt>
                <c:pt idx="9">
                  <c:v>2.5100000000000001E-2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334208"/>
        <c:axId val="25080576"/>
      </c:barChart>
      <c:catAx>
        <c:axId val="58334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i="0" baseline="0">
                <a:latin typeface="Arial Narrow" panose="020B0606020202030204" pitchFamily="34" charset="0"/>
              </a:defRPr>
            </a:pPr>
            <a:endParaRPr lang="es-CO"/>
          </a:p>
        </c:txPr>
        <c:crossAx val="25080576"/>
        <c:crosses val="autoZero"/>
        <c:auto val="1"/>
        <c:lblAlgn val="ctr"/>
        <c:lblOffset val="100"/>
        <c:noMultiLvlLbl val="0"/>
      </c:catAx>
      <c:valAx>
        <c:axId val="2508057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83342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DERECHOS</a:t>
            </a:r>
            <a:r>
              <a:rPr lang="en-US" baseline="0" dirty="0" smtClean="0"/>
              <a:t> AMPARADOS</a:t>
            </a:r>
            <a:r>
              <a:rPr lang="en-US" dirty="0" smtClean="0"/>
              <a:t> </a:t>
            </a:r>
            <a:r>
              <a:rPr lang="en-US" dirty="0"/>
              <a:t>- 222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1785211331342203"/>
          <c:w val="0.74780187368365847"/>
          <c:h val="0.87755018553715269"/>
        </c:manualLayout>
      </c:layout>
      <c:pie3DChart>
        <c:varyColors val="1"/>
        <c:ser>
          <c:idx val="0"/>
          <c:order val="0"/>
          <c:tx>
            <c:strRef>
              <c:f>Combinar!$B$133:$B$134</c:f>
              <c:strCache>
                <c:ptCount val="1"/>
                <c:pt idx="0">
                  <c:v>MOTIVOS DE CONDENA %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rgbClr val="0070C0"/>
              </a:solidFill>
            </c:spPr>
          </c:dPt>
          <c:dPt>
            <c:idx val="1"/>
            <c:bubble3D val="0"/>
            <c:explosion val="4"/>
            <c:spPr>
              <a:solidFill>
                <a:srgbClr val="C00000"/>
              </a:solidFill>
            </c:spPr>
          </c:dPt>
          <c:dPt>
            <c:idx val="2"/>
            <c:bubble3D val="0"/>
            <c:explosion val="4"/>
            <c:spPr>
              <a:solidFill>
                <a:srgbClr val="92D050"/>
              </a:solidFill>
            </c:spPr>
          </c:dPt>
          <c:dPt>
            <c:idx val="3"/>
            <c:bubble3D val="0"/>
            <c:explosion val="3"/>
            <c:spPr>
              <a:solidFill>
                <a:srgbClr val="7030A0"/>
              </a:solidFill>
            </c:spPr>
          </c:dPt>
          <c:dPt>
            <c:idx val="4"/>
            <c:bubble3D val="0"/>
            <c:explosion val="5"/>
            <c:spPr>
              <a:solidFill>
                <a:srgbClr val="FF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Combinar!$A$135:$A$139</c:f>
              <c:strCache>
                <c:ptCount val="5"/>
                <c:pt idx="0">
                  <c:v>DERECHOS POLÍTICOS</c:v>
                </c:pt>
                <c:pt idx="1">
                  <c:v>PETICIÓN</c:v>
                </c:pt>
                <c:pt idx="2">
                  <c:v>SALUD</c:v>
                </c:pt>
                <c:pt idx="3">
                  <c:v>EDUCACIÓN</c:v>
                </c:pt>
                <c:pt idx="4">
                  <c:v>DEBIDO PROCESO</c:v>
                </c:pt>
              </c:strCache>
            </c:strRef>
          </c:cat>
          <c:val>
            <c:numRef>
              <c:f>Combinar!$B$135:$B$139</c:f>
              <c:numCache>
                <c:formatCode>0.00%</c:formatCode>
                <c:ptCount val="5"/>
                <c:pt idx="0">
                  <c:v>0.26579999999999998</c:v>
                </c:pt>
                <c:pt idx="1">
                  <c:v>0.26129999999999998</c:v>
                </c:pt>
                <c:pt idx="2">
                  <c:v>0.19819999999999999</c:v>
                </c:pt>
                <c:pt idx="3">
                  <c:v>0.1802</c:v>
                </c:pt>
                <c:pt idx="4">
                  <c:v>9.4600000000000004E-2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033440534139671"/>
          <c:y val="0.24498325640329441"/>
          <c:w val="0.25301742595716048"/>
          <c:h val="0.6465852113313421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NRD - Laboral - 508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Combinar!$B$33</c:f>
              <c:strCache>
                <c:ptCount val="1"/>
                <c:pt idx="0">
                  <c:v>% combinado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Combinar!$A$34:$A$41</c:f>
              <c:strCache>
                <c:ptCount val="8"/>
                <c:pt idx="0">
                  <c:v>Pensiones</c:v>
                </c:pt>
                <c:pt idx="1">
                  <c:v>Casanare</c:v>
                </c:pt>
                <c:pt idx="2">
                  <c:v>MEN - FPSM</c:v>
                </c:pt>
                <c:pt idx="3">
                  <c:v>Defensa Ejército</c:v>
                </c:pt>
                <c:pt idx="4">
                  <c:v>Nación Fiscalía</c:v>
                </c:pt>
                <c:pt idx="5">
                  <c:v>Defensa Policía</c:v>
                </c:pt>
                <c:pt idx="6">
                  <c:v>Municipios</c:v>
                </c:pt>
                <c:pt idx="7">
                  <c:v>Rama Judicial</c:v>
                </c:pt>
              </c:strCache>
            </c:strRef>
          </c:cat>
          <c:val>
            <c:numRef>
              <c:f>Combinar!$B$34:$B$41</c:f>
              <c:numCache>
                <c:formatCode>0.00%</c:formatCode>
                <c:ptCount val="8"/>
                <c:pt idx="0">
                  <c:v>0.36430000000000001</c:v>
                </c:pt>
                <c:pt idx="1">
                  <c:v>0.2697</c:v>
                </c:pt>
                <c:pt idx="2">
                  <c:v>0.18210000000000001</c:v>
                </c:pt>
                <c:pt idx="3">
                  <c:v>9.2799999999999994E-2</c:v>
                </c:pt>
                <c:pt idx="4">
                  <c:v>2.8000000000000001E-2</c:v>
                </c:pt>
                <c:pt idx="5">
                  <c:v>1.23E-2</c:v>
                </c:pt>
                <c:pt idx="6">
                  <c:v>3.3300000000000003E-2</c:v>
                </c:pt>
                <c:pt idx="7">
                  <c:v>1.7500000000000002E-2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16640"/>
        <c:axId val="24822528"/>
      </c:barChart>
      <c:catAx>
        <c:axId val="24816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CO"/>
          </a:p>
        </c:txPr>
        <c:crossAx val="24822528"/>
        <c:crosses val="autoZero"/>
        <c:auto val="1"/>
        <c:lblAlgn val="ctr"/>
        <c:lblOffset val="100"/>
        <c:noMultiLvlLbl val="0"/>
      </c:catAx>
      <c:valAx>
        <c:axId val="248225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4816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MOTIVOS DE CONDENA NRD-Lab</a:t>
            </a:r>
            <a:r>
              <a:rPr lang="en-US" baseline="0" dirty="0"/>
              <a:t> -172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929571303587056E-2"/>
          <c:y val="0.30321478081618869"/>
          <c:w val="0.64790485564304456"/>
          <c:h val="0.614384674010653"/>
        </c:manualLayout>
      </c:layout>
      <c:pie3DChart>
        <c:varyColors val="1"/>
        <c:ser>
          <c:idx val="0"/>
          <c:order val="0"/>
          <c:tx>
            <c:strRef>
              <c:f>Combinar!$B$146:$B$147</c:f>
              <c:strCache>
                <c:ptCount val="1"/>
                <c:pt idx="0">
                  <c:v>MOTIVOS DE CONDENA %</c:v>
                </c:pt>
              </c:strCache>
            </c:strRef>
          </c:tx>
          <c:dPt>
            <c:idx val="0"/>
            <c:bubble3D val="0"/>
            <c:explosion val="8"/>
          </c:dPt>
          <c:dPt>
            <c:idx val="1"/>
            <c:bubble3D val="0"/>
            <c:explosion val="10"/>
          </c:dPt>
          <c:dPt>
            <c:idx val="2"/>
            <c:bubble3D val="0"/>
            <c:explosion val="9"/>
          </c:dPt>
          <c:dPt>
            <c:idx val="3"/>
            <c:bubble3D val="0"/>
            <c:explosion val="7"/>
          </c:dPt>
          <c:dPt>
            <c:idx val="4"/>
            <c:bubble3D val="0"/>
            <c:explosion val="13"/>
          </c:dPt>
          <c:dPt>
            <c:idx val="5"/>
            <c:bubble3D val="0"/>
            <c:explosion val="16"/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/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7152230971128613E-3"/>
                  <c:y val="-4.9649819655530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5760061242344708E-2"/>
                  <c:y val="-4.2222047668684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Combinar!$A$148:$A$153</c:f>
              <c:strCache>
                <c:ptCount val="6"/>
                <c:pt idx="0">
                  <c:v>PENSIONALES</c:v>
                </c:pt>
                <c:pt idx="1">
                  <c:v>CONTRATO REALIDAD</c:v>
                </c:pt>
                <c:pt idx="2">
                  <c:v>REAJUSTE IPC</c:v>
                </c:pt>
                <c:pt idx="3">
                  <c:v>NIVELACIÓN SALARIAL</c:v>
                </c:pt>
                <c:pt idx="4">
                  <c:v>MORA CESANTÍAS</c:v>
                </c:pt>
                <c:pt idx="5">
                  <c:v>RETIRO DEL SERVICIO</c:v>
                </c:pt>
              </c:strCache>
            </c:strRef>
          </c:cat>
          <c:val>
            <c:numRef>
              <c:f>Combinar!$B$148:$B$153</c:f>
              <c:numCache>
                <c:formatCode>0.00%</c:formatCode>
                <c:ptCount val="6"/>
                <c:pt idx="0">
                  <c:v>0.71509999999999996</c:v>
                </c:pt>
                <c:pt idx="1">
                  <c:v>2.3300000000000001E-2</c:v>
                </c:pt>
                <c:pt idx="2">
                  <c:v>4.07E-2</c:v>
                </c:pt>
                <c:pt idx="3">
                  <c:v>2.9100000000000001E-2</c:v>
                </c:pt>
                <c:pt idx="4">
                  <c:v>0.1628</c:v>
                </c:pt>
                <c:pt idx="5">
                  <c:v>2.9100000000000001E-2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776399825021867"/>
          <c:y val="0.27474391934494302"/>
          <c:w val="0.35556933508311456"/>
          <c:h val="0.66054181889976071"/>
        </c:manualLayout>
      </c:layout>
      <c:overlay val="0"/>
      <c:txPr>
        <a:bodyPr/>
        <a:lstStyle/>
        <a:p>
          <a:pPr>
            <a:defRPr sz="1100" b="1"/>
          </a:pPr>
          <a:endParaRPr lang="es-C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 smtClean="0"/>
              <a:t>Reparación - condenas</a:t>
            </a:r>
            <a:r>
              <a:rPr lang="es-ES" baseline="0" dirty="0" smtClean="0"/>
              <a:t>- </a:t>
            </a:r>
            <a:r>
              <a:rPr lang="es-ES" baseline="0" dirty="0"/>
              <a:t>196</a:t>
            </a:r>
            <a:endParaRPr lang="es-ES" dirty="0"/>
          </a:p>
        </c:rich>
      </c:tx>
      <c:layout>
        <c:manualLayout>
          <c:xMode val="edge"/>
          <c:yMode val="edge"/>
          <c:x val="0.227949077366021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666780871427646"/>
          <c:y val="2.5867964421114026E-2"/>
          <c:w val="0.82728773209738404"/>
          <c:h val="0.47679644211140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Combinar!$B$50</c:f>
              <c:strCache>
                <c:ptCount val="1"/>
                <c:pt idx="0">
                  <c:v>% Combinado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Combinar!$A$51:$A$57</c:f>
              <c:strCache>
                <c:ptCount val="7"/>
                <c:pt idx="0">
                  <c:v>Defensa Ejército</c:v>
                </c:pt>
                <c:pt idx="1">
                  <c:v>Municipios</c:v>
                </c:pt>
                <c:pt idx="2">
                  <c:v>Hospital Yopal</c:v>
                </c:pt>
                <c:pt idx="3">
                  <c:v>Casanare</c:v>
                </c:pt>
                <c:pt idx="4">
                  <c:v>Fiscalía - Rama</c:v>
                </c:pt>
                <c:pt idx="5">
                  <c:v>Hospitales otros</c:v>
                </c:pt>
                <c:pt idx="6">
                  <c:v>Defensa Polinal</c:v>
                </c:pt>
              </c:strCache>
            </c:strRef>
          </c:cat>
          <c:val>
            <c:numRef>
              <c:f>Combinar!$B$51:$B$57</c:f>
              <c:numCache>
                <c:formatCode>0.00%</c:formatCode>
                <c:ptCount val="7"/>
                <c:pt idx="0">
                  <c:v>0.2959</c:v>
                </c:pt>
                <c:pt idx="1">
                  <c:v>0.17349999999999999</c:v>
                </c:pt>
                <c:pt idx="2">
                  <c:v>0.14799999999999999</c:v>
                </c:pt>
                <c:pt idx="3">
                  <c:v>0.13780000000000001</c:v>
                </c:pt>
                <c:pt idx="4">
                  <c:v>0.1071</c:v>
                </c:pt>
                <c:pt idx="5">
                  <c:v>7.1400000000000005E-2</c:v>
                </c:pt>
                <c:pt idx="6">
                  <c:v>6.6299999999999998E-2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67040"/>
        <c:axId val="24968576"/>
      </c:barChart>
      <c:catAx>
        <c:axId val="24967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CO"/>
          </a:p>
        </c:txPr>
        <c:crossAx val="24968576"/>
        <c:crosses val="autoZero"/>
        <c:auto val="1"/>
        <c:lblAlgn val="ctr"/>
        <c:lblOffset val="100"/>
        <c:noMultiLvlLbl val="0"/>
      </c:catAx>
      <c:valAx>
        <c:axId val="2496857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4967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MOTIVOS DE CONDENA RD -69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0528955529185E-2"/>
          <c:y val="0.17212634627568107"/>
          <c:w val="0.62996059714017849"/>
          <c:h val="0.80149443388541952"/>
        </c:manualLayout>
      </c:layout>
      <c:pie3DChart>
        <c:varyColors val="1"/>
        <c:ser>
          <c:idx val="0"/>
          <c:order val="0"/>
          <c:tx>
            <c:strRef>
              <c:f>Combinar!$B$160:$B$161</c:f>
              <c:strCache>
                <c:ptCount val="1"/>
                <c:pt idx="0">
                  <c:v>MOTIVOS DE CONDENA %</c:v>
                </c:pt>
              </c:strCache>
            </c:strRef>
          </c:tx>
          <c:dPt>
            <c:idx val="0"/>
            <c:bubble3D val="0"/>
            <c:explosion val="3"/>
          </c:dPt>
          <c:dPt>
            <c:idx val="1"/>
            <c:bubble3D val="0"/>
            <c:explosion val="6"/>
            <c:spPr>
              <a:solidFill>
                <a:srgbClr val="0070C0"/>
              </a:solidFill>
            </c:spPr>
          </c:dPt>
          <c:dPt>
            <c:idx val="2"/>
            <c:bubble3D val="0"/>
            <c:explosion val="3"/>
            <c:spPr>
              <a:solidFill>
                <a:srgbClr val="C00000"/>
              </a:solidFill>
            </c:spPr>
          </c:dPt>
          <c:dPt>
            <c:idx val="3"/>
            <c:bubble3D val="0"/>
            <c:explosion val="7"/>
            <c:spPr>
              <a:solidFill>
                <a:srgbClr val="92D050"/>
              </a:solidFill>
            </c:spPr>
          </c:dPt>
          <c:dPt>
            <c:idx val="4"/>
            <c:bubble3D val="0"/>
            <c:explosion val="12"/>
            <c:spPr>
              <a:solidFill>
                <a:srgbClr val="00B050"/>
              </a:solidFill>
            </c:spPr>
          </c:dPt>
          <c:dLbls>
            <c:dLbl>
              <c:idx val="4"/>
              <c:layout>
                <c:manualLayout>
                  <c:x val="6.1186981102799284E-2"/>
                  <c:y val="7.0996832292515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Combinar!$A$162:$A$166</c:f>
              <c:strCache>
                <c:ptCount val="5"/>
                <c:pt idx="0">
                  <c:v>FALLA MÉDICA</c:v>
                </c:pt>
                <c:pt idx="1">
                  <c:v>HOMICIDIOS</c:v>
                </c:pt>
                <c:pt idx="2">
                  <c:v>PRIVACIÓN DE LIBERTAD</c:v>
                </c:pt>
                <c:pt idx="3">
                  <c:v>ACCIDENTES DE TRÁNSITO</c:v>
                </c:pt>
                <c:pt idx="4">
                  <c:v>OBRAS Y SERVICIOS PÚBLICOS</c:v>
                </c:pt>
              </c:strCache>
            </c:strRef>
          </c:cat>
          <c:val>
            <c:numRef>
              <c:f>Combinar!$B$162:$B$166</c:f>
              <c:numCache>
                <c:formatCode>0.00%</c:formatCode>
                <c:ptCount val="5"/>
                <c:pt idx="0">
                  <c:v>0.27539999999999998</c:v>
                </c:pt>
                <c:pt idx="1">
                  <c:v>0.24640000000000001</c:v>
                </c:pt>
                <c:pt idx="2">
                  <c:v>0.2029</c:v>
                </c:pt>
                <c:pt idx="3">
                  <c:v>0.18840000000000001</c:v>
                </c:pt>
                <c:pt idx="4">
                  <c:v>8.6999999999999994E-2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b="1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0D633-C1A8-4609-A03C-AD5CAD40865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7A924-BF7E-49D8-AB4A-53AA656594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45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A924-BF7E-49D8-AB4A-53AA6565945A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88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64D52CD-16A3-41C3-9A6C-F88113D62790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FA51E1-F2C1-4C3B-985E-76FF355D46B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6.xml"/><Relationship Id="rId4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496" y="1052736"/>
            <a:ext cx="9073008" cy="1296144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/>
              <a:t>Cultura de legalidad </a:t>
            </a:r>
            <a:r>
              <a:rPr lang="es-ES" sz="4000" dirty="0" err="1" smtClean="0"/>
              <a:t>casanare</a:t>
            </a: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tribunal administrativo</a:t>
            </a:r>
            <a:endParaRPr lang="es-ES" sz="40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39688" y="2924944"/>
            <a:ext cx="8686800" cy="122413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70000"/>
              </a:lnSpc>
            </a:pPr>
            <a:r>
              <a:rPr lang="es-ES" sz="3200" dirty="0" smtClean="0"/>
              <a:t>Diagnóstico </a:t>
            </a:r>
            <a:r>
              <a:rPr lang="es-ES" sz="3200" dirty="0" err="1" smtClean="0"/>
              <a:t>litigiosidad</a:t>
            </a:r>
            <a:endParaRPr lang="es-ES" sz="3200" dirty="0" smtClean="0"/>
          </a:p>
          <a:p>
            <a:pPr algn="ctr">
              <a:lnSpc>
                <a:spcPct val="170000"/>
              </a:lnSpc>
            </a:pPr>
            <a:r>
              <a:rPr lang="es-ES" sz="2400" dirty="0" smtClean="0"/>
              <a:t>Néstor </a:t>
            </a:r>
            <a:r>
              <a:rPr lang="es-ES" sz="2400" dirty="0" err="1" smtClean="0"/>
              <a:t>trujillo</a:t>
            </a:r>
            <a:r>
              <a:rPr lang="es-ES" sz="2400" dirty="0" smtClean="0"/>
              <a:t> </a:t>
            </a:r>
            <a:r>
              <a:rPr lang="es-ES" sz="2400" dirty="0" err="1" smtClean="0"/>
              <a:t>gonzález</a:t>
            </a:r>
            <a:endParaRPr lang="es-ES" sz="2400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23528" y="4653136"/>
            <a:ext cx="8686800" cy="122413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dirty="0" smtClean="0"/>
              <a:t>Yopal – 09/09/2016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6335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921585"/>
              </p:ext>
            </p:extLst>
          </p:nvPr>
        </p:nvGraphicFramePr>
        <p:xfrm>
          <a:off x="323528" y="692696"/>
          <a:ext cx="849694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1 CuadroTexto"/>
          <p:cNvSpPr txBox="1"/>
          <p:nvPr/>
        </p:nvSpPr>
        <p:spPr>
          <a:xfrm>
            <a:off x="8678631" y="637203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>
                    <a:lumMod val="85000"/>
                  </a:schemeClr>
                </a:solidFill>
                <a:hlinkClick r:id="rId3" action="ppaction://hlinksldjump"/>
              </a:rPr>
              <a:t>C</a:t>
            </a:r>
            <a:endParaRPr lang="es-E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149422"/>
              </p:ext>
            </p:extLst>
          </p:nvPr>
        </p:nvGraphicFramePr>
        <p:xfrm>
          <a:off x="611560" y="692696"/>
          <a:ext cx="770485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619672" y="5445224"/>
            <a:ext cx="453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Total condenas segunda: $15.801’016.865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6" name="1 CuadroTexto"/>
          <p:cNvSpPr txBox="1"/>
          <p:nvPr/>
        </p:nvSpPr>
        <p:spPr>
          <a:xfrm>
            <a:off x="8678631" y="637203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>
                    <a:lumMod val="85000"/>
                  </a:schemeClr>
                </a:solidFill>
                <a:hlinkClick r:id="rId4" action="ppaction://hlinksldjump"/>
              </a:rPr>
              <a:t>C</a:t>
            </a:r>
            <a:endParaRPr lang="es-E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37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3156" y="1340768"/>
            <a:ext cx="8660844" cy="1152128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rgbClr val="C00000"/>
                </a:solidFill>
              </a:rPr>
              <a:t>	</a:t>
            </a:r>
            <a:r>
              <a:rPr lang="es-ES" sz="2000" dirty="0" smtClean="0"/>
              <a:t>	</a:t>
            </a:r>
            <a:br>
              <a:rPr lang="es-ES" sz="2000" dirty="0" smtClean="0"/>
            </a:br>
            <a:r>
              <a:rPr lang="es-ES" sz="2000" dirty="0" smtClean="0"/>
              <a:t>	</a:t>
            </a:r>
            <a:r>
              <a:rPr lang="es-ES" sz="2700" b="1" dirty="0" smtClean="0">
                <a:solidFill>
                  <a:srgbClr val="FF0000"/>
                </a:solidFill>
              </a:rPr>
              <a:t>TUTELAS EVITABLES</a:t>
            </a: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>                         	</a:t>
            </a:r>
            <a:r>
              <a:rPr lang="es-ES" sz="2000" b="1" dirty="0" smtClean="0">
                <a:solidFill>
                  <a:srgbClr val="0070C0"/>
                </a:solidFill>
              </a:rPr>
              <a:t>Salud</a:t>
            </a:r>
            <a:r>
              <a:rPr lang="es-ES" sz="2000" b="1" dirty="0">
                <a:solidFill>
                  <a:srgbClr val="0070C0"/>
                </a:solidFill>
              </a:rPr>
              <a:t>: CUMPLIR autorizaciones y asistencia</a:t>
            </a:r>
            <a:br>
              <a:rPr lang="es-ES" sz="2000" b="1" dirty="0">
                <a:solidFill>
                  <a:srgbClr val="0070C0"/>
                </a:solidFill>
              </a:rPr>
            </a:br>
            <a:r>
              <a:rPr lang="es-ES" sz="2000" b="1" dirty="0">
                <a:solidFill>
                  <a:srgbClr val="0070C0"/>
                </a:solidFill>
              </a:rPr>
              <a:t>	</a:t>
            </a:r>
            <a:r>
              <a:rPr lang="es-ES" sz="2000" b="1" dirty="0" smtClean="0">
                <a:solidFill>
                  <a:srgbClr val="0070C0"/>
                </a:solidFill>
              </a:rPr>
              <a:t>	Responder </a:t>
            </a:r>
            <a:r>
              <a:rPr lang="es-ES" sz="2000" b="1" dirty="0">
                <a:solidFill>
                  <a:srgbClr val="0070C0"/>
                </a:solidFill>
              </a:rPr>
              <a:t>peticiones</a:t>
            </a:r>
            <a:br>
              <a:rPr lang="es-ES" sz="2000" b="1" dirty="0">
                <a:solidFill>
                  <a:srgbClr val="0070C0"/>
                </a:solidFill>
              </a:rPr>
            </a:br>
            <a:r>
              <a:rPr lang="es-ES" sz="2000" b="1" dirty="0">
                <a:solidFill>
                  <a:srgbClr val="0070C0"/>
                </a:solidFill>
              </a:rPr>
              <a:t>	</a:t>
            </a:r>
            <a:r>
              <a:rPr lang="es-ES" sz="2000" b="1" dirty="0" smtClean="0">
                <a:solidFill>
                  <a:srgbClr val="0070C0"/>
                </a:solidFill>
              </a:rPr>
              <a:t>	Honrar </a:t>
            </a:r>
            <a:r>
              <a:rPr lang="es-ES" sz="2000" b="1" dirty="0">
                <a:solidFill>
                  <a:srgbClr val="0070C0"/>
                </a:solidFill>
              </a:rPr>
              <a:t>jurisprudencia pensiones</a:t>
            </a:r>
            <a:br>
              <a:rPr lang="es-ES" sz="2000" b="1" dirty="0">
                <a:solidFill>
                  <a:srgbClr val="0070C0"/>
                </a:solidFill>
              </a:rPr>
            </a:br>
            <a:endParaRPr lang="es-ES" sz="2000" b="1" dirty="0">
              <a:solidFill>
                <a:srgbClr val="C0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1" y="2780928"/>
            <a:ext cx="757130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Políticas de prevención: comités de conciliación</a:t>
            </a:r>
          </a:p>
          <a:p>
            <a:r>
              <a:rPr lang="es-ES" dirty="0"/>
              <a:t>	</a:t>
            </a:r>
            <a:r>
              <a:rPr lang="es-ES" sz="2000" b="1" dirty="0" smtClean="0">
                <a:solidFill>
                  <a:srgbClr val="C00000"/>
                </a:solidFill>
              </a:rPr>
              <a:t>Diagnóstico: información TAC puertas abiertas</a:t>
            </a:r>
          </a:p>
          <a:p>
            <a:r>
              <a:rPr lang="es-ES" sz="2000" b="1" dirty="0">
                <a:solidFill>
                  <a:srgbClr val="C00000"/>
                </a:solidFill>
              </a:rPr>
              <a:t>	</a:t>
            </a:r>
            <a:r>
              <a:rPr lang="es-ES" sz="2000" b="1" dirty="0" smtClean="0">
                <a:solidFill>
                  <a:srgbClr val="C00000"/>
                </a:solidFill>
              </a:rPr>
              <a:t>Mapa de riesgo litigioso </a:t>
            </a:r>
            <a:r>
              <a:rPr lang="es-ES" sz="1400" b="1" dirty="0" smtClean="0">
                <a:solidFill>
                  <a:srgbClr val="C00000"/>
                </a:solidFill>
              </a:rPr>
              <a:t>(</a:t>
            </a:r>
            <a:r>
              <a:rPr lang="es-ES" sz="1400" b="1" dirty="0" smtClean="0">
                <a:solidFill>
                  <a:srgbClr val="C00000"/>
                </a:solidFill>
                <a:hlinkClick r:id="rId2" action="ppaction://hlinksldjump"/>
              </a:rPr>
              <a:t>L-10</a:t>
            </a:r>
            <a:r>
              <a:rPr lang="es-ES" sz="1400" b="1" dirty="0" smtClean="0">
                <a:solidFill>
                  <a:srgbClr val="C00000"/>
                </a:solidFill>
              </a:rPr>
              <a:t>; </a:t>
            </a:r>
            <a:r>
              <a:rPr lang="es-ES" sz="1400" b="1" dirty="0" smtClean="0">
                <a:solidFill>
                  <a:srgbClr val="C00000"/>
                </a:solidFill>
                <a:hlinkClick r:id="rId3" action="ppaction://hlinksldjump"/>
              </a:rPr>
              <a:t>L-11</a:t>
            </a:r>
            <a:r>
              <a:rPr lang="es-ES" sz="1400" b="1" dirty="0" smtClean="0">
                <a:solidFill>
                  <a:srgbClr val="C00000"/>
                </a:solidFill>
              </a:rPr>
              <a:t>)</a:t>
            </a:r>
            <a:endParaRPr lang="es-ES" sz="2000" b="1" dirty="0" smtClean="0">
              <a:solidFill>
                <a:srgbClr val="C00000"/>
              </a:solidFill>
            </a:endParaRPr>
          </a:p>
          <a:p>
            <a:r>
              <a:rPr lang="es-ES" sz="2000" b="1" dirty="0">
                <a:solidFill>
                  <a:srgbClr val="C00000"/>
                </a:solidFill>
              </a:rPr>
              <a:t>	</a:t>
            </a:r>
            <a:r>
              <a:rPr lang="es-ES" sz="2000" b="1" dirty="0" smtClean="0">
                <a:solidFill>
                  <a:srgbClr val="C00000"/>
                </a:solidFill>
              </a:rPr>
              <a:t>Planeación defensa institucional</a:t>
            </a:r>
          </a:p>
          <a:p>
            <a:r>
              <a:rPr lang="es-ES" sz="2000" b="1" dirty="0">
                <a:solidFill>
                  <a:srgbClr val="C00000"/>
                </a:solidFill>
              </a:rPr>
              <a:t>	</a:t>
            </a:r>
            <a:r>
              <a:rPr lang="es-ES" sz="2000" b="1" dirty="0" smtClean="0">
                <a:solidFill>
                  <a:srgbClr val="C00000"/>
                </a:solidFill>
              </a:rPr>
              <a:t>Control de asistencia judicial ¿equipos suficientes?</a:t>
            </a:r>
            <a:r>
              <a:rPr lang="es-ES" dirty="0"/>
              <a:t>	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71600" y="4496643"/>
            <a:ext cx="69894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rgbClr val="C00000"/>
                </a:solidFill>
              </a:rPr>
              <a:t>Apropiaciones – fondo de contingencias</a:t>
            </a:r>
          </a:p>
          <a:p>
            <a:r>
              <a:rPr lang="es-ES" dirty="0" smtClean="0"/>
              <a:t>	</a:t>
            </a:r>
            <a:r>
              <a:rPr lang="es-ES" sz="2000" b="1" dirty="0" smtClean="0">
                <a:solidFill>
                  <a:srgbClr val="0070C0"/>
                </a:solidFill>
              </a:rPr>
              <a:t>Intereses moratorios onerosos </a:t>
            </a:r>
            <a:r>
              <a:rPr lang="es-ES" sz="1400" b="1" dirty="0" smtClean="0">
                <a:solidFill>
                  <a:srgbClr val="0070C0"/>
                </a:solidFill>
              </a:rPr>
              <a:t>(</a:t>
            </a:r>
            <a:r>
              <a:rPr lang="es-ES" sz="1400" b="1" dirty="0" smtClean="0">
                <a:solidFill>
                  <a:srgbClr val="0070C0"/>
                </a:solidFill>
                <a:hlinkClick r:id="rId4" action="ppaction://hlinksldjump"/>
              </a:rPr>
              <a:t>L-9</a:t>
            </a:r>
            <a:r>
              <a:rPr lang="es-ES" sz="1400" b="1" dirty="0" smtClean="0">
                <a:solidFill>
                  <a:srgbClr val="0070C0"/>
                </a:solidFill>
              </a:rPr>
              <a:t>; </a:t>
            </a:r>
            <a:r>
              <a:rPr lang="es-ES" sz="1400" b="1" dirty="0" smtClean="0">
                <a:solidFill>
                  <a:srgbClr val="0070C0"/>
                </a:solidFill>
                <a:hlinkClick r:id="rId2" action="ppaction://hlinksldjump"/>
              </a:rPr>
              <a:t>L-10</a:t>
            </a:r>
            <a:r>
              <a:rPr lang="es-ES" sz="1400" b="1" dirty="0" smtClean="0">
                <a:solidFill>
                  <a:srgbClr val="0070C0"/>
                </a:solidFill>
              </a:rPr>
              <a:t>; </a:t>
            </a:r>
            <a:r>
              <a:rPr lang="es-ES" sz="1400" b="1" dirty="0" smtClean="0">
                <a:solidFill>
                  <a:srgbClr val="0070C0"/>
                </a:solidFill>
                <a:hlinkClick r:id="rId3" action="ppaction://hlinksldjump"/>
              </a:rPr>
              <a:t>L-11</a:t>
            </a:r>
            <a:r>
              <a:rPr lang="es-ES" sz="1400" b="1" dirty="0" smtClean="0">
                <a:solidFill>
                  <a:srgbClr val="0070C0"/>
                </a:solidFill>
              </a:rPr>
              <a:t>; </a:t>
            </a:r>
            <a:r>
              <a:rPr lang="es-ES" sz="1400" b="1" dirty="0" smtClean="0">
                <a:solidFill>
                  <a:srgbClr val="0070C0"/>
                </a:solidFill>
                <a:hlinkClick r:id="rId2" action="ppaction://hlinksldjump"/>
              </a:rPr>
              <a:t>L10</a:t>
            </a:r>
            <a:r>
              <a:rPr lang="es-ES" sz="1400" b="1" dirty="0" smtClean="0">
                <a:solidFill>
                  <a:srgbClr val="0070C0"/>
                </a:solidFill>
              </a:rPr>
              <a:t>)</a:t>
            </a:r>
            <a:endParaRPr lang="es-ES" sz="2000" b="1" dirty="0" smtClean="0">
              <a:solidFill>
                <a:srgbClr val="0070C0"/>
              </a:solidFill>
            </a:endParaRPr>
          </a:p>
          <a:p>
            <a:r>
              <a:rPr lang="es-ES" sz="2000" b="1" dirty="0">
                <a:solidFill>
                  <a:srgbClr val="0070C0"/>
                </a:solidFill>
              </a:rPr>
              <a:t>	</a:t>
            </a:r>
            <a:r>
              <a:rPr lang="es-ES" sz="2000" b="1" dirty="0" smtClean="0">
                <a:solidFill>
                  <a:srgbClr val="0070C0"/>
                </a:solidFill>
              </a:rPr>
              <a:t>Plan de desarrollo – revelación contable riesgos</a:t>
            </a:r>
            <a:endParaRPr lang="es-ES" sz="2000" b="1" dirty="0">
              <a:solidFill>
                <a:srgbClr val="0070C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627784" y="346998"/>
            <a:ext cx="3197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cap="all" dirty="0"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CONCLUSIONES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187624" y="5661248"/>
            <a:ext cx="65004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REPETIR – REPETIR – REPETIR </a:t>
            </a:r>
            <a:r>
              <a:rPr lang="es-ES" sz="1400" b="1" dirty="0" smtClean="0">
                <a:solidFill>
                  <a:srgbClr val="FF0000"/>
                </a:solidFill>
              </a:rPr>
              <a:t>(L-11)</a:t>
            </a:r>
          </a:p>
          <a:p>
            <a:r>
              <a:rPr lang="es-ES" dirty="0"/>
              <a:t> </a:t>
            </a:r>
            <a:r>
              <a:rPr lang="es-ES" dirty="0" smtClean="0"/>
              <a:t>          </a:t>
            </a:r>
            <a:r>
              <a:rPr lang="es-ES" sz="2000" b="1" dirty="0" smtClean="0">
                <a:solidFill>
                  <a:srgbClr val="C00000"/>
                </a:solidFill>
              </a:rPr>
              <a:t>Riesgo patrimonial personal: efecto disuasivo</a:t>
            </a:r>
            <a:endParaRPr lang="es-E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6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081380200"/>
              </p:ext>
            </p:extLst>
          </p:nvPr>
        </p:nvGraphicFramePr>
        <p:xfrm>
          <a:off x="310913" y="585848"/>
          <a:ext cx="8424936" cy="2883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4499996" y="1268760"/>
            <a:ext cx="43924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PRIMERA </a:t>
            </a:r>
            <a:r>
              <a:rPr lang="es-ES" sz="1400" dirty="0" smtClean="0"/>
              <a:t>INSTANCIA:  1.219    </a:t>
            </a:r>
            <a:r>
              <a:rPr lang="es-ES" sz="1400" dirty="0"/>
              <a:t>CPACA  96</a:t>
            </a:r>
            <a:r>
              <a:rPr lang="es-ES" sz="1400" dirty="0" smtClean="0"/>
              <a:t>%</a:t>
            </a:r>
          </a:p>
          <a:p>
            <a:r>
              <a:rPr lang="es-ES" sz="1400" dirty="0"/>
              <a:t>SEGUNDA </a:t>
            </a:r>
            <a:r>
              <a:rPr lang="es-ES" sz="1400" dirty="0" smtClean="0"/>
              <a:t>INSTANCIA: 1.205    </a:t>
            </a:r>
            <a:r>
              <a:rPr lang="es-ES" sz="1400" dirty="0"/>
              <a:t>CPACA 55%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7504" y="3225170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Primera: Tribunal </a:t>
            </a:r>
            <a:r>
              <a:rPr lang="es-ES" sz="2000" b="1" dirty="0">
                <a:latin typeface="Arial Narrow" panose="020B0606020202030204" pitchFamily="34" charset="0"/>
              </a:rPr>
              <a:t>constitucional </a:t>
            </a:r>
            <a:r>
              <a:rPr lang="es-ES" sz="2000" b="1" dirty="0" smtClean="0">
                <a:latin typeface="Arial Narrow" panose="020B0606020202030204" pitchFamily="34" charset="0"/>
              </a:rPr>
              <a:t>51</a:t>
            </a:r>
            <a:r>
              <a:rPr lang="es-ES" sz="2000" b="1" dirty="0">
                <a:latin typeface="Arial Narrow" panose="020B0606020202030204" pitchFamily="34" charset="0"/>
              </a:rPr>
              <a:t>% </a:t>
            </a:r>
            <a:r>
              <a:rPr lang="es-ES" sz="2000" b="1" dirty="0" smtClean="0">
                <a:latin typeface="Arial Narrow" panose="020B0606020202030204" pitchFamily="34" charset="0"/>
              </a:rPr>
              <a:t>carga</a:t>
            </a:r>
            <a:r>
              <a:rPr lang="es-ES" sz="2000" b="1" dirty="0">
                <a:latin typeface="Arial Narrow" panose="020B0606020202030204" pitchFamily="34" charset="0"/>
              </a:rPr>
              <a:t>. 87% </a:t>
            </a:r>
            <a:r>
              <a:rPr lang="es-ES" sz="2000" b="1" dirty="0" smtClean="0">
                <a:latin typeface="Arial Narrow" panose="020B0606020202030204" pitchFamily="34" charset="0"/>
              </a:rPr>
              <a:t>falladas. </a:t>
            </a:r>
            <a:r>
              <a:rPr lang="es-ES" sz="2000" b="1" dirty="0">
                <a:latin typeface="Arial Narrow" panose="020B0606020202030204" pitchFamily="34" charset="0"/>
              </a:rPr>
              <a:t>Estimatorias </a:t>
            </a:r>
            <a:r>
              <a:rPr lang="es-ES" sz="2000" b="1" dirty="0" smtClean="0">
                <a:latin typeface="Arial Narrow" panose="020B0606020202030204" pitchFamily="34" charset="0"/>
              </a:rPr>
              <a:t>42%.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latin typeface="Arial Narrow" panose="020B0606020202030204" pitchFamily="34" charset="0"/>
              </a:rPr>
              <a:t>Vinculación autoridades nacionales; deficiencias reparto. TAC: línea Corte.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07504" y="4253026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Juzgados: concentran laborales. 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SMLMV. Salarios bajos: hasta 7 meses</a:t>
            </a:r>
            <a:endParaRPr lang="es-CO" sz="2000" b="1" dirty="0">
              <a:latin typeface="Arial Narrow" panose="020B0606020202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20191" y="5003884"/>
            <a:ext cx="8856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Repetición: pocas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demandas; pocas condenas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Fallas teoría caso, pruebas.</a:t>
            </a:r>
            <a:endParaRPr lang="es-CO" sz="20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07504" y="5661248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Conciliación: homologadas no recurren procuradores. No homologadas: única instancia.</a:t>
            </a:r>
            <a:endParaRPr lang="es-CO" sz="20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6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780338617"/>
              </p:ext>
            </p:extLst>
          </p:nvPr>
        </p:nvGraphicFramePr>
        <p:xfrm>
          <a:off x="611560" y="653787"/>
          <a:ext cx="3689428" cy="3895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745430391"/>
              </p:ext>
            </p:extLst>
          </p:nvPr>
        </p:nvGraphicFramePr>
        <p:xfrm>
          <a:off x="4860032" y="686511"/>
          <a:ext cx="3744416" cy="3862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ángulo 7"/>
          <p:cNvSpPr/>
          <p:nvPr/>
        </p:nvSpPr>
        <p:spPr>
          <a:xfrm>
            <a:off x="107504" y="4653136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Pico CNE;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repetitivas 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presunta trashumancia.</a:t>
            </a:r>
            <a:endParaRPr lang="es-CO" sz="2000" b="1" dirty="0">
              <a:latin typeface="Arial Narrow" panose="020B0606020202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07504" y="5157192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Presidencia: reclamación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docentes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promesas 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salariales.</a:t>
            </a:r>
            <a:endParaRPr lang="es-CO" sz="2000" b="1" dirty="0">
              <a:latin typeface="Arial Narrow" panose="020B060602020203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07504" y="5589240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 educación: cíclicas anuales hasta 2011;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decrecientes; se logró ampliación planta. Acumulación 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casos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Insuficiencia docentes, </a:t>
            </a:r>
            <a:r>
              <a:rPr lang="es-ES" sz="2000" b="1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admistrativos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canasta.</a:t>
            </a:r>
            <a:endParaRPr lang="es-CO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95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842231390"/>
              </p:ext>
            </p:extLst>
          </p:nvPr>
        </p:nvGraphicFramePr>
        <p:xfrm>
          <a:off x="0" y="497269"/>
          <a:ext cx="4680520" cy="4115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ángulo 6"/>
          <p:cNvSpPr/>
          <p:nvPr/>
        </p:nvSpPr>
        <p:spPr>
          <a:xfrm>
            <a:off x="252028" y="4613066"/>
            <a:ext cx="78483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Escasas contra juzgados.  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rosperan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12,5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  <a:endParaRPr lang="es-CO" sz="2000" b="1" dirty="0">
              <a:latin typeface="Arial Narrow" panose="020B0606020202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99981" y="5589240"/>
            <a:ext cx="3191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Impacto en vidas y familias</a:t>
            </a:r>
            <a:endParaRPr lang="es-ES" sz="2000" b="1" dirty="0">
              <a:latin typeface="Arial Narrow" panose="020B0606020202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5085184"/>
            <a:ext cx="3740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Elusión y omisión de respuestas</a:t>
            </a:r>
            <a:endParaRPr lang="es-ES" sz="2000" b="1" dirty="0">
              <a:latin typeface="Arial Narrow" panose="020B060602020203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1331" y="6093296"/>
            <a:ext cx="3995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</a:rPr>
              <a:t>Perturbación inicio periodo escolar</a:t>
            </a:r>
            <a:endParaRPr lang="es-ES" sz="20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8" name="1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0854500"/>
              </p:ext>
            </p:extLst>
          </p:nvPr>
        </p:nvGraphicFramePr>
        <p:xfrm>
          <a:off x="4531424" y="692696"/>
          <a:ext cx="457708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527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751049253"/>
              </p:ext>
            </p:extLst>
          </p:nvPr>
        </p:nvGraphicFramePr>
        <p:xfrm>
          <a:off x="251520" y="620688"/>
          <a:ext cx="3600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015384516"/>
              </p:ext>
            </p:extLst>
          </p:nvPr>
        </p:nvGraphicFramePr>
        <p:xfrm>
          <a:off x="4211960" y="692696"/>
          <a:ext cx="4572000" cy="2355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ángulo 5"/>
          <p:cNvSpPr/>
          <p:nvPr/>
        </p:nvSpPr>
        <p:spPr>
          <a:xfrm>
            <a:off x="341784" y="3316922"/>
            <a:ext cx="8442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Conflictos pensionales concentran 71% de condenas de la muestra.</a:t>
            </a:r>
            <a:endParaRPr lang="es-CO" sz="2000" b="1" dirty="0"/>
          </a:p>
        </p:txBody>
      </p:sp>
      <p:sp>
        <p:nvSpPr>
          <p:cNvPr id="8" name="Rectángulo 7"/>
          <p:cNvSpPr/>
          <p:nvPr/>
        </p:nvSpPr>
        <p:spPr>
          <a:xfrm>
            <a:off x="338624" y="4509120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Casanare: contrato realidad. Prima técnica, prima de servicios docentes.</a:t>
            </a:r>
            <a:endParaRPr lang="es-CO" sz="2000" b="1" dirty="0"/>
          </a:p>
        </p:txBody>
      </p:sp>
      <p:sp>
        <p:nvSpPr>
          <p:cNvPr id="9" name="Rectángulo 8"/>
          <p:cNvSpPr/>
          <p:nvPr/>
        </p:nvSpPr>
        <p:spPr>
          <a:xfrm>
            <a:off x="349340" y="5157192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Reestructuraciones desestimuladas: fallos estimatorios 2006 – 2008</a:t>
            </a:r>
            <a:endParaRPr lang="es-CO" sz="2000" b="1" dirty="0"/>
          </a:p>
        </p:txBody>
      </p:sp>
      <p:sp>
        <p:nvSpPr>
          <p:cNvPr id="10" name="Rectángulo 9"/>
          <p:cNvSpPr/>
          <p:nvPr/>
        </p:nvSpPr>
        <p:spPr>
          <a:xfrm>
            <a:off x="323529" y="3964994"/>
            <a:ext cx="8640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FPSM: pensiones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sanción moratoria por cesantías. Viraje en curso a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ejecutivos</a:t>
            </a:r>
            <a:endParaRPr lang="es-CO" sz="2000" b="1" dirty="0"/>
          </a:p>
        </p:txBody>
      </p:sp>
      <p:sp>
        <p:nvSpPr>
          <p:cNvPr id="11" name="Rectángulo 10"/>
          <p:cNvSpPr/>
          <p:nvPr/>
        </p:nvSpPr>
        <p:spPr>
          <a:xfrm>
            <a:off x="376565" y="5661248"/>
            <a:ext cx="85159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 Defensa: retiros por disminución capacidad psicofísica; juntas médicas e indemnizaciones.</a:t>
            </a:r>
            <a:endParaRPr lang="es-CO" sz="2000" b="1" dirty="0"/>
          </a:p>
        </p:txBody>
      </p:sp>
    </p:spTree>
    <p:extLst>
      <p:ext uri="{BB962C8B-B14F-4D97-AF65-F5344CB8AC3E}">
        <p14:creationId xmlns:p14="http://schemas.microsoft.com/office/powerpoint/2010/main" val="26531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23528" y="3717032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 Defensa: Ejército 19%. Policía: 7%. Intensidad y degradación del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conflicto.</a:t>
            </a:r>
            <a:endParaRPr lang="es-CO" sz="2000" b="1" dirty="0">
              <a:latin typeface="Arial Narrow" panose="020B0606020202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23528" y="4293096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Fiscalía y Rama: privación de libertad.</a:t>
            </a:r>
            <a:endParaRPr lang="es-CO" sz="2000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23528" y="4941168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Hospitales 17%; mayor índice en el de Yopal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en vidas y secuelas. Correlación inadmisible con recursos del SGP y época regalías directas. Problemática de las referencias: cartera morosa y cierre de servicios</a:t>
            </a:r>
            <a:endParaRPr lang="es-CO" sz="2000" b="1" dirty="0">
              <a:latin typeface="Arial Narrow" panose="020B0606020202030204" pitchFamily="34" charset="0"/>
            </a:endParaRPr>
          </a:p>
          <a:p>
            <a:endParaRPr lang="es-CO" sz="20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1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9766524"/>
              </p:ext>
            </p:extLst>
          </p:nvPr>
        </p:nvGraphicFramePr>
        <p:xfrm>
          <a:off x="0" y="764704"/>
          <a:ext cx="4568190" cy="2991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1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562206"/>
              </p:ext>
            </p:extLst>
          </p:nvPr>
        </p:nvGraphicFramePr>
        <p:xfrm>
          <a:off x="4568190" y="745654"/>
          <a:ext cx="457581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200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664048251"/>
              </p:ext>
            </p:extLst>
          </p:nvPr>
        </p:nvGraphicFramePr>
        <p:xfrm>
          <a:off x="179512" y="6926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ángulo 5"/>
          <p:cNvSpPr/>
          <p:nvPr/>
        </p:nvSpPr>
        <p:spPr>
          <a:xfrm>
            <a:off x="107504" y="3429000"/>
            <a:ext cx="89755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Clasificación por Casanare o municipios como pasiva principal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s-CO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Emblemáticos</a:t>
            </a:r>
            <a:r>
              <a:rPr lang="es-CO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acueducto Yopal; Cravo Sur; reubicación barrios aeropuerto.</a:t>
            </a:r>
          </a:p>
          <a:p>
            <a:pPr marL="742950" lvl="1" indent="-28575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s-CO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Problemas estructurales: PTAR; acueductos municipios </a:t>
            </a:r>
            <a:r>
              <a:rPr lang="es-CO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(Maní–Monterrey-12 </a:t>
            </a:r>
            <a:r>
              <a:rPr lang="es-CO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años</a:t>
            </a:r>
            <a:r>
              <a:rPr lang="es-CO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O" sz="20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7504" y="4685074"/>
            <a:ext cx="68804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Ambientales autoridades nacionales: ANLA y sector hidrocarburos</a:t>
            </a:r>
            <a:endParaRPr lang="es-CO" sz="2000" b="1" dirty="0">
              <a:latin typeface="Arial Narrow" panose="020B0606020202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32696" y="6053028"/>
            <a:ext cx="7709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 carcelario y penitenciario: problemática sanitaria y servicios salud</a:t>
            </a:r>
            <a:endParaRPr lang="es-CO" sz="2000" b="1" dirty="0"/>
          </a:p>
        </p:txBody>
      </p:sp>
      <p:sp>
        <p:nvSpPr>
          <p:cNvPr id="10" name="Rectángulo 9"/>
          <p:cNvSpPr/>
          <p:nvPr/>
        </p:nvSpPr>
        <p:spPr>
          <a:xfrm>
            <a:off x="107504" y="5097378"/>
            <a:ext cx="89289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 transporte: rehabilitación y mantenimiento red vial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1"/>
            <a:r>
              <a:rPr lang="es-ES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	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Requerimientos industria petrolera: ¿distribución cargas empresarios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s-CO" sz="20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1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491106"/>
              </p:ext>
            </p:extLst>
          </p:nvPr>
        </p:nvGraphicFramePr>
        <p:xfrm>
          <a:off x="4537670" y="695716"/>
          <a:ext cx="457835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826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95536" y="414908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Demandas derivadas de procesos anteriores al corte de 2012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Condenas </a:t>
            </a:r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ordinarias ejecutoriadas: 300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423640" y="5373216"/>
            <a:ext cx="39036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Inexistencia de política de repetición.</a:t>
            </a:r>
            <a:endParaRPr lang="es-CO" sz="2000" b="1" dirty="0"/>
          </a:p>
        </p:txBody>
      </p:sp>
      <p:sp>
        <p:nvSpPr>
          <p:cNvPr id="8" name="Rectángulo 7"/>
          <p:cNvSpPr/>
          <p:nvPr/>
        </p:nvSpPr>
        <p:spPr>
          <a:xfrm>
            <a:off x="395536" y="6021288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Misión de comités de conciliación: evaluación de </a:t>
            </a:r>
            <a:r>
              <a:rPr lang="es-ES" sz="2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riesgo - prevención.</a:t>
            </a:r>
            <a:endParaRPr lang="es-CO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827584" y="4797152"/>
            <a:ext cx="4625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Total condenas segunda: $15.801’016.865</a:t>
            </a:r>
            <a:endParaRPr lang="es-ES" sz="2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0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541675"/>
              </p:ext>
            </p:extLst>
          </p:nvPr>
        </p:nvGraphicFramePr>
        <p:xfrm>
          <a:off x="1115616" y="188640"/>
          <a:ext cx="667597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440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638514773"/>
              </p:ext>
            </p:extLst>
          </p:nvPr>
        </p:nvGraphicFramePr>
        <p:xfrm>
          <a:off x="179512" y="620688"/>
          <a:ext cx="878497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8678631" y="637203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>
                    <a:lumMod val="85000"/>
                  </a:schemeClr>
                </a:solidFill>
                <a:hlinkClick r:id="rId3" action="ppaction://hlinksldjump"/>
              </a:rPr>
              <a:t>C</a:t>
            </a:r>
            <a:endParaRPr lang="es-E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6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780</TotalTime>
  <Words>519</Words>
  <Application>Microsoft Office PowerPoint</Application>
  <PresentationFormat>Presentación en pantalla (4:3)</PresentationFormat>
  <Paragraphs>88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Viajes</vt:lpstr>
      <vt:lpstr>Cultura de legalidad casanare tribunal administrativo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TUTELAS EVITABLES                           Salud: CUMPLIR autorizaciones y asistencia   Responder peticiones   Honrar jurisprudencia pensiones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Consejo superior</cp:lastModifiedBy>
  <cp:revision>128</cp:revision>
  <dcterms:created xsi:type="dcterms:W3CDTF">2016-09-07T13:30:22Z</dcterms:created>
  <dcterms:modified xsi:type="dcterms:W3CDTF">2016-09-09T12:10:16Z</dcterms:modified>
</cp:coreProperties>
</file>