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charts/chart1.xml" ContentType="application/vnd.openxmlformats-officedocument.drawingml.chart+xml"/>
  <Override PartName="/ppt/tags/tag5.xml" ContentType="application/vnd.openxmlformats-officedocument.presentationml.tags+xml"/>
  <Override PartName="/ppt/charts/chart2.xml" ContentType="application/vnd.openxmlformats-officedocument.drawingml.chart+xml"/>
  <Override PartName="/ppt/tags/tag6.xml" ContentType="application/vnd.openxmlformats-officedocument.presentationml.tags+xml"/>
  <Override PartName="/ppt/charts/chart3.xml" ContentType="application/vnd.openxmlformats-officedocument.drawingml.chart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colors2.xml" ContentType="application/vnd.ms-office.chartcolorstyle+xml"/>
  <Override PartName="/ppt/charts/style2.xml" ContentType="application/vnd.ms-office.chartstyle+xml"/>
  <Override PartName="/ppt/charts/style4.xml" ContentType="application/vnd.ms-office.chartstyle+xml"/>
  <Override PartName="/ppt/charts/colors4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sldIdLst>
    <p:sldId id="256" r:id="rId2"/>
    <p:sldId id="265" r:id="rId3"/>
    <p:sldId id="264" r:id="rId4"/>
    <p:sldId id="261" r:id="rId5"/>
    <p:sldId id="257" r:id="rId6"/>
    <p:sldId id="259" r:id="rId7"/>
    <p:sldId id="258" r:id="rId8"/>
    <p:sldId id="262" r:id="rId9"/>
    <p:sldId id="266" r:id="rId10"/>
    <p:sldId id="263" r:id="rId11"/>
    <p:sldId id="260" r:id="rId1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5E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45" d="100"/>
          <a:sy n="45" d="100"/>
        </p:scale>
        <p:origin x="-822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G:\PROCESOS%20-%20SALUD%20TUTELA%20Y%20R.%20DIRECTA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oleObject" Target="file:///G:\PROCESOS%20-%20SALUD%20TUTELA%20Y%20R.%20DIRECTA.xlsx" TargetMode="External"/><Relationship Id="rId1" Type="http://schemas.openxmlformats.org/officeDocument/2006/relationships/image" Target="../media/image1.jpeg"/><Relationship Id="rId4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Jdo.1º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Hoja1!$B$2:$B$5</c:f>
              <c:numCache>
                <c:formatCode>General</c:formatCode>
                <c:ptCount val="4"/>
                <c:pt idx="0">
                  <c:v>17</c:v>
                </c:pt>
                <c:pt idx="1">
                  <c:v>12</c:v>
                </c:pt>
                <c:pt idx="2">
                  <c:v>13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722-4E0A-A6B2-FFADCC74B1CA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Jdo.2º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Hoja1!$C$2:$C$5</c:f>
              <c:numCache>
                <c:formatCode>General</c:formatCode>
                <c:ptCount val="4"/>
                <c:pt idx="0">
                  <c:v>28</c:v>
                </c:pt>
                <c:pt idx="1">
                  <c:v>19</c:v>
                </c:pt>
                <c:pt idx="2">
                  <c:v>30</c:v>
                </c:pt>
                <c:pt idx="3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722-4E0A-A6B2-FFADCC74B1CA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Tribunal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Hoja1!$D$2:$D$5</c:f>
              <c:numCache>
                <c:formatCode>General</c:formatCode>
                <c:ptCount val="4"/>
                <c:pt idx="0">
                  <c:v>10</c:v>
                </c:pt>
                <c:pt idx="1">
                  <c:v>15</c:v>
                </c:pt>
                <c:pt idx="2">
                  <c:v>4</c:v>
                </c:pt>
                <c:pt idx="3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722-4E0A-A6B2-FFADCC74B1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402368"/>
        <c:axId val="41403904"/>
      </c:barChart>
      <c:catAx>
        <c:axId val="41402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erlin Sans FB" panose="020E0602020502020306" pitchFamily="34" charset="0"/>
                <a:ea typeface="+mn-ea"/>
                <a:cs typeface="+mn-cs"/>
              </a:defRPr>
            </a:pPr>
            <a:endParaRPr lang="es-CO"/>
          </a:p>
        </c:txPr>
        <c:crossAx val="41403904"/>
        <c:crosses val="autoZero"/>
        <c:auto val="1"/>
        <c:lblAlgn val="ctr"/>
        <c:lblOffset val="100"/>
        <c:noMultiLvlLbl val="0"/>
      </c:catAx>
      <c:valAx>
        <c:axId val="41403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1402368"/>
        <c:crosses val="autoZero"/>
        <c:crossBetween val="between"/>
      </c:valAx>
      <c:spPr>
        <a:solidFill>
          <a:schemeClr val="accent1">
            <a:alpha val="36000"/>
          </a:schemeClr>
        </a:solid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solidFill>
          <a:schemeClr val="lt1">
            <a:alpha val="27000"/>
          </a:schemeClr>
        </a:solidFill>
        <a:ln>
          <a:noFill/>
        </a:ln>
        <a:effectLst/>
        <a:sp3d/>
      </c:spPr>
    </c:floor>
    <c:sideWall>
      <c:thickness val="0"/>
      <c:spPr>
        <a:pattFill prst="pct5">
          <a:fgClr>
            <a:schemeClr val="tx1"/>
          </a:fgClr>
          <a:bgClr>
            <a:schemeClr val="bg1"/>
          </a:bgClr>
        </a:pattFill>
        <a:ln>
          <a:noFill/>
        </a:ln>
        <a:effectLst/>
        <a:sp3d/>
      </c:spPr>
    </c:sideWall>
    <c:backWall>
      <c:thickness val="0"/>
      <c:spPr>
        <a:pattFill prst="pct5">
          <a:fgClr>
            <a:schemeClr val="tx1"/>
          </a:fgClr>
          <a:bgClr>
            <a:schemeClr val="bg1"/>
          </a:bgClr>
        </a:pattFill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4330787385035613E-3"/>
          <c:y val="8.1090618856112892E-2"/>
          <c:w val="0.86221347331583542"/>
          <c:h val="0.64212398830374351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solidFill>
                <a:schemeClr val="accent1">
                  <a:lumMod val="75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 prstMaterial="translucentPowder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Hoja3!$F$18:$F$28</c:f>
              <c:strCache>
                <c:ptCount val="11"/>
                <c:pt idx="0">
                  <c:v>Sec. Salud mun. Yopal</c:v>
                </c:pt>
                <c:pt idx="1">
                  <c:v>Sec, salud departamental</c:v>
                </c:pt>
                <c:pt idx="2">
                  <c:v>Capresoca</c:v>
                </c:pt>
                <c:pt idx="3">
                  <c:v>Ejercito Nacional</c:v>
                </c:pt>
                <c:pt idx="4">
                  <c:v>Min. Defensa</c:v>
                </c:pt>
                <c:pt idx="5">
                  <c:v>Hospital de Yopal</c:v>
                </c:pt>
                <c:pt idx="6">
                  <c:v>Clínica Casanare</c:v>
                </c:pt>
                <c:pt idx="7">
                  <c:v>Nueva EPS</c:v>
                </c:pt>
                <c:pt idx="8">
                  <c:v>H. Aguazul.</c:v>
                </c:pt>
                <c:pt idx="9">
                  <c:v>Inpec</c:v>
                </c:pt>
                <c:pt idx="10">
                  <c:v>H. Tauramena.</c:v>
                </c:pt>
              </c:strCache>
            </c:strRef>
          </c:cat>
          <c:val>
            <c:numRef>
              <c:f>Hoja3!$G$18:$G$28</c:f>
              <c:numCache>
                <c:formatCode>General</c:formatCode>
                <c:ptCount val="11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45D-4D87-AEC2-CD9F8AC56232}"/>
            </c:ext>
          </c:extLst>
        </c:ser>
        <c:ser>
          <c:idx val="1"/>
          <c:order val="1"/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  <a:effectLst/>
            <a:scene3d>
              <a:camera prst="orthographicFront"/>
              <a:lightRig rig="threePt" dir="t"/>
            </a:scene3d>
            <a:sp3d prstMaterial="translucentPowder">
              <a:contourClr>
                <a:schemeClr val="accent1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Hoja3!$F$18:$F$28</c:f>
              <c:strCache>
                <c:ptCount val="11"/>
                <c:pt idx="0">
                  <c:v>Sec. Salud mun. Yopal</c:v>
                </c:pt>
                <c:pt idx="1">
                  <c:v>Sec, salud departamental</c:v>
                </c:pt>
                <c:pt idx="2">
                  <c:v>Capresoca</c:v>
                </c:pt>
                <c:pt idx="3">
                  <c:v>Ejercito Nacional</c:v>
                </c:pt>
                <c:pt idx="4">
                  <c:v>Min. Defensa</c:v>
                </c:pt>
                <c:pt idx="5">
                  <c:v>Hospital de Yopal</c:v>
                </c:pt>
                <c:pt idx="6">
                  <c:v>Clínica Casanare</c:v>
                </c:pt>
                <c:pt idx="7">
                  <c:v>Nueva EPS</c:v>
                </c:pt>
                <c:pt idx="8">
                  <c:v>H. Aguazul.</c:v>
                </c:pt>
                <c:pt idx="9">
                  <c:v>Inpec</c:v>
                </c:pt>
                <c:pt idx="10">
                  <c:v>H. Tauramena.</c:v>
                </c:pt>
              </c:strCache>
            </c:strRef>
          </c:cat>
          <c:val>
            <c:numRef>
              <c:f>Hoja3!$H$18:$H$28</c:f>
              <c:numCache>
                <c:formatCode>General</c:formatCode>
                <c:ptCount val="11"/>
                <c:pt idx="0">
                  <c:v>13.89</c:v>
                </c:pt>
                <c:pt idx="1">
                  <c:v>13.33</c:v>
                </c:pt>
                <c:pt idx="2">
                  <c:v>11.11</c:v>
                </c:pt>
                <c:pt idx="3">
                  <c:v>10</c:v>
                </c:pt>
                <c:pt idx="4">
                  <c:v>8.33</c:v>
                </c:pt>
                <c:pt idx="5">
                  <c:v>8.33</c:v>
                </c:pt>
                <c:pt idx="6">
                  <c:v>6.67</c:v>
                </c:pt>
                <c:pt idx="7">
                  <c:v>6.67</c:v>
                </c:pt>
                <c:pt idx="8">
                  <c:v>6.11</c:v>
                </c:pt>
                <c:pt idx="9">
                  <c:v>6.11</c:v>
                </c:pt>
                <c:pt idx="10">
                  <c:v>4.4400000000000004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45D-4D87-AEC2-CD9F8AC5623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8315008"/>
        <c:axId val="28316800"/>
        <c:axId val="0"/>
      </c:bar3DChart>
      <c:catAx>
        <c:axId val="28315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pPr>
            <a:endParaRPr lang="es-CO"/>
          </a:p>
        </c:txPr>
        <c:crossAx val="28316800"/>
        <c:crosses val="autoZero"/>
        <c:auto val="1"/>
        <c:lblAlgn val="ctr"/>
        <c:lblOffset val="100"/>
        <c:noMultiLvlLbl val="0"/>
      </c:catAx>
      <c:valAx>
        <c:axId val="2831680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8315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>
      <a:gsLst>
        <a:gs pos="0">
          <a:schemeClr val="accent2">
            <a:lumMod val="40000"/>
            <a:lumOff val="60000"/>
          </a:schemeClr>
        </a:gs>
        <a:gs pos="74000">
          <a:schemeClr val="accent1">
            <a:lumMod val="45000"/>
            <a:lumOff val="55000"/>
          </a:schemeClr>
        </a:gs>
        <a:gs pos="83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lin ang="5400000" scaled="1"/>
    </a:gradFill>
    <a:ln>
      <a:noFill/>
    </a:ln>
    <a:effectLst/>
  </c:spPr>
  <c:txPr>
    <a:bodyPr/>
    <a:lstStyle/>
    <a:p>
      <a:pPr>
        <a:defRPr>
          <a:effectLst/>
        </a:defRPr>
      </a:pPr>
      <a:endParaRPr lang="es-CO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625927227473087E-2"/>
          <c:y val="7.3057836250825112E-2"/>
          <c:w val="0.97355612315350704"/>
          <c:h val="0.880914847256862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Hoja2!$C$20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2019944021133034E-3"/>
                  <c:y val="-2.1566813734223266E-3"/>
                </c:manualLayout>
              </c:layout>
              <c:tx>
                <c:rich>
                  <a:bodyPr rot="-5400000" vert="horz"/>
                  <a:lstStyle/>
                  <a:p>
                    <a:pPr>
                      <a:defRPr sz="1800"/>
                    </a:pPr>
                    <a:r>
                      <a:rPr lang="en-US" sz="1800" dirty="0" smtClean="0"/>
                      <a:t>36%</a:t>
                    </a:r>
                    <a:endParaRPr lang="es-ES" sz="1800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A523-4521-8073-E2D765848E52}"/>
                </c:ext>
              </c:extLst>
            </c:dLbl>
            <c:txPr>
              <a:bodyPr rot="-5400000" vert="horz"/>
              <a:lstStyle/>
              <a:p>
                <a:pPr>
                  <a:defRPr sz="1800"/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Hoja2!$B$21:$B$23</c:f>
              <c:strCache>
                <c:ptCount val="3"/>
                <c:pt idx="0">
                  <c:v>Juzgado 1</c:v>
                </c:pt>
                <c:pt idx="1">
                  <c:v>juzgado 2</c:v>
                </c:pt>
                <c:pt idx="2">
                  <c:v>Tribunal</c:v>
                </c:pt>
              </c:strCache>
            </c:strRef>
          </c:cat>
          <c:val>
            <c:numRef>
              <c:f>Hoja2!$C$21:$C$23</c:f>
              <c:numCache>
                <c:formatCode>0.00%</c:formatCode>
                <c:ptCount val="3"/>
                <c:pt idx="0" formatCode="0%">
                  <c:v>0.36</c:v>
                </c:pt>
                <c:pt idx="1">
                  <c:v>0.56000000000000005</c:v>
                </c:pt>
                <c:pt idx="2">
                  <c:v>0.08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523-4521-8073-E2D765848E52}"/>
            </c:ext>
          </c:extLst>
        </c:ser>
        <c:ser>
          <c:idx val="1"/>
          <c:order val="1"/>
          <c:tx>
            <c:strRef>
              <c:f>Hoja2!$D$20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Hoja2!$B$21:$B$23</c:f>
              <c:strCache>
                <c:ptCount val="3"/>
                <c:pt idx="0">
                  <c:v>Juzgado 1</c:v>
                </c:pt>
                <c:pt idx="1">
                  <c:v>juzgado 2</c:v>
                </c:pt>
                <c:pt idx="2">
                  <c:v>Tribunal</c:v>
                </c:pt>
              </c:strCache>
            </c:strRef>
          </c:cat>
          <c:val>
            <c:numRef>
              <c:f>Hoja2!$D$21:$D$23</c:f>
              <c:numCache>
                <c:formatCode>0.00%</c:formatCode>
                <c:ptCount val="3"/>
                <c:pt idx="0" formatCode="0%">
                  <c:v>0.29270000000000002</c:v>
                </c:pt>
                <c:pt idx="1">
                  <c:v>0.46339999999999998</c:v>
                </c:pt>
                <c:pt idx="2">
                  <c:v>0.24390000000000001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523-4521-8073-E2D765848E52}"/>
            </c:ext>
          </c:extLst>
        </c:ser>
        <c:ser>
          <c:idx val="2"/>
          <c:order val="2"/>
          <c:tx>
            <c:strRef>
              <c:f>Hoja2!$E$20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565EF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Hoja2!$B$21:$B$23</c:f>
              <c:strCache>
                <c:ptCount val="3"/>
                <c:pt idx="0">
                  <c:v>Juzgado 1</c:v>
                </c:pt>
                <c:pt idx="1">
                  <c:v>juzgado 2</c:v>
                </c:pt>
                <c:pt idx="2">
                  <c:v>Tribunal</c:v>
                </c:pt>
              </c:strCache>
            </c:strRef>
          </c:cat>
          <c:val>
            <c:numRef>
              <c:f>Hoja2!$E$21:$E$23</c:f>
              <c:numCache>
                <c:formatCode>0.00%</c:formatCode>
                <c:ptCount val="3"/>
                <c:pt idx="0" formatCode="0%">
                  <c:v>0.25</c:v>
                </c:pt>
                <c:pt idx="1">
                  <c:v>0.57689999999999997</c:v>
                </c:pt>
                <c:pt idx="2">
                  <c:v>0.1731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523-4521-8073-E2D765848E52}"/>
            </c:ext>
          </c:extLst>
        </c:ser>
        <c:ser>
          <c:idx val="3"/>
          <c:order val="3"/>
          <c:tx>
            <c:strRef>
              <c:f>Hoja2!$F$20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Hoja2!$B$21:$B$23</c:f>
              <c:strCache>
                <c:ptCount val="3"/>
                <c:pt idx="0">
                  <c:v>Juzgado 1</c:v>
                </c:pt>
                <c:pt idx="1">
                  <c:v>juzgado 2</c:v>
                </c:pt>
                <c:pt idx="2">
                  <c:v>Tribunal</c:v>
                </c:pt>
              </c:strCache>
            </c:strRef>
          </c:cat>
          <c:val>
            <c:numRef>
              <c:f>Hoja2!$F$21:$F$23</c:f>
              <c:numCache>
                <c:formatCode>0.00%</c:formatCode>
                <c:ptCount val="3"/>
                <c:pt idx="0" formatCode="0%">
                  <c:v>0.15</c:v>
                </c:pt>
                <c:pt idx="1">
                  <c:v>0.40629999999999999</c:v>
                </c:pt>
                <c:pt idx="2">
                  <c:v>0.4375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523-4521-8073-E2D765848E5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28244992"/>
        <c:axId val="28254976"/>
      </c:barChart>
      <c:catAx>
        <c:axId val="282449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8254976"/>
        <c:crosses val="autoZero"/>
        <c:auto val="1"/>
        <c:lblAlgn val="ctr"/>
        <c:lblOffset val="100"/>
        <c:noMultiLvlLbl val="0"/>
      </c:catAx>
      <c:valAx>
        <c:axId val="2825497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8244992"/>
        <c:crosses val="autoZero"/>
        <c:crossBetween val="between"/>
      </c:valAx>
      <c:spPr>
        <a:gradFill>
          <a:gsLst>
            <a:gs pos="0">
              <a:schemeClr val="accent1">
                <a:lumMod val="5000"/>
                <a:lumOff val="95000"/>
              </a:schemeClr>
            </a:gs>
            <a:gs pos="87000">
              <a:schemeClr val="accent1">
                <a:lumMod val="45000"/>
                <a:lumOff val="55000"/>
              </a:schemeClr>
            </a:gs>
            <a:gs pos="84000">
              <a:schemeClr val="accent3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>
          <a:outerShdw blurRad="1270000" dist="50800" dir="5400000" sx="1000" sy="1000" algn="ctr" rotWithShape="0">
            <a:srgbClr val="000000">
              <a:alpha val="17000"/>
            </a:srgbClr>
          </a:outerShdw>
        </a:effectLst>
      </c:spPr>
    </c:plotArea>
    <c:legend>
      <c:legendPos val="t"/>
      <c:layout>
        <c:manualLayout>
          <c:xMode val="edge"/>
          <c:yMode val="edge"/>
          <c:x val="2.1000829754718377E-2"/>
          <c:y val="8.7561263760943253E-3"/>
          <c:w val="0.95799834049056343"/>
          <c:h val="0.170108498054826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blipFill>
      <a:blip xmlns:r="http://schemas.openxmlformats.org/officeDocument/2006/relationships" r:embed="rId1"/>
      <a:tile tx="0" ty="0" sx="100000" sy="100000" flip="none" algn="tl"/>
    </a:blipFill>
    <a:ln>
      <a:solidFill>
        <a:schemeClr val="bg2"/>
      </a:solidFill>
    </a:ln>
    <a:effectLst/>
  </c:spPr>
  <c:txPr>
    <a:bodyPr/>
    <a:lstStyle/>
    <a:p>
      <a:pPr>
        <a:defRPr/>
      </a:pPr>
      <a:endParaRPr lang="es-CO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Jdo. 1º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Hoja1!$B$2:$B$5</c:f>
              <c:numCache>
                <c:formatCode>General</c:formatCode>
                <c:ptCount val="4"/>
                <c:pt idx="0">
                  <c:v>9</c:v>
                </c:pt>
                <c:pt idx="1">
                  <c:v>7</c:v>
                </c:pt>
                <c:pt idx="2">
                  <c:v>8</c:v>
                </c:pt>
                <c:pt idx="3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A28-4567-9E5F-3B8CFBBE11EB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Jdo. 2º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Hoja1!$C$2:$C$5</c:f>
              <c:numCache>
                <c:formatCode>General</c:formatCode>
                <c:ptCount val="4"/>
                <c:pt idx="0">
                  <c:v>14</c:v>
                </c:pt>
                <c:pt idx="1">
                  <c:v>7</c:v>
                </c:pt>
                <c:pt idx="2">
                  <c:v>11</c:v>
                </c:pt>
                <c:pt idx="3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A28-4567-9E5F-3B8CFBBE11EB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Tribunal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Hoja1!$D$2:$D$5</c:f>
              <c:numCache>
                <c:formatCode>General</c:formatCode>
                <c:ptCount val="4"/>
                <c:pt idx="0">
                  <c:v>6</c:v>
                </c:pt>
                <c:pt idx="1">
                  <c:v>3</c:v>
                </c:pt>
                <c:pt idx="2">
                  <c:v>3</c:v>
                </c:pt>
                <c:pt idx="3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A28-4567-9E5F-3B8CFBBE11E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5530752"/>
        <c:axId val="25532288"/>
      </c:barChart>
      <c:catAx>
        <c:axId val="25530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5532288"/>
        <c:crosses val="autoZero"/>
        <c:auto val="1"/>
        <c:lblAlgn val="ctr"/>
        <c:lblOffset val="100"/>
        <c:noMultiLvlLbl val="0"/>
      </c:catAx>
      <c:valAx>
        <c:axId val="25532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5530752"/>
        <c:crosses val="autoZero"/>
        <c:crossBetween val="between"/>
      </c:valAx>
      <c:spPr>
        <a:solidFill>
          <a:schemeClr val="accent1">
            <a:lumMod val="20000"/>
            <a:lumOff val="80000"/>
          </a:schemeClr>
        </a:solid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solidFill>
      <a:schemeClr val="accent1">
        <a:alpha val="22000"/>
      </a:schemeClr>
    </a:solidFill>
    <a:ln>
      <a:noFill/>
    </a:ln>
    <a:effectLst/>
  </c:spPr>
  <c:txPr>
    <a:bodyPr/>
    <a:lstStyle/>
    <a:p>
      <a:pPr>
        <a:defRPr/>
      </a:pPr>
      <a:endParaRPr lang="es-CO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2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>
            <a:lumMod val="75000"/>
          </a:schemeClr>
        </a:solidFill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>
            <a:lumMod val="75000"/>
          </a:schemeClr>
        </a:solidFill>
      </a:ln>
      <a:scene3d>
        <a:camera prst="orthographicFront"/>
        <a:lightRig rig="threePt" dir="t"/>
      </a:scene3d>
      <a:sp3d prstMaterial="translucentPowder"/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  <a:ln>
        <a:solidFill>
          <a:schemeClr val="phClr">
            <a:lumMod val="75000"/>
          </a:schemeClr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solidFill>
        <a:schemeClr val="lt1">
          <a:alpha val="27000"/>
        </a:schemeClr>
      </a:solidFill>
      <a:sp3d/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0" kern="1200" cap="none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sp3d/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B016-378C-4A58-B317-8A8EBB231CF6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613B8-A13D-47C4-84B6-650320BADF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9420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B016-378C-4A58-B317-8A8EBB231CF6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613B8-A13D-47C4-84B6-650320BADF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3506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B016-378C-4A58-B317-8A8EBB231CF6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613B8-A13D-47C4-84B6-650320BADF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1898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B016-378C-4A58-B317-8A8EBB231CF6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613B8-A13D-47C4-84B6-650320BADF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5705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B016-378C-4A58-B317-8A8EBB231CF6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613B8-A13D-47C4-84B6-650320BADF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7961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B016-378C-4A58-B317-8A8EBB231CF6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613B8-A13D-47C4-84B6-650320BADF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5038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B016-378C-4A58-B317-8A8EBB231CF6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613B8-A13D-47C4-84B6-650320BADF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6447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B016-378C-4A58-B317-8A8EBB231CF6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613B8-A13D-47C4-84B6-650320BADF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6535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B016-378C-4A58-B317-8A8EBB231CF6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613B8-A13D-47C4-84B6-650320BADF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1897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B016-378C-4A58-B317-8A8EBB231CF6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613B8-A13D-47C4-84B6-650320BADF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9958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B016-378C-4A58-B317-8A8EBB231CF6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613B8-A13D-47C4-84B6-650320BADF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9287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EB016-378C-4A58-B317-8A8EBB231CF6}" type="datetimeFigureOut">
              <a:rPr lang="es-ES" smtClean="0"/>
              <a:t>09/09/2016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613B8-A13D-47C4-84B6-650320BADF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8618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LOGOTIPO TRIBUNAL ADMINISTRATIVO DE CASANRE_CON SLOGA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099" y="0"/>
            <a:ext cx="11019127" cy="5933209"/>
          </a:xfrm>
          <a:prstGeom prst="rect">
            <a:avLst/>
          </a:prstGeom>
          <a:noFill/>
          <a:ln>
            <a:noFill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57822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977"/>
    </mc:Choice>
    <mc:Fallback xmlns="">
      <p:transition spd="slow" advTm="7977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838200" y="2573935"/>
            <a:ext cx="10515600" cy="1325563"/>
          </a:xfrm>
          <a:blipFill>
            <a:blip r:embed="rId2"/>
            <a:tile tx="0" ty="0" sx="100000" sy="100000" flip="none" algn="tl"/>
          </a:blipFill>
          <a:effectLst>
            <a:glow>
              <a:schemeClr val="accent1">
                <a:alpha val="40000"/>
              </a:schemeClr>
            </a:glow>
            <a:reflection endPos="0" dir="5400000" sy="-100000" algn="bl" rotWithShape="0"/>
          </a:effectLst>
        </p:spPr>
        <p:txBody>
          <a:bodyPr>
            <a:noAutofit/>
          </a:bodyPr>
          <a:lstStyle/>
          <a:p>
            <a:pPr algn="ctr"/>
            <a:r>
              <a:rPr lang="es-CO" sz="500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DEMANDAS DE REPARACIÓN DIRECTA TRAMITADAS POR LOS JUZGADOS ADMINISTRATIVOS Y EL TRIBUNAL</a:t>
            </a:r>
            <a:endParaRPr lang="es-ES" sz="5000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374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0"/>
    </mc:Choice>
    <mc:Fallback xmlns="">
      <p:transition spd="slow" advTm="56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3672510622"/>
              </p:ext>
            </p:extLst>
          </p:nvPr>
        </p:nvGraphicFramePr>
        <p:xfrm>
          <a:off x="640080" y="537210"/>
          <a:ext cx="10721340" cy="57950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729704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04"/>
    </mc:Choice>
    <mc:Fallback xmlns="">
      <p:transition spd="slow" advTm="1104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08610" y="720090"/>
            <a:ext cx="1092708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5400" b="1" dirty="0">
                <a:latin typeface="Arial Rounded MT Bold" panose="020F0704030504030204" pitchFamily="34" charset="0"/>
              </a:rPr>
              <a:t>EL SERVICIO MÉDICO ASISTENCIAL Y LOS CONFLICTOS CONSTITUCIONALES Y DE REPARACIÓN DIRECTA</a:t>
            </a:r>
            <a:endParaRPr lang="es-ES" sz="5400" dirty="0">
              <a:effectLst/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15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961901"/>
            <a:ext cx="10515600" cy="521506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s-CO" sz="4800" dirty="0">
              <a:latin typeface="Arial Rounded MT Bold" panose="020F0704030504030204" pitchFamily="34" charset="0"/>
            </a:endParaRPr>
          </a:p>
          <a:p>
            <a:pPr marL="0" indent="0" algn="ctr">
              <a:buNone/>
            </a:pPr>
            <a:r>
              <a:rPr lang="es-CO" sz="8800" dirty="0">
                <a:latin typeface="Arial Rounded MT Bold" panose="020F0704030504030204" pitchFamily="34" charset="0"/>
              </a:rPr>
              <a:t>TUTELAS RADICADAS EN LOS JUZGADOS Y EL TRIBUNAL </a:t>
            </a:r>
            <a:endParaRPr lang="es-ES" sz="8800" dirty="0">
              <a:latin typeface="Arial Rounded MT Bold" panose="020F07040305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4773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80"/>
    </mc:Choice>
    <mc:Fallback xmlns="">
      <p:transition spd="slow" advTm="588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es-CO" sz="5000" dirty="0">
                <a:latin typeface="Arial Rounded MT Bold" panose="020F0704030504030204" pitchFamily="34" charset="0"/>
              </a:rPr>
              <a:t>DERECHO A LA SALUD</a:t>
            </a:r>
            <a:endParaRPr lang="es-ES" sz="5000" dirty="0">
              <a:latin typeface="Arial Rounded MT Bold" panose="020F0704030504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62544" y="2042556"/>
            <a:ext cx="8609611" cy="4415394"/>
          </a:xfr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CO" dirty="0">
              <a:solidFill>
                <a:srgbClr val="00B0F0"/>
              </a:solidFill>
              <a:latin typeface="Berlin Sans FB" panose="020E0602020502020306" pitchFamily="34" charset="0"/>
            </a:endParaRPr>
          </a:p>
          <a:p>
            <a:pPr marL="0" indent="0" algn="ctr">
              <a:buNone/>
            </a:pPr>
            <a:r>
              <a:rPr lang="es-CO" sz="2400" dirty="0">
                <a:solidFill>
                  <a:srgbClr val="00B0F0"/>
                </a:solidFill>
                <a:latin typeface="Arial Rounded MT Bold" panose="020F0704030504030204" pitchFamily="34" charset="0"/>
              </a:rPr>
              <a:t>ACCIONES DE TUTELAS PRESENTADAS POR TEMAS RELACIONADOS CON EL DERECHO FUNDAMENTAL A LA SALUD DURANTE EL PERIODO 2013 A 2016</a:t>
            </a:r>
          </a:p>
          <a:p>
            <a:pPr marL="0" indent="0" algn="ctr">
              <a:buNone/>
            </a:pPr>
            <a:endParaRPr lang="es-CO" sz="24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  <a:p>
            <a:pPr marL="0" indent="0" algn="ctr">
              <a:buNone/>
            </a:pPr>
            <a:r>
              <a:rPr lang="es-CO" sz="2400" dirty="0">
                <a:solidFill>
                  <a:srgbClr val="00B0F0"/>
                </a:solidFill>
                <a:latin typeface="Arial Rounded MT Bold" panose="020F0704030504030204" pitchFamily="34" charset="0"/>
              </a:rPr>
              <a:t>2013 se presentaron 55.</a:t>
            </a:r>
          </a:p>
          <a:p>
            <a:pPr marL="0" indent="0" algn="ctr">
              <a:buNone/>
            </a:pPr>
            <a:r>
              <a:rPr lang="es-CO" sz="2400" dirty="0">
                <a:solidFill>
                  <a:srgbClr val="00B0F0"/>
                </a:solidFill>
                <a:latin typeface="Arial Rounded MT Bold" panose="020F0704030504030204" pitchFamily="34" charset="0"/>
              </a:rPr>
              <a:t>2014 se presentaron 46.</a:t>
            </a:r>
          </a:p>
          <a:p>
            <a:pPr marL="0" indent="0" algn="ctr">
              <a:buNone/>
            </a:pPr>
            <a:r>
              <a:rPr lang="es-CO" sz="2400" dirty="0">
                <a:solidFill>
                  <a:srgbClr val="00B0F0"/>
                </a:solidFill>
                <a:latin typeface="Arial Rounded MT Bold" panose="020F0704030504030204" pitchFamily="34" charset="0"/>
              </a:rPr>
              <a:t>2015 se presentaron 47</a:t>
            </a:r>
          </a:p>
          <a:p>
            <a:pPr marL="0" indent="0" algn="ctr">
              <a:buNone/>
            </a:pPr>
            <a:r>
              <a:rPr lang="es-CO" sz="2400" dirty="0">
                <a:solidFill>
                  <a:srgbClr val="00B0F0"/>
                </a:solidFill>
                <a:latin typeface="Arial Rounded MT Bold" panose="020F0704030504030204" pitchFamily="34" charset="0"/>
              </a:rPr>
              <a:t>2016 se han presentado 32</a:t>
            </a:r>
            <a:endParaRPr lang="es-CO" sz="24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00343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3046">
        <p:fade/>
      </p:transition>
    </mc:Choice>
    <mc:Fallback xmlns="">
      <p:transition spd="med" advTm="1304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3214328765"/>
              </p:ext>
            </p:extLst>
          </p:nvPr>
        </p:nvGraphicFramePr>
        <p:xfrm>
          <a:off x="712520" y="724396"/>
          <a:ext cx="10414659" cy="56407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941371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32"/>
    </mc:Choice>
    <mc:Fallback xmlns="">
      <p:transition spd="slow" advTm="2632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1360911220"/>
              </p:ext>
            </p:extLst>
          </p:nvPr>
        </p:nvGraphicFramePr>
        <p:xfrm>
          <a:off x="593024" y="382772"/>
          <a:ext cx="10902290" cy="6072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418751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68"/>
    </mc:Choice>
    <mc:Fallback xmlns="">
      <p:transition spd="slow" advTm="1568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3117575727"/>
              </p:ext>
            </p:extLst>
          </p:nvPr>
        </p:nvGraphicFramePr>
        <p:xfrm>
          <a:off x="795647" y="571500"/>
          <a:ext cx="10565773" cy="58886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97893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47"/>
    </mc:Choice>
    <mc:Fallback xmlns="">
      <p:transition spd="slow" advTm="1647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2"/>
          <p:cNvSpPr>
            <a:spLocks noGrp="1"/>
          </p:cNvSpPr>
          <p:nvPr>
            <p:ph idx="1"/>
          </p:nvPr>
        </p:nvSpPr>
        <p:spPr>
          <a:xfrm>
            <a:off x="106878" y="154380"/>
            <a:ext cx="12085122" cy="6703620"/>
          </a:xfrm>
          <a:blipFill>
            <a:blip r:embed="rId3"/>
            <a:tile tx="0" ty="0" sx="100000" sy="100000" flip="none" algn="tl"/>
          </a:blipFill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s-CO" sz="4400" dirty="0">
              <a:latin typeface="Arial Rounded MT Bold" panose="020F0704030504030204" pitchFamily="34" charset="0"/>
            </a:endParaRPr>
          </a:p>
          <a:p>
            <a:pPr marL="0" indent="0" algn="ctr">
              <a:buNone/>
            </a:pPr>
            <a:r>
              <a:rPr lang="es-CO" sz="5000" dirty="0">
                <a:latin typeface="Arial Rounded MT Bold" panose="020F0704030504030204" pitchFamily="34" charset="0"/>
              </a:rPr>
              <a:t>PRINCIPALES ENTIDADES ACCIONADAS POR LA CIUDADANÍA  INVOCANDO EL DERECHO A LA SALUD, BIEN SEA COMO DERECHO FUNDAMENTAL SOLO O EN CONJUNTO CON OTROS DERECHOS, DURANTE EL PERIODO DEL 1º DE ENERO DE 2013 AL 31 AGOSTO DE 2016</a:t>
            </a:r>
            <a:r>
              <a:rPr lang="es-CO" sz="4400" dirty="0">
                <a:latin typeface="Arial Rounded MT Bold" panose="020F0704030504030204" pitchFamily="34" charset="0"/>
              </a:rPr>
              <a:t>.</a:t>
            </a:r>
            <a:endParaRPr lang="es-ES" sz="4400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s-E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26088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81"/>
    </mc:Choice>
    <mc:Fallback xmlns="">
      <p:transition spd="slow" advTm="3481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>
                <a:latin typeface="Arial Rounded MT Bold" panose="020F0704030504030204" pitchFamily="34" charset="0"/>
              </a:rPr>
              <a:t>REPARACIÓN DIRECTA</a:t>
            </a:r>
            <a:br>
              <a:rPr lang="es-CO" dirty="0">
                <a:latin typeface="Arial Rounded MT Bold" panose="020F0704030504030204" pitchFamily="34" charset="0"/>
              </a:rPr>
            </a:br>
            <a:r>
              <a:rPr lang="es-CO" dirty="0">
                <a:latin typeface="Arial Rounded MT Bold" panose="020F0704030504030204" pitchFamily="34" charset="0"/>
              </a:rPr>
              <a:t>Art. 140 CPACA</a:t>
            </a:r>
            <a:endParaRPr lang="es-ES" dirty="0">
              <a:latin typeface="Arial Rounded MT Bold" panose="020F0704030504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s-CO" dirty="0">
                <a:latin typeface="Arial Rounded MT Bold" panose="020F0704030504030204" pitchFamily="34" charset="0"/>
              </a:rPr>
              <a:t>En los términos del artículo 90 de la Constitución Política, la persona interesada podrá demandar directamente la reparación del daño antijurídico producido por la acción u omisión de los agentes del Estado.</a:t>
            </a:r>
          </a:p>
          <a:p>
            <a:pPr marL="0" indent="0" algn="just">
              <a:buNone/>
            </a:pPr>
            <a:endParaRPr lang="es-CO" dirty="0">
              <a:latin typeface="Arial Rounded MT Bold" panose="020F0704030504030204" pitchFamily="34" charset="0"/>
            </a:endParaRPr>
          </a:p>
          <a:p>
            <a:pPr marL="0" indent="0" algn="just">
              <a:buNone/>
            </a:pPr>
            <a:r>
              <a:rPr lang="es-CO" dirty="0">
                <a:latin typeface="Arial Rounded MT Bold" panose="020F0704030504030204" pitchFamily="34" charset="0"/>
              </a:rPr>
              <a:t>El Estado responderá, entre otras, cuando la causa del daño sea un hecho, una omisión, una operación administrativa o la ocupación temporal o permanente de inmueble por causa de trabajos públicos o por cualquiera otra causa imputable a una entidad pública o a un particular que haya obrado siguiendo una expresa instrucción de la misma.</a:t>
            </a:r>
            <a:endParaRPr lang="es-ES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95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.6|2.1|2.1|2.2|2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</TotalTime>
  <Words>199</Words>
  <Application>Microsoft Office PowerPoint</Application>
  <PresentationFormat>Personalizado</PresentationFormat>
  <Paragraphs>19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Presentación de PowerPoint</vt:lpstr>
      <vt:lpstr>Presentación de PowerPoint</vt:lpstr>
      <vt:lpstr>Presentación de PowerPoint</vt:lpstr>
      <vt:lpstr>DERECHO A LA SALUD</vt:lpstr>
      <vt:lpstr>Presentación de PowerPoint</vt:lpstr>
      <vt:lpstr>Presentación de PowerPoint</vt:lpstr>
      <vt:lpstr>Presentación de PowerPoint</vt:lpstr>
      <vt:lpstr>Presentación de PowerPoint</vt:lpstr>
      <vt:lpstr>REPARACIÓN DIRECTA Art. 140 CPACA</vt:lpstr>
      <vt:lpstr>DEMANDAS DE REPARACIÓN DIRECTA TRAMITADAS POR LOS JUZGADOS ADMINISTRATIVOS Y EL TRIBUNAL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Jesús Barrera Blanco</dc:creator>
  <cp:lastModifiedBy>Consejo superior</cp:lastModifiedBy>
  <cp:revision>18</cp:revision>
  <dcterms:created xsi:type="dcterms:W3CDTF">2016-09-07T19:52:16Z</dcterms:created>
  <dcterms:modified xsi:type="dcterms:W3CDTF">2016-09-09T13:18:51Z</dcterms:modified>
</cp:coreProperties>
</file>