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61" r:id="rId3"/>
    <p:sldId id="260" r:id="rId4"/>
    <p:sldId id="265" r:id="rId5"/>
    <p:sldId id="262" r:id="rId6"/>
    <p:sldId id="257" r:id="rId7"/>
    <p:sldId id="259" r:id="rId8"/>
    <p:sldId id="267" r:id="rId9"/>
    <p:sldId id="263" r:id="rId10"/>
    <p:sldId id="266" r:id="rId11"/>
    <p:sldId id="273" r:id="rId12"/>
    <p:sldId id="268" r:id="rId13"/>
    <p:sldId id="269" r:id="rId14"/>
    <p:sldId id="270" r:id="rId15"/>
    <p:sldId id="271" r:id="rId16"/>
    <p:sldId id="264" r:id="rId17"/>
    <p:sldId id="272" r:id="rId18"/>
    <p:sldId id="275"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09A139-4641-4313-AC7F-79385170323F}"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3802811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09A139-4641-4313-AC7F-79385170323F}"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4271919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09A139-4641-4313-AC7F-79385170323F}"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068B4-A8EC-435D-B8D7-95EFD3C4ED8D}" type="slidenum">
              <a:rPr lang="en-US" smtClean="0"/>
              <a:t>‹Nº›</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407001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09A139-4641-4313-AC7F-79385170323F}"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10688048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09A139-4641-4313-AC7F-79385170323F}"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068B4-A8EC-435D-B8D7-95EFD3C4ED8D}"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24966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09A139-4641-4313-AC7F-79385170323F}"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1081034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09A139-4641-4313-AC7F-79385170323F}"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91315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09A139-4641-4313-AC7F-79385170323F}"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2468031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09A139-4641-4313-AC7F-79385170323F}"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3456411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09A139-4641-4313-AC7F-79385170323F}"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782497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09A139-4641-4313-AC7F-79385170323F}"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2066054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09A139-4641-4313-AC7F-79385170323F}" type="datetimeFigureOut">
              <a:rPr lang="en-US" smtClean="0"/>
              <a:t>6/9/2020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381998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09A139-4641-4313-AC7F-79385170323F}" type="datetimeFigureOut">
              <a:rPr lang="en-US" smtClean="0"/>
              <a:t>6/9/2020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798113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09A139-4641-4313-AC7F-79385170323F}" type="datetimeFigureOut">
              <a:rPr lang="en-US" smtClean="0"/>
              <a:t>6/9/2020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135778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09A139-4641-4313-AC7F-79385170323F}"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230374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09A139-4641-4313-AC7F-79385170323F}"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8068B4-A8EC-435D-B8D7-95EFD3C4ED8D}" type="slidenum">
              <a:rPr lang="en-US" smtClean="0"/>
              <a:t>‹Nº›</a:t>
            </a:fld>
            <a:endParaRPr lang="en-US"/>
          </a:p>
        </p:txBody>
      </p:sp>
    </p:spTree>
    <p:extLst>
      <p:ext uri="{BB962C8B-B14F-4D97-AF65-F5344CB8AC3E}">
        <p14:creationId xmlns:p14="http://schemas.microsoft.com/office/powerpoint/2010/main" val="32866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209A139-4641-4313-AC7F-79385170323F}" type="datetimeFigureOut">
              <a:rPr lang="en-US" smtClean="0"/>
              <a:t>6/9/2020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F8068B4-A8EC-435D-B8D7-95EFD3C4ED8D}" type="slidenum">
              <a:rPr lang="en-US" smtClean="0"/>
              <a:t>‹Nº›</a:t>
            </a:fld>
            <a:endParaRPr lang="en-US"/>
          </a:p>
        </p:txBody>
      </p:sp>
    </p:spTree>
    <p:extLst>
      <p:ext uri="{BB962C8B-B14F-4D97-AF65-F5344CB8AC3E}">
        <p14:creationId xmlns:p14="http://schemas.microsoft.com/office/powerpoint/2010/main" val="261977585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ofjudmon@cendoj.ramajudicial.gov.co" TargetMode="Externa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sistemtr@cendoj.ramajudicial.gov.co" TargetMode="External"/><Relationship Id="rId2" Type="http://schemas.openxmlformats.org/officeDocument/2006/relationships/hyperlink" Target="mailto:almacendesajmonteria@cendoj.ramajudicial.gov.co" TargetMode="Externa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6.xml.rels><?xml version="1.0" encoding="UTF-8" standalone="yes"?>
<Relationships xmlns="http://schemas.openxmlformats.org/package/2006/relationships"><Relationship Id="rId3" Type="http://schemas.openxmlformats.org/officeDocument/2006/relationships/hyperlink" Target="mailto:bsocupmon@cendoj.ramajudicial.gov.co" TargetMode="External"/><Relationship Id="rId7" Type="http://schemas.openxmlformats.org/officeDocument/2006/relationships/image" Target="../media/image11.png"/><Relationship Id="rId2" Type="http://schemas.openxmlformats.org/officeDocument/2006/relationships/hyperlink" Target="https://www.alissta.gov.co/AutoEvaluacionCOVID/COVID19"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mailto:apoyosgsst@deaj.ramajudicial.gov.co" TargetMode="External"/><Relationship Id="rId4" Type="http://schemas.openxmlformats.org/officeDocument/2006/relationships/hyperlink" Target="https://nam02.safelinks.protection.outlook.com/?url=https://aonportal.questionpro.com/a/TakeSurvey?tt%3DodrCHR3gbNc%3D&amp;data=02|01|bsocupmon@cendoj.ramajudicial.gov.co|ca877fc259774fde757d08d80c24442f|622cba9880f841f38df58eb99901598b|0|0|637273050262631783&amp;sdata=B4PuHrWEoDyXl7e2ZrNFTQof3Hw4JuXXIiXtRfc9d20%3D&amp;reserved=0"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mailto:bsocupmon@cendoj.ramajudicial.gov.co"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mailto:bsocupmon@cendoj.ramajudicial.gov.co"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7065" y="1319349"/>
            <a:ext cx="9165287" cy="1708920"/>
          </a:xfrm>
        </p:spPr>
        <p:txBody>
          <a:bodyPr/>
          <a:lstStyle/>
          <a:p>
            <a:pPr algn="ctr"/>
            <a:r>
              <a:rPr lang="es-CO" sz="3200" dirty="0" smtClean="0">
                <a:solidFill>
                  <a:schemeClr val="tx1"/>
                </a:solidFill>
              </a:rPr>
              <a:t/>
            </a:r>
            <a:br>
              <a:rPr lang="es-CO" sz="3200" dirty="0" smtClean="0">
                <a:solidFill>
                  <a:schemeClr val="tx1"/>
                </a:solidFill>
              </a:rPr>
            </a:br>
            <a:r>
              <a:rPr lang="es-CO" sz="3200" dirty="0">
                <a:solidFill>
                  <a:schemeClr val="tx1"/>
                </a:solidFill>
              </a:rPr>
              <a:t/>
            </a:r>
            <a:br>
              <a:rPr lang="es-CO" sz="3200" dirty="0">
                <a:solidFill>
                  <a:schemeClr val="tx1"/>
                </a:solidFill>
              </a:rPr>
            </a:br>
            <a:r>
              <a:rPr lang="es-CO" sz="3600" dirty="0" smtClean="0">
                <a:solidFill>
                  <a:schemeClr val="tx1"/>
                </a:solidFill>
              </a:rPr>
              <a:t>PROTOCOLO DE LA RAMA JUDICIAL DE MONTERIA PARA LA PREVENCIÓN Y PROTECCIÓN CONTRA EL COVID- 19</a:t>
            </a:r>
            <a:endParaRPr lang="en-US" sz="3600" dirty="0">
              <a:solidFill>
                <a:schemeClr val="tx1"/>
              </a:solidFill>
            </a:endParaRPr>
          </a:p>
        </p:txBody>
      </p:sp>
      <p:pic>
        <p:nvPicPr>
          <p:cNvPr id="4"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475" y="13226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Subtítulo"/>
          <p:cNvSpPr txBox="1">
            <a:spLocks/>
          </p:cNvSpPr>
          <p:nvPr/>
        </p:nvSpPr>
        <p:spPr bwMode="auto">
          <a:xfrm>
            <a:off x="9379131" y="195943"/>
            <a:ext cx="2760616" cy="72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pic>
        <p:nvPicPr>
          <p:cNvPr id="8" name="Imagen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40844" y="3266439"/>
            <a:ext cx="2497727" cy="3330303"/>
          </a:xfrm>
          <a:prstGeom prst="rect">
            <a:avLst/>
          </a:prstGeom>
        </p:spPr>
      </p:pic>
    </p:spTree>
    <p:extLst>
      <p:ext uri="{BB962C8B-B14F-4D97-AF65-F5344CB8AC3E}">
        <p14:creationId xmlns:p14="http://schemas.microsoft.com/office/powerpoint/2010/main" val="260438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2462" y="790576"/>
            <a:ext cx="9759263" cy="1320800"/>
          </a:xfrm>
        </p:spPr>
        <p:txBody>
          <a:bodyPr/>
          <a:lstStyle/>
          <a:p>
            <a:r>
              <a:rPr lang="es-CO" sz="3200" b="1" dirty="0" smtClean="0">
                <a:solidFill>
                  <a:schemeClr val="tx1"/>
                </a:solidFill>
              </a:rPr>
              <a:t>7. USO DE LAS TECNOLOGÍAS DE LA INFORMACIÓN </a:t>
            </a:r>
            <a:r>
              <a:rPr lang="es-CO" dirty="0" smtClean="0"/>
              <a:t> </a:t>
            </a:r>
            <a:endParaRPr lang="en-US" dirty="0"/>
          </a:p>
        </p:txBody>
      </p:sp>
      <p:sp>
        <p:nvSpPr>
          <p:cNvPr id="3" name="Marcador de contenido 2"/>
          <p:cNvSpPr>
            <a:spLocks noGrp="1"/>
          </p:cNvSpPr>
          <p:nvPr>
            <p:ph idx="1"/>
          </p:nvPr>
        </p:nvSpPr>
        <p:spPr>
          <a:xfrm>
            <a:off x="677334" y="1397727"/>
            <a:ext cx="10478346" cy="4376058"/>
          </a:xfrm>
        </p:spPr>
        <p:txBody>
          <a:bodyPr>
            <a:normAutofit/>
          </a:bodyPr>
          <a:lstStyle/>
          <a:p>
            <a:pPr marL="0" lvl="0" indent="0" algn="just">
              <a:buNone/>
            </a:pPr>
            <a:r>
              <a:rPr lang="es-MX" dirty="0" smtClean="0"/>
              <a:t>En la suspensión de términos y cuando termine esta se </a:t>
            </a:r>
            <a:r>
              <a:rPr lang="es-MX" dirty="0"/>
              <a:t>privilegiará el uso de las tecnologías de la información y las comunicaciones, de preferencia institucionales, buscando optimizar los canales de acceso, consulta y publicidad de la información</a:t>
            </a:r>
            <a:r>
              <a:rPr lang="es-MX" dirty="0" smtClean="0"/>
              <a:t>.</a:t>
            </a:r>
          </a:p>
          <a:p>
            <a:pPr algn="just"/>
            <a:r>
              <a:rPr lang="es-MX" dirty="0" smtClean="0"/>
              <a:t>El </a:t>
            </a:r>
            <a:r>
              <a:rPr lang="es-MX" dirty="0"/>
              <a:t>envío de acciones de tutela y hábeas corpus seguirá haciéndose de manera electrónica. Para las firmas de los actos, providencias y decisiones se atenderá lo dispuesto en el artículo 11 del Decreto 491 de 2020 o las </a:t>
            </a:r>
            <a:r>
              <a:rPr lang="es-MX" dirty="0" smtClean="0"/>
              <a:t>demás disposiciones </a:t>
            </a:r>
            <a:r>
              <a:rPr lang="es-MX" dirty="0"/>
              <a:t>que regulen el particular. </a:t>
            </a:r>
            <a:r>
              <a:rPr lang="es-MX" dirty="0" smtClean="0"/>
              <a:t>Las </a:t>
            </a:r>
            <a:r>
              <a:rPr lang="es-MX" dirty="0"/>
              <a:t>tutelas y habeas corpus </a:t>
            </a:r>
            <a:r>
              <a:rPr lang="es-MX" dirty="0" smtClean="0"/>
              <a:t>en el Municipio de Montería se </a:t>
            </a:r>
            <a:r>
              <a:rPr lang="es-MX" dirty="0"/>
              <a:t>reciben en el </a:t>
            </a:r>
            <a:r>
              <a:rPr lang="es-MX" dirty="0" smtClean="0"/>
              <a:t>correo: </a:t>
            </a:r>
            <a:r>
              <a:rPr lang="es-MX" dirty="0">
                <a:hlinkClick r:id="rId2"/>
              </a:rPr>
              <a:t>ofjudmon@cendoj.ramajudicial.gov.co</a:t>
            </a:r>
            <a:endParaRPr lang="es-MX" dirty="0"/>
          </a:p>
          <a:p>
            <a:pPr algn="just"/>
            <a:r>
              <a:rPr lang="es-MX" dirty="0" smtClean="0"/>
              <a:t>Para </a:t>
            </a:r>
            <a:r>
              <a:rPr lang="es-MX" dirty="0"/>
              <a:t>el desarrollo de las audiencias y diligencias se continuará privilegiando la virtualidad. Si las circunstancias así lo demandan, deberán realizarse de manera presencial, con las restricciones de acceso que establezca el director del proceso y en el marco de los protocolos y disposiciones del nivel central y seccional sobre condiciones de acceso y permanencia en sedes</a:t>
            </a:r>
            <a:r>
              <a:rPr lang="es-MX" dirty="0" smtClean="0"/>
              <a:t>.</a:t>
            </a:r>
          </a:p>
          <a:p>
            <a:pPr marL="0" lvl="0" indent="0" algn="just">
              <a:buNone/>
            </a:pPr>
            <a:endParaRPr lang="es-MX" b="1" dirty="0">
              <a:solidFill>
                <a:schemeClr val="tx1"/>
              </a:solidFill>
            </a:endParaRPr>
          </a:p>
          <a:p>
            <a:pPr marL="0" indent="0">
              <a:buNone/>
            </a:pPr>
            <a:endParaRPr lang="en-US" dirty="0"/>
          </a:p>
        </p:txBody>
      </p:sp>
      <p:pic>
        <p:nvPicPr>
          <p:cNvPr id="4" name="Imagen 1" descr="cid:image001.png@01D208D8.A09EB7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Subtítulo"/>
          <p:cNvSpPr txBox="1">
            <a:spLocks/>
          </p:cNvSpPr>
          <p:nvPr/>
        </p:nvSpPr>
        <p:spPr bwMode="auto">
          <a:xfrm>
            <a:off x="9379131" y="1"/>
            <a:ext cx="2760616"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sp>
        <p:nvSpPr>
          <p:cNvPr id="6" name="AutoShape 2" descr="partes del computador animado - Buscar con Google (con imágenes) | Monitor,  Computadoras, Equip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Imagen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45782" y="5161690"/>
            <a:ext cx="1846217" cy="1696310"/>
          </a:xfrm>
          <a:prstGeom prst="rect">
            <a:avLst/>
          </a:prstGeom>
        </p:spPr>
      </p:pic>
    </p:spTree>
    <p:extLst>
      <p:ext uri="{BB962C8B-B14F-4D97-AF65-F5344CB8AC3E}">
        <p14:creationId xmlns:p14="http://schemas.microsoft.com/office/powerpoint/2010/main" val="3311287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0264" y="893491"/>
            <a:ext cx="9875518" cy="5624875"/>
          </a:xfrm>
        </p:spPr>
        <p:txBody>
          <a:bodyPr>
            <a:normAutofit lnSpcReduction="10000"/>
          </a:bodyPr>
          <a:lstStyle/>
          <a:p>
            <a:pPr algn="just"/>
            <a:r>
              <a:rPr lang="es-MX" dirty="0"/>
              <a:t>Los jueces y magistrados utilizarán preferencialmente los medios tecnológicos para todas las actuaciones, comunicaciones, notificaciones, audiencias y diligencias, y permitirán a las partes, abogados, terceros e intervinientes actuar en los procesos mediante los medios tecnológicos disponibles, evitando exigir y cumplir formalidades presenciales innecesarias. </a:t>
            </a:r>
            <a:endParaRPr lang="es-MX" dirty="0" smtClean="0"/>
          </a:p>
          <a:p>
            <a:pPr algn="just"/>
            <a:r>
              <a:rPr lang="es-MX" dirty="0" smtClean="0"/>
              <a:t>Los </a:t>
            </a:r>
            <a:r>
              <a:rPr lang="es-MX" dirty="0"/>
              <a:t>memoriales y demás comunicaciones podrán ser enviados o recibidos, por el despacho, partes, apoderados e intervinientes, por correo u otro medio electrónico evitando presentaciones o autenticaciones personales o adicionales de algún tipo. De preferencia se usará el formato PDF para los documentos escritos enviados o recibidos por medios electrónicos, usando algún mecanismo de firma para identificar al autor o emisor del documento e identificándolo con el número del radicado del proceso cuando corresponda</a:t>
            </a:r>
            <a:r>
              <a:rPr lang="es-MX" dirty="0" smtClean="0"/>
              <a:t>.</a:t>
            </a:r>
          </a:p>
          <a:p>
            <a:pPr algn="just"/>
            <a:r>
              <a:rPr lang="es-MX" dirty="0"/>
              <a:t>Para la atención y consultas de usuarios y apoderados se privilegiará el uso de medios técnicos y/o electrónicos, como atención telefónica, correo electrónico institucional u otros. La atención en </a:t>
            </a:r>
            <a:r>
              <a:rPr lang="es-MX" u="sng" dirty="0"/>
              <a:t>ventanilla, baranda o de manera presencial se restringirá a lo estrictamente necesario</a:t>
            </a:r>
            <a:r>
              <a:rPr lang="es-MX" dirty="0"/>
              <a:t>, atendiendo los protocolos y disposiciones del nivel central y seccional sobre condiciones de acceso y permanencia en sedes</a:t>
            </a:r>
            <a:r>
              <a:rPr lang="es-MX" dirty="0" smtClean="0"/>
              <a:t>.</a:t>
            </a:r>
          </a:p>
          <a:p>
            <a:pPr algn="just"/>
            <a:r>
              <a:rPr lang="es-MX" dirty="0"/>
              <a:t>Los despachos judiciales del país podrán publicar notificaciones, comunicaciones, traslados, avisos y otras publicaciones con efectos procesales en el portal Web de la Rama Judicial. Esto sin perjuicio de las publicaciones válidas en los sistemas de información de la gestión procesal que puedan vincularse a los espacios del portal Web. </a:t>
            </a:r>
            <a:endParaRPr lang="en-US" dirty="0"/>
          </a:p>
        </p:txBody>
      </p:sp>
      <p:pic>
        <p:nvPicPr>
          <p:cNvPr id="4"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Subtítulo"/>
          <p:cNvSpPr txBox="1">
            <a:spLocks/>
          </p:cNvSpPr>
          <p:nvPr/>
        </p:nvSpPr>
        <p:spPr bwMode="auto">
          <a:xfrm>
            <a:off x="9379131" y="1"/>
            <a:ext cx="2760616"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45782" y="5161690"/>
            <a:ext cx="1846217" cy="1696310"/>
          </a:xfrm>
          <a:prstGeom prst="rect">
            <a:avLst/>
          </a:prstGeom>
        </p:spPr>
      </p:pic>
    </p:spTree>
    <p:extLst>
      <p:ext uri="{BB962C8B-B14F-4D97-AF65-F5344CB8AC3E}">
        <p14:creationId xmlns:p14="http://schemas.microsoft.com/office/powerpoint/2010/main" val="3518289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622663"/>
            <a:ext cx="8596668" cy="1320800"/>
          </a:xfrm>
        </p:spPr>
        <p:txBody>
          <a:bodyPr/>
          <a:lstStyle/>
          <a:p>
            <a:r>
              <a:rPr lang="es-CO" sz="3200" b="1" dirty="0" smtClean="0">
                <a:solidFill>
                  <a:schemeClr val="tx1"/>
                </a:solidFill>
              </a:rPr>
              <a:t>8. MANEJO Y RETIRO DE EXPEDIENTES </a:t>
            </a:r>
            <a:r>
              <a:rPr lang="es-CO" dirty="0" smtClean="0"/>
              <a:t> </a:t>
            </a:r>
            <a:endParaRPr lang="en-US" dirty="0"/>
          </a:p>
        </p:txBody>
      </p:sp>
      <p:sp>
        <p:nvSpPr>
          <p:cNvPr id="3" name="Marcador de contenido 2"/>
          <p:cNvSpPr>
            <a:spLocks noGrp="1"/>
          </p:cNvSpPr>
          <p:nvPr>
            <p:ph idx="1"/>
          </p:nvPr>
        </p:nvSpPr>
        <p:spPr>
          <a:xfrm>
            <a:off x="677333" y="1632857"/>
            <a:ext cx="9328815" cy="4408505"/>
          </a:xfrm>
        </p:spPr>
        <p:txBody>
          <a:bodyPr>
            <a:normAutofit fontScale="92500" lnSpcReduction="20000"/>
          </a:bodyPr>
          <a:lstStyle/>
          <a:p>
            <a:pPr marL="0" indent="0">
              <a:buNone/>
            </a:pPr>
            <a:r>
              <a:rPr lang="es-MX" dirty="0"/>
              <a:t>Para el manejo y retiro de expedientes deben seguirse las indicaciones dadas en la CIRCULAR PCSJ20-15 del 16 de abril de </a:t>
            </a:r>
            <a:r>
              <a:rPr lang="es-MX" dirty="0" smtClean="0"/>
              <a:t>2020. </a:t>
            </a:r>
          </a:p>
          <a:p>
            <a:pPr marL="0" indent="0">
              <a:buNone/>
            </a:pPr>
            <a:r>
              <a:rPr lang="es-MX" b="1" dirty="0" smtClean="0"/>
              <a:t>8.1 Manejo de expedientes:</a:t>
            </a:r>
          </a:p>
          <a:p>
            <a:pPr>
              <a:buAutoNum type="alphaLcPeriod"/>
            </a:pPr>
            <a:r>
              <a:rPr lang="es-MX" dirty="0" smtClean="0"/>
              <a:t>Utilizar </a:t>
            </a:r>
            <a:r>
              <a:rPr lang="es-MX" dirty="0"/>
              <a:t>guantes y tapabocas desechables</a:t>
            </a:r>
            <a:r>
              <a:rPr lang="es-MX" dirty="0" smtClean="0"/>
              <a:t>. Mientras </a:t>
            </a:r>
            <a:r>
              <a:rPr lang="es-MX" dirty="0"/>
              <a:t>se trabaja, se debe evitar el contacto de los guantes sucios con cualquier parte del cuerpo. Si las actividades se deben desarrollar en depósitos de archivo, adicionalmente es necesario el uso de bata de trabajo cerrada y limpia, la cual se debe utilizar solo en el área de trabajo y mientras se ejecutan las labores. Se debe quitar si se van a realizar otras acciones como consumir alimentos o ir al baño. </a:t>
            </a:r>
            <a:endParaRPr lang="es-MX" dirty="0" smtClean="0"/>
          </a:p>
          <a:p>
            <a:pPr>
              <a:buAutoNum type="alphaLcPeriod"/>
            </a:pPr>
            <a:r>
              <a:rPr lang="es-MX" dirty="0" smtClean="0"/>
              <a:t>Lavarse </a:t>
            </a:r>
            <a:r>
              <a:rPr lang="es-MX" dirty="0"/>
              <a:t>cuidadosamente las manos con agua y jabón antes y después de la manipulación de los documentos. </a:t>
            </a:r>
            <a:endParaRPr lang="es-MX" dirty="0" smtClean="0"/>
          </a:p>
          <a:p>
            <a:pPr>
              <a:buAutoNum type="alphaLcPeriod"/>
            </a:pPr>
            <a:r>
              <a:rPr lang="es-MX" dirty="0" smtClean="0"/>
              <a:t>Mantener </a:t>
            </a:r>
            <a:r>
              <a:rPr lang="es-MX" dirty="0"/>
              <a:t>el orden y limpieza del puesto de trabajo, el cual debe ser limpiado antes y después de la jornada, primero con una bayetilla, paño o tela de algodón seca y posteriormente humedecida en alcohol antiséptico al 70</a:t>
            </a:r>
            <a:r>
              <a:rPr lang="es-MX" dirty="0" smtClean="0"/>
              <a:t>%.</a:t>
            </a:r>
          </a:p>
          <a:p>
            <a:pPr>
              <a:buAutoNum type="alphaLcPeriod"/>
            </a:pPr>
            <a:r>
              <a:rPr lang="es-MX" dirty="0" smtClean="0"/>
              <a:t>No </a:t>
            </a:r>
            <a:r>
              <a:rPr lang="es-MX" dirty="0"/>
              <a:t>consumir alimentos o bebidas en el área de trabajo con documentos. Los directores seccionales de administración judicial deberán garantizar la disposición de los elementos y suministros indicados, conforme la necesidad.</a:t>
            </a:r>
            <a:endParaRPr lang="en-US" dirty="0"/>
          </a:p>
        </p:txBody>
      </p:sp>
      <p:pic>
        <p:nvPicPr>
          <p:cNvPr id="4"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Subtítulo"/>
          <p:cNvSpPr txBox="1">
            <a:spLocks/>
          </p:cNvSpPr>
          <p:nvPr/>
        </p:nvSpPr>
        <p:spPr bwMode="auto">
          <a:xfrm>
            <a:off x="9379131" y="1"/>
            <a:ext cx="2760616"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8875" y="4714875"/>
            <a:ext cx="2143125" cy="2143125"/>
          </a:xfrm>
          <a:prstGeom prst="rect">
            <a:avLst/>
          </a:prstGeom>
        </p:spPr>
      </p:pic>
    </p:spTree>
    <p:extLst>
      <p:ext uri="{BB962C8B-B14F-4D97-AF65-F5344CB8AC3E}">
        <p14:creationId xmlns:p14="http://schemas.microsoft.com/office/powerpoint/2010/main" val="3858472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790576"/>
            <a:ext cx="8596668" cy="1320800"/>
          </a:xfrm>
        </p:spPr>
        <p:txBody>
          <a:bodyPr>
            <a:normAutofit/>
          </a:bodyPr>
          <a:lstStyle/>
          <a:p>
            <a:r>
              <a:rPr lang="es-CO" sz="2800" b="1" dirty="0" smtClean="0">
                <a:solidFill>
                  <a:schemeClr val="tx1"/>
                </a:solidFill>
              </a:rPr>
              <a:t>8.2 RETIRO DE EXPEDIENTES DE LA SEDE JUDICIAL</a:t>
            </a:r>
            <a:endParaRPr lang="en-US" sz="2800" b="1" dirty="0">
              <a:solidFill>
                <a:schemeClr val="tx1"/>
              </a:solidFill>
            </a:endParaRPr>
          </a:p>
        </p:txBody>
      </p:sp>
      <p:sp>
        <p:nvSpPr>
          <p:cNvPr id="3" name="Marcador de contenido 2"/>
          <p:cNvSpPr>
            <a:spLocks noGrp="1"/>
          </p:cNvSpPr>
          <p:nvPr>
            <p:ph idx="1"/>
          </p:nvPr>
        </p:nvSpPr>
        <p:spPr>
          <a:xfrm>
            <a:off x="677333" y="1293223"/>
            <a:ext cx="10922484" cy="4748139"/>
          </a:xfrm>
        </p:spPr>
        <p:txBody>
          <a:bodyPr>
            <a:normAutofit fontScale="92500"/>
          </a:bodyPr>
          <a:lstStyle/>
          <a:p>
            <a:pPr marL="0" indent="0" algn="just">
              <a:buNone/>
            </a:pPr>
            <a:r>
              <a:rPr lang="es-MX" dirty="0"/>
              <a:t>Por regla general, los expedientes no deben ser retirados de los despachos judiciales y dependencias administrativas de la Rama Judicial. No obstante, con ocasión de la situación de aislamiento por la que atravesamos, si para el cumplimiento de funciones es indispensable retirar los expedientes físicos, se debe seguir el siguiente procedimiento: </a:t>
            </a:r>
            <a:endParaRPr lang="es-MX" dirty="0" smtClean="0"/>
          </a:p>
          <a:p>
            <a:pPr algn="just">
              <a:buFont typeface="+mj-lt"/>
              <a:buAutoNum type="alphaUcPeriod"/>
            </a:pPr>
            <a:r>
              <a:rPr lang="es-MX" dirty="0" smtClean="0"/>
              <a:t>Elaborar </a:t>
            </a:r>
            <a:r>
              <a:rPr lang="es-MX" dirty="0"/>
              <a:t>el acta de retiro temporal de expedientes, en el formato anexo a la presente circular, en la que se incluirá la información básica de los documentos o expedientes que serán retirados. El formato incluye la siguiente información: • Fecha del acta • Nombre de la oficina, despacho o depósito de archivo de donde se retiran los documentos. • Fecha de retiro de documentos. • Contenido: nombre o descripción de las carpetas o expedientes. • Unidad de almacenamiento: señalar si se trata de carpetas, cajas, legajos, cuadernos, tomos. • Número de unidades: señal el número de unidades de almacenamiento que se retiran (número de carpetas, cajas, legajos, cuadernos, tomos) • Número de folios de cada unidad de almacenamiento: si se cuenta con esta información. • Nombre y cargo del servidor que retira los documentos y el responsable de la dependencia o despacho judicial, quien avala el procedimiento. </a:t>
            </a:r>
            <a:endParaRPr lang="es-MX" dirty="0" smtClean="0"/>
          </a:p>
          <a:p>
            <a:pPr algn="just">
              <a:buFont typeface="+mj-lt"/>
              <a:buAutoNum type="alphaUcPeriod"/>
            </a:pPr>
            <a:r>
              <a:rPr lang="es-MX" dirty="0" smtClean="0"/>
              <a:t>Superada </a:t>
            </a:r>
            <a:r>
              <a:rPr lang="es-MX" dirty="0"/>
              <a:t>la contingencia, se registrará la fecha de reincorporación de los expedientes al respectivo archivo y se remitirá copia digital del acta al responsable de la dependencia o despacho judicial, a la respectiva dirección seccional administración judicial y al Centro de Documentación Judicial – CENDOJ. </a:t>
            </a:r>
            <a:endParaRPr lang="en-US" dirty="0"/>
          </a:p>
        </p:txBody>
      </p:sp>
      <p:pic>
        <p:nvPicPr>
          <p:cNvPr id="4"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Subtítulo"/>
          <p:cNvSpPr txBox="1">
            <a:spLocks/>
          </p:cNvSpPr>
          <p:nvPr/>
        </p:nvSpPr>
        <p:spPr bwMode="auto">
          <a:xfrm>
            <a:off x="9379131" y="1"/>
            <a:ext cx="2760616"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sp>
        <p:nvSpPr>
          <p:cNvPr id="6" name="AutoShape 2" descr="sistemas de informacion - Mind42"/>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51176" y="5717176"/>
            <a:ext cx="1140823" cy="1140823"/>
          </a:xfrm>
          <a:prstGeom prst="rect">
            <a:avLst/>
          </a:prstGeom>
        </p:spPr>
      </p:pic>
    </p:spTree>
    <p:extLst>
      <p:ext uri="{BB962C8B-B14F-4D97-AF65-F5344CB8AC3E}">
        <p14:creationId xmlns:p14="http://schemas.microsoft.com/office/powerpoint/2010/main" val="777304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89949" y="734560"/>
            <a:ext cx="10739605" cy="5363617"/>
          </a:xfrm>
        </p:spPr>
        <p:txBody>
          <a:bodyPr>
            <a:normAutofit fontScale="85000" lnSpcReduction="10000"/>
          </a:bodyPr>
          <a:lstStyle/>
          <a:p>
            <a:pPr marL="0" indent="0" algn="just">
              <a:buNone/>
            </a:pPr>
            <a:r>
              <a:rPr lang="es-MX" dirty="0" smtClean="0">
                <a:solidFill>
                  <a:schemeClr val="accent2">
                    <a:lumMod val="60000"/>
                    <a:lumOff val="40000"/>
                  </a:schemeClr>
                </a:solidFill>
              </a:rPr>
              <a:t>C.</a:t>
            </a:r>
            <a:r>
              <a:rPr lang="es-MX" dirty="0" smtClean="0"/>
              <a:t> De </a:t>
            </a:r>
            <a:r>
              <a:rPr lang="es-MX" dirty="0"/>
              <a:t>manera previa a la reincorporación de expedientes, se debe realizar una limpieza de la documentación con una bayetilla, paño o tela de algodón seca, en una zona de trabajo aparte de la dependencia o despacho, con el fin evitar dispersión de partículas en los espacios de trabajo. Una vez terminada la limpieza de los documentos, se debe limpiar el mueble, bandeja o superficie de donde fueron retirados, primero con una bayetilla, paño o tela de algodón seca y posteriormente humedecida en alcohol antiséptico al 70%. </a:t>
            </a:r>
            <a:endParaRPr lang="es-MX" dirty="0" smtClean="0"/>
          </a:p>
          <a:p>
            <a:pPr marL="0" indent="0" algn="just">
              <a:buNone/>
            </a:pPr>
            <a:r>
              <a:rPr lang="es-MX" dirty="0" smtClean="0">
                <a:solidFill>
                  <a:schemeClr val="accent2">
                    <a:lumMod val="60000"/>
                    <a:lumOff val="40000"/>
                  </a:schemeClr>
                </a:solidFill>
              </a:rPr>
              <a:t>D.</a:t>
            </a:r>
            <a:r>
              <a:rPr lang="es-MX" dirty="0" smtClean="0"/>
              <a:t> </a:t>
            </a:r>
            <a:r>
              <a:rPr lang="es-MX" dirty="0"/>
              <a:t>Reubicar los documentos en su sitio de almacenamiento original, garantizando que se conserve la integridad, disposición y posterior organización de los expedientes, de conformidad con los procedimientos institucionales de gestión documental</a:t>
            </a:r>
            <a:r>
              <a:rPr lang="es-MX" dirty="0" smtClean="0"/>
              <a:t>.</a:t>
            </a:r>
          </a:p>
          <a:p>
            <a:pPr marL="0" indent="0" algn="just">
              <a:buNone/>
            </a:pPr>
            <a:endParaRPr lang="es-MX" dirty="0"/>
          </a:p>
          <a:p>
            <a:pPr marL="0" indent="0" algn="just">
              <a:buNone/>
            </a:pPr>
            <a:r>
              <a:rPr lang="es-MX" b="1" dirty="0"/>
              <a:t>8.3 Administración de comunicaciones oficiales de carácter administrativo</a:t>
            </a:r>
            <a:r>
              <a:rPr lang="es-MX" dirty="0"/>
              <a:t> </a:t>
            </a:r>
            <a:endParaRPr lang="es-MX" dirty="0" smtClean="0"/>
          </a:p>
          <a:p>
            <a:pPr marL="0" indent="0" algn="just">
              <a:buNone/>
            </a:pPr>
            <a:endParaRPr lang="es-MX" dirty="0" smtClean="0"/>
          </a:p>
          <a:p>
            <a:pPr marL="0" indent="0" algn="just">
              <a:buNone/>
            </a:pPr>
            <a:r>
              <a:rPr lang="es-MX" dirty="0" smtClean="0"/>
              <a:t>El </a:t>
            </a:r>
            <a:r>
              <a:rPr lang="es-MX" dirty="0"/>
              <a:t>Consejo Superior de la Judicatura, los consejos seccionales de la judicatura, la Dirección Ejecutiva de Administración Judicial y sus seccionales, adelantarán el proceso de recepción de correspondencia administrativa a través de los correos electrónicos de las mesas de entrada, en reemplazo de la recepción de correspondencia física en las sedes administrativas. </a:t>
            </a:r>
            <a:endParaRPr lang="es-MX" dirty="0" smtClean="0"/>
          </a:p>
          <a:p>
            <a:pPr marL="0" indent="0" algn="just">
              <a:buNone/>
            </a:pPr>
            <a:r>
              <a:rPr lang="es-MX" dirty="0" smtClean="0"/>
              <a:t>Los </a:t>
            </a:r>
            <a:r>
              <a:rPr lang="es-MX" dirty="0"/>
              <a:t>responsables de la recepción y registro de correspondencia, de no contar con acceso al módulo de Mesa de Entrada del sistema de correspondencia oficial SIGOBIUS, deberán llevar un control de las comunicaciones que reciben y transfieren, a través de una planilla de Excel. Los responsables de gestionar las comunicaciones en cada área o dependencia harán uso preferente del sistema </a:t>
            </a:r>
            <a:r>
              <a:rPr lang="es-MX" dirty="0" err="1"/>
              <a:t>SIGOBius</a:t>
            </a:r>
            <a:r>
              <a:rPr lang="es-MX" dirty="0"/>
              <a:t> Web, atendiendo los presupuestos y observaciones para la seguridad de la información, así como el instructivo y tutoriales señalados en la Circular PCSJC20-11</a:t>
            </a:r>
            <a:r>
              <a:rPr lang="es-MX" dirty="0" smtClean="0"/>
              <a:t>.</a:t>
            </a:r>
          </a:p>
          <a:p>
            <a:pPr marL="0" indent="0" algn="just">
              <a:buNone/>
            </a:pPr>
            <a:endParaRPr lang="en-U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5600" y="5406228"/>
            <a:ext cx="1676400" cy="1451771"/>
          </a:xfrm>
          <a:prstGeom prst="rect">
            <a:avLst/>
          </a:prstGeom>
        </p:spPr>
      </p:pic>
      <p:pic>
        <p:nvPicPr>
          <p:cNvPr id="5" name="Imagen 1" descr="cid:image001.png@01D208D8.A09EB7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9379131" y="1"/>
            <a:ext cx="2760616"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spTree>
    <p:extLst>
      <p:ext uri="{BB962C8B-B14F-4D97-AF65-F5344CB8AC3E}">
        <p14:creationId xmlns:p14="http://schemas.microsoft.com/office/powerpoint/2010/main" val="2177801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609600"/>
            <a:ext cx="10530597" cy="1320800"/>
          </a:xfrm>
        </p:spPr>
        <p:txBody>
          <a:bodyPr>
            <a:normAutofit/>
          </a:bodyPr>
          <a:lstStyle/>
          <a:p>
            <a:pPr algn="just"/>
            <a:r>
              <a:rPr lang="es-CO" sz="3200" b="1" dirty="0" smtClean="0">
                <a:solidFill>
                  <a:schemeClr val="tx1"/>
                </a:solidFill>
              </a:rPr>
              <a:t>9. RETIRO TEMPORAL DE LOS EQUIPOS DE COMPUTO PARA TELETRABAJO</a:t>
            </a:r>
            <a:endParaRPr lang="en-US" sz="3200" b="1" dirty="0">
              <a:solidFill>
                <a:schemeClr val="tx1"/>
              </a:solidFill>
            </a:endParaRPr>
          </a:p>
        </p:txBody>
      </p:sp>
      <p:sp>
        <p:nvSpPr>
          <p:cNvPr id="3" name="Marcador de contenido 2"/>
          <p:cNvSpPr>
            <a:spLocks noGrp="1"/>
          </p:cNvSpPr>
          <p:nvPr>
            <p:ph idx="1"/>
          </p:nvPr>
        </p:nvSpPr>
        <p:spPr>
          <a:xfrm>
            <a:off x="246257" y="1682207"/>
            <a:ext cx="10961673" cy="4091577"/>
          </a:xfrm>
        </p:spPr>
        <p:txBody>
          <a:bodyPr>
            <a:normAutofit lnSpcReduction="10000"/>
          </a:bodyPr>
          <a:lstStyle/>
          <a:p>
            <a:pPr marL="0" indent="0" algn="just">
              <a:buNone/>
            </a:pPr>
            <a:r>
              <a:rPr lang="es-CO" dirty="0" smtClean="0"/>
              <a:t>Conforme el </a:t>
            </a:r>
            <a:r>
              <a:rPr lang="en-US" dirty="0" smtClean="0"/>
              <a:t>MEMORANDO DEAJADM20-330  de 30 de </a:t>
            </a:r>
            <a:r>
              <a:rPr lang="es-CO" dirty="0" smtClean="0"/>
              <a:t>marzo</a:t>
            </a:r>
            <a:r>
              <a:rPr lang="en-US" dirty="0" smtClean="0"/>
              <a:t> de 2020, para el </a:t>
            </a:r>
            <a:r>
              <a:rPr lang="es-ES_tradnl" dirty="0" smtClean="0"/>
              <a:t>retiro</a:t>
            </a:r>
            <a:r>
              <a:rPr lang="en-US" dirty="0" smtClean="0"/>
              <a:t> de </a:t>
            </a:r>
            <a:r>
              <a:rPr lang="en-US" dirty="0" err="1" smtClean="0"/>
              <a:t>los</a:t>
            </a:r>
            <a:r>
              <a:rPr lang="en-US" dirty="0" smtClean="0"/>
              <a:t> </a:t>
            </a:r>
            <a:r>
              <a:rPr lang="es-CO" dirty="0" smtClean="0"/>
              <a:t>equipos</a:t>
            </a:r>
            <a:r>
              <a:rPr lang="en-US" dirty="0" smtClean="0"/>
              <a:t> de </a:t>
            </a:r>
            <a:r>
              <a:rPr lang="es-CO" dirty="0" smtClean="0"/>
              <a:t>cómputo</a:t>
            </a:r>
            <a:r>
              <a:rPr lang="en-US" dirty="0" smtClean="0"/>
              <a:t> se </a:t>
            </a:r>
            <a:r>
              <a:rPr lang="es-CO" dirty="0" smtClean="0"/>
              <a:t>debe</a:t>
            </a:r>
            <a:r>
              <a:rPr lang="en-US" dirty="0" smtClean="0"/>
              <a:t> </a:t>
            </a:r>
            <a:r>
              <a:rPr lang="es-CO" dirty="0" smtClean="0"/>
              <a:t>tener</a:t>
            </a:r>
            <a:r>
              <a:rPr lang="en-US" dirty="0" smtClean="0"/>
              <a:t> </a:t>
            </a:r>
            <a:r>
              <a:rPr lang="en-US" dirty="0" err="1" smtClean="0"/>
              <a:t>en</a:t>
            </a:r>
            <a:r>
              <a:rPr lang="en-US" dirty="0" smtClean="0"/>
              <a:t> </a:t>
            </a:r>
            <a:r>
              <a:rPr lang="es-CO" dirty="0" smtClean="0"/>
              <a:t>cuenta</a:t>
            </a:r>
            <a:r>
              <a:rPr lang="en-US" dirty="0" smtClean="0"/>
              <a:t>:</a:t>
            </a:r>
          </a:p>
          <a:p>
            <a:pPr marL="0" indent="0" algn="just">
              <a:buNone/>
            </a:pPr>
            <a:endParaRPr lang="es-CO" dirty="0" smtClean="0"/>
          </a:p>
          <a:p>
            <a:pPr marL="0" indent="0" algn="just">
              <a:buNone/>
            </a:pPr>
            <a:r>
              <a:rPr lang="es-MX" dirty="0" smtClean="0"/>
              <a:t>1. Debe mediar autorización previa y escrita, por parte del jefe inmediato del funcionario, y/o en su defecto del Director jefe líder del área Administrativa, en donde se registre que para dar continuidad al servicio de la Entidad, se requiere retirar el equipo asignado al Servidor Judicial, identificándolo con las placas de inventario individual, para llevarlo a su domicilio.</a:t>
            </a:r>
          </a:p>
          <a:p>
            <a:pPr marL="0" indent="0" algn="just">
              <a:buNone/>
            </a:pPr>
            <a:r>
              <a:rPr lang="es-MX" dirty="0" smtClean="0"/>
              <a:t> </a:t>
            </a:r>
            <a:r>
              <a:rPr lang="es-MX" dirty="0"/>
              <a:t>2. Efectuarse registro en la bitácora de seguridad, vigilancia o policía, la salida del equipo debidamente identificado con la placa de inventario indicando día y hora de la salida. Hay que tener presente que igual protocolo se debe seguirse al retorno del equipo a la </a:t>
            </a:r>
            <a:r>
              <a:rPr lang="es-MX" dirty="0" smtClean="0"/>
              <a:t>Entidad.</a:t>
            </a:r>
          </a:p>
          <a:p>
            <a:pPr marL="0" indent="0" algn="just">
              <a:buNone/>
            </a:pPr>
            <a:r>
              <a:rPr lang="es-MX" dirty="0" smtClean="0"/>
              <a:t> </a:t>
            </a:r>
            <a:r>
              <a:rPr lang="es-MX" dirty="0"/>
              <a:t>3. </a:t>
            </a:r>
            <a:r>
              <a:rPr lang="es-MX" dirty="0" smtClean="0"/>
              <a:t>Suministrar vía </a:t>
            </a:r>
            <a:r>
              <a:rPr lang="es-MX" dirty="0"/>
              <a:t>correo electrónico, el listado que </a:t>
            </a:r>
            <a:r>
              <a:rPr lang="es-MX" dirty="0" smtClean="0"/>
              <a:t>consolida el equipo retirado </a:t>
            </a:r>
            <a:r>
              <a:rPr lang="es-MX" dirty="0"/>
              <a:t>con la siguiente información: nombre del Servidor Judicial, Dependencia, placas de inventario y fecha del retiro o salida. </a:t>
            </a:r>
            <a:r>
              <a:rPr lang="es-MX" dirty="0" smtClean="0"/>
              <a:t>Enviar la información a </a:t>
            </a:r>
            <a:r>
              <a:rPr lang="es-MX" dirty="0"/>
              <a:t>los correos </a:t>
            </a:r>
            <a:r>
              <a:rPr lang="es-MX" dirty="0" smtClean="0">
                <a:hlinkClick r:id="rId2"/>
              </a:rPr>
              <a:t>almacendesajmonteria@cendoj.ramajudicial.gov.co</a:t>
            </a:r>
            <a:r>
              <a:rPr lang="es-MX" dirty="0"/>
              <a:t> y </a:t>
            </a:r>
            <a:r>
              <a:rPr lang="es-MX" dirty="0" smtClean="0">
                <a:hlinkClick r:id="rId3"/>
              </a:rPr>
              <a:t>sistemtr@cendoj.ramajudicial.gov.co</a:t>
            </a:r>
            <a:r>
              <a:rPr lang="es-MX" dirty="0" smtClean="0"/>
              <a:t> </a:t>
            </a:r>
            <a:endParaRPr lang="en-US" dirty="0" smtClean="0"/>
          </a:p>
          <a:p>
            <a:pPr marL="0" indent="0">
              <a:buNone/>
            </a:pPr>
            <a:endParaRPr lang="en-US" dirty="0"/>
          </a:p>
        </p:txBody>
      </p:sp>
      <p:pic>
        <p:nvPicPr>
          <p:cNvPr id="5" name="Imagen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02537" y="5521756"/>
            <a:ext cx="1689462" cy="1336243"/>
          </a:xfrm>
          <a:prstGeom prst="rect">
            <a:avLst/>
          </a:prstGeom>
        </p:spPr>
      </p:pic>
      <p:sp>
        <p:nvSpPr>
          <p:cNvPr id="6" name="2 Subtítulo"/>
          <p:cNvSpPr txBox="1">
            <a:spLocks/>
          </p:cNvSpPr>
          <p:nvPr/>
        </p:nvSpPr>
        <p:spPr bwMode="auto">
          <a:xfrm>
            <a:off x="9379131" y="1"/>
            <a:ext cx="2760616"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spTree>
    <p:extLst>
      <p:ext uri="{BB962C8B-B14F-4D97-AF65-F5344CB8AC3E}">
        <p14:creationId xmlns:p14="http://schemas.microsoft.com/office/powerpoint/2010/main" val="569555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685075"/>
            <a:ext cx="8596668" cy="1320800"/>
          </a:xfrm>
        </p:spPr>
        <p:txBody>
          <a:bodyPr/>
          <a:lstStyle/>
          <a:p>
            <a:pPr algn="just"/>
            <a:r>
              <a:rPr lang="es-CO" dirty="0" smtClean="0">
                <a:solidFill>
                  <a:schemeClr val="tx1"/>
                </a:solidFill>
              </a:rPr>
              <a:t>10. DILIGENCIAMIENTO ENCUESTAS</a:t>
            </a:r>
            <a:endParaRPr lang="en-US" dirty="0">
              <a:solidFill>
                <a:schemeClr val="tx1"/>
              </a:solidFill>
            </a:endParaRPr>
          </a:p>
        </p:txBody>
      </p:sp>
      <p:sp>
        <p:nvSpPr>
          <p:cNvPr id="3" name="Marcador de contenido 2"/>
          <p:cNvSpPr>
            <a:spLocks noGrp="1"/>
          </p:cNvSpPr>
          <p:nvPr>
            <p:ph idx="1"/>
          </p:nvPr>
        </p:nvSpPr>
        <p:spPr>
          <a:xfrm>
            <a:off x="272385" y="1475651"/>
            <a:ext cx="10399970" cy="4565712"/>
          </a:xfrm>
        </p:spPr>
        <p:txBody>
          <a:bodyPr>
            <a:normAutofit fontScale="92500" lnSpcReduction="20000"/>
          </a:bodyPr>
          <a:lstStyle/>
          <a:p>
            <a:pPr marL="0" indent="0" algn="just">
              <a:buNone/>
            </a:pPr>
            <a:r>
              <a:rPr lang="es-MX" dirty="0" smtClean="0"/>
              <a:t>10.1 Encuesta de autoevaluación diaria de síntomas: Todos </a:t>
            </a:r>
            <a:r>
              <a:rPr lang="es-MX" dirty="0"/>
              <a:t>los servidores judiciales, deberán diligenciar </a:t>
            </a:r>
            <a:r>
              <a:rPr lang="es-MX" dirty="0" smtClean="0"/>
              <a:t>OBLIGATORIAMENTE </a:t>
            </a:r>
            <a:r>
              <a:rPr lang="es-MX" dirty="0"/>
              <a:t>el formulario de autoevaluación </a:t>
            </a:r>
            <a:r>
              <a:rPr lang="es-MX" dirty="0" smtClean="0"/>
              <a:t>DIARIA de </a:t>
            </a:r>
            <a:r>
              <a:rPr lang="es-MX" dirty="0"/>
              <a:t>síntomas, </a:t>
            </a:r>
            <a:r>
              <a:rPr lang="es-MX" dirty="0" smtClean="0"/>
              <a:t>accediendo al </a:t>
            </a:r>
            <a:r>
              <a:rPr lang="es-MX" dirty="0"/>
              <a:t>link</a:t>
            </a:r>
            <a:r>
              <a:rPr lang="es-MX" dirty="0" smtClean="0"/>
              <a:t>:</a:t>
            </a:r>
          </a:p>
          <a:p>
            <a:pPr marL="0" indent="0" algn="just">
              <a:buNone/>
            </a:pPr>
            <a:r>
              <a:rPr lang="es-MX" dirty="0" smtClean="0"/>
              <a:t>      </a:t>
            </a:r>
            <a:r>
              <a:rPr lang="en-US" dirty="0" smtClean="0">
                <a:hlinkClick r:id="rId2"/>
              </a:rPr>
              <a:t>https</a:t>
            </a:r>
            <a:r>
              <a:rPr lang="en-US" dirty="0">
                <a:hlinkClick r:id="rId2"/>
              </a:rPr>
              <a:t>://</a:t>
            </a:r>
            <a:r>
              <a:rPr lang="en-US" dirty="0" smtClean="0">
                <a:hlinkClick r:id="rId2"/>
              </a:rPr>
              <a:t>www.alissta.gov.co/AutoEvaluacionCOVID/COVID19</a:t>
            </a:r>
            <a:endParaRPr lang="en-US" dirty="0" smtClean="0"/>
          </a:p>
          <a:p>
            <a:pPr marL="0" indent="0" algn="just">
              <a:buNone/>
            </a:pPr>
            <a:endParaRPr lang="es-CO" dirty="0" smtClean="0"/>
          </a:p>
          <a:p>
            <a:pPr marL="0" indent="0" algn="just">
              <a:buNone/>
            </a:pPr>
            <a:r>
              <a:rPr lang="es-CO" dirty="0" smtClean="0"/>
              <a:t>Si presenta inconvenientes para ingresar a la encuesta favor enviar correo a </a:t>
            </a:r>
            <a:r>
              <a:rPr lang="es-CO" dirty="0" smtClean="0">
                <a:hlinkClick r:id="rId3"/>
              </a:rPr>
              <a:t>bsocupmon@cendoj.ramajudicial.gov.co</a:t>
            </a:r>
            <a:r>
              <a:rPr lang="es-CO" dirty="0" smtClean="0"/>
              <a:t> </a:t>
            </a:r>
          </a:p>
          <a:p>
            <a:pPr marL="0" indent="0" algn="just">
              <a:buNone/>
            </a:pPr>
            <a:endParaRPr lang="es-CO" dirty="0"/>
          </a:p>
          <a:p>
            <a:pPr marL="0" indent="0" algn="just">
              <a:buNone/>
            </a:pPr>
            <a:r>
              <a:rPr lang="es-CO" dirty="0" smtClean="0"/>
              <a:t>10.2 Encuesta de diagnóstico en el entorno: Los servidores y judicantes debe llenar por ÚNICA vez la encuesta de diagnostico en el entorno, ingresando al </a:t>
            </a:r>
            <a:r>
              <a:rPr lang="en-US" dirty="0"/>
              <a:t> link: </a:t>
            </a:r>
            <a:r>
              <a:rPr lang="en-US" dirty="0">
                <a:hlinkClick r:id="rId4"/>
              </a:rPr>
              <a:t>https://</a:t>
            </a:r>
            <a:r>
              <a:rPr lang="en-US" dirty="0" smtClean="0">
                <a:hlinkClick r:id="rId4"/>
              </a:rPr>
              <a:t>aonportal.questionpro.com/a/TakeSurvey?tt=odrCHR3gbNc%3D</a:t>
            </a:r>
            <a:endParaRPr lang="en-US" dirty="0" smtClean="0"/>
          </a:p>
          <a:p>
            <a:pPr marL="0" indent="0" algn="just">
              <a:buNone/>
            </a:pPr>
            <a:endParaRPr lang="en-US" dirty="0" smtClean="0"/>
          </a:p>
          <a:p>
            <a:pPr marL="0" indent="0" algn="just">
              <a:buNone/>
            </a:pPr>
            <a:r>
              <a:rPr lang="es-MX" dirty="0"/>
              <a:t>La contraseña asignada es su número de cédula de ciudadanía.</a:t>
            </a:r>
          </a:p>
          <a:p>
            <a:pPr marL="0" indent="0" algn="just">
              <a:buNone/>
            </a:pPr>
            <a:r>
              <a:rPr lang="es-MX" dirty="0" smtClean="0"/>
              <a:t>Debe </a:t>
            </a:r>
            <a:r>
              <a:rPr lang="es-MX" dirty="0"/>
              <a:t>utilizar navegador Google Chrome o internet Explorer actualizado. Si  persiste el inconveniente favor enviar nombre completo y número de cédula al correo:  </a:t>
            </a:r>
            <a:r>
              <a:rPr lang="es-MX" dirty="0" smtClean="0">
                <a:hlinkClick r:id="rId5"/>
              </a:rPr>
              <a:t>apoyosgsst@deaj.ramajudicial.gov.c</a:t>
            </a:r>
            <a:r>
              <a:rPr lang="es-MX" dirty="0" smtClean="0"/>
              <a:t>o</a:t>
            </a:r>
          </a:p>
          <a:p>
            <a:pPr marL="0" indent="0" algn="just">
              <a:buNone/>
            </a:pPr>
            <a:r>
              <a:rPr lang="es-MX" dirty="0" smtClean="0"/>
              <a:t>Esta </a:t>
            </a:r>
            <a:r>
              <a:rPr lang="es-MX" dirty="0"/>
              <a:t>encuesta sólo permite un ingreso. Si olvidó incluir algún dato o presenta fallas en el servicio de Internet y se sale de la encuesta, por favor reporte la novedad al correo anteriormente señalado.</a:t>
            </a:r>
          </a:p>
          <a:p>
            <a:pPr marL="0" indent="0">
              <a:buNone/>
            </a:pPr>
            <a:endParaRPr lang="es-CO" dirty="0"/>
          </a:p>
          <a:p>
            <a:pPr marL="0" indent="0">
              <a:buNone/>
            </a:pPr>
            <a:endParaRPr lang="en-US" dirty="0" smtClean="0"/>
          </a:p>
        </p:txBody>
      </p:sp>
      <p:pic>
        <p:nvPicPr>
          <p:cNvPr id="4" name="Imagen 1" descr="cid:image001.png@01D208D8.A09EB7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9379131" y="1"/>
            <a:ext cx="2760616"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pic>
        <p:nvPicPr>
          <p:cNvPr id="7" name="Imagen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09948" y="5421086"/>
            <a:ext cx="1582052" cy="1450884"/>
          </a:xfrm>
          <a:prstGeom prst="rect">
            <a:avLst/>
          </a:prstGeom>
        </p:spPr>
      </p:pic>
    </p:spTree>
    <p:extLst>
      <p:ext uri="{BB962C8B-B14F-4D97-AF65-F5344CB8AC3E}">
        <p14:creationId xmlns:p14="http://schemas.microsoft.com/office/powerpoint/2010/main" val="4168459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38590" y="790576"/>
            <a:ext cx="9890517" cy="1506583"/>
          </a:xfrm>
        </p:spPr>
        <p:txBody>
          <a:bodyPr>
            <a:normAutofit fontScale="90000"/>
          </a:bodyPr>
          <a:lstStyle/>
          <a:p>
            <a:pPr marL="0" indent="0" algn="just"/>
            <a:r>
              <a:rPr lang="es-MX" b="1" dirty="0" smtClean="0">
                <a:solidFill>
                  <a:schemeClr val="tx1"/>
                </a:solidFill>
              </a:rPr>
              <a:t>11. Obligaciones </a:t>
            </a:r>
            <a:r>
              <a:rPr lang="es-MX" b="1" dirty="0">
                <a:solidFill>
                  <a:schemeClr val="tx1"/>
                </a:solidFill>
              </a:rPr>
              <a:t>a cargo del trabajador de acuerdo a la Resolución 666 de 24 de abril de 2020 del Ministerio de Salud:</a:t>
            </a:r>
          </a:p>
        </p:txBody>
      </p:sp>
      <p:sp>
        <p:nvSpPr>
          <p:cNvPr id="3" name="Marcador de contenido 2"/>
          <p:cNvSpPr>
            <a:spLocks noGrp="1"/>
          </p:cNvSpPr>
          <p:nvPr>
            <p:ph idx="1"/>
          </p:nvPr>
        </p:nvSpPr>
        <p:spPr>
          <a:xfrm>
            <a:off x="729585" y="2447972"/>
            <a:ext cx="9629260" cy="3880773"/>
          </a:xfrm>
        </p:spPr>
        <p:txBody>
          <a:bodyPr>
            <a:normAutofit/>
          </a:bodyPr>
          <a:lstStyle/>
          <a:p>
            <a:pPr algn="just"/>
            <a:r>
              <a:rPr lang="es-MX" dirty="0" smtClean="0"/>
              <a:t>Cumplir </a:t>
            </a:r>
            <a:r>
              <a:rPr lang="es-MX" dirty="0"/>
              <a:t>con los protocolos de bioseguridad adoptados y adaptados por el empleador, o contratante durante el tiempo que permanezca en las instalaciones de su empresa o lugar de trabajo, y en el ejercicio de las labores que esta le designe.</a:t>
            </a:r>
          </a:p>
          <a:p>
            <a:pPr algn="just"/>
            <a:r>
              <a:rPr lang="es-MX" dirty="0" smtClean="0"/>
              <a:t>Reportar </a:t>
            </a:r>
            <a:r>
              <a:rPr lang="es-MX" dirty="0"/>
              <a:t>al empleador o contratante cualquier caso de contagio que se llegase a presentar en su lugar de trabajo o familia, para que se adopten las medidas </a:t>
            </a:r>
            <a:r>
              <a:rPr lang="es-MX" dirty="0" smtClean="0"/>
              <a:t>correspondientes. Si tiene contacto estrecho con un caso confirmado o sospechoso de Covid-19 el servidor judicial debe informarlo a su superior inmediato y al correo </a:t>
            </a:r>
            <a:r>
              <a:rPr lang="es-MX" dirty="0" smtClean="0">
                <a:hlinkClick r:id="rId2"/>
              </a:rPr>
              <a:t>bsocupmon@cendoj.ramajudicial.gov.co</a:t>
            </a:r>
            <a:r>
              <a:rPr lang="es-MX" dirty="0" smtClean="0"/>
              <a:t> </a:t>
            </a:r>
            <a:endParaRPr lang="es-MX" dirty="0"/>
          </a:p>
          <a:p>
            <a:pPr algn="just"/>
            <a:r>
              <a:rPr lang="es-MX" dirty="0" smtClean="0"/>
              <a:t>Adoptar </a:t>
            </a:r>
            <a:r>
              <a:rPr lang="es-MX" dirty="0"/>
              <a:t>las medidas de cuidado de su salud, y reportar al empleador o contratante las alteraciones de su estado de salud, especialmente relacionados con síntomas de enfermedad respiratoria y reportar en </a:t>
            </a:r>
            <a:r>
              <a:rPr lang="es-MX" dirty="0" err="1"/>
              <a:t>CoronApp</a:t>
            </a:r>
            <a:r>
              <a:rPr lang="es-MX" dirty="0"/>
              <a:t>.</a:t>
            </a:r>
            <a:endParaRPr lang="en-US"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56982" y="5486401"/>
            <a:ext cx="2135018" cy="1371600"/>
          </a:xfrm>
          <a:prstGeom prst="rect">
            <a:avLst/>
          </a:prstGeom>
        </p:spPr>
      </p:pic>
      <p:pic>
        <p:nvPicPr>
          <p:cNvPr id="5" name="Imagen 1" descr="cid:image001.png@01D208D8.A09EB7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9379131" y="1"/>
            <a:ext cx="2760616"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spTree>
    <p:extLst>
      <p:ext uri="{BB962C8B-B14F-4D97-AF65-F5344CB8AC3E}">
        <p14:creationId xmlns:p14="http://schemas.microsoft.com/office/powerpoint/2010/main" val="3640535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6850" y="844029"/>
            <a:ext cx="8596668" cy="1320800"/>
          </a:xfrm>
        </p:spPr>
        <p:txBody>
          <a:bodyPr/>
          <a:lstStyle/>
          <a:p>
            <a:r>
              <a:rPr lang="es-CO" sz="3200" b="1" dirty="0" smtClean="0">
                <a:solidFill>
                  <a:schemeClr val="tx1"/>
                </a:solidFill>
              </a:rPr>
              <a:t>12. MATRIZ ELEMENTOS DE PROTECCIÓN SERVIDORES JUDICIALES</a:t>
            </a:r>
            <a:r>
              <a:rPr lang="es-CO" dirty="0" smtClean="0"/>
              <a:t> </a:t>
            </a:r>
            <a:endParaRPr lang="en-US" dirty="0"/>
          </a:p>
        </p:txBody>
      </p:sp>
      <p:graphicFrame>
        <p:nvGraphicFramePr>
          <p:cNvPr id="19" name="Marcador de contenido 18"/>
          <p:cNvGraphicFramePr>
            <a:graphicFrameLocks noGrp="1"/>
          </p:cNvGraphicFramePr>
          <p:nvPr>
            <p:ph idx="1"/>
            <p:extLst>
              <p:ext uri="{D42A27DB-BD31-4B8C-83A1-F6EECF244321}">
                <p14:modId xmlns:p14="http://schemas.microsoft.com/office/powerpoint/2010/main" val="4212887253"/>
              </p:ext>
            </p:extLst>
          </p:nvPr>
        </p:nvGraphicFramePr>
        <p:xfrm>
          <a:off x="1847850" y="2160589"/>
          <a:ext cx="7544343" cy="4240210"/>
        </p:xfrm>
        <a:graphic>
          <a:graphicData uri="http://schemas.openxmlformats.org/drawingml/2006/table">
            <a:tbl>
              <a:tblPr>
                <a:tableStyleId>{5C22544A-7EE6-4342-B048-85BDC9FD1C3A}</a:tableStyleId>
              </a:tblPr>
              <a:tblGrid>
                <a:gridCol w="2514781">
                  <a:extLst>
                    <a:ext uri="{9D8B030D-6E8A-4147-A177-3AD203B41FA5}">
                      <a16:colId xmlns:a16="http://schemas.microsoft.com/office/drawing/2014/main" xmlns="" val="693366719"/>
                    </a:ext>
                  </a:extLst>
                </a:gridCol>
                <a:gridCol w="2514781">
                  <a:extLst>
                    <a:ext uri="{9D8B030D-6E8A-4147-A177-3AD203B41FA5}">
                      <a16:colId xmlns:a16="http://schemas.microsoft.com/office/drawing/2014/main" xmlns="" val="432171498"/>
                    </a:ext>
                  </a:extLst>
                </a:gridCol>
                <a:gridCol w="2514781">
                  <a:extLst>
                    <a:ext uri="{9D8B030D-6E8A-4147-A177-3AD203B41FA5}">
                      <a16:colId xmlns:a16="http://schemas.microsoft.com/office/drawing/2014/main" xmlns="" val="566945412"/>
                    </a:ext>
                  </a:extLst>
                </a:gridCol>
              </a:tblGrid>
              <a:tr h="340553">
                <a:tc rowSpan="4">
                  <a:txBody>
                    <a:bodyPr/>
                    <a:lstStyle/>
                    <a:p>
                      <a:pPr algn="ctr" rtl="0" fontAlgn="ctr"/>
                      <a:r>
                        <a:rPr lang="es-MX" sz="900" u="none" strike="noStrike">
                          <a:effectLst/>
                        </a:rPr>
                        <a:t>Servidores Judiciales que realicen actividades en sedes de la Rama Judicial. </a:t>
                      </a:r>
                      <a:endParaRPr lang="es-MX" sz="900" b="0" i="0" u="none" strike="noStrike">
                        <a:solidFill>
                          <a:srgbClr val="000000"/>
                        </a:solidFill>
                        <a:effectLst/>
                        <a:latin typeface="Trebuchet MS" panose="020B0603020202020204" pitchFamily="34" charset="0"/>
                      </a:endParaRPr>
                    </a:p>
                  </a:txBody>
                  <a:tcPr marL="6112" marR="6112" marT="6112" marB="0" anchor="ctr"/>
                </a:tc>
                <a:tc rowSpan="3">
                  <a:txBody>
                    <a:bodyPr/>
                    <a:lstStyle/>
                    <a:p>
                      <a:pPr algn="ctr" rtl="0" fontAlgn="ctr"/>
                      <a:r>
                        <a:rPr lang="en-US" sz="900" u="none" strike="noStrike" dirty="0" err="1">
                          <a:effectLst/>
                        </a:rPr>
                        <a:t>Proteccion</a:t>
                      </a:r>
                      <a:r>
                        <a:rPr lang="en-US" sz="900" u="none" strike="noStrike" dirty="0">
                          <a:effectLst/>
                        </a:rPr>
                        <a:t> </a:t>
                      </a:r>
                      <a:r>
                        <a:rPr lang="en-US" sz="900" u="none" strike="noStrike" dirty="0" err="1">
                          <a:effectLst/>
                        </a:rPr>
                        <a:t>Respiratoria</a:t>
                      </a:r>
                      <a:endParaRPr lang="en-US" sz="900" b="0" i="0" u="none" strike="noStrike" dirty="0">
                        <a:solidFill>
                          <a:srgbClr val="000000"/>
                        </a:solidFill>
                        <a:effectLst/>
                        <a:latin typeface="Trebuchet MS" panose="020B0603020202020204" pitchFamily="34" charset="0"/>
                      </a:endParaRPr>
                    </a:p>
                  </a:txBody>
                  <a:tcPr marL="6112" marR="6112" marT="6112" marB="0" anchor="ctr"/>
                </a:tc>
                <a:tc>
                  <a:txBody>
                    <a:bodyPr/>
                    <a:lstStyle/>
                    <a:p>
                      <a:pPr algn="l" rtl="0" fontAlgn="ctr"/>
                      <a:r>
                        <a:rPr lang="en-US" sz="900" u="none" strike="noStrike">
                          <a:effectLst/>
                        </a:rPr>
                        <a:t>Tapabocas quirurgico </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1483407064"/>
                  </a:ext>
                </a:extLst>
              </a:tr>
              <a:tr h="166937">
                <a:tc vMerge="1">
                  <a:txBody>
                    <a:bodyPr/>
                    <a:lstStyle/>
                    <a:p>
                      <a:endParaRPr lang="en-US"/>
                    </a:p>
                  </a:txBody>
                  <a:tcPr/>
                </a:tc>
                <a:tc vMerge="1">
                  <a:txBody>
                    <a:bodyPr/>
                    <a:lstStyle/>
                    <a:p>
                      <a:endParaRPr lang="en-US"/>
                    </a:p>
                  </a:txBody>
                  <a:tcPr/>
                </a:tc>
                <a:tc>
                  <a:txBody>
                    <a:bodyPr/>
                    <a:lstStyle/>
                    <a:p>
                      <a:pPr algn="l" rtl="0" fontAlgn="ctr"/>
                      <a:r>
                        <a:rPr lang="en-US" sz="900" u="none" strike="noStrike">
                          <a:effectLst/>
                        </a:rPr>
                        <a:t>Tapabocas Tela</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2841254210"/>
                  </a:ext>
                </a:extLst>
              </a:tr>
              <a:tr h="166937">
                <a:tc vMerge="1">
                  <a:txBody>
                    <a:bodyPr/>
                    <a:lstStyle/>
                    <a:p>
                      <a:endParaRPr lang="en-US"/>
                    </a:p>
                  </a:txBody>
                  <a:tcPr/>
                </a:tc>
                <a:tc vMerge="1">
                  <a:txBody>
                    <a:bodyPr/>
                    <a:lstStyle/>
                    <a:p>
                      <a:endParaRPr lang="en-US"/>
                    </a:p>
                  </a:txBody>
                  <a:tcPr/>
                </a:tc>
                <a:tc>
                  <a:txBody>
                    <a:bodyPr/>
                    <a:lstStyle/>
                    <a:p>
                      <a:pPr algn="l" rtl="0" fontAlgn="ctr"/>
                      <a:r>
                        <a:rPr lang="en-US" sz="900" u="none" strike="noStrike">
                          <a:effectLst/>
                        </a:rPr>
                        <a:t>Tapabocas Industrial </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3528402696"/>
                  </a:ext>
                </a:extLst>
              </a:tr>
              <a:tr h="467425">
                <a:tc vMerge="1">
                  <a:txBody>
                    <a:bodyPr/>
                    <a:lstStyle/>
                    <a:p>
                      <a:endParaRPr lang="en-US"/>
                    </a:p>
                  </a:txBody>
                  <a:tcPr/>
                </a:tc>
                <a:tc>
                  <a:txBody>
                    <a:bodyPr/>
                    <a:lstStyle/>
                    <a:p>
                      <a:pPr algn="l" rtl="0" fontAlgn="ctr"/>
                      <a:r>
                        <a:rPr lang="en-US" sz="900" u="none" strike="noStrike" dirty="0" smtClean="0">
                          <a:effectLst/>
                        </a:rPr>
                        <a:t>                   </a:t>
                      </a:r>
                      <a:r>
                        <a:rPr lang="en-US" sz="900" u="none" strike="noStrike" dirty="0" err="1" smtClean="0">
                          <a:effectLst/>
                        </a:rPr>
                        <a:t>Proteccion</a:t>
                      </a:r>
                      <a:r>
                        <a:rPr lang="en-US" sz="900" u="none" strike="noStrike" dirty="0" smtClean="0">
                          <a:effectLst/>
                        </a:rPr>
                        <a:t> </a:t>
                      </a:r>
                      <a:r>
                        <a:rPr lang="en-US" sz="900" u="none" strike="noStrike" dirty="0">
                          <a:effectLst/>
                        </a:rPr>
                        <a:t>Para Manos </a:t>
                      </a:r>
                      <a:endParaRPr lang="en-US" sz="900" b="0" i="0" u="none" strike="noStrike" dirty="0">
                        <a:solidFill>
                          <a:srgbClr val="000000"/>
                        </a:solidFill>
                        <a:effectLst/>
                        <a:latin typeface="Trebuchet MS" panose="020B0603020202020204" pitchFamily="34" charset="0"/>
                      </a:endParaRPr>
                    </a:p>
                  </a:txBody>
                  <a:tcPr marL="6112" marR="6112" marT="6112" marB="0" anchor="ctr"/>
                </a:tc>
                <a:tc>
                  <a:txBody>
                    <a:bodyPr/>
                    <a:lstStyle/>
                    <a:p>
                      <a:pPr algn="l" rtl="0" fontAlgn="ctr"/>
                      <a:r>
                        <a:rPr lang="en-US" sz="900" u="none" strike="noStrike">
                          <a:effectLst/>
                        </a:rPr>
                        <a:t>Gel Alcohol Isopropílico </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739743646"/>
                  </a:ext>
                </a:extLst>
              </a:tr>
              <a:tr h="554233">
                <a:tc rowSpan="5">
                  <a:txBody>
                    <a:bodyPr/>
                    <a:lstStyle/>
                    <a:p>
                      <a:pPr algn="ctr" rtl="0" fontAlgn="ctr"/>
                      <a:r>
                        <a:rPr lang="es-MX" sz="900" u="none" strike="noStrike" dirty="0">
                          <a:effectLst/>
                        </a:rPr>
                        <a:t>Servidores Judiciales que realicen actividades de 1. Organización de archivo general de los despachos judiciales</a:t>
                      </a:r>
                      <a:endParaRPr lang="es-MX" sz="900" b="0" i="0" u="none" strike="noStrike" dirty="0">
                        <a:solidFill>
                          <a:srgbClr val="000000"/>
                        </a:solidFill>
                        <a:effectLst/>
                        <a:latin typeface="Trebuchet MS" panose="020B0603020202020204" pitchFamily="34" charset="0"/>
                      </a:endParaRPr>
                    </a:p>
                  </a:txBody>
                  <a:tcPr marL="6112" marR="6112" marT="6112" marB="0" anchor="ctr"/>
                </a:tc>
                <a:tc rowSpan="3">
                  <a:txBody>
                    <a:bodyPr/>
                    <a:lstStyle/>
                    <a:p>
                      <a:pPr algn="ctr" rtl="0" fontAlgn="ctr"/>
                      <a:r>
                        <a:rPr lang="en-US" sz="900" u="none" strike="noStrike">
                          <a:effectLst/>
                        </a:rPr>
                        <a:t>Proteccion Respiratoria</a:t>
                      </a:r>
                      <a:endParaRPr lang="en-US" sz="900" b="0" i="0" u="none" strike="noStrike">
                        <a:solidFill>
                          <a:srgbClr val="000000"/>
                        </a:solidFill>
                        <a:effectLst/>
                        <a:latin typeface="Trebuchet MS" panose="020B0603020202020204" pitchFamily="34" charset="0"/>
                      </a:endParaRPr>
                    </a:p>
                  </a:txBody>
                  <a:tcPr marL="6112" marR="6112" marT="6112" marB="0" anchor="ctr"/>
                </a:tc>
                <a:tc>
                  <a:txBody>
                    <a:bodyPr/>
                    <a:lstStyle/>
                    <a:p>
                      <a:pPr algn="l" rtl="0" fontAlgn="ctr"/>
                      <a:r>
                        <a:rPr lang="en-US" sz="900" u="none" strike="noStrike">
                          <a:effectLst/>
                        </a:rPr>
                        <a:t>Tapabocas quirurgico </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652306540"/>
                  </a:ext>
                </a:extLst>
              </a:tr>
              <a:tr h="166937">
                <a:tc vMerge="1">
                  <a:txBody>
                    <a:bodyPr/>
                    <a:lstStyle/>
                    <a:p>
                      <a:endParaRPr lang="en-US"/>
                    </a:p>
                  </a:txBody>
                  <a:tcPr/>
                </a:tc>
                <a:tc vMerge="1">
                  <a:txBody>
                    <a:bodyPr/>
                    <a:lstStyle/>
                    <a:p>
                      <a:endParaRPr lang="en-US"/>
                    </a:p>
                  </a:txBody>
                  <a:tcPr/>
                </a:tc>
                <a:tc>
                  <a:txBody>
                    <a:bodyPr/>
                    <a:lstStyle/>
                    <a:p>
                      <a:pPr algn="l" rtl="0" fontAlgn="ctr"/>
                      <a:r>
                        <a:rPr lang="en-US" sz="900" u="none" strike="noStrike">
                          <a:effectLst/>
                        </a:rPr>
                        <a:t>Tapabocas Tela</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3546804463"/>
                  </a:ext>
                </a:extLst>
              </a:tr>
              <a:tr h="166937">
                <a:tc vMerge="1">
                  <a:txBody>
                    <a:bodyPr/>
                    <a:lstStyle/>
                    <a:p>
                      <a:endParaRPr lang="en-US"/>
                    </a:p>
                  </a:txBody>
                  <a:tcPr/>
                </a:tc>
                <a:tc vMerge="1">
                  <a:txBody>
                    <a:bodyPr/>
                    <a:lstStyle/>
                    <a:p>
                      <a:endParaRPr lang="en-US"/>
                    </a:p>
                  </a:txBody>
                  <a:tcPr/>
                </a:tc>
                <a:tc>
                  <a:txBody>
                    <a:bodyPr/>
                    <a:lstStyle/>
                    <a:p>
                      <a:pPr algn="l" rtl="0" fontAlgn="ctr"/>
                      <a:r>
                        <a:rPr lang="en-US" sz="900" u="none" strike="noStrike">
                          <a:effectLst/>
                        </a:rPr>
                        <a:t>Tapabocas Industrial </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1752273907"/>
                  </a:ext>
                </a:extLst>
              </a:tr>
              <a:tr h="166937">
                <a:tc vMerge="1">
                  <a:txBody>
                    <a:bodyPr/>
                    <a:lstStyle/>
                    <a:p>
                      <a:endParaRPr lang="en-US"/>
                    </a:p>
                  </a:txBody>
                  <a:tcPr/>
                </a:tc>
                <a:tc rowSpan="2">
                  <a:txBody>
                    <a:bodyPr/>
                    <a:lstStyle/>
                    <a:p>
                      <a:pPr algn="ctr" rtl="0" fontAlgn="ctr"/>
                      <a:r>
                        <a:rPr lang="en-US" sz="900" u="none" strike="noStrike">
                          <a:effectLst/>
                        </a:rPr>
                        <a:t>Proteccion Para Manos </a:t>
                      </a:r>
                      <a:endParaRPr lang="en-US" sz="900" b="0" i="0" u="none" strike="noStrike">
                        <a:solidFill>
                          <a:srgbClr val="000000"/>
                        </a:solidFill>
                        <a:effectLst/>
                        <a:latin typeface="Trebuchet MS" panose="020B0603020202020204" pitchFamily="34" charset="0"/>
                      </a:endParaRPr>
                    </a:p>
                  </a:txBody>
                  <a:tcPr marL="6112" marR="6112" marT="6112" marB="0" anchor="ctr"/>
                </a:tc>
                <a:tc>
                  <a:txBody>
                    <a:bodyPr/>
                    <a:lstStyle/>
                    <a:p>
                      <a:pPr algn="l" rtl="0" fontAlgn="ctr"/>
                      <a:r>
                        <a:rPr lang="en-US" sz="900" u="none" strike="noStrike">
                          <a:effectLst/>
                        </a:rPr>
                        <a:t>Guantes de nitrilo </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327548385"/>
                  </a:ext>
                </a:extLst>
              </a:tr>
              <a:tr h="166937">
                <a:tc vMerge="1">
                  <a:txBody>
                    <a:bodyPr/>
                    <a:lstStyle/>
                    <a:p>
                      <a:endParaRPr lang="en-US"/>
                    </a:p>
                  </a:txBody>
                  <a:tcPr/>
                </a:tc>
                <a:tc vMerge="1">
                  <a:txBody>
                    <a:bodyPr/>
                    <a:lstStyle/>
                    <a:p>
                      <a:endParaRPr lang="en-US"/>
                    </a:p>
                  </a:txBody>
                  <a:tcPr/>
                </a:tc>
                <a:tc>
                  <a:txBody>
                    <a:bodyPr/>
                    <a:lstStyle/>
                    <a:p>
                      <a:pPr algn="l" rtl="0" fontAlgn="ctr"/>
                      <a:r>
                        <a:rPr lang="en-US" sz="900" u="none" strike="noStrike">
                          <a:effectLst/>
                        </a:rPr>
                        <a:t>Gel Alcohol Isopropílico </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653014152"/>
                  </a:ext>
                </a:extLst>
              </a:tr>
              <a:tr h="721171">
                <a:tc rowSpan="6">
                  <a:txBody>
                    <a:bodyPr/>
                    <a:lstStyle/>
                    <a:p>
                      <a:pPr algn="ctr" rtl="0" fontAlgn="ctr"/>
                      <a:r>
                        <a:rPr lang="en-US" sz="900" u="none" strike="noStrike">
                          <a:effectLst/>
                        </a:rPr>
                        <a:t>Servidores Judiciales que realicen actividades de: 1. Atencion al publico 2. audiencias publicas</a:t>
                      </a:r>
                      <a:endParaRPr lang="en-US" sz="900" b="0" i="0" u="none" strike="noStrike">
                        <a:solidFill>
                          <a:srgbClr val="000000"/>
                        </a:solidFill>
                        <a:effectLst/>
                        <a:latin typeface="Trebuchet MS" panose="020B0603020202020204" pitchFamily="34" charset="0"/>
                      </a:endParaRPr>
                    </a:p>
                  </a:txBody>
                  <a:tcPr marL="6112" marR="6112" marT="6112" marB="0" anchor="ctr"/>
                </a:tc>
                <a:tc rowSpan="3">
                  <a:txBody>
                    <a:bodyPr/>
                    <a:lstStyle/>
                    <a:p>
                      <a:pPr algn="ctr" rtl="0" fontAlgn="ctr"/>
                      <a:r>
                        <a:rPr lang="en-US" sz="900" u="none" strike="noStrike">
                          <a:effectLst/>
                        </a:rPr>
                        <a:t>Proteccion Respiratoria</a:t>
                      </a:r>
                      <a:endParaRPr lang="en-US" sz="900" b="0" i="0" u="none" strike="noStrike">
                        <a:solidFill>
                          <a:srgbClr val="000000"/>
                        </a:solidFill>
                        <a:effectLst/>
                        <a:latin typeface="Trebuchet MS" panose="020B0603020202020204" pitchFamily="34" charset="0"/>
                      </a:endParaRPr>
                    </a:p>
                  </a:txBody>
                  <a:tcPr marL="6112" marR="6112" marT="6112" marB="0" anchor="ctr"/>
                </a:tc>
                <a:tc>
                  <a:txBody>
                    <a:bodyPr/>
                    <a:lstStyle/>
                    <a:p>
                      <a:pPr algn="l" rtl="0" fontAlgn="ctr"/>
                      <a:r>
                        <a:rPr lang="en-US" sz="900" u="none" strike="noStrike">
                          <a:effectLst/>
                        </a:rPr>
                        <a:t>Tapabocas quirurgico </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1024873003"/>
                  </a:ext>
                </a:extLst>
              </a:tr>
              <a:tr h="207002">
                <a:tc vMerge="1">
                  <a:txBody>
                    <a:bodyPr/>
                    <a:lstStyle/>
                    <a:p>
                      <a:endParaRPr lang="en-US"/>
                    </a:p>
                  </a:txBody>
                  <a:tcPr/>
                </a:tc>
                <a:tc vMerge="1">
                  <a:txBody>
                    <a:bodyPr/>
                    <a:lstStyle/>
                    <a:p>
                      <a:endParaRPr lang="en-US"/>
                    </a:p>
                  </a:txBody>
                  <a:tcPr/>
                </a:tc>
                <a:tc>
                  <a:txBody>
                    <a:bodyPr/>
                    <a:lstStyle/>
                    <a:p>
                      <a:pPr algn="l" rtl="0" fontAlgn="ctr"/>
                      <a:r>
                        <a:rPr lang="en-US" sz="900" u="none" strike="noStrike">
                          <a:effectLst/>
                        </a:rPr>
                        <a:t>Tapabocas Tela</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2766173790"/>
                  </a:ext>
                </a:extLst>
              </a:tr>
              <a:tr h="280455">
                <a:tc vMerge="1">
                  <a:txBody>
                    <a:bodyPr/>
                    <a:lstStyle/>
                    <a:p>
                      <a:endParaRPr lang="en-US"/>
                    </a:p>
                  </a:txBody>
                  <a:tcPr/>
                </a:tc>
                <a:tc vMerge="1">
                  <a:txBody>
                    <a:bodyPr/>
                    <a:lstStyle/>
                    <a:p>
                      <a:endParaRPr lang="en-US"/>
                    </a:p>
                  </a:txBody>
                  <a:tcPr/>
                </a:tc>
                <a:tc>
                  <a:txBody>
                    <a:bodyPr/>
                    <a:lstStyle/>
                    <a:p>
                      <a:pPr algn="l" rtl="0" fontAlgn="ctr"/>
                      <a:r>
                        <a:rPr lang="en-US" sz="900" u="none" strike="noStrike">
                          <a:effectLst/>
                        </a:rPr>
                        <a:t>Tapabocas Industrial </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2670126302"/>
                  </a:ext>
                </a:extLst>
              </a:tr>
              <a:tr h="166937">
                <a:tc vMerge="1">
                  <a:txBody>
                    <a:bodyPr/>
                    <a:lstStyle/>
                    <a:p>
                      <a:endParaRPr lang="en-US"/>
                    </a:p>
                  </a:txBody>
                  <a:tcPr/>
                </a:tc>
                <a:tc>
                  <a:txBody>
                    <a:bodyPr/>
                    <a:lstStyle/>
                    <a:p>
                      <a:pPr algn="l" rtl="0" fontAlgn="ctr"/>
                      <a:r>
                        <a:rPr lang="en-US" sz="900" u="none" strike="noStrike">
                          <a:effectLst/>
                        </a:rPr>
                        <a:t>Proteccion Para Manos </a:t>
                      </a:r>
                      <a:endParaRPr lang="en-US" sz="900" b="0" i="0" u="none" strike="noStrike">
                        <a:solidFill>
                          <a:srgbClr val="000000"/>
                        </a:solidFill>
                        <a:effectLst/>
                        <a:latin typeface="Trebuchet MS" panose="020B0603020202020204" pitchFamily="34" charset="0"/>
                      </a:endParaRPr>
                    </a:p>
                  </a:txBody>
                  <a:tcPr marL="6112" marR="6112" marT="6112" marB="0" anchor="ctr"/>
                </a:tc>
                <a:tc>
                  <a:txBody>
                    <a:bodyPr/>
                    <a:lstStyle/>
                    <a:p>
                      <a:pPr algn="l" rtl="0" fontAlgn="ctr"/>
                      <a:r>
                        <a:rPr lang="en-US" sz="900" u="none" strike="noStrike">
                          <a:effectLst/>
                        </a:rPr>
                        <a:t>Guantes de nitrilo </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431160762"/>
                  </a:ext>
                </a:extLst>
              </a:tr>
              <a:tr h="333875">
                <a:tc vMerge="1">
                  <a:txBody>
                    <a:bodyPr/>
                    <a:lstStyle/>
                    <a:p>
                      <a:endParaRPr lang="en-US"/>
                    </a:p>
                  </a:txBody>
                  <a:tcPr/>
                </a:tc>
                <a:tc>
                  <a:txBody>
                    <a:bodyPr/>
                    <a:lstStyle/>
                    <a:p>
                      <a:pPr algn="l" rtl="0" fontAlgn="ctr"/>
                      <a:r>
                        <a:rPr lang="es-MX" sz="900" u="none" strike="noStrike">
                          <a:effectLst/>
                        </a:rPr>
                        <a:t>Protección visual y otras zonas de cara o cabeza</a:t>
                      </a:r>
                      <a:endParaRPr lang="es-MX" sz="900" b="0" i="0" u="none" strike="noStrike">
                        <a:solidFill>
                          <a:srgbClr val="000000"/>
                        </a:solidFill>
                        <a:effectLst/>
                        <a:latin typeface="Trebuchet MS" panose="020B0603020202020204" pitchFamily="34" charset="0"/>
                      </a:endParaRPr>
                    </a:p>
                  </a:txBody>
                  <a:tcPr marL="6112" marR="6112" marT="6112" marB="0" anchor="ctr"/>
                </a:tc>
                <a:tc>
                  <a:txBody>
                    <a:bodyPr/>
                    <a:lstStyle/>
                    <a:p>
                      <a:pPr algn="l" rtl="0" fontAlgn="ctr"/>
                      <a:r>
                        <a:rPr lang="en-US" sz="900" u="none" strike="noStrike">
                          <a:effectLst/>
                        </a:rPr>
                        <a:t>Careta </a:t>
                      </a:r>
                      <a:endParaRPr lang="en-US" sz="900" b="0" i="0" u="none" strike="noStrike">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571651691"/>
                  </a:ext>
                </a:extLst>
              </a:tr>
              <a:tr h="166937">
                <a:tc vMerge="1">
                  <a:txBody>
                    <a:bodyPr/>
                    <a:lstStyle/>
                    <a:p>
                      <a:endParaRPr lang="en-US"/>
                    </a:p>
                  </a:txBody>
                  <a:tcPr/>
                </a:tc>
                <a:tc>
                  <a:txBody>
                    <a:bodyPr/>
                    <a:lstStyle/>
                    <a:p>
                      <a:pPr algn="l" rtl="0" fontAlgn="ctr"/>
                      <a:r>
                        <a:rPr lang="en-US" sz="900" u="none" strike="noStrike">
                          <a:effectLst/>
                        </a:rPr>
                        <a:t>Proteccion Para Manos </a:t>
                      </a:r>
                      <a:endParaRPr lang="en-US" sz="900" b="0" i="0" u="none" strike="noStrike">
                        <a:solidFill>
                          <a:srgbClr val="000000"/>
                        </a:solidFill>
                        <a:effectLst/>
                        <a:latin typeface="Trebuchet MS" panose="020B0603020202020204" pitchFamily="34" charset="0"/>
                      </a:endParaRPr>
                    </a:p>
                  </a:txBody>
                  <a:tcPr marL="6112" marR="6112" marT="6112" marB="0" anchor="ctr"/>
                </a:tc>
                <a:tc>
                  <a:txBody>
                    <a:bodyPr/>
                    <a:lstStyle/>
                    <a:p>
                      <a:pPr algn="l" rtl="0" fontAlgn="ctr"/>
                      <a:r>
                        <a:rPr lang="en-US" sz="900" u="none" strike="noStrike" dirty="0">
                          <a:effectLst/>
                        </a:rPr>
                        <a:t>Gel Alcohol </a:t>
                      </a:r>
                      <a:r>
                        <a:rPr lang="en-US" sz="900" u="none" strike="noStrike" dirty="0" err="1">
                          <a:effectLst/>
                        </a:rPr>
                        <a:t>Isopropílico</a:t>
                      </a:r>
                      <a:r>
                        <a:rPr lang="en-US" sz="900" u="none" strike="noStrike" dirty="0">
                          <a:effectLst/>
                        </a:rPr>
                        <a:t> </a:t>
                      </a:r>
                      <a:endParaRPr lang="en-US" sz="900" b="0" i="0" u="none" strike="noStrike" dirty="0">
                        <a:solidFill>
                          <a:srgbClr val="000000"/>
                        </a:solidFill>
                        <a:effectLst/>
                        <a:latin typeface="Trebuchet MS" panose="020B0603020202020204" pitchFamily="34" charset="0"/>
                      </a:endParaRPr>
                    </a:p>
                  </a:txBody>
                  <a:tcPr marL="6112" marR="6112" marT="6112" marB="0" anchor="ctr"/>
                </a:tc>
                <a:extLst>
                  <a:ext uri="{0D108BD9-81ED-4DB2-BD59-A6C34878D82A}">
                    <a16:rowId xmlns:a16="http://schemas.microsoft.com/office/drawing/2014/main" xmlns="" val="2799029541"/>
                  </a:ext>
                </a:extLst>
              </a:tr>
            </a:tbl>
          </a:graphicData>
        </a:graphic>
      </p:graphicFrame>
      <p:pic>
        <p:nvPicPr>
          <p:cNvPr id="20"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2 Subtítulo"/>
          <p:cNvSpPr txBox="1">
            <a:spLocks/>
          </p:cNvSpPr>
          <p:nvPr/>
        </p:nvSpPr>
        <p:spPr bwMode="auto">
          <a:xfrm>
            <a:off x="9379131" y="1"/>
            <a:ext cx="2760616"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spTree>
    <p:extLst>
      <p:ext uri="{BB962C8B-B14F-4D97-AF65-F5344CB8AC3E}">
        <p14:creationId xmlns:p14="http://schemas.microsoft.com/office/powerpoint/2010/main" val="3791078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09925" y="697713"/>
            <a:ext cx="8596668" cy="1320800"/>
          </a:xfrm>
        </p:spPr>
        <p:txBody>
          <a:bodyPr>
            <a:normAutofit/>
          </a:bodyPr>
          <a:lstStyle/>
          <a:p>
            <a:r>
              <a:rPr lang="es-CO" sz="3200" dirty="0" smtClean="0">
                <a:solidFill>
                  <a:schemeClr val="tx1"/>
                </a:solidFill>
              </a:rPr>
              <a:t>13. CUIDADOS DE LOS TRABAJADORES FRENTE AL COVID-19</a:t>
            </a:r>
            <a:endParaRPr lang="en-US" sz="3200" dirty="0">
              <a:solidFill>
                <a:schemeClr val="tx1"/>
              </a:solidFill>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2776" y="1925650"/>
            <a:ext cx="9313817" cy="4823317"/>
          </a:xfrm>
        </p:spPr>
      </p:pic>
      <p:pic>
        <p:nvPicPr>
          <p:cNvPr id="5" name="Imagen 1" descr="cid:image001.png@01D208D8.A09EB7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9379131" y="1"/>
            <a:ext cx="2760616"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spTree>
    <p:extLst>
      <p:ext uri="{BB962C8B-B14F-4D97-AF65-F5344CB8AC3E}">
        <p14:creationId xmlns:p14="http://schemas.microsoft.com/office/powerpoint/2010/main" val="4014309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3152" y="852852"/>
            <a:ext cx="8596668" cy="1320800"/>
          </a:xfrm>
        </p:spPr>
        <p:txBody>
          <a:bodyPr/>
          <a:lstStyle/>
          <a:p>
            <a:r>
              <a:rPr lang="es-CO" dirty="0" smtClean="0">
                <a:solidFill>
                  <a:schemeClr val="tx1"/>
                </a:solidFill>
              </a:rPr>
              <a:t>1. TELETRABAJO</a:t>
            </a:r>
            <a:br>
              <a:rPr lang="es-CO" dirty="0" smtClean="0">
                <a:solidFill>
                  <a:schemeClr val="tx1"/>
                </a:solidFill>
              </a:rPr>
            </a:br>
            <a:endParaRPr lang="en-US" dirty="0">
              <a:solidFill>
                <a:schemeClr val="tx1"/>
              </a:solidFill>
            </a:endParaRPr>
          </a:p>
        </p:txBody>
      </p:sp>
      <p:sp>
        <p:nvSpPr>
          <p:cNvPr id="3" name="Marcador de contenido 2"/>
          <p:cNvSpPr>
            <a:spLocks noGrp="1"/>
          </p:cNvSpPr>
          <p:nvPr>
            <p:ph idx="1"/>
          </p:nvPr>
        </p:nvSpPr>
        <p:spPr>
          <a:xfrm>
            <a:off x="834716" y="1780102"/>
            <a:ext cx="8596668" cy="3880773"/>
          </a:xfrm>
        </p:spPr>
        <p:txBody>
          <a:bodyPr>
            <a:normAutofit fontScale="92500" lnSpcReduction="10000"/>
          </a:bodyPr>
          <a:lstStyle/>
          <a:p>
            <a:pPr marL="0" lvl="0" indent="0" algn="just">
              <a:buNone/>
            </a:pPr>
            <a:r>
              <a:rPr lang="es-MX" b="1" dirty="0">
                <a:solidFill>
                  <a:schemeClr val="tx1"/>
                </a:solidFill>
              </a:rPr>
              <a:t>Mientras duren las medidas adoptadas por el Consejo Superior de la Judicatura con ocasión de la emergencia causada por el COVID-19, los servidores de la Rama Judicial trabajarán de manera preferente en su casa mediante el uso de las tecnologías de la información y las comunicaciones, salvo que, de manera excepcional, para cumplir con las funciones o prestación del servicio fuera necesario el desplazamiento o la atención presencial en las sedes judiciales o </a:t>
            </a:r>
            <a:r>
              <a:rPr lang="es-MX" b="1" dirty="0" smtClean="0">
                <a:solidFill>
                  <a:schemeClr val="tx1"/>
                </a:solidFill>
              </a:rPr>
              <a:t>administrativas.</a:t>
            </a:r>
          </a:p>
          <a:p>
            <a:pPr marL="0" lvl="0" indent="0" algn="just">
              <a:buNone/>
            </a:pPr>
            <a:endParaRPr lang="es-MX" b="1" dirty="0">
              <a:solidFill>
                <a:schemeClr val="tx1"/>
              </a:solidFill>
            </a:endParaRPr>
          </a:p>
          <a:p>
            <a:pPr marL="0" indent="0" algn="just">
              <a:buNone/>
            </a:pPr>
            <a:r>
              <a:rPr lang="es-MX" b="1" dirty="0" smtClean="0">
                <a:solidFill>
                  <a:schemeClr val="tx1"/>
                </a:solidFill>
              </a:rPr>
              <a:t>Mientras </a:t>
            </a:r>
            <a:r>
              <a:rPr lang="es-MX" b="1" dirty="0">
                <a:solidFill>
                  <a:schemeClr val="tx1"/>
                </a:solidFill>
              </a:rPr>
              <a:t>dura la suspensión de términos </a:t>
            </a:r>
            <a:r>
              <a:rPr lang="es-MX" b="1" dirty="0" smtClean="0">
                <a:solidFill>
                  <a:schemeClr val="tx1"/>
                </a:solidFill>
              </a:rPr>
              <a:t>judiciales, para </a:t>
            </a:r>
            <a:r>
              <a:rPr lang="es-MX" b="1" dirty="0">
                <a:solidFill>
                  <a:schemeClr val="tx1"/>
                </a:solidFill>
              </a:rPr>
              <a:t>el ingreso de un servidor judicial, contratista de prestación de servicios o judicante a las sedes judiciales o administrativas, se deberá contar con la autorización del titular de cada despacho o jefe inmediato, la cual podrá constar en medio escrito o electrónico, quien deberá garantizar que no se presente aglomeración de personas en los espacios de </a:t>
            </a:r>
            <a:r>
              <a:rPr lang="es-MX" b="1" dirty="0" smtClean="0">
                <a:solidFill>
                  <a:schemeClr val="tx1"/>
                </a:solidFill>
              </a:rPr>
              <a:t>trabajo, tal autorización se debe enviar al correo </a:t>
            </a:r>
            <a:r>
              <a:rPr lang="es-MX" b="1" dirty="0" smtClean="0">
                <a:solidFill>
                  <a:schemeClr val="tx1"/>
                </a:solidFill>
                <a:hlinkClick r:id="rId2"/>
              </a:rPr>
              <a:t>bsocupmon@cendoj.ramajudicial.gov.co</a:t>
            </a:r>
            <a:r>
              <a:rPr lang="es-MX" b="1" dirty="0" smtClean="0">
                <a:solidFill>
                  <a:schemeClr val="tx1"/>
                </a:solidFill>
              </a:rPr>
              <a:t> </a:t>
            </a:r>
            <a:endParaRPr lang="es-MX" b="1" dirty="0">
              <a:solidFill>
                <a:schemeClr val="tx1"/>
              </a:solidFill>
            </a:endParaRPr>
          </a:p>
          <a:p>
            <a:pPr marL="0" lvl="0" indent="0" algn="just">
              <a:buNone/>
            </a:pPr>
            <a:endParaRPr lang="es-CO" b="1" dirty="0">
              <a:solidFill>
                <a:schemeClr val="tx1"/>
              </a:solidFill>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24975" y="5267325"/>
            <a:ext cx="2867025" cy="1590675"/>
          </a:xfrm>
          <a:prstGeom prst="rect">
            <a:avLst/>
          </a:prstGeom>
        </p:spPr>
      </p:pic>
      <p:pic>
        <p:nvPicPr>
          <p:cNvPr id="5" name="Imagen 1" descr="cid:image001.png@01D208D8.A09EB7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837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9431384" y="95116"/>
            <a:ext cx="2760616" cy="72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spTree>
    <p:extLst>
      <p:ext uri="{BB962C8B-B14F-4D97-AF65-F5344CB8AC3E}">
        <p14:creationId xmlns:p14="http://schemas.microsoft.com/office/powerpoint/2010/main" val="194598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14173" y="427396"/>
            <a:ext cx="9165287" cy="914400"/>
          </a:xfrm>
        </p:spPr>
        <p:txBody>
          <a:bodyPr/>
          <a:lstStyle/>
          <a:p>
            <a:pPr algn="l"/>
            <a:r>
              <a:rPr lang="es-CO" sz="3200" dirty="0" smtClean="0">
                <a:solidFill>
                  <a:schemeClr val="tx1"/>
                </a:solidFill>
              </a:rPr>
              <a:t>2. INGRESO A LAS SEDES JUDICIALES</a:t>
            </a:r>
            <a:endParaRPr lang="en-US" sz="3200" dirty="0">
              <a:solidFill>
                <a:schemeClr val="tx1"/>
              </a:solidFill>
            </a:endParaRPr>
          </a:p>
        </p:txBody>
      </p:sp>
      <p:sp>
        <p:nvSpPr>
          <p:cNvPr id="3" name="Subtítulo 2"/>
          <p:cNvSpPr>
            <a:spLocks noGrp="1"/>
          </p:cNvSpPr>
          <p:nvPr>
            <p:ph type="subTitle" idx="1"/>
          </p:nvPr>
        </p:nvSpPr>
        <p:spPr>
          <a:xfrm>
            <a:off x="888548" y="1341796"/>
            <a:ext cx="10476411" cy="5359450"/>
          </a:xfrm>
        </p:spPr>
        <p:txBody>
          <a:bodyPr>
            <a:normAutofit fontScale="85000" lnSpcReduction="20000"/>
          </a:bodyPr>
          <a:lstStyle/>
          <a:p>
            <a:pPr lvl="0" algn="ctr"/>
            <a:endParaRPr lang="es-CO" b="1" dirty="0" smtClean="0">
              <a:solidFill>
                <a:schemeClr val="tx1"/>
              </a:solidFill>
            </a:endParaRPr>
          </a:p>
          <a:p>
            <a:pPr lvl="0" algn="just"/>
            <a:r>
              <a:rPr lang="es-CO" b="1" dirty="0" smtClean="0">
                <a:solidFill>
                  <a:schemeClr val="tx1"/>
                </a:solidFill>
              </a:rPr>
              <a:t>No obstante, cuando sea necesario el desplazamiento a las sedes judiciales se deben seguir las siguientes instrucciones, aplicables tanto a servidores judiciales, contratistas y usuarios: </a:t>
            </a:r>
          </a:p>
          <a:p>
            <a:pPr marL="285750" lvl="0" indent="-285750" algn="just">
              <a:buFont typeface="Arial" panose="020B0604020202020204" pitchFamily="34" charset="0"/>
              <a:buChar char="•"/>
            </a:pPr>
            <a:r>
              <a:rPr lang="es-CO" b="1" dirty="0" smtClean="0">
                <a:solidFill>
                  <a:schemeClr val="tx1"/>
                </a:solidFill>
              </a:rPr>
              <a:t>Podrán </a:t>
            </a:r>
            <a:r>
              <a:rPr lang="es-CO" b="1" dirty="0" smtClean="0">
                <a:solidFill>
                  <a:schemeClr val="tx1"/>
                </a:solidFill>
              </a:rPr>
              <a:t>asistir como máximo el 20% de los servidores judiciales por despacho.</a:t>
            </a:r>
          </a:p>
          <a:p>
            <a:pPr marL="285750" lvl="0" indent="-285750" algn="just">
              <a:buFont typeface="Arial" panose="020B0604020202020204" pitchFamily="34" charset="0"/>
              <a:buChar char="•"/>
            </a:pPr>
            <a:r>
              <a:rPr lang="es-CO" b="1" dirty="0" smtClean="0">
                <a:solidFill>
                  <a:schemeClr val="tx1"/>
                </a:solidFill>
              </a:rPr>
              <a:t>Obligatorio el uso de tapabocas al ingresar a las sedes judiciales.</a:t>
            </a:r>
          </a:p>
          <a:p>
            <a:pPr marL="285750" lvl="0" indent="-285750" algn="just">
              <a:buFont typeface="Arial" panose="020B0604020202020204" pitchFamily="34" charset="0"/>
              <a:buChar char="•"/>
            </a:pPr>
            <a:r>
              <a:rPr lang="es-CO" b="1" dirty="0" smtClean="0">
                <a:solidFill>
                  <a:schemeClr val="tx1"/>
                </a:solidFill>
              </a:rPr>
              <a:t>Conserve </a:t>
            </a:r>
            <a:r>
              <a:rPr lang="es-CO" b="1" dirty="0">
                <a:solidFill>
                  <a:schemeClr val="tx1"/>
                </a:solidFill>
              </a:rPr>
              <a:t>la distancia 2 </a:t>
            </a:r>
            <a:r>
              <a:rPr lang="es-CO" b="1" dirty="0" smtClean="0">
                <a:solidFill>
                  <a:schemeClr val="tx1"/>
                </a:solidFill>
              </a:rPr>
              <a:t>metros </a:t>
            </a:r>
            <a:r>
              <a:rPr lang="es-CO" b="1" dirty="0">
                <a:solidFill>
                  <a:schemeClr val="tx1"/>
                </a:solidFill>
              </a:rPr>
              <a:t>mínima con las personas que se va a relacionar</a:t>
            </a:r>
            <a:r>
              <a:rPr lang="es-CO" b="1" dirty="0" smtClean="0">
                <a:solidFill>
                  <a:schemeClr val="tx1"/>
                </a:solidFill>
              </a:rPr>
              <a:t>.</a:t>
            </a:r>
          </a:p>
          <a:p>
            <a:pPr marL="285750" lvl="0" indent="-285750" algn="just">
              <a:buFont typeface="Arial" panose="020B0604020202020204" pitchFamily="34" charset="0"/>
              <a:buChar char="•"/>
            </a:pPr>
            <a:r>
              <a:rPr lang="es-CO" b="1" dirty="0" smtClean="0">
                <a:solidFill>
                  <a:schemeClr val="tx1"/>
                </a:solidFill>
              </a:rPr>
              <a:t>Reportar por todo aquel que ingrese a la sede judicial sus datos e información sobre su estado de salud.</a:t>
            </a:r>
          </a:p>
          <a:p>
            <a:pPr marL="285750" lvl="0" indent="-285750" algn="just">
              <a:buFont typeface="Arial" panose="020B0604020202020204" pitchFamily="34" charset="0"/>
              <a:buChar char="•"/>
            </a:pPr>
            <a:r>
              <a:rPr lang="es-CO" b="1" dirty="0" smtClean="0">
                <a:solidFill>
                  <a:schemeClr val="tx1"/>
                </a:solidFill>
              </a:rPr>
              <a:t>No se permitirá el ingreso de personas con afecciones respiratorias o fiebre, para el efecto se tomará la temperatura con termómetro laser o en su defecto diligenciar el formato de reporte de estado de salud.</a:t>
            </a:r>
            <a:endParaRPr lang="en-US" b="1" dirty="0">
              <a:solidFill>
                <a:schemeClr val="tx1"/>
              </a:solidFill>
            </a:endParaRPr>
          </a:p>
          <a:p>
            <a:pPr marL="285750" lvl="0" indent="-285750" algn="just">
              <a:buFont typeface="Arial" panose="020B0604020202020204" pitchFamily="34" charset="0"/>
              <a:buChar char="•"/>
            </a:pPr>
            <a:r>
              <a:rPr lang="es-MX" b="1" dirty="0" smtClean="0">
                <a:solidFill>
                  <a:schemeClr val="tx1"/>
                </a:solidFill>
              </a:rPr>
              <a:t>Al ingreso y mientras </a:t>
            </a:r>
            <a:r>
              <a:rPr lang="es-MX" b="1" dirty="0">
                <a:solidFill>
                  <a:schemeClr val="tx1"/>
                </a:solidFill>
              </a:rPr>
              <a:t>se esté en una sede judicial se debe lavar las manos cada tres horas durante 20 segundos mínimo con agua y jabón o en seco con alcohol </a:t>
            </a:r>
            <a:r>
              <a:rPr lang="es-MX" b="1" dirty="0" err="1">
                <a:solidFill>
                  <a:schemeClr val="tx1"/>
                </a:solidFill>
              </a:rPr>
              <a:t>glicerinado</a:t>
            </a:r>
            <a:r>
              <a:rPr lang="es-MX" b="1" dirty="0">
                <a:solidFill>
                  <a:schemeClr val="tx1"/>
                </a:solidFill>
              </a:rPr>
              <a:t>; en zonas comunes deberá haber disponibilidad para lavado de manos ya sea con agua y jabón o en </a:t>
            </a:r>
            <a:r>
              <a:rPr lang="es-MX" b="1" dirty="0" smtClean="0">
                <a:solidFill>
                  <a:schemeClr val="tx1"/>
                </a:solidFill>
              </a:rPr>
              <a:t>seco con alcohol o gel.</a:t>
            </a:r>
            <a:endParaRPr lang="en-US" b="1" dirty="0">
              <a:solidFill>
                <a:schemeClr val="tx1"/>
              </a:solidFill>
            </a:endParaRPr>
          </a:p>
          <a:p>
            <a:pPr marL="285750" lvl="0" indent="-285750" algn="just">
              <a:buFont typeface="Arial" panose="020B0604020202020204" pitchFamily="34" charset="0"/>
              <a:buChar char="•"/>
            </a:pPr>
            <a:r>
              <a:rPr lang="es-CO" b="1" dirty="0">
                <a:solidFill>
                  <a:schemeClr val="tx1"/>
                </a:solidFill>
              </a:rPr>
              <a:t>Minimice el tiempo de permanencia y consulta en </a:t>
            </a:r>
            <a:r>
              <a:rPr lang="es-CO" b="1" dirty="0" smtClean="0">
                <a:solidFill>
                  <a:schemeClr val="tx1"/>
                </a:solidFill>
              </a:rPr>
              <a:t>recintos cerrados.</a:t>
            </a:r>
            <a:endParaRPr lang="en-US" b="1" dirty="0">
              <a:solidFill>
                <a:schemeClr val="tx1"/>
              </a:solidFill>
            </a:endParaRPr>
          </a:p>
          <a:p>
            <a:pPr marL="285750" lvl="0" indent="-285750" algn="just">
              <a:buFont typeface="Arial" panose="020B0604020202020204" pitchFamily="34" charset="0"/>
              <a:buChar char="•"/>
            </a:pPr>
            <a:r>
              <a:rPr lang="es-CO" b="1" dirty="0">
                <a:solidFill>
                  <a:schemeClr val="tx1"/>
                </a:solidFill>
              </a:rPr>
              <a:t>No transite por áreas diferentes en las que está autorizado </a:t>
            </a:r>
            <a:r>
              <a:rPr lang="es-CO" b="1" dirty="0" smtClean="0">
                <a:solidFill>
                  <a:schemeClr val="tx1"/>
                </a:solidFill>
              </a:rPr>
              <a:t>ingresar y permanecer</a:t>
            </a:r>
            <a:r>
              <a:rPr lang="es-CO" b="1" dirty="0" smtClean="0">
                <a:solidFill>
                  <a:schemeClr val="tx1"/>
                </a:solidFill>
              </a:rPr>
              <a:t>.</a:t>
            </a:r>
          </a:p>
          <a:p>
            <a:pPr marL="285750" indent="-285750" algn="just">
              <a:buFont typeface="Arial" panose="020B0604020202020204" pitchFamily="34" charset="0"/>
              <a:buChar char="•"/>
            </a:pPr>
            <a:r>
              <a:rPr lang="es-MX" b="1" dirty="0">
                <a:solidFill>
                  <a:schemeClr val="tx1"/>
                </a:solidFill>
              </a:rPr>
              <a:t>A la entrada de cada sede judicial de Montería y cabeceras del circuito habrá un vigía de la salud encargado</a:t>
            </a:r>
            <a:br>
              <a:rPr lang="es-MX" b="1" dirty="0">
                <a:solidFill>
                  <a:schemeClr val="tx1"/>
                </a:solidFill>
              </a:rPr>
            </a:br>
            <a:r>
              <a:rPr lang="es-MX" b="1" dirty="0">
                <a:solidFill>
                  <a:schemeClr val="tx1"/>
                </a:solidFill>
              </a:rPr>
              <a:t>de tomar la temperatura a las personas y de velar por el uso de los EEP.</a:t>
            </a:r>
            <a:endParaRPr lang="en-US" b="1" dirty="0">
              <a:solidFill>
                <a:schemeClr val="tx1"/>
              </a:solidFill>
            </a:endParaRPr>
          </a:p>
          <a:p>
            <a:pPr marL="285750" lvl="0" indent="-285750" algn="just">
              <a:buFont typeface="Arial" panose="020B0604020202020204" pitchFamily="34" charset="0"/>
              <a:buChar char="•"/>
            </a:pPr>
            <a:endParaRPr lang="en-US" b="1" dirty="0">
              <a:solidFill>
                <a:schemeClr val="tx1"/>
              </a:solidFill>
            </a:endParaRPr>
          </a:p>
          <a:p>
            <a:endParaRPr lang="es-CO" dirty="0" smtClean="0">
              <a:solidFill>
                <a:schemeClr val="tx1"/>
              </a:solidFill>
            </a:endParaRPr>
          </a:p>
          <a:p>
            <a:r>
              <a:rPr lang="es-CO" dirty="0"/>
              <a:t> </a:t>
            </a:r>
            <a:endParaRPr lang="en-US" dirty="0"/>
          </a:p>
          <a:p>
            <a:endParaRPr lang="en-US" dirty="0"/>
          </a:p>
        </p:txBody>
      </p:sp>
      <p:pic>
        <p:nvPicPr>
          <p:cNvPr id="4"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4" y="4894"/>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Subtítulo"/>
          <p:cNvSpPr txBox="1">
            <a:spLocks/>
          </p:cNvSpPr>
          <p:nvPr/>
        </p:nvSpPr>
        <p:spPr bwMode="auto">
          <a:xfrm>
            <a:off x="9431383" y="68577"/>
            <a:ext cx="2760616" cy="72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4624" y="5225143"/>
            <a:ext cx="1947376" cy="1734637"/>
          </a:xfrm>
          <a:prstGeom prst="rect">
            <a:avLst/>
          </a:prstGeom>
        </p:spPr>
      </p:pic>
    </p:spTree>
    <p:extLst>
      <p:ext uri="{BB962C8B-B14F-4D97-AF65-F5344CB8AC3E}">
        <p14:creationId xmlns:p14="http://schemas.microsoft.com/office/powerpoint/2010/main" val="3162570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63558" y="1259252"/>
            <a:ext cx="9381066" cy="3861388"/>
          </a:xfrm>
        </p:spPr>
        <p:txBody>
          <a:bodyPr>
            <a:normAutofit fontScale="92500" lnSpcReduction="20000"/>
          </a:bodyPr>
          <a:lstStyle/>
          <a:p>
            <a:pPr marL="285750" lvl="0" indent="-285750" algn="just">
              <a:buFont typeface="Arial" panose="020B0604020202020204" pitchFamily="34" charset="0"/>
              <a:buChar char="•"/>
            </a:pPr>
            <a:r>
              <a:rPr lang="es-CO" b="1" dirty="0">
                <a:solidFill>
                  <a:schemeClr val="tx1"/>
                </a:solidFill>
              </a:rPr>
              <a:t>Evite tocar con las manos su cara y ojos.</a:t>
            </a:r>
            <a:endParaRPr lang="en-US" b="1" dirty="0">
              <a:solidFill>
                <a:schemeClr val="tx1"/>
              </a:solidFill>
            </a:endParaRPr>
          </a:p>
          <a:p>
            <a:pPr marL="285750" lvl="0" indent="-285750" algn="just">
              <a:buFont typeface="Arial" panose="020B0604020202020204" pitchFamily="34" charset="0"/>
              <a:buChar char="•"/>
            </a:pPr>
            <a:r>
              <a:rPr lang="es-CO" b="1" dirty="0">
                <a:solidFill>
                  <a:schemeClr val="tx1"/>
                </a:solidFill>
              </a:rPr>
              <a:t>Al toser o estornudar, cubrirse boca y nariz con el antebrazo.</a:t>
            </a:r>
            <a:endParaRPr lang="en-US" b="1" dirty="0">
              <a:solidFill>
                <a:schemeClr val="tx1"/>
              </a:solidFill>
            </a:endParaRPr>
          </a:p>
          <a:p>
            <a:pPr marL="285750" lvl="0" indent="-285750" algn="just">
              <a:buFont typeface="Arial" panose="020B0604020202020204" pitchFamily="34" charset="0"/>
              <a:buChar char="•"/>
            </a:pPr>
            <a:r>
              <a:rPr lang="es-CO" b="1" dirty="0">
                <a:solidFill>
                  <a:schemeClr val="tx1"/>
                </a:solidFill>
              </a:rPr>
              <a:t>No apoye sus manos en mostradores, ventanas, botones de ascensores, manijas de puertas.</a:t>
            </a:r>
          </a:p>
          <a:p>
            <a:pPr marL="285750" lvl="0" indent="-285750" algn="just">
              <a:buFont typeface="Arial" panose="020B0604020202020204" pitchFamily="34" charset="0"/>
              <a:buChar char="•"/>
            </a:pPr>
            <a:r>
              <a:rPr lang="es-MX" b="1" dirty="0">
                <a:solidFill>
                  <a:schemeClr val="tx1"/>
                </a:solidFill>
              </a:rPr>
              <a:t>La Dirección Ejecutiva Seccional de Administración Judicial en coordinación con la ARL, definirán el aforo permitido en las sedes judiciales, en los espacios para la atención de usuarios, oficinas y salas de audiencias. </a:t>
            </a:r>
          </a:p>
          <a:p>
            <a:pPr marL="285750" lvl="0" indent="-285750" algn="just">
              <a:buFont typeface="Arial" panose="020B0604020202020204" pitchFamily="34" charset="0"/>
              <a:buChar char="•"/>
            </a:pPr>
            <a:r>
              <a:rPr lang="es-MX" b="1" dirty="0">
                <a:solidFill>
                  <a:schemeClr val="tx1"/>
                </a:solidFill>
              </a:rPr>
              <a:t>Prohibido el ingreso de menores de edad.</a:t>
            </a:r>
          </a:p>
          <a:p>
            <a:pPr marL="285750" lvl="0" indent="-285750" algn="just">
              <a:buFont typeface="Arial" panose="020B0604020202020204" pitchFamily="34" charset="0"/>
              <a:buChar char="•"/>
            </a:pPr>
            <a:r>
              <a:rPr lang="es-MX" b="1" dirty="0">
                <a:solidFill>
                  <a:schemeClr val="tx1"/>
                </a:solidFill>
              </a:rPr>
              <a:t>En las sedes de la Rama Judicial se sellarán los espacios comunes y se demarcarán las zonas de espera que puedan utilizarse señalando los puestos que se inhabilitan para garantizar la distancia de dos metros entre las personas. </a:t>
            </a:r>
            <a:endParaRPr lang="es-MX" b="1" dirty="0" smtClean="0">
              <a:solidFill>
                <a:schemeClr val="tx1"/>
              </a:solidFill>
            </a:endParaRPr>
          </a:p>
          <a:p>
            <a:pPr marL="285750" lvl="0" indent="-285750" algn="just">
              <a:buFont typeface="Arial" panose="020B0604020202020204" pitchFamily="34" charset="0"/>
              <a:buChar char="•"/>
            </a:pPr>
            <a:r>
              <a:rPr lang="es-MX" dirty="0">
                <a:solidFill>
                  <a:schemeClr val="tx1"/>
                </a:solidFill>
              </a:rPr>
              <a:t>Evitar reuniones en espacios cerrados y con gran concurrencia de personas. Preferir espacios abiertos, utilice las vías tecnológicas, teléfonos y videoconferencias.</a:t>
            </a:r>
            <a:endParaRPr lang="en-US" b="1" dirty="0">
              <a:solidFill>
                <a:schemeClr val="tx1"/>
              </a:solidFill>
            </a:endParaRPr>
          </a:p>
        </p:txBody>
      </p:sp>
      <p:pic>
        <p:nvPicPr>
          <p:cNvPr id="4"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4" y="4894"/>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Subtítulo"/>
          <p:cNvSpPr txBox="1">
            <a:spLocks/>
          </p:cNvSpPr>
          <p:nvPr/>
        </p:nvSpPr>
        <p:spPr bwMode="auto">
          <a:xfrm>
            <a:off x="9431383" y="68577"/>
            <a:ext cx="2760616" cy="72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4624" y="5225143"/>
            <a:ext cx="1947376" cy="1734637"/>
          </a:xfrm>
          <a:prstGeom prst="rect">
            <a:avLst/>
          </a:prstGeom>
        </p:spPr>
      </p:pic>
    </p:spTree>
    <p:extLst>
      <p:ext uri="{BB962C8B-B14F-4D97-AF65-F5344CB8AC3E}">
        <p14:creationId xmlns:p14="http://schemas.microsoft.com/office/powerpoint/2010/main" val="150401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07067" y="808946"/>
            <a:ext cx="7766936" cy="1646302"/>
          </a:xfrm>
        </p:spPr>
        <p:txBody>
          <a:bodyPr/>
          <a:lstStyle/>
          <a:p>
            <a:pPr algn="l"/>
            <a:r>
              <a:rPr lang="es-CO" sz="2800" b="1" dirty="0" smtClean="0">
                <a:solidFill>
                  <a:schemeClr val="tx1"/>
                </a:solidFill>
              </a:rPr>
              <a:t>3. SERVIDORES QUE DEBEN CONTINUAR CON TELETRABAJO</a:t>
            </a:r>
            <a:endParaRPr lang="en-US" sz="2800" b="1" dirty="0">
              <a:solidFill>
                <a:schemeClr val="tx1"/>
              </a:solidFill>
            </a:endParaRPr>
          </a:p>
        </p:txBody>
      </p:sp>
      <p:sp>
        <p:nvSpPr>
          <p:cNvPr id="5" name="Subtítulo 4"/>
          <p:cNvSpPr>
            <a:spLocks noGrp="1"/>
          </p:cNvSpPr>
          <p:nvPr>
            <p:ph type="subTitle" idx="1"/>
          </p:nvPr>
        </p:nvSpPr>
        <p:spPr>
          <a:xfrm>
            <a:off x="1507067" y="2977763"/>
            <a:ext cx="7766936" cy="2692484"/>
          </a:xfrm>
        </p:spPr>
        <p:txBody>
          <a:bodyPr>
            <a:normAutofit lnSpcReduction="10000"/>
          </a:bodyPr>
          <a:lstStyle/>
          <a:p>
            <a:pPr algn="just"/>
            <a:r>
              <a:rPr lang="es-MX" b="1" dirty="0" smtClean="0">
                <a:solidFill>
                  <a:schemeClr val="tx1"/>
                </a:solidFill>
              </a:rPr>
              <a:t>Deberán </a:t>
            </a:r>
            <a:r>
              <a:rPr lang="es-MX" b="1" dirty="0">
                <a:solidFill>
                  <a:schemeClr val="tx1"/>
                </a:solidFill>
              </a:rPr>
              <a:t>permanecer trabajando desde sus casas sin excepción, </a:t>
            </a:r>
            <a:r>
              <a:rPr lang="es-MX" b="1" dirty="0" smtClean="0">
                <a:solidFill>
                  <a:schemeClr val="tx1"/>
                </a:solidFill>
              </a:rPr>
              <a:t>los servidores que </a:t>
            </a:r>
            <a:r>
              <a:rPr lang="es-MX" b="1" dirty="0">
                <a:solidFill>
                  <a:schemeClr val="tx1"/>
                </a:solidFill>
              </a:rPr>
              <a:t>padezcan diabetes, enfermedad cardiovascular, incluyendo hipertensión arterial y accidente cerebrovascular, VIH, cáncer, enfermedad pulmonar obstructiva crónica (EPOC); que usen corticoides o inmunosupresores; que tengan mal nutrición (obesidad y desnutrición); que sean fumadores; mayores de 60 años o mujeres en estado de gestación. </a:t>
            </a:r>
            <a:endParaRPr lang="es-MX" b="1" dirty="0" smtClean="0">
              <a:solidFill>
                <a:schemeClr val="tx1"/>
              </a:solidFill>
            </a:endParaRPr>
          </a:p>
          <a:p>
            <a:pPr algn="just"/>
            <a:endParaRPr lang="es-MX" b="1" dirty="0">
              <a:solidFill>
                <a:schemeClr val="tx1"/>
              </a:solidFill>
            </a:endParaRPr>
          </a:p>
          <a:p>
            <a:r>
              <a:rPr lang="es-MX" dirty="0" smtClean="0"/>
              <a:t> </a:t>
            </a:r>
            <a:endParaRPr lang="en-US" dirty="0"/>
          </a:p>
        </p:txBody>
      </p:sp>
      <p:pic>
        <p:nvPicPr>
          <p:cNvPr id="6"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37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2 Subtítulo"/>
          <p:cNvSpPr txBox="1">
            <a:spLocks/>
          </p:cNvSpPr>
          <p:nvPr/>
        </p:nvSpPr>
        <p:spPr bwMode="auto">
          <a:xfrm>
            <a:off x="9431383" y="68577"/>
            <a:ext cx="2760616" cy="72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pic>
        <p:nvPicPr>
          <p:cNvPr id="9" name="Imagen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74003" y="5286375"/>
            <a:ext cx="2905125" cy="1571625"/>
          </a:xfrm>
          <a:prstGeom prst="rect">
            <a:avLst/>
          </a:prstGeom>
        </p:spPr>
      </p:pic>
    </p:spTree>
    <p:extLst>
      <p:ext uri="{BB962C8B-B14F-4D97-AF65-F5344CB8AC3E}">
        <p14:creationId xmlns:p14="http://schemas.microsoft.com/office/powerpoint/2010/main" val="1016231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72115" y="731423"/>
            <a:ext cx="7766936" cy="931654"/>
          </a:xfrm>
        </p:spPr>
        <p:txBody>
          <a:bodyPr/>
          <a:lstStyle/>
          <a:p>
            <a:pPr algn="ctr"/>
            <a:r>
              <a:rPr lang="es-CO" sz="3200" dirty="0">
                <a:solidFill>
                  <a:schemeClr val="tx1"/>
                </a:solidFill>
              </a:rPr>
              <a:t>4</a:t>
            </a:r>
            <a:r>
              <a:rPr lang="es-CO" sz="3200" dirty="0" smtClean="0">
                <a:solidFill>
                  <a:schemeClr val="tx1"/>
                </a:solidFill>
              </a:rPr>
              <a:t>. USO DE ASCENSORES</a:t>
            </a:r>
            <a:endParaRPr lang="en-US" sz="3200" dirty="0"/>
          </a:p>
        </p:txBody>
      </p:sp>
      <p:sp>
        <p:nvSpPr>
          <p:cNvPr id="3" name="Subtítulo 2"/>
          <p:cNvSpPr>
            <a:spLocks noGrp="1"/>
          </p:cNvSpPr>
          <p:nvPr>
            <p:ph type="subTitle" idx="1"/>
          </p:nvPr>
        </p:nvSpPr>
        <p:spPr>
          <a:xfrm>
            <a:off x="2016518" y="2091525"/>
            <a:ext cx="7766936" cy="1096899"/>
          </a:xfrm>
        </p:spPr>
        <p:txBody>
          <a:bodyPr>
            <a:noAutofit/>
          </a:bodyPr>
          <a:lstStyle/>
          <a:p>
            <a:pPr marL="285750" indent="-285750" algn="just">
              <a:buFont typeface="Arial" panose="020B0604020202020204" pitchFamily="34" charset="0"/>
              <a:buChar char="•"/>
            </a:pPr>
            <a:r>
              <a:rPr lang="es-MX" b="1" dirty="0" smtClean="0">
                <a:solidFill>
                  <a:schemeClr val="tx1"/>
                </a:solidFill>
              </a:rPr>
              <a:t>Evitar el uso de ascensores de preferencia.</a:t>
            </a:r>
          </a:p>
          <a:p>
            <a:pPr marL="285750" indent="-285750" algn="just">
              <a:buFont typeface="Arial" panose="020B0604020202020204" pitchFamily="34" charset="0"/>
              <a:buChar char="•"/>
            </a:pPr>
            <a:r>
              <a:rPr lang="es-MX" b="1" dirty="0" smtClean="0">
                <a:solidFill>
                  <a:schemeClr val="tx1"/>
                </a:solidFill>
              </a:rPr>
              <a:t>Se </a:t>
            </a:r>
            <a:r>
              <a:rPr lang="es-MX" b="1" dirty="0">
                <a:solidFill>
                  <a:schemeClr val="tx1"/>
                </a:solidFill>
              </a:rPr>
              <a:t>limita el uso de ascensores a máximo 4 personas.</a:t>
            </a:r>
          </a:p>
          <a:p>
            <a:pPr marL="285750" indent="-285750" algn="just">
              <a:buFont typeface="Arial" panose="020B0604020202020204" pitchFamily="34" charset="0"/>
              <a:buChar char="•"/>
            </a:pPr>
            <a:r>
              <a:rPr lang="es-MX" b="1" dirty="0">
                <a:solidFill>
                  <a:schemeClr val="tx1"/>
                </a:solidFill>
              </a:rPr>
              <a:t>Usar tapabocas de forma obligatoria. </a:t>
            </a:r>
          </a:p>
          <a:p>
            <a:pPr marL="285750" indent="-285750" algn="just">
              <a:buFont typeface="Arial" panose="020B0604020202020204" pitchFamily="34" charset="0"/>
              <a:buChar char="•"/>
            </a:pPr>
            <a:r>
              <a:rPr lang="es-MX" b="1" dirty="0">
                <a:solidFill>
                  <a:schemeClr val="tx1"/>
                </a:solidFill>
              </a:rPr>
              <a:t>Mantenga una distancia prudente con los otros ocupantes, favor ponerse mirando a la pared de la cabina del ascensor, dando la espalda a los otros ocupantes.</a:t>
            </a:r>
          </a:p>
          <a:p>
            <a:pPr marL="285750" indent="-285750" algn="just">
              <a:buFont typeface="Arial" panose="020B0604020202020204" pitchFamily="34" charset="0"/>
              <a:buChar char="•"/>
            </a:pPr>
            <a:r>
              <a:rPr lang="es-MX" b="1" dirty="0">
                <a:solidFill>
                  <a:schemeClr val="tx1"/>
                </a:solidFill>
              </a:rPr>
              <a:t>No tocar los botones del ascensor con la mano, usar el codo o un papel y otro elemento que impida el contacto con los botones, en caso de hacerlo lavarse las manos inmediatamente.</a:t>
            </a:r>
          </a:p>
          <a:p>
            <a:pPr marL="285750" indent="-285750" algn="just">
              <a:buFont typeface="Arial" panose="020B0604020202020204" pitchFamily="34" charset="0"/>
              <a:buChar char="•"/>
            </a:pPr>
            <a:r>
              <a:rPr lang="es-MX" b="1" dirty="0">
                <a:solidFill>
                  <a:schemeClr val="tx1"/>
                </a:solidFill>
              </a:rPr>
              <a:t>Evitar tocar pasamanos o paredes del ascensor.</a:t>
            </a:r>
            <a:br>
              <a:rPr lang="es-MX" b="1" dirty="0">
                <a:solidFill>
                  <a:schemeClr val="tx1"/>
                </a:solidFill>
              </a:rPr>
            </a:br>
            <a:endParaRPr lang="es-MX" b="1" dirty="0">
              <a:solidFill>
                <a:schemeClr val="tx1"/>
              </a:solidFill>
            </a:endParaRPr>
          </a:p>
          <a:p>
            <a:pPr marL="285750" indent="-285750" algn="just">
              <a:buFont typeface="Arial" panose="020B0604020202020204" pitchFamily="34" charset="0"/>
              <a:buChar char="•"/>
            </a:pPr>
            <a:r>
              <a:rPr lang="es-MX" b="1" dirty="0">
                <a:solidFill>
                  <a:schemeClr val="tx1"/>
                </a:solidFill>
              </a:rPr>
              <a:t>Respetar la </a:t>
            </a:r>
            <a:r>
              <a:rPr lang="es-MX" b="1" dirty="0" smtClean="0">
                <a:solidFill>
                  <a:schemeClr val="tx1"/>
                </a:solidFill>
              </a:rPr>
              <a:t>delimitación</a:t>
            </a:r>
            <a:r>
              <a:rPr lang="es-MX" b="1" dirty="0">
                <a:solidFill>
                  <a:schemeClr val="tx1"/>
                </a:solidFill>
              </a:rPr>
              <a:t> </a:t>
            </a:r>
            <a:r>
              <a:rPr lang="es-MX" b="1" dirty="0" smtClean="0">
                <a:solidFill>
                  <a:schemeClr val="tx1"/>
                </a:solidFill>
              </a:rPr>
              <a:t>y distancia </a:t>
            </a:r>
            <a:r>
              <a:rPr lang="es-MX" b="1" dirty="0">
                <a:solidFill>
                  <a:schemeClr val="tx1"/>
                </a:solidFill>
              </a:rPr>
              <a:t>para ingresar al ascensor. </a:t>
            </a:r>
            <a:r>
              <a:rPr lang="es-MX" dirty="0"/>
              <a:t> </a:t>
            </a:r>
          </a:p>
        </p:txBody>
      </p:sp>
      <p:pic>
        <p:nvPicPr>
          <p:cNvPr id="4"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375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Subtítulo"/>
          <p:cNvSpPr txBox="1">
            <a:spLocks/>
          </p:cNvSpPr>
          <p:nvPr/>
        </p:nvSpPr>
        <p:spPr bwMode="auto">
          <a:xfrm>
            <a:off x="9379131" y="195943"/>
            <a:ext cx="2760616" cy="72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8875" y="4714875"/>
            <a:ext cx="2143125" cy="2143125"/>
          </a:xfrm>
          <a:prstGeom prst="rect">
            <a:avLst/>
          </a:prstGeom>
        </p:spPr>
      </p:pic>
    </p:spTree>
    <p:extLst>
      <p:ext uri="{BB962C8B-B14F-4D97-AF65-F5344CB8AC3E}">
        <p14:creationId xmlns:p14="http://schemas.microsoft.com/office/powerpoint/2010/main" val="3948259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3794" y="765961"/>
            <a:ext cx="7766936" cy="641430"/>
          </a:xfrm>
        </p:spPr>
        <p:txBody>
          <a:bodyPr/>
          <a:lstStyle/>
          <a:p>
            <a:pPr algn="l"/>
            <a:r>
              <a:rPr lang="es-CO" sz="3200" b="1" dirty="0" smtClean="0">
                <a:solidFill>
                  <a:schemeClr val="tx1"/>
                </a:solidFill>
              </a:rPr>
              <a:t>5. SALA DE AUDIENCIAS</a:t>
            </a:r>
            <a:endParaRPr lang="en-US" sz="3200" b="1" dirty="0">
              <a:solidFill>
                <a:schemeClr val="tx1"/>
              </a:solidFill>
            </a:endParaRPr>
          </a:p>
        </p:txBody>
      </p:sp>
      <p:sp>
        <p:nvSpPr>
          <p:cNvPr id="3" name="Subtítulo 2"/>
          <p:cNvSpPr>
            <a:spLocks noGrp="1"/>
          </p:cNvSpPr>
          <p:nvPr>
            <p:ph type="subTitle" idx="1"/>
          </p:nvPr>
        </p:nvSpPr>
        <p:spPr>
          <a:xfrm>
            <a:off x="697431" y="1808419"/>
            <a:ext cx="9138899" cy="4252747"/>
          </a:xfrm>
        </p:spPr>
        <p:txBody>
          <a:bodyPr>
            <a:normAutofit fontScale="25000" lnSpcReduction="20000"/>
          </a:bodyPr>
          <a:lstStyle/>
          <a:p>
            <a:pPr lvl="0" algn="just"/>
            <a:r>
              <a:rPr lang="es-CO" sz="5600" b="1" dirty="0" smtClean="0">
                <a:solidFill>
                  <a:schemeClr val="tx1"/>
                </a:solidFill>
                <a:latin typeface="+mj-lt"/>
              </a:rPr>
              <a:t>Servidores judiciales previo a la sesión, deben realizar correcto lavado de manos con agua y jabón. </a:t>
            </a:r>
          </a:p>
          <a:p>
            <a:pPr lvl="0" algn="just"/>
            <a:r>
              <a:rPr lang="es-CO" sz="5600" b="1" dirty="0" smtClean="0">
                <a:solidFill>
                  <a:schemeClr val="tx1"/>
                </a:solidFill>
                <a:latin typeface="+mj-lt"/>
              </a:rPr>
              <a:t>Servidores judiciales deben utilizar tapabocas, guantes y protector visual.</a:t>
            </a:r>
          </a:p>
          <a:p>
            <a:pPr lvl="0" algn="just"/>
            <a:r>
              <a:rPr lang="es-CO" sz="5600" b="1" dirty="0" smtClean="0">
                <a:solidFill>
                  <a:schemeClr val="tx1"/>
                </a:solidFill>
                <a:latin typeface="+mj-lt"/>
              </a:rPr>
              <a:t>Uso de tapabocas o mascarilla facial para partes y asistentes.</a:t>
            </a:r>
            <a:endParaRPr lang="en-US" sz="5600" b="1" dirty="0" smtClean="0">
              <a:solidFill>
                <a:schemeClr val="tx1"/>
              </a:solidFill>
              <a:latin typeface="+mj-lt"/>
            </a:endParaRPr>
          </a:p>
          <a:p>
            <a:pPr lvl="0" algn="just"/>
            <a:r>
              <a:rPr lang="es-CO" sz="5600" b="1" dirty="0" smtClean="0">
                <a:solidFill>
                  <a:schemeClr val="tx1"/>
                </a:solidFill>
                <a:latin typeface="+mj-lt"/>
              </a:rPr>
              <a:t>Los asistentes antes de ingresar a la sala debe lavarse las manos con agua y jabón o en seco.</a:t>
            </a:r>
          </a:p>
          <a:p>
            <a:pPr lvl="0" algn="just"/>
            <a:r>
              <a:rPr lang="es-MX" sz="5600" b="1" dirty="0">
                <a:solidFill>
                  <a:schemeClr val="tx1"/>
                </a:solidFill>
                <a:latin typeface="+mj-lt"/>
              </a:rPr>
              <a:t>Se debe conservar como mínimo 2 metros de distancia entre los puestos de las partes intervinientes, el estrado y las sillas del </a:t>
            </a:r>
            <a:r>
              <a:rPr lang="es-MX" sz="5600" b="1" dirty="0" smtClean="0">
                <a:solidFill>
                  <a:schemeClr val="tx1"/>
                </a:solidFill>
                <a:latin typeface="+mj-lt"/>
              </a:rPr>
              <a:t>público.</a:t>
            </a:r>
            <a:endParaRPr lang="en-US" sz="5600" b="1" dirty="0">
              <a:solidFill>
                <a:schemeClr val="tx1"/>
              </a:solidFill>
              <a:latin typeface="+mj-lt"/>
            </a:endParaRPr>
          </a:p>
          <a:p>
            <a:pPr lvl="0" algn="just"/>
            <a:r>
              <a:rPr lang="es-CO" sz="5600" b="1" dirty="0" smtClean="0">
                <a:solidFill>
                  <a:schemeClr val="tx1"/>
                </a:solidFill>
                <a:latin typeface="+mj-lt"/>
              </a:rPr>
              <a:t>El juez puede restringir </a:t>
            </a:r>
            <a:r>
              <a:rPr lang="es-CO" sz="5600" b="1" dirty="0">
                <a:solidFill>
                  <a:schemeClr val="tx1"/>
                </a:solidFill>
                <a:latin typeface="+mj-lt"/>
              </a:rPr>
              <a:t>el ingreso de personal a la sala </a:t>
            </a:r>
            <a:r>
              <a:rPr lang="es-CO" sz="5600" b="1" dirty="0" smtClean="0">
                <a:solidFill>
                  <a:schemeClr val="tx1"/>
                </a:solidFill>
                <a:latin typeface="+mj-lt"/>
              </a:rPr>
              <a:t>con </a:t>
            </a:r>
            <a:r>
              <a:rPr lang="es-CO" sz="5600" b="1" dirty="0">
                <a:solidFill>
                  <a:schemeClr val="tx1"/>
                </a:solidFill>
                <a:latin typeface="+mj-lt"/>
              </a:rPr>
              <a:t>el fin de evitar aglomeración en esta área, se debe conservar una distancia prudente entre las partes, </a:t>
            </a:r>
            <a:r>
              <a:rPr lang="es-CO" sz="5600" b="1" dirty="0" smtClean="0">
                <a:solidFill>
                  <a:schemeClr val="tx1"/>
                </a:solidFill>
                <a:latin typeface="+mj-lt"/>
              </a:rPr>
              <a:t>con </a:t>
            </a:r>
            <a:r>
              <a:rPr lang="es-CO" sz="5600" b="1" dirty="0">
                <a:solidFill>
                  <a:schemeClr val="tx1"/>
                </a:solidFill>
                <a:latin typeface="+mj-lt"/>
              </a:rPr>
              <a:t>espacio de 2 metros o más.</a:t>
            </a:r>
            <a:endParaRPr lang="en-US" sz="5600" b="1" dirty="0">
              <a:solidFill>
                <a:schemeClr val="tx1"/>
              </a:solidFill>
              <a:latin typeface="+mj-lt"/>
            </a:endParaRPr>
          </a:p>
          <a:p>
            <a:pPr lvl="0" algn="just"/>
            <a:r>
              <a:rPr lang="es-CO" sz="5600" b="1" dirty="0">
                <a:solidFill>
                  <a:schemeClr val="tx1"/>
                </a:solidFill>
                <a:latin typeface="+mj-lt"/>
              </a:rPr>
              <a:t>Respetar el espacio entre las barandillas y el estrado, en caso de que alguien deba acercarse al estrado, portará protección respiratoria, mascarilla facial o tapabocas.</a:t>
            </a:r>
            <a:endParaRPr lang="en-US" sz="5600" b="1" dirty="0">
              <a:solidFill>
                <a:schemeClr val="tx1"/>
              </a:solidFill>
              <a:latin typeface="+mj-lt"/>
            </a:endParaRPr>
          </a:p>
          <a:p>
            <a:pPr lvl="0" algn="just"/>
            <a:r>
              <a:rPr lang="es-CO" sz="5600" b="1" dirty="0">
                <a:solidFill>
                  <a:schemeClr val="tx1"/>
                </a:solidFill>
                <a:latin typeface="+mj-lt"/>
              </a:rPr>
              <a:t>Al intervenir, se recomienda mantener una distancia de 6 a 8 cm del micrófono y evitar contacto </a:t>
            </a:r>
            <a:r>
              <a:rPr lang="es-CO" sz="5600" b="1" dirty="0" smtClean="0">
                <a:solidFill>
                  <a:schemeClr val="tx1"/>
                </a:solidFill>
                <a:latin typeface="+mj-lt"/>
              </a:rPr>
              <a:t>directo, </a:t>
            </a:r>
            <a:r>
              <a:rPr lang="es-MX" sz="5600" b="1" dirty="0">
                <a:solidFill>
                  <a:srgbClr val="000000"/>
                </a:solidFill>
                <a:latin typeface="+mj-lt"/>
              </a:rPr>
              <a:t>estos siempre deben llevar una película plástica y una vez finalice la audiencia se debe quitar la película de protección.</a:t>
            </a:r>
            <a:endParaRPr lang="en-US" sz="5600" b="1" dirty="0">
              <a:solidFill>
                <a:schemeClr val="tx1"/>
              </a:solidFill>
              <a:latin typeface="+mj-lt"/>
            </a:endParaRPr>
          </a:p>
          <a:p>
            <a:r>
              <a:rPr lang="es-CO" dirty="0" smtClean="0"/>
              <a:t> </a:t>
            </a:r>
            <a:endParaRPr lang="en-US" dirty="0"/>
          </a:p>
        </p:txBody>
      </p:sp>
      <p:pic>
        <p:nvPicPr>
          <p:cNvPr id="4"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Subtítulo"/>
          <p:cNvSpPr txBox="1">
            <a:spLocks/>
          </p:cNvSpPr>
          <p:nvPr/>
        </p:nvSpPr>
        <p:spPr bwMode="auto">
          <a:xfrm>
            <a:off x="9379131" y="182880"/>
            <a:ext cx="2760616" cy="72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05703" y="4850629"/>
            <a:ext cx="2486297" cy="2007372"/>
          </a:xfrm>
          <a:prstGeom prst="rect">
            <a:avLst/>
          </a:prstGeom>
        </p:spPr>
      </p:pic>
    </p:spTree>
    <p:extLst>
      <p:ext uri="{BB962C8B-B14F-4D97-AF65-F5344CB8AC3E}">
        <p14:creationId xmlns:p14="http://schemas.microsoft.com/office/powerpoint/2010/main" val="865643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09300" y="1494383"/>
            <a:ext cx="8596668" cy="3880773"/>
          </a:xfrm>
        </p:spPr>
        <p:txBody>
          <a:bodyPr>
            <a:normAutofit/>
          </a:bodyPr>
          <a:lstStyle/>
          <a:p>
            <a:pPr marL="0" lvl="0" indent="0" algn="just">
              <a:buNone/>
            </a:pPr>
            <a:r>
              <a:rPr lang="es-CO" b="1" dirty="0">
                <a:solidFill>
                  <a:schemeClr val="tx1"/>
                </a:solidFill>
              </a:rPr>
              <a:t>Al realizar la revisión de expedientes es necesario el uso de guantes de látex o nitrilo.</a:t>
            </a:r>
            <a:endParaRPr lang="en-US" b="1" dirty="0">
              <a:solidFill>
                <a:schemeClr val="tx1"/>
              </a:solidFill>
            </a:endParaRPr>
          </a:p>
          <a:p>
            <a:pPr marL="0" lvl="0" indent="0" algn="just">
              <a:buNone/>
            </a:pPr>
            <a:r>
              <a:rPr lang="es-CO" b="1" dirty="0">
                <a:solidFill>
                  <a:schemeClr val="tx1"/>
                </a:solidFill>
              </a:rPr>
              <a:t>En la consulta de expedientes, por ningún motivo lleve sus manos a la boca. </a:t>
            </a:r>
            <a:endParaRPr lang="en-US" b="1" dirty="0">
              <a:solidFill>
                <a:schemeClr val="tx1"/>
              </a:solidFill>
            </a:endParaRPr>
          </a:p>
          <a:p>
            <a:pPr marL="0" indent="0" fontAlgn="base">
              <a:buNone/>
            </a:pPr>
            <a:r>
              <a:rPr lang="es-MX" b="1" dirty="0">
                <a:solidFill>
                  <a:schemeClr val="tx1"/>
                </a:solidFill>
              </a:rPr>
              <a:t>Demarcar y/o señalizar un silla de intermedio para garantizar un distanciamiento físico.</a:t>
            </a:r>
          </a:p>
          <a:p>
            <a:pPr marL="0" indent="0" fontAlgn="base">
              <a:buNone/>
            </a:pPr>
            <a:r>
              <a:rPr lang="es-MX" b="1" dirty="0">
                <a:solidFill>
                  <a:srgbClr val="000000"/>
                </a:solidFill>
              </a:rPr>
              <a:t>Realizar por el personal de aseo los protocolos de limpieza y desinfección de superficies y equipos. Los jueces velarán porque se cumpla esta medida.</a:t>
            </a:r>
            <a:endParaRPr lang="en-US" b="1" dirty="0">
              <a:solidFill>
                <a:schemeClr val="tx1"/>
              </a:solidFill>
            </a:endParaRPr>
          </a:p>
          <a:p>
            <a:pPr marL="0" lvl="0" indent="0" algn="just">
              <a:buNone/>
            </a:pPr>
            <a:r>
              <a:rPr lang="es-CO" b="1" dirty="0">
                <a:solidFill>
                  <a:schemeClr val="tx1"/>
                </a:solidFill>
              </a:rPr>
              <a:t>Se debe aplicar el protocolo de limpieza y desinfección de superficies, equipos y elementos del área de trabajo al terminar cada audiencia, por el personal de aseo.</a:t>
            </a:r>
            <a:endParaRPr lang="en-US" b="1" dirty="0">
              <a:solidFill>
                <a:schemeClr val="tx1"/>
              </a:solidFill>
            </a:endParaRPr>
          </a:p>
          <a:p>
            <a:pPr marL="0" indent="0">
              <a:buNone/>
            </a:pPr>
            <a:endParaRPr lang="en-US" dirty="0"/>
          </a:p>
        </p:txBody>
      </p:sp>
      <p:pic>
        <p:nvPicPr>
          <p:cNvPr id="4"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Subtítulo"/>
          <p:cNvSpPr txBox="1">
            <a:spLocks/>
          </p:cNvSpPr>
          <p:nvPr/>
        </p:nvSpPr>
        <p:spPr bwMode="auto">
          <a:xfrm>
            <a:off x="9431384" y="31841"/>
            <a:ext cx="2760616" cy="72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71017" y="4903361"/>
            <a:ext cx="2420983" cy="1954639"/>
          </a:xfrm>
          <a:prstGeom prst="rect">
            <a:avLst/>
          </a:prstGeom>
        </p:spPr>
      </p:pic>
    </p:spTree>
    <p:extLst>
      <p:ext uri="{BB962C8B-B14F-4D97-AF65-F5344CB8AC3E}">
        <p14:creationId xmlns:p14="http://schemas.microsoft.com/office/powerpoint/2010/main" val="2954402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790576"/>
            <a:ext cx="9877454" cy="868407"/>
          </a:xfrm>
        </p:spPr>
        <p:txBody>
          <a:bodyPr>
            <a:normAutofit/>
          </a:bodyPr>
          <a:lstStyle/>
          <a:p>
            <a:pPr algn="just"/>
            <a:r>
              <a:rPr lang="es-CO" sz="3200" b="1" dirty="0" smtClean="0">
                <a:solidFill>
                  <a:schemeClr val="tx1"/>
                </a:solidFill>
              </a:rPr>
              <a:t>6. PROTECCIÓN A LOS SERVIDORES JUDICIALES </a:t>
            </a:r>
            <a:endParaRPr lang="en-US" sz="3200" b="1" dirty="0">
              <a:solidFill>
                <a:schemeClr val="tx1"/>
              </a:solidFill>
            </a:endParaRPr>
          </a:p>
        </p:txBody>
      </p:sp>
      <p:sp>
        <p:nvSpPr>
          <p:cNvPr id="3" name="Marcador de contenido 2"/>
          <p:cNvSpPr>
            <a:spLocks noGrp="1"/>
          </p:cNvSpPr>
          <p:nvPr>
            <p:ph idx="1"/>
          </p:nvPr>
        </p:nvSpPr>
        <p:spPr>
          <a:xfrm>
            <a:off x="403013" y="1581152"/>
            <a:ext cx="10961673" cy="4323259"/>
          </a:xfrm>
        </p:spPr>
        <p:txBody>
          <a:bodyPr>
            <a:normAutofit fontScale="40000" lnSpcReduction="20000"/>
          </a:bodyPr>
          <a:lstStyle/>
          <a:p>
            <a:pPr algn="just" fontAlgn="base">
              <a:buFont typeface="Arial" panose="020B0604020202020204" pitchFamily="34" charset="0"/>
              <a:buChar char="•"/>
            </a:pPr>
            <a:r>
              <a:rPr lang="es-MX" sz="3500" b="1" dirty="0" smtClean="0">
                <a:solidFill>
                  <a:schemeClr val="tx1"/>
                </a:solidFill>
              </a:rPr>
              <a:t>A cada servidor judicial se le entregará un kit de protección en el despacho judicial, para lo cual deben firmar una planilla de entrega.</a:t>
            </a:r>
          </a:p>
          <a:p>
            <a:pPr algn="just" fontAlgn="base">
              <a:buFont typeface="Arial" panose="020B0604020202020204" pitchFamily="34" charset="0"/>
              <a:buChar char="•"/>
            </a:pPr>
            <a:r>
              <a:rPr lang="es-MX" sz="3500" b="1" dirty="0" smtClean="0">
                <a:solidFill>
                  <a:schemeClr val="tx1"/>
                </a:solidFill>
              </a:rPr>
              <a:t>El uso de los EPP entregado por la Rama Judicial se debe limitar a la permanencia en la sede judicial (incluye ingreso, salida y transporte a la sede de trabajo).</a:t>
            </a:r>
          </a:p>
          <a:p>
            <a:pPr algn="just" fontAlgn="base">
              <a:buFont typeface="Arial" panose="020B0604020202020204" pitchFamily="34" charset="0"/>
              <a:buChar char="•"/>
            </a:pPr>
            <a:r>
              <a:rPr lang="es-MX" sz="3500" b="1" dirty="0" smtClean="0">
                <a:solidFill>
                  <a:schemeClr val="tx1"/>
                </a:solidFill>
              </a:rPr>
              <a:t>El uso de EPP es intransferible y se prohíbe su distribución a personal no perteneciente a la Rama Judicial; se exceptúan los visitantes y quienes de forma excepcional no cuenten con tapabocas o este se le haya dañado.</a:t>
            </a:r>
          </a:p>
          <a:p>
            <a:pPr algn="just" fontAlgn="base">
              <a:buFont typeface="Arial" panose="020B0604020202020204" pitchFamily="34" charset="0"/>
              <a:buChar char="•"/>
            </a:pPr>
            <a:r>
              <a:rPr lang="es-MX" sz="3500" b="1" dirty="0" smtClean="0">
                <a:solidFill>
                  <a:schemeClr val="tx1"/>
                </a:solidFill>
              </a:rPr>
              <a:t>​Cada servidor judicial debe limpiar con soluciones de jabón superficies de su puesto de trabajo, escritorio, teclado, mouse entre otros, aplique la metodología de arrastre (limpie en una sola dirección) y retire con un paño húmedo la suciedad. Posteriormente aplicar una solución desinfectante (alcohol en spray) en un paño para complementar el procedimiento de limpieza y desinfección y repita este procedimiento mínimo 3 veces al día</a:t>
            </a:r>
            <a:r>
              <a:rPr lang="es-MX" sz="3500" b="1" dirty="0" smtClean="0">
                <a:solidFill>
                  <a:schemeClr val="tx1"/>
                </a:solidFill>
              </a:rPr>
              <a:t>. Deben </a:t>
            </a:r>
            <a:r>
              <a:rPr lang="es-MX" sz="3500" b="1" dirty="0" smtClean="0">
                <a:solidFill>
                  <a:schemeClr val="tx1"/>
                </a:solidFill>
              </a:rPr>
              <a:t>lavarse las manos una vez termine este procedimiento</a:t>
            </a:r>
            <a:r>
              <a:rPr lang="es-MX" sz="3500" b="1" dirty="0" smtClean="0">
                <a:solidFill>
                  <a:schemeClr val="tx1"/>
                </a:solidFill>
              </a:rPr>
              <a:t>.</a:t>
            </a:r>
          </a:p>
          <a:p>
            <a:pPr algn="just" fontAlgn="base">
              <a:buFont typeface="Arial" panose="020B0604020202020204" pitchFamily="34" charset="0"/>
              <a:buChar char="•"/>
            </a:pPr>
            <a:r>
              <a:rPr lang="es-MX" sz="3500" b="1" dirty="0" smtClean="0">
                <a:solidFill>
                  <a:schemeClr val="tx1"/>
                </a:solidFill>
              </a:rPr>
              <a:t>Los </a:t>
            </a:r>
            <a:r>
              <a:rPr lang="es-MX" sz="3500" b="1" dirty="0" smtClean="0">
                <a:solidFill>
                  <a:schemeClr val="tx1"/>
                </a:solidFill>
              </a:rPr>
              <a:t>empleados encargados del archivo general de expedientes deben utilizar guantes de nitrilo y tapabocas.</a:t>
            </a:r>
          </a:p>
          <a:p>
            <a:pPr algn="just" fontAlgn="base">
              <a:buFont typeface="Arial" panose="020B0604020202020204" pitchFamily="34" charset="0"/>
              <a:buChar char="•"/>
            </a:pPr>
            <a:r>
              <a:rPr lang="es-MX" sz="3500" b="1" dirty="0" smtClean="0">
                <a:solidFill>
                  <a:schemeClr val="tx1"/>
                </a:solidFill>
              </a:rPr>
              <a:t>Los empleados encargados de atención al publico y audiencias deben utilizar tapabocas, guantes y protector</a:t>
            </a:r>
            <a:r>
              <a:rPr lang="es-MX" sz="4300" b="1" dirty="0" smtClean="0">
                <a:solidFill>
                  <a:schemeClr val="tx1"/>
                </a:solidFill>
              </a:rPr>
              <a:t> </a:t>
            </a:r>
            <a:r>
              <a:rPr lang="es-MX" sz="4000" b="1" dirty="0" smtClean="0">
                <a:solidFill>
                  <a:schemeClr val="tx1"/>
                </a:solidFill>
              </a:rPr>
              <a:t>visual o gafas protectoras.</a:t>
            </a:r>
            <a:r>
              <a:rPr lang="es-MX" sz="4300" b="1" dirty="0" smtClean="0">
                <a:solidFill>
                  <a:schemeClr val="tx1"/>
                </a:solidFill>
              </a:rPr>
              <a:t> </a:t>
            </a:r>
            <a:endParaRPr lang="es-MX" sz="4300" b="1" dirty="0" smtClean="0">
              <a:solidFill>
                <a:schemeClr val="tx1"/>
              </a:solidFill>
            </a:endParaRPr>
          </a:p>
          <a:p>
            <a:pPr algn="just" fontAlgn="base">
              <a:buFont typeface="Arial" panose="020B0604020202020204" pitchFamily="34" charset="0"/>
              <a:buChar char="•"/>
            </a:pPr>
            <a:r>
              <a:rPr lang="es-MX" sz="3500" b="1" dirty="0">
                <a:solidFill>
                  <a:schemeClr val="tx1"/>
                </a:solidFill>
              </a:rPr>
              <a:t>El magistrado, juez o jefe organizará la asistencia a las sedes de acuerdo con las necesidades de su despacho o dependencia y si es posible estableciendo un sistema de rotación. </a:t>
            </a:r>
            <a:endParaRPr lang="es-MX" sz="3500" b="1" dirty="0">
              <a:solidFill>
                <a:schemeClr val="tx1"/>
              </a:solidFill>
            </a:endParaRPr>
          </a:p>
        </p:txBody>
      </p:sp>
      <p:pic>
        <p:nvPicPr>
          <p:cNvPr id="4" name="Imagen 1" descr="cid:image001.png@01D208D8.A09EB7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90775" cy="79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2 Subtítulo"/>
          <p:cNvSpPr txBox="1">
            <a:spLocks/>
          </p:cNvSpPr>
          <p:nvPr/>
        </p:nvSpPr>
        <p:spPr bwMode="auto">
          <a:xfrm>
            <a:off x="9379131" y="0"/>
            <a:ext cx="2760616" cy="909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Consejo Superior de la Judicatura </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Dirección </a:t>
            </a:r>
            <a:r>
              <a:rPr lang="es-ES" altLang="es-ES" sz="1000" b="1" i="1" dirty="0">
                <a:latin typeface="Times New Roman" panose="02020603050405020304" pitchFamily="18" charset="0"/>
              </a:rPr>
              <a:t>Ejecutiva de Administración </a:t>
            </a:r>
            <a:r>
              <a:rPr lang="es-ES" altLang="es-ES" sz="1000" b="1" i="1" dirty="0" smtClean="0">
                <a:latin typeface="Times New Roman" panose="02020603050405020304" pitchFamily="18" charset="0"/>
              </a:rPr>
              <a:t>Judicial</a:t>
            </a:r>
          </a:p>
          <a:p>
            <a:pPr algn="ctr" eaLnBrk="1" hangingPunct="1">
              <a:spcBef>
                <a:spcPct val="0"/>
              </a:spcBef>
              <a:buFont typeface="Arial" panose="020B0604020202020204" pitchFamily="34" charset="0"/>
              <a:buNone/>
            </a:pPr>
            <a:r>
              <a:rPr lang="es-ES" altLang="es-ES" sz="1000" b="1" i="1" dirty="0" smtClean="0">
                <a:latin typeface="Times New Roman" panose="02020603050405020304" pitchFamily="18" charset="0"/>
              </a:rPr>
              <a:t>Montería- Córdoba </a:t>
            </a:r>
            <a:endParaRPr lang="es-CO" altLang="es-ES" sz="1000" b="1" i="1" dirty="0">
              <a:latin typeface="Times New Roman" panose="02020603050405020304" pitchFamily="18" charset="0"/>
            </a:endParaRPr>
          </a:p>
        </p:txBody>
      </p:sp>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1646" y="5236739"/>
            <a:ext cx="2290353" cy="1621261"/>
          </a:xfrm>
          <a:prstGeom prst="rect">
            <a:avLst/>
          </a:prstGeom>
        </p:spPr>
      </p:pic>
    </p:spTree>
    <p:extLst>
      <p:ext uri="{BB962C8B-B14F-4D97-AF65-F5344CB8AC3E}">
        <p14:creationId xmlns:p14="http://schemas.microsoft.com/office/powerpoint/2010/main" val="2583402408"/>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TM02900688[[fn=Faceta]]</Template>
  <TotalTime>472</TotalTime>
  <Words>2620</Words>
  <Application>Microsoft Office PowerPoint</Application>
  <PresentationFormat>Panorámica</PresentationFormat>
  <Paragraphs>194</Paragraphs>
  <Slides>19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Times New Roman</vt:lpstr>
      <vt:lpstr>Trebuchet MS</vt:lpstr>
      <vt:lpstr>Wingdings 3</vt:lpstr>
      <vt:lpstr>Faceta</vt:lpstr>
      <vt:lpstr>  PROTOCOLO DE LA RAMA JUDICIAL DE MONTERIA PARA LA PREVENCIÓN Y PROTECCIÓN CONTRA EL COVID- 19</vt:lpstr>
      <vt:lpstr>1. TELETRABAJO </vt:lpstr>
      <vt:lpstr>2. INGRESO A LAS SEDES JUDICIALES</vt:lpstr>
      <vt:lpstr>Presentación de PowerPoint</vt:lpstr>
      <vt:lpstr>3. SERVIDORES QUE DEBEN CONTINUAR CON TELETRABAJO</vt:lpstr>
      <vt:lpstr>4. USO DE ASCENSORES</vt:lpstr>
      <vt:lpstr>5. SALA DE AUDIENCIAS</vt:lpstr>
      <vt:lpstr>Presentación de PowerPoint</vt:lpstr>
      <vt:lpstr>6. PROTECCIÓN A LOS SERVIDORES JUDICIALES </vt:lpstr>
      <vt:lpstr>7. USO DE LAS TECNOLOGÍAS DE LA INFORMACIÓN  </vt:lpstr>
      <vt:lpstr>Presentación de PowerPoint</vt:lpstr>
      <vt:lpstr>8. MANEJO Y RETIRO DE EXPEDIENTES  </vt:lpstr>
      <vt:lpstr>8.2 RETIRO DE EXPEDIENTES DE LA SEDE JUDICIAL</vt:lpstr>
      <vt:lpstr>Presentación de PowerPoint</vt:lpstr>
      <vt:lpstr>9. RETIRO TEMPORAL DE LOS EQUIPOS DE COMPUTO PARA TELETRABAJO</vt:lpstr>
      <vt:lpstr>10. DILIGENCIAMIENTO ENCUESTAS</vt:lpstr>
      <vt:lpstr>11. Obligaciones a cargo del trabajador de acuerdo a la Resolución 666 de 24 de abril de 2020 del Ministerio de Salud:</vt:lpstr>
      <vt:lpstr>12. MATRIZ ELEMENTOS DE PROTECCIÓN SERVIDORES JUDICIALES </vt:lpstr>
      <vt:lpstr>13. CUIDADOS DE LOS TRABAJADORES FRENTE AL COVID-19</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Medidas de prevención y protección contra el COVID- 19 en la Rama Judicial</dc:title>
  <dc:creator>HP</dc:creator>
  <cp:lastModifiedBy>Usuario de Windows</cp:lastModifiedBy>
  <cp:revision>41</cp:revision>
  <dcterms:created xsi:type="dcterms:W3CDTF">2020-05-13T14:50:58Z</dcterms:created>
  <dcterms:modified xsi:type="dcterms:W3CDTF">2020-06-09T21:44:01Z</dcterms:modified>
</cp:coreProperties>
</file>