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8"/>
  </p:notesMasterIdLst>
  <p:sldIdLst>
    <p:sldId id="256" r:id="rId2"/>
    <p:sldId id="291"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95" r:id="rId33"/>
    <p:sldId id="296" r:id="rId34"/>
    <p:sldId id="297" r:id="rId35"/>
    <p:sldId id="292" r:id="rId36"/>
    <p:sldId id="288" r:id="rId37"/>
  </p:sldIdLst>
  <p:sldSz cx="12192000" cy="6858000"/>
  <p:notesSz cx="6985000" cy="9271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3C219-0A64-4A77-88D7-49C7C193B893}" v="14" dt="2022-03-15T15:33:37.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384" autoAdjust="0"/>
  </p:normalViewPr>
  <p:slideViewPr>
    <p:cSldViewPr snapToGrid="0">
      <p:cViewPr varScale="1">
        <p:scale>
          <a:sx n="98" d="100"/>
          <a:sy n="98" d="100"/>
        </p:scale>
        <p:origin x="276" y="90"/>
      </p:cViewPr>
      <p:guideLst/>
    </p:cSldViewPr>
  </p:slideViewPr>
  <p:outlineViewPr>
    <p:cViewPr>
      <p:scale>
        <a:sx n="33" d="100"/>
        <a:sy n="33" d="100"/>
      </p:scale>
      <p:origin x="0" y="-69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ctor Enrique Peña Salgado" userId="b572aaf8-207d-4b75-8b6a-7d7d123661e0" providerId="ADAL" clId="{C053C219-0A64-4A77-88D7-49C7C193B893}"/>
    <pc:docChg chg="custSel modSld modNotesMaster">
      <pc:chgData name="Hector Enrique Peña Salgado" userId="b572aaf8-207d-4b75-8b6a-7d7d123661e0" providerId="ADAL" clId="{C053C219-0A64-4A77-88D7-49C7C193B893}" dt="2022-03-15T15:28:33.984" v="8" actId="313"/>
      <pc:docMkLst>
        <pc:docMk/>
      </pc:docMkLst>
      <pc:sldChg chg="modSp mod">
        <pc:chgData name="Hector Enrique Peña Salgado" userId="b572aaf8-207d-4b75-8b6a-7d7d123661e0" providerId="ADAL" clId="{C053C219-0A64-4A77-88D7-49C7C193B893}" dt="2022-03-15T15:28:33.984" v="8" actId="313"/>
        <pc:sldMkLst>
          <pc:docMk/>
          <pc:sldMk cId="3598080312" sldId="260"/>
        </pc:sldMkLst>
        <pc:spChg chg="mod">
          <ac:chgData name="Hector Enrique Peña Salgado" userId="b572aaf8-207d-4b75-8b6a-7d7d123661e0" providerId="ADAL" clId="{C053C219-0A64-4A77-88D7-49C7C193B893}" dt="2022-03-15T15:28:33.984" v="8" actId="313"/>
          <ac:spMkLst>
            <pc:docMk/>
            <pc:sldMk cId="3598080312" sldId="260"/>
            <ac:spMk id="3" creationId="{00000000-0000-0000-0000-000000000000}"/>
          </ac:spMkLst>
        </pc:spChg>
      </pc:sldChg>
      <pc:sldChg chg="modSp mod">
        <pc:chgData name="Hector Enrique Peña Salgado" userId="b572aaf8-207d-4b75-8b6a-7d7d123661e0" providerId="ADAL" clId="{C053C219-0A64-4A77-88D7-49C7C193B893}" dt="2022-03-15T14:40:03.175" v="5" actId="313"/>
        <pc:sldMkLst>
          <pc:docMk/>
          <pc:sldMk cId="2257773913" sldId="296"/>
        </pc:sldMkLst>
        <pc:spChg chg="mod">
          <ac:chgData name="Hector Enrique Peña Salgado" userId="b572aaf8-207d-4b75-8b6a-7d7d123661e0" providerId="ADAL" clId="{C053C219-0A64-4A77-88D7-49C7C193B893}" dt="2022-03-15T14:40:03.175" v="5" actId="313"/>
          <ac:spMkLst>
            <pc:docMk/>
            <pc:sldMk cId="2257773913" sldId="296"/>
            <ac:spMk id="3" creationId="{00000000-0000-0000-0000-000000000000}"/>
          </ac:spMkLst>
        </pc:spChg>
      </pc:sldChg>
      <pc:sldChg chg="modSp mod">
        <pc:chgData name="Hector Enrique Peña Salgado" userId="b572aaf8-207d-4b75-8b6a-7d7d123661e0" providerId="ADAL" clId="{C053C219-0A64-4A77-88D7-49C7C193B893}" dt="2022-03-15T14:39:52.513" v="3" actId="313"/>
        <pc:sldMkLst>
          <pc:docMk/>
          <pc:sldMk cId="3549031518" sldId="297"/>
        </pc:sldMkLst>
        <pc:spChg chg="mod">
          <ac:chgData name="Hector Enrique Peña Salgado" userId="b572aaf8-207d-4b75-8b6a-7d7d123661e0" providerId="ADAL" clId="{C053C219-0A64-4A77-88D7-49C7C193B893}" dt="2022-03-15T14:39:52.513" v="3" actId="313"/>
          <ac:spMkLst>
            <pc:docMk/>
            <pc:sldMk cId="3549031518" sldId="29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s-CO" dirty="0"/>
          </a:p>
        </p:txBody>
      </p:sp>
      <p:sp>
        <p:nvSpPr>
          <p:cNvPr id="3" name="Marcador de fecha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F9BEF78C-5533-4833-80C0-B8E498678772}" type="datetimeFigureOut">
              <a:rPr lang="es-CO" smtClean="0"/>
              <a:t>15/03/2022</a:t>
            </a:fld>
            <a:endParaRPr lang="es-CO" dirty="0"/>
          </a:p>
        </p:txBody>
      </p:sp>
      <p:sp>
        <p:nvSpPr>
          <p:cNvPr id="4" name="Marcador de imagen de diapositiva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2885" tIns="46442" rIns="92885" bIns="46442" rtlCol="0" anchor="ctr"/>
          <a:lstStyle/>
          <a:p>
            <a:endParaRPr lang="es-CO" dirty="0"/>
          </a:p>
        </p:txBody>
      </p:sp>
      <p:sp>
        <p:nvSpPr>
          <p:cNvPr id="5" name="Marcador de notas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4B13092E-75AA-4FD0-848A-413E42985937}" type="slidenum">
              <a:rPr lang="es-CO" smtClean="0"/>
              <a:t>‹Nº›</a:t>
            </a:fld>
            <a:endParaRPr lang="es-CO" dirty="0"/>
          </a:p>
        </p:txBody>
      </p:sp>
    </p:spTree>
    <p:extLst>
      <p:ext uri="{BB962C8B-B14F-4D97-AF65-F5344CB8AC3E}">
        <p14:creationId xmlns:p14="http://schemas.microsoft.com/office/powerpoint/2010/main" val="292459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B13092E-75AA-4FD0-848A-413E42985937}" type="slidenum">
              <a:rPr lang="es-CO" smtClean="0"/>
              <a:t>3</a:t>
            </a:fld>
            <a:endParaRPr lang="es-CO" dirty="0"/>
          </a:p>
        </p:txBody>
      </p:sp>
    </p:spTree>
    <p:extLst>
      <p:ext uri="{BB962C8B-B14F-4D97-AF65-F5344CB8AC3E}">
        <p14:creationId xmlns:p14="http://schemas.microsoft.com/office/powerpoint/2010/main" val="2999479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D32CA009-E591-4915-B520-389957CA149B}" type="datetimeFigureOut">
              <a:rPr lang="es-CO" smtClean="0"/>
              <a:t>15/03/2022</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E34FD9BC-8E1C-44BD-9A9F-3A6B6C22D3D6}" type="slidenum">
              <a:rPr lang="es-CO" smtClean="0"/>
              <a:t>‹Nº›</a:t>
            </a:fld>
            <a:endParaRPr lang="es-CO" dirty="0"/>
          </a:p>
        </p:txBody>
      </p:sp>
    </p:spTree>
    <p:extLst>
      <p:ext uri="{BB962C8B-B14F-4D97-AF65-F5344CB8AC3E}">
        <p14:creationId xmlns:p14="http://schemas.microsoft.com/office/powerpoint/2010/main" val="2979841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32CA009-E591-4915-B520-389957CA149B}" type="datetimeFigureOut">
              <a:rPr lang="es-CO" smtClean="0"/>
              <a:t>15/03/2022</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E34FD9BC-8E1C-44BD-9A9F-3A6B6C22D3D6}" type="slidenum">
              <a:rPr lang="es-CO" smtClean="0"/>
              <a:t>‹Nº›</a:t>
            </a:fld>
            <a:endParaRPr lang="es-CO" dirty="0"/>
          </a:p>
        </p:txBody>
      </p:sp>
    </p:spTree>
    <p:extLst>
      <p:ext uri="{BB962C8B-B14F-4D97-AF65-F5344CB8AC3E}">
        <p14:creationId xmlns:p14="http://schemas.microsoft.com/office/powerpoint/2010/main" val="340956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32CA009-E591-4915-B520-389957CA149B}" type="datetimeFigureOut">
              <a:rPr lang="es-CO" smtClean="0"/>
              <a:t>15/03/2022</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E34FD9BC-8E1C-44BD-9A9F-3A6B6C22D3D6}" type="slidenum">
              <a:rPr lang="es-CO" smtClean="0"/>
              <a:t>‹Nº›</a:t>
            </a:fld>
            <a:endParaRPr lang="es-CO" dirty="0"/>
          </a:p>
        </p:txBody>
      </p:sp>
    </p:spTree>
    <p:extLst>
      <p:ext uri="{BB962C8B-B14F-4D97-AF65-F5344CB8AC3E}">
        <p14:creationId xmlns:p14="http://schemas.microsoft.com/office/powerpoint/2010/main" val="238590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32CA009-E591-4915-B520-389957CA149B}" type="datetimeFigureOut">
              <a:rPr lang="es-CO" smtClean="0"/>
              <a:t>15/03/2022</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E34FD9BC-8E1C-44BD-9A9F-3A6B6C22D3D6}" type="slidenum">
              <a:rPr lang="es-CO" smtClean="0"/>
              <a:t>‹Nº›</a:t>
            </a:fld>
            <a:endParaRPr lang="es-CO" dirty="0"/>
          </a:p>
        </p:txBody>
      </p:sp>
    </p:spTree>
    <p:extLst>
      <p:ext uri="{BB962C8B-B14F-4D97-AF65-F5344CB8AC3E}">
        <p14:creationId xmlns:p14="http://schemas.microsoft.com/office/powerpoint/2010/main" val="221034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32CA009-E591-4915-B520-389957CA149B}" type="datetimeFigureOut">
              <a:rPr lang="es-CO" smtClean="0"/>
              <a:t>15/03/2022</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E34FD9BC-8E1C-44BD-9A9F-3A6B6C22D3D6}" type="slidenum">
              <a:rPr lang="es-CO" smtClean="0"/>
              <a:t>‹Nº›</a:t>
            </a:fld>
            <a:endParaRPr lang="es-CO" dirty="0"/>
          </a:p>
        </p:txBody>
      </p:sp>
    </p:spTree>
    <p:extLst>
      <p:ext uri="{BB962C8B-B14F-4D97-AF65-F5344CB8AC3E}">
        <p14:creationId xmlns:p14="http://schemas.microsoft.com/office/powerpoint/2010/main" val="204886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D32CA009-E591-4915-B520-389957CA149B}" type="datetimeFigureOut">
              <a:rPr lang="es-CO" smtClean="0"/>
              <a:t>15/03/2022</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E34FD9BC-8E1C-44BD-9A9F-3A6B6C22D3D6}" type="slidenum">
              <a:rPr lang="es-CO" smtClean="0"/>
              <a:t>‹Nº›</a:t>
            </a:fld>
            <a:endParaRPr lang="es-CO" dirty="0"/>
          </a:p>
        </p:txBody>
      </p:sp>
    </p:spTree>
    <p:extLst>
      <p:ext uri="{BB962C8B-B14F-4D97-AF65-F5344CB8AC3E}">
        <p14:creationId xmlns:p14="http://schemas.microsoft.com/office/powerpoint/2010/main" val="26049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D32CA009-E591-4915-B520-389957CA149B}" type="datetimeFigureOut">
              <a:rPr lang="es-CO" smtClean="0"/>
              <a:t>15/03/2022</a:t>
            </a:fld>
            <a:endParaRPr lang="es-CO" dirty="0"/>
          </a:p>
        </p:txBody>
      </p:sp>
      <p:sp>
        <p:nvSpPr>
          <p:cNvPr id="8" name="Marcador de pie de página 7"/>
          <p:cNvSpPr>
            <a:spLocks noGrp="1"/>
          </p:cNvSpPr>
          <p:nvPr>
            <p:ph type="ftr" sz="quarter" idx="11"/>
          </p:nvPr>
        </p:nvSpPr>
        <p:spPr/>
        <p:txBody>
          <a:bodyPr/>
          <a:lstStyle/>
          <a:p>
            <a:endParaRPr lang="es-CO" dirty="0"/>
          </a:p>
        </p:txBody>
      </p:sp>
      <p:sp>
        <p:nvSpPr>
          <p:cNvPr id="9" name="Marcador de número de diapositiva 8"/>
          <p:cNvSpPr>
            <a:spLocks noGrp="1"/>
          </p:cNvSpPr>
          <p:nvPr>
            <p:ph type="sldNum" sz="quarter" idx="12"/>
          </p:nvPr>
        </p:nvSpPr>
        <p:spPr/>
        <p:txBody>
          <a:bodyPr/>
          <a:lstStyle/>
          <a:p>
            <a:fld id="{E34FD9BC-8E1C-44BD-9A9F-3A6B6C22D3D6}" type="slidenum">
              <a:rPr lang="es-CO" smtClean="0"/>
              <a:t>‹Nº›</a:t>
            </a:fld>
            <a:endParaRPr lang="es-CO" dirty="0"/>
          </a:p>
        </p:txBody>
      </p:sp>
    </p:spTree>
    <p:extLst>
      <p:ext uri="{BB962C8B-B14F-4D97-AF65-F5344CB8AC3E}">
        <p14:creationId xmlns:p14="http://schemas.microsoft.com/office/powerpoint/2010/main" val="427125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D32CA009-E591-4915-B520-389957CA149B}" type="datetimeFigureOut">
              <a:rPr lang="es-CO" smtClean="0"/>
              <a:t>15/03/2022</a:t>
            </a:fld>
            <a:endParaRPr lang="es-CO" dirty="0"/>
          </a:p>
        </p:txBody>
      </p:sp>
      <p:sp>
        <p:nvSpPr>
          <p:cNvPr id="4" name="Marcador de pie de página 3"/>
          <p:cNvSpPr>
            <a:spLocks noGrp="1"/>
          </p:cNvSpPr>
          <p:nvPr>
            <p:ph type="ftr" sz="quarter" idx="11"/>
          </p:nvPr>
        </p:nvSpPr>
        <p:spPr/>
        <p:txBody>
          <a:bodyPr/>
          <a:lstStyle/>
          <a:p>
            <a:endParaRPr lang="es-CO" dirty="0"/>
          </a:p>
        </p:txBody>
      </p:sp>
      <p:sp>
        <p:nvSpPr>
          <p:cNvPr id="5" name="Marcador de número de diapositiva 4"/>
          <p:cNvSpPr>
            <a:spLocks noGrp="1"/>
          </p:cNvSpPr>
          <p:nvPr>
            <p:ph type="sldNum" sz="quarter" idx="12"/>
          </p:nvPr>
        </p:nvSpPr>
        <p:spPr/>
        <p:txBody>
          <a:bodyPr/>
          <a:lstStyle/>
          <a:p>
            <a:fld id="{E34FD9BC-8E1C-44BD-9A9F-3A6B6C22D3D6}" type="slidenum">
              <a:rPr lang="es-CO" smtClean="0"/>
              <a:t>‹Nº›</a:t>
            </a:fld>
            <a:endParaRPr lang="es-CO" dirty="0"/>
          </a:p>
        </p:txBody>
      </p:sp>
    </p:spTree>
    <p:extLst>
      <p:ext uri="{BB962C8B-B14F-4D97-AF65-F5344CB8AC3E}">
        <p14:creationId xmlns:p14="http://schemas.microsoft.com/office/powerpoint/2010/main" val="1333909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2CA009-E591-4915-B520-389957CA149B}" type="datetimeFigureOut">
              <a:rPr lang="es-CO" smtClean="0"/>
              <a:t>15/03/2022</a:t>
            </a:fld>
            <a:endParaRPr lang="es-CO" dirty="0"/>
          </a:p>
        </p:txBody>
      </p:sp>
      <p:sp>
        <p:nvSpPr>
          <p:cNvPr id="3" name="Marcador de pie de página 2"/>
          <p:cNvSpPr>
            <a:spLocks noGrp="1"/>
          </p:cNvSpPr>
          <p:nvPr>
            <p:ph type="ftr" sz="quarter" idx="11"/>
          </p:nvPr>
        </p:nvSpPr>
        <p:spPr/>
        <p:txBody>
          <a:bodyPr/>
          <a:lstStyle/>
          <a:p>
            <a:endParaRPr lang="es-CO" dirty="0"/>
          </a:p>
        </p:txBody>
      </p:sp>
      <p:sp>
        <p:nvSpPr>
          <p:cNvPr id="4" name="Marcador de número de diapositiva 3"/>
          <p:cNvSpPr>
            <a:spLocks noGrp="1"/>
          </p:cNvSpPr>
          <p:nvPr>
            <p:ph type="sldNum" sz="quarter" idx="12"/>
          </p:nvPr>
        </p:nvSpPr>
        <p:spPr/>
        <p:txBody>
          <a:bodyPr/>
          <a:lstStyle/>
          <a:p>
            <a:fld id="{E34FD9BC-8E1C-44BD-9A9F-3A6B6C22D3D6}" type="slidenum">
              <a:rPr lang="es-CO" smtClean="0"/>
              <a:t>‹Nº›</a:t>
            </a:fld>
            <a:endParaRPr lang="es-CO" dirty="0"/>
          </a:p>
        </p:txBody>
      </p:sp>
    </p:spTree>
    <p:extLst>
      <p:ext uri="{BB962C8B-B14F-4D97-AF65-F5344CB8AC3E}">
        <p14:creationId xmlns:p14="http://schemas.microsoft.com/office/powerpoint/2010/main" val="270633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32CA009-E591-4915-B520-389957CA149B}" type="datetimeFigureOut">
              <a:rPr lang="es-CO" smtClean="0"/>
              <a:t>15/03/2022</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E34FD9BC-8E1C-44BD-9A9F-3A6B6C22D3D6}" type="slidenum">
              <a:rPr lang="es-CO" smtClean="0"/>
              <a:t>‹Nº›</a:t>
            </a:fld>
            <a:endParaRPr lang="es-CO" dirty="0"/>
          </a:p>
        </p:txBody>
      </p:sp>
    </p:spTree>
    <p:extLst>
      <p:ext uri="{BB962C8B-B14F-4D97-AF65-F5344CB8AC3E}">
        <p14:creationId xmlns:p14="http://schemas.microsoft.com/office/powerpoint/2010/main" val="346848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32CA009-E591-4915-B520-389957CA149B}" type="datetimeFigureOut">
              <a:rPr lang="es-CO" smtClean="0"/>
              <a:t>15/03/2022</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E34FD9BC-8E1C-44BD-9A9F-3A6B6C22D3D6}" type="slidenum">
              <a:rPr lang="es-CO" smtClean="0"/>
              <a:t>‹Nº›</a:t>
            </a:fld>
            <a:endParaRPr lang="es-CO" dirty="0"/>
          </a:p>
        </p:txBody>
      </p:sp>
    </p:spTree>
    <p:extLst>
      <p:ext uri="{BB962C8B-B14F-4D97-AF65-F5344CB8AC3E}">
        <p14:creationId xmlns:p14="http://schemas.microsoft.com/office/powerpoint/2010/main" val="357051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CA009-E591-4915-B520-389957CA149B}" type="datetimeFigureOut">
              <a:rPr lang="es-CO" smtClean="0"/>
              <a:t>15/03/2022</a:t>
            </a:fld>
            <a:endParaRPr lang="es-CO"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FD9BC-8E1C-44BD-9A9F-3A6B6C22D3D6}" type="slidenum">
              <a:rPr lang="es-CO" smtClean="0"/>
              <a:t>‹Nº›</a:t>
            </a:fld>
            <a:endParaRPr lang="es-CO" dirty="0"/>
          </a:p>
        </p:txBody>
      </p:sp>
    </p:spTree>
    <p:extLst>
      <p:ext uri="{BB962C8B-B14F-4D97-AF65-F5344CB8AC3E}">
        <p14:creationId xmlns:p14="http://schemas.microsoft.com/office/powerpoint/2010/main" val="13429837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75229" y="1960123"/>
            <a:ext cx="11641541" cy="1605542"/>
          </a:xfrm>
        </p:spPr>
        <p:txBody>
          <a:bodyPr>
            <a:noAutofit/>
          </a:bodyPr>
          <a:lstStyle/>
          <a:p>
            <a:pPr>
              <a:lnSpc>
                <a:spcPct val="150000"/>
              </a:lnSpc>
              <a:spcBef>
                <a:spcPts val="600"/>
              </a:spcBef>
              <a:spcAft>
                <a:spcPts val="600"/>
              </a:spcAft>
            </a:pPr>
            <a:r>
              <a:rPr lang="es-CO" sz="4000" b="1" i="1" kern="1200" baseline="0" dirty="0">
                <a:solidFill>
                  <a:srgbClr val="000099"/>
                </a:solidFill>
                <a:effectLst>
                  <a:outerShdw blurRad="38100" dist="38100" dir="2700000" algn="tl">
                    <a:srgbClr val="000000">
                      <a:alpha val="43137"/>
                    </a:srgbClr>
                  </a:outerShdw>
                </a:effectLst>
                <a:latin typeface="Times New Roman" panose="02020603050405020304" pitchFamily="18" charset="0"/>
              </a:rPr>
              <a:t>CONSEJO SUPERIOR DE LA JUDICATURA</a:t>
            </a:r>
            <a:br>
              <a:rPr lang="es-CO" sz="4000" b="1" i="1" kern="1200" baseline="0" dirty="0">
                <a:solidFill>
                  <a:srgbClr val="000099"/>
                </a:solidFill>
                <a:effectLst>
                  <a:outerShdw blurRad="38100" dist="38100" dir="2700000" algn="tl">
                    <a:srgbClr val="000000">
                      <a:alpha val="43137"/>
                    </a:srgbClr>
                  </a:outerShdw>
                </a:effectLst>
                <a:latin typeface="Times New Roman" panose="02020603050405020304" pitchFamily="18" charset="0"/>
              </a:rPr>
            </a:br>
            <a:r>
              <a:rPr lang="es-CO" sz="4000" b="1" i="1" kern="1200" baseline="0" dirty="0">
                <a:solidFill>
                  <a:srgbClr val="000099"/>
                </a:solidFill>
                <a:effectLst>
                  <a:outerShdw blurRad="38100" dist="38100" dir="2700000" algn="tl">
                    <a:srgbClr val="000000">
                      <a:alpha val="43137"/>
                    </a:srgbClr>
                  </a:outerShdw>
                </a:effectLst>
                <a:latin typeface="Times New Roman" panose="02020603050405020304" pitchFamily="18" charset="0"/>
              </a:rPr>
              <a:t>Escuela Judicial “Rodrigo Lara Bonilla”</a:t>
            </a:r>
            <a:endParaRPr lang="es-CO" sz="4000" b="1" i="1" baseline="0" dirty="0">
              <a:solidFill>
                <a:srgbClr val="000099"/>
              </a:solidFill>
              <a:effectLst>
                <a:outerShdw blurRad="38100" dist="38100" dir="2700000" algn="tl">
                  <a:srgbClr val="000000">
                    <a:alpha val="43137"/>
                  </a:srgbClr>
                </a:outerShdw>
              </a:effectLst>
              <a:latin typeface="Times New Roman" panose="02020603050405020304" pitchFamily="18" charset="0"/>
            </a:endParaRPr>
          </a:p>
        </p:txBody>
      </p:sp>
      <p:sp>
        <p:nvSpPr>
          <p:cNvPr id="6" name="Subtítulo 5">
            <a:extLst>
              <a:ext uri="{FF2B5EF4-FFF2-40B4-BE49-F238E27FC236}">
                <a16:creationId xmlns:a16="http://schemas.microsoft.com/office/drawing/2014/main" id="{6C09DC2F-9E85-45D4-9E5E-E3855648DF17}"/>
              </a:ext>
            </a:extLst>
          </p:cNvPr>
          <p:cNvSpPr>
            <a:spLocks noGrp="1"/>
          </p:cNvSpPr>
          <p:nvPr>
            <p:ph type="subTitle" idx="1"/>
          </p:nvPr>
        </p:nvSpPr>
        <p:spPr>
          <a:xfrm>
            <a:off x="2191966" y="4352098"/>
            <a:ext cx="9144000" cy="1655762"/>
          </a:xfrm>
        </p:spPr>
        <p:txBody>
          <a:bodyPr/>
          <a:lstStyle/>
          <a:p>
            <a:pPr algn="l"/>
            <a:r>
              <a:rPr lang="es-CO" b="1" dirty="0">
                <a:solidFill>
                  <a:srgbClr val="000099"/>
                </a:solidFill>
              </a:rPr>
              <a:t>Formador: </a:t>
            </a:r>
          </a:p>
          <a:p>
            <a:pPr algn="l"/>
            <a:r>
              <a:rPr lang="es-CO" b="1" dirty="0">
                <a:solidFill>
                  <a:srgbClr val="000099"/>
                </a:solidFill>
              </a:rPr>
              <a:t>Dr. HECTOR ENRIQUE PEÑA SALGADO </a:t>
            </a:r>
          </a:p>
        </p:txBody>
      </p:sp>
      <p:pic>
        <p:nvPicPr>
          <p:cNvPr id="7" name="Imagen 6" descr="Dibujo animado de un personaje con la boca abierta&#10;&#10;Descripción generada automáticamente con confianza baja">
            <a:extLst>
              <a:ext uri="{FF2B5EF4-FFF2-40B4-BE49-F238E27FC236}">
                <a16:creationId xmlns:a16="http://schemas.microsoft.com/office/drawing/2014/main" id="{670DE627-B4D6-4B53-A769-EE51BE756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11" y="120316"/>
            <a:ext cx="1448806" cy="1425588"/>
          </a:xfrm>
          <a:prstGeom prst="rect">
            <a:avLst/>
          </a:prstGeom>
        </p:spPr>
      </p:pic>
    </p:spTree>
    <p:extLst>
      <p:ext uri="{BB962C8B-B14F-4D97-AF65-F5344CB8AC3E}">
        <p14:creationId xmlns:p14="http://schemas.microsoft.com/office/powerpoint/2010/main" val="1958073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94332"/>
          </a:xfrm>
        </p:spPr>
        <p:txBody>
          <a:bodyPr>
            <a:normAutofit/>
          </a:bodyPr>
          <a:lstStyle/>
          <a:p>
            <a:pPr algn="ctr"/>
            <a:r>
              <a:rPr lang="es-CO" b="1" i="1" kern="1200" baseline="0" dirty="0">
                <a:solidFill>
                  <a:srgbClr val="000099"/>
                </a:solidFill>
                <a:effectLst/>
                <a:latin typeface="Times New Roman" panose="02020603050405020304" pitchFamily="18" charset="0"/>
              </a:rPr>
              <a:t>GRABACIÓN DE LA AUDIENCIA</a:t>
            </a:r>
            <a:endParaRPr lang="es-CO"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259458"/>
            <a:ext cx="10515600" cy="4917505"/>
          </a:xfrm>
        </p:spPr>
        <p:txBody>
          <a:bodyPr>
            <a:noAutofit/>
          </a:bodyPr>
          <a:lstStyle/>
          <a:p>
            <a:pPr lvl="0">
              <a:lnSpc>
                <a:spcPct val="200000"/>
              </a:lnSpc>
              <a:spcAft>
                <a:spcPts val="600"/>
              </a:spcAft>
            </a:pPr>
            <a:r>
              <a:rPr lang="es-CO" sz="3200" kern="1200" baseline="0" dirty="0">
                <a:solidFill>
                  <a:srgbClr val="000099"/>
                </a:solidFill>
                <a:effectLst/>
                <a:latin typeface="Times New Roman" panose="02020603050405020304" pitchFamily="18" charset="0"/>
                <a:ea typeface="+mj-ea"/>
                <a:cs typeface="+mj-cs"/>
              </a:rPr>
              <a:t>Una nueva característica de la virtualidad es que </a:t>
            </a:r>
            <a:r>
              <a:rPr lang="es-CO" sz="3200" b="1" kern="1200" baseline="0" dirty="0">
                <a:solidFill>
                  <a:srgbClr val="000099"/>
                </a:solidFill>
                <a:effectLst/>
                <a:latin typeface="Times New Roman" panose="02020603050405020304" pitchFamily="18" charset="0"/>
                <a:ea typeface="+mj-ea"/>
                <a:cs typeface="+mj-cs"/>
              </a:rPr>
              <a:t>la audiencia queda grabada </a:t>
            </a:r>
            <a:r>
              <a:rPr lang="es-CO" sz="3200" kern="1200" baseline="0" dirty="0">
                <a:solidFill>
                  <a:srgbClr val="000099"/>
                </a:solidFill>
                <a:effectLst/>
                <a:latin typeface="Times New Roman" panose="02020603050405020304" pitchFamily="18" charset="0"/>
                <a:ea typeface="+mj-ea"/>
                <a:cs typeface="+mj-cs"/>
              </a:rPr>
              <a:t>en la mayoría de los casos, puede verse varias veces, en especial cuando se va a dictar el fallo definitivo, de ahí la importancia de tener en cuenta los siguientes aspectos: </a:t>
            </a:r>
            <a:endParaRPr lang="es-CO" sz="3200"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797121C3-C45E-4D80-8F43-1B6776EF2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240112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39056"/>
          </a:xfrm>
        </p:spPr>
        <p:txBody>
          <a:bodyPr>
            <a:normAutofit/>
          </a:bodyPr>
          <a:lstStyle/>
          <a:p>
            <a:pPr algn="ctr"/>
            <a:r>
              <a:rPr lang="es-CO" sz="3600" b="1" i="1" kern="1200" baseline="0" dirty="0">
                <a:solidFill>
                  <a:srgbClr val="000099"/>
                </a:solidFill>
                <a:effectLst/>
                <a:latin typeface="Times New Roman" panose="02020603050405020304" pitchFamily="18" charset="0"/>
              </a:rPr>
              <a:t>ASPECTOS A TENER EN CUENTA</a:t>
            </a:r>
            <a:endParaRPr lang="es-CO" sz="36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310185"/>
            <a:ext cx="10515600" cy="5125121"/>
          </a:xfrm>
        </p:spPr>
        <p:txBody>
          <a:bodyPr>
            <a:noAutofit/>
          </a:bodyPr>
          <a:lstStyle/>
          <a:p>
            <a:pPr lvl="0">
              <a:lnSpc>
                <a:spcPts val="3360"/>
              </a:lnSpc>
              <a:spcBef>
                <a:spcPts val="1200"/>
              </a:spcBef>
              <a:spcAft>
                <a:spcPts val="1200"/>
              </a:spcAft>
            </a:pPr>
            <a:r>
              <a:rPr lang="es-CO" sz="3200" kern="1200" baseline="0" dirty="0">
                <a:solidFill>
                  <a:srgbClr val="000099"/>
                </a:solidFill>
                <a:effectLst/>
                <a:latin typeface="Times New Roman" panose="02020603050405020304" pitchFamily="18" charset="0"/>
                <a:ea typeface="+mj-ea"/>
                <a:cs typeface="+mj-cs"/>
              </a:rPr>
              <a:t>Actitud personal, estilo de comunicación, emociones intervinientes, expresión y lenguaje corporal, áreas específicas del lenguaje corporal (movimientos de cabeza, troco, brazos, posición frente, cruce de brazos, piernas, pies, gestos) </a:t>
            </a:r>
          </a:p>
          <a:p>
            <a:pPr lvl="0">
              <a:lnSpc>
                <a:spcPts val="3360"/>
              </a:lnSpc>
              <a:spcBef>
                <a:spcPts val="1200"/>
              </a:spcBef>
              <a:spcAft>
                <a:spcPts val="1200"/>
              </a:spcAft>
            </a:pPr>
            <a:r>
              <a:rPr lang="es-CO" sz="3200" kern="1200" baseline="0" dirty="0">
                <a:solidFill>
                  <a:srgbClr val="000099"/>
                </a:solidFill>
                <a:effectLst/>
                <a:latin typeface="Times New Roman" panose="02020603050405020304" pitchFamily="18" charset="0"/>
                <a:ea typeface="+mj-ea"/>
                <a:cs typeface="+mj-cs"/>
              </a:rPr>
              <a:t>Hoy la ciencia permite identificar la posición y su significado frente a lo que está ocurriendo en la audiencia, ella es una constante transmisión de ideas, acciones, actitudes y sentimientos a través de gestos que modifican o contextualizan las palabras. </a:t>
            </a:r>
            <a:endParaRPr lang="es-CO" sz="3200"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5E5710CB-FCAB-425C-B443-C15E3E4AA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4034910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26958" y="402610"/>
            <a:ext cx="10515600" cy="726696"/>
          </a:xfrm>
        </p:spPr>
        <p:txBody>
          <a:bodyPr>
            <a:normAutofit/>
          </a:bodyPr>
          <a:lstStyle/>
          <a:p>
            <a:pPr algn="ctr"/>
            <a:r>
              <a:rPr lang="es-CO" sz="3600" b="1" i="1" kern="1200" baseline="0" dirty="0">
                <a:solidFill>
                  <a:srgbClr val="000099"/>
                </a:solidFill>
                <a:effectLst/>
                <a:latin typeface="Times New Roman" panose="02020603050405020304" pitchFamily="18" charset="0"/>
              </a:rPr>
              <a:t>IMPORTANCIA DE LA IMAGEN Y LA ACTITUD</a:t>
            </a:r>
            <a:endParaRPr lang="es-CO" sz="36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214651"/>
            <a:ext cx="7486934" cy="5240739"/>
          </a:xfrm>
        </p:spPr>
        <p:txBody>
          <a:bodyPr>
            <a:noAutofit/>
          </a:bodyPr>
          <a:lstStyle/>
          <a:p>
            <a:pPr lvl="0">
              <a:lnSpc>
                <a:spcPct val="150000"/>
              </a:lnSpc>
              <a:spcBef>
                <a:spcPts val="600"/>
              </a:spcBef>
            </a:pPr>
            <a:r>
              <a:rPr lang="es-CO" sz="3200" kern="1200" baseline="0" dirty="0">
                <a:solidFill>
                  <a:srgbClr val="000099"/>
                </a:solidFill>
                <a:effectLst/>
                <a:latin typeface="Times New Roman" panose="02020603050405020304" pitchFamily="18" charset="0"/>
                <a:ea typeface="+mj-ea"/>
                <a:cs typeface="+mj-cs"/>
              </a:rPr>
              <a:t>“La primera impresión es la que cuenta”</a:t>
            </a:r>
          </a:p>
          <a:p>
            <a:pPr lvl="0">
              <a:lnSpc>
                <a:spcPct val="150000"/>
              </a:lnSpc>
              <a:spcBef>
                <a:spcPts val="600"/>
              </a:spcBef>
            </a:pPr>
            <a:r>
              <a:rPr lang="es-CO" sz="3200" dirty="0">
                <a:solidFill>
                  <a:srgbClr val="000099"/>
                </a:solidFill>
                <a:latin typeface="Times New Roman" panose="02020603050405020304" pitchFamily="18" charset="0"/>
                <a:ea typeface="+mj-ea"/>
                <a:cs typeface="+mj-cs"/>
              </a:rPr>
              <a:t>En la vida, y en la Audiencia Virtual</a:t>
            </a:r>
            <a:r>
              <a:rPr lang="es-CO" sz="3200" kern="1200" baseline="0" dirty="0">
                <a:solidFill>
                  <a:srgbClr val="000099"/>
                </a:solidFill>
                <a:effectLst/>
                <a:latin typeface="Times New Roman" panose="02020603050405020304" pitchFamily="18" charset="0"/>
                <a:ea typeface="+mj-ea"/>
                <a:cs typeface="+mj-cs"/>
              </a:rPr>
              <a:t>, no hay segunda oportunidad para causar una primera impresión</a:t>
            </a:r>
          </a:p>
          <a:p>
            <a:pPr lvl="0">
              <a:lnSpc>
                <a:spcPct val="150000"/>
              </a:lnSpc>
              <a:spcBef>
                <a:spcPts val="600"/>
              </a:spcBef>
            </a:pPr>
            <a:r>
              <a:rPr lang="es-CO" sz="3200" dirty="0">
                <a:solidFill>
                  <a:srgbClr val="000099"/>
                </a:solidFill>
                <a:latin typeface="Times New Roman" panose="02020603050405020304" pitchFamily="18" charset="0"/>
                <a:ea typeface="+mj-ea"/>
                <a:cs typeface="+mj-cs"/>
              </a:rPr>
              <a:t>L</a:t>
            </a:r>
            <a:r>
              <a:rPr lang="es-CO" sz="3200" kern="1200" baseline="0" dirty="0">
                <a:solidFill>
                  <a:srgbClr val="000099"/>
                </a:solidFill>
                <a:effectLst/>
                <a:latin typeface="Times New Roman" panose="02020603050405020304" pitchFamily="18" charset="0"/>
                <a:ea typeface="+mj-ea"/>
                <a:cs typeface="+mj-cs"/>
              </a:rPr>
              <a:t>a imagen tiene atributos, da confianza, conocimiento, coherencia, credibilidad, conexión con la audiencia. </a:t>
            </a:r>
            <a:endParaRPr lang="es-CO" sz="3200" dirty="0">
              <a:solidFill>
                <a:srgbClr val="000099"/>
              </a:solidFill>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299" y="2422432"/>
            <a:ext cx="3962400" cy="2913888"/>
          </a:xfrm>
          <a:prstGeom prst="rect">
            <a:avLst/>
          </a:prstGeom>
        </p:spPr>
      </p:pic>
      <p:pic>
        <p:nvPicPr>
          <p:cNvPr id="6" name="Imagen 5" descr="Dibujo animado de un personaje con la boca abierta&#10;&#10;Descripción generada automáticamente con confianza baja">
            <a:extLst>
              <a:ext uri="{FF2B5EF4-FFF2-40B4-BE49-F238E27FC236}">
                <a16:creationId xmlns:a16="http://schemas.microsoft.com/office/drawing/2014/main" id="{57AD359A-A114-4CB0-B01D-0C3511F68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31843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26696"/>
          </a:xfrm>
        </p:spPr>
        <p:txBody>
          <a:bodyPr>
            <a:normAutofit/>
          </a:bodyPr>
          <a:lstStyle/>
          <a:p>
            <a:pPr algn="ctr"/>
            <a:r>
              <a:rPr lang="es-CO" sz="3600" b="1" i="1" kern="1200" baseline="0" dirty="0">
                <a:solidFill>
                  <a:srgbClr val="000099"/>
                </a:solidFill>
                <a:effectLst/>
                <a:latin typeface="Times New Roman" panose="02020603050405020304" pitchFamily="18" charset="0"/>
              </a:rPr>
              <a:t>A AMANERA DE EJEMPLO</a:t>
            </a:r>
            <a:endParaRPr lang="es-CO" sz="36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575481" y="1415057"/>
            <a:ext cx="11041038" cy="5322627"/>
          </a:xfrm>
        </p:spPr>
        <p:txBody>
          <a:bodyPr>
            <a:normAutofit/>
          </a:bodyPr>
          <a:lstStyle/>
          <a:p>
            <a:pPr lvl="0"/>
            <a:r>
              <a:rPr lang="es-CO" sz="2800" kern="1200" baseline="0" dirty="0">
                <a:solidFill>
                  <a:srgbClr val="000099"/>
                </a:solidFill>
                <a:effectLst/>
                <a:latin typeface="Times New Roman" panose="02020603050405020304" pitchFamily="18" charset="0"/>
                <a:ea typeface="+mj-ea"/>
                <a:cs typeface="Times New Roman" panose="02020603050405020304" pitchFamily="18" charset="0"/>
              </a:rPr>
              <a:t>Es factible </a:t>
            </a:r>
            <a:r>
              <a:rPr lang="es-CO" sz="2800" b="1" kern="1200" baseline="0" dirty="0">
                <a:solidFill>
                  <a:srgbClr val="000099"/>
                </a:solidFill>
                <a:effectLst/>
                <a:latin typeface="Times New Roman" panose="02020603050405020304" pitchFamily="18" charset="0"/>
                <a:ea typeface="+mj-ea"/>
                <a:cs typeface="Times New Roman" panose="02020603050405020304" pitchFamily="18" charset="0"/>
              </a:rPr>
              <a:t>deducir mentira </a:t>
            </a:r>
            <a:r>
              <a:rPr lang="es-CO" sz="2800" kern="1200" baseline="0" dirty="0">
                <a:solidFill>
                  <a:srgbClr val="000099"/>
                </a:solidFill>
                <a:effectLst/>
                <a:latin typeface="Times New Roman" panose="02020603050405020304" pitchFamily="18" charset="0"/>
                <a:ea typeface="+mj-ea"/>
                <a:cs typeface="Times New Roman" panose="02020603050405020304" pitchFamily="18" charset="0"/>
              </a:rPr>
              <a:t>si se toca la nariz, se frota los ojos, se rasca el cuello, tira los cuellos o puños de la camisa, busca hebritas en el vestuario, los dedos en la boca…</a:t>
            </a:r>
          </a:p>
          <a:p>
            <a:pPr lvl="0"/>
            <a:r>
              <a:rPr lang="es-CO" sz="2800" b="1" kern="1200" baseline="0" dirty="0">
                <a:solidFill>
                  <a:srgbClr val="000099"/>
                </a:solidFill>
                <a:effectLst/>
                <a:latin typeface="Times New Roman" panose="02020603050405020304" pitchFamily="18" charset="0"/>
                <a:ea typeface="+mj-ea"/>
                <a:cs typeface="Times New Roman" panose="02020603050405020304" pitchFamily="18" charset="0"/>
              </a:rPr>
              <a:t>Movimientos o toques </a:t>
            </a:r>
            <a:r>
              <a:rPr lang="es-CO" sz="2800" kern="1200" baseline="0" dirty="0">
                <a:solidFill>
                  <a:srgbClr val="000099"/>
                </a:solidFill>
                <a:effectLst/>
                <a:latin typeface="Times New Roman" panose="02020603050405020304" pitchFamily="18" charset="0"/>
                <a:ea typeface="+mj-ea"/>
                <a:cs typeface="Times New Roman" panose="02020603050405020304" pitchFamily="18" charset="0"/>
              </a:rPr>
              <a:t>pueden significar atención, preocupación, verdad, asentimiento</a:t>
            </a:r>
          </a:p>
          <a:p>
            <a:pPr lvl="0"/>
            <a:r>
              <a:rPr lang="es-CO" sz="2800" kern="1200" baseline="0" dirty="0">
                <a:solidFill>
                  <a:srgbClr val="000099"/>
                </a:solidFill>
                <a:effectLst/>
                <a:latin typeface="Times New Roman" panose="02020603050405020304" pitchFamily="18" charset="0"/>
                <a:ea typeface="+mj-ea"/>
                <a:cs typeface="Times New Roman" panose="02020603050405020304" pitchFamily="18" charset="0"/>
              </a:rPr>
              <a:t>Tonos de voz, ritmo del habla, volumen, silencios prolongados o no, sonrisa o dureza del rostro, sobriedad, comodidad en el escenario, muchos o pocos accesorios del vestir, movimiento y entrecruce de manos indican </a:t>
            </a:r>
            <a:r>
              <a:rPr lang="es-CO" sz="2800" b="1" kern="1200" baseline="0" dirty="0">
                <a:solidFill>
                  <a:srgbClr val="000099"/>
                </a:solidFill>
                <a:effectLst/>
                <a:latin typeface="Times New Roman" panose="02020603050405020304" pitchFamily="18" charset="0"/>
                <a:ea typeface="+mj-ea"/>
                <a:cs typeface="Times New Roman" panose="02020603050405020304" pitchFamily="18" charset="0"/>
              </a:rPr>
              <a:t>contradicción o concordancia </a:t>
            </a:r>
            <a:r>
              <a:rPr lang="es-CO" sz="2800" kern="1200" baseline="0" dirty="0">
                <a:solidFill>
                  <a:srgbClr val="000099"/>
                </a:solidFill>
                <a:effectLst/>
                <a:latin typeface="Times New Roman" panose="02020603050405020304" pitchFamily="18" charset="0"/>
                <a:ea typeface="+mj-ea"/>
                <a:cs typeface="Times New Roman" panose="02020603050405020304" pitchFamily="18" charset="0"/>
              </a:rPr>
              <a:t>con el lenguaje corporal o con el mensaje. </a:t>
            </a:r>
          </a:p>
          <a:p>
            <a:pPr lvl="0"/>
            <a:r>
              <a:rPr lang="es-CO" sz="2800" kern="1200" baseline="0" dirty="0">
                <a:solidFill>
                  <a:srgbClr val="000099"/>
                </a:solidFill>
                <a:effectLst/>
                <a:latin typeface="Times New Roman" panose="02020603050405020304" pitchFamily="18" charset="0"/>
                <a:ea typeface="+mj-ea"/>
                <a:cs typeface="Times New Roman" panose="02020603050405020304" pitchFamily="18" charset="0"/>
              </a:rPr>
              <a:t>Lo anterior se debe al conocimiento que se tenga de la </a:t>
            </a:r>
            <a:r>
              <a:rPr lang="es-CO" sz="2800" b="1" kern="1200" baseline="0" dirty="0">
                <a:solidFill>
                  <a:srgbClr val="000099"/>
                </a:solidFill>
                <a:effectLst/>
                <a:latin typeface="Times New Roman" panose="02020603050405020304" pitchFamily="18" charset="0"/>
                <a:ea typeface="+mj-ea"/>
                <a:cs typeface="Times New Roman" panose="02020603050405020304" pitchFamily="18" charset="0"/>
              </a:rPr>
              <a:t>oculesia </a:t>
            </a:r>
            <a:r>
              <a:rPr lang="es-CO" sz="2800" kern="1200" baseline="0" dirty="0">
                <a:solidFill>
                  <a:srgbClr val="000099"/>
                </a:solidFill>
                <a:effectLst/>
                <a:latin typeface="Times New Roman" panose="02020603050405020304" pitchFamily="18" charset="0"/>
                <a:ea typeface="+mj-ea"/>
                <a:cs typeface="Times New Roman" panose="02020603050405020304" pitchFamily="18" charset="0"/>
              </a:rPr>
              <a:t>(</a:t>
            </a:r>
            <a:r>
              <a:rPr lang="es-CO" dirty="0">
                <a:solidFill>
                  <a:srgbClr val="000099"/>
                </a:solidFill>
                <a:latin typeface="Times New Roman" panose="02020603050405020304" pitchFamily="18" charset="0"/>
                <a:cs typeface="Times New Roman" panose="02020603050405020304" pitchFamily="18" charset="0"/>
              </a:rPr>
              <a:t>entendimiento o comprensión mediante la inspección)</a:t>
            </a:r>
            <a:r>
              <a:rPr lang="es-CO" sz="2800" kern="1200" baseline="0" dirty="0">
                <a:solidFill>
                  <a:srgbClr val="000099"/>
                </a:solidFill>
                <a:effectLst/>
                <a:latin typeface="Times New Roman" panose="02020603050405020304" pitchFamily="18" charset="0"/>
                <a:ea typeface="+mj-ea"/>
                <a:cs typeface="Times New Roman" panose="02020603050405020304" pitchFamily="18" charset="0"/>
              </a:rPr>
              <a:t>, la </a:t>
            </a:r>
            <a:r>
              <a:rPr lang="es-CO" sz="2800" b="1" kern="1200" baseline="0" dirty="0">
                <a:solidFill>
                  <a:srgbClr val="000099"/>
                </a:solidFill>
                <a:effectLst/>
                <a:latin typeface="Times New Roman" panose="02020603050405020304" pitchFamily="18" charset="0"/>
                <a:ea typeface="+mj-ea"/>
                <a:cs typeface="Times New Roman" panose="02020603050405020304" pitchFamily="18" charset="0"/>
              </a:rPr>
              <a:t>proxémica </a:t>
            </a:r>
            <a:r>
              <a:rPr lang="es-CO" sz="2800" kern="1200" baseline="0" dirty="0">
                <a:solidFill>
                  <a:srgbClr val="000099"/>
                </a:solidFill>
                <a:effectLst/>
                <a:latin typeface="Times New Roman" panose="02020603050405020304" pitchFamily="18" charset="0"/>
                <a:ea typeface="+mj-ea"/>
                <a:cs typeface="Times New Roman" panose="02020603050405020304" pitchFamily="18" charset="0"/>
              </a:rPr>
              <a:t>o relación espacial, </a:t>
            </a:r>
            <a:r>
              <a:rPr lang="es-CO" sz="2800" b="1" kern="1200" baseline="0" dirty="0">
                <a:solidFill>
                  <a:srgbClr val="000099"/>
                </a:solidFill>
                <a:effectLst/>
                <a:latin typeface="Times New Roman" panose="02020603050405020304" pitchFamily="18" charset="0"/>
                <a:ea typeface="+mj-ea"/>
                <a:cs typeface="Times New Roman" panose="02020603050405020304" pitchFamily="18" charset="0"/>
              </a:rPr>
              <a:t>kinésica</a:t>
            </a:r>
            <a:r>
              <a:rPr lang="es-CO" sz="2800" kern="1200" baseline="0" dirty="0">
                <a:solidFill>
                  <a:srgbClr val="000099"/>
                </a:solidFill>
                <a:effectLst/>
                <a:latin typeface="Times New Roman" panose="02020603050405020304" pitchFamily="18" charset="0"/>
                <a:ea typeface="+mj-ea"/>
                <a:cs typeface="Times New Roman" panose="02020603050405020304" pitchFamily="18" charset="0"/>
              </a:rPr>
              <a:t>, la </a:t>
            </a:r>
            <a:r>
              <a:rPr lang="es-CO" sz="2800" b="1" kern="1200" baseline="0" dirty="0">
                <a:solidFill>
                  <a:srgbClr val="000099"/>
                </a:solidFill>
                <a:effectLst/>
                <a:latin typeface="Times New Roman" panose="02020603050405020304" pitchFamily="18" charset="0"/>
                <a:ea typeface="+mj-ea"/>
                <a:cs typeface="Times New Roman" panose="02020603050405020304" pitchFamily="18" charset="0"/>
              </a:rPr>
              <a:t>háptica </a:t>
            </a:r>
            <a:r>
              <a:rPr lang="es-CO" sz="2800" kern="1200" baseline="0" dirty="0">
                <a:solidFill>
                  <a:srgbClr val="000099"/>
                </a:solidFill>
                <a:effectLst/>
                <a:latin typeface="Times New Roman" panose="02020603050405020304" pitchFamily="18" charset="0"/>
                <a:ea typeface="+mj-ea"/>
                <a:cs typeface="Times New Roman" panose="02020603050405020304" pitchFamily="18" charset="0"/>
              </a:rPr>
              <a:t>o ciencia del tacto. </a:t>
            </a:r>
            <a:endParaRPr lang="es-CO" dirty="0">
              <a:solidFill>
                <a:srgbClr val="000099"/>
              </a:solidFill>
              <a:latin typeface="Times New Roman" panose="02020603050405020304" pitchFamily="18" charset="0"/>
              <a:cs typeface="Times New Roman" panose="02020603050405020304" pitchFamily="18" charset="0"/>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3735B5D0-2F19-4E84-B7DA-08354D0FD4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337407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49526"/>
          </a:xfrm>
        </p:spPr>
        <p:txBody>
          <a:bodyPr>
            <a:normAutofit/>
          </a:bodyPr>
          <a:lstStyle/>
          <a:p>
            <a:pPr algn="ctr"/>
            <a:r>
              <a:rPr lang="es-CO" sz="3600" b="1" i="1" kern="1200" baseline="0" dirty="0">
                <a:solidFill>
                  <a:srgbClr val="000099"/>
                </a:solidFill>
                <a:effectLst/>
                <a:latin typeface="Times New Roman" panose="02020603050405020304" pitchFamily="18" charset="0"/>
              </a:rPr>
              <a:t>PROCESO DE CAPACITACIÓN</a:t>
            </a:r>
            <a:endParaRPr lang="es-CO" sz="36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627797" y="1405719"/>
            <a:ext cx="10726003" cy="5049671"/>
          </a:xfrm>
        </p:spPr>
        <p:txBody>
          <a:bodyPr>
            <a:noAutofit/>
          </a:bodyPr>
          <a:lstStyle/>
          <a:p>
            <a:pPr lvl="0">
              <a:lnSpc>
                <a:spcPts val="3360"/>
              </a:lnSpc>
              <a:spcBef>
                <a:spcPts val="1200"/>
              </a:spcBef>
              <a:spcAft>
                <a:spcPts val="600"/>
              </a:spcAft>
            </a:pPr>
            <a:r>
              <a:rPr lang="es-CO" sz="3200" kern="1200" baseline="0" dirty="0">
                <a:solidFill>
                  <a:srgbClr val="000099"/>
                </a:solidFill>
                <a:effectLst/>
                <a:latin typeface="Times New Roman" panose="02020603050405020304" pitchFamily="18" charset="0"/>
                <a:ea typeface="+mj-ea"/>
                <a:cs typeface="+mj-cs"/>
              </a:rPr>
              <a:t>El Estado debe implementar un proceso de capacitación</a:t>
            </a:r>
            <a:r>
              <a:rPr lang="es-CO" sz="3200" kern="1200" dirty="0">
                <a:solidFill>
                  <a:srgbClr val="000099"/>
                </a:solidFill>
                <a:effectLst/>
                <a:latin typeface="Times New Roman" panose="02020603050405020304" pitchFamily="18" charset="0"/>
                <a:ea typeface="+mj-ea"/>
                <a:cs typeface="+mj-cs"/>
              </a:rPr>
              <a:t> s</a:t>
            </a:r>
            <a:r>
              <a:rPr lang="es-CO" sz="3200" kern="1200" baseline="0" dirty="0">
                <a:solidFill>
                  <a:srgbClr val="000099"/>
                </a:solidFill>
                <a:effectLst/>
                <a:latin typeface="Times New Roman" panose="02020603050405020304" pitchFamily="18" charset="0"/>
                <a:ea typeface="+mj-ea"/>
                <a:cs typeface="+mj-cs"/>
              </a:rPr>
              <a:t>obre las soluciones tecnológicas que tiene dispuestas para las audiencias virtuales, ojala de manera general e impersonal como aporte a la sociedad y de manera particular y obligatoria para las partes convocadas</a:t>
            </a:r>
          </a:p>
          <a:p>
            <a:pPr lvl="0">
              <a:lnSpc>
                <a:spcPts val="3360"/>
              </a:lnSpc>
              <a:spcBef>
                <a:spcPts val="1200"/>
              </a:spcBef>
              <a:spcAft>
                <a:spcPts val="600"/>
              </a:spcAft>
            </a:pPr>
            <a:r>
              <a:rPr lang="es-CO" sz="3200" dirty="0">
                <a:solidFill>
                  <a:srgbClr val="000099"/>
                </a:solidFill>
                <a:latin typeface="Times New Roman" panose="02020603050405020304" pitchFamily="18" charset="0"/>
                <a:ea typeface="+mj-ea"/>
                <a:cs typeface="+mj-cs"/>
              </a:rPr>
              <a:t>E</a:t>
            </a:r>
            <a:r>
              <a:rPr lang="es-CO" sz="3200" kern="1200" baseline="0" dirty="0">
                <a:solidFill>
                  <a:srgbClr val="000099"/>
                </a:solidFill>
                <a:effectLst/>
                <a:latin typeface="Times New Roman" panose="02020603050405020304" pitchFamily="18" charset="0"/>
                <a:ea typeface="+mj-ea"/>
                <a:cs typeface="+mj-cs"/>
              </a:rPr>
              <a:t>sta, debe contener una guía de uso para lograr la comunicación audiovisual virtual con la advertencia de que supone un cambio en los hábitos de las personas, un esfuerzo para modificar la actitud frente al medio tecnológico y el liderazgo personal para apoyar la defensa de sus intereses proclive a la resolución de conflictos. </a:t>
            </a:r>
            <a:endParaRPr lang="es-CO" sz="3200"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AE836DA4-76CE-408B-8D42-9FB8CAC8B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125717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676400" y="370873"/>
            <a:ext cx="10515600" cy="699400"/>
          </a:xfrm>
        </p:spPr>
        <p:txBody>
          <a:bodyPr>
            <a:noAutofit/>
          </a:bodyPr>
          <a:lstStyle/>
          <a:p>
            <a:r>
              <a:rPr lang="es-CO" sz="3200" b="1" i="1" kern="1200" baseline="0" dirty="0">
                <a:solidFill>
                  <a:srgbClr val="000099"/>
                </a:solidFill>
                <a:effectLst/>
                <a:latin typeface="Times New Roman" panose="02020603050405020304" pitchFamily="18" charset="0"/>
              </a:rPr>
              <a:t>HARDWARE - SOFTWARE Y ACTITUD REQUERIDOS</a:t>
            </a:r>
            <a:endParaRPr lang="es-CO" sz="32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759141" y="1272470"/>
            <a:ext cx="11245756" cy="5459103"/>
          </a:xfrm>
        </p:spPr>
        <p:txBody>
          <a:bodyPr>
            <a:noAutofit/>
          </a:bodyPr>
          <a:lstStyle/>
          <a:p>
            <a:pPr lvl="0">
              <a:lnSpc>
                <a:spcPts val="3300"/>
              </a:lnSpc>
              <a:spcBef>
                <a:spcPts val="0"/>
              </a:spcBef>
            </a:pPr>
            <a:r>
              <a:rPr lang="es-CO" b="1" kern="1200" baseline="0" dirty="0">
                <a:solidFill>
                  <a:srgbClr val="000099"/>
                </a:solidFill>
                <a:effectLst/>
                <a:latin typeface="Times New Roman" panose="02020603050405020304" pitchFamily="18" charset="0"/>
                <a:ea typeface="+mj-ea"/>
                <a:cs typeface="+mj-cs"/>
              </a:rPr>
              <a:t>El Director de la Audiencia debe informar:</a:t>
            </a:r>
          </a:p>
          <a:p>
            <a:pPr lvl="1">
              <a:lnSpc>
                <a:spcPts val="3300"/>
              </a:lnSpc>
              <a:spcBef>
                <a:spcPts val="0"/>
              </a:spcBef>
            </a:pPr>
            <a:r>
              <a:rPr lang="es-CO" dirty="0">
                <a:solidFill>
                  <a:srgbClr val="000099"/>
                </a:solidFill>
                <a:latin typeface="Times New Roman" panose="02020603050405020304" pitchFamily="18" charset="0"/>
                <a:ea typeface="+mj-ea"/>
                <a:cs typeface="+mj-cs"/>
              </a:rPr>
              <a:t>L</a:t>
            </a:r>
            <a:r>
              <a:rPr lang="es-CO" kern="1200" baseline="0" dirty="0">
                <a:solidFill>
                  <a:srgbClr val="000099"/>
                </a:solidFill>
                <a:effectLst/>
                <a:latin typeface="Times New Roman" panose="02020603050405020304" pitchFamily="18" charset="0"/>
                <a:ea typeface="+mj-ea"/>
                <a:cs typeface="+mj-cs"/>
              </a:rPr>
              <a:t>a plataforma (Google Hangouts, Jitsi, Skype, Oo-Voo, zoom, UberConference, Discord, Google Duo, WhatsApp, Ring Central Meeting, Cisco Webex Meetings, Life Size, Teams…)</a:t>
            </a:r>
          </a:p>
          <a:p>
            <a:pPr lvl="1">
              <a:lnSpc>
                <a:spcPts val="3300"/>
              </a:lnSpc>
              <a:spcBef>
                <a:spcPts val="0"/>
              </a:spcBef>
            </a:pPr>
            <a:r>
              <a:rPr lang="es-CO" dirty="0">
                <a:solidFill>
                  <a:srgbClr val="000099"/>
                </a:solidFill>
                <a:latin typeface="Times New Roman" panose="02020603050405020304" pitchFamily="18" charset="0"/>
                <a:ea typeface="+mj-ea"/>
                <a:cs typeface="+mj-cs"/>
              </a:rPr>
              <a:t>L</a:t>
            </a:r>
            <a:r>
              <a:rPr lang="es-CO" kern="1200" baseline="0" dirty="0">
                <a:solidFill>
                  <a:srgbClr val="000099"/>
                </a:solidFill>
                <a:effectLst/>
                <a:latin typeface="Times New Roman" panose="02020603050405020304" pitchFamily="18" charset="0"/>
                <a:ea typeface="+mj-ea"/>
                <a:cs typeface="+mj-cs"/>
              </a:rPr>
              <a:t>os requerimientos técnicos mínimos necesarios del computador personal o </a:t>
            </a:r>
            <a:r>
              <a:rPr lang="es-CO" dirty="0">
                <a:solidFill>
                  <a:srgbClr val="000099"/>
                </a:solidFill>
                <a:latin typeface="Times New Roman" panose="02020603050405020304" pitchFamily="18" charset="0"/>
                <a:ea typeface="+mj-ea"/>
                <a:cs typeface="+mj-cs"/>
              </a:rPr>
              <a:t>del celular Smartphone de </a:t>
            </a:r>
            <a:r>
              <a:rPr lang="es-CO" kern="1200" baseline="0" dirty="0">
                <a:solidFill>
                  <a:srgbClr val="000099"/>
                </a:solidFill>
                <a:effectLst/>
                <a:latin typeface="Times New Roman" panose="02020603050405020304" pitchFamily="18" charset="0"/>
                <a:ea typeface="+mj-ea"/>
                <a:cs typeface="+mj-cs"/>
              </a:rPr>
              <a:t>quien va a participar</a:t>
            </a:r>
          </a:p>
          <a:p>
            <a:pPr lvl="1">
              <a:lnSpc>
                <a:spcPts val="3300"/>
              </a:lnSpc>
              <a:spcBef>
                <a:spcPts val="0"/>
              </a:spcBef>
            </a:pPr>
            <a:r>
              <a:rPr lang="es-CO" dirty="0">
                <a:solidFill>
                  <a:srgbClr val="000099"/>
                </a:solidFill>
                <a:latin typeface="Times New Roman" panose="02020603050405020304" pitchFamily="18" charset="0"/>
                <a:ea typeface="+mj-ea"/>
                <a:cs typeface="+mj-cs"/>
              </a:rPr>
              <a:t>Las h</a:t>
            </a:r>
            <a:r>
              <a:rPr lang="es-CO" kern="1200" baseline="0" dirty="0">
                <a:solidFill>
                  <a:srgbClr val="000099"/>
                </a:solidFill>
                <a:effectLst/>
                <a:latin typeface="Times New Roman" panose="02020603050405020304" pitchFamily="18" charset="0"/>
                <a:ea typeface="+mj-ea"/>
                <a:cs typeface="+mj-cs"/>
              </a:rPr>
              <a:t>erramientas que pueden usar las partes (compartir pantalla, enviar documentos, mostrar documentos, controlar el audio y el video…) </a:t>
            </a:r>
          </a:p>
          <a:p>
            <a:pPr lvl="1">
              <a:lnSpc>
                <a:spcPts val="3300"/>
              </a:lnSpc>
              <a:spcBef>
                <a:spcPts val="0"/>
              </a:spcBef>
            </a:pPr>
            <a:r>
              <a:rPr lang="es-CO" dirty="0">
                <a:solidFill>
                  <a:srgbClr val="000099"/>
                </a:solidFill>
                <a:latin typeface="Times New Roman" panose="02020603050405020304" pitchFamily="18" charset="0"/>
                <a:ea typeface="+mj-ea"/>
                <a:cs typeface="+mj-cs"/>
              </a:rPr>
              <a:t>La necesidad del</a:t>
            </a:r>
            <a:r>
              <a:rPr lang="es-CO" kern="1200" baseline="0" dirty="0">
                <a:solidFill>
                  <a:srgbClr val="000099"/>
                </a:solidFill>
                <a:effectLst/>
                <a:latin typeface="Times New Roman" panose="02020603050405020304" pitchFamily="18" charset="0"/>
                <a:ea typeface="+mj-ea"/>
                <a:cs typeface="+mj-cs"/>
              </a:rPr>
              <a:t> uso del chat siempre respetuoso hacia las demás partes</a:t>
            </a:r>
          </a:p>
          <a:p>
            <a:pPr lvl="1">
              <a:lnSpc>
                <a:spcPts val="3300"/>
              </a:lnSpc>
              <a:spcBef>
                <a:spcPts val="0"/>
              </a:spcBef>
            </a:pPr>
            <a:r>
              <a:rPr lang="es-CO" dirty="0">
                <a:solidFill>
                  <a:srgbClr val="000099"/>
                </a:solidFill>
                <a:latin typeface="Times New Roman" panose="02020603050405020304" pitchFamily="18" charset="0"/>
                <a:ea typeface="+mj-ea"/>
                <a:cs typeface="+mj-cs"/>
              </a:rPr>
              <a:t>A</a:t>
            </a:r>
            <a:r>
              <a:rPr lang="es-CO" kern="1200" baseline="0" dirty="0">
                <a:solidFill>
                  <a:srgbClr val="000099"/>
                </a:solidFill>
                <a:effectLst/>
                <a:latin typeface="Times New Roman" panose="02020603050405020304" pitchFamily="18" charset="0"/>
                <a:ea typeface="+mj-ea"/>
                <a:cs typeface="+mj-cs"/>
              </a:rPr>
              <a:t>dvertir que puede ser suspendida la voz, imagen o uso del chat a intervinientes</a:t>
            </a:r>
          </a:p>
          <a:p>
            <a:pPr lvl="1">
              <a:lnSpc>
                <a:spcPts val="3300"/>
              </a:lnSpc>
              <a:spcBef>
                <a:spcPts val="0"/>
              </a:spcBef>
            </a:pPr>
            <a:r>
              <a:rPr lang="es-CO" dirty="0">
                <a:solidFill>
                  <a:srgbClr val="000099"/>
                </a:solidFill>
                <a:latin typeface="Times New Roman" panose="02020603050405020304" pitchFamily="18" charset="0"/>
                <a:ea typeface="+mj-ea"/>
                <a:cs typeface="+mj-cs"/>
              </a:rPr>
              <a:t>I</a:t>
            </a:r>
            <a:r>
              <a:rPr lang="es-CO" kern="1200" baseline="0" dirty="0">
                <a:solidFill>
                  <a:srgbClr val="000099"/>
                </a:solidFill>
                <a:effectLst/>
                <a:latin typeface="Times New Roman" panose="02020603050405020304" pitchFamily="18" charset="0"/>
                <a:ea typeface="+mj-ea"/>
                <a:cs typeface="+mj-cs"/>
              </a:rPr>
              <a:t>nclusive es posible suspender la audiencia en caso de violencia o grosería dentro de la misma. </a:t>
            </a:r>
            <a:endParaRPr lang="es-CO"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99C186F7-8777-4B46-B7D5-E8216A6565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410536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22230"/>
          </a:xfrm>
        </p:spPr>
        <p:txBody>
          <a:bodyPr>
            <a:normAutofit/>
          </a:bodyPr>
          <a:lstStyle/>
          <a:p>
            <a:pPr algn="ctr"/>
            <a:r>
              <a:rPr lang="es-CO" sz="2800" b="1" i="1" kern="1200" baseline="0" dirty="0">
                <a:solidFill>
                  <a:srgbClr val="000099"/>
                </a:solidFill>
                <a:effectLst/>
                <a:latin typeface="Times New Roman" panose="02020603050405020304" pitchFamily="18" charset="0"/>
              </a:rPr>
              <a:t>OTROS REQUISITOS</a:t>
            </a:r>
            <a:endParaRPr lang="es-CO" sz="28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282890"/>
            <a:ext cx="10707806" cy="5186149"/>
          </a:xfrm>
        </p:spPr>
        <p:txBody>
          <a:bodyPr>
            <a:normAutofit fontScale="92500" lnSpcReduction="20000"/>
          </a:bodyPr>
          <a:lstStyle/>
          <a:p>
            <a:pPr lvl="0">
              <a:lnSpc>
                <a:spcPct val="150000"/>
              </a:lnSpc>
            </a:pPr>
            <a:r>
              <a:rPr lang="es-CO" sz="3200" kern="1200" baseline="0" dirty="0">
                <a:solidFill>
                  <a:srgbClr val="000099"/>
                </a:solidFill>
                <a:effectLst/>
                <a:latin typeface="Times New Roman" panose="02020603050405020304" pitchFamily="18" charset="0"/>
                <a:ea typeface="+mj-ea"/>
                <a:cs typeface="+mj-cs"/>
              </a:rPr>
              <a:t>El </a:t>
            </a:r>
            <a:r>
              <a:rPr lang="es-CO" sz="3200" b="1" i="1" kern="1200" baseline="0" dirty="0">
                <a:solidFill>
                  <a:srgbClr val="000099"/>
                </a:solidFill>
                <a:effectLst/>
                <a:latin typeface="Times New Roman" panose="02020603050405020304" pitchFamily="18" charset="0"/>
                <a:ea typeface="+mj-ea"/>
                <a:cs typeface="+mj-cs"/>
              </a:rPr>
              <a:t>Director de la Audiencia</a:t>
            </a:r>
            <a:r>
              <a:rPr lang="es-CO" sz="3200" kern="1200" baseline="0" dirty="0">
                <a:solidFill>
                  <a:srgbClr val="000099"/>
                </a:solidFill>
                <a:effectLst/>
                <a:latin typeface="Times New Roman" panose="02020603050405020304" pitchFamily="18" charset="0"/>
                <a:ea typeface="+mj-ea"/>
                <a:cs typeface="+mj-cs"/>
              </a:rPr>
              <a:t> también debe explicar la posibilidad de establecer </a:t>
            </a:r>
            <a:r>
              <a:rPr lang="es-CO" sz="3200" b="1" kern="1200" baseline="0" dirty="0">
                <a:solidFill>
                  <a:srgbClr val="000099"/>
                </a:solidFill>
                <a:effectLst/>
                <a:latin typeface="Times New Roman" panose="02020603050405020304" pitchFamily="18" charset="0"/>
                <a:ea typeface="+mj-ea"/>
                <a:cs typeface="+mj-cs"/>
              </a:rPr>
              <a:t>sesiones privadas virtuales </a:t>
            </a:r>
            <a:r>
              <a:rPr lang="es-CO" sz="3200" kern="1200" baseline="0" dirty="0">
                <a:solidFill>
                  <a:srgbClr val="000099"/>
                </a:solidFill>
                <a:effectLst/>
                <a:latin typeface="Times New Roman" panose="02020603050405020304" pitchFamily="18" charset="0"/>
                <a:ea typeface="+mj-ea"/>
                <a:cs typeface="+mj-cs"/>
              </a:rPr>
              <a:t>entre el conciliador y las partes o </a:t>
            </a:r>
            <a:r>
              <a:rPr lang="es-CO" sz="3200" b="1" kern="1200" baseline="0" dirty="0">
                <a:solidFill>
                  <a:srgbClr val="000099"/>
                </a:solidFill>
                <a:effectLst/>
                <a:latin typeface="Times New Roman" panose="02020603050405020304" pitchFamily="18" charset="0"/>
                <a:ea typeface="+mj-ea"/>
                <a:cs typeface="+mj-cs"/>
              </a:rPr>
              <a:t>sesiones conjuntas </a:t>
            </a:r>
            <a:r>
              <a:rPr lang="es-CO" sz="3200" kern="1200" baseline="0" dirty="0">
                <a:solidFill>
                  <a:srgbClr val="000099"/>
                </a:solidFill>
                <a:effectLst/>
                <a:latin typeface="Times New Roman" panose="02020603050405020304" pitchFamily="18" charset="0"/>
                <a:ea typeface="+mj-ea"/>
                <a:cs typeface="+mj-cs"/>
              </a:rPr>
              <a:t>que es lo normal. </a:t>
            </a:r>
          </a:p>
          <a:p>
            <a:pPr lvl="0">
              <a:lnSpc>
                <a:spcPct val="150000"/>
              </a:lnSpc>
            </a:pPr>
            <a:r>
              <a:rPr lang="es-CO" sz="3200" kern="1200" baseline="0" dirty="0">
                <a:solidFill>
                  <a:srgbClr val="000099"/>
                </a:solidFill>
                <a:effectLst/>
                <a:latin typeface="Times New Roman" panose="02020603050405020304" pitchFamily="18" charset="0"/>
                <a:ea typeface="+mj-ea"/>
                <a:cs typeface="+mj-cs"/>
              </a:rPr>
              <a:t>Debe habilitar un </a:t>
            </a:r>
            <a:r>
              <a:rPr lang="es-CO" sz="3200" b="1" kern="1200" baseline="0" dirty="0">
                <a:solidFill>
                  <a:srgbClr val="000099"/>
                </a:solidFill>
                <a:effectLst/>
                <a:latin typeface="Times New Roman" panose="02020603050405020304" pitchFamily="18" charset="0"/>
                <a:ea typeface="+mj-ea"/>
                <a:cs typeface="+mj-cs"/>
              </a:rPr>
              <a:t>ancho de banda suficiente</a:t>
            </a:r>
            <a:r>
              <a:rPr lang="es-CO" sz="3200" kern="1200" baseline="0" dirty="0">
                <a:solidFill>
                  <a:srgbClr val="000099"/>
                </a:solidFill>
                <a:effectLst/>
                <a:latin typeface="Times New Roman" panose="02020603050405020304" pitchFamily="18" charset="0"/>
                <a:ea typeface="+mj-ea"/>
                <a:cs typeface="+mj-cs"/>
              </a:rPr>
              <a:t>, así como los métodos de accesibilidad y disponibilidad (links o claves)</a:t>
            </a:r>
          </a:p>
          <a:p>
            <a:pPr lvl="0">
              <a:lnSpc>
                <a:spcPct val="150000"/>
              </a:lnSpc>
            </a:pPr>
            <a:r>
              <a:rPr lang="es-CO" sz="3200" kern="1200" baseline="0" dirty="0">
                <a:solidFill>
                  <a:srgbClr val="000099"/>
                </a:solidFill>
                <a:effectLst/>
                <a:latin typeface="Times New Roman" panose="02020603050405020304" pitchFamily="18" charset="0"/>
                <a:ea typeface="+mj-ea"/>
                <a:cs typeface="+mj-cs"/>
              </a:rPr>
              <a:t>Igualmente debe ofrecer una breve explicación sobre el uso del teclado, la operación de </a:t>
            </a:r>
            <a:r>
              <a:rPr lang="es-CO" sz="3200" b="1" kern="1200" baseline="0" dirty="0">
                <a:solidFill>
                  <a:srgbClr val="000099"/>
                </a:solidFill>
                <a:effectLst/>
                <a:latin typeface="Times New Roman" panose="02020603050405020304" pitchFamily="18" charset="0"/>
                <a:ea typeface="+mj-ea"/>
                <a:cs typeface="+mj-cs"/>
              </a:rPr>
              <a:t>interoperabilidad </a:t>
            </a:r>
            <a:r>
              <a:rPr lang="es-CO" sz="3200" kern="1200" baseline="0" dirty="0">
                <a:solidFill>
                  <a:srgbClr val="000099"/>
                </a:solidFill>
                <a:effectLst/>
                <a:latin typeface="Times New Roman" panose="02020603050405020304" pitchFamily="18" charset="0"/>
                <a:ea typeface="+mj-ea"/>
                <a:cs typeface="+mj-cs"/>
              </a:rPr>
              <a:t>con las demás partes y con el centro de conciliación o el Juzgado. </a:t>
            </a:r>
            <a:endParaRPr lang="es-CO" sz="3200"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9832C7FF-7233-4F7C-9ECC-80B63431D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645988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93232" y="343215"/>
            <a:ext cx="5562600" cy="740344"/>
          </a:xfrm>
        </p:spPr>
        <p:txBody>
          <a:bodyPr>
            <a:normAutofit/>
          </a:bodyPr>
          <a:lstStyle/>
          <a:p>
            <a:pPr algn="ctr"/>
            <a:r>
              <a:rPr lang="es-CO" sz="3600" b="1" i="1" kern="1200" baseline="0" dirty="0">
                <a:solidFill>
                  <a:srgbClr val="000099"/>
                </a:solidFill>
                <a:effectLst/>
                <a:latin typeface="Times New Roman" panose="02020603050405020304" pitchFamily="18" charset="0"/>
              </a:rPr>
              <a:t>ASPECTOS A FOMENTAR</a:t>
            </a:r>
            <a:endParaRPr lang="es-CO" sz="36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573207" y="1364776"/>
            <a:ext cx="5500047" cy="5268036"/>
          </a:xfrm>
        </p:spPr>
        <p:txBody>
          <a:bodyPr>
            <a:noAutofit/>
          </a:bodyPr>
          <a:lstStyle/>
          <a:p>
            <a:pPr marL="0" lvl="0" indent="0">
              <a:buNone/>
            </a:pPr>
            <a:r>
              <a:rPr lang="es-CO" sz="3000" kern="1200" baseline="0" dirty="0">
                <a:solidFill>
                  <a:srgbClr val="000099"/>
                </a:solidFill>
                <a:effectLst/>
                <a:latin typeface="Times New Roman" panose="02020603050405020304" pitchFamily="18" charset="0"/>
                <a:ea typeface="+mj-ea"/>
                <a:cs typeface="+mj-cs"/>
              </a:rPr>
              <a:t>Se debe fomentar, con políticas y medidas administrativas, el uso de la virtualidad por:</a:t>
            </a:r>
          </a:p>
          <a:p>
            <a:r>
              <a:rPr lang="es-CO" sz="3000" kern="1200" baseline="0" dirty="0">
                <a:solidFill>
                  <a:srgbClr val="000099"/>
                </a:solidFill>
                <a:effectLst/>
                <a:latin typeface="Times New Roman" panose="02020603050405020304" pitchFamily="18" charset="0"/>
                <a:ea typeface="+mj-ea"/>
                <a:cs typeface="+mj-cs"/>
              </a:rPr>
              <a:t>El ahorro de costos para su celebración</a:t>
            </a:r>
          </a:p>
          <a:p>
            <a:r>
              <a:rPr lang="es-CO" sz="3000" kern="1200" baseline="0" dirty="0">
                <a:solidFill>
                  <a:srgbClr val="000099"/>
                </a:solidFill>
                <a:effectLst/>
                <a:latin typeface="Times New Roman" panose="02020603050405020304" pitchFamily="18" charset="0"/>
                <a:ea typeface="+mj-ea"/>
                <a:cs typeface="+mj-cs"/>
              </a:rPr>
              <a:t>Su agilidad e inmediatez para la realización</a:t>
            </a:r>
          </a:p>
          <a:p>
            <a:r>
              <a:rPr lang="es-CO" sz="3000" kern="1200" baseline="0" dirty="0">
                <a:solidFill>
                  <a:srgbClr val="000099"/>
                </a:solidFill>
                <a:effectLst/>
                <a:latin typeface="Times New Roman" panose="02020603050405020304" pitchFamily="18" charset="0"/>
                <a:ea typeface="+mj-ea"/>
                <a:cs typeface="+mj-cs"/>
              </a:rPr>
              <a:t>La aptitud para la toma de decisiones porque facilita</a:t>
            </a:r>
            <a:r>
              <a:rPr lang="es-CO" sz="3000" kern="1200" dirty="0">
                <a:solidFill>
                  <a:srgbClr val="000099"/>
                </a:solidFill>
                <a:effectLst/>
                <a:latin typeface="Times New Roman" panose="02020603050405020304" pitchFamily="18" charset="0"/>
                <a:ea typeface="+mj-ea"/>
                <a:cs typeface="+mj-cs"/>
              </a:rPr>
              <a:t> la</a:t>
            </a:r>
            <a:r>
              <a:rPr lang="es-CO" sz="3000" kern="1200" baseline="0" dirty="0">
                <a:solidFill>
                  <a:srgbClr val="000099"/>
                </a:solidFill>
                <a:effectLst/>
                <a:latin typeface="Times New Roman" panose="02020603050405020304" pitchFamily="18" charset="0"/>
                <a:ea typeface="+mj-ea"/>
                <a:cs typeface="+mj-cs"/>
              </a:rPr>
              <a:t> organización, las reuniones simultáneas y sucesivas</a:t>
            </a:r>
          </a:p>
        </p:txBody>
      </p:sp>
      <p:sp>
        <p:nvSpPr>
          <p:cNvPr id="4" name="Marcador de contenido 2"/>
          <p:cNvSpPr txBox="1">
            <a:spLocks/>
          </p:cNvSpPr>
          <p:nvPr/>
        </p:nvSpPr>
        <p:spPr>
          <a:xfrm>
            <a:off x="6223379" y="1105470"/>
            <a:ext cx="5556914" cy="56797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3000" dirty="0">
                <a:solidFill>
                  <a:srgbClr val="000099"/>
                </a:solidFill>
                <a:latin typeface="Times New Roman" panose="02020603050405020304" pitchFamily="18" charset="0"/>
                <a:ea typeface="+mj-ea"/>
                <a:cs typeface="+mj-cs"/>
              </a:rPr>
              <a:t>Facilita la escucha del otro y concreta posiciones</a:t>
            </a:r>
          </a:p>
          <a:p>
            <a:r>
              <a:rPr lang="es-CO" sz="3000" dirty="0">
                <a:solidFill>
                  <a:srgbClr val="000099"/>
                </a:solidFill>
                <a:latin typeface="Times New Roman" panose="02020603050405020304" pitchFamily="18" charset="0"/>
                <a:ea typeface="+mj-ea"/>
                <a:cs typeface="+mj-cs"/>
              </a:rPr>
              <a:t>Mejora la comunicación asertiva verbal o no verbal</a:t>
            </a:r>
          </a:p>
          <a:p>
            <a:r>
              <a:rPr lang="es-CO" sz="3000" dirty="0">
                <a:solidFill>
                  <a:srgbClr val="000099"/>
                </a:solidFill>
                <a:latin typeface="Times New Roman" panose="02020603050405020304" pitchFamily="18" charset="0"/>
                <a:ea typeface="+mj-ea"/>
                <a:cs typeface="+mj-cs"/>
              </a:rPr>
              <a:t>Facilita la cercanía entre el conciliador y los convocados</a:t>
            </a:r>
          </a:p>
          <a:p>
            <a:r>
              <a:rPr lang="es-CO" sz="3000" dirty="0">
                <a:solidFill>
                  <a:srgbClr val="000099"/>
                </a:solidFill>
                <a:latin typeface="Times New Roman" panose="02020603050405020304" pitchFamily="18" charset="0"/>
                <a:ea typeface="+mj-ea"/>
                <a:cs typeface="+mj-cs"/>
              </a:rPr>
              <a:t>Mejora la calidad de vida de los participantes </a:t>
            </a:r>
          </a:p>
          <a:p>
            <a:r>
              <a:rPr lang="es-CO" sz="3000" dirty="0">
                <a:solidFill>
                  <a:srgbClr val="000099"/>
                </a:solidFill>
                <a:latin typeface="Times New Roman" panose="02020603050405020304" pitchFamily="18" charset="0"/>
                <a:ea typeface="+mj-ea"/>
                <a:cs typeface="+mj-cs"/>
              </a:rPr>
              <a:t>Consigue una paz económica y familiar </a:t>
            </a:r>
          </a:p>
          <a:p>
            <a:r>
              <a:rPr lang="es-CO" sz="3000" dirty="0">
                <a:solidFill>
                  <a:srgbClr val="000099"/>
                </a:solidFill>
                <a:latin typeface="Times New Roman" panose="02020603050405020304" pitchFamily="18" charset="0"/>
                <a:ea typeface="+mj-ea"/>
                <a:cs typeface="+mj-cs"/>
              </a:rPr>
              <a:t>Disminuyen los riesgos de toda naturaleza para el ser humano.</a:t>
            </a:r>
            <a:endParaRPr lang="es-CO" sz="3000" dirty="0">
              <a:solidFill>
                <a:srgbClr val="000099"/>
              </a:solidFill>
            </a:endParaRPr>
          </a:p>
        </p:txBody>
      </p:sp>
      <p:pic>
        <p:nvPicPr>
          <p:cNvPr id="5" name="Imagen 4" descr="Dibujo animado de un personaje con la boca abierta&#10;&#10;Descripción generada automáticamente con confianza baja">
            <a:extLst>
              <a:ext uri="{FF2B5EF4-FFF2-40B4-BE49-F238E27FC236}">
                <a16:creationId xmlns:a16="http://schemas.microsoft.com/office/drawing/2014/main" id="{C5447FCC-3FE4-46BB-BDFA-8D5746F5B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260881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03866"/>
          </a:xfrm>
        </p:spPr>
        <p:txBody>
          <a:bodyPr>
            <a:normAutofit/>
          </a:bodyPr>
          <a:lstStyle/>
          <a:p>
            <a:pPr algn="ctr"/>
            <a:r>
              <a:rPr lang="es-CO" sz="3600" b="1" i="1" kern="1200" baseline="0" dirty="0">
                <a:solidFill>
                  <a:srgbClr val="000099"/>
                </a:solidFill>
                <a:effectLst/>
                <a:latin typeface="Times New Roman" panose="02020603050405020304" pitchFamily="18" charset="0"/>
              </a:rPr>
              <a:t>USO DE LENGUAJES NO INFORMATICOS</a:t>
            </a:r>
            <a:endParaRPr lang="es-CO" sz="36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209623"/>
            <a:ext cx="10753299" cy="5377217"/>
          </a:xfrm>
        </p:spPr>
        <p:txBody>
          <a:bodyPr>
            <a:noAutofit/>
          </a:bodyPr>
          <a:lstStyle/>
          <a:p>
            <a:pPr lvl="0">
              <a:lnSpc>
                <a:spcPct val="100000"/>
              </a:lnSpc>
              <a:spcBef>
                <a:spcPts val="600"/>
              </a:spcBef>
            </a:pPr>
            <a:r>
              <a:rPr lang="es-CO" sz="3200" kern="1200" baseline="0" dirty="0">
                <a:solidFill>
                  <a:srgbClr val="000099"/>
                </a:solidFill>
                <a:effectLst/>
                <a:latin typeface="Times New Roman" panose="02020603050405020304" pitchFamily="18" charset="0"/>
                <a:ea typeface="+mj-ea"/>
                <a:cs typeface="+mj-cs"/>
              </a:rPr>
              <a:t>El conciliador, además de hacer uso de las técnicas de conciliación dispuestas por los manuales respectivos, debe:</a:t>
            </a:r>
          </a:p>
          <a:p>
            <a:pPr lvl="1">
              <a:lnSpc>
                <a:spcPct val="100000"/>
              </a:lnSpc>
              <a:spcBef>
                <a:spcPts val="600"/>
              </a:spcBef>
            </a:pPr>
            <a:r>
              <a:rPr lang="es-CO" sz="2800" dirty="0">
                <a:solidFill>
                  <a:srgbClr val="000099"/>
                </a:solidFill>
                <a:latin typeface="Times New Roman" panose="02020603050405020304" pitchFamily="18" charset="0"/>
                <a:ea typeface="+mj-ea"/>
                <a:cs typeface="+mj-cs"/>
              </a:rPr>
              <a:t>E</a:t>
            </a:r>
            <a:r>
              <a:rPr lang="es-CO" sz="2800" kern="1200" baseline="0" dirty="0">
                <a:solidFill>
                  <a:srgbClr val="000099"/>
                </a:solidFill>
                <a:effectLst/>
                <a:latin typeface="Times New Roman" panose="02020603050405020304" pitchFamily="18" charset="0"/>
                <a:ea typeface="+mj-ea"/>
                <a:cs typeface="+mj-cs"/>
              </a:rPr>
              <a:t>stablecer relaciones académicas con clubes, universidades, o centros de capacitación que le enseñe a hablar en público en un ambiente amigable, virtual</a:t>
            </a:r>
          </a:p>
          <a:p>
            <a:pPr lvl="1">
              <a:lnSpc>
                <a:spcPct val="100000"/>
              </a:lnSpc>
              <a:spcBef>
                <a:spcPts val="600"/>
              </a:spcBef>
            </a:pPr>
            <a:r>
              <a:rPr lang="es-CO" sz="2800" dirty="0">
                <a:solidFill>
                  <a:srgbClr val="000099"/>
                </a:solidFill>
                <a:latin typeface="Times New Roman" panose="02020603050405020304" pitchFamily="18" charset="0"/>
                <a:ea typeface="+mj-ea"/>
                <a:cs typeface="+mj-cs"/>
              </a:rPr>
              <a:t>H</a:t>
            </a:r>
            <a:r>
              <a:rPr lang="es-CO" sz="2800" kern="1200" baseline="0" dirty="0">
                <a:solidFill>
                  <a:srgbClr val="000099"/>
                </a:solidFill>
                <a:effectLst/>
                <a:latin typeface="Times New Roman" panose="02020603050405020304" pitchFamily="18" charset="0"/>
                <a:ea typeface="+mj-ea"/>
                <a:cs typeface="+mj-cs"/>
              </a:rPr>
              <a:t>acer acopio de todas sus capacidades naturales verbales y corporales tales como el uso de la cámara frente a su cuerpo (distancias, calidad, luminosidad, fondos, colores, vestuario…), movimientos de la cabeza, de las manos, los gestos</a:t>
            </a:r>
          </a:p>
          <a:p>
            <a:pPr lvl="1">
              <a:lnSpc>
                <a:spcPct val="100000"/>
              </a:lnSpc>
              <a:spcBef>
                <a:spcPts val="600"/>
              </a:spcBef>
            </a:pPr>
            <a:r>
              <a:rPr lang="es-CO" sz="2800" dirty="0">
                <a:solidFill>
                  <a:srgbClr val="000099"/>
                </a:solidFill>
                <a:latin typeface="Times New Roman" panose="02020603050405020304" pitchFamily="18" charset="0"/>
                <a:ea typeface="+mj-ea"/>
                <a:cs typeface="+mj-cs"/>
              </a:rPr>
              <a:t>A</a:t>
            </a:r>
            <a:r>
              <a:rPr lang="es-CO" sz="2800" kern="1200" baseline="0" dirty="0">
                <a:solidFill>
                  <a:srgbClr val="000099"/>
                </a:solidFill>
                <a:effectLst/>
                <a:latin typeface="Times New Roman" panose="02020603050405020304" pitchFamily="18" charset="0"/>
                <a:ea typeface="+mj-ea"/>
                <a:cs typeface="+mj-cs"/>
              </a:rPr>
              <a:t>centuar actitudes positivas convincentes que den una sensación de naturalidad, que enfaticen las soluciones, ofrezcan seguridad y estabilidad emocional.</a:t>
            </a:r>
            <a:endParaRPr lang="es-CO" sz="2800"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1D4A006F-4B23-492A-B9E2-5546E95ED6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4279993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54242"/>
          </a:xfrm>
        </p:spPr>
        <p:txBody>
          <a:bodyPr/>
          <a:lstStyle/>
          <a:p>
            <a:pPr algn="ctr"/>
            <a:r>
              <a:rPr lang="es-CO" sz="2800" b="1" i="1" kern="1200" baseline="0" dirty="0">
                <a:solidFill>
                  <a:srgbClr val="000099"/>
                </a:solidFill>
                <a:effectLst/>
                <a:latin typeface="Times New Roman" panose="02020603050405020304" pitchFamily="18" charset="0"/>
              </a:rPr>
              <a:t>RECOMENDACIONES EN LA AUDIENCIA: </a:t>
            </a:r>
            <a:endParaRPr lang="es-CO" sz="28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542197"/>
            <a:ext cx="7077501" cy="5036024"/>
          </a:xfrm>
        </p:spPr>
        <p:txBody>
          <a:bodyPr>
            <a:normAutofit/>
          </a:bodyPr>
          <a:lstStyle/>
          <a:p>
            <a:pPr lvl="0">
              <a:lnSpc>
                <a:spcPts val="2880"/>
              </a:lnSpc>
              <a:spcBef>
                <a:spcPts val="600"/>
              </a:spcBef>
              <a:spcAft>
                <a:spcPts val="600"/>
              </a:spcAft>
            </a:pPr>
            <a:r>
              <a:rPr lang="es-CO" sz="3200" kern="1200" baseline="0" dirty="0">
                <a:solidFill>
                  <a:srgbClr val="000099"/>
                </a:solidFill>
                <a:effectLst/>
                <a:latin typeface="Times New Roman" panose="02020603050405020304" pitchFamily="18" charset="0"/>
                <a:ea typeface="+mj-ea"/>
                <a:cs typeface="+mj-cs"/>
              </a:rPr>
              <a:t>En la instalación de la </a:t>
            </a:r>
            <a:r>
              <a:rPr lang="es-CO" sz="3200" b="1" kern="1200" baseline="0" dirty="0">
                <a:solidFill>
                  <a:srgbClr val="000099"/>
                </a:solidFill>
                <a:effectLst/>
                <a:latin typeface="Times New Roman" panose="02020603050405020304" pitchFamily="18" charset="0"/>
                <a:ea typeface="+mj-ea"/>
                <a:cs typeface="+mj-cs"/>
              </a:rPr>
              <a:t>Audiencia </a:t>
            </a:r>
            <a:r>
              <a:rPr lang="es-CO" sz="3200" kern="1200" baseline="0" dirty="0">
                <a:solidFill>
                  <a:srgbClr val="000099"/>
                </a:solidFill>
                <a:effectLst/>
                <a:latin typeface="Times New Roman" panose="02020603050405020304" pitchFamily="18" charset="0"/>
                <a:ea typeface="+mj-ea"/>
                <a:cs typeface="+mj-cs"/>
              </a:rPr>
              <a:t>se recomienda:</a:t>
            </a:r>
          </a:p>
          <a:p>
            <a:pPr lvl="1">
              <a:lnSpc>
                <a:spcPts val="2880"/>
              </a:lnSpc>
              <a:spcBef>
                <a:spcPts val="600"/>
              </a:spcBef>
              <a:spcAft>
                <a:spcPts val="600"/>
              </a:spcAft>
            </a:pPr>
            <a:r>
              <a:rPr lang="es-CO" sz="2800" dirty="0">
                <a:solidFill>
                  <a:srgbClr val="000099"/>
                </a:solidFill>
                <a:latin typeface="Times New Roman" panose="02020603050405020304" pitchFamily="18" charset="0"/>
                <a:ea typeface="+mj-ea"/>
                <a:cs typeface="+mj-cs"/>
              </a:rPr>
              <a:t>Cumplir con </a:t>
            </a:r>
            <a:r>
              <a:rPr lang="es-CO" sz="2800" kern="1200" baseline="0" dirty="0">
                <a:solidFill>
                  <a:srgbClr val="000099"/>
                </a:solidFill>
                <a:effectLst/>
                <a:latin typeface="Times New Roman" panose="02020603050405020304" pitchFamily="18" charset="0"/>
                <a:ea typeface="+mj-ea"/>
                <a:cs typeface="+mj-cs"/>
              </a:rPr>
              <a:t>tiempos exactos</a:t>
            </a:r>
          </a:p>
          <a:p>
            <a:pPr lvl="1">
              <a:lnSpc>
                <a:spcPts val="2880"/>
              </a:lnSpc>
              <a:spcBef>
                <a:spcPts val="600"/>
              </a:spcBef>
              <a:spcAft>
                <a:spcPts val="600"/>
              </a:spcAft>
            </a:pPr>
            <a:r>
              <a:rPr lang="es-CO" sz="2800" dirty="0">
                <a:solidFill>
                  <a:srgbClr val="000099"/>
                </a:solidFill>
                <a:latin typeface="Times New Roman" panose="02020603050405020304" pitchFamily="18" charset="0"/>
                <a:ea typeface="+mj-ea"/>
                <a:cs typeface="+mj-cs"/>
              </a:rPr>
              <a:t>S</a:t>
            </a:r>
            <a:r>
              <a:rPr lang="es-CO" sz="2800" kern="1200" baseline="0" dirty="0">
                <a:solidFill>
                  <a:srgbClr val="000099"/>
                </a:solidFill>
                <a:effectLst/>
                <a:latin typeface="Times New Roman" panose="02020603050405020304" pitchFamily="18" charset="0"/>
                <a:ea typeface="+mj-ea"/>
                <a:cs typeface="+mj-cs"/>
              </a:rPr>
              <a:t>aludar brevemente</a:t>
            </a:r>
          </a:p>
          <a:p>
            <a:pPr lvl="1">
              <a:lnSpc>
                <a:spcPts val="2880"/>
              </a:lnSpc>
              <a:spcBef>
                <a:spcPts val="600"/>
              </a:spcBef>
              <a:spcAft>
                <a:spcPts val="600"/>
              </a:spcAft>
            </a:pPr>
            <a:r>
              <a:rPr lang="es-CO" sz="2800" dirty="0">
                <a:solidFill>
                  <a:srgbClr val="000099"/>
                </a:solidFill>
                <a:latin typeface="Times New Roman" panose="02020603050405020304" pitchFamily="18" charset="0"/>
                <a:ea typeface="+mj-ea"/>
                <a:cs typeface="+mj-cs"/>
              </a:rPr>
              <a:t>Agradecer</a:t>
            </a:r>
            <a:r>
              <a:rPr lang="es-CO" sz="2800" kern="1200" baseline="0" dirty="0">
                <a:solidFill>
                  <a:srgbClr val="000099"/>
                </a:solidFill>
                <a:effectLst/>
                <a:latin typeface="Times New Roman" panose="02020603050405020304" pitchFamily="18" charset="0"/>
                <a:ea typeface="+mj-ea"/>
                <a:cs typeface="+mj-cs"/>
              </a:rPr>
              <a:t> a los convocados por asistir</a:t>
            </a:r>
          </a:p>
          <a:p>
            <a:pPr lvl="1">
              <a:lnSpc>
                <a:spcPts val="2880"/>
              </a:lnSpc>
              <a:spcBef>
                <a:spcPts val="600"/>
              </a:spcBef>
              <a:spcAft>
                <a:spcPts val="600"/>
              </a:spcAft>
            </a:pPr>
            <a:r>
              <a:rPr lang="es-CO" sz="2800" dirty="0">
                <a:solidFill>
                  <a:srgbClr val="000099"/>
                </a:solidFill>
                <a:latin typeface="Times New Roman" panose="02020603050405020304" pitchFamily="18" charset="0"/>
                <a:ea typeface="+mj-ea"/>
                <a:cs typeface="+mj-cs"/>
              </a:rPr>
              <a:t>P</a:t>
            </a:r>
            <a:r>
              <a:rPr lang="es-CO" sz="2800" kern="1200" baseline="0" dirty="0">
                <a:solidFill>
                  <a:srgbClr val="000099"/>
                </a:solidFill>
                <a:effectLst/>
                <a:latin typeface="Times New Roman" panose="02020603050405020304" pitchFamily="18" charset="0"/>
                <a:ea typeface="+mj-ea"/>
                <a:cs typeface="+mj-cs"/>
              </a:rPr>
              <a:t>resentarse</a:t>
            </a:r>
            <a:r>
              <a:rPr lang="es-CO" sz="2800" kern="1200" dirty="0">
                <a:solidFill>
                  <a:srgbClr val="000099"/>
                </a:solidFill>
                <a:effectLst/>
                <a:latin typeface="Times New Roman" panose="02020603050405020304" pitchFamily="18" charset="0"/>
                <a:ea typeface="+mj-ea"/>
                <a:cs typeface="+mj-cs"/>
              </a:rPr>
              <a:t> como </a:t>
            </a:r>
            <a:r>
              <a:rPr lang="es-CO" sz="2800" kern="1200" baseline="0" dirty="0">
                <a:solidFill>
                  <a:srgbClr val="000099"/>
                </a:solidFill>
                <a:effectLst/>
                <a:latin typeface="Times New Roman" panose="02020603050405020304" pitchFamily="18" charset="0"/>
                <a:ea typeface="+mj-ea"/>
                <a:cs typeface="+mj-cs"/>
              </a:rPr>
              <a:t>Director de la Audiencia de manera sencilla y concreta</a:t>
            </a:r>
          </a:p>
          <a:p>
            <a:pPr lvl="1">
              <a:lnSpc>
                <a:spcPts val="2880"/>
              </a:lnSpc>
              <a:spcBef>
                <a:spcPts val="600"/>
              </a:spcBef>
              <a:spcAft>
                <a:spcPts val="600"/>
              </a:spcAft>
            </a:pPr>
            <a:r>
              <a:rPr lang="es-CO" sz="2800" dirty="0">
                <a:solidFill>
                  <a:srgbClr val="000099"/>
                </a:solidFill>
                <a:latin typeface="Times New Roman" panose="02020603050405020304" pitchFamily="18" charset="0"/>
                <a:ea typeface="+mj-ea"/>
                <a:cs typeface="+mj-cs"/>
              </a:rPr>
              <a:t>R</a:t>
            </a:r>
            <a:r>
              <a:rPr lang="es-CO" sz="2800" kern="1200" baseline="0" dirty="0">
                <a:solidFill>
                  <a:srgbClr val="000099"/>
                </a:solidFill>
                <a:effectLst/>
                <a:latin typeface="Times New Roman" panose="02020603050405020304" pitchFamily="18" charset="0"/>
                <a:ea typeface="+mj-ea"/>
                <a:cs typeface="+mj-cs"/>
              </a:rPr>
              <a:t>esaltar su calidad de Conciliador o Servidor Judicial idóneo para atender ese tipo de conflictos.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280" y="2339667"/>
            <a:ext cx="4337713" cy="2667720"/>
          </a:xfrm>
          <a:prstGeom prst="rect">
            <a:avLst/>
          </a:prstGeom>
        </p:spPr>
      </p:pic>
      <p:pic>
        <p:nvPicPr>
          <p:cNvPr id="5" name="Imagen 4" descr="Dibujo animado de un personaje con la boca abierta&#10;&#10;Descripción generada automáticamente con confianza baja">
            <a:extLst>
              <a:ext uri="{FF2B5EF4-FFF2-40B4-BE49-F238E27FC236}">
                <a16:creationId xmlns:a16="http://schemas.microsoft.com/office/drawing/2014/main" id="{24292047-4654-4453-A29B-B841457951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135978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0125" y="395785"/>
            <a:ext cx="11641541" cy="1605542"/>
          </a:xfrm>
        </p:spPr>
        <p:txBody>
          <a:bodyPr>
            <a:noAutofit/>
          </a:bodyPr>
          <a:lstStyle/>
          <a:p>
            <a:pPr>
              <a:lnSpc>
                <a:spcPct val="150000"/>
              </a:lnSpc>
              <a:spcBef>
                <a:spcPts val="600"/>
              </a:spcBef>
              <a:spcAft>
                <a:spcPts val="600"/>
              </a:spcAft>
            </a:pPr>
            <a:r>
              <a:rPr lang="es-CO" sz="3600" b="1" i="1" kern="1200" baseline="0" dirty="0">
                <a:solidFill>
                  <a:srgbClr val="000099"/>
                </a:solidFill>
                <a:effectLst>
                  <a:outerShdw blurRad="38100" dist="38100" dir="2700000" algn="tl">
                    <a:srgbClr val="000000">
                      <a:alpha val="43137"/>
                    </a:srgbClr>
                  </a:outerShdw>
                </a:effectLst>
                <a:latin typeface="Times New Roman" panose="02020603050405020304" pitchFamily="18" charset="0"/>
              </a:rPr>
              <a:t>BUENAS PRACTICAS</a:t>
            </a:r>
            <a:br>
              <a:rPr lang="es-CO" sz="3600" b="1" i="1" kern="1200" baseline="0" dirty="0">
                <a:solidFill>
                  <a:srgbClr val="000099"/>
                </a:solidFill>
                <a:effectLst>
                  <a:outerShdw blurRad="38100" dist="38100" dir="2700000" algn="tl">
                    <a:srgbClr val="000000">
                      <a:alpha val="43137"/>
                    </a:srgbClr>
                  </a:outerShdw>
                </a:effectLst>
                <a:latin typeface="Times New Roman" panose="02020603050405020304" pitchFamily="18" charset="0"/>
              </a:rPr>
            </a:br>
            <a:r>
              <a:rPr lang="es-CO" sz="3600" b="1" i="1" kern="1200" baseline="0" dirty="0">
                <a:solidFill>
                  <a:srgbClr val="000099"/>
                </a:solidFill>
                <a:effectLst>
                  <a:outerShdw blurRad="38100" dist="38100" dir="2700000" algn="tl">
                    <a:srgbClr val="000000">
                      <a:alpha val="43137"/>
                    </a:srgbClr>
                  </a:outerShdw>
                </a:effectLst>
                <a:latin typeface="Times New Roman" panose="02020603050405020304" pitchFamily="18" charset="0"/>
              </a:rPr>
              <a:t>PARA CELEBRAR UNA AUDIENCIA </a:t>
            </a:r>
            <a:r>
              <a:rPr lang="es-CO" sz="3600" b="1" i="1" dirty="0">
                <a:solidFill>
                  <a:srgbClr val="000099"/>
                </a:solidFill>
                <a:effectLst>
                  <a:outerShdw blurRad="38100" dist="38100" dir="2700000" algn="tl">
                    <a:srgbClr val="000000">
                      <a:alpha val="43137"/>
                    </a:srgbClr>
                  </a:outerShdw>
                </a:effectLst>
                <a:latin typeface="Times New Roman" panose="02020603050405020304" pitchFamily="18" charset="0"/>
              </a:rPr>
              <a:t>VIRTUAL</a:t>
            </a:r>
            <a:endParaRPr lang="es-CO" sz="3600" b="1" i="1" baseline="0" dirty="0">
              <a:solidFill>
                <a:srgbClr val="000099"/>
              </a:solidFill>
              <a:effectLst>
                <a:outerShdw blurRad="38100" dist="38100" dir="2700000" algn="tl">
                  <a:srgbClr val="000000">
                    <a:alpha val="43137"/>
                  </a:srgbClr>
                </a:outerShdw>
              </a:effectLst>
              <a:latin typeface="Times New Roman" panose="02020603050405020304" pitchFamily="18" charset="0"/>
            </a:endParaRPr>
          </a:p>
        </p:txBody>
      </p:sp>
      <p:sp>
        <p:nvSpPr>
          <p:cNvPr id="3" name="Subtítulo 2"/>
          <p:cNvSpPr>
            <a:spLocks noGrp="1"/>
          </p:cNvSpPr>
          <p:nvPr>
            <p:ph type="subTitle" idx="1"/>
          </p:nvPr>
        </p:nvSpPr>
        <p:spPr>
          <a:xfrm>
            <a:off x="603848" y="2018580"/>
            <a:ext cx="7832785" cy="4467711"/>
          </a:xfrm>
        </p:spPr>
        <p:txBody>
          <a:bodyPr>
            <a:normAutofit fontScale="92500" lnSpcReduction="20000"/>
          </a:bodyPr>
          <a:lstStyle/>
          <a:p>
            <a:pPr marL="457200" lvl="0" indent="-457200" algn="just">
              <a:lnSpc>
                <a:spcPct val="150000"/>
              </a:lnSpc>
              <a:spcAft>
                <a:spcPts val="600"/>
              </a:spcAft>
              <a:buFont typeface="Wingdings" panose="05000000000000000000" pitchFamily="2" charset="2"/>
              <a:buChar char="Ø"/>
            </a:pPr>
            <a:r>
              <a:rPr lang="es-CO" sz="3200" kern="1200" baseline="0" dirty="0">
                <a:solidFill>
                  <a:srgbClr val="000099"/>
                </a:solidFill>
                <a:effectLst/>
                <a:latin typeface="Times New Roman" panose="02020603050405020304" pitchFamily="18" charset="0"/>
                <a:ea typeface="+mj-ea"/>
                <a:cs typeface="+mj-cs"/>
              </a:rPr>
              <a:t>Aquí se presenta un </a:t>
            </a:r>
            <a:r>
              <a:rPr lang="es-CO" sz="3200" b="1" i="1" kern="1200" baseline="0" dirty="0">
                <a:solidFill>
                  <a:srgbClr val="000099"/>
                </a:solidFill>
                <a:effectLst/>
                <a:latin typeface="Times New Roman" panose="02020603050405020304" pitchFamily="18" charset="0"/>
                <a:ea typeface="+mj-ea"/>
                <a:cs typeface="+mj-cs"/>
              </a:rPr>
              <a:t>BREVE MANUAL </a:t>
            </a:r>
            <a:r>
              <a:rPr lang="es-CO" sz="3200" kern="1200" baseline="0" dirty="0">
                <a:solidFill>
                  <a:srgbClr val="000099"/>
                </a:solidFill>
                <a:effectLst/>
                <a:latin typeface="Times New Roman" panose="02020603050405020304" pitchFamily="18" charset="0"/>
                <a:ea typeface="+mj-ea"/>
                <a:cs typeface="+mj-cs"/>
              </a:rPr>
              <a:t>para asumir la celebración de una audiencia de manera virtual.</a:t>
            </a:r>
          </a:p>
          <a:p>
            <a:pPr marL="457200" lvl="0" indent="-457200" algn="just">
              <a:lnSpc>
                <a:spcPct val="150000"/>
              </a:lnSpc>
              <a:spcAft>
                <a:spcPts val="600"/>
              </a:spcAft>
              <a:buFont typeface="Wingdings" panose="05000000000000000000" pitchFamily="2" charset="2"/>
              <a:buChar char="Ø"/>
            </a:pPr>
            <a:r>
              <a:rPr lang="es-CO" sz="3200" kern="1200" baseline="0" dirty="0">
                <a:solidFill>
                  <a:srgbClr val="000099"/>
                </a:solidFill>
                <a:effectLst/>
                <a:latin typeface="Times New Roman" panose="02020603050405020304" pitchFamily="18" charset="0"/>
                <a:ea typeface="+mj-ea"/>
                <a:cs typeface="+mj-cs"/>
              </a:rPr>
              <a:t>Porque existe la necesidad de implementar:</a:t>
            </a:r>
          </a:p>
          <a:p>
            <a:pPr marL="914400" lvl="1" indent="-457200" algn="just">
              <a:lnSpc>
                <a:spcPct val="150000"/>
              </a:lnSpc>
              <a:spcAft>
                <a:spcPts val="600"/>
              </a:spcAft>
              <a:buFont typeface="Wingdings" panose="05000000000000000000" pitchFamily="2" charset="2"/>
              <a:buChar char="Ø"/>
            </a:pPr>
            <a:r>
              <a:rPr lang="es-CO" sz="2800" dirty="0">
                <a:solidFill>
                  <a:srgbClr val="000099"/>
                </a:solidFill>
                <a:latin typeface="Times New Roman" panose="02020603050405020304" pitchFamily="18" charset="0"/>
                <a:ea typeface="+mj-ea"/>
                <a:cs typeface="+mj-cs"/>
              </a:rPr>
              <a:t>E</a:t>
            </a:r>
            <a:r>
              <a:rPr lang="es-CO" sz="2800" kern="1200" baseline="0" dirty="0">
                <a:solidFill>
                  <a:srgbClr val="000099"/>
                </a:solidFill>
                <a:effectLst/>
                <a:latin typeface="Times New Roman" panose="02020603050405020304" pitchFamily="18" charset="0"/>
                <a:ea typeface="+mj-ea"/>
                <a:cs typeface="+mj-cs"/>
              </a:rPr>
              <a:t>l </a:t>
            </a:r>
            <a:r>
              <a:rPr lang="es-CO" sz="2800" b="1" i="1" kern="1200" baseline="0" dirty="0">
                <a:solidFill>
                  <a:srgbClr val="000099"/>
                </a:solidFill>
                <a:effectLst/>
                <a:latin typeface="Times New Roman" panose="02020603050405020304" pitchFamily="18" charset="0"/>
                <a:ea typeface="+mj-ea"/>
                <a:cs typeface="+mj-cs"/>
              </a:rPr>
              <a:t>Proceso Judicial Digital</a:t>
            </a:r>
            <a:r>
              <a:rPr lang="es-CO" sz="2800" kern="1200" baseline="0" dirty="0">
                <a:solidFill>
                  <a:srgbClr val="000099"/>
                </a:solidFill>
                <a:effectLst/>
                <a:latin typeface="Times New Roman" panose="02020603050405020304" pitchFamily="18" charset="0"/>
                <a:ea typeface="+mj-ea"/>
                <a:cs typeface="+mj-cs"/>
              </a:rPr>
              <a:t> y la </a:t>
            </a:r>
            <a:r>
              <a:rPr lang="es-CO" sz="2800" b="1" i="1" kern="1200" baseline="0" dirty="0">
                <a:solidFill>
                  <a:srgbClr val="000099"/>
                </a:solidFill>
                <a:effectLst/>
                <a:latin typeface="Times New Roman" panose="02020603050405020304" pitchFamily="18" charset="0"/>
                <a:ea typeface="+mj-ea"/>
                <a:cs typeface="+mj-cs"/>
              </a:rPr>
              <a:t>Audiencia</a:t>
            </a:r>
            <a:r>
              <a:rPr lang="es-CO" sz="2800" kern="1200" baseline="0" dirty="0">
                <a:solidFill>
                  <a:srgbClr val="000099"/>
                </a:solidFill>
                <a:effectLst/>
                <a:latin typeface="Times New Roman" panose="02020603050405020304" pitchFamily="18" charset="0"/>
                <a:ea typeface="+mj-ea"/>
                <a:cs typeface="+mj-cs"/>
              </a:rPr>
              <a:t> </a:t>
            </a:r>
          </a:p>
          <a:p>
            <a:pPr marL="914400" lvl="1" indent="-457200" algn="just">
              <a:lnSpc>
                <a:spcPct val="150000"/>
              </a:lnSpc>
              <a:spcAft>
                <a:spcPts val="600"/>
              </a:spcAft>
              <a:buFont typeface="Wingdings" panose="05000000000000000000" pitchFamily="2" charset="2"/>
              <a:buChar char="Ø"/>
            </a:pPr>
            <a:r>
              <a:rPr lang="es-CO" sz="2800" dirty="0">
                <a:solidFill>
                  <a:srgbClr val="000099"/>
                </a:solidFill>
                <a:latin typeface="Times New Roman" panose="02020603050405020304" pitchFamily="18" charset="0"/>
                <a:ea typeface="+mj-ea"/>
                <a:cs typeface="+mj-cs"/>
              </a:rPr>
              <a:t>B</a:t>
            </a:r>
            <a:r>
              <a:rPr lang="es-CO" sz="2800" kern="1200" baseline="0" dirty="0">
                <a:solidFill>
                  <a:srgbClr val="000099"/>
                </a:solidFill>
                <a:effectLst/>
                <a:latin typeface="Times New Roman" panose="02020603050405020304" pitchFamily="18" charset="0"/>
                <a:ea typeface="+mj-ea"/>
                <a:cs typeface="+mj-cs"/>
              </a:rPr>
              <a:t>ajo el </a:t>
            </a:r>
            <a:r>
              <a:rPr lang="es-CO" sz="2800" b="1" i="1" kern="1200" baseline="0" dirty="0">
                <a:solidFill>
                  <a:srgbClr val="000099"/>
                </a:solidFill>
                <a:effectLst/>
                <a:latin typeface="Times New Roman" panose="02020603050405020304" pitchFamily="18" charset="0"/>
                <a:ea typeface="+mj-ea"/>
                <a:cs typeface="+mj-cs"/>
              </a:rPr>
              <a:t>principio de resolución de conflictos de manera alternativa</a:t>
            </a:r>
            <a:r>
              <a:rPr lang="es-CO" sz="2800" kern="1200" baseline="0" dirty="0">
                <a:solidFill>
                  <a:srgbClr val="000099"/>
                </a:solidFill>
                <a:effectLst/>
                <a:latin typeface="Times New Roman" panose="02020603050405020304" pitchFamily="18" charset="0"/>
                <a:ea typeface="+mj-ea"/>
                <a:cs typeface="+mj-cs"/>
              </a:rPr>
              <a:t>.</a:t>
            </a:r>
            <a:endParaRPr lang="es-CO" sz="2400" dirty="0">
              <a:solidFill>
                <a:srgbClr val="000099"/>
              </a:solidFill>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7404" y="2646674"/>
            <a:ext cx="3449010" cy="2587404"/>
          </a:xfrm>
          <a:prstGeom prst="rect">
            <a:avLst/>
          </a:prstGeom>
        </p:spPr>
      </p:pic>
      <p:pic>
        <p:nvPicPr>
          <p:cNvPr id="5" name="Imagen 4" descr="Dibujo animado de un personaje con la boca abierta&#10;&#10;Descripción generada automáticamente con confianza baja">
            <a:extLst>
              <a:ext uri="{FF2B5EF4-FFF2-40B4-BE49-F238E27FC236}">
                <a16:creationId xmlns:a16="http://schemas.microsoft.com/office/drawing/2014/main" id="{9E920FF3-9656-4E46-951C-77657E793F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3708957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02227" y="542547"/>
            <a:ext cx="10944367" cy="699399"/>
          </a:xfrm>
        </p:spPr>
        <p:txBody>
          <a:bodyPr>
            <a:normAutofit/>
          </a:bodyPr>
          <a:lstStyle/>
          <a:p>
            <a:pPr lvl="0" algn="ctr"/>
            <a:r>
              <a:rPr lang="es-CO" sz="2800" b="1" i="1" kern="1200" baseline="0" dirty="0">
                <a:solidFill>
                  <a:srgbClr val="000099"/>
                </a:solidFill>
                <a:effectLst/>
                <a:latin typeface="Times New Roman" panose="02020603050405020304" pitchFamily="18" charset="0"/>
              </a:rPr>
              <a:t>ADVERTENCIAS PARA EL DIRECTOR DE LA AUDIENCIA</a:t>
            </a:r>
            <a:endParaRPr lang="es-CO" sz="28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662096" y="1442352"/>
            <a:ext cx="11177515" cy="5295332"/>
          </a:xfrm>
        </p:spPr>
        <p:txBody>
          <a:bodyPr>
            <a:normAutofit lnSpcReduction="10000"/>
          </a:bodyPr>
          <a:lstStyle/>
          <a:p>
            <a:pPr lvl="0"/>
            <a:r>
              <a:rPr lang="es-CO" sz="2800" kern="1200" baseline="0" dirty="0">
                <a:solidFill>
                  <a:srgbClr val="000099"/>
                </a:solidFill>
                <a:effectLst/>
                <a:latin typeface="Times New Roman" panose="02020603050405020304" pitchFamily="18" charset="0"/>
                <a:ea typeface="+mj-ea"/>
                <a:cs typeface="+mj-cs"/>
              </a:rPr>
              <a:t>Revisar si ya socializó las reglas de la audiencia</a:t>
            </a:r>
          </a:p>
          <a:p>
            <a:pPr lvl="0"/>
            <a:r>
              <a:rPr lang="es-CO" dirty="0">
                <a:solidFill>
                  <a:srgbClr val="000099"/>
                </a:solidFill>
                <a:latin typeface="Times New Roman" panose="02020603050405020304" pitchFamily="18" charset="0"/>
                <a:ea typeface="+mj-ea"/>
                <a:cs typeface="+mj-cs"/>
              </a:rPr>
              <a:t>Contar con </a:t>
            </a:r>
            <a:r>
              <a:rPr lang="es-CO" sz="2800" kern="1200" baseline="0" dirty="0">
                <a:solidFill>
                  <a:srgbClr val="000099"/>
                </a:solidFill>
                <a:effectLst/>
                <a:latin typeface="Times New Roman" panose="02020603050405020304" pitchFamily="18" charset="0"/>
                <a:ea typeface="+mj-ea"/>
                <a:cs typeface="+mj-cs"/>
              </a:rPr>
              <a:t>un protocolo para notificaciones, recepción y contestación de los mensajes de datos, identificación digital, firmas digitales si existe el sistema, grabaciones, actas y constancias, copias</a:t>
            </a:r>
          </a:p>
          <a:p>
            <a:pPr lvl="0"/>
            <a:r>
              <a:rPr lang="es-CO" dirty="0">
                <a:solidFill>
                  <a:srgbClr val="000099"/>
                </a:solidFill>
                <a:latin typeface="Times New Roman" panose="02020603050405020304" pitchFamily="18" charset="0"/>
                <a:ea typeface="+mj-ea"/>
                <a:cs typeface="+mj-cs"/>
              </a:rPr>
              <a:t>Si no cuenta con tal protocolo debe </a:t>
            </a:r>
            <a:r>
              <a:rPr lang="es-CO" sz="2800" kern="1200" baseline="0" dirty="0">
                <a:solidFill>
                  <a:srgbClr val="000099"/>
                </a:solidFill>
                <a:effectLst/>
                <a:latin typeface="Times New Roman" panose="02020603050405020304" pitchFamily="18" charset="0"/>
                <a:ea typeface="+mj-ea"/>
                <a:cs typeface="+mj-cs"/>
              </a:rPr>
              <a:t>expresar </a:t>
            </a:r>
            <a:r>
              <a:rPr lang="es-CO" dirty="0">
                <a:solidFill>
                  <a:srgbClr val="000099"/>
                </a:solidFill>
                <a:latin typeface="Times New Roman" panose="02020603050405020304" pitchFamily="18" charset="0"/>
              </a:rPr>
              <a:t>verbalmente </a:t>
            </a:r>
            <a:r>
              <a:rPr lang="es-CO" sz="2800" kern="1200" baseline="0" dirty="0">
                <a:solidFill>
                  <a:srgbClr val="000099"/>
                </a:solidFill>
                <a:effectLst/>
                <a:latin typeface="Times New Roman" panose="02020603050405020304" pitchFamily="18" charset="0"/>
                <a:ea typeface="+mj-ea"/>
                <a:cs typeface="+mj-cs"/>
              </a:rPr>
              <a:t>las reglas mínimas a tener en cuenta por los convocados:</a:t>
            </a:r>
          </a:p>
          <a:p>
            <a:pPr lvl="1"/>
            <a:r>
              <a:rPr lang="es-CO" kern="1200" baseline="0" dirty="0">
                <a:solidFill>
                  <a:srgbClr val="000099"/>
                </a:solidFill>
                <a:effectLst/>
                <a:latin typeface="Times New Roman" panose="02020603050405020304" pitchFamily="18" charset="0"/>
                <a:ea typeface="+mj-ea"/>
                <a:cs typeface="+mj-cs"/>
              </a:rPr>
              <a:t>Apagar teléfonos móviles o sistemas de grabación (en audiencia extra proceso de conciliación</a:t>
            </a:r>
            <a:r>
              <a:rPr lang="es-CO" dirty="0">
                <a:solidFill>
                  <a:srgbClr val="000099"/>
                </a:solidFill>
                <a:latin typeface="Times New Roman" panose="02020603050405020304" pitchFamily="18" charset="0"/>
                <a:ea typeface="+mj-ea"/>
                <a:cs typeface="+mj-cs"/>
              </a:rPr>
              <a:t>)</a:t>
            </a:r>
            <a:endParaRPr lang="es-CO" kern="1200" baseline="0" dirty="0">
              <a:solidFill>
                <a:srgbClr val="000099"/>
              </a:solidFill>
              <a:effectLst/>
              <a:latin typeface="Times New Roman" panose="02020603050405020304" pitchFamily="18" charset="0"/>
              <a:ea typeface="+mj-ea"/>
              <a:cs typeface="+mj-cs"/>
            </a:endParaRPr>
          </a:p>
          <a:p>
            <a:pPr lvl="1"/>
            <a:r>
              <a:rPr lang="es-CO" kern="1200" baseline="0" dirty="0">
                <a:solidFill>
                  <a:srgbClr val="000099"/>
                </a:solidFill>
                <a:effectLst/>
                <a:latin typeface="Times New Roman" panose="02020603050405020304" pitchFamily="18" charset="0"/>
                <a:ea typeface="+mj-ea"/>
                <a:cs typeface="+mj-cs"/>
              </a:rPr>
              <a:t>El orden del uso de la palabra no estricto permitiendo que las partes moderen su reunión, tiempos y partes de la audiencia (exposición de intereses y motivos de la reunión, una segunda parte del descubrimiento del conflicto u objetivo de la audiencia en concreto) </a:t>
            </a:r>
          </a:p>
          <a:p>
            <a:pPr lvl="1"/>
            <a:r>
              <a:rPr lang="es-CO" kern="1200" baseline="0" dirty="0">
                <a:solidFill>
                  <a:srgbClr val="000099"/>
                </a:solidFill>
                <a:effectLst/>
                <a:latin typeface="Times New Roman" panose="02020603050405020304" pitchFamily="18" charset="0"/>
                <a:ea typeface="+mj-ea"/>
                <a:cs typeface="+mj-cs"/>
              </a:rPr>
              <a:t>Todo bajo la dirección serena, objetiva y asertiva del Juez o Conciliador </a:t>
            </a:r>
          </a:p>
          <a:p>
            <a:pPr lvl="1"/>
            <a:r>
              <a:rPr lang="es-CO" kern="1200" baseline="0" dirty="0">
                <a:solidFill>
                  <a:srgbClr val="000099"/>
                </a:solidFill>
                <a:effectLst/>
                <a:latin typeface="Times New Roman" panose="02020603050405020304" pitchFamily="18" charset="0"/>
                <a:ea typeface="+mj-ea"/>
                <a:cs typeface="+mj-cs"/>
              </a:rPr>
              <a:t>Debe evitar que se monopolice el uso de la palabra o las imposiciones o la lesión de sentimientos con expresiones subjetivas denigrantes.</a:t>
            </a:r>
            <a:endParaRPr lang="es-CO"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653DA4DE-4F67-4E79-A515-69D8BDDB1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1807214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163424"/>
          </a:xfrm>
        </p:spPr>
        <p:txBody>
          <a:bodyPr>
            <a:normAutofit/>
          </a:bodyPr>
          <a:lstStyle/>
          <a:p>
            <a:pPr algn="ctr"/>
            <a:r>
              <a:rPr lang="es-CO" sz="4000" b="1" i="1" kern="1200" baseline="0" dirty="0">
                <a:solidFill>
                  <a:srgbClr val="000099"/>
                </a:solidFill>
                <a:effectLst/>
                <a:latin typeface="Times New Roman" panose="02020603050405020304" pitchFamily="18" charset="0"/>
              </a:rPr>
              <a:t>TERMINACIÓN DE LA AUDIENCIA</a:t>
            </a:r>
            <a:endParaRPr lang="es-CO" sz="40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528550"/>
            <a:ext cx="6147469" cy="4648413"/>
          </a:xfrm>
        </p:spPr>
        <p:txBody>
          <a:bodyPr>
            <a:noAutofit/>
          </a:bodyPr>
          <a:lstStyle/>
          <a:p>
            <a:pPr lvl="0">
              <a:lnSpc>
                <a:spcPts val="4320"/>
              </a:lnSpc>
              <a:spcBef>
                <a:spcPts val="1200"/>
              </a:spcBef>
              <a:spcAft>
                <a:spcPts val="600"/>
              </a:spcAft>
            </a:pPr>
            <a:r>
              <a:rPr lang="es-CO" sz="3600" kern="1200" baseline="0" dirty="0">
                <a:solidFill>
                  <a:srgbClr val="000099"/>
                </a:solidFill>
                <a:effectLst/>
                <a:latin typeface="Times New Roman" panose="02020603050405020304" pitchFamily="18" charset="0"/>
                <a:ea typeface="+mj-ea"/>
                <a:cs typeface="+mj-cs"/>
              </a:rPr>
              <a:t>La audiencia termina con:</a:t>
            </a:r>
          </a:p>
          <a:p>
            <a:pPr lvl="1">
              <a:lnSpc>
                <a:spcPts val="4320"/>
              </a:lnSpc>
              <a:spcBef>
                <a:spcPts val="1200"/>
              </a:spcBef>
              <a:spcAft>
                <a:spcPts val="600"/>
              </a:spcAft>
            </a:pPr>
            <a:r>
              <a:rPr lang="es-CO" sz="3200" dirty="0">
                <a:solidFill>
                  <a:srgbClr val="000099"/>
                </a:solidFill>
                <a:latin typeface="Times New Roman" panose="02020603050405020304" pitchFamily="18" charset="0"/>
                <a:ea typeface="+mj-ea"/>
                <a:cs typeface="+mj-cs"/>
              </a:rPr>
              <a:t>Una muy breve recapitulación </a:t>
            </a:r>
            <a:r>
              <a:rPr lang="es-CO" sz="3200" kern="1200" baseline="0" dirty="0">
                <a:solidFill>
                  <a:srgbClr val="000099"/>
                </a:solidFill>
                <a:effectLst/>
                <a:latin typeface="Times New Roman" panose="02020603050405020304" pitchFamily="18" charset="0"/>
                <a:ea typeface="+mj-ea"/>
                <a:cs typeface="+mj-cs"/>
              </a:rPr>
              <a:t>de lo ocurrido</a:t>
            </a:r>
          </a:p>
          <a:p>
            <a:pPr lvl="1">
              <a:lnSpc>
                <a:spcPts val="4320"/>
              </a:lnSpc>
              <a:spcBef>
                <a:spcPts val="1200"/>
              </a:spcBef>
              <a:spcAft>
                <a:spcPts val="600"/>
              </a:spcAft>
            </a:pPr>
            <a:r>
              <a:rPr lang="es-CO" sz="3200" dirty="0">
                <a:solidFill>
                  <a:srgbClr val="000099"/>
                </a:solidFill>
                <a:latin typeface="Times New Roman" panose="02020603050405020304" pitchFamily="18" charset="0"/>
                <a:ea typeface="+mj-ea"/>
                <a:cs typeface="+mj-cs"/>
              </a:rPr>
              <a:t>U</a:t>
            </a:r>
            <a:r>
              <a:rPr lang="es-CO" sz="3200" kern="1200" baseline="0" dirty="0">
                <a:solidFill>
                  <a:srgbClr val="000099"/>
                </a:solidFill>
                <a:effectLst/>
                <a:latin typeface="Times New Roman" panose="02020603050405020304" pitchFamily="18" charset="0"/>
                <a:ea typeface="+mj-ea"/>
                <a:cs typeface="+mj-cs"/>
              </a:rPr>
              <a:t>na descripción </a:t>
            </a:r>
            <a:r>
              <a:rPr lang="es-CO" sz="3200" dirty="0">
                <a:solidFill>
                  <a:srgbClr val="000099"/>
                </a:solidFill>
                <a:latin typeface="Times New Roman" panose="02020603050405020304" pitchFamily="18" charset="0"/>
                <a:ea typeface="+mj-ea"/>
                <a:cs typeface="+mj-cs"/>
              </a:rPr>
              <a:t>muy simple de </a:t>
            </a:r>
            <a:r>
              <a:rPr lang="es-CO" sz="3200" kern="1200" baseline="0" dirty="0">
                <a:solidFill>
                  <a:srgbClr val="000099"/>
                </a:solidFill>
                <a:effectLst/>
                <a:latin typeface="Times New Roman" panose="02020603050405020304" pitchFamily="18" charset="0"/>
                <a:ea typeface="+mj-ea"/>
                <a:cs typeface="+mj-cs"/>
              </a:rPr>
              <a:t>la siguiente etapa del proceso</a:t>
            </a:r>
          </a:p>
          <a:p>
            <a:pPr lvl="1">
              <a:lnSpc>
                <a:spcPts val="4320"/>
              </a:lnSpc>
              <a:spcBef>
                <a:spcPts val="1200"/>
              </a:spcBef>
              <a:spcAft>
                <a:spcPts val="600"/>
              </a:spcAft>
            </a:pPr>
            <a:r>
              <a:rPr lang="es-CO" sz="3200" dirty="0">
                <a:solidFill>
                  <a:srgbClr val="000099"/>
                </a:solidFill>
                <a:latin typeface="Times New Roman" panose="02020603050405020304" pitchFamily="18" charset="0"/>
                <a:ea typeface="+mj-ea"/>
                <a:cs typeface="+mj-cs"/>
              </a:rPr>
              <a:t>A</a:t>
            </a:r>
            <a:r>
              <a:rPr lang="es-CO" sz="3600" kern="1200" baseline="0" dirty="0">
                <a:solidFill>
                  <a:srgbClr val="000099"/>
                </a:solidFill>
                <a:effectLst/>
                <a:latin typeface="Times New Roman" panose="02020603050405020304" pitchFamily="18" charset="0"/>
                <a:ea typeface="+mj-ea"/>
                <a:cs typeface="+mj-cs"/>
              </a:rPr>
              <a:t>plicar </a:t>
            </a:r>
            <a:r>
              <a:rPr lang="es-CO" sz="3200" kern="1200" baseline="0" dirty="0">
                <a:solidFill>
                  <a:srgbClr val="000099"/>
                </a:solidFill>
                <a:effectLst/>
                <a:latin typeface="Times New Roman" panose="02020603050405020304" pitchFamily="18" charset="0"/>
                <a:ea typeface="+mj-ea"/>
                <a:cs typeface="+mj-cs"/>
              </a:rPr>
              <a:t>los principios de la justicia dialógica. </a:t>
            </a:r>
            <a:endParaRPr lang="es-CO" sz="3200" dirty="0">
              <a:solidFill>
                <a:srgbClr val="000099"/>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669" y="1918577"/>
            <a:ext cx="5102764" cy="2871788"/>
          </a:xfrm>
          <a:prstGeom prst="rect">
            <a:avLst/>
          </a:prstGeom>
        </p:spPr>
      </p:pic>
      <p:pic>
        <p:nvPicPr>
          <p:cNvPr id="5" name="Imagen 4" descr="Dibujo animado de un personaje con la boca abierta&#10;&#10;Descripción generada automáticamente con confianza baja">
            <a:extLst>
              <a:ext uri="{FF2B5EF4-FFF2-40B4-BE49-F238E27FC236}">
                <a16:creationId xmlns:a16="http://schemas.microsoft.com/office/drawing/2014/main" id="{B17680C5-4C56-4C89-8BBE-CE9DF40C2B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2132924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200" b="1" i="1" kern="1200" baseline="0" dirty="0">
                <a:solidFill>
                  <a:srgbClr val="000099"/>
                </a:solidFill>
                <a:effectLst/>
                <a:latin typeface="Times New Roman" panose="02020603050405020304" pitchFamily="18" charset="0"/>
              </a:rPr>
              <a:t>CLARIFICAR LAS OBLIGACIONES ADQUIRIDAS</a:t>
            </a:r>
            <a:endParaRPr lang="es-CO" sz="32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690688"/>
            <a:ext cx="10515600" cy="4819293"/>
          </a:xfrm>
        </p:spPr>
        <p:txBody>
          <a:bodyPr>
            <a:noAutofit/>
          </a:bodyPr>
          <a:lstStyle/>
          <a:p>
            <a:pPr lvl="0">
              <a:lnSpc>
                <a:spcPts val="3840"/>
              </a:lnSpc>
              <a:spcBef>
                <a:spcPts val="600"/>
              </a:spcBef>
              <a:spcAft>
                <a:spcPts val="600"/>
              </a:spcAft>
            </a:pPr>
            <a:r>
              <a:rPr lang="es-CO" sz="3100" kern="1200" baseline="0" dirty="0">
                <a:solidFill>
                  <a:srgbClr val="000099"/>
                </a:solidFill>
                <a:effectLst/>
                <a:latin typeface="Times New Roman" panose="02020603050405020304" pitchFamily="18" charset="0"/>
                <a:ea typeface="+mj-ea"/>
                <a:cs typeface="+mj-cs"/>
              </a:rPr>
              <a:t>Si se trata de una </a:t>
            </a:r>
            <a:r>
              <a:rPr lang="es-CO" sz="3100" b="1" kern="1200" baseline="0" dirty="0">
                <a:solidFill>
                  <a:srgbClr val="000099"/>
                </a:solidFill>
                <a:effectLst/>
                <a:latin typeface="Times New Roman" panose="02020603050405020304" pitchFamily="18" charset="0"/>
                <a:ea typeface="+mj-ea"/>
                <a:cs typeface="+mj-cs"/>
              </a:rPr>
              <a:t>Conciliación</a:t>
            </a:r>
            <a:r>
              <a:rPr lang="es-CO" sz="3100" kern="1200" baseline="0" dirty="0">
                <a:solidFill>
                  <a:srgbClr val="000099"/>
                </a:solidFill>
                <a:effectLst/>
                <a:latin typeface="Times New Roman" panose="02020603050405020304" pitchFamily="18" charset="0"/>
                <a:ea typeface="+mj-ea"/>
                <a:cs typeface="+mj-cs"/>
              </a:rPr>
              <a:t>, dejar claro los elementos de las </a:t>
            </a:r>
            <a:r>
              <a:rPr lang="es-CO" sz="3100" b="1" kern="1200" baseline="0" dirty="0">
                <a:solidFill>
                  <a:srgbClr val="000099"/>
                </a:solidFill>
                <a:effectLst/>
                <a:latin typeface="Times New Roman" panose="02020603050405020304" pitchFamily="18" charset="0"/>
                <a:ea typeface="+mj-ea"/>
                <a:cs typeface="+mj-cs"/>
              </a:rPr>
              <a:t>obligaciones adquiridas </a:t>
            </a:r>
            <a:r>
              <a:rPr lang="es-CO" sz="3100" kern="1200" baseline="0" dirty="0">
                <a:solidFill>
                  <a:srgbClr val="000099"/>
                </a:solidFill>
                <a:effectLst/>
                <a:latin typeface="Times New Roman" panose="02020603050405020304" pitchFamily="18" charset="0"/>
                <a:ea typeface="+mj-ea"/>
                <a:cs typeface="+mj-cs"/>
              </a:rPr>
              <a:t>por los convocados como son:</a:t>
            </a:r>
          </a:p>
          <a:p>
            <a:pPr lvl="1">
              <a:lnSpc>
                <a:spcPts val="3840"/>
              </a:lnSpc>
              <a:spcBef>
                <a:spcPts val="600"/>
              </a:spcBef>
              <a:spcAft>
                <a:spcPts val="600"/>
              </a:spcAft>
            </a:pPr>
            <a:r>
              <a:rPr lang="es-CO" sz="3100" dirty="0">
                <a:solidFill>
                  <a:srgbClr val="000099"/>
                </a:solidFill>
                <a:latin typeface="Times New Roman" panose="02020603050405020304" pitchFamily="18" charset="0"/>
                <a:ea typeface="+mj-ea"/>
                <a:cs typeface="+mj-cs"/>
              </a:rPr>
              <a:t>C</a:t>
            </a:r>
            <a:r>
              <a:rPr lang="es-CO" sz="3100" kern="1200" baseline="0" dirty="0">
                <a:solidFill>
                  <a:srgbClr val="000099"/>
                </a:solidFill>
                <a:effectLst/>
                <a:latin typeface="Times New Roman" panose="02020603050405020304" pitchFamily="18" charset="0"/>
                <a:ea typeface="+mj-ea"/>
                <a:cs typeface="+mj-cs"/>
              </a:rPr>
              <a:t>laridad, el objeto específico y su exigibilidad de tal manera que queden constituidos los elementos de un título ejecutivo</a:t>
            </a:r>
          </a:p>
          <a:p>
            <a:pPr lvl="1">
              <a:lnSpc>
                <a:spcPts val="3840"/>
              </a:lnSpc>
              <a:spcBef>
                <a:spcPts val="600"/>
              </a:spcBef>
              <a:spcAft>
                <a:spcPts val="600"/>
              </a:spcAft>
            </a:pPr>
            <a:r>
              <a:rPr lang="es-CO" sz="3100" dirty="0">
                <a:solidFill>
                  <a:srgbClr val="000099"/>
                </a:solidFill>
                <a:latin typeface="Times New Roman" panose="02020603050405020304" pitchFamily="18" charset="0"/>
                <a:ea typeface="+mj-ea"/>
                <a:cs typeface="+mj-cs"/>
              </a:rPr>
              <a:t>E</a:t>
            </a:r>
            <a:r>
              <a:rPr lang="es-CO" sz="3100" kern="1200" baseline="0" dirty="0">
                <a:solidFill>
                  <a:srgbClr val="000099"/>
                </a:solidFill>
                <a:effectLst/>
                <a:latin typeface="Times New Roman" panose="02020603050405020304" pitchFamily="18" charset="0"/>
                <a:ea typeface="+mj-ea"/>
                <a:cs typeface="+mj-cs"/>
              </a:rPr>
              <a:t>l Conciliador debe tener la elegancia de expresarlo sin alterar lo acordado, sin intimidar a las partes y fortaleciendo los lazos de amistad y de transformación del conflicto en beneficio de las partes. </a:t>
            </a:r>
            <a:endParaRPr lang="es-CO" sz="3100"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DFBDAC03-8EC2-4E59-8CB2-B13F977EDE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260231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676400" y="288624"/>
            <a:ext cx="10515600" cy="849526"/>
          </a:xfrm>
        </p:spPr>
        <p:txBody>
          <a:bodyPr>
            <a:normAutofit/>
          </a:bodyPr>
          <a:lstStyle/>
          <a:p>
            <a:r>
              <a:rPr lang="es-CO" sz="3200" b="1" i="1" kern="1200" baseline="0" dirty="0">
                <a:solidFill>
                  <a:srgbClr val="000099"/>
                </a:solidFill>
                <a:effectLst/>
                <a:latin typeface="Times New Roman" panose="02020603050405020304" pitchFamily="18" charset="0"/>
              </a:rPr>
              <a:t>TRANSMISIÓN DEL ACUERDO CONCILIATORIO</a:t>
            </a:r>
            <a:endParaRPr lang="es-CO" sz="32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559557" y="1419368"/>
            <a:ext cx="11027391" cy="5227092"/>
          </a:xfrm>
        </p:spPr>
        <p:txBody>
          <a:bodyPr>
            <a:normAutofit/>
          </a:bodyPr>
          <a:lstStyle/>
          <a:p>
            <a:pPr lvl="0">
              <a:spcBef>
                <a:spcPts val="1200"/>
              </a:spcBef>
              <a:spcAft>
                <a:spcPts val="600"/>
              </a:spcAft>
            </a:pPr>
            <a:r>
              <a:rPr lang="es-CO" sz="2800" kern="1200" baseline="0" dirty="0">
                <a:solidFill>
                  <a:srgbClr val="000099"/>
                </a:solidFill>
                <a:effectLst/>
                <a:latin typeface="Times New Roman" panose="02020603050405020304" pitchFamily="18" charset="0"/>
                <a:ea typeface="+mj-ea"/>
                <a:cs typeface="+mj-cs"/>
              </a:rPr>
              <a:t>Una vez revisado el </a:t>
            </a:r>
            <a:r>
              <a:rPr lang="es-CO" sz="2800" b="1" kern="1200" baseline="0" dirty="0">
                <a:solidFill>
                  <a:srgbClr val="000099"/>
                </a:solidFill>
                <a:effectLst/>
                <a:latin typeface="Times New Roman" panose="02020603050405020304" pitchFamily="18" charset="0"/>
                <a:ea typeface="+mj-ea"/>
                <a:cs typeface="+mj-cs"/>
              </a:rPr>
              <a:t>Acuerdo Conciliatorio</a:t>
            </a:r>
            <a:r>
              <a:rPr lang="es-CO" dirty="0">
                <a:solidFill>
                  <a:srgbClr val="000099"/>
                </a:solidFill>
                <a:latin typeface="Times New Roman" panose="02020603050405020304" pitchFamily="18" charset="0"/>
                <a:ea typeface="+mj-ea"/>
                <a:cs typeface="+mj-cs"/>
              </a:rPr>
              <a:t> es necesario:</a:t>
            </a:r>
            <a:endParaRPr lang="es-CO" sz="2800" kern="1200" baseline="0" dirty="0">
              <a:solidFill>
                <a:srgbClr val="000099"/>
              </a:solidFill>
              <a:effectLst/>
              <a:latin typeface="Times New Roman" panose="02020603050405020304" pitchFamily="18" charset="0"/>
              <a:ea typeface="+mj-ea"/>
              <a:cs typeface="+mj-cs"/>
            </a:endParaRPr>
          </a:p>
          <a:p>
            <a:pPr lvl="1">
              <a:spcBef>
                <a:spcPts val="1200"/>
              </a:spcBef>
              <a:spcAft>
                <a:spcPts val="600"/>
              </a:spcAft>
            </a:pPr>
            <a:r>
              <a:rPr lang="es-CO" b="1" kern="1200" baseline="0" dirty="0">
                <a:solidFill>
                  <a:srgbClr val="000099"/>
                </a:solidFill>
                <a:effectLst/>
                <a:latin typeface="Times New Roman" panose="02020603050405020304" pitchFamily="18" charset="0"/>
                <a:ea typeface="+mj-ea"/>
                <a:cs typeface="+mj-cs"/>
              </a:rPr>
              <a:t>Transmitirlo </a:t>
            </a:r>
            <a:r>
              <a:rPr lang="es-CO" b="1" dirty="0">
                <a:solidFill>
                  <a:srgbClr val="000099"/>
                </a:solidFill>
                <a:latin typeface="Times New Roman" panose="02020603050405020304" pitchFamily="18" charset="0"/>
              </a:rPr>
              <a:t>de manera inmediata</a:t>
            </a:r>
            <a:r>
              <a:rPr lang="es-CO" dirty="0">
                <a:solidFill>
                  <a:srgbClr val="000099"/>
                </a:solidFill>
                <a:latin typeface="Times New Roman" panose="02020603050405020304" pitchFamily="18" charset="0"/>
              </a:rPr>
              <a:t>, </a:t>
            </a:r>
            <a:r>
              <a:rPr lang="es-CO" kern="1200" baseline="0" dirty="0">
                <a:solidFill>
                  <a:srgbClr val="000099"/>
                </a:solidFill>
                <a:effectLst/>
                <a:latin typeface="Times New Roman" panose="02020603050405020304" pitchFamily="18" charset="0"/>
                <a:ea typeface="+mj-ea"/>
                <a:cs typeface="+mj-cs"/>
              </a:rPr>
              <a:t>vía mensaje de datos, a los interesados con la firma electrónica o digital del conciliador únicamente</a:t>
            </a:r>
          </a:p>
          <a:p>
            <a:pPr lvl="1">
              <a:spcBef>
                <a:spcPts val="1200"/>
              </a:spcBef>
              <a:spcAft>
                <a:spcPts val="600"/>
              </a:spcAft>
            </a:pPr>
            <a:r>
              <a:rPr lang="es-CO" kern="1200" baseline="0" dirty="0">
                <a:solidFill>
                  <a:srgbClr val="000099"/>
                </a:solidFill>
                <a:effectLst/>
                <a:latin typeface="Times New Roman" panose="02020603050405020304" pitchFamily="18" charset="0"/>
                <a:ea typeface="+mj-ea"/>
                <a:cs typeface="+mj-cs"/>
              </a:rPr>
              <a:t>Finalizar las actuaciones administrativas y tecnológicas debidas y reglamentarias</a:t>
            </a:r>
            <a:r>
              <a:rPr lang="es-CO" kern="1200" dirty="0">
                <a:solidFill>
                  <a:srgbClr val="000099"/>
                </a:solidFill>
                <a:effectLst/>
                <a:latin typeface="Times New Roman" panose="02020603050405020304" pitchFamily="18" charset="0"/>
                <a:ea typeface="+mj-ea"/>
                <a:cs typeface="+mj-cs"/>
              </a:rPr>
              <a:t> (</a:t>
            </a:r>
            <a:r>
              <a:rPr lang="es-CO" dirty="0">
                <a:solidFill>
                  <a:srgbClr val="000099"/>
                </a:solidFill>
                <a:latin typeface="Times New Roman" panose="02020603050405020304" pitchFamily="18" charset="0"/>
                <a:ea typeface="+mj-ea"/>
                <a:cs typeface="+mj-cs"/>
              </a:rPr>
              <a:t>E</a:t>
            </a:r>
            <a:r>
              <a:rPr lang="es-CO" kern="1200" baseline="0" dirty="0">
                <a:solidFill>
                  <a:srgbClr val="000099"/>
                </a:solidFill>
                <a:effectLst/>
                <a:latin typeface="Times New Roman" panose="02020603050405020304" pitchFamily="18" charset="0"/>
                <a:ea typeface="+mj-ea"/>
                <a:cs typeface="+mj-cs"/>
              </a:rPr>
              <a:t>vitar la grabación en sí de la conciliación, grabando únicamente el acuerdo conciliatorio)</a:t>
            </a:r>
          </a:p>
          <a:p>
            <a:pPr lvl="1">
              <a:spcBef>
                <a:spcPts val="1200"/>
              </a:spcBef>
              <a:spcAft>
                <a:spcPts val="600"/>
              </a:spcAft>
            </a:pPr>
            <a:r>
              <a:rPr lang="es-CO" dirty="0">
                <a:solidFill>
                  <a:srgbClr val="000099"/>
                </a:solidFill>
                <a:latin typeface="Times New Roman" panose="02020603050405020304" pitchFamily="18" charset="0"/>
                <a:ea typeface="+mj-ea"/>
                <a:cs typeface="+mj-cs"/>
              </a:rPr>
              <a:t>Realizar </a:t>
            </a:r>
            <a:r>
              <a:rPr lang="es-CO" kern="1200" baseline="0" dirty="0">
                <a:solidFill>
                  <a:srgbClr val="000099"/>
                </a:solidFill>
                <a:effectLst/>
                <a:latin typeface="Times New Roman" panose="02020603050405020304" pitchFamily="18" charset="0"/>
                <a:ea typeface="+mj-ea"/>
                <a:cs typeface="+mj-cs"/>
              </a:rPr>
              <a:t>la gestión administrativa para el </a:t>
            </a:r>
            <a:r>
              <a:rPr lang="es-CO" b="1" kern="1200" baseline="0" dirty="0">
                <a:solidFill>
                  <a:srgbClr val="000099"/>
                </a:solidFill>
                <a:effectLst/>
                <a:latin typeface="Times New Roman" panose="02020603050405020304" pitchFamily="18" charset="0"/>
                <a:ea typeface="+mj-ea"/>
                <a:cs typeface="+mj-cs"/>
              </a:rPr>
              <a:t>registro del acta </a:t>
            </a:r>
          </a:p>
          <a:p>
            <a:pPr lvl="1">
              <a:spcBef>
                <a:spcPts val="1200"/>
              </a:spcBef>
              <a:spcAft>
                <a:spcPts val="600"/>
              </a:spcAft>
            </a:pPr>
            <a:r>
              <a:rPr lang="es-CO" b="1" dirty="0">
                <a:solidFill>
                  <a:srgbClr val="000099"/>
                </a:solidFill>
                <a:latin typeface="Times New Roman" panose="02020603050405020304" pitchFamily="18" charset="0"/>
                <a:ea typeface="+mj-ea"/>
                <a:cs typeface="+mj-cs"/>
              </a:rPr>
              <a:t>E</a:t>
            </a:r>
            <a:r>
              <a:rPr lang="es-CO" b="1" kern="1200" baseline="0" dirty="0">
                <a:solidFill>
                  <a:srgbClr val="000099"/>
                </a:solidFill>
                <a:effectLst/>
                <a:latin typeface="Times New Roman" panose="02020603050405020304" pitchFamily="18" charset="0"/>
                <a:ea typeface="+mj-ea"/>
                <a:cs typeface="+mj-cs"/>
              </a:rPr>
              <a:t>laborar los informes internos estadísticos</a:t>
            </a:r>
            <a:r>
              <a:rPr lang="es-CO" kern="1200" baseline="0" dirty="0">
                <a:solidFill>
                  <a:srgbClr val="000099"/>
                </a:solidFill>
                <a:effectLst/>
                <a:latin typeface="Times New Roman" panose="02020603050405020304" pitchFamily="18" charset="0"/>
                <a:ea typeface="+mj-ea"/>
                <a:cs typeface="+mj-cs"/>
              </a:rPr>
              <a:t> para efectos administrativos y de evaluación</a:t>
            </a:r>
          </a:p>
          <a:p>
            <a:pPr lvl="1">
              <a:spcBef>
                <a:spcPts val="1200"/>
              </a:spcBef>
              <a:spcAft>
                <a:spcPts val="600"/>
              </a:spcAft>
            </a:pPr>
            <a:r>
              <a:rPr lang="es-CO" dirty="0">
                <a:solidFill>
                  <a:srgbClr val="000099"/>
                </a:solidFill>
                <a:latin typeface="Times New Roman" panose="02020603050405020304" pitchFamily="18" charset="0"/>
                <a:ea typeface="+mj-ea"/>
                <a:cs typeface="+mj-cs"/>
              </a:rPr>
              <a:t>S</a:t>
            </a:r>
            <a:r>
              <a:rPr lang="es-CO" kern="1200" baseline="0" dirty="0">
                <a:solidFill>
                  <a:srgbClr val="000099"/>
                </a:solidFill>
                <a:effectLst/>
                <a:latin typeface="Times New Roman" panose="02020603050405020304" pitchFamily="18" charset="0"/>
                <a:ea typeface="+mj-ea"/>
                <a:cs typeface="+mj-cs"/>
              </a:rPr>
              <a:t>i se trata de una audiencia dentro del proceso, </a:t>
            </a:r>
            <a:r>
              <a:rPr lang="es-CO" b="1" kern="1200" baseline="0" dirty="0">
                <a:solidFill>
                  <a:srgbClr val="000099"/>
                </a:solidFill>
                <a:effectLst/>
                <a:latin typeface="Times New Roman" panose="02020603050405020304" pitchFamily="18" charset="0"/>
                <a:ea typeface="+mj-ea"/>
                <a:cs typeface="+mj-cs"/>
              </a:rPr>
              <a:t>verificar que se grabó, que se subió a la nube o repositorio </a:t>
            </a:r>
            <a:r>
              <a:rPr lang="es-CO" kern="1200" baseline="0" dirty="0">
                <a:solidFill>
                  <a:srgbClr val="000099"/>
                </a:solidFill>
                <a:effectLst/>
                <a:latin typeface="Times New Roman" panose="02020603050405020304" pitchFamily="18" charset="0"/>
                <a:ea typeface="+mj-ea"/>
                <a:cs typeface="+mj-cs"/>
              </a:rPr>
              <a:t>dispuesto para el efecto</a:t>
            </a:r>
            <a:endParaRPr lang="es-CO"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E119B365-AD3A-43E5-8672-90CE6B45A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223185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6003"/>
          </a:xfrm>
        </p:spPr>
        <p:txBody>
          <a:bodyPr>
            <a:normAutofit/>
          </a:bodyPr>
          <a:lstStyle/>
          <a:p>
            <a:pPr algn="ctr"/>
            <a:r>
              <a:rPr lang="es-CO" sz="3600" b="1" i="1" kern="1200" baseline="0" dirty="0">
                <a:solidFill>
                  <a:srgbClr val="000099"/>
                </a:solidFill>
                <a:effectLst/>
                <a:latin typeface="Times New Roman" panose="02020603050405020304" pitchFamily="18" charset="0"/>
              </a:rPr>
              <a:t>A MANERA DE CONCLUSIONES </a:t>
            </a:r>
            <a:endParaRPr lang="es-CO" sz="36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487606"/>
            <a:ext cx="10515600" cy="4981433"/>
          </a:xfrm>
        </p:spPr>
        <p:txBody>
          <a:bodyPr>
            <a:normAutofit fontScale="92500" lnSpcReduction="20000"/>
          </a:bodyPr>
          <a:lstStyle/>
          <a:p>
            <a:pPr lvl="0">
              <a:lnSpc>
                <a:spcPct val="150000"/>
              </a:lnSpc>
              <a:spcBef>
                <a:spcPts val="1200"/>
              </a:spcBef>
              <a:spcAft>
                <a:spcPts val="600"/>
              </a:spcAft>
            </a:pPr>
            <a:r>
              <a:rPr lang="es-CO" sz="3200" kern="1200" baseline="0" dirty="0">
                <a:solidFill>
                  <a:srgbClr val="000099"/>
                </a:solidFill>
                <a:effectLst/>
                <a:latin typeface="Times New Roman" panose="02020603050405020304" pitchFamily="18" charset="0"/>
                <a:ea typeface="+mj-ea"/>
                <a:cs typeface="+mj-cs"/>
              </a:rPr>
              <a:t>Los Convocados, el Conciliador y los Funcionarios Judiciales, deben asumir un nuevo concepto de actuación administrativa y judicial, con respecto a los recientes contenidos de los Principios Procesales y la Identidad Digital, pues en presencia de la tecnología se presentan algunas particularidades, aun hoy por descubrir, ejemplo, el domicilio como concepto de relación con un territorio no es ya muy útil, la flexibilidad de las formas, por excelencia es lo que aconseja la tecnología. </a:t>
            </a: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090D58BE-ABAF-489E-842E-1EABFEC8A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288171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42736" y="307075"/>
            <a:ext cx="10515600" cy="822230"/>
          </a:xfrm>
        </p:spPr>
        <p:txBody>
          <a:bodyPr>
            <a:normAutofit/>
          </a:bodyPr>
          <a:lstStyle/>
          <a:p>
            <a:pPr lvl="0" algn="ctr"/>
            <a:r>
              <a:rPr lang="es-CO" sz="3200" b="1" i="1" kern="1200" baseline="0" dirty="0">
                <a:solidFill>
                  <a:srgbClr val="000099"/>
                </a:solidFill>
                <a:effectLst/>
                <a:latin typeface="Times New Roman" panose="02020603050405020304" pitchFamily="18" charset="0"/>
              </a:rPr>
              <a:t>ALFABETIZACIÓN EN EL USO DE PLATAFORMAS</a:t>
            </a:r>
            <a:endParaRPr lang="es-CO" sz="32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392072"/>
            <a:ext cx="10515600" cy="5158853"/>
          </a:xfrm>
        </p:spPr>
        <p:txBody>
          <a:bodyPr>
            <a:noAutofit/>
          </a:bodyPr>
          <a:lstStyle/>
          <a:p>
            <a:pPr lvl="0">
              <a:lnSpc>
                <a:spcPts val="3600"/>
              </a:lnSpc>
            </a:pPr>
            <a:r>
              <a:rPr lang="es-CO" sz="3000" kern="1200" baseline="0" dirty="0">
                <a:solidFill>
                  <a:srgbClr val="000099"/>
                </a:solidFill>
                <a:effectLst/>
                <a:latin typeface="Times New Roman" panose="02020603050405020304" pitchFamily="18" charset="0"/>
                <a:ea typeface="+mj-ea"/>
                <a:cs typeface="+mj-cs"/>
              </a:rPr>
              <a:t>Es necesaria la alfabetización a los intervinientes sobre el uso de plataformas destinadas para las Audiencias</a:t>
            </a:r>
          </a:p>
          <a:p>
            <a:pPr lvl="0">
              <a:lnSpc>
                <a:spcPts val="3600"/>
              </a:lnSpc>
            </a:pPr>
            <a:r>
              <a:rPr lang="es-CO" sz="3000" dirty="0">
                <a:solidFill>
                  <a:srgbClr val="000099"/>
                </a:solidFill>
                <a:latin typeface="Times New Roman" panose="02020603050405020304" pitchFamily="18" charset="0"/>
                <a:ea typeface="+mj-ea"/>
                <a:cs typeface="+mj-cs"/>
              </a:rPr>
              <a:t>Es importante </a:t>
            </a:r>
            <a:r>
              <a:rPr lang="es-CO" sz="3000" kern="1200" baseline="0" dirty="0">
                <a:solidFill>
                  <a:srgbClr val="000099"/>
                </a:solidFill>
                <a:effectLst/>
                <a:latin typeface="Times New Roman" panose="02020603050405020304" pitchFamily="18" charset="0"/>
                <a:ea typeface="+mj-ea"/>
                <a:cs typeface="+mj-cs"/>
              </a:rPr>
              <a:t>incluir una sesión de ensayo o prueba para observar el comportamiento de los medios puestos a disposición y tener la oportunidad de corregir las posibles fallas</a:t>
            </a:r>
          </a:p>
          <a:p>
            <a:pPr lvl="0">
              <a:lnSpc>
                <a:spcPts val="3600"/>
              </a:lnSpc>
            </a:pPr>
            <a:r>
              <a:rPr lang="es-CO" sz="3000" kern="1200" baseline="0" dirty="0">
                <a:solidFill>
                  <a:srgbClr val="000099"/>
                </a:solidFill>
                <a:effectLst/>
                <a:latin typeface="Times New Roman" panose="02020603050405020304" pitchFamily="18" charset="0"/>
                <a:ea typeface="+mj-ea"/>
                <a:cs typeface="+mj-cs"/>
              </a:rPr>
              <a:t>La instrucción puede ser colgada en la página web de la entidad promotora del centro de conciliación o del poder judicial, con un avatar donde se explique la parte mecánica del acceso a la plataforma y el uso de herramientas disponibles dentro de cada una de esas plataformas a usar en el momento de la audiencia. </a:t>
            </a:r>
            <a:endParaRPr lang="es-CO" sz="3000"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BC2EB800-2E61-42B6-BD7C-2425DADCE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1359183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22230"/>
          </a:xfrm>
        </p:spPr>
        <p:txBody>
          <a:bodyPr>
            <a:normAutofit/>
          </a:bodyPr>
          <a:lstStyle/>
          <a:p>
            <a:pPr algn="ctr"/>
            <a:r>
              <a:rPr lang="es-CO" sz="3600" b="1" i="1" kern="1200" baseline="0" dirty="0">
                <a:solidFill>
                  <a:srgbClr val="000099"/>
                </a:solidFill>
                <a:effectLst/>
                <a:latin typeface="Times New Roman" panose="02020603050405020304" pitchFamily="18" charset="0"/>
              </a:rPr>
              <a:t>GRABACIÓN DE LA AUDIENCIA</a:t>
            </a:r>
            <a:endParaRPr lang="es-CO" sz="36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187356"/>
            <a:ext cx="10515600" cy="5308978"/>
          </a:xfrm>
        </p:spPr>
        <p:txBody>
          <a:bodyPr>
            <a:noAutofit/>
          </a:bodyPr>
          <a:lstStyle/>
          <a:p>
            <a:pPr lvl="0">
              <a:lnSpc>
                <a:spcPts val="3600"/>
              </a:lnSpc>
              <a:spcBef>
                <a:spcPts val="1200"/>
              </a:spcBef>
              <a:spcAft>
                <a:spcPts val="600"/>
              </a:spcAft>
            </a:pPr>
            <a:r>
              <a:rPr lang="es-CO" sz="3000" kern="1200" baseline="0" dirty="0">
                <a:solidFill>
                  <a:srgbClr val="000099"/>
                </a:solidFill>
                <a:effectLst/>
                <a:latin typeface="Times New Roman" panose="02020603050405020304" pitchFamily="18" charset="0"/>
                <a:ea typeface="+mj-ea"/>
                <a:cs typeface="+mj-cs"/>
              </a:rPr>
              <a:t>Se debe grabar, para efectos de la identidad digital, por lo menos la presentación de los convocados y sus elementos de identificación que usen durante la Audiencia, indicando también su correo electrónico y/o número de celular personal. </a:t>
            </a:r>
          </a:p>
          <a:p>
            <a:pPr lvl="0">
              <a:lnSpc>
                <a:spcPts val="3600"/>
              </a:lnSpc>
              <a:spcBef>
                <a:spcPts val="1200"/>
              </a:spcBef>
              <a:spcAft>
                <a:spcPts val="600"/>
              </a:spcAft>
            </a:pPr>
            <a:r>
              <a:rPr lang="es-CO" sz="3000" dirty="0">
                <a:solidFill>
                  <a:srgbClr val="000099"/>
                </a:solidFill>
                <a:latin typeface="Times New Roman" panose="02020603050405020304" pitchFamily="18" charset="0"/>
                <a:ea typeface="+mj-ea"/>
                <a:cs typeface="+mj-cs"/>
              </a:rPr>
              <a:t>Tales datos </a:t>
            </a:r>
            <a:r>
              <a:rPr lang="es-CO" sz="3000" kern="1200" baseline="0" dirty="0">
                <a:solidFill>
                  <a:srgbClr val="000099"/>
                </a:solidFill>
                <a:effectLst/>
                <a:latin typeface="Times New Roman" panose="02020603050405020304" pitchFamily="18" charset="0"/>
                <a:ea typeface="+mj-ea"/>
                <a:cs typeface="+mj-cs"/>
              </a:rPr>
              <a:t>son elementos propios de la identidad digital</a:t>
            </a:r>
          </a:p>
          <a:p>
            <a:pPr lvl="0">
              <a:lnSpc>
                <a:spcPts val="3600"/>
              </a:lnSpc>
              <a:spcBef>
                <a:spcPts val="1200"/>
              </a:spcBef>
              <a:spcAft>
                <a:spcPts val="600"/>
              </a:spcAft>
            </a:pPr>
            <a:r>
              <a:rPr lang="es-CO" sz="3000" kern="1200" baseline="0" dirty="0">
                <a:solidFill>
                  <a:srgbClr val="000099"/>
                </a:solidFill>
                <a:effectLst/>
                <a:latin typeface="Times New Roman" panose="02020603050405020304" pitchFamily="18" charset="0"/>
                <a:ea typeface="+mj-ea"/>
                <a:cs typeface="+mj-cs"/>
              </a:rPr>
              <a:t>Así, se deben</a:t>
            </a:r>
            <a:r>
              <a:rPr lang="es-CO" sz="3000" kern="1200" dirty="0">
                <a:solidFill>
                  <a:srgbClr val="000099"/>
                </a:solidFill>
                <a:effectLst/>
                <a:latin typeface="Times New Roman" panose="02020603050405020304" pitchFamily="18" charset="0"/>
                <a:ea typeface="+mj-ea"/>
                <a:cs typeface="+mj-cs"/>
              </a:rPr>
              <a:t> h</a:t>
            </a:r>
            <a:r>
              <a:rPr lang="es-CO" sz="3000" kern="1200" baseline="0" dirty="0">
                <a:solidFill>
                  <a:srgbClr val="000099"/>
                </a:solidFill>
                <a:effectLst/>
                <a:latin typeface="Times New Roman" panose="02020603050405020304" pitchFamily="18" charset="0"/>
                <a:ea typeface="+mj-ea"/>
                <a:cs typeface="+mj-cs"/>
              </a:rPr>
              <a:t>acer las diligencias necesarias para adoptar la identidad digital mediante su cédula de ciudadanía digital</a:t>
            </a:r>
          </a:p>
          <a:p>
            <a:pPr lvl="0">
              <a:lnSpc>
                <a:spcPts val="3600"/>
              </a:lnSpc>
              <a:spcBef>
                <a:spcPts val="1200"/>
              </a:spcBef>
              <a:spcAft>
                <a:spcPts val="600"/>
              </a:spcAft>
            </a:pPr>
            <a:r>
              <a:rPr lang="es-CO" sz="3000" kern="1200" baseline="0" dirty="0">
                <a:solidFill>
                  <a:srgbClr val="000099"/>
                </a:solidFill>
                <a:effectLst/>
                <a:latin typeface="Times New Roman" panose="02020603050405020304" pitchFamily="18" charset="0"/>
                <a:ea typeface="+mj-ea"/>
                <a:cs typeface="+mj-cs"/>
              </a:rPr>
              <a:t>Además, se requiere grabar la parte pertinente al acuerdo de viva voz el conciliador o el juez. </a:t>
            </a:r>
            <a:endParaRPr lang="es-CO" sz="3000"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49715E74-D3BA-4F44-9E74-35A88D645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2893407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04117"/>
          </a:xfrm>
        </p:spPr>
        <p:txBody>
          <a:bodyPr>
            <a:normAutofit/>
          </a:bodyPr>
          <a:lstStyle/>
          <a:p>
            <a:pPr algn="ctr"/>
            <a:r>
              <a:rPr lang="es-CO" sz="3600" b="1" i="1" kern="1200" baseline="0" dirty="0">
                <a:solidFill>
                  <a:srgbClr val="000099"/>
                </a:solidFill>
                <a:effectLst/>
                <a:latin typeface="Times New Roman" panose="02020603050405020304" pitchFamily="18" charset="0"/>
              </a:rPr>
              <a:t>LA VOZ EN UNA AUDIENCIA</a:t>
            </a:r>
            <a:endParaRPr lang="es-CO" sz="36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514900"/>
            <a:ext cx="7678003" cy="5008729"/>
          </a:xfrm>
        </p:spPr>
        <p:txBody>
          <a:bodyPr>
            <a:noAutofit/>
          </a:bodyPr>
          <a:lstStyle/>
          <a:p>
            <a:pPr lvl="0">
              <a:lnSpc>
                <a:spcPts val="3840"/>
              </a:lnSpc>
            </a:pPr>
            <a:r>
              <a:rPr lang="es-CO" sz="3000" kern="1200" baseline="0" dirty="0">
                <a:solidFill>
                  <a:srgbClr val="000099"/>
                </a:solidFill>
                <a:effectLst/>
                <a:latin typeface="Times New Roman" panose="02020603050405020304" pitchFamily="18" charset="0"/>
                <a:ea typeface="+mj-ea"/>
                <a:cs typeface="+mj-cs"/>
              </a:rPr>
              <a:t>Los convocados deben hablar en viva voz, perceptible por los sentidos o por medio de interprete, cuando sea del caso, para efectos de entender el mensaje que quieren expresar</a:t>
            </a:r>
          </a:p>
          <a:p>
            <a:pPr lvl="0">
              <a:lnSpc>
                <a:spcPts val="3840"/>
              </a:lnSpc>
            </a:pPr>
            <a:r>
              <a:rPr lang="es-CO" sz="3000" kern="1200" baseline="0" dirty="0">
                <a:solidFill>
                  <a:srgbClr val="000099"/>
                </a:solidFill>
                <a:effectLst/>
                <a:latin typeface="Times New Roman" panose="02020603050405020304" pitchFamily="18" charset="0"/>
                <a:ea typeface="+mj-ea"/>
                <a:cs typeface="+mj-cs"/>
              </a:rPr>
              <a:t>Si los medios tecnológicos no son permanentes y continuos frente al servicio que ofrecen, se debe </a:t>
            </a:r>
            <a:r>
              <a:rPr lang="es-CO" sz="3000" b="1" kern="1200" baseline="0" dirty="0">
                <a:solidFill>
                  <a:srgbClr val="000099"/>
                </a:solidFill>
                <a:effectLst/>
                <a:latin typeface="Times New Roman" panose="02020603050405020304" pitchFamily="18" charset="0"/>
                <a:ea typeface="+mj-ea"/>
                <a:cs typeface="+mj-cs"/>
              </a:rPr>
              <a:t>suspender la audiencia y fijar nueva fecha</a:t>
            </a:r>
            <a:r>
              <a:rPr lang="es-CO" sz="3000" kern="1200" baseline="0" dirty="0">
                <a:solidFill>
                  <a:srgbClr val="000099"/>
                </a:solidFill>
                <a:effectLst/>
                <a:latin typeface="Times New Roman" panose="02020603050405020304" pitchFamily="18" charset="0"/>
                <a:ea typeface="+mj-ea"/>
                <a:cs typeface="+mj-cs"/>
              </a:rPr>
              <a:t>, con el fin de garantizar un entendimiento claro de lo que quieren decir los convocados. </a:t>
            </a:r>
            <a:endParaRPr lang="es-CO" sz="3000" dirty="0">
              <a:solidFill>
                <a:srgbClr val="000099"/>
              </a:solidFill>
            </a:endParaRPr>
          </a:p>
        </p:txBody>
      </p:sp>
      <p:pic>
        <p:nvPicPr>
          <p:cNvPr id="1026" name="Picture 2" descr="Medios electrónicos de comunicación timeline | Timetoast time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731" y="2511188"/>
            <a:ext cx="3226140" cy="260672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Dibujo animado de un personaje con la boca abierta&#10;&#10;Descripción generada automáticamente con confianza baja">
            <a:extLst>
              <a:ext uri="{FF2B5EF4-FFF2-40B4-BE49-F238E27FC236}">
                <a16:creationId xmlns:a16="http://schemas.microsoft.com/office/drawing/2014/main" id="{046C7684-5FB6-4442-B6DF-8D283430A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3456164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31412"/>
          </a:xfrm>
        </p:spPr>
        <p:txBody>
          <a:bodyPr>
            <a:normAutofit/>
          </a:bodyPr>
          <a:lstStyle/>
          <a:p>
            <a:pPr algn="ctr"/>
            <a:r>
              <a:rPr lang="es-CO" sz="3600" b="1" i="1" kern="1200" baseline="0" dirty="0">
                <a:solidFill>
                  <a:srgbClr val="000099"/>
                </a:solidFill>
                <a:effectLst/>
                <a:latin typeface="Times New Roman" panose="02020603050405020304" pitchFamily="18" charset="0"/>
              </a:rPr>
              <a:t>SESIONES PUBLICAS Y/O PRIVADAS</a:t>
            </a:r>
            <a:endParaRPr lang="es-CO" sz="36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199" y="1542197"/>
            <a:ext cx="7227627" cy="4913194"/>
          </a:xfrm>
        </p:spPr>
        <p:txBody>
          <a:bodyPr>
            <a:noAutofit/>
          </a:bodyPr>
          <a:lstStyle/>
          <a:p>
            <a:pPr lvl="0">
              <a:lnSpc>
                <a:spcPts val="3840"/>
              </a:lnSpc>
              <a:spcBef>
                <a:spcPts val="1200"/>
              </a:spcBef>
              <a:spcAft>
                <a:spcPts val="600"/>
              </a:spcAft>
            </a:pPr>
            <a:r>
              <a:rPr lang="es-CO" sz="3200" kern="1200" baseline="0" dirty="0">
                <a:solidFill>
                  <a:srgbClr val="000099"/>
                </a:solidFill>
                <a:effectLst/>
                <a:latin typeface="Times New Roman" panose="02020603050405020304" pitchFamily="18" charset="0"/>
                <a:ea typeface="+mj-ea"/>
                <a:cs typeface="+mj-cs"/>
              </a:rPr>
              <a:t>Se puede acudir a </a:t>
            </a:r>
            <a:r>
              <a:rPr lang="es-CO" sz="3200" b="1" kern="1200" baseline="0" dirty="0">
                <a:solidFill>
                  <a:srgbClr val="000099"/>
                </a:solidFill>
                <a:effectLst/>
                <a:latin typeface="Times New Roman" panose="02020603050405020304" pitchFamily="18" charset="0"/>
                <a:ea typeface="+mj-ea"/>
                <a:cs typeface="+mj-cs"/>
              </a:rPr>
              <a:t>sesiones privadas </a:t>
            </a:r>
            <a:r>
              <a:rPr lang="es-CO" sz="3200" kern="1200" baseline="0" dirty="0">
                <a:solidFill>
                  <a:srgbClr val="000099"/>
                </a:solidFill>
                <a:effectLst/>
                <a:latin typeface="Times New Roman" panose="02020603050405020304" pitchFamily="18" charset="0"/>
                <a:ea typeface="+mj-ea"/>
                <a:cs typeface="+mj-cs"/>
              </a:rPr>
              <a:t>con el conciliador y separadas para explicar términos o modismos regionales o que no sea de entendimiento general.</a:t>
            </a:r>
          </a:p>
          <a:p>
            <a:pPr lvl="0">
              <a:lnSpc>
                <a:spcPts val="3840"/>
              </a:lnSpc>
              <a:spcBef>
                <a:spcPts val="1200"/>
              </a:spcBef>
              <a:spcAft>
                <a:spcPts val="600"/>
              </a:spcAft>
            </a:pPr>
            <a:r>
              <a:rPr lang="es-CO" sz="3200" kern="1200" baseline="0" dirty="0">
                <a:solidFill>
                  <a:srgbClr val="000099"/>
                </a:solidFill>
                <a:effectLst/>
                <a:latin typeface="Times New Roman" panose="02020603050405020304" pitchFamily="18" charset="0"/>
                <a:ea typeface="+mj-ea"/>
                <a:cs typeface="+mj-cs"/>
              </a:rPr>
              <a:t>Si se trata de </a:t>
            </a:r>
            <a:r>
              <a:rPr lang="es-CO" sz="3200" b="1" kern="1200" baseline="0" dirty="0">
                <a:solidFill>
                  <a:srgbClr val="000099"/>
                </a:solidFill>
                <a:effectLst/>
                <a:latin typeface="Times New Roman" panose="02020603050405020304" pitchFamily="18" charset="0"/>
                <a:ea typeface="+mj-ea"/>
                <a:cs typeface="+mj-cs"/>
              </a:rPr>
              <a:t>audiencias públicas </a:t>
            </a:r>
            <a:r>
              <a:rPr lang="es-CO" sz="3200" kern="1200" baseline="0" dirty="0">
                <a:solidFill>
                  <a:srgbClr val="000099"/>
                </a:solidFill>
                <a:effectLst/>
                <a:latin typeface="Times New Roman" panose="02020603050405020304" pitchFamily="18" charset="0"/>
                <a:ea typeface="+mj-ea"/>
                <a:cs typeface="+mj-cs"/>
              </a:rPr>
              <a:t>se debe </a:t>
            </a:r>
            <a:r>
              <a:rPr lang="es-CO" sz="3200" b="1" kern="1200" baseline="0" dirty="0">
                <a:solidFill>
                  <a:srgbClr val="000099"/>
                </a:solidFill>
                <a:effectLst/>
                <a:latin typeface="Times New Roman" panose="02020603050405020304" pitchFamily="18" charset="0"/>
                <a:ea typeface="+mj-ea"/>
                <a:cs typeface="+mj-cs"/>
              </a:rPr>
              <a:t>verificar que se está grabando </a:t>
            </a:r>
            <a:r>
              <a:rPr lang="es-CO" sz="3200" kern="1200" baseline="0" dirty="0">
                <a:solidFill>
                  <a:srgbClr val="000099"/>
                </a:solidFill>
                <a:effectLst/>
                <a:latin typeface="Times New Roman" panose="02020603050405020304" pitchFamily="18" charset="0"/>
                <a:ea typeface="+mj-ea"/>
                <a:cs typeface="+mj-cs"/>
              </a:rPr>
              <a:t>lo ocurrido, con especial atención en la claridad de la voz, volumen e identidad de las partes.</a:t>
            </a:r>
            <a:endParaRPr lang="es-CO" sz="3200" dirty="0">
              <a:solidFill>
                <a:srgbClr val="000099"/>
              </a:solidFill>
            </a:endParaRPr>
          </a:p>
        </p:txBody>
      </p:sp>
      <p:pic>
        <p:nvPicPr>
          <p:cNvPr id="2050" name="Picture 2" descr="Músico Pro Técnicas: Concepto básicos de la grabación digital de soni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902054" y="2977800"/>
            <a:ext cx="4083976" cy="204198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Dibujo animado de un personaje con la boca abierta&#10;&#10;Descripción generada automáticamente con confianza baja">
            <a:extLst>
              <a:ext uri="{FF2B5EF4-FFF2-40B4-BE49-F238E27FC236}">
                <a16:creationId xmlns:a16="http://schemas.microsoft.com/office/drawing/2014/main" id="{12F65F7B-C8B3-4E94-B331-DCB1D34792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3566452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45060"/>
          </a:xfrm>
        </p:spPr>
        <p:txBody>
          <a:bodyPr>
            <a:normAutofit/>
          </a:bodyPr>
          <a:lstStyle/>
          <a:p>
            <a:pPr algn="ctr"/>
            <a:r>
              <a:rPr lang="es-CO" sz="3200" b="1" i="1" kern="1200" baseline="0" dirty="0">
                <a:solidFill>
                  <a:srgbClr val="000099"/>
                </a:solidFill>
                <a:effectLst/>
                <a:latin typeface="Times New Roman" panose="02020603050405020304" pitchFamily="18" charset="0"/>
              </a:rPr>
              <a:t>PUNTOS DE ACCESO – CONEXIÓN Y ASESORÍA</a:t>
            </a:r>
            <a:endParaRPr lang="es-CO" sz="32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199" y="1310186"/>
            <a:ext cx="10639567" cy="5363569"/>
          </a:xfrm>
        </p:spPr>
        <p:txBody>
          <a:bodyPr>
            <a:noAutofit/>
          </a:bodyPr>
          <a:lstStyle/>
          <a:p>
            <a:pPr lvl="0">
              <a:spcBef>
                <a:spcPts val="1200"/>
              </a:spcBef>
              <a:spcAft>
                <a:spcPts val="600"/>
              </a:spcAft>
            </a:pPr>
            <a:r>
              <a:rPr lang="es-CO" sz="3000" kern="1200" baseline="0" dirty="0">
                <a:solidFill>
                  <a:srgbClr val="000099"/>
                </a:solidFill>
                <a:effectLst/>
                <a:latin typeface="Times New Roman" panose="02020603050405020304" pitchFamily="18" charset="0"/>
                <a:ea typeface="+mj-ea"/>
                <a:cs typeface="+mj-cs"/>
              </a:rPr>
              <a:t>El Estado debe </a:t>
            </a:r>
            <a:r>
              <a:rPr lang="es-CO" sz="3000" b="1" kern="1200" baseline="0" dirty="0">
                <a:solidFill>
                  <a:srgbClr val="000099"/>
                </a:solidFill>
                <a:effectLst/>
                <a:latin typeface="Times New Roman" panose="02020603050405020304" pitchFamily="18" charset="0"/>
                <a:ea typeface="+mj-ea"/>
                <a:cs typeface="+mj-cs"/>
              </a:rPr>
              <a:t>establecer puntos de acceso y conexión </a:t>
            </a:r>
            <a:r>
              <a:rPr lang="es-CO" sz="3000" kern="1200" baseline="0" dirty="0">
                <a:solidFill>
                  <a:srgbClr val="000099"/>
                </a:solidFill>
                <a:effectLst/>
                <a:latin typeface="Times New Roman" panose="02020603050405020304" pitchFamily="18" charset="0"/>
                <a:ea typeface="+mj-ea"/>
                <a:cs typeface="+mj-cs"/>
              </a:rPr>
              <a:t>con asesoría a los interesados para fomentar la confianza en el servicio</a:t>
            </a:r>
          </a:p>
          <a:p>
            <a:pPr lvl="0">
              <a:spcBef>
                <a:spcPts val="1200"/>
              </a:spcBef>
              <a:spcAft>
                <a:spcPts val="600"/>
              </a:spcAft>
            </a:pPr>
            <a:r>
              <a:rPr lang="es-CO" sz="3000" dirty="0">
                <a:solidFill>
                  <a:srgbClr val="000099"/>
                </a:solidFill>
                <a:latin typeface="Times New Roman" panose="02020603050405020304" pitchFamily="18" charset="0"/>
                <a:ea typeface="+mj-ea"/>
                <a:cs typeface="+mj-cs"/>
              </a:rPr>
              <a:t>La conectividad se debe </a:t>
            </a:r>
            <a:r>
              <a:rPr lang="es-CO" sz="3000" kern="1200" baseline="0" dirty="0">
                <a:solidFill>
                  <a:srgbClr val="000099"/>
                </a:solidFill>
                <a:effectLst/>
                <a:latin typeface="Times New Roman" panose="02020603050405020304" pitchFamily="18" charset="0"/>
                <a:ea typeface="+mj-ea"/>
                <a:cs typeface="+mj-cs"/>
              </a:rPr>
              <a:t>extender a nivel nacional e internacional, pues el domicilio de las partes no determina la competencia del centro de conciliación o del Juzgado</a:t>
            </a:r>
          </a:p>
          <a:p>
            <a:pPr lvl="0">
              <a:spcBef>
                <a:spcPts val="1200"/>
              </a:spcBef>
              <a:spcAft>
                <a:spcPts val="600"/>
              </a:spcAft>
            </a:pPr>
            <a:r>
              <a:rPr lang="es-CO" sz="3000" dirty="0">
                <a:solidFill>
                  <a:srgbClr val="000099"/>
                </a:solidFill>
                <a:latin typeface="Times New Roman" panose="02020603050405020304" pitchFamily="18" charset="0"/>
                <a:ea typeface="+mj-ea"/>
                <a:cs typeface="+mj-cs"/>
              </a:rPr>
              <a:t>También deben </a:t>
            </a:r>
            <a:r>
              <a:rPr lang="es-CO" sz="3000" kern="1200" baseline="0" dirty="0">
                <a:solidFill>
                  <a:srgbClr val="000099"/>
                </a:solidFill>
                <a:effectLst/>
                <a:latin typeface="Times New Roman" panose="02020603050405020304" pitchFamily="18" charset="0"/>
                <a:ea typeface="+mj-ea"/>
                <a:cs typeface="+mj-cs"/>
              </a:rPr>
              <a:t>firmar convenios de cooperación con las personerías municipales, alcaldes, intendentes, para que allí se preste el servicio de punto de conexión, con asesoría tecnología, de manera que los campesinos y personas no familiarizadas con la tecnología tengan acceso a los medios de administración de justicia, en igualdad de condiciones entre todos los convocados. </a:t>
            </a:r>
            <a:endParaRPr lang="es-CO" sz="3000"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4A8B4C6E-4D2E-44A0-A3CB-99F3BD4D9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42176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615" y="147658"/>
            <a:ext cx="5133796" cy="1189823"/>
          </a:xfrm>
          <a:prstGeom prst="rect">
            <a:avLst/>
          </a:prstGeom>
        </p:spPr>
      </p:pic>
      <p:sp>
        <p:nvSpPr>
          <p:cNvPr id="2" name="Título 1"/>
          <p:cNvSpPr>
            <a:spLocks noGrp="1"/>
          </p:cNvSpPr>
          <p:nvPr>
            <p:ph type="title"/>
          </p:nvPr>
        </p:nvSpPr>
        <p:spPr>
          <a:xfrm>
            <a:off x="1539815" y="388961"/>
            <a:ext cx="10515600" cy="781287"/>
          </a:xfrm>
        </p:spPr>
        <p:txBody>
          <a:bodyPr>
            <a:normAutofit/>
          </a:bodyPr>
          <a:lstStyle/>
          <a:p>
            <a:r>
              <a:rPr lang="es-CO" sz="3600" b="1" kern="1200" baseline="0" dirty="0">
                <a:solidFill>
                  <a:srgbClr val="000099"/>
                </a:solidFill>
                <a:effectLst/>
                <a:latin typeface="Times New Roman" panose="02020603050405020304" pitchFamily="18" charset="0"/>
              </a:rPr>
              <a:t>INTRODUCCIÓN</a:t>
            </a:r>
            <a:endParaRPr lang="es-CO" sz="3600" b="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532264" y="1337479"/>
            <a:ext cx="11061638" cy="5131560"/>
          </a:xfrm>
        </p:spPr>
        <p:txBody>
          <a:bodyPr>
            <a:noAutofit/>
          </a:bodyPr>
          <a:lstStyle/>
          <a:p>
            <a:pPr lvl="0">
              <a:lnSpc>
                <a:spcPts val="3840"/>
              </a:lnSpc>
              <a:spcBef>
                <a:spcPts val="600"/>
              </a:spcBef>
              <a:spcAft>
                <a:spcPts val="600"/>
              </a:spcAft>
            </a:pPr>
            <a:r>
              <a:rPr lang="es-CO" sz="3600" dirty="0">
                <a:solidFill>
                  <a:srgbClr val="000099"/>
                </a:solidFill>
                <a:latin typeface="Times New Roman" panose="02020603050405020304" pitchFamily="18" charset="0"/>
                <a:ea typeface="+mj-ea"/>
                <a:cs typeface="+mj-cs"/>
              </a:rPr>
              <a:t>Vivimos </a:t>
            </a:r>
            <a:r>
              <a:rPr lang="es-CO" sz="3600" kern="1200" baseline="0" dirty="0">
                <a:solidFill>
                  <a:srgbClr val="000099"/>
                </a:solidFill>
                <a:effectLst/>
                <a:latin typeface="Times New Roman" panose="02020603050405020304" pitchFamily="18" charset="0"/>
                <a:ea typeface="+mj-ea"/>
                <a:cs typeface="+mj-cs"/>
              </a:rPr>
              <a:t>un momento histórico que influye la sociedad:</a:t>
            </a:r>
          </a:p>
          <a:p>
            <a:pPr lvl="1">
              <a:lnSpc>
                <a:spcPts val="3840"/>
              </a:lnSpc>
              <a:spcBef>
                <a:spcPts val="600"/>
              </a:spcBef>
              <a:spcAft>
                <a:spcPts val="600"/>
              </a:spcAft>
            </a:pPr>
            <a:r>
              <a:rPr lang="es-CO" sz="3200" dirty="0">
                <a:solidFill>
                  <a:srgbClr val="000099"/>
                </a:solidFill>
                <a:latin typeface="Times New Roman" panose="02020603050405020304" pitchFamily="18" charset="0"/>
                <a:ea typeface="+mj-ea"/>
                <a:cs typeface="+mj-cs"/>
              </a:rPr>
              <a:t>Unos dicen: “Estamos en </a:t>
            </a:r>
            <a:r>
              <a:rPr lang="es-CO" sz="3200" kern="1200" baseline="0" dirty="0">
                <a:solidFill>
                  <a:srgbClr val="000099"/>
                </a:solidFill>
                <a:effectLst/>
                <a:latin typeface="Times New Roman" panose="02020603050405020304" pitchFamily="18" charset="0"/>
                <a:ea typeface="+mj-ea"/>
                <a:cs typeface="+mj-cs"/>
              </a:rPr>
              <a:t>la </a:t>
            </a:r>
            <a:r>
              <a:rPr lang="es-CO" sz="3200" b="1" i="1" kern="1200" baseline="0" dirty="0">
                <a:solidFill>
                  <a:srgbClr val="000099"/>
                </a:solidFill>
                <a:effectLst/>
                <a:latin typeface="Times New Roman" panose="02020603050405020304" pitchFamily="18" charset="0"/>
                <a:ea typeface="+mj-ea"/>
                <a:cs typeface="+mj-cs"/>
              </a:rPr>
              <a:t>Cuarta Revolución Industrial</a:t>
            </a:r>
            <a:r>
              <a:rPr lang="es-CO" sz="3200" kern="1200" baseline="0" dirty="0">
                <a:solidFill>
                  <a:srgbClr val="000099"/>
                </a:solidFill>
                <a:effectLst/>
                <a:latin typeface="Times New Roman" panose="02020603050405020304" pitchFamily="18" charset="0"/>
                <a:ea typeface="+mj-ea"/>
                <a:cs typeface="+mj-cs"/>
              </a:rPr>
              <a:t> </a:t>
            </a:r>
          </a:p>
          <a:p>
            <a:pPr lvl="1">
              <a:lnSpc>
                <a:spcPts val="3840"/>
              </a:lnSpc>
              <a:spcBef>
                <a:spcPts val="600"/>
              </a:spcBef>
              <a:spcAft>
                <a:spcPts val="600"/>
              </a:spcAft>
            </a:pPr>
            <a:r>
              <a:rPr lang="es-CO" sz="3200" dirty="0">
                <a:solidFill>
                  <a:srgbClr val="000099"/>
                </a:solidFill>
                <a:latin typeface="Times New Roman" panose="02020603050405020304" pitchFamily="18" charset="0"/>
                <a:ea typeface="+mj-ea"/>
                <a:cs typeface="+mj-cs"/>
              </a:rPr>
              <a:t>O</a:t>
            </a:r>
            <a:r>
              <a:rPr lang="es-CO" sz="3200" kern="1200" baseline="0" dirty="0">
                <a:solidFill>
                  <a:srgbClr val="000099"/>
                </a:solidFill>
                <a:effectLst/>
                <a:latin typeface="Times New Roman" panose="02020603050405020304" pitchFamily="18" charset="0"/>
                <a:ea typeface="+mj-ea"/>
                <a:cs typeface="+mj-cs"/>
              </a:rPr>
              <a:t>tros dicen: “comenzó la </a:t>
            </a:r>
            <a:r>
              <a:rPr lang="es-CO" sz="3200" b="1" i="1" kern="1200" baseline="0" dirty="0">
                <a:solidFill>
                  <a:srgbClr val="000099"/>
                </a:solidFill>
                <a:effectLst/>
                <a:latin typeface="Times New Roman" panose="02020603050405020304" pitchFamily="18" charset="0"/>
                <a:ea typeface="+mj-ea"/>
                <a:cs typeface="+mj-cs"/>
              </a:rPr>
              <a:t>Quinta Revolución Industrial</a:t>
            </a:r>
            <a:endParaRPr lang="es-CO" sz="3200" kern="1200" baseline="0" dirty="0">
              <a:solidFill>
                <a:srgbClr val="000099"/>
              </a:solidFill>
              <a:effectLst/>
              <a:latin typeface="Times New Roman" panose="02020603050405020304" pitchFamily="18" charset="0"/>
              <a:ea typeface="+mj-ea"/>
              <a:cs typeface="+mj-cs"/>
            </a:endParaRPr>
          </a:p>
          <a:p>
            <a:pPr lvl="2">
              <a:lnSpc>
                <a:spcPts val="3840"/>
              </a:lnSpc>
              <a:spcBef>
                <a:spcPts val="600"/>
              </a:spcBef>
              <a:spcAft>
                <a:spcPts val="600"/>
              </a:spcAft>
            </a:pPr>
            <a:r>
              <a:rPr lang="es-CO" sz="2800" kern="1200" baseline="0" dirty="0">
                <a:solidFill>
                  <a:srgbClr val="000099"/>
                </a:solidFill>
                <a:effectLst/>
                <a:latin typeface="Times New Roman" panose="02020603050405020304" pitchFamily="18" charset="0"/>
                <a:ea typeface="+mj-ea"/>
                <a:cs typeface="+mj-cs"/>
              </a:rPr>
              <a:t>Lo dicen por los avances en la mecánica cuántica aplicada en la computación e internet.</a:t>
            </a:r>
          </a:p>
          <a:p>
            <a:pPr lvl="1">
              <a:lnSpc>
                <a:spcPts val="3840"/>
              </a:lnSpc>
              <a:spcBef>
                <a:spcPts val="600"/>
              </a:spcBef>
              <a:spcAft>
                <a:spcPts val="600"/>
              </a:spcAft>
            </a:pPr>
            <a:r>
              <a:rPr lang="es-CO" sz="3200" kern="1200" baseline="0" dirty="0">
                <a:solidFill>
                  <a:srgbClr val="000099"/>
                </a:solidFill>
                <a:effectLst/>
                <a:latin typeface="Times New Roman" panose="02020603050405020304" pitchFamily="18" charset="0"/>
                <a:ea typeface="+mj-ea"/>
                <a:cs typeface="+mj-cs"/>
              </a:rPr>
              <a:t>Así, la </a:t>
            </a:r>
            <a:r>
              <a:rPr lang="es-CO" sz="3200" b="1" kern="1200" baseline="0" dirty="0">
                <a:solidFill>
                  <a:srgbClr val="000099"/>
                </a:solidFill>
                <a:effectLst/>
                <a:latin typeface="Times New Roman" panose="02020603050405020304" pitchFamily="18" charset="0"/>
                <a:ea typeface="+mj-ea"/>
                <a:cs typeface="+mj-cs"/>
              </a:rPr>
              <a:t>Resolución de Conflictos </a:t>
            </a:r>
            <a:r>
              <a:rPr lang="es-CO" sz="3200" kern="1200" baseline="0" dirty="0">
                <a:solidFill>
                  <a:srgbClr val="000099"/>
                </a:solidFill>
                <a:effectLst/>
                <a:latin typeface="Times New Roman" panose="02020603050405020304" pitchFamily="18" charset="0"/>
                <a:ea typeface="+mj-ea"/>
                <a:cs typeface="+mj-cs"/>
              </a:rPr>
              <a:t>y el </a:t>
            </a:r>
            <a:r>
              <a:rPr lang="es-CO" sz="3200" b="1" kern="1200" baseline="0" dirty="0">
                <a:solidFill>
                  <a:srgbClr val="000099"/>
                </a:solidFill>
                <a:effectLst/>
                <a:latin typeface="Times New Roman" panose="02020603050405020304" pitchFamily="18" charset="0"/>
                <a:ea typeface="+mj-ea"/>
                <a:cs typeface="+mj-cs"/>
              </a:rPr>
              <a:t>Proceso Judicial</a:t>
            </a:r>
            <a:r>
              <a:rPr lang="es-CO" sz="3200" kern="1200" baseline="0" dirty="0">
                <a:solidFill>
                  <a:srgbClr val="000099"/>
                </a:solidFill>
                <a:effectLst/>
                <a:latin typeface="Times New Roman" panose="02020603050405020304" pitchFamily="18" charset="0"/>
                <a:ea typeface="+mj-ea"/>
                <a:cs typeface="+mj-cs"/>
              </a:rPr>
              <a:t> con </a:t>
            </a:r>
            <a:r>
              <a:rPr lang="es-CO" sz="3200" dirty="0">
                <a:solidFill>
                  <a:srgbClr val="000099"/>
                </a:solidFill>
                <a:latin typeface="Times New Roman" panose="02020603050405020304" pitchFamily="18" charset="0"/>
              </a:rPr>
              <a:t>métodos alternativos </a:t>
            </a:r>
            <a:r>
              <a:rPr lang="es-CO" sz="3200" b="1" kern="1200" baseline="0" dirty="0">
                <a:solidFill>
                  <a:srgbClr val="000099"/>
                </a:solidFill>
                <a:effectLst/>
                <a:latin typeface="Times New Roman" panose="02020603050405020304" pitchFamily="18" charset="0"/>
                <a:ea typeface="+mj-ea"/>
                <a:cs typeface="+mj-cs"/>
              </a:rPr>
              <a:t>NO </a:t>
            </a:r>
            <a:r>
              <a:rPr lang="es-CO" sz="3200" kern="1200" baseline="0" dirty="0">
                <a:solidFill>
                  <a:srgbClr val="000099"/>
                </a:solidFill>
                <a:effectLst/>
                <a:latin typeface="Times New Roman" panose="02020603050405020304" pitchFamily="18" charset="0"/>
                <a:ea typeface="+mj-ea"/>
                <a:cs typeface="+mj-cs"/>
              </a:rPr>
              <a:t>escapan a esta influencia</a:t>
            </a:r>
          </a:p>
          <a:p>
            <a:pPr lvl="1">
              <a:lnSpc>
                <a:spcPts val="3840"/>
              </a:lnSpc>
              <a:spcBef>
                <a:spcPts val="600"/>
              </a:spcBef>
              <a:spcAft>
                <a:spcPts val="600"/>
              </a:spcAft>
            </a:pPr>
            <a:r>
              <a:rPr lang="es-CO" sz="3200" dirty="0">
                <a:solidFill>
                  <a:srgbClr val="000099"/>
                </a:solidFill>
                <a:latin typeface="Times New Roman" panose="02020603050405020304" pitchFamily="18" charset="0"/>
                <a:ea typeface="+mj-ea"/>
                <a:cs typeface="+mj-cs"/>
              </a:rPr>
              <a:t>L</a:t>
            </a:r>
            <a:r>
              <a:rPr lang="es-CO" sz="3200" kern="1200" baseline="0" dirty="0">
                <a:solidFill>
                  <a:srgbClr val="000099"/>
                </a:solidFill>
                <a:effectLst/>
                <a:latin typeface="Times New Roman" panose="02020603050405020304" pitchFamily="18" charset="0"/>
                <a:ea typeface="+mj-ea"/>
                <a:cs typeface="+mj-cs"/>
              </a:rPr>
              <a:t>as </a:t>
            </a:r>
            <a:r>
              <a:rPr lang="es-CO" sz="3200" b="1" kern="1200" baseline="0" dirty="0">
                <a:solidFill>
                  <a:srgbClr val="000099"/>
                </a:solidFill>
                <a:effectLst/>
                <a:latin typeface="Times New Roman" panose="02020603050405020304" pitchFamily="18" charset="0"/>
                <a:ea typeface="+mj-ea"/>
                <a:cs typeface="+mj-cs"/>
              </a:rPr>
              <a:t>Audiencias </a:t>
            </a:r>
            <a:r>
              <a:rPr lang="es-CO" sz="3200" kern="1200" baseline="0" dirty="0">
                <a:solidFill>
                  <a:srgbClr val="000099"/>
                </a:solidFill>
                <a:effectLst/>
                <a:latin typeface="Times New Roman" panose="02020603050405020304" pitchFamily="18" charset="0"/>
                <a:ea typeface="+mj-ea"/>
                <a:cs typeface="+mj-cs"/>
              </a:rPr>
              <a:t>deben celebrarse con los medios tecnológicos y de comunicación propios del momento. </a:t>
            </a:r>
          </a:p>
        </p:txBody>
      </p:sp>
      <p:pic>
        <p:nvPicPr>
          <p:cNvPr id="6" name="Imagen 5" descr="Dibujo animado de un personaje con la boca abierta&#10;&#10;Descripción generada automáticamente con confianza baja">
            <a:extLst>
              <a:ext uri="{FF2B5EF4-FFF2-40B4-BE49-F238E27FC236}">
                <a16:creationId xmlns:a16="http://schemas.microsoft.com/office/drawing/2014/main" id="{BD093E18-9328-4F28-923E-CD8068FACC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2262879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44568" y="361399"/>
            <a:ext cx="10794242" cy="945060"/>
          </a:xfrm>
        </p:spPr>
        <p:txBody>
          <a:bodyPr>
            <a:noAutofit/>
          </a:bodyPr>
          <a:lstStyle/>
          <a:p>
            <a:pPr algn="ctr"/>
            <a:r>
              <a:rPr lang="es-CO" sz="3200" b="1" i="1" kern="1200" baseline="0" dirty="0">
                <a:solidFill>
                  <a:srgbClr val="000099"/>
                </a:solidFill>
                <a:effectLst/>
                <a:latin typeface="Times New Roman" panose="02020603050405020304" pitchFamily="18" charset="0"/>
              </a:rPr>
              <a:t>GARANTÍA A LOS DERECHOS FUNDAMENTALES</a:t>
            </a:r>
            <a:endParaRPr lang="es-CO" sz="32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433014"/>
            <a:ext cx="10515600" cy="5172501"/>
          </a:xfrm>
        </p:spPr>
        <p:txBody>
          <a:bodyPr>
            <a:noAutofit/>
          </a:bodyPr>
          <a:lstStyle/>
          <a:p>
            <a:pPr lvl="0">
              <a:spcBef>
                <a:spcPts val="1800"/>
              </a:spcBef>
              <a:spcAft>
                <a:spcPts val="1200"/>
              </a:spcAft>
            </a:pPr>
            <a:r>
              <a:rPr lang="es-CO" sz="3000" kern="1200" baseline="0" dirty="0">
                <a:solidFill>
                  <a:srgbClr val="000099"/>
                </a:solidFill>
                <a:effectLst/>
                <a:latin typeface="Times New Roman" panose="02020603050405020304" pitchFamily="18" charset="0"/>
                <a:ea typeface="+mj-ea"/>
                <a:cs typeface="+mj-cs"/>
              </a:rPr>
              <a:t>En todo caso se debe </a:t>
            </a:r>
            <a:r>
              <a:rPr lang="es-CO" sz="3000" b="1" kern="1200" baseline="0" dirty="0">
                <a:solidFill>
                  <a:srgbClr val="000099"/>
                </a:solidFill>
                <a:effectLst/>
                <a:latin typeface="Times New Roman" panose="02020603050405020304" pitchFamily="18" charset="0"/>
                <a:ea typeface="+mj-ea"/>
                <a:cs typeface="+mj-cs"/>
              </a:rPr>
              <a:t>garantizar el respeto</a:t>
            </a:r>
            <a:r>
              <a:rPr lang="es-CO" sz="3000" kern="1200" baseline="0" dirty="0">
                <a:solidFill>
                  <a:srgbClr val="000099"/>
                </a:solidFill>
                <a:effectLst/>
                <a:latin typeface="Times New Roman" panose="02020603050405020304" pitchFamily="18" charset="0"/>
                <a:ea typeface="+mj-ea"/>
                <a:cs typeface="+mj-cs"/>
              </a:rPr>
              <a:t> a los Derechos Fundamentales de las partes</a:t>
            </a:r>
          </a:p>
          <a:p>
            <a:pPr lvl="0">
              <a:spcBef>
                <a:spcPts val="1800"/>
              </a:spcBef>
              <a:spcAft>
                <a:spcPts val="1200"/>
              </a:spcAft>
            </a:pPr>
            <a:r>
              <a:rPr lang="es-CO" sz="3000" kern="1200" baseline="0" dirty="0">
                <a:solidFill>
                  <a:srgbClr val="000099"/>
                </a:solidFill>
                <a:effectLst/>
                <a:latin typeface="Times New Roman" panose="02020603050405020304" pitchFamily="18" charset="0"/>
                <a:ea typeface="+mj-ea"/>
                <a:cs typeface="+mj-cs"/>
              </a:rPr>
              <a:t>Es fundamental la responsabilidad en el uso de datos personales y sensibles, como la identidad personal digital, así como debe garantizarse el sigilo y la reserva de los hechos afirmados por las partes sobre lo ocurrido y que generó el conflicto. </a:t>
            </a:r>
          </a:p>
          <a:p>
            <a:pPr lvl="0">
              <a:spcBef>
                <a:spcPts val="1800"/>
              </a:spcBef>
              <a:spcAft>
                <a:spcPts val="1200"/>
              </a:spcAft>
            </a:pPr>
            <a:r>
              <a:rPr lang="es-CO" sz="3000" kern="1200" baseline="0" dirty="0">
                <a:solidFill>
                  <a:srgbClr val="000099"/>
                </a:solidFill>
                <a:effectLst/>
                <a:latin typeface="Times New Roman" panose="02020603050405020304" pitchFamily="18" charset="0"/>
                <a:ea typeface="+mj-ea"/>
                <a:cs typeface="+mj-cs"/>
              </a:rPr>
              <a:t>Es requisito prioritario el respeto del mega principio constitucional del </a:t>
            </a:r>
            <a:r>
              <a:rPr lang="es-CO" sz="3000" b="1" kern="1200" baseline="0" dirty="0">
                <a:solidFill>
                  <a:srgbClr val="000099"/>
                </a:solidFill>
                <a:effectLst/>
                <a:latin typeface="Times New Roman" panose="02020603050405020304" pitchFamily="18" charset="0"/>
                <a:ea typeface="+mj-ea"/>
                <a:cs typeface="+mj-cs"/>
              </a:rPr>
              <a:t>Debido Proceso</a:t>
            </a:r>
            <a:r>
              <a:rPr lang="es-CO" sz="3000" kern="1200" baseline="0" dirty="0">
                <a:solidFill>
                  <a:srgbClr val="000099"/>
                </a:solidFill>
                <a:effectLst/>
                <a:latin typeface="Times New Roman" panose="02020603050405020304" pitchFamily="18" charset="0"/>
                <a:ea typeface="+mj-ea"/>
                <a:cs typeface="+mj-cs"/>
              </a:rPr>
              <a:t>, así como el </a:t>
            </a:r>
            <a:r>
              <a:rPr lang="es-CO" sz="3000" b="1" kern="1200" baseline="0" dirty="0">
                <a:solidFill>
                  <a:srgbClr val="000099"/>
                </a:solidFill>
                <a:effectLst/>
                <a:latin typeface="Times New Roman" panose="02020603050405020304" pitchFamily="18" charset="0"/>
                <a:ea typeface="+mj-ea"/>
                <a:cs typeface="+mj-cs"/>
              </a:rPr>
              <a:t>Derecho de Defensa</a:t>
            </a:r>
            <a:r>
              <a:rPr lang="es-CO" sz="3000" kern="1200" baseline="0" dirty="0">
                <a:solidFill>
                  <a:srgbClr val="000099"/>
                </a:solidFill>
                <a:effectLst/>
                <a:latin typeface="Times New Roman" panose="02020603050405020304" pitchFamily="18" charset="0"/>
                <a:ea typeface="+mj-ea"/>
                <a:cs typeface="+mj-cs"/>
              </a:rPr>
              <a:t>, por ello las formas deben flexibilizarse ante la presencia de la tecnología y las comunicaciones.</a:t>
            </a: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8153CD8F-ABC2-4017-A2BF-C324307082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995822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6800" y="893928"/>
            <a:ext cx="10515600" cy="5964072"/>
          </a:xfrm>
        </p:spPr>
        <p:txBody>
          <a:bodyPr>
            <a:normAutofit/>
          </a:bodyPr>
          <a:lstStyle/>
          <a:p>
            <a:pPr marL="457200" lvl="0" indent="-457200" algn="just">
              <a:lnSpc>
                <a:spcPct val="100000"/>
              </a:lnSpc>
              <a:spcBef>
                <a:spcPts val="600"/>
              </a:spcBef>
              <a:spcAft>
                <a:spcPts val="600"/>
              </a:spcAft>
              <a:buFont typeface="Arial" panose="020B0604020202020204" pitchFamily="34" charset="0"/>
              <a:buChar char="•"/>
            </a:pPr>
            <a:r>
              <a:rPr lang="es-CO" sz="3600" dirty="0">
                <a:solidFill>
                  <a:srgbClr val="000099"/>
                </a:solidFill>
                <a:latin typeface="Times New Roman" panose="02020603050405020304" pitchFamily="18" charset="0"/>
                <a:cs typeface="Times New Roman" panose="02020603050405020304" pitchFamily="18" charset="0"/>
              </a:rPr>
              <a:t>Para efectos de garantizar el respeto a los Derechos Fundamentales mencionados, se requiere que, en forma continua y cada vez que se presenta una nueva etapa de la actuación en la audiencia, </a:t>
            </a:r>
            <a:r>
              <a:rPr lang="es-CO" sz="3600" b="1" i="1" dirty="0">
                <a:solidFill>
                  <a:srgbClr val="000099"/>
                </a:solidFill>
                <a:latin typeface="Times New Roman" panose="02020603050405020304" pitchFamily="18" charset="0"/>
                <a:cs typeface="Times New Roman" panose="02020603050405020304" pitchFamily="18" charset="0"/>
              </a:rPr>
              <a:t>se indague a las partes por si entendieron lo que está ocurriendo y si están de acuerdo con continuar con la audiencia, </a:t>
            </a:r>
            <a:r>
              <a:rPr lang="es-CO" sz="3600" dirty="0">
                <a:solidFill>
                  <a:srgbClr val="000099"/>
                </a:solidFill>
                <a:latin typeface="Times New Roman" panose="02020603050405020304" pitchFamily="18" charset="0"/>
                <a:cs typeface="Times New Roman" panose="02020603050405020304" pitchFamily="18" charset="0"/>
              </a:rPr>
              <a:t>de esta forma se va saneando cualquier vicio o falla, por insignificante que parezca, pero potencialmente dañosa para las partes. </a:t>
            </a:r>
            <a:br>
              <a:rPr lang="es-CO" sz="3600" dirty="0">
                <a:solidFill>
                  <a:srgbClr val="000099"/>
                </a:solidFill>
                <a:latin typeface="Times New Roman" panose="02020603050405020304" pitchFamily="18" charset="0"/>
                <a:cs typeface="Times New Roman" panose="02020603050405020304" pitchFamily="18" charset="0"/>
              </a:rPr>
            </a:br>
            <a:endParaRPr lang="es-CO" sz="3600" baseline="0" dirty="0">
              <a:solidFill>
                <a:srgbClr val="000099"/>
              </a:solidFill>
              <a:latin typeface="Times New Roman" panose="02020603050405020304" pitchFamily="18" charset="0"/>
              <a:cs typeface="Times New Roman" panose="02020603050405020304" pitchFamily="18" charset="0"/>
            </a:endParaRPr>
          </a:p>
        </p:txBody>
      </p:sp>
      <p:pic>
        <p:nvPicPr>
          <p:cNvPr id="3" name="Imagen 2" descr="Dibujo animado de un personaje con la boca abierta&#10;&#10;Descripción generada automáticamente con confianza baja">
            <a:extLst>
              <a:ext uri="{FF2B5EF4-FFF2-40B4-BE49-F238E27FC236}">
                <a16:creationId xmlns:a16="http://schemas.microsoft.com/office/drawing/2014/main" id="{C4C5D649-BF25-4C58-B82D-24D2A7DFAF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874201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80153" y="621360"/>
            <a:ext cx="10515600" cy="945060"/>
          </a:xfrm>
        </p:spPr>
        <p:txBody>
          <a:bodyPr>
            <a:normAutofit/>
          </a:bodyPr>
          <a:lstStyle/>
          <a:p>
            <a:pPr algn="ctr"/>
            <a:r>
              <a:rPr lang="es-CO" sz="2800" b="1" i="1" baseline="0" dirty="0">
                <a:solidFill>
                  <a:srgbClr val="000099"/>
                </a:solidFill>
                <a:latin typeface="Times New Roman" panose="02020603050405020304" pitchFamily="18" charset="0"/>
              </a:rPr>
              <a:t>USO HERRAMIENTAS TECNOLOGICAS</a:t>
            </a:r>
          </a:p>
        </p:txBody>
      </p:sp>
      <p:sp>
        <p:nvSpPr>
          <p:cNvPr id="3" name="Marcador de contenido 2"/>
          <p:cNvSpPr>
            <a:spLocks noGrp="1"/>
          </p:cNvSpPr>
          <p:nvPr>
            <p:ph idx="1"/>
          </p:nvPr>
        </p:nvSpPr>
        <p:spPr>
          <a:xfrm>
            <a:off x="956186" y="1690192"/>
            <a:ext cx="10639567" cy="5363569"/>
          </a:xfrm>
        </p:spPr>
        <p:txBody>
          <a:bodyPr>
            <a:noAutofit/>
          </a:bodyPr>
          <a:lstStyle/>
          <a:p>
            <a:pPr lvl="0">
              <a:spcBef>
                <a:spcPts val="1200"/>
              </a:spcBef>
              <a:spcAft>
                <a:spcPts val="600"/>
              </a:spcAft>
            </a:pPr>
            <a:r>
              <a:rPr lang="es-CO" sz="3200" dirty="0">
                <a:solidFill>
                  <a:srgbClr val="000099"/>
                </a:solidFill>
                <a:latin typeface="Times New Roman" panose="02020603050405020304" pitchFamily="18" charset="0"/>
                <a:cs typeface="Times New Roman" panose="02020603050405020304" pitchFamily="18" charset="0"/>
              </a:rPr>
              <a:t>El uso de las TIC incide de manera positiva en el conocimiento de la realidad social y cultural que nos rodea.</a:t>
            </a:r>
          </a:p>
          <a:p>
            <a:pPr lvl="0">
              <a:spcBef>
                <a:spcPts val="1200"/>
              </a:spcBef>
              <a:spcAft>
                <a:spcPts val="600"/>
              </a:spcAft>
            </a:pPr>
            <a:r>
              <a:rPr lang="es-CO" sz="3200" dirty="0">
                <a:solidFill>
                  <a:srgbClr val="000099"/>
                </a:solidFill>
                <a:latin typeface="Times New Roman" panose="02020603050405020304" pitchFamily="18" charset="0"/>
                <a:cs typeface="Times New Roman" panose="02020603050405020304" pitchFamily="18" charset="0"/>
              </a:rPr>
              <a:t>Contribuye al respeto por las diferencias y a la identidad cultural, desempeñando un papel muy importante en la educación. </a:t>
            </a:r>
          </a:p>
          <a:p>
            <a:pPr lvl="0">
              <a:spcBef>
                <a:spcPts val="1200"/>
              </a:spcBef>
              <a:spcAft>
                <a:spcPts val="600"/>
              </a:spcAft>
            </a:pPr>
            <a:r>
              <a:rPr lang="es-CO" sz="3200" dirty="0">
                <a:solidFill>
                  <a:srgbClr val="000099"/>
                </a:solidFill>
                <a:latin typeface="Times New Roman" panose="02020603050405020304" pitchFamily="18" charset="0"/>
                <a:cs typeface="Times New Roman" panose="02020603050405020304" pitchFamily="18" charset="0"/>
              </a:rPr>
              <a:t>No hay una regla general para su uso, pues los resultados dependen directamente de pruebas de ensayo y error. </a:t>
            </a:r>
          </a:p>
          <a:p>
            <a:pPr lvl="0">
              <a:spcBef>
                <a:spcPts val="1200"/>
              </a:spcBef>
              <a:spcAft>
                <a:spcPts val="600"/>
              </a:spcAft>
            </a:pPr>
            <a:r>
              <a:rPr lang="es-CO" sz="3200" dirty="0">
                <a:solidFill>
                  <a:srgbClr val="000099"/>
                </a:solidFill>
                <a:latin typeface="Times New Roman" panose="02020603050405020304" pitchFamily="18" charset="0"/>
                <a:cs typeface="Times New Roman" panose="02020603050405020304" pitchFamily="18" charset="0"/>
              </a:rPr>
              <a:t>Debe existir una búsqueda constante de nuevos modelos que exploren potencialmente los beneficios de esta herramientas. </a:t>
            </a: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4A8B4C6E-4D2E-44A0-A3CB-99F3BD4D9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1079645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80153" y="621360"/>
            <a:ext cx="10515600" cy="945060"/>
          </a:xfrm>
        </p:spPr>
        <p:txBody>
          <a:bodyPr>
            <a:normAutofit/>
          </a:bodyPr>
          <a:lstStyle/>
          <a:p>
            <a:pPr algn="ctr"/>
            <a:r>
              <a:rPr lang="es-CO" sz="2800" b="1" i="1" dirty="0">
                <a:solidFill>
                  <a:srgbClr val="000099"/>
                </a:solidFill>
                <a:latin typeface="Times New Roman" panose="02020603050405020304" pitchFamily="18" charset="0"/>
              </a:rPr>
              <a:t>SURGIMIENTO DE LA CULTURA DIGITAL </a:t>
            </a:r>
            <a:endParaRPr lang="es-CO" sz="28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956186" y="1826380"/>
            <a:ext cx="10639567" cy="5363569"/>
          </a:xfrm>
        </p:spPr>
        <p:txBody>
          <a:bodyPr>
            <a:noAutofit/>
          </a:bodyPr>
          <a:lstStyle/>
          <a:p>
            <a:pPr lvl="0">
              <a:spcBef>
                <a:spcPts val="1200"/>
              </a:spcBef>
              <a:spcAft>
                <a:spcPts val="600"/>
              </a:spcAft>
            </a:pPr>
            <a:r>
              <a:rPr lang="es-CO" sz="3600" dirty="0">
                <a:solidFill>
                  <a:srgbClr val="000099"/>
                </a:solidFill>
                <a:latin typeface="Times New Roman" panose="02020603050405020304" pitchFamily="18" charset="0"/>
                <a:cs typeface="Times New Roman" panose="02020603050405020304" pitchFamily="18" charset="0"/>
              </a:rPr>
              <a:t>Aparece la “Cultura digital” que requiere nuevas formas de convivencia y ciudadanía.</a:t>
            </a:r>
          </a:p>
          <a:p>
            <a:pPr lvl="0">
              <a:spcBef>
                <a:spcPts val="1200"/>
              </a:spcBef>
              <a:spcAft>
                <a:spcPts val="600"/>
              </a:spcAft>
            </a:pPr>
            <a:r>
              <a:rPr lang="es-CO" sz="3600" dirty="0">
                <a:solidFill>
                  <a:srgbClr val="000099"/>
                </a:solidFill>
                <a:latin typeface="Times New Roman" panose="02020603050405020304" pitchFamily="18" charset="0"/>
                <a:cs typeface="Times New Roman" panose="02020603050405020304" pitchFamily="18" charset="0"/>
              </a:rPr>
              <a:t>Se requiere formar ciudadanos capaces de integrarse, vivir y participar en este nuevo entorno con una actitud crítica, responsable y ética.</a:t>
            </a: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4A8B4C6E-4D2E-44A0-A3CB-99F3BD4D9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2257773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35796" y="833929"/>
            <a:ext cx="10515600" cy="945060"/>
          </a:xfrm>
        </p:spPr>
        <p:txBody>
          <a:bodyPr>
            <a:normAutofit/>
          </a:bodyPr>
          <a:lstStyle/>
          <a:p>
            <a:pPr algn="ctr"/>
            <a:r>
              <a:rPr lang="es-CO" sz="2800" b="1" i="1" dirty="0">
                <a:solidFill>
                  <a:srgbClr val="000099"/>
                </a:solidFill>
                <a:latin typeface="Times New Roman" panose="02020603050405020304" pitchFamily="18" charset="0"/>
              </a:rPr>
              <a:t>USO DE LAS TECNOLOGÍAS Y EL DESARROLLO DE VALORES </a:t>
            </a:r>
            <a:endParaRPr lang="es-CO" sz="28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956186" y="1826380"/>
            <a:ext cx="10639567" cy="5363569"/>
          </a:xfrm>
        </p:spPr>
        <p:txBody>
          <a:bodyPr>
            <a:noAutofit/>
          </a:bodyPr>
          <a:lstStyle/>
          <a:p>
            <a:pPr lvl="0">
              <a:spcBef>
                <a:spcPts val="1200"/>
              </a:spcBef>
              <a:spcAft>
                <a:spcPts val="600"/>
              </a:spcAft>
            </a:pPr>
            <a:r>
              <a:rPr lang="es-CO" sz="3600" dirty="0">
                <a:solidFill>
                  <a:srgbClr val="000099"/>
                </a:solidFill>
                <a:latin typeface="Times New Roman" panose="02020603050405020304" pitchFamily="18" charset="0"/>
                <a:cs typeface="Times New Roman" panose="02020603050405020304" pitchFamily="18" charset="0"/>
              </a:rPr>
              <a:t>Las TICS son potentes herramientas colaborativas que permiten generar espacios adecuados de interacción. </a:t>
            </a:r>
          </a:p>
          <a:p>
            <a:pPr lvl="0">
              <a:spcBef>
                <a:spcPts val="1200"/>
              </a:spcBef>
              <a:spcAft>
                <a:spcPts val="600"/>
              </a:spcAft>
            </a:pPr>
            <a:r>
              <a:rPr lang="es-CO" sz="3600" dirty="0">
                <a:solidFill>
                  <a:srgbClr val="000099"/>
                </a:solidFill>
                <a:latin typeface="Times New Roman" panose="02020603050405020304" pitchFamily="18" charset="0"/>
                <a:cs typeface="Times New Roman" panose="02020603050405020304" pitchFamily="18" charset="0"/>
              </a:rPr>
              <a:t>Favorecen la práctica de valores como la solidaridad.</a:t>
            </a:r>
          </a:p>
          <a:p>
            <a:pPr lvl="0">
              <a:spcBef>
                <a:spcPts val="1200"/>
              </a:spcBef>
              <a:spcAft>
                <a:spcPts val="600"/>
              </a:spcAft>
            </a:pPr>
            <a:r>
              <a:rPr lang="es-CO" sz="3600" dirty="0">
                <a:solidFill>
                  <a:srgbClr val="000099"/>
                </a:solidFill>
                <a:latin typeface="Times New Roman" panose="02020603050405020304" pitchFamily="18" charset="0"/>
                <a:cs typeface="Times New Roman" panose="02020603050405020304" pitchFamily="18" charset="0"/>
              </a:rPr>
              <a:t>Promueven estrategias de comunicación, dialogo y colaboración.</a:t>
            </a: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4A8B4C6E-4D2E-44A0-A3CB-99F3BD4D9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3549031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Marcador de contenido 2"/>
          <p:cNvSpPr txBox="1">
            <a:spLocks/>
          </p:cNvSpPr>
          <p:nvPr/>
        </p:nvSpPr>
        <p:spPr>
          <a:xfrm>
            <a:off x="838200" y="1023582"/>
            <a:ext cx="10515600" cy="49950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4320"/>
              </a:lnSpc>
              <a:spcBef>
                <a:spcPts val="1800"/>
              </a:spcBef>
              <a:spcAft>
                <a:spcPts val="1200"/>
              </a:spcAft>
              <a:buFont typeface="Arial" panose="020B0604020202020204" pitchFamily="34" charset="0"/>
              <a:buNone/>
            </a:pPr>
            <a:r>
              <a:rPr lang="es-CO" sz="4000" b="1" i="1" dirty="0">
                <a:solidFill>
                  <a:srgbClr val="000099"/>
                </a:solidFill>
                <a:latin typeface="Times New Roman" panose="02020603050405020304" pitchFamily="18" charset="0"/>
              </a:rPr>
              <a:t>Por último…</a:t>
            </a:r>
          </a:p>
          <a:p>
            <a:pPr marL="0" indent="0" algn="ctr">
              <a:lnSpc>
                <a:spcPts val="4320"/>
              </a:lnSpc>
              <a:spcBef>
                <a:spcPts val="1800"/>
              </a:spcBef>
              <a:spcAft>
                <a:spcPts val="1200"/>
              </a:spcAft>
              <a:buFont typeface="Arial" panose="020B0604020202020204" pitchFamily="34" charset="0"/>
              <a:buNone/>
            </a:pPr>
            <a:r>
              <a:rPr lang="es-CO" sz="4000" b="1" i="1" dirty="0">
                <a:solidFill>
                  <a:srgbClr val="000099"/>
                </a:solidFill>
                <a:latin typeface="Times New Roman" panose="02020603050405020304" pitchFamily="18" charset="0"/>
              </a:rPr>
              <a:t>Es necesario acudir a la justicia, </a:t>
            </a:r>
          </a:p>
          <a:p>
            <a:pPr marL="0" indent="0" algn="ctr">
              <a:lnSpc>
                <a:spcPts val="4320"/>
              </a:lnSpc>
              <a:spcBef>
                <a:spcPts val="1800"/>
              </a:spcBef>
              <a:spcAft>
                <a:spcPts val="1200"/>
              </a:spcAft>
              <a:buFont typeface="Arial" panose="020B0604020202020204" pitchFamily="34" charset="0"/>
              <a:buNone/>
            </a:pPr>
            <a:r>
              <a:rPr lang="es-CO" sz="4000" b="1" i="1" dirty="0">
                <a:solidFill>
                  <a:srgbClr val="000099"/>
                </a:solidFill>
                <a:latin typeface="Times New Roman" panose="02020603050405020304" pitchFamily="18" charset="0"/>
              </a:rPr>
              <a:t>aun con miedo a la tecnología, </a:t>
            </a:r>
          </a:p>
          <a:p>
            <a:pPr marL="0" indent="0" algn="ctr">
              <a:lnSpc>
                <a:spcPts val="4320"/>
              </a:lnSpc>
              <a:spcBef>
                <a:spcPts val="1800"/>
              </a:spcBef>
              <a:spcAft>
                <a:spcPts val="1200"/>
              </a:spcAft>
              <a:buFont typeface="Arial" panose="020B0604020202020204" pitchFamily="34" charset="0"/>
              <a:buNone/>
            </a:pPr>
            <a:r>
              <a:rPr lang="es-CO" sz="4000" b="1" i="1" dirty="0">
                <a:solidFill>
                  <a:srgbClr val="000099"/>
                </a:solidFill>
                <a:latin typeface="Times New Roman" panose="02020603050405020304" pitchFamily="18" charset="0"/>
              </a:rPr>
              <a:t>pero se debe buscar </a:t>
            </a:r>
          </a:p>
          <a:p>
            <a:pPr marL="0" indent="0" algn="ctr">
              <a:lnSpc>
                <a:spcPts val="4320"/>
              </a:lnSpc>
              <a:spcBef>
                <a:spcPts val="1800"/>
              </a:spcBef>
              <a:spcAft>
                <a:spcPts val="1200"/>
              </a:spcAft>
              <a:buFont typeface="Arial" panose="020B0604020202020204" pitchFamily="34" charset="0"/>
              <a:buNone/>
            </a:pPr>
            <a:r>
              <a:rPr lang="es-CO" sz="4000" b="1" i="1" dirty="0">
                <a:solidFill>
                  <a:srgbClr val="000099"/>
                </a:solidFill>
                <a:latin typeface="Times New Roman" panose="02020603050405020304" pitchFamily="18" charset="0"/>
              </a:rPr>
              <a:t>que se resuelvan armónicamente los conflictos.</a:t>
            </a:r>
            <a:endParaRPr lang="es-CO" sz="4000" b="1" i="1" dirty="0"/>
          </a:p>
        </p:txBody>
      </p:sp>
      <p:pic>
        <p:nvPicPr>
          <p:cNvPr id="3" name="Imagen 2" descr="Dibujo animado de un personaje con la boca abierta&#10;&#10;Descripción generada automáticamente con confianza baja">
            <a:extLst>
              <a:ext uri="{FF2B5EF4-FFF2-40B4-BE49-F238E27FC236}">
                <a16:creationId xmlns:a16="http://schemas.microsoft.com/office/drawing/2014/main" id="{7B9D1279-E21E-40E0-8FF0-EC0EC721D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1704493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600" b="1" i="1" kern="1200" baseline="0" dirty="0">
                <a:solidFill>
                  <a:srgbClr val="000099"/>
                </a:solidFill>
                <a:effectLst/>
                <a:latin typeface="Times New Roman" panose="02020603050405020304" pitchFamily="18" charset="0"/>
              </a:rPr>
              <a:t>BIBLIOGRAFÍA CONSULTADA</a:t>
            </a:r>
            <a:endParaRPr lang="es-CO" sz="36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838200" y="1569494"/>
            <a:ext cx="10515600" cy="5186148"/>
          </a:xfrm>
        </p:spPr>
        <p:txBody>
          <a:bodyPr>
            <a:noAutofit/>
          </a:bodyPr>
          <a:lstStyle/>
          <a:p>
            <a:pPr lvl="0"/>
            <a:r>
              <a:rPr lang="es-CO" sz="3200" kern="1200" baseline="0" dirty="0">
                <a:solidFill>
                  <a:srgbClr val="000099"/>
                </a:solidFill>
                <a:effectLst/>
                <a:latin typeface="Times New Roman" panose="02020603050405020304" pitchFamily="18" charset="0"/>
                <a:ea typeface="+mj-ea"/>
                <a:cs typeface="+mj-cs"/>
              </a:rPr>
              <a:t>Sitios web: Amazon, Biblioteca Kindle </a:t>
            </a:r>
          </a:p>
          <a:p>
            <a:pPr lvl="0"/>
            <a:r>
              <a:rPr lang="es-CO" sz="3200" kern="1200" baseline="0" dirty="0">
                <a:solidFill>
                  <a:srgbClr val="000099"/>
                </a:solidFill>
                <a:effectLst/>
                <a:latin typeface="Times New Roman" panose="02020603050405020304" pitchFamily="18" charset="0"/>
                <a:ea typeface="+mj-ea"/>
                <a:cs typeface="+mj-cs"/>
              </a:rPr>
              <a:t>libros: </a:t>
            </a:r>
          </a:p>
          <a:p>
            <a:pPr lvl="1"/>
            <a:r>
              <a:rPr lang="es-CO" sz="2800" kern="1200" baseline="0" dirty="0">
                <a:solidFill>
                  <a:srgbClr val="000099"/>
                </a:solidFill>
                <a:effectLst/>
                <a:latin typeface="Times New Roman" panose="02020603050405020304" pitchFamily="18" charset="0"/>
                <a:ea typeface="+mj-ea"/>
                <a:cs typeface="+mj-cs"/>
              </a:rPr>
              <a:t>Pablo M., Linzoain. Nunca Temas Negociar. </a:t>
            </a:r>
          </a:p>
          <a:p>
            <a:pPr lvl="1"/>
            <a:r>
              <a:rPr lang="es-CO" sz="2800" kern="1200" baseline="0" dirty="0">
                <a:solidFill>
                  <a:srgbClr val="000099"/>
                </a:solidFill>
                <a:effectLst/>
                <a:latin typeface="Times New Roman" panose="02020603050405020304" pitchFamily="18" charset="0"/>
                <a:ea typeface="+mj-ea"/>
                <a:cs typeface="+mj-cs"/>
              </a:rPr>
              <a:t>Chiara Baldovi. Cinco Pasos para Organizar un Congreso Virtual, 2020. </a:t>
            </a:r>
          </a:p>
          <a:p>
            <a:pPr lvl="1"/>
            <a:r>
              <a:rPr lang="es-CO" sz="2800" kern="1200" baseline="0" dirty="0">
                <a:solidFill>
                  <a:srgbClr val="000099"/>
                </a:solidFill>
                <a:effectLst/>
                <a:latin typeface="Times New Roman" panose="02020603050405020304" pitchFamily="18" charset="0"/>
                <a:ea typeface="+mj-ea"/>
                <a:cs typeface="+mj-cs"/>
              </a:rPr>
              <a:t>Palmira López F. Reuniones Virtuales</a:t>
            </a:r>
            <a:r>
              <a:rPr lang="es-CO" sz="2800" dirty="0">
                <a:solidFill>
                  <a:srgbClr val="000099"/>
                </a:solidFill>
                <a:latin typeface="Times New Roman" panose="02020603050405020304" pitchFamily="18" charset="0"/>
                <a:ea typeface="+mj-ea"/>
                <a:cs typeface="+mj-cs"/>
              </a:rPr>
              <a:t>.</a:t>
            </a:r>
            <a:r>
              <a:rPr lang="es-CO" sz="2800" kern="1200" baseline="0" dirty="0">
                <a:solidFill>
                  <a:srgbClr val="000099"/>
                </a:solidFill>
                <a:effectLst/>
                <a:latin typeface="Times New Roman" panose="02020603050405020304" pitchFamily="18" charset="0"/>
                <a:ea typeface="+mj-ea"/>
                <a:cs typeface="+mj-cs"/>
              </a:rPr>
              <a:t> Claves para su Gestión. </a:t>
            </a:r>
          </a:p>
          <a:p>
            <a:pPr lvl="1"/>
            <a:r>
              <a:rPr lang="es-CO" sz="2800" kern="1200" baseline="0" dirty="0">
                <a:solidFill>
                  <a:srgbClr val="000099"/>
                </a:solidFill>
                <a:effectLst/>
                <a:latin typeface="Times New Roman" panose="02020603050405020304" pitchFamily="18" charset="0"/>
                <a:ea typeface="+mj-ea"/>
                <a:cs typeface="+mj-cs"/>
              </a:rPr>
              <a:t>Alejo Cerrato. Reuniones On Line y Video Conferencias. </a:t>
            </a:r>
          </a:p>
          <a:p>
            <a:pPr lvl="1"/>
            <a:r>
              <a:rPr lang="es-CO" sz="2800" kern="1200" baseline="0" dirty="0">
                <a:solidFill>
                  <a:srgbClr val="000099"/>
                </a:solidFill>
                <a:effectLst/>
                <a:latin typeface="Times New Roman" panose="02020603050405020304" pitchFamily="18" charset="0"/>
                <a:ea typeface="+mj-ea"/>
                <a:cs typeface="+mj-cs"/>
              </a:rPr>
              <a:t>Luis Santiago, y García Merino. El Derecho Informático y la Informática Jurídica.</a:t>
            </a:r>
          </a:p>
          <a:p>
            <a:pPr lvl="1"/>
            <a:r>
              <a:rPr lang="es-CO" sz="2800" dirty="0">
                <a:solidFill>
                  <a:srgbClr val="000099"/>
                </a:solidFill>
                <a:latin typeface="Times New Roman" panose="02020603050405020304" pitchFamily="18" charset="0"/>
                <a:ea typeface="+mj-ea"/>
                <a:cs typeface="+mj-cs"/>
              </a:rPr>
              <a:t>Bonilla, J. Políticas nacionales de educación y nuevas tecnologías: el caso de Uruguay, 2003.</a:t>
            </a:r>
            <a:endParaRPr lang="es-CO" sz="2800" kern="1200" baseline="0" dirty="0">
              <a:solidFill>
                <a:srgbClr val="000099"/>
              </a:solidFill>
              <a:effectLst/>
              <a:latin typeface="Times New Roman" panose="02020603050405020304" pitchFamily="18" charset="0"/>
              <a:ea typeface="+mj-ea"/>
              <a:cs typeface="+mj-cs"/>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589179A0-9FBF-4561-A666-131A013D09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272451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77334" y="391236"/>
            <a:ext cx="10773138" cy="1216024"/>
          </a:xfrm>
        </p:spPr>
        <p:txBody>
          <a:bodyPr>
            <a:normAutofit/>
          </a:bodyPr>
          <a:lstStyle/>
          <a:p>
            <a:pPr lvl="0" algn="ctr"/>
            <a:r>
              <a:rPr lang="es-CO" sz="3600" b="1" kern="1200" baseline="0" dirty="0">
                <a:solidFill>
                  <a:srgbClr val="000099"/>
                </a:solidFill>
                <a:effectLst/>
                <a:latin typeface="Times New Roman" panose="02020603050405020304" pitchFamily="18" charset="0"/>
              </a:rPr>
              <a:t>EFICACIA – EFICIENCIA – PRINCIPIOS CONSTITUCIONALES</a:t>
            </a:r>
            <a:endParaRPr lang="es-CO" sz="3600" b="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500331" y="1607260"/>
            <a:ext cx="11231593" cy="5121344"/>
          </a:xfrm>
        </p:spPr>
        <p:txBody>
          <a:bodyPr>
            <a:noAutofit/>
          </a:bodyPr>
          <a:lstStyle/>
          <a:p>
            <a:pPr marL="0" lvl="0" indent="0">
              <a:lnSpc>
                <a:spcPts val="3360"/>
              </a:lnSpc>
              <a:spcBef>
                <a:spcPts val="1200"/>
              </a:spcBef>
              <a:spcAft>
                <a:spcPts val="600"/>
              </a:spcAft>
              <a:buNone/>
            </a:pPr>
            <a:r>
              <a:rPr lang="es-CO" sz="3600" b="1" kern="1200" baseline="0" dirty="0">
                <a:solidFill>
                  <a:srgbClr val="000099"/>
                </a:solidFill>
                <a:effectLst/>
                <a:latin typeface="Times New Roman" panose="02020603050405020304" pitchFamily="18" charset="0"/>
                <a:ea typeface="+mj-ea"/>
                <a:cs typeface="+mj-cs"/>
              </a:rPr>
              <a:t>Es necesario comprender que se requiere:</a:t>
            </a:r>
          </a:p>
          <a:p>
            <a:pPr>
              <a:lnSpc>
                <a:spcPts val="3360"/>
              </a:lnSpc>
              <a:spcBef>
                <a:spcPts val="1200"/>
              </a:spcBef>
              <a:spcAft>
                <a:spcPts val="600"/>
              </a:spcAft>
            </a:pPr>
            <a:r>
              <a:rPr lang="es-CO" sz="3600" kern="1200" baseline="0" dirty="0">
                <a:solidFill>
                  <a:srgbClr val="000099"/>
                </a:solidFill>
                <a:effectLst/>
                <a:latin typeface="Times New Roman" panose="02020603050405020304" pitchFamily="18" charset="0"/>
                <a:ea typeface="+mj-ea"/>
                <a:cs typeface="+mj-cs"/>
              </a:rPr>
              <a:t>Darle eficacia y eficiencia a la diligencia virtual bajo los Principios Constitucionales de “acceso a la Justicia e igualdad de todos frente al uso de las tecnologías actuales y futuras </a:t>
            </a:r>
          </a:p>
          <a:p>
            <a:pPr>
              <a:lnSpc>
                <a:spcPts val="3360"/>
              </a:lnSpc>
              <a:spcBef>
                <a:spcPts val="1200"/>
              </a:spcBef>
              <a:spcAft>
                <a:spcPts val="600"/>
              </a:spcAft>
            </a:pPr>
            <a:r>
              <a:rPr lang="es-CO" sz="3600" dirty="0">
                <a:solidFill>
                  <a:srgbClr val="000099"/>
                </a:solidFill>
                <a:latin typeface="Times New Roman" panose="02020603050405020304" pitchFamily="18" charset="0"/>
                <a:ea typeface="+mj-ea"/>
                <a:cs typeface="+mj-cs"/>
              </a:rPr>
              <a:t>Lo anterior t</a:t>
            </a:r>
            <a:r>
              <a:rPr lang="es-CO" sz="3600" kern="1200" baseline="0" dirty="0">
                <a:solidFill>
                  <a:srgbClr val="000099"/>
                </a:solidFill>
                <a:effectLst/>
                <a:latin typeface="Times New Roman" panose="02020603050405020304" pitchFamily="18" charset="0"/>
                <a:ea typeface="+mj-ea"/>
                <a:cs typeface="+mj-cs"/>
              </a:rPr>
              <a:t>eniendo en cuenta que el conflicto puede estancarse o continuar indefinidamente o adquirir un mayor escalamiento si se hace un movimiento en falso en estos eventos el objetivo es la eventual resolución o transformación del conflicto.</a:t>
            </a:r>
            <a:endParaRPr lang="es-CO" sz="3600"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0F25A846-3D93-4EBA-8A7F-AA8E5B0265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281857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8285"/>
          </a:xfrm>
        </p:spPr>
        <p:txBody>
          <a:bodyPr>
            <a:normAutofit/>
          </a:bodyPr>
          <a:lstStyle/>
          <a:p>
            <a:pPr algn="ctr"/>
            <a:r>
              <a:rPr lang="es-CO" sz="3600" b="1" i="1" kern="1200" baseline="0" dirty="0">
                <a:solidFill>
                  <a:srgbClr val="000099"/>
                </a:solidFill>
                <a:effectLst/>
                <a:latin typeface="Times New Roman" panose="02020603050405020304" pitchFamily="18" charset="0"/>
              </a:rPr>
              <a:t>PROPÓSITO DE LA PRESENTACIÓN</a:t>
            </a:r>
            <a:endParaRPr lang="es-CO" sz="36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507142" y="1306459"/>
            <a:ext cx="8333117" cy="5350438"/>
          </a:xfrm>
        </p:spPr>
        <p:txBody>
          <a:bodyPr>
            <a:noAutofit/>
          </a:bodyPr>
          <a:lstStyle/>
          <a:p>
            <a:pPr lvl="0">
              <a:lnSpc>
                <a:spcPts val="3840"/>
              </a:lnSpc>
              <a:spcBef>
                <a:spcPts val="600"/>
              </a:spcBef>
              <a:spcAft>
                <a:spcPts val="600"/>
              </a:spcAft>
            </a:pPr>
            <a:r>
              <a:rPr lang="es-CO" sz="3600" kern="1200" baseline="0" dirty="0">
                <a:solidFill>
                  <a:srgbClr val="000099"/>
                </a:solidFill>
                <a:effectLst/>
                <a:latin typeface="Times New Roman" panose="02020603050405020304" pitchFamily="18" charset="0"/>
                <a:ea typeface="+mj-ea"/>
                <a:cs typeface="+mj-cs"/>
              </a:rPr>
              <a:t>Obviando lo pretencioso del título, se presentan recomendaciones a tener en cuenta antes, durante y después de la celebración de la </a:t>
            </a:r>
            <a:r>
              <a:rPr lang="es-CO" sz="3600" b="1" i="1" kern="1200" baseline="0" dirty="0">
                <a:solidFill>
                  <a:srgbClr val="000099"/>
                </a:solidFill>
                <a:effectLst>
                  <a:outerShdw blurRad="38100" dist="38100" dir="2700000" algn="tl">
                    <a:srgbClr val="000000">
                      <a:alpha val="43137"/>
                    </a:srgbClr>
                  </a:outerShdw>
                </a:effectLst>
                <a:latin typeface="Times New Roman" panose="02020603050405020304" pitchFamily="18" charset="0"/>
                <a:ea typeface="+mj-ea"/>
                <a:cs typeface="+mj-cs"/>
              </a:rPr>
              <a:t>audiencia vía internet</a:t>
            </a:r>
            <a:r>
              <a:rPr lang="es-CO" sz="3600" kern="1200" baseline="0" dirty="0">
                <a:solidFill>
                  <a:srgbClr val="000099"/>
                </a:solidFill>
                <a:effectLst/>
                <a:latin typeface="Times New Roman" panose="02020603050405020304" pitchFamily="18" charset="0"/>
                <a:ea typeface="+mj-ea"/>
                <a:cs typeface="+mj-cs"/>
              </a:rPr>
              <a:t>, respecto a:</a:t>
            </a:r>
          </a:p>
          <a:p>
            <a:pPr lvl="1">
              <a:lnSpc>
                <a:spcPts val="3840"/>
              </a:lnSpc>
              <a:spcBef>
                <a:spcPts val="600"/>
              </a:spcBef>
              <a:spcAft>
                <a:spcPts val="600"/>
              </a:spcAft>
            </a:pPr>
            <a:r>
              <a:rPr lang="es-CO" sz="3200" dirty="0">
                <a:solidFill>
                  <a:srgbClr val="000099"/>
                </a:solidFill>
                <a:latin typeface="Times New Roman" panose="02020603050405020304" pitchFamily="18" charset="0"/>
                <a:ea typeface="+mj-ea"/>
                <a:cs typeface="+mj-cs"/>
              </a:rPr>
              <a:t>E</a:t>
            </a:r>
            <a:r>
              <a:rPr lang="es-CO" sz="3200" kern="1200" baseline="0" dirty="0">
                <a:solidFill>
                  <a:srgbClr val="000099"/>
                </a:solidFill>
                <a:effectLst/>
                <a:latin typeface="Times New Roman" panose="02020603050405020304" pitchFamily="18" charset="0"/>
                <a:ea typeface="+mj-ea"/>
                <a:cs typeface="+mj-cs"/>
              </a:rPr>
              <a:t>l lenguaje verbal y no verbal en la celebración </a:t>
            </a:r>
          </a:p>
          <a:p>
            <a:pPr lvl="1">
              <a:lnSpc>
                <a:spcPts val="3840"/>
              </a:lnSpc>
              <a:spcBef>
                <a:spcPts val="600"/>
              </a:spcBef>
              <a:spcAft>
                <a:spcPts val="600"/>
              </a:spcAft>
            </a:pPr>
            <a:r>
              <a:rPr lang="es-CO" sz="3200" dirty="0">
                <a:solidFill>
                  <a:srgbClr val="000099"/>
                </a:solidFill>
                <a:latin typeface="Times New Roman" panose="02020603050405020304" pitchFamily="18" charset="0"/>
                <a:ea typeface="+mj-ea"/>
                <a:cs typeface="+mj-cs"/>
              </a:rPr>
              <a:t>La táctica </a:t>
            </a:r>
            <a:r>
              <a:rPr lang="es-CO" sz="3200" kern="1200" baseline="0" dirty="0">
                <a:solidFill>
                  <a:srgbClr val="000099"/>
                </a:solidFill>
                <a:effectLst/>
                <a:latin typeface="Times New Roman" panose="02020603050405020304" pitchFamily="18" charset="0"/>
                <a:ea typeface="+mj-ea"/>
                <a:cs typeface="+mj-cs"/>
              </a:rPr>
              <a:t>frente al uso de la tecnología y </a:t>
            </a:r>
          </a:p>
          <a:p>
            <a:pPr lvl="1">
              <a:lnSpc>
                <a:spcPts val="3840"/>
              </a:lnSpc>
              <a:spcBef>
                <a:spcPts val="600"/>
              </a:spcBef>
              <a:spcAft>
                <a:spcPts val="600"/>
              </a:spcAft>
            </a:pPr>
            <a:r>
              <a:rPr lang="es-CO" sz="3200" kern="1200" baseline="0" dirty="0">
                <a:solidFill>
                  <a:srgbClr val="000099"/>
                </a:solidFill>
                <a:effectLst/>
                <a:latin typeface="Times New Roman" panose="02020603050405020304" pitchFamily="18" charset="0"/>
                <a:ea typeface="+mj-ea"/>
                <a:cs typeface="+mj-cs"/>
              </a:rPr>
              <a:t>Otros aspectos inherentes a la Virtualidad, la Conciliación y el Proceso. </a:t>
            </a:r>
            <a:endParaRPr lang="es-CO" sz="3200" dirty="0">
              <a:solidFill>
                <a:srgbClr val="000099"/>
              </a:solidFill>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5134" y="2767656"/>
            <a:ext cx="3715035" cy="2476690"/>
          </a:xfrm>
          <a:prstGeom prst="rect">
            <a:avLst/>
          </a:prstGeom>
        </p:spPr>
      </p:pic>
      <p:pic>
        <p:nvPicPr>
          <p:cNvPr id="5" name="Imagen 4" descr="Dibujo animado de un personaje con la boca abierta&#10;&#10;Descripción generada automáticamente con confianza baja">
            <a:extLst>
              <a:ext uri="{FF2B5EF4-FFF2-40B4-BE49-F238E27FC236}">
                <a16:creationId xmlns:a16="http://schemas.microsoft.com/office/drawing/2014/main" id="{4DF7A6D8-BADC-49A4-9470-7243520B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359808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7546675" cy="672105"/>
          </a:xfrm>
        </p:spPr>
        <p:txBody>
          <a:bodyPr>
            <a:normAutofit/>
          </a:bodyPr>
          <a:lstStyle/>
          <a:p>
            <a:pPr algn="ctr"/>
            <a:r>
              <a:rPr lang="es-CO" sz="4000" b="1" i="1" kern="1200" baseline="0" dirty="0">
                <a:solidFill>
                  <a:srgbClr val="000099"/>
                </a:solidFill>
                <a:effectLst/>
                <a:latin typeface="Times New Roman" panose="02020603050405020304" pitchFamily="18" charset="0"/>
              </a:rPr>
              <a:t>ANTES DE LA AUDIENCIA: </a:t>
            </a:r>
            <a:endParaRPr lang="es-CO" sz="40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682388" y="1228300"/>
            <a:ext cx="10911514" cy="5349922"/>
          </a:xfrm>
        </p:spPr>
        <p:txBody>
          <a:bodyPr>
            <a:noAutofit/>
          </a:bodyPr>
          <a:lstStyle/>
          <a:p>
            <a:pPr lvl="0">
              <a:lnSpc>
                <a:spcPct val="150000"/>
              </a:lnSpc>
              <a:spcBef>
                <a:spcPts val="0"/>
              </a:spcBef>
            </a:pPr>
            <a:r>
              <a:rPr lang="es-CO" sz="3100" b="1" kern="1200" baseline="0" dirty="0">
                <a:solidFill>
                  <a:srgbClr val="000099"/>
                </a:solidFill>
                <a:effectLst/>
                <a:latin typeface="Times New Roman" panose="02020603050405020304" pitchFamily="18" charset="0"/>
                <a:ea typeface="+mj-ea"/>
                <a:cs typeface="+mj-cs"/>
              </a:rPr>
              <a:t>Se recomienda:</a:t>
            </a:r>
          </a:p>
          <a:p>
            <a:pPr lvl="1">
              <a:lnSpc>
                <a:spcPct val="150000"/>
              </a:lnSpc>
              <a:spcBef>
                <a:spcPts val="0"/>
              </a:spcBef>
            </a:pPr>
            <a:r>
              <a:rPr lang="es-CO" sz="3100" dirty="0">
                <a:solidFill>
                  <a:srgbClr val="000099"/>
                </a:solidFill>
                <a:latin typeface="Times New Roman" panose="02020603050405020304" pitchFamily="18" charset="0"/>
                <a:ea typeface="+mj-ea"/>
                <a:cs typeface="+mj-cs"/>
              </a:rPr>
              <a:t>M</a:t>
            </a:r>
            <a:r>
              <a:rPr lang="es-CO" sz="3100" kern="1200" baseline="0" dirty="0">
                <a:solidFill>
                  <a:srgbClr val="000099"/>
                </a:solidFill>
                <a:effectLst/>
                <a:latin typeface="Times New Roman" panose="02020603050405020304" pitchFamily="18" charset="0"/>
                <a:ea typeface="+mj-ea"/>
                <a:cs typeface="+mj-cs"/>
              </a:rPr>
              <a:t>anejar el conflicto en direcciones constructivas y mitigar sus efectos negativos </a:t>
            </a:r>
          </a:p>
          <a:p>
            <a:pPr lvl="1">
              <a:lnSpc>
                <a:spcPct val="150000"/>
              </a:lnSpc>
              <a:spcBef>
                <a:spcPts val="0"/>
              </a:spcBef>
            </a:pPr>
            <a:r>
              <a:rPr lang="es-CO" sz="3100" kern="1200" baseline="0" dirty="0">
                <a:solidFill>
                  <a:srgbClr val="000099"/>
                </a:solidFill>
                <a:effectLst/>
                <a:latin typeface="Times New Roman" panose="02020603050405020304" pitchFamily="18" charset="0"/>
                <a:ea typeface="+mj-ea"/>
                <a:cs typeface="+mj-cs"/>
              </a:rPr>
              <a:t>Analizar las bases biológicas, psicológicas, sociales y económicas, de agresividad</a:t>
            </a:r>
          </a:p>
          <a:p>
            <a:pPr lvl="1">
              <a:lnSpc>
                <a:spcPct val="150000"/>
              </a:lnSpc>
              <a:spcBef>
                <a:spcPts val="0"/>
              </a:spcBef>
            </a:pPr>
            <a:r>
              <a:rPr lang="es-CO" sz="3100" dirty="0">
                <a:solidFill>
                  <a:srgbClr val="000099"/>
                </a:solidFill>
                <a:latin typeface="Times New Roman" panose="02020603050405020304" pitchFamily="18" charset="0"/>
                <a:ea typeface="+mj-ea"/>
                <a:cs typeface="+mj-cs"/>
              </a:rPr>
              <a:t>Usando </a:t>
            </a:r>
            <a:r>
              <a:rPr lang="es-CO" sz="3100" kern="1200" baseline="0" dirty="0">
                <a:solidFill>
                  <a:srgbClr val="000099"/>
                </a:solidFill>
                <a:effectLst/>
                <a:latin typeface="Times New Roman" panose="02020603050405020304" pitchFamily="18" charset="0"/>
                <a:ea typeface="+mj-ea"/>
                <a:cs typeface="+mj-cs"/>
              </a:rPr>
              <a:t>modelos mentales</a:t>
            </a:r>
            <a:r>
              <a:rPr lang="es-CO" sz="3100" kern="1200" dirty="0">
                <a:solidFill>
                  <a:srgbClr val="000099"/>
                </a:solidFill>
                <a:effectLst/>
                <a:latin typeface="Times New Roman" panose="02020603050405020304" pitchFamily="18" charset="0"/>
                <a:ea typeface="+mj-ea"/>
                <a:cs typeface="+mj-cs"/>
              </a:rPr>
              <a:t> que</a:t>
            </a:r>
            <a:r>
              <a:rPr lang="es-CO" sz="3100" kern="1200" baseline="0" dirty="0">
                <a:solidFill>
                  <a:srgbClr val="000099"/>
                </a:solidFill>
                <a:effectLst/>
                <a:latin typeface="Times New Roman" panose="02020603050405020304" pitchFamily="18" charset="0"/>
                <a:ea typeface="+mj-ea"/>
                <a:cs typeface="+mj-cs"/>
              </a:rPr>
              <a:t> construyan creencias positivas para la transformación del conflicto.</a:t>
            </a:r>
            <a:endParaRPr lang="es-CO" sz="3100" dirty="0">
              <a:solidFill>
                <a:srgbClr val="000099"/>
              </a:solidFill>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6187" y="365126"/>
            <a:ext cx="3565823" cy="1711874"/>
          </a:xfrm>
          <a:prstGeom prst="rect">
            <a:avLst/>
          </a:prstGeom>
        </p:spPr>
      </p:pic>
      <p:pic>
        <p:nvPicPr>
          <p:cNvPr id="6" name="Imagen 5" descr="Dibujo animado de un personaje con la boca abierta&#10;&#10;Descripción generada automáticamente con confianza baja">
            <a:extLst>
              <a:ext uri="{FF2B5EF4-FFF2-40B4-BE49-F238E27FC236}">
                <a16:creationId xmlns:a16="http://schemas.microsoft.com/office/drawing/2014/main" id="{A2121FB3-A342-4262-A9A2-F231929570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245456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04550"/>
          </a:xfrm>
        </p:spPr>
        <p:txBody>
          <a:bodyPr>
            <a:normAutofit/>
          </a:bodyPr>
          <a:lstStyle/>
          <a:p>
            <a:pPr algn="ctr"/>
            <a:r>
              <a:rPr lang="es-CO" sz="3600" b="1" i="1" kern="1200" baseline="0" dirty="0">
                <a:solidFill>
                  <a:srgbClr val="000099"/>
                </a:solidFill>
                <a:effectLst/>
                <a:latin typeface="Times New Roman" panose="02020603050405020304" pitchFamily="18" charset="0"/>
              </a:rPr>
              <a:t>ETAPAS EN LAS AUDIENCIAS VIRTUALES</a:t>
            </a:r>
            <a:endParaRPr lang="es-CO" sz="3600" b="1" i="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752238" y="1283731"/>
            <a:ext cx="11283351" cy="5453953"/>
          </a:xfrm>
        </p:spPr>
        <p:txBody>
          <a:bodyPr>
            <a:noAutofit/>
          </a:bodyPr>
          <a:lstStyle/>
          <a:p>
            <a:pPr lvl="0">
              <a:lnSpc>
                <a:spcPts val="3840"/>
              </a:lnSpc>
              <a:spcBef>
                <a:spcPts val="600"/>
              </a:spcBef>
              <a:spcAft>
                <a:spcPts val="600"/>
              </a:spcAft>
            </a:pPr>
            <a:r>
              <a:rPr lang="es-CO" sz="3200" b="1" kern="1200" baseline="0" dirty="0">
                <a:solidFill>
                  <a:srgbClr val="000099"/>
                </a:solidFill>
                <a:effectLst/>
                <a:latin typeface="Times New Roman" panose="02020603050405020304" pitchFamily="18" charset="0"/>
                <a:ea typeface="+mj-ea"/>
                <a:cs typeface="+mj-cs"/>
              </a:rPr>
              <a:t>En las Audiencias Virtuales se destacan las etapas:</a:t>
            </a:r>
          </a:p>
          <a:p>
            <a:pPr lvl="1">
              <a:lnSpc>
                <a:spcPts val="3840"/>
              </a:lnSpc>
              <a:spcBef>
                <a:spcPts val="600"/>
              </a:spcBef>
              <a:spcAft>
                <a:spcPts val="600"/>
              </a:spcAft>
            </a:pPr>
            <a:r>
              <a:rPr lang="es-CO" sz="2800" kern="1200" baseline="0" dirty="0">
                <a:solidFill>
                  <a:srgbClr val="000099"/>
                </a:solidFill>
                <a:effectLst/>
                <a:latin typeface="Times New Roman" panose="02020603050405020304" pitchFamily="18" charset="0"/>
                <a:ea typeface="+mj-ea"/>
                <a:cs typeface="+mj-cs"/>
              </a:rPr>
              <a:t>Planeación: </a:t>
            </a:r>
            <a:r>
              <a:rPr lang="es-CO" sz="2800" b="1" kern="1200" baseline="0" dirty="0">
                <a:solidFill>
                  <a:srgbClr val="000099"/>
                </a:solidFill>
                <a:effectLst/>
                <a:latin typeface="Times New Roman" panose="02020603050405020304" pitchFamily="18" charset="0"/>
                <a:ea typeface="+mj-ea"/>
                <a:cs typeface="+mj-cs"/>
              </a:rPr>
              <a:t>Identidad </a:t>
            </a:r>
            <a:r>
              <a:rPr lang="es-CO" sz="2800" kern="1200" baseline="0" dirty="0">
                <a:solidFill>
                  <a:srgbClr val="000099"/>
                </a:solidFill>
                <a:effectLst/>
                <a:latin typeface="Times New Roman" panose="02020603050405020304" pitchFamily="18" charset="0"/>
                <a:ea typeface="+mj-ea"/>
                <a:cs typeface="+mj-cs"/>
              </a:rPr>
              <a:t>de las personas que van a participar y </a:t>
            </a:r>
            <a:r>
              <a:rPr lang="es-CO" sz="2800" b="1" kern="1200" baseline="0" dirty="0">
                <a:solidFill>
                  <a:srgbClr val="000099"/>
                </a:solidFill>
                <a:effectLst/>
                <a:latin typeface="Times New Roman" panose="02020603050405020304" pitchFamily="18" charset="0"/>
                <a:ea typeface="+mj-ea"/>
                <a:cs typeface="+mj-cs"/>
              </a:rPr>
              <a:t>Posición Frente al Conflicto</a:t>
            </a:r>
            <a:r>
              <a:rPr lang="es-CO" sz="2800" kern="1200" baseline="0" dirty="0">
                <a:solidFill>
                  <a:srgbClr val="000099"/>
                </a:solidFill>
                <a:effectLst/>
                <a:latin typeface="Times New Roman" panose="02020603050405020304" pitchFamily="18" charset="0"/>
                <a:ea typeface="+mj-ea"/>
                <a:cs typeface="+mj-cs"/>
              </a:rPr>
              <a:t>: Partes, apoderados, representantes legales o testigos o terceros</a:t>
            </a:r>
          </a:p>
          <a:p>
            <a:pPr lvl="1">
              <a:lnSpc>
                <a:spcPts val="3840"/>
              </a:lnSpc>
              <a:spcBef>
                <a:spcPts val="600"/>
              </a:spcBef>
              <a:spcAft>
                <a:spcPts val="600"/>
              </a:spcAft>
            </a:pPr>
            <a:r>
              <a:rPr lang="es-CO" sz="2800" kern="1200" baseline="0" dirty="0">
                <a:solidFill>
                  <a:srgbClr val="000099"/>
                </a:solidFill>
                <a:effectLst/>
                <a:latin typeface="Times New Roman" panose="02020603050405020304" pitchFamily="18" charset="0"/>
                <a:ea typeface="+mj-ea"/>
                <a:cs typeface="+mj-cs"/>
              </a:rPr>
              <a:t>Tiempos necesarios para adelantar el </a:t>
            </a:r>
            <a:r>
              <a:rPr lang="es-CO" sz="2800" b="1" kern="1200" baseline="0" dirty="0">
                <a:solidFill>
                  <a:srgbClr val="000099"/>
                </a:solidFill>
                <a:effectLst/>
                <a:latin typeface="Times New Roman" panose="02020603050405020304" pitchFamily="18" charset="0"/>
                <a:ea typeface="+mj-ea"/>
                <a:cs typeface="+mj-cs"/>
              </a:rPr>
              <a:t>Debido Proceso</a:t>
            </a:r>
            <a:r>
              <a:rPr lang="es-CO" sz="2800" kern="1200" baseline="0" dirty="0">
                <a:solidFill>
                  <a:srgbClr val="000099"/>
                </a:solidFill>
                <a:effectLst/>
                <a:latin typeface="Times New Roman" panose="02020603050405020304" pitchFamily="18" charset="0"/>
                <a:ea typeface="+mj-ea"/>
                <a:cs typeface="+mj-cs"/>
              </a:rPr>
              <a:t>: Notificaciones y preparación del caso (con tiempo y oportunidad frente a la inmediatez) </a:t>
            </a:r>
          </a:p>
          <a:p>
            <a:pPr lvl="1">
              <a:lnSpc>
                <a:spcPts val="3840"/>
              </a:lnSpc>
              <a:spcBef>
                <a:spcPts val="600"/>
              </a:spcBef>
              <a:spcAft>
                <a:spcPts val="600"/>
              </a:spcAft>
            </a:pPr>
            <a:r>
              <a:rPr lang="es-CO" sz="2800" b="1" kern="1200" baseline="0" dirty="0">
                <a:solidFill>
                  <a:srgbClr val="000099"/>
                </a:solidFill>
                <a:effectLst/>
                <a:latin typeface="Times New Roman" panose="02020603050405020304" pitchFamily="18" charset="0"/>
                <a:ea typeface="+mj-ea"/>
                <a:cs typeface="+mj-cs"/>
              </a:rPr>
              <a:t>Medios tecnológicos a utilizar</a:t>
            </a:r>
            <a:r>
              <a:rPr lang="es-CO" sz="2800" kern="1200" baseline="0" dirty="0">
                <a:solidFill>
                  <a:srgbClr val="000099"/>
                </a:solidFill>
                <a:effectLst/>
                <a:latin typeface="Times New Roman" panose="02020603050405020304" pitchFamily="18" charset="0"/>
                <a:ea typeface="+mj-ea"/>
                <a:cs typeface="+mj-cs"/>
              </a:rPr>
              <a:t>: Plataformas, correos electrónicos, domicilio físico de las personas</a:t>
            </a:r>
          </a:p>
          <a:p>
            <a:pPr lvl="1">
              <a:lnSpc>
                <a:spcPts val="3840"/>
              </a:lnSpc>
              <a:spcBef>
                <a:spcPts val="600"/>
              </a:spcBef>
              <a:spcAft>
                <a:spcPts val="600"/>
              </a:spcAft>
            </a:pPr>
            <a:r>
              <a:rPr lang="es-CO" sz="2800" b="1" kern="1200" baseline="0" dirty="0">
                <a:solidFill>
                  <a:srgbClr val="000099"/>
                </a:solidFill>
                <a:effectLst/>
                <a:latin typeface="Times New Roman" panose="02020603050405020304" pitchFamily="18" charset="0"/>
                <a:ea typeface="+mj-ea"/>
                <a:cs typeface="+mj-cs"/>
              </a:rPr>
              <a:t>Efectos de los horarios </a:t>
            </a:r>
            <a:r>
              <a:rPr lang="es-CO" sz="2800" kern="1200" baseline="0" dirty="0">
                <a:solidFill>
                  <a:srgbClr val="000099"/>
                </a:solidFill>
                <a:effectLst/>
                <a:latin typeface="Times New Roman" panose="02020603050405020304" pitchFamily="18" charset="0"/>
                <a:ea typeface="+mj-ea"/>
                <a:cs typeface="+mj-cs"/>
              </a:rPr>
              <a:t>si están ubicados en diferentes países, su equivalencia en el horario local.</a:t>
            </a:r>
            <a:endParaRPr lang="es-CO" sz="2800"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A1313BED-B19A-46E6-B414-BD2456DA10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343246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2894" y="388961"/>
            <a:ext cx="10515600" cy="835878"/>
          </a:xfrm>
        </p:spPr>
        <p:txBody>
          <a:bodyPr>
            <a:normAutofit/>
          </a:bodyPr>
          <a:lstStyle/>
          <a:p>
            <a:pPr algn="ctr"/>
            <a:r>
              <a:rPr lang="es-CO" sz="3600" b="1" i="1" baseline="0" dirty="0">
                <a:solidFill>
                  <a:srgbClr val="000099"/>
                </a:solidFill>
                <a:latin typeface="Times New Roman" panose="02020603050405020304" pitchFamily="18" charset="0"/>
              </a:rPr>
              <a:t>DEBERES DEL DIRECTOR DE LA AUDIENCIA</a:t>
            </a:r>
          </a:p>
        </p:txBody>
      </p:sp>
      <p:sp>
        <p:nvSpPr>
          <p:cNvPr id="3" name="Marcador de contenido 2"/>
          <p:cNvSpPr>
            <a:spLocks noGrp="1"/>
          </p:cNvSpPr>
          <p:nvPr>
            <p:ph idx="1"/>
          </p:nvPr>
        </p:nvSpPr>
        <p:spPr>
          <a:xfrm>
            <a:off x="838200" y="1378424"/>
            <a:ext cx="10515600" cy="5090615"/>
          </a:xfrm>
        </p:spPr>
        <p:txBody>
          <a:bodyPr>
            <a:noAutofit/>
          </a:bodyPr>
          <a:lstStyle/>
          <a:p>
            <a:pPr>
              <a:lnSpc>
                <a:spcPct val="100000"/>
              </a:lnSpc>
              <a:spcBef>
                <a:spcPts val="1200"/>
              </a:spcBef>
              <a:spcAft>
                <a:spcPts val="1200"/>
              </a:spcAft>
            </a:pPr>
            <a:r>
              <a:rPr lang="es-CO" sz="3200" b="1" dirty="0">
                <a:solidFill>
                  <a:srgbClr val="000099"/>
                </a:solidFill>
                <a:latin typeface="Times New Roman" panose="02020603050405020304" pitchFamily="18" charset="0"/>
                <a:ea typeface="+mj-ea"/>
                <a:cs typeface="+mj-cs"/>
              </a:rPr>
              <a:t>Evaluar</a:t>
            </a:r>
            <a:r>
              <a:rPr lang="es-CO" sz="3200" dirty="0">
                <a:solidFill>
                  <a:srgbClr val="000099"/>
                </a:solidFill>
                <a:latin typeface="Times New Roman" panose="02020603050405020304" pitchFamily="18" charset="0"/>
                <a:ea typeface="+mj-ea"/>
                <a:cs typeface="+mj-cs"/>
              </a:rPr>
              <a:t> s</a:t>
            </a:r>
            <a:r>
              <a:rPr lang="es-CO" sz="3200" kern="1200" baseline="0" dirty="0">
                <a:solidFill>
                  <a:srgbClr val="000099"/>
                </a:solidFill>
                <a:effectLst/>
                <a:latin typeface="Times New Roman" panose="02020603050405020304" pitchFamily="18" charset="0"/>
                <a:ea typeface="+mj-ea"/>
                <a:cs typeface="+mj-cs"/>
              </a:rPr>
              <a:t>i los convocados están </a:t>
            </a:r>
            <a:r>
              <a:rPr lang="es-CO" sz="3200" b="1" kern="1200" baseline="0" dirty="0">
                <a:solidFill>
                  <a:srgbClr val="000099"/>
                </a:solidFill>
                <a:effectLst/>
                <a:latin typeface="Times New Roman" panose="02020603050405020304" pitchFamily="18" charset="0"/>
                <a:ea typeface="+mj-ea"/>
                <a:cs typeface="+mj-cs"/>
              </a:rPr>
              <a:t>implicados</a:t>
            </a:r>
            <a:r>
              <a:rPr lang="es-CO" sz="3200" kern="1200" baseline="0" dirty="0">
                <a:solidFill>
                  <a:srgbClr val="000099"/>
                </a:solidFill>
                <a:effectLst/>
                <a:latin typeface="Times New Roman" panose="02020603050405020304" pitchFamily="18" charset="0"/>
                <a:ea typeface="+mj-ea"/>
                <a:cs typeface="+mj-cs"/>
              </a:rPr>
              <a:t> en el conflicto</a:t>
            </a:r>
          </a:p>
          <a:p>
            <a:pPr>
              <a:lnSpc>
                <a:spcPct val="100000"/>
              </a:lnSpc>
              <a:spcBef>
                <a:spcPts val="1200"/>
              </a:spcBef>
              <a:spcAft>
                <a:spcPts val="1200"/>
              </a:spcAft>
            </a:pPr>
            <a:r>
              <a:rPr lang="es-CO" sz="3200" b="1" dirty="0">
                <a:solidFill>
                  <a:srgbClr val="000099"/>
                </a:solidFill>
                <a:latin typeface="Times New Roman" panose="02020603050405020304" pitchFamily="18" charset="0"/>
                <a:ea typeface="+mj-ea"/>
                <a:cs typeface="+mj-cs"/>
              </a:rPr>
              <a:t>C</a:t>
            </a:r>
            <a:r>
              <a:rPr lang="es-CO" sz="3200" b="1" kern="1200" baseline="0" dirty="0">
                <a:solidFill>
                  <a:srgbClr val="000099"/>
                </a:solidFill>
                <a:effectLst/>
                <a:latin typeface="Times New Roman" panose="02020603050405020304" pitchFamily="18" charset="0"/>
                <a:ea typeface="+mj-ea"/>
                <a:cs typeface="+mj-cs"/>
              </a:rPr>
              <a:t>apacitarse como mediador o conciliador</a:t>
            </a:r>
            <a:r>
              <a:rPr lang="es-CO" sz="3200" kern="1200" baseline="0" dirty="0">
                <a:solidFill>
                  <a:srgbClr val="000099"/>
                </a:solidFill>
                <a:effectLst/>
                <a:latin typeface="Times New Roman" panose="02020603050405020304" pitchFamily="18" charset="0"/>
                <a:ea typeface="+mj-ea"/>
                <a:cs typeface="+mj-cs"/>
              </a:rPr>
              <a:t>, analítico y organizado en lo normativo, jurisprudencial y en los detalles comportamentales en la audiencia </a:t>
            </a:r>
          </a:p>
          <a:p>
            <a:pPr>
              <a:lnSpc>
                <a:spcPct val="100000"/>
              </a:lnSpc>
              <a:spcBef>
                <a:spcPts val="1200"/>
              </a:spcBef>
              <a:spcAft>
                <a:spcPts val="1200"/>
              </a:spcAft>
            </a:pPr>
            <a:r>
              <a:rPr lang="es-CO" sz="3200" kern="1200" baseline="0" dirty="0">
                <a:solidFill>
                  <a:srgbClr val="000099"/>
                </a:solidFill>
                <a:effectLst/>
                <a:latin typeface="Times New Roman" panose="02020603050405020304" pitchFamily="18" charset="0"/>
                <a:ea typeface="+mj-ea"/>
                <a:cs typeface="+mj-cs"/>
              </a:rPr>
              <a:t>Prepararse para obrar en la audiencia con neutralidad, amabilidad, cortesía, equilibrio y honradez con las partes </a:t>
            </a:r>
          </a:p>
          <a:p>
            <a:pPr>
              <a:lnSpc>
                <a:spcPct val="100000"/>
              </a:lnSpc>
              <a:spcBef>
                <a:spcPts val="1200"/>
              </a:spcBef>
              <a:spcAft>
                <a:spcPts val="1200"/>
              </a:spcAft>
            </a:pPr>
            <a:r>
              <a:rPr lang="es-CO" sz="3200" kern="1200" baseline="0" dirty="0">
                <a:solidFill>
                  <a:srgbClr val="000099"/>
                </a:solidFill>
                <a:effectLst/>
                <a:latin typeface="Times New Roman" panose="02020603050405020304" pitchFamily="18" charset="0"/>
                <a:ea typeface="+mj-ea"/>
                <a:cs typeface="+mj-cs"/>
              </a:rPr>
              <a:t>Asumir su responsabilidad en el conflicto </a:t>
            </a:r>
          </a:p>
          <a:p>
            <a:pPr>
              <a:lnSpc>
                <a:spcPct val="100000"/>
              </a:lnSpc>
              <a:spcBef>
                <a:spcPts val="1200"/>
              </a:spcBef>
              <a:spcAft>
                <a:spcPts val="1200"/>
              </a:spcAft>
            </a:pPr>
            <a:r>
              <a:rPr lang="es-CO" sz="3200" kern="1200" baseline="0" dirty="0">
                <a:solidFill>
                  <a:srgbClr val="000099"/>
                </a:solidFill>
                <a:effectLst/>
                <a:latin typeface="Times New Roman" panose="02020603050405020304" pitchFamily="18" charset="0"/>
                <a:ea typeface="+mj-ea"/>
                <a:cs typeface="+mj-cs"/>
              </a:rPr>
              <a:t>Transmitir confianza, ser positivo, abierto e imaginativo. </a:t>
            </a:r>
            <a:endParaRPr lang="es-CO" sz="3200" dirty="0">
              <a:solidFill>
                <a:srgbClr val="000099"/>
              </a:solidFill>
            </a:endParaRPr>
          </a:p>
        </p:txBody>
      </p:sp>
      <p:pic>
        <p:nvPicPr>
          <p:cNvPr id="4" name="Imagen 3" descr="Dibujo animado de un personaje con la boca abierta&#10;&#10;Descripción generada automáticamente con confianza baja">
            <a:extLst>
              <a:ext uri="{FF2B5EF4-FFF2-40B4-BE49-F238E27FC236}">
                <a16:creationId xmlns:a16="http://schemas.microsoft.com/office/drawing/2014/main" id="{1199AE1A-C5D2-442B-BC95-E7DA37CB1D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107884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61872" y="365125"/>
            <a:ext cx="6285436" cy="549275"/>
          </a:xfrm>
        </p:spPr>
        <p:txBody>
          <a:bodyPr>
            <a:noAutofit/>
          </a:bodyPr>
          <a:lstStyle/>
          <a:p>
            <a:pPr algn="ctr"/>
            <a:r>
              <a:rPr lang="es-CO" sz="3600" b="1" kern="1200" baseline="0" dirty="0">
                <a:solidFill>
                  <a:srgbClr val="000099"/>
                </a:solidFill>
                <a:effectLst/>
                <a:latin typeface="Times New Roman" panose="02020603050405020304" pitchFamily="18" charset="0"/>
              </a:rPr>
              <a:t>STAFF ADMINISTRATIVO</a:t>
            </a:r>
            <a:endParaRPr lang="es-CO" sz="3600" b="1" baseline="0" dirty="0">
              <a:solidFill>
                <a:srgbClr val="000099"/>
              </a:solidFill>
              <a:latin typeface="Times New Roman" panose="02020603050405020304" pitchFamily="18" charset="0"/>
            </a:endParaRPr>
          </a:p>
        </p:txBody>
      </p:sp>
      <p:sp>
        <p:nvSpPr>
          <p:cNvPr id="3" name="Marcador de contenido 2"/>
          <p:cNvSpPr>
            <a:spLocks noGrp="1"/>
          </p:cNvSpPr>
          <p:nvPr>
            <p:ph idx="1"/>
          </p:nvPr>
        </p:nvSpPr>
        <p:spPr>
          <a:xfrm>
            <a:off x="914399" y="1455821"/>
            <a:ext cx="5072331" cy="5048496"/>
          </a:xfrm>
        </p:spPr>
        <p:txBody>
          <a:bodyPr>
            <a:noAutofit/>
          </a:bodyPr>
          <a:lstStyle/>
          <a:p>
            <a:pPr marL="0" lvl="0" indent="0">
              <a:buNone/>
            </a:pPr>
            <a:r>
              <a:rPr lang="es-CO" kern="1200" baseline="0" dirty="0">
                <a:solidFill>
                  <a:srgbClr val="000099"/>
                </a:solidFill>
                <a:effectLst/>
                <a:latin typeface="Times New Roman" panose="02020603050405020304" pitchFamily="18" charset="0"/>
                <a:ea typeface="+mj-ea"/>
                <a:cs typeface="+mj-cs"/>
              </a:rPr>
              <a:t>El Despacho Judicial o Conciliador debe tener un staff administrativo que actúe </a:t>
            </a:r>
            <a:r>
              <a:rPr lang="es-CO" dirty="0">
                <a:solidFill>
                  <a:srgbClr val="000099"/>
                </a:solidFill>
                <a:latin typeface="Times New Roman" panose="02020603050405020304" pitchFamily="18" charset="0"/>
                <a:ea typeface="+mj-ea"/>
                <a:cs typeface="+mj-cs"/>
              </a:rPr>
              <a:t>en equipo </a:t>
            </a:r>
            <a:r>
              <a:rPr lang="es-CO" kern="1200" baseline="0" dirty="0">
                <a:solidFill>
                  <a:srgbClr val="000099"/>
                </a:solidFill>
                <a:effectLst/>
                <a:latin typeface="Times New Roman" panose="02020603050405020304" pitchFamily="18" charset="0"/>
                <a:ea typeface="+mj-ea"/>
                <a:cs typeface="+mj-cs"/>
              </a:rPr>
              <a:t>para satisfacer necesidades de los convocados:</a:t>
            </a:r>
          </a:p>
          <a:p>
            <a:r>
              <a:rPr lang="es-CO" dirty="0">
                <a:solidFill>
                  <a:srgbClr val="000099"/>
                </a:solidFill>
                <a:latin typeface="Times New Roman" panose="02020603050405020304" pitchFamily="18" charset="0"/>
                <a:ea typeface="+mj-ea"/>
                <a:cs typeface="+mj-cs"/>
              </a:rPr>
              <a:t>Recibir </a:t>
            </a:r>
            <a:r>
              <a:rPr lang="es-CO" kern="1200" baseline="0" dirty="0">
                <a:solidFill>
                  <a:srgbClr val="000099"/>
                </a:solidFill>
                <a:effectLst/>
                <a:latin typeface="Times New Roman" panose="02020603050405020304" pitchFamily="18" charset="0"/>
                <a:ea typeface="+mj-ea"/>
                <a:cs typeface="+mj-cs"/>
              </a:rPr>
              <a:t>adecuada y eficientemente la petición o demanda</a:t>
            </a:r>
          </a:p>
          <a:p>
            <a:r>
              <a:rPr lang="es-CO" dirty="0">
                <a:solidFill>
                  <a:srgbClr val="000099"/>
                </a:solidFill>
                <a:latin typeface="Times New Roman" panose="02020603050405020304" pitchFamily="18" charset="0"/>
                <a:ea typeface="+mj-ea"/>
                <a:cs typeface="+mj-cs"/>
              </a:rPr>
              <a:t>R</a:t>
            </a:r>
            <a:r>
              <a:rPr lang="es-CO" kern="1200" baseline="0" dirty="0">
                <a:solidFill>
                  <a:srgbClr val="000099"/>
                </a:solidFill>
                <a:effectLst/>
                <a:latin typeface="Times New Roman" panose="02020603050405020304" pitchFamily="18" charset="0"/>
                <a:ea typeface="+mj-ea"/>
                <a:cs typeface="+mj-cs"/>
              </a:rPr>
              <a:t>esponder oportunamente tal recepción</a:t>
            </a:r>
          </a:p>
          <a:p>
            <a:r>
              <a:rPr lang="es-CO" dirty="0">
                <a:solidFill>
                  <a:srgbClr val="000099"/>
                </a:solidFill>
                <a:latin typeface="Times New Roman" panose="02020603050405020304" pitchFamily="18" charset="0"/>
                <a:ea typeface="+mj-ea"/>
                <a:cs typeface="+mj-cs"/>
              </a:rPr>
              <a:t>F</a:t>
            </a:r>
            <a:r>
              <a:rPr lang="es-CO" kern="1200" baseline="0" dirty="0">
                <a:solidFill>
                  <a:srgbClr val="000099"/>
                </a:solidFill>
                <a:effectLst/>
                <a:latin typeface="Times New Roman" panose="02020603050405020304" pitchFamily="18" charset="0"/>
                <a:ea typeface="+mj-ea"/>
                <a:cs typeface="+mj-cs"/>
              </a:rPr>
              <a:t>acilitar el acceso del usuario a las instrucciones</a:t>
            </a:r>
          </a:p>
        </p:txBody>
      </p:sp>
      <p:sp>
        <p:nvSpPr>
          <p:cNvPr id="5" name="Marcador de contenido 2"/>
          <p:cNvSpPr txBox="1">
            <a:spLocks/>
          </p:cNvSpPr>
          <p:nvPr/>
        </p:nvSpPr>
        <p:spPr>
          <a:xfrm>
            <a:off x="6159260" y="914400"/>
            <a:ext cx="5470906" cy="55899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s-CO" dirty="0">
                <a:solidFill>
                  <a:srgbClr val="000099"/>
                </a:solidFill>
                <a:latin typeface="Times New Roman" panose="02020603050405020304" pitchFamily="18" charset="0"/>
              </a:rPr>
              <a:t>Hacer conocer a los participantes las normas técnicas de acceso y conducta frente a la audiencia virtual</a:t>
            </a:r>
          </a:p>
          <a:p>
            <a:pPr>
              <a:spcBef>
                <a:spcPts val="600"/>
              </a:spcBef>
            </a:pPr>
            <a:r>
              <a:rPr lang="es-CO" dirty="0">
                <a:solidFill>
                  <a:srgbClr val="000099"/>
                </a:solidFill>
                <a:latin typeface="Times New Roman" panose="02020603050405020304" pitchFamily="18" charset="0"/>
                <a:ea typeface="+mj-ea"/>
                <a:cs typeface="+mj-cs"/>
              </a:rPr>
              <a:t>Desarrollar un protocolo que garantice el </a:t>
            </a:r>
            <a:r>
              <a:rPr lang="es-CO" b="1" dirty="0">
                <a:solidFill>
                  <a:srgbClr val="000099"/>
                </a:solidFill>
                <a:latin typeface="Times New Roman" panose="02020603050405020304" pitchFamily="18" charset="0"/>
                <a:ea typeface="+mj-ea"/>
                <a:cs typeface="+mj-cs"/>
              </a:rPr>
              <a:t>Derecho de Defensa </a:t>
            </a:r>
            <a:r>
              <a:rPr lang="es-CO" dirty="0">
                <a:solidFill>
                  <a:srgbClr val="000099"/>
                </a:solidFill>
                <a:latin typeface="Times New Roman" panose="02020603050405020304" pitchFamily="18" charset="0"/>
                <a:ea typeface="+mj-ea"/>
                <a:cs typeface="+mj-cs"/>
              </a:rPr>
              <a:t>de los convocados </a:t>
            </a:r>
          </a:p>
          <a:p>
            <a:pPr>
              <a:spcBef>
                <a:spcPts val="600"/>
              </a:spcBef>
            </a:pPr>
            <a:r>
              <a:rPr lang="es-CO" dirty="0">
                <a:solidFill>
                  <a:srgbClr val="000099"/>
                </a:solidFill>
                <a:latin typeface="Times New Roman" panose="02020603050405020304" pitchFamily="18" charset="0"/>
                <a:ea typeface="+mj-ea"/>
                <a:cs typeface="+mj-cs"/>
              </a:rPr>
              <a:t>Explicar las </a:t>
            </a:r>
            <a:r>
              <a:rPr lang="es-CO" b="1" dirty="0">
                <a:solidFill>
                  <a:srgbClr val="000099"/>
                </a:solidFill>
                <a:latin typeface="Times New Roman" panose="02020603050405020304" pitchFamily="18" charset="0"/>
                <a:ea typeface="+mj-ea"/>
                <a:cs typeface="+mj-cs"/>
              </a:rPr>
              <a:t>condiciones técnicas mínimas </a:t>
            </a:r>
            <a:r>
              <a:rPr lang="es-CO" dirty="0">
                <a:solidFill>
                  <a:srgbClr val="000099"/>
                </a:solidFill>
                <a:latin typeface="Times New Roman" panose="02020603050405020304" pitchFamily="18" charset="0"/>
                <a:ea typeface="+mj-ea"/>
                <a:cs typeface="+mj-cs"/>
              </a:rPr>
              <a:t>a que debe acceder cada uno de ellos</a:t>
            </a:r>
          </a:p>
          <a:p>
            <a:pPr>
              <a:spcBef>
                <a:spcPts val="600"/>
              </a:spcBef>
            </a:pPr>
            <a:r>
              <a:rPr lang="es-CO" dirty="0">
                <a:solidFill>
                  <a:srgbClr val="000099"/>
                </a:solidFill>
                <a:latin typeface="Times New Roman" panose="02020603050405020304" pitchFamily="18" charset="0"/>
                <a:ea typeface="+mj-ea"/>
                <a:cs typeface="+mj-cs"/>
              </a:rPr>
              <a:t>Hacer una </a:t>
            </a:r>
            <a:r>
              <a:rPr lang="es-CO" b="1" dirty="0">
                <a:solidFill>
                  <a:srgbClr val="000099"/>
                </a:solidFill>
                <a:latin typeface="Times New Roman" panose="02020603050405020304" pitchFamily="18" charset="0"/>
                <a:ea typeface="+mj-ea"/>
                <a:cs typeface="+mj-cs"/>
              </a:rPr>
              <a:t>sesión previa de ensayo o entrenamiento </a:t>
            </a:r>
            <a:r>
              <a:rPr lang="es-CO" dirty="0">
                <a:solidFill>
                  <a:srgbClr val="000099"/>
                </a:solidFill>
                <a:latin typeface="Times New Roman" panose="02020603050405020304" pitchFamily="18" charset="0"/>
                <a:ea typeface="+mj-ea"/>
                <a:cs typeface="+mj-cs"/>
              </a:rPr>
              <a:t>para asegurar la igualdad de las partes frente al uso de las tecnologías.</a:t>
            </a:r>
            <a:endParaRPr lang="es-CO" dirty="0">
              <a:solidFill>
                <a:srgbClr val="000099"/>
              </a:solidFill>
            </a:endParaRPr>
          </a:p>
        </p:txBody>
      </p:sp>
      <p:pic>
        <p:nvPicPr>
          <p:cNvPr id="6" name="Imagen 5" descr="Dibujo animado de un personaje con la boca abierta&#10;&#10;Descripción generada automáticamente con confianza baja">
            <a:extLst>
              <a:ext uri="{FF2B5EF4-FFF2-40B4-BE49-F238E27FC236}">
                <a16:creationId xmlns:a16="http://schemas.microsoft.com/office/drawing/2014/main" id="{BA04FC09-BE89-4BA0-A1B7-50D6FB9F5A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1" y="120316"/>
            <a:ext cx="1205461" cy="1186143"/>
          </a:xfrm>
          <a:prstGeom prst="rect">
            <a:avLst/>
          </a:prstGeom>
        </p:spPr>
      </p:pic>
    </p:spTree>
    <p:extLst>
      <p:ext uri="{BB962C8B-B14F-4D97-AF65-F5344CB8AC3E}">
        <p14:creationId xmlns:p14="http://schemas.microsoft.com/office/powerpoint/2010/main" val="1086501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TotalTime>
  <Words>2955</Words>
  <Application>Microsoft Office PowerPoint</Application>
  <PresentationFormat>Panorámica</PresentationFormat>
  <Paragraphs>179</Paragraphs>
  <Slides>36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Calibri</vt:lpstr>
      <vt:lpstr>Calibri Light</vt:lpstr>
      <vt:lpstr>Times New Roman</vt:lpstr>
      <vt:lpstr>Wingdings</vt:lpstr>
      <vt:lpstr>Tema de Office</vt:lpstr>
      <vt:lpstr>CONSEJO SUPERIOR DE LA JUDICATURA Escuela Judicial “Rodrigo Lara Bonilla”</vt:lpstr>
      <vt:lpstr>BUENAS PRACTICAS PARA CELEBRAR UNA AUDIENCIA VIRTUAL</vt:lpstr>
      <vt:lpstr>INTRODUCCIÓN</vt:lpstr>
      <vt:lpstr>EFICACIA – EFICIENCIA – PRINCIPIOS CONSTITUCIONALES</vt:lpstr>
      <vt:lpstr>PROPÓSITO DE LA PRESENTACIÓN</vt:lpstr>
      <vt:lpstr>ANTES DE LA AUDIENCIA: </vt:lpstr>
      <vt:lpstr>ETAPAS EN LAS AUDIENCIAS VIRTUALES</vt:lpstr>
      <vt:lpstr>DEBERES DEL DIRECTOR DE LA AUDIENCIA</vt:lpstr>
      <vt:lpstr>STAFF ADMINISTRATIVO</vt:lpstr>
      <vt:lpstr>GRABACIÓN DE LA AUDIENCIA</vt:lpstr>
      <vt:lpstr>ASPECTOS A TENER EN CUENTA</vt:lpstr>
      <vt:lpstr>IMPORTANCIA DE LA IMAGEN Y LA ACTITUD</vt:lpstr>
      <vt:lpstr>A AMANERA DE EJEMPLO</vt:lpstr>
      <vt:lpstr>PROCESO DE CAPACITACIÓN</vt:lpstr>
      <vt:lpstr>HARDWARE - SOFTWARE Y ACTITUD REQUERIDOS</vt:lpstr>
      <vt:lpstr>OTROS REQUISITOS</vt:lpstr>
      <vt:lpstr>ASPECTOS A FOMENTAR</vt:lpstr>
      <vt:lpstr>USO DE LENGUAJES NO INFORMATICOS</vt:lpstr>
      <vt:lpstr>RECOMENDACIONES EN LA AUDIENCIA: </vt:lpstr>
      <vt:lpstr>ADVERTENCIAS PARA EL DIRECTOR DE LA AUDIENCIA</vt:lpstr>
      <vt:lpstr>TERMINACIÓN DE LA AUDIENCIA</vt:lpstr>
      <vt:lpstr>CLARIFICAR LAS OBLIGACIONES ADQUIRIDAS</vt:lpstr>
      <vt:lpstr>TRANSMISIÓN DEL ACUERDO CONCILIATORIO</vt:lpstr>
      <vt:lpstr>A MANERA DE CONCLUSIONES </vt:lpstr>
      <vt:lpstr>ALFABETIZACIÓN EN EL USO DE PLATAFORMAS</vt:lpstr>
      <vt:lpstr>GRABACIÓN DE LA AUDIENCIA</vt:lpstr>
      <vt:lpstr>LA VOZ EN UNA AUDIENCIA</vt:lpstr>
      <vt:lpstr>SESIONES PUBLICAS Y/O PRIVADAS</vt:lpstr>
      <vt:lpstr>PUNTOS DE ACCESO – CONEXIÓN Y ASESORÍA</vt:lpstr>
      <vt:lpstr>GARANTÍA A LOS DERECHOS FUNDAMENTALES</vt:lpstr>
      <vt:lpstr>Para efectos de garantizar el respeto a los Derechos Fundamentales mencionados, se requiere que, en forma continua y cada vez que se presenta una nueva etapa de la actuación en la audiencia, se indague a las partes por si entendieron lo que está ocurriendo y si están de acuerdo con continuar con la audiencia, de esta forma se va saneando cualquier vicio o falla, por insignificante que parezca, pero potencialmente dañosa para las partes.  </vt:lpstr>
      <vt:lpstr>USO HERRAMIENTAS TECNOLOGICAS</vt:lpstr>
      <vt:lpstr>SURGIMIENTO DE LA CULTURA DIGITAL </vt:lpstr>
      <vt:lpstr>USO DE LAS TECNOLOGÍAS Y EL DESARROLLO DE VALORES </vt:lpstr>
      <vt:lpstr>Presentación de PowerPoint</vt:lpstr>
      <vt:lpstr>BIBLIOGRAFÍA CONSULTADA</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BUENAS PRACTICAS VIRTUALES PARA CELEBRAR UNA AUDIENCIA</dc:title>
  <dc:creator>Solutec-3</dc:creator>
  <cp:lastModifiedBy>OMAR EDUARDO VALLEJO RODRIGUEZ</cp:lastModifiedBy>
  <cp:revision>37</cp:revision>
  <cp:lastPrinted>2022-03-15T14:58:42Z</cp:lastPrinted>
  <dcterms:created xsi:type="dcterms:W3CDTF">2022-03-10T22:52:03Z</dcterms:created>
  <dcterms:modified xsi:type="dcterms:W3CDTF">2022-03-15T15:33:40Z</dcterms:modified>
</cp:coreProperties>
</file>