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9" r:id="rId3"/>
    <p:sldId id="258" r:id="rId4"/>
    <p:sldId id="266" r:id="rId5"/>
    <p:sldId id="265" r:id="rId6"/>
    <p:sldId id="268" r:id="rId7"/>
    <p:sldId id="267" r:id="rId8"/>
    <p:sldId id="271" r:id="rId9"/>
    <p:sldId id="270" r:id="rId10"/>
    <p:sldId id="269" r:id="rId11"/>
    <p:sldId id="272" r:id="rId12"/>
    <p:sldId id="273" r:id="rId13"/>
    <p:sldId id="274" r:id="rId14"/>
    <p:sldId id="275" r:id="rId15"/>
    <p:sldId id="276" r:id="rId16"/>
    <p:sldId id="261" r:id="rId17"/>
    <p:sldId id="264"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29ABE2"/>
    <a:srgbClr val="1FB672"/>
    <a:srgbClr val="FFC61D"/>
    <a:srgbClr val="D91A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p:scale>
          <a:sx n="71" d="100"/>
          <a:sy n="71" d="100"/>
        </p:scale>
        <p:origin x="48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F49B06-3209-4294-B7C5-2C6F4E9D6640}" type="doc">
      <dgm:prSet loTypeId="urn:microsoft.com/office/officeart/2005/8/layout/venn1" loCatId="relationship" qsTypeId="urn:microsoft.com/office/officeart/2005/8/quickstyle/simple1" qsCatId="simple" csTypeId="urn:microsoft.com/office/officeart/2005/8/colors/accent1_2" csCatId="accent1" phldr="1"/>
      <dgm:spPr/>
    </dgm:pt>
    <dgm:pt modelId="{8BEFB5E2-9B01-4898-AEDA-F586533A6663}">
      <dgm:prSet phldrT="[Texto]"/>
      <dgm:spPr/>
      <dgm:t>
        <a:bodyPr/>
        <a:lstStyle/>
        <a:p>
          <a:r>
            <a:rPr lang="es-CO" b="1" dirty="0"/>
            <a:t>JUSTICIA FORMAL</a:t>
          </a:r>
        </a:p>
      </dgm:t>
    </dgm:pt>
    <dgm:pt modelId="{E7FD62CE-C34E-45B4-90CF-58193B2B872E}" type="parTrans" cxnId="{6CFD8370-F931-47B3-838C-08241C072AAB}">
      <dgm:prSet/>
      <dgm:spPr/>
      <dgm:t>
        <a:bodyPr/>
        <a:lstStyle/>
        <a:p>
          <a:endParaRPr lang="es-CO"/>
        </a:p>
      </dgm:t>
    </dgm:pt>
    <dgm:pt modelId="{338D7A2F-8409-4F61-8153-7FA400E2A8C3}" type="sibTrans" cxnId="{6CFD8370-F931-47B3-838C-08241C072AAB}">
      <dgm:prSet/>
      <dgm:spPr/>
      <dgm:t>
        <a:bodyPr/>
        <a:lstStyle/>
        <a:p>
          <a:endParaRPr lang="es-CO"/>
        </a:p>
      </dgm:t>
    </dgm:pt>
    <dgm:pt modelId="{022E77F8-65BD-4E3B-884B-7D60433572BE}">
      <dgm:prSet phldrT="[Texto]"/>
      <dgm:spPr/>
      <dgm:t>
        <a:bodyPr/>
        <a:lstStyle/>
        <a:p>
          <a:r>
            <a:rPr lang="es-CO" b="1" dirty="0"/>
            <a:t>JUSTICIA ANCESTRAL</a:t>
          </a:r>
        </a:p>
      </dgm:t>
    </dgm:pt>
    <dgm:pt modelId="{0309DC2A-4439-458B-98DF-44D1BDD53E8B}" type="parTrans" cxnId="{7D369909-42E6-4446-BD21-C788E9A1E6C8}">
      <dgm:prSet/>
      <dgm:spPr/>
      <dgm:t>
        <a:bodyPr/>
        <a:lstStyle/>
        <a:p>
          <a:endParaRPr lang="es-CO"/>
        </a:p>
      </dgm:t>
    </dgm:pt>
    <dgm:pt modelId="{515EC530-5B8D-46CC-9EE5-0A523FC5EC14}" type="sibTrans" cxnId="{7D369909-42E6-4446-BD21-C788E9A1E6C8}">
      <dgm:prSet/>
      <dgm:spPr/>
      <dgm:t>
        <a:bodyPr/>
        <a:lstStyle/>
        <a:p>
          <a:endParaRPr lang="es-CO"/>
        </a:p>
      </dgm:t>
    </dgm:pt>
    <dgm:pt modelId="{05EBDA23-1009-4FE2-A072-B2F4B327E902}">
      <dgm:prSet phldrT="[Texto]"/>
      <dgm:spPr/>
      <dgm:t>
        <a:bodyPr/>
        <a:lstStyle/>
        <a:p>
          <a:r>
            <a:rPr lang="es-CO" b="1" dirty="0"/>
            <a:t>MRC</a:t>
          </a:r>
        </a:p>
      </dgm:t>
    </dgm:pt>
    <dgm:pt modelId="{F67DBAF2-B3B7-4BC8-92D7-34AE4EFEADB2}" type="parTrans" cxnId="{99A7862A-5FF7-48C0-9DEC-68D80225EE7B}">
      <dgm:prSet/>
      <dgm:spPr/>
      <dgm:t>
        <a:bodyPr/>
        <a:lstStyle/>
        <a:p>
          <a:endParaRPr lang="es-CO"/>
        </a:p>
      </dgm:t>
    </dgm:pt>
    <dgm:pt modelId="{A8CE43DC-B611-4FD7-8E34-1F9F504AB6EF}" type="sibTrans" cxnId="{99A7862A-5FF7-48C0-9DEC-68D80225EE7B}">
      <dgm:prSet/>
      <dgm:spPr/>
      <dgm:t>
        <a:bodyPr/>
        <a:lstStyle/>
        <a:p>
          <a:endParaRPr lang="es-CO"/>
        </a:p>
      </dgm:t>
    </dgm:pt>
    <dgm:pt modelId="{E29EFE3B-3B9B-4E3B-801A-9C4F36BCC898}">
      <dgm:prSet phldrT="[Texto]"/>
      <dgm:spPr/>
      <dgm:t>
        <a:bodyPr/>
        <a:lstStyle/>
        <a:p>
          <a:r>
            <a:rPr lang="es-CO" b="1" dirty="0"/>
            <a:t>MANO PROPIA</a:t>
          </a:r>
        </a:p>
      </dgm:t>
    </dgm:pt>
    <dgm:pt modelId="{FFCD04CC-FEF9-4B5B-8F38-47011546717A}" type="parTrans" cxnId="{552F280D-8F85-4292-9F21-7F4293767ABB}">
      <dgm:prSet/>
      <dgm:spPr/>
      <dgm:t>
        <a:bodyPr/>
        <a:lstStyle/>
        <a:p>
          <a:endParaRPr lang="es-CO"/>
        </a:p>
      </dgm:t>
    </dgm:pt>
    <dgm:pt modelId="{86FF1CED-715C-4F6E-83E6-A62CF13B3479}" type="sibTrans" cxnId="{552F280D-8F85-4292-9F21-7F4293767ABB}">
      <dgm:prSet/>
      <dgm:spPr/>
      <dgm:t>
        <a:bodyPr/>
        <a:lstStyle/>
        <a:p>
          <a:endParaRPr lang="es-CO"/>
        </a:p>
      </dgm:t>
    </dgm:pt>
    <dgm:pt modelId="{B3A4D128-1931-4AB9-8A0D-A8FC6C54373B}" type="pres">
      <dgm:prSet presAssocID="{2CF49B06-3209-4294-B7C5-2C6F4E9D6640}" presName="compositeShape" presStyleCnt="0">
        <dgm:presLayoutVars>
          <dgm:chMax val="7"/>
          <dgm:dir/>
          <dgm:resizeHandles val="exact"/>
        </dgm:presLayoutVars>
      </dgm:prSet>
      <dgm:spPr/>
    </dgm:pt>
    <dgm:pt modelId="{D665D4A1-CFD3-4920-A787-32EFCC8D16AB}" type="pres">
      <dgm:prSet presAssocID="{8BEFB5E2-9B01-4898-AEDA-F586533A6663}" presName="circ1" presStyleLbl="vennNode1" presStyleIdx="0" presStyleCnt="4"/>
      <dgm:spPr/>
    </dgm:pt>
    <dgm:pt modelId="{9D24F1EF-1213-4913-9978-AC220BCF563A}" type="pres">
      <dgm:prSet presAssocID="{8BEFB5E2-9B01-4898-AEDA-F586533A6663}" presName="circ1Tx" presStyleLbl="revTx" presStyleIdx="0" presStyleCnt="0">
        <dgm:presLayoutVars>
          <dgm:chMax val="0"/>
          <dgm:chPref val="0"/>
          <dgm:bulletEnabled val="1"/>
        </dgm:presLayoutVars>
      </dgm:prSet>
      <dgm:spPr/>
    </dgm:pt>
    <dgm:pt modelId="{844DF7CB-9888-46A3-A386-C96DFE579226}" type="pres">
      <dgm:prSet presAssocID="{022E77F8-65BD-4E3B-884B-7D60433572BE}" presName="circ2" presStyleLbl="vennNode1" presStyleIdx="1" presStyleCnt="4"/>
      <dgm:spPr/>
    </dgm:pt>
    <dgm:pt modelId="{5BE1F328-97CF-4A0F-B6B7-05481B1DF99E}" type="pres">
      <dgm:prSet presAssocID="{022E77F8-65BD-4E3B-884B-7D60433572BE}" presName="circ2Tx" presStyleLbl="revTx" presStyleIdx="0" presStyleCnt="0">
        <dgm:presLayoutVars>
          <dgm:chMax val="0"/>
          <dgm:chPref val="0"/>
          <dgm:bulletEnabled val="1"/>
        </dgm:presLayoutVars>
      </dgm:prSet>
      <dgm:spPr/>
    </dgm:pt>
    <dgm:pt modelId="{004C77C9-DB65-4B37-AE69-F5FAB3D1E977}" type="pres">
      <dgm:prSet presAssocID="{05EBDA23-1009-4FE2-A072-B2F4B327E902}" presName="circ3" presStyleLbl="vennNode1" presStyleIdx="2" presStyleCnt="4"/>
      <dgm:spPr/>
    </dgm:pt>
    <dgm:pt modelId="{BE522CD5-FF2A-4BD7-A908-682218736C11}" type="pres">
      <dgm:prSet presAssocID="{05EBDA23-1009-4FE2-A072-B2F4B327E902}" presName="circ3Tx" presStyleLbl="revTx" presStyleIdx="0" presStyleCnt="0">
        <dgm:presLayoutVars>
          <dgm:chMax val="0"/>
          <dgm:chPref val="0"/>
          <dgm:bulletEnabled val="1"/>
        </dgm:presLayoutVars>
      </dgm:prSet>
      <dgm:spPr/>
    </dgm:pt>
    <dgm:pt modelId="{31C99A67-1D33-49C8-92D5-4E4DCEE405D8}" type="pres">
      <dgm:prSet presAssocID="{E29EFE3B-3B9B-4E3B-801A-9C4F36BCC898}" presName="circ4" presStyleLbl="vennNode1" presStyleIdx="3" presStyleCnt="4"/>
      <dgm:spPr/>
    </dgm:pt>
    <dgm:pt modelId="{1B32A942-48BA-4AB5-B0D5-B9A45BE21AA0}" type="pres">
      <dgm:prSet presAssocID="{E29EFE3B-3B9B-4E3B-801A-9C4F36BCC898}" presName="circ4Tx" presStyleLbl="revTx" presStyleIdx="0" presStyleCnt="0">
        <dgm:presLayoutVars>
          <dgm:chMax val="0"/>
          <dgm:chPref val="0"/>
          <dgm:bulletEnabled val="1"/>
        </dgm:presLayoutVars>
      </dgm:prSet>
      <dgm:spPr/>
    </dgm:pt>
  </dgm:ptLst>
  <dgm:cxnLst>
    <dgm:cxn modelId="{7D369909-42E6-4446-BD21-C788E9A1E6C8}" srcId="{2CF49B06-3209-4294-B7C5-2C6F4E9D6640}" destId="{022E77F8-65BD-4E3B-884B-7D60433572BE}" srcOrd="1" destOrd="0" parTransId="{0309DC2A-4439-458B-98DF-44D1BDD53E8B}" sibTransId="{515EC530-5B8D-46CC-9EE5-0A523FC5EC14}"/>
    <dgm:cxn modelId="{552F280D-8F85-4292-9F21-7F4293767ABB}" srcId="{2CF49B06-3209-4294-B7C5-2C6F4E9D6640}" destId="{E29EFE3B-3B9B-4E3B-801A-9C4F36BCC898}" srcOrd="3" destOrd="0" parTransId="{FFCD04CC-FEF9-4B5B-8F38-47011546717A}" sibTransId="{86FF1CED-715C-4F6E-83E6-A62CF13B3479}"/>
    <dgm:cxn modelId="{943F0E0F-108A-402E-B24E-AE84C406731D}" type="presOf" srcId="{E29EFE3B-3B9B-4E3B-801A-9C4F36BCC898}" destId="{1B32A942-48BA-4AB5-B0D5-B9A45BE21AA0}" srcOrd="1" destOrd="0" presId="urn:microsoft.com/office/officeart/2005/8/layout/venn1"/>
    <dgm:cxn modelId="{84C2452A-CEDF-45E4-AA0B-11399CE40FD8}" type="presOf" srcId="{8BEFB5E2-9B01-4898-AEDA-F586533A6663}" destId="{D665D4A1-CFD3-4920-A787-32EFCC8D16AB}" srcOrd="0" destOrd="0" presId="urn:microsoft.com/office/officeart/2005/8/layout/venn1"/>
    <dgm:cxn modelId="{99A7862A-5FF7-48C0-9DEC-68D80225EE7B}" srcId="{2CF49B06-3209-4294-B7C5-2C6F4E9D6640}" destId="{05EBDA23-1009-4FE2-A072-B2F4B327E902}" srcOrd="2" destOrd="0" parTransId="{F67DBAF2-B3B7-4BC8-92D7-34AE4EFEADB2}" sibTransId="{A8CE43DC-B611-4FD7-8E34-1F9F504AB6EF}"/>
    <dgm:cxn modelId="{5B6A9161-7ABD-4827-93C1-0B81402E27A2}" type="presOf" srcId="{E29EFE3B-3B9B-4E3B-801A-9C4F36BCC898}" destId="{31C99A67-1D33-49C8-92D5-4E4DCEE405D8}" srcOrd="0" destOrd="0" presId="urn:microsoft.com/office/officeart/2005/8/layout/venn1"/>
    <dgm:cxn modelId="{454D2164-3966-4C47-A4D5-7A63549B22DF}" type="presOf" srcId="{022E77F8-65BD-4E3B-884B-7D60433572BE}" destId="{844DF7CB-9888-46A3-A386-C96DFE579226}" srcOrd="0" destOrd="0" presId="urn:microsoft.com/office/officeart/2005/8/layout/venn1"/>
    <dgm:cxn modelId="{C3825545-3C79-4ABE-A086-0CE648AB0992}" type="presOf" srcId="{022E77F8-65BD-4E3B-884B-7D60433572BE}" destId="{5BE1F328-97CF-4A0F-B6B7-05481B1DF99E}" srcOrd="1" destOrd="0" presId="urn:microsoft.com/office/officeart/2005/8/layout/venn1"/>
    <dgm:cxn modelId="{3F6C146C-C2A2-4B7F-B678-9343085C47C2}" type="presOf" srcId="{2CF49B06-3209-4294-B7C5-2C6F4E9D6640}" destId="{B3A4D128-1931-4AB9-8A0D-A8FC6C54373B}" srcOrd="0" destOrd="0" presId="urn:microsoft.com/office/officeart/2005/8/layout/venn1"/>
    <dgm:cxn modelId="{AA92F74C-0EF5-4BEC-9D2A-88A03D585237}" type="presOf" srcId="{05EBDA23-1009-4FE2-A072-B2F4B327E902}" destId="{004C77C9-DB65-4B37-AE69-F5FAB3D1E977}" srcOrd="0" destOrd="0" presId="urn:microsoft.com/office/officeart/2005/8/layout/venn1"/>
    <dgm:cxn modelId="{6CFD8370-F931-47B3-838C-08241C072AAB}" srcId="{2CF49B06-3209-4294-B7C5-2C6F4E9D6640}" destId="{8BEFB5E2-9B01-4898-AEDA-F586533A6663}" srcOrd="0" destOrd="0" parTransId="{E7FD62CE-C34E-45B4-90CF-58193B2B872E}" sibTransId="{338D7A2F-8409-4F61-8153-7FA400E2A8C3}"/>
    <dgm:cxn modelId="{75A8D850-3B28-4C64-8679-5F01229F4B9C}" type="presOf" srcId="{8BEFB5E2-9B01-4898-AEDA-F586533A6663}" destId="{9D24F1EF-1213-4913-9978-AC220BCF563A}" srcOrd="1" destOrd="0" presId="urn:microsoft.com/office/officeart/2005/8/layout/venn1"/>
    <dgm:cxn modelId="{28A8AB93-BE09-46DD-82B2-6AD5913C95EC}" type="presOf" srcId="{05EBDA23-1009-4FE2-A072-B2F4B327E902}" destId="{BE522CD5-FF2A-4BD7-A908-682218736C11}" srcOrd="1" destOrd="0" presId="urn:microsoft.com/office/officeart/2005/8/layout/venn1"/>
    <dgm:cxn modelId="{2AEBC7E7-F54D-4499-8584-FB3710E9AE63}" type="presParOf" srcId="{B3A4D128-1931-4AB9-8A0D-A8FC6C54373B}" destId="{D665D4A1-CFD3-4920-A787-32EFCC8D16AB}" srcOrd="0" destOrd="0" presId="urn:microsoft.com/office/officeart/2005/8/layout/venn1"/>
    <dgm:cxn modelId="{CB3F0969-33E3-4B99-B81E-149D730EC3D9}" type="presParOf" srcId="{B3A4D128-1931-4AB9-8A0D-A8FC6C54373B}" destId="{9D24F1EF-1213-4913-9978-AC220BCF563A}" srcOrd="1" destOrd="0" presId="urn:microsoft.com/office/officeart/2005/8/layout/venn1"/>
    <dgm:cxn modelId="{03690D79-FA84-4503-ADD6-6BDC891D323C}" type="presParOf" srcId="{B3A4D128-1931-4AB9-8A0D-A8FC6C54373B}" destId="{844DF7CB-9888-46A3-A386-C96DFE579226}" srcOrd="2" destOrd="0" presId="urn:microsoft.com/office/officeart/2005/8/layout/venn1"/>
    <dgm:cxn modelId="{D5051190-9610-4C39-A6A8-407F339B9321}" type="presParOf" srcId="{B3A4D128-1931-4AB9-8A0D-A8FC6C54373B}" destId="{5BE1F328-97CF-4A0F-B6B7-05481B1DF99E}" srcOrd="3" destOrd="0" presId="urn:microsoft.com/office/officeart/2005/8/layout/venn1"/>
    <dgm:cxn modelId="{E01C7877-19AD-4E2A-B734-CF6407310212}" type="presParOf" srcId="{B3A4D128-1931-4AB9-8A0D-A8FC6C54373B}" destId="{004C77C9-DB65-4B37-AE69-F5FAB3D1E977}" srcOrd="4" destOrd="0" presId="urn:microsoft.com/office/officeart/2005/8/layout/venn1"/>
    <dgm:cxn modelId="{066DD7E3-0A80-4F18-B344-7D13AB443D0D}" type="presParOf" srcId="{B3A4D128-1931-4AB9-8A0D-A8FC6C54373B}" destId="{BE522CD5-FF2A-4BD7-A908-682218736C11}" srcOrd="5" destOrd="0" presId="urn:microsoft.com/office/officeart/2005/8/layout/venn1"/>
    <dgm:cxn modelId="{E52ACD6F-2678-42D0-A3A3-23CDF6EDD87A}" type="presParOf" srcId="{B3A4D128-1931-4AB9-8A0D-A8FC6C54373B}" destId="{31C99A67-1D33-49C8-92D5-4E4DCEE405D8}" srcOrd="6" destOrd="0" presId="urn:microsoft.com/office/officeart/2005/8/layout/venn1"/>
    <dgm:cxn modelId="{CBCD5513-BEA4-4C81-AF9D-C2EA96A059B1}" type="presParOf" srcId="{B3A4D128-1931-4AB9-8A0D-A8FC6C54373B}" destId="{1B32A942-48BA-4AB5-B0D5-B9A45BE21AA0}" srcOrd="7"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FBB0C3-4718-4968-909E-74CF8BA67EF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CO"/>
        </a:p>
      </dgm:t>
    </dgm:pt>
    <dgm:pt modelId="{3CA066AA-09E7-49F2-B6E7-B8E47AC07A71}">
      <dgm:prSet phldrT="[Texto]"/>
      <dgm:spPr/>
      <dgm:t>
        <a:bodyPr/>
        <a:lstStyle/>
        <a:p>
          <a:r>
            <a:rPr lang="es-CO" dirty="0"/>
            <a:t>Legitimar a las partes</a:t>
          </a:r>
        </a:p>
      </dgm:t>
    </dgm:pt>
    <dgm:pt modelId="{84ED54D6-232D-4F2E-8598-7047A383BA7D}" type="parTrans" cxnId="{BC93CBC8-987E-4875-87B9-DF3578274028}">
      <dgm:prSet/>
      <dgm:spPr/>
      <dgm:t>
        <a:bodyPr/>
        <a:lstStyle/>
        <a:p>
          <a:endParaRPr lang="es-CO"/>
        </a:p>
      </dgm:t>
    </dgm:pt>
    <dgm:pt modelId="{ACC6DC5D-BE89-4859-87C9-936CD360AE46}" type="sibTrans" cxnId="{BC93CBC8-987E-4875-87B9-DF3578274028}">
      <dgm:prSet/>
      <dgm:spPr/>
      <dgm:t>
        <a:bodyPr/>
        <a:lstStyle/>
        <a:p>
          <a:endParaRPr lang="es-CO"/>
        </a:p>
      </dgm:t>
    </dgm:pt>
    <dgm:pt modelId="{DD3710F4-C4EC-430A-A37F-2AFFACFD8846}">
      <dgm:prSet phldrT="[Texto]"/>
      <dgm:spPr/>
      <dgm:t>
        <a:bodyPr/>
        <a:lstStyle/>
        <a:p>
          <a:r>
            <a:rPr lang="es-CO" dirty="0"/>
            <a:t>Crear historias alternativas</a:t>
          </a:r>
        </a:p>
      </dgm:t>
    </dgm:pt>
    <dgm:pt modelId="{65AF3F52-5362-44E8-8316-1F6379E52042}" type="parTrans" cxnId="{6556B25A-7908-49AA-BAF5-93230A32B871}">
      <dgm:prSet/>
      <dgm:spPr/>
      <dgm:t>
        <a:bodyPr/>
        <a:lstStyle/>
        <a:p>
          <a:endParaRPr lang="es-CO"/>
        </a:p>
      </dgm:t>
    </dgm:pt>
    <dgm:pt modelId="{0005479A-91A8-4C3C-8A43-53C11756CCE4}" type="sibTrans" cxnId="{6556B25A-7908-49AA-BAF5-93230A32B871}">
      <dgm:prSet/>
      <dgm:spPr/>
      <dgm:t>
        <a:bodyPr/>
        <a:lstStyle/>
        <a:p>
          <a:endParaRPr lang="es-CO"/>
        </a:p>
      </dgm:t>
    </dgm:pt>
    <dgm:pt modelId="{168ADF22-7F87-42F8-AFDB-D3B26F8C18D4}">
      <dgm:prSet phldrT="[Texto]"/>
      <dgm:spPr/>
      <dgm:t>
        <a:bodyPr/>
        <a:lstStyle/>
        <a:p>
          <a:r>
            <a:rPr lang="es-CO" dirty="0"/>
            <a:t>Externalización del conflicto</a:t>
          </a:r>
        </a:p>
      </dgm:t>
    </dgm:pt>
    <dgm:pt modelId="{189568DD-61D2-4BDF-AAD4-86A94AA797E8}" type="parTrans" cxnId="{B9F7E561-B097-4E65-B1F9-56CDC63B3F3C}">
      <dgm:prSet/>
      <dgm:spPr/>
      <dgm:t>
        <a:bodyPr/>
        <a:lstStyle/>
        <a:p>
          <a:endParaRPr lang="es-CO"/>
        </a:p>
      </dgm:t>
    </dgm:pt>
    <dgm:pt modelId="{BC0BC6FB-F901-4E5B-AD91-9F672CA3EEB3}" type="sibTrans" cxnId="{B9F7E561-B097-4E65-B1F9-56CDC63B3F3C}">
      <dgm:prSet/>
      <dgm:spPr/>
      <dgm:t>
        <a:bodyPr/>
        <a:lstStyle/>
        <a:p>
          <a:endParaRPr lang="es-CO"/>
        </a:p>
      </dgm:t>
    </dgm:pt>
    <dgm:pt modelId="{FC70F90B-05C0-438D-8427-82672856E431}">
      <dgm:prSet phldrT="[Texto]"/>
      <dgm:spPr/>
      <dgm:t>
        <a:bodyPr/>
        <a:lstStyle/>
        <a:p>
          <a:r>
            <a:rPr lang="es-CO" dirty="0"/>
            <a:t>Preguntas circulares</a:t>
          </a:r>
        </a:p>
      </dgm:t>
    </dgm:pt>
    <dgm:pt modelId="{AD18A77C-E3A0-451F-8D08-F0C00383A2B8}" type="parTrans" cxnId="{366EC372-25B2-4AA3-B0E8-3D4D59F68F47}">
      <dgm:prSet/>
      <dgm:spPr/>
      <dgm:t>
        <a:bodyPr/>
        <a:lstStyle/>
        <a:p>
          <a:endParaRPr lang="es-CO"/>
        </a:p>
      </dgm:t>
    </dgm:pt>
    <dgm:pt modelId="{58E092DD-1949-4718-8D84-CB466CC015C1}" type="sibTrans" cxnId="{366EC372-25B2-4AA3-B0E8-3D4D59F68F47}">
      <dgm:prSet/>
      <dgm:spPr/>
      <dgm:t>
        <a:bodyPr/>
        <a:lstStyle/>
        <a:p>
          <a:endParaRPr lang="es-CO"/>
        </a:p>
      </dgm:t>
    </dgm:pt>
    <dgm:pt modelId="{DBB1B131-7709-4E37-ACF2-FCB648C96382}" type="pres">
      <dgm:prSet presAssocID="{6FFBB0C3-4718-4968-909E-74CF8BA67EFE}" presName="cycle" presStyleCnt="0">
        <dgm:presLayoutVars>
          <dgm:dir/>
          <dgm:resizeHandles val="exact"/>
        </dgm:presLayoutVars>
      </dgm:prSet>
      <dgm:spPr/>
    </dgm:pt>
    <dgm:pt modelId="{8F4E91B5-C218-4D12-AA2F-D2FBC8511EF9}" type="pres">
      <dgm:prSet presAssocID="{3CA066AA-09E7-49F2-B6E7-B8E47AC07A71}" presName="node" presStyleLbl="node1" presStyleIdx="0" presStyleCnt="4">
        <dgm:presLayoutVars>
          <dgm:bulletEnabled val="1"/>
        </dgm:presLayoutVars>
      </dgm:prSet>
      <dgm:spPr/>
    </dgm:pt>
    <dgm:pt modelId="{1EF638A6-A673-48DB-A7B2-02D952F2463C}" type="pres">
      <dgm:prSet presAssocID="{ACC6DC5D-BE89-4859-87C9-936CD360AE46}" presName="sibTrans" presStyleLbl="sibTrans2D1" presStyleIdx="0" presStyleCnt="4"/>
      <dgm:spPr/>
    </dgm:pt>
    <dgm:pt modelId="{FB6F5DDC-8567-4A9D-B4F4-D7EAE0770F26}" type="pres">
      <dgm:prSet presAssocID="{ACC6DC5D-BE89-4859-87C9-936CD360AE46}" presName="connectorText" presStyleLbl="sibTrans2D1" presStyleIdx="0" presStyleCnt="4"/>
      <dgm:spPr/>
    </dgm:pt>
    <dgm:pt modelId="{65BFBF4C-313B-4C85-ADD4-C1640CC8C156}" type="pres">
      <dgm:prSet presAssocID="{DD3710F4-C4EC-430A-A37F-2AFFACFD8846}" presName="node" presStyleLbl="node1" presStyleIdx="1" presStyleCnt="4">
        <dgm:presLayoutVars>
          <dgm:bulletEnabled val="1"/>
        </dgm:presLayoutVars>
      </dgm:prSet>
      <dgm:spPr/>
    </dgm:pt>
    <dgm:pt modelId="{302C466F-ED7F-4D50-936C-CAF3B49461CC}" type="pres">
      <dgm:prSet presAssocID="{0005479A-91A8-4C3C-8A43-53C11756CCE4}" presName="sibTrans" presStyleLbl="sibTrans2D1" presStyleIdx="1" presStyleCnt="4"/>
      <dgm:spPr/>
    </dgm:pt>
    <dgm:pt modelId="{4D8ACF15-A215-4E23-BD29-00B04A429837}" type="pres">
      <dgm:prSet presAssocID="{0005479A-91A8-4C3C-8A43-53C11756CCE4}" presName="connectorText" presStyleLbl="sibTrans2D1" presStyleIdx="1" presStyleCnt="4"/>
      <dgm:spPr/>
    </dgm:pt>
    <dgm:pt modelId="{95BCAC0E-1E98-41BB-B4A8-9AFFCEA6F9C0}" type="pres">
      <dgm:prSet presAssocID="{168ADF22-7F87-42F8-AFDB-D3B26F8C18D4}" presName="node" presStyleLbl="node1" presStyleIdx="2" presStyleCnt="4">
        <dgm:presLayoutVars>
          <dgm:bulletEnabled val="1"/>
        </dgm:presLayoutVars>
      </dgm:prSet>
      <dgm:spPr/>
    </dgm:pt>
    <dgm:pt modelId="{71471CFA-8BF8-4329-AD6F-D4757185339C}" type="pres">
      <dgm:prSet presAssocID="{BC0BC6FB-F901-4E5B-AD91-9F672CA3EEB3}" presName="sibTrans" presStyleLbl="sibTrans2D1" presStyleIdx="2" presStyleCnt="4"/>
      <dgm:spPr/>
    </dgm:pt>
    <dgm:pt modelId="{C8263647-572D-419D-AE8A-6E6D617C3F4E}" type="pres">
      <dgm:prSet presAssocID="{BC0BC6FB-F901-4E5B-AD91-9F672CA3EEB3}" presName="connectorText" presStyleLbl="sibTrans2D1" presStyleIdx="2" presStyleCnt="4"/>
      <dgm:spPr/>
    </dgm:pt>
    <dgm:pt modelId="{B92556AC-FD83-47D5-AE7B-78C56C83DEE3}" type="pres">
      <dgm:prSet presAssocID="{FC70F90B-05C0-438D-8427-82672856E431}" presName="node" presStyleLbl="node1" presStyleIdx="3" presStyleCnt="4">
        <dgm:presLayoutVars>
          <dgm:bulletEnabled val="1"/>
        </dgm:presLayoutVars>
      </dgm:prSet>
      <dgm:spPr/>
    </dgm:pt>
    <dgm:pt modelId="{46B2127B-E4A9-40F8-BF89-2FDBFD68208C}" type="pres">
      <dgm:prSet presAssocID="{58E092DD-1949-4718-8D84-CB466CC015C1}" presName="sibTrans" presStyleLbl="sibTrans2D1" presStyleIdx="3" presStyleCnt="4"/>
      <dgm:spPr/>
    </dgm:pt>
    <dgm:pt modelId="{11456037-50C2-44C0-A2B0-EB718F281510}" type="pres">
      <dgm:prSet presAssocID="{58E092DD-1949-4718-8D84-CB466CC015C1}" presName="connectorText" presStyleLbl="sibTrans2D1" presStyleIdx="3" presStyleCnt="4"/>
      <dgm:spPr/>
    </dgm:pt>
  </dgm:ptLst>
  <dgm:cxnLst>
    <dgm:cxn modelId="{216C5E0C-B9A9-4F86-9BA4-5BA3A003AAAC}" type="presOf" srcId="{FC70F90B-05C0-438D-8427-82672856E431}" destId="{B92556AC-FD83-47D5-AE7B-78C56C83DEE3}" srcOrd="0" destOrd="0" presId="urn:microsoft.com/office/officeart/2005/8/layout/cycle2"/>
    <dgm:cxn modelId="{44305110-74F7-41A6-8667-31549E1286AE}" type="presOf" srcId="{ACC6DC5D-BE89-4859-87C9-936CD360AE46}" destId="{FB6F5DDC-8567-4A9D-B4F4-D7EAE0770F26}" srcOrd="1" destOrd="0" presId="urn:microsoft.com/office/officeart/2005/8/layout/cycle2"/>
    <dgm:cxn modelId="{0372E81E-1223-4522-84B1-371C00005019}" type="presOf" srcId="{3CA066AA-09E7-49F2-B6E7-B8E47AC07A71}" destId="{8F4E91B5-C218-4D12-AA2F-D2FBC8511EF9}" srcOrd="0" destOrd="0" presId="urn:microsoft.com/office/officeart/2005/8/layout/cycle2"/>
    <dgm:cxn modelId="{3C031424-DCD4-42FC-9759-FE9EFA932D70}" type="presOf" srcId="{6FFBB0C3-4718-4968-909E-74CF8BA67EFE}" destId="{DBB1B131-7709-4E37-ACF2-FCB648C96382}" srcOrd="0" destOrd="0" presId="urn:microsoft.com/office/officeart/2005/8/layout/cycle2"/>
    <dgm:cxn modelId="{C0360C30-F051-442E-BC72-39B6FA398BF4}" type="presOf" srcId="{DD3710F4-C4EC-430A-A37F-2AFFACFD8846}" destId="{65BFBF4C-313B-4C85-ADD4-C1640CC8C156}" srcOrd="0" destOrd="0" presId="urn:microsoft.com/office/officeart/2005/8/layout/cycle2"/>
    <dgm:cxn modelId="{B9F7E561-B097-4E65-B1F9-56CDC63B3F3C}" srcId="{6FFBB0C3-4718-4968-909E-74CF8BA67EFE}" destId="{168ADF22-7F87-42F8-AFDB-D3B26F8C18D4}" srcOrd="2" destOrd="0" parTransId="{189568DD-61D2-4BDF-AAD4-86A94AA797E8}" sibTransId="{BC0BC6FB-F901-4E5B-AD91-9F672CA3EEB3}"/>
    <dgm:cxn modelId="{09FF8C6B-6A97-4433-BDFA-4B25C798F60F}" type="presOf" srcId="{58E092DD-1949-4718-8D84-CB466CC015C1}" destId="{46B2127B-E4A9-40F8-BF89-2FDBFD68208C}" srcOrd="0" destOrd="0" presId="urn:microsoft.com/office/officeart/2005/8/layout/cycle2"/>
    <dgm:cxn modelId="{366EC372-25B2-4AA3-B0E8-3D4D59F68F47}" srcId="{6FFBB0C3-4718-4968-909E-74CF8BA67EFE}" destId="{FC70F90B-05C0-438D-8427-82672856E431}" srcOrd="3" destOrd="0" parTransId="{AD18A77C-E3A0-451F-8D08-F0C00383A2B8}" sibTransId="{58E092DD-1949-4718-8D84-CB466CC015C1}"/>
    <dgm:cxn modelId="{6556B25A-7908-49AA-BAF5-93230A32B871}" srcId="{6FFBB0C3-4718-4968-909E-74CF8BA67EFE}" destId="{DD3710F4-C4EC-430A-A37F-2AFFACFD8846}" srcOrd="1" destOrd="0" parTransId="{65AF3F52-5362-44E8-8316-1F6379E52042}" sibTransId="{0005479A-91A8-4C3C-8A43-53C11756CCE4}"/>
    <dgm:cxn modelId="{B09AB28E-A1A3-42CC-800B-306955E76664}" type="presOf" srcId="{58E092DD-1949-4718-8D84-CB466CC015C1}" destId="{11456037-50C2-44C0-A2B0-EB718F281510}" srcOrd="1" destOrd="0" presId="urn:microsoft.com/office/officeart/2005/8/layout/cycle2"/>
    <dgm:cxn modelId="{2A1B32A0-6AB6-4AAB-AA2B-8226952B974E}" type="presOf" srcId="{168ADF22-7F87-42F8-AFDB-D3B26F8C18D4}" destId="{95BCAC0E-1E98-41BB-B4A8-9AFFCEA6F9C0}" srcOrd="0" destOrd="0" presId="urn:microsoft.com/office/officeart/2005/8/layout/cycle2"/>
    <dgm:cxn modelId="{9AB0FDAC-0F3F-4130-B7E1-C6CEDFCA9231}" type="presOf" srcId="{0005479A-91A8-4C3C-8A43-53C11756CCE4}" destId="{302C466F-ED7F-4D50-936C-CAF3B49461CC}" srcOrd="0" destOrd="0" presId="urn:microsoft.com/office/officeart/2005/8/layout/cycle2"/>
    <dgm:cxn modelId="{16FA48B7-33EA-4A31-ABAA-577B67D617D8}" type="presOf" srcId="{ACC6DC5D-BE89-4859-87C9-936CD360AE46}" destId="{1EF638A6-A673-48DB-A7B2-02D952F2463C}" srcOrd="0" destOrd="0" presId="urn:microsoft.com/office/officeart/2005/8/layout/cycle2"/>
    <dgm:cxn modelId="{911DA7BA-59FB-46E1-83F3-298AC72D6371}" type="presOf" srcId="{BC0BC6FB-F901-4E5B-AD91-9F672CA3EEB3}" destId="{71471CFA-8BF8-4329-AD6F-D4757185339C}" srcOrd="0" destOrd="0" presId="urn:microsoft.com/office/officeart/2005/8/layout/cycle2"/>
    <dgm:cxn modelId="{727CDCC0-AC2C-4785-A82C-2DBC532A8874}" type="presOf" srcId="{BC0BC6FB-F901-4E5B-AD91-9F672CA3EEB3}" destId="{C8263647-572D-419D-AE8A-6E6D617C3F4E}" srcOrd="1" destOrd="0" presId="urn:microsoft.com/office/officeart/2005/8/layout/cycle2"/>
    <dgm:cxn modelId="{BC93CBC8-987E-4875-87B9-DF3578274028}" srcId="{6FFBB0C3-4718-4968-909E-74CF8BA67EFE}" destId="{3CA066AA-09E7-49F2-B6E7-B8E47AC07A71}" srcOrd="0" destOrd="0" parTransId="{84ED54D6-232D-4F2E-8598-7047A383BA7D}" sibTransId="{ACC6DC5D-BE89-4859-87C9-936CD360AE46}"/>
    <dgm:cxn modelId="{A42960F0-895E-4484-A487-6BE2C22FAEE1}" type="presOf" srcId="{0005479A-91A8-4C3C-8A43-53C11756CCE4}" destId="{4D8ACF15-A215-4E23-BD29-00B04A429837}" srcOrd="1" destOrd="0" presId="urn:microsoft.com/office/officeart/2005/8/layout/cycle2"/>
    <dgm:cxn modelId="{6CDDDA41-8B53-49CE-BD87-85E4B3460355}" type="presParOf" srcId="{DBB1B131-7709-4E37-ACF2-FCB648C96382}" destId="{8F4E91B5-C218-4D12-AA2F-D2FBC8511EF9}" srcOrd="0" destOrd="0" presId="urn:microsoft.com/office/officeart/2005/8/layout/cycle2"/>
    <dgm:cxn modelId="{E98882B4-8ADD-4DF0-B687-0616B9802BFC}" type="presParOf" srcId="{DBB1B131-7709-4E37-ACF2-FCB648C96382}" destId="{1EF638A6-A673-48DB-A7B2-02D952F2463C}" srcOrd="1" destOrd="0" presId="urn:microsoft.com/office/officeart/2005/8/layout/cycle2"/>
    <dgm:cxn modelId="{F786A6BA-3A26-4BCC-8CEE-4C891A191659}" type="presParOf" srcId="{1EF638A6-A673-48DB-A7B2-02D952F2463C}" destId="{FB6F5DDC-8567-4A9D-B4F4-D7EAE0770F26}" srcOrd="0" destOrd="0" presId="urn:microsoft.com/office/officeart/2005/8/layout/cycle2"/>
    <dgm:cxn modelId="{F51F66B5-F642-473B-8871-D726C09BBF52}" type="presParOf" srcId="{DBB1B131-7709-4E37-ACF2-FCB648C96382}" destId="{65BFBF4C-313B-4C85-ADD4-C1640CC8C156}" srcOrd="2" destOrd="0" presId="urn:microsoft.com/office/officeart/2005/8/layout/cycle2"/>
    <dgm:cxn modelId="{3CDD2203-1A23-4A39-9932-342394660695}" type="presParOf" srcId="{DBB1B131-7709-4E37-ACF2-FCB648C96382}" destId="{302C466F-ED7F-4D50-936C-CAF3B49461CC}" srcOrd="3" destOrd="0" presId="urn:microsoft.com/office/officeart/2005/8/layout/cycle2"/>
    <dgm:cxn modelId="{415D59FC-8567-46AC-BD67-389C5AC235AA}" type="presParOf" srcId="{302C466F-ED7F-4D50-936C-CAF3B49461CC}" destId="{4D8ACF15-A215-4E23-BD29-00B04A429837}" srcOrd="0" destOrd="0" presId="urn:microsoft.com/office/officeart/2005/8/layout/cycle2"/>
    <dgm:cxn modelId="{B654FF0D-5402-4556-85FE-2337F355D98C}" type="presParOf" srcId="{DBB1B131-7709-4E37-ACF2-FCB648C96382}" destId="{95BCAC0E-1E98-41BB-B4A8-9AFFCEA6F9C0}" srcOrd="4" destOrd="0" presId="urn:microsoft.com/office/officeart/2005/8/layout/cycle2"/>
    <dgm:cxn modelId="{3FCD9C23-B942-480B-8E09-EDB9EDE7C4C3}" type="presParOf" srcId="{DBB1B131-7709-4E37-ACF2-FCB648C96382}" destId="{71471CFA-8BF8-4329-AD6F-D4757185339C}" srcOrd="5" destOrd="0" presId="urn:microsoft.com/office/officeart/2005/8/layout/cycle2"/>
    <dgm:cxn modelId="{98EC26EE-FACB-417A-8CC2-E86C8E2D81CB}" type="presParOf" srcId="{71471CFA-8BF8-4329-AD6F-D4757185339C}" destId="{C8263647-572D-419D-AE8A-6E6D617C3F4E}" srcOrd="0" destOrd="0" presId="urn:microsoft.com/office/officeart/2005/8/layout/cycle2"/>
    <dgm:cxn modelId="{5EA482F6-ADC5-49DC-8592-1965CDAC8D4E}" type="presParOf" srcId="{DBB1B131-7709-4E37-ACF2-FCB648C96382}" destId="{B92556AC-FD83-47D5-AE7B-78C56C83DEE3}" srcOrd="6" destOrd="0" presId="urn:microsoft.com/office/officeart/2005/8/layout/cycle2"/>
    <dgm:cxn modelId="{0249B7A1-B341-4677-AFBB-B72289E5A1B1}" type="presParOf" srcId="{DBB1B131-7709-4E37-ACF2-FCB648C96382}" destId="{46B2127B-E4A9-40F8-BF89-2FDBFD68208C}" srcOrd="7" destOrd="0" presId="urn:microsoft.com/office/officeart/2005/8/layout/cycle2"/>
    <dgm:cxn modelId="{379928E7-F9F7-43ED-B510-E9F87D607AF2}" type="presParOf" srcId="{46B2127B-E4A9-40F8-BF89-2FDBFD68208C}" destId="{11456037-50C2-44C0-A2B0-EB718F281510}"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5D4A1-CFD3-4920-A787-32EFCC8D16AB}">
      <dsp:nvSpPr>
        <dsp:cNvPr id="0" name=""/>
        <dsp:cNvSpPr/>
      </dsp:nvSpPr>
      <dsp:spPr>
        <a:xfrm>
          <a:off x="3146529" y="60474"/>
          <a:ext cx="3144698" cy="314469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CO" sz="1900" b="1" kern="1200" dirty="0"/>
            <a:t>JUSTICIA FORMAL</a:t>
          </a:r>
        </a:p>
      </dsp:txBody>
      <dsp:txXfrm>
        <a:off x="3509379" y="483799"/>
        <a:ext cx="2418999" cy="997837"/>
      </dsp:txXfrm>
    </dsp:sp>
    <dsp:sp modelId="{844DF7CB-9888-46A3-A386-C96DFE579226}">
      <dsp:nvSpPr>
        <dsp:cNvPr id="0" name=""/>
        <dsp:cNvSpPr/>
      </dsp:nvSpPr>
      <dsp:spPr>
        <a:xfrm>
          <a:off x="4537454" y="1451399"/>
          <a:ext cx="3144698" cy="314469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CO" sz="1900" b="1" kern="1200" dirty="0"/>
            <a:t>JUSTICIA ANCESTRAL</a:t>
          </a:r>
        </a:p>
      </dsp:txBody>
      <dsp:txXfrm>
        <a:off x="6230753" y="1814249"/>
        <a:ext cx="1209499" cy="2418999"/>
      </dsp:txXfrm>
    </dsp:sp>
    <dsp:sp modelId="{004C77C9-DB65-4B37-AE69-F5FAB3D1E977}">
      <dsp:nvSpPr>
        <dsp:cNvPr id="0" name=""/>
        <dsp:cNvSpPr/>
      </dsp:nvSpPr>
      <dsp:spPr>
        <a:xfrm>
          <a:off x="3146529" y="2842324"/>
          <a:ext cx="3144698" cy="314469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CO" sz="1900" b="1" kern="1200" dirty="0"/>
            <a:t>MRC</a:t>
          </a:r>
        </a:p>
      </dsp:txBody>
      <dsp:txXfrm>
        <a:off x="3509379" y="4565860"/>
        <a:ext cx="2418999" cy="997837"/>
      </dsp:txXfrm>
    </dsp:sp>
    <dsp:sp modelId="{31C99A67-1D33-49C8-92D5-4E4DCEE405D8}">
      <dsp:nvSpPr>
        <dsp:cNvPr id="0" name=""/>
        <dsp:cNvSpPr/>
      </dsp:nvSpPr>
      <dsp:spPr>
        <a:xfrm>
          <a:off x="1755604" y="1451399"/>
          <a:ext cx="3144698" cy="314469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CO" sz="1900" b="1" kern="1200" dirty="0"/>
            <a:t>MANO PROPIA</a:t>
          </a:r>
        </a:p>
      </dsp:txBody>
      <dsp:txXfrm>
        <a:off x="1997504" y="1814249"/>
        <a:ext cx="1209499" cy="24189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E91B5-C218-4D12-AA2F-D2FBC8511EF9}">
      <dsp:nvSpPr>
        <dsp:cNvPr id="0" name=""/>
        <dsp:cNvSpPr/>
      </dsp:nvSpPr>
      <dsp:spPr>
        <a:xfrm>
          <a:off x="3601470" y="629"/>
          <a:ext cx="1241033" cy="12410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CO" sz="1000" kern="1200" dirty="0"/>
            <a:t>Legitimar a las partes</a:t>
          </a:r>
        </a:p>
      </dsp:txBody>
      <dsp:txXfrm>
        <a:off x="3783215" y="182374"/>
        <a:ext cx="877543" cy="877543"/>
      </dsp:txXfrm>
    </dsp:sp>
    <dsp:sp modelId="{1EF638A6-A673-48DB-A7B2-02D952F2463C}">
      <dsp:nvSpPr>
        <dsp:cNvPr id="0" name=""/>
        <dsp:cNvSpPr/>
      </dsp:nvSpPr>
      <dsp:spPr>
        <a:xfrm rot="2700000">
          <a:off x="4709500" y="1064945"/>
          <a:ext cx="331421" cy="418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s-CO" sz="800" kern="1200"/>
        </a:p>
      </dsp:txBody>
      <dsp:txXfrm>
        <a:off x="4724061" y="1113563"/>
        <a:ext cx="231995" cy="251308"/>
      </dsp:txXfrm>
    </dsp:sp>
    <dsp:sp modelId="{65BFBF4C-313B-4C85-ADD4-C1640CC8C156}">
      <dsp:nvSpPr>
        <dsp:cNvPr id="0" name=""/>
        <dsp:cNvSpPr/>
      </dsp:nvSpPr>
      <dsp:spPr>
        <a:xfrm>
          <a:off x="4921183" y="1320342"/>
          <a:ext cx="1241033" cy="12410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CO" sz="1000" kern="1200" dirty="0"/>
            <a:t>Crear historias alternativas</a:t>
          </a:r>
        </a:p>
      </dsp:txBody>
      <dsp:txXfrm>
        <a:off x="5102928" y="1502087"/>
        <a:ext cx="877543" cy="877543"/>
      </dsp:txXfrm>
    </dsp:sp>
    <dsp:sp modelId="{302C466F-ED7F-4D50-936C-CAF3B49461CC}">
      <dsp:nvSpPr>
        <dsp:cNvPr id="0" name=""/>
        <dsp:cNvSpPr/>
      </dsp:nvSpPr>
      <dsp:spPr>
        <a:xfrm rot="8100000">
          <a:off x="4722765" y="2384658"/>
          <a:ext cx="331421" cy="418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s-CO" sz="800" kern="1200"/>
        </a:p>
      </dsp:txBody>
      <dsp:txXfrm rot="10800000">
        <a:off x="4807630" y="2433276"/>
        <a:ext cx="231995" cy="251308"/>
      </dsp:txXfrm>
    </dsp:sp>
    <dsp:sp modelId="{95BCAC0E-1E98-41BB-B4A8-9AFFCEA6F9C0}">
      <dsp:nvSpPr>
        <dsp:cNvPr id="0" name=""/>
        <dsp:cNvSpPr/>
      </dsp:nvSpPr>
      <dsp:spPr>
        <a:xfrm>
          <a:off x="3601470" y="2640055"/>
          <a:ext cx="1241033" cy="12410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CO" sz="1000" kern="1200" dirty="0"/>
            <a:t>Externalización del conflicto</a:t>
          </a:r>
        </a:p>
      </dsp:txBody>
      <dsp:txXfrm>
        <a:off x="3783215" y="2821800"/>
        <a:ext cx="877543" cy="877543"/>
      </dsp:txXfrm>
    </dsp:sp>
    <dsp:sp modelId="{71471CFA-8BF8-4329-AD6F-D4757185339C}">
      <dsp:nvSpPr>
        <dsp:cNvPr id="0" name=""/>
        <dsp:cNvSpPr/>
      </dsp:nvSpPr>
      <dsp:spPr>
        <a:xfrm rot="13500000">
          <a:off x="3403052" y="2397923"/>
          <a:ext cx="331421" cy="418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s-CO" sz="800" kern="1200"/>
        </a:p>
      </dsp:txBody>
      <dsp:txXfrm rot="10800000">
        <a:off x="3487917" y="2516845"/>
        <a:ext cx="231995" cy="251308"/>
      </dsp:txXfrm>
    </dsp:sp>
    <dsp:sp modelId="{B92556AC-FD83-47D5-AE7B-78C56C83DEE3}">
      <dsp:nvSpPr>
        <dsp:cNvPr id="0" name=""/>
        <dsp:cNvSpPr/>
      </dsp:nvSpPr>
      <dsp:spPr>
        <a:xfrm>
          <a:off x="2281757" y="1320342"/>
          <a:ext cx="1241033" cy="12410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s-CO" sz="1000" kern="1200" dirty="0"/>
            <a:t>Preguntas circulares</a:t>
          </a:r>
        </a:p>
      </dsp:txBody>
      <dsp:txXfrm>
        <a:off x="2463502" y="1502087"/>
        <a:ext cx="877543" cy="877543"/>
      </dsp:txXfrm>
    </dsp:sp>
    <dsp:sp modelId="{46B2127B-E4A9-40F8-BF89-2FDBFD68208C}">
      <dsp:nvSpPr>
        <dsp:cNvPr id="0" name=""/>
        <dsp:cNvSpPr/>
      </dsp:nvSpPr>
      <dsp:spPr>
        <a:xfrm rot="18900000">
          <a:off x="3389787" y="1078210"/>
          <a:ext cx="331421" cy="4188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s-CO" sz="800" kern="1200"/>
        </a:p>
      </dsp:txBody>
      <dsp:txXfrm>
        <a:off x="3404348" y="1197132"/>
        <a:ext cx="231995" cy="25130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CFC672-528E-94A5-03AB-A18EDD3DE2F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E9A2F03D-EA3A-F5E0-A497-C86044EB28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AC8CEBEC-1A52-3113-BDF8-9B877F67C9ED}"/>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6AEBE9E4-943F-BC17-F15F-E7FCBA78C59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3258EA6-B521-62E6-4CE4-70D484418C7D}"/>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208552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C7D5F-9D99-C4F6-2977-613DED812AB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630DFA1-0349-3F4F-28B2-6C57D45BECE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0B82487-C7B4-75AB-199D-370F57AB94F6}"/>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32F2022D-21B0-8AB1-7752-707A5648788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D5CD815-9C58-EC5B-B210-24620544F472}"/>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51914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8381507-D6AE-FE06-7B41-4E9A7338740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705F854-A424-7F3A-3AAF-6A30BACB68A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BC6610D-7088-7CCF-20A1-29AA79EB75F6}"/>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7FC946A1-323C-9CF4-5774-67218E3C89B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CE92786-3074-F364-754B-4826A94644B7}"/>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218748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55A092-977C-4834-294A-3BDF38F3232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3D6C0CD-24DA-F63B-1F92-AC280023465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121C0F4-4A22-9B6F-B2C5-AA08DE5471FE}"/>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07809352-A44A-D21D-0B0A-2ACB3DDECC1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A585A21-FB7B-1E13-87B9-29F3DDAB7170}"/>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4010301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DD117-2A1A-CA1F-DA69-BA650F8B25E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5DCF743-B749-B51A-70AB-7B8CDA4F35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2AAB37B-1978-5540-7E83-AC7C85F0100E}"/>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3F7E2818-482B-3DAF-85AD-20C819DF76E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7E442C1-C201-D968-CA44-BD8A2E2E8EC8}"/>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388854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120CA0-2F1C-298C-6AF5-514A0AD9436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0A3489A-46FD-25BD-F384-C80673B5892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33C891F7-ECC5-B1C3-A977-7465EFCDB87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47BA4A1A-6AD6-E7DA-9C44-17A347213C48}"/>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6" name="Marcador de pie de página 5">
            <a:extLst>
              <a:ext uri="{FF2B5EF4-FFF2-40B4-BE49-F238E27FC236}">
                <a16:creationId xmlns:a16="http://schemas.microsoft.com/office/drawing/2014/main" id="{E346D5D6-74DF-82F5-0057-7AEC6FF8C1E2}"/>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7F770EF-0CBE-FEE1-FA91-DAD2E4D26C94}"/>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14374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434B91-B88E-3FF5-87EB-58D0481D4FC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3006FB0-FF52-F31B-8130-015B9DCE39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75004C4-8620-2F36-453F-5EA284F2CE0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5C989B96-DD14-4D02-7556-0E21E17FB3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DDD58E8-5E54-F81C-F6F8-EE7FDB67D91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BBE98E85-0E84-6BEB-F8E5-3995333962F0}"/>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8" name="Marcador de pie de página 7">
            <a:extLst>
              <a:ext uri="{FF2B5EF4-FFF2-40B4-BE49-F238E27FC236}">
                <a16:creationId xmlns:a16="http://schemas.microsoft.com/office/drawing/2014/main" id="{4B63726F-A238-E6B2-019D-59315177D14B}"/>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7598BFEF-19D8-6A96-EF57-2FF4F1A82A5F}"/>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89597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FDAC0F-F877-3F0A-92FC-A47E941B35E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D44099F-07BE-98A0-9CDF-2D952E376FEA}"/>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4" name="Marcador de pie de página 3">
            <a:extLst>
              <a:ext uri="{FF2B5EF4-FFF2-40B4-BE49-F238E27FC236}">
                <a16:creationId xmlns:a16="http://schemas.microsoft.com/office/drawing/2014/main" id="{C92DD948-6352-5681-AF28-4FBCF028CBE5}"/>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A84C00C8-9E41-883B-987A-8ADAD2D4285D}"/>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2566822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949BADF-D4F6-17DC-E8E0-21E5FDFCF99D}"/>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3" name="Marcador de pie de página 2">
            <a:extLst>
              <a:ext uri="{FF2B5EF4-FFF2-40B4-BE49-F238E27FC236}">
                <a16:creationId xmlns:a16="http://schemas.microsoft.com/office/drawing/2014/main" id="{202E3783-D94C-E102-A93F-C194E9301CEF}"/>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8AACC61-4253-4248-2C6E-E1B208653CBC}"/>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4203764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FF5696-61AD-BF02-751D-B7862897768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FD6F202-3DD6-5826-77C2-13130862AD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54CBCF9-3C77-1AEA-A363-FDA466A03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BAEE3A1-AC0A-7EDE-81C1-9AC0675DFD41}"/>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6" name="Marcador de pie de página 5">
            <a:extLst>
              <a:ext uri="{FF2B5EF4-FFF2-40B4-BE49-F238E27FC236}">
                <a16:creationId xmlns:a16="http://schemas.microsoft.com/office/drawing/2014/main" id="{447E32EC-B05F-3F08-8AF0-D43A087155E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376FE3D-0493-A0C9-4E64-E6F1C3020728}"/>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365802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6B9574-15EE-6E4D-350B-524CABD98DE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E8ACD2A-B200-9E11-DD5E-8DB8D270B7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B9FA44E-163A-98EA-31E3-694F42595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4303915-8A22-0B5C-77C1-72D1242F8096}"/>
              </a:ext>
            </a:extLst>
          </p:cNvPr>
          <p:cNvSpPr>
            <a:spLocks noGrp="1"/>
          </p:cNvSpPr>
          <p:nvPr>
            <p:ph type="dt" sz="half" idx="10"/>
          </p:nvPr>
        </p:nvSpPr>
        <p:spPr/>
        <p:txBody>
          <a:bodyPr/>
          <a:lstStyle/>
          <a:p>
            <a:fld id="{A5001680-501C-4E43-A0B9-FE6E013C9600}" type="datetimeFigureOut">
              <a:rPr lang="es-CO" smtClean="0"/>
              <a:t>26/06/2022</a:t>
            </a:fld>
            <a:endParaRPr lang="es-CO"/>
          </a:p>
        </p:txBody>
      </p:sp>
      <p:sp>
        <p:nvSpPr>
          <p:cNvPr id="6" name="Marcador de pie de página 5">
            <a:extLst>
              <a:ext uri="{FF2B5EF4-FFF2-40B4-BE49-F238E27FC236}">
                <a16:creationId xmlns:a16="http://schemas.microsoft.com/office/drawing/2014/main" id="{F80F60D1-1F23-50E7-69CA-D6165954819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4821C49B-F72F-5002-182C-EEBBF1FBA246}"/>
              </a:ext>
            </a:extLst>
          </p:cNvPr>
          <p:cNvSpPr>
            <a:spLocks noGrp="1"/>
          </p:cNvSpPr>
          <p:nvPr>
            <p:ph type="sldNum" sz="quarter" idx="12"/>
          </p:nvPr>
        </p:nvSpPr>
        <p:spPr/>
        <p:txBody>
          <a:bodyPr/>
          <a:lstStyle/>
          <a:p>
            <a:fld id="{823F30BC-A1CB-448D-A19C-1ACB2CDF4735}" type="slidenum">
              <a:rPr lang="es-CO" smtClean="0"/>
              <a:t>‹Nº›</a:t>
            </a:fld>
            <a:endParaRPr lang="es-CO"/>
          </a:p>
        </p:txBody>
      </p:sp>
    </p:spTree>
    <p:extLst>
      <p:ext uri="{BB962C8B-B14F-4D97-AF65-F5344CB8AC3E}">
        <p14:creationId xmlns:p14="http://schemas.microsoft.com/office/powerpoint/2010/main" val="304758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10060B2-1942-62F2-605E-033DC2376E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D58E7AC-340B-B7A4-B4C0-906349BE1A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D4D15C9-E502-80E4-56EB-3A63670A28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01680-501C-4E43-A0B9-FE6E013C9600}" type="datetimeFigureOut">
              <a:rPr lang="es-CO" smtClean="0"/>
              <a:t>26/06/2022</a:t>
            </a:fld>
            <a:endParaRPr lang="es-CO"/>
          </a:p>
        </p:txBody>
      </p:sp>
      <p:sp>
        <p:nvSpPr>
          <p:cNvPr id="5" name="Marcador de pie de página 4">
            <a:extLst>
              <a:ext uri="{FF2B5EF4-FFF2-40B4-BE49-F238E27FC236}">
                <a16:creationId xmlns:a16="http://schemas.microsoft.com/office/drawing/2014/main" id="{2D19734D-DFA1-D7A8-C7F0-8993E5C3F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19CD6F25-E967-0008-BAC7-8F4E27F113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30BC-A1CB-448D-A19C-1ACB2CDF4735}" type="slidenum">
              <a:rPr lang="es-CO" smtClean="0"/>
              <a:t>‹Nº›</a:t>
            </a:fld>
            <a:endParaRPr lang="es-CO"/>
          </a:p>
        </p:txBody>
      </p:sp>
    </p:spTree>
    <p:extLst>
      <p:ext uri="{BB962C8B-B14F-4D97-AF65-F5344CB8AC3E}">
        <p14:creationId xmlns:p14="http://schemas.microsoft.com/office/powerpoint/2010/main" val="346990863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842953" y="468243"/>
            <a:ext cx="8425940" cy="2761780"/>
          </a:xfrm>
          <a:prstGeom prst="rect">
            <a:avLst/>
          </a:prstGeom>
        </p:spPr>
      </p:pic>
      <p:sp>
        <p:nvSpPr>
          <p:cNvPr id="15" name="Documento 14"/>
          <p:cNvSpPr/>
          <p:nvPr/>
        </p:nvSpPr>
        <p:spPr>
          <a:xfrm>
            <a:off x="-22359" y="4361975"/>
            <a:ext cx="11689756" cy="1115271"/>
          </a:xfrm>
          <a:prstGeom prst="flowChartDocument">
            <a:avLst/>
          </a:prstGeom>
          <a:solidFill>
            <a:srgbClr val="29ABE2"/>
          </a:solidFill>
          <a:ln>
            <a:solidFill>
              <a:srgbClr val="29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Rectángulo 15"/>
          <p:cNvSpPr/>
          <p:nvPr/>
        </p:nvSpPr>
        <p:spPr>
          <a:xfrm>
            <a:off x="11434706" y="4624565"/>
            <a:ext cx="346304" cy="911280"/>
          </a:xfrm>
          <a:prstGeom prst="rect">
            <a:avLst/>
          </a:prstGeom>
          <a:solidFill>
            <a:srgbClr val="D91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Rectángulo 16"/>
          <p:cNvSpPr/>
          <p:nvPr/>
        </p:nvSpPr>
        <p:spPr>
          <a:xfrm>
            <a:off x="11667396" y="4312257"/>
            <a:ext cx="346304" cy="911280"/>
          </a:xfrm>
          <a:prstGeom prst="rect">
            <a:avLst/>
          </a:prstGeom>
          <a:solidFill>
            <a:srgbClr val="FFC6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Rectángulo 17"/>
          <p:cNvSpPr/>
          <p:nvPr/>
        </p:nvSpPr>
        <p:spPr>
          <a:xfrm>
            <a:off x="11845696" y="4565966"/>
            <a:ext cx="346304" cy="911280"/>
          </a:xfrm>
          <a:prstGeom prst="rect">
            <a:avLst/>
          </a:prstGeom>
          <a:solidFill>
            <a:srgbClr val="1FB672"/>
          </a:solidFill>
          <a:ln>
            <a:solidFill>
              <a:srgbClr val="1FB6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Rectángulo 13"/>
          <p:cNvSpPr/>
          <p:nvPr/>
        </p:nvSpPr>
        <p:spPr>
          <a:xfrm>
            <a:off x="-22360" y="3464518"/>
            <a:ext cx="12214360" cy="1377938"/>
          </a:xfrm>
          <a:prstGeom prst="rect">
            <a:avLst/>
          </a:prstGeom>
          <a:solidFill>
            <a:srgbClr val="5B9BD5"/>
          </a:solidFill>
          <a:ln>
            <a:solidFill>
              <a:srgbClr val="29AB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CuadroTexto 18"/>
          <p:cNvSpPr txBox="1"/>
          <p:nvPr/>
        </p:nvSpPr>
        <p:spPr>
          <a:xfrm>
            <a:off x="2399247" y="3804425"/>
            <a:ext cx="7371146" cy="1015663"/>
          </a:xfrm>
          <a:prstGeom prst="rect">
            <a:avLst/>
          </a:prstGeom>
          <a:noFill/>
        </p:spPr>
        <p:txBody>
          <a:bodyPr wrap="square" rtlCol="0">
            <a:spAutoFit/>
          </a:bodyPr>
          <a:lstStyle/>
          <a:p>
            <a:pPr algn="ctr"/>
            <a:r>
              <a:rPr lang="es-CO" sz="4000" b="1" dirty="0">
                <a:solidFill>
                  <a:schemeClr val="bg1"/>
                </a:solidFill>
              </a:rPr>
              <a:t>TECNICAS DE CONCILIACIÓN</a:t>
            </a:r>
          </a:p>
          <a:p>
            <a:pPr algn="ctr"/>
            <a:r>
              <a:rPr lang="es-CO" sz="2000" b="1" dirty="0">
                <a:solidFill>
                  <a:schemeClr val="bg1"/>
                </a:solidFill>
              </a:rPr>
              <a:t>WILLIAM SAMACÁ QUIROGA</a:t>
            </a:r>
          </a:p>
        </p:txBody>
      </p:sp>
    </p:spTree>
    <p:extLst>
      <p:ext uri="{BB962C8B-B14F-4D97-AF65-F5344CB8AC3E}">
        <p14:creationId xmlns:p14="http://schemas.microsoft.com/office/powerpoint/2010/main" val="752349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800404" y="671363"/>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“Las ocho fases” </a:t>
            </a:r>
            <a:endParaRPr lang="es-CO" sz="4000" b="1" dirty="0">
              <a:solidFill>
                <a:srgbClr val="5B9BD5"/>
              </a:solidFill>
            </a:endParaRPr>
          </a:p>
        </p:txBody>
      </p:sp>
      <p:sp>
        <p:nvSpPr>
          <p:cNvPr id="10" name="CuadroTexto 9"/>
          <p:cNvSpPr txBox="1"/>
          <p:nvPr/>
        </p:nvSpPr>
        <p:spPr>
          <a:xfrm>
            <a:off x="152742" y="1632376"/>
            <a:ext cx="11999501" cy="4893647"/>
          </a:xfrm>
          <a:prstGeom prst="rect">
            <a:avLst/>
          </a:prstGeom>
          <a:noFill/>
        </p:spPr>
        <p:txBody>
          <a:bodyPr wrap="square" rtlCol="0">
            <a:spAutoFit/>
          </a:bodyPr>
          <a:lstStyle/>
          <a:p>
            <a:pPr algn="just"/>
            <a:r>
              <a:rPr lang="es-CO" b="1" i="0" u="none" strike="noStrike" baseline="0" dirty="0"/>
              <a:t>Kennedy, Benson y </a:t>
            </a:r>
            <a:r>
              <a:rPr lang="es-CO" b="1" i="0" u="none" strike="noStrike" baseline="0" dirty="0" err="1"/>
              <a:t>McMillan</a:t>
            </a:r>
            <a:r>
              <a:rPr lang="es-CO" b="1" i="0" u="none" strike="noStrike" baseline="0" dirty="0"/>
              <a:t>, estos expertos negociadores proponen un sistema para lograr el acercamiento de las partes opuestas hasta alcanzar un acuerdo aceptable, partiendo de la premisa que las partes implicadas en un conflicto tienen diferentes grados de poder, pero nunca un poder absoluto sobre la otra parte y esta es la razón que obligaría a conciliar: ellos dicen que las partes nunca tienen el control total de los acontecimientos. Siempre hay personas que tiene sobre sus intereses puntos de vista diferentes al de las otras personas. </a:t>
            </a:r>
          </a:p>
          <a:p>
            <a:pPr algn="just"/>
            <a:r>
              <a:rPr lang="es-CO" b="1" dirty="0"/>
              <a:t>Proponen las siguientes fases para adelantar una Conciliación</a:t>
            </a:r>
          </a:p>
          <a:p>
            <a:pPr marL="342900" indent="-342900" algn="just">
              <a:buAutoNum type="arabicPeriod"/>
            </a:pPr>
            <a:r>
              <a:rPr lang="es-CO" b="1" i="0" u="none" strike="noStrike" baseline="0" dirty="0"/>
              <a:t>Preparación</a:t>
            </a:r>
          </a:p>
          <a:p>
            <a:pPr marL="342900" indent="-342900" algn="just">
              <a:buAutoNum type="arabicPeriod"/>
            </a:pPr>
            <a:r>
              <a:rPr lang="es-CO" b="1" dirty="0"/>
              <a:t>Discusión</a:t>
            </a:r>
          </a:p>
          <a:p>
            <a:pPr marL="342900" indent="-342900" algn="just">
              <a:buAutoNum type="arabicPeriod"/>
            </a:pPr>
            <a:r>
              <a:rPr lang="es-CO" b="1" i="0" u="none" strike="noStrike" baseline="0" dirty="0"/>
              <a:t>Señales</a:t>
            </a:r>
          </a:p>
          <a:p>
            <a:pPr marL="342900" indent="-342900" algn="just">
              <a:buAutoNum type="arabicPeriod"/>
            </a:pPr>
            <a:r>
              <a:rPr lang="es-CO" b="1" dirty="0"/>
              <a:t>Propuesta</a:t>
            </a:r>
          </a:p>
          <a:p>
            <a:pPr marL="342900" indent="-342900" algn="just">
              <a:buAutoNum type="arabicPeriod"/>
            </a:pPr>
            <a:r>
              <a:rPr lang="es-CO" b="1" i="0" u="none" strike="noStrike" baseline="0" dirty="0"/>
              <a:t>Paquete</a:t>
            </a:r>
          </a:p>
          <a:p>
            <a:pPr marL="342900" indent="-342900" algn="just">
              <a:buAutoNum type="arabicPeriod"/>
            </a:pPr>
            <a:r>
              <a:rPr lang="es-CO" b="1" dirty="0"/>
              <a:t>Intercambio</a:t>
            </a:r>
          </a:p>
          <a:p>
            <a:pPr marL="342900" indent="-342900" algn="just">
              <a:buAutoNum type="arabicPeriod"/>
            </a:pPr>
            <a:r>
              <a:rPr lang="es-CO" b="1" dirty="0"/>
              <a:t>Cierre</a:t>
            </a:r>
          </a:p>
          <a:p>
            <a:pPr marL="342900" indent="-342900" algn="just">
              <a:buAutoNum type="arabicPeriod"/>
            </a:pPr>
            <a:r>
              <a:rPr lang="es-CO" b="1" dirty="0"/>
              <a:t>Acuerdo</a:t>
            </a:r>
          </a:p>
          <a:p>
            <a:pPr marL="342900" indent="-342900" algn="just">
              <a:buAutoNum type="arabicPeriod"/>
            </a:pPr>
            <a:endParaRPr lang="es-CO" b="1" dirty="0"/>
          </a:p>
          <a:p>
            <a:pPr marL="342900" indent="-342900" algn="just">
              <a:buAutoNum type="arabicPeriod"/>
            </a:pPr>
            <a:endParaRPr lang="es-CO" b="1" i="0" u="none" strike="noStrike" baseline="0" dirty="0"/>
          </a:p>
          <a:p>
            <a:pPr algn="just"/>
            <a:endParaRPr lang="es-CO" sz="2400" dirty="0"/>
          </a:p>
        </p:txBody>
      </p:sp>
    </p:spTree>
    <p:extLst>
      <p:ext uri="{BB962C8B-B14F-4D97-AF65-F5344CB8AC3E}">
        <p14:creationId xmlns:p14="http://schemas.microsoft.com/office/powerpoint/2010/main" val="3353894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2995336" y="482522"/>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MODELO DE HARVARD</a:t>
            </a:r>
            <a:endParaRPr lang="es-CO" sz="4000" b="1" dirty="0">
              <a:solidFill>
                <a:srgbClr val="5B9BD5"/>
              </a:solidFill>
            </a:endParaRPr>
          </a:p>
        </p:txBody>
      </p:sp>
      <p:sp>
        <p:nvSpPr>
          <p:cNvPr id="10" name="CuadroTexto 9"/>
          <p:cNvSpPr txBox="1"/>
          <p:nvPr/>
        </p:nvSpPr>
        <p:spPr>
          <a:xfrm>
            <a:off x="152742" y="1324267"/>
            <a:ext cx="11999501" cy="3231654"/>
          </a:xfrm>
          <a:prstGeom prst="rect">
            <a:avLst/>
          </a:prstGeom>
          <a:noFill/>
        </p:spPr>
        <p:txBody>
          <a:bodyPr wrap="square" rtlCol="0">
            <a:spAutoFit/>
          </a:bodyPr>
          <a:lstStyle/>
          <a:p>
            <a:pPr algn="just"/>
            <a:r>
              <a:rPr lang="es-CO" b="1" i="0" u="none" strike="noStrike" baseline="0" dirty="0"/>
              <a:t>El modelo de negociación de la universidad de Harvard, conocido también como Negociación basada en Principios o por Méritos, se centra en lograr acuerdos que satisfagan los intereses de las partes y se centra mas en el acuerdo que en la transformación de las personas.  </a:t>
            </a:r>
          </a:p>
          <a:p>
            <a:pPr algn="just"/>
            <a:r>
              <a:rPr lang="es-CO" b="1" i="0" u="none" strike="noStrike" baseline="0" dirty="0"/>
              <a:t>Fischer y </a:t>
            </a:r>
            <a:r>
              <a:rPr lang="es-CO" b="1" i="0" u="none" strike="noStrike" baseline="0" dirty="0" err="1"/>
              <a:t>Ury</a:t>
            </a:r>
            <a:r>
              <a:rPr lang="es-CO" b="1" i="0" u="none" strike="noStrike" baseline="0" dirty="0"/>
              <a:t>, su mas grandes promotores, afirman que el modelo es PRACTICO porque orienta sobre que hacer para resolver cualquier conflicto, bien sea con el esposo, los vecinos, los niños, los jefes, los empleados, los arrendadores, los inquilinos, los clientes, los proveedores o cualquier tema de dinero o convivencia. </a:t>
            </a:r>
          </a:p>
          <a:p>
            <a:pPr algn="just"/>
            <a:endParaRPr lang="es-CO" b="1" dirty="0"/>
          </a:p>
          <a:p>
            <a:pPr algn="just"/>
            <a:r>
              <a:rPr lang="es-CO" b="1" dirty="0"/>
              <a:t> </a:t>
            </a:r>
          </a:p>
          <a:p>
            <a:pPr marL="342900" indent="-342900" algn="just">
              <a:buAutoNum type="arabicPeriod"/>
            </a:pPr>
            <a:endParaRPr lang="es-CO" b="1" dirty="0"/>
          </a:p>
          <a:p>
            <a:pPr marL="342900" indent="-342900" algn="just">
              <a:buAutoNum type="arabicPeriod"/>
            </a:pPr>
            <a:endParaRPr lang="es-CO" b="1" i="0" u="none" strike="noStrike" baseline="0" dirty="0"/>
          </a:p>
          <a:p>
            <a:pPr algn="just"/>
            <a:endParaRPr lang="es-CO" sz="2400" dirty="0"/>
          </a:p>
        </p:txBody>
      </p:sp>
      <p:graphicFrame>
        <p:nvGraphicFramePr>
          <p:cNvPr id="4" name="Tabla 5">
            <a:extLst>
              <a:ext uri="{FF2B5EF4-FFF2-40B4-BE49-F238E27FC236}">
                <a16:creationId xmlns:a16="http://schemas.microsoft.com/office/drawing/2014/main" id="{D4B3D0BF-C15B-CC5C-9FE8-986118CFD8F3}"/>
              </a:ext>
            </a:extLst>
          </p:cNvPr>
          <p:cNvGraphicFramePr>
            <a:graphicFrameLocks noGrp="1"/>
          </p:cNvGraphicFramePr>
          <p:nvPr>
            <p:extLst>
              <p:ext uri="{D42A27DB-BD31-4B8C-83A1-F6EECF244321}">
                <p14:modId xmlns:p14="http://schemas.microsoft.com/office/powerpoint/2010/main" val="1500813274"/>
              </p:ext>
            </p:extLst>
          </p:nvPr>
        </p:nvGraphicFramePr>
        <p:xfrm>
          <a:off x="3612322" y="3369368"/>
          <a:ext cx="8539921" cy="3121687"/>
        </p:xfrm>
        <a:graphic>
          <a:graphicData uri="http://schemas.openxmlformats.org/drawingml/2006/table">
            <a:tbl>
              <a:tblPr firstRow="1" bandRow="1">
                <a:tableStyleId>{5C22544A-7EE6-4342-B048-85BDC9FD1C3A}</a:tableStyleId>
              </a:tblPr>
              <a:tblGrid>
                <a:gridCol w="1687099">
                  <a:extLst>
                    <a:ext uri="{9D8B030D-6E8A-4147-A177-3AD203B41FA5}">
                      <a16:colId xmlns:a16="http://schemas.microsoft.com/office/drawing/2014/main" val="1697230122"/>
                    </a:ext>
                  </a:extLst>
                </a:gridCol>
                <a:gridCol w="6852822">
                  <a:extLst>
                    <a:ext uri="{9D8B030D-6E8A-4147-A177-3AD203B41FA5}">
                      <a16:colId xmlns:a16="http://schemas.microsoft.com/office/drawing/2014/main" val="1760056030"/>
                    </a:ext>
                  </a:extLst>
                </a:gridCol>
              </a:tblGrid>
              <a:tr h="378487">
                <a:tc>
                  <a:txBody>
                    <a:bodyPr/>
                    <a:lstStyle/>
                    <a:p>
                      <a:r>
                        <a:rPr lang="es-CO" dirty="0"/>
                        <a:t>FASES</a:t>
                      </a:r>
                    </a:p>
                  </a:txBody>
                  <a:tcPr/>
                </a:tc>
                <a:tc>
                  <a:txBody>
                    <a:bodyPr/>
                    <a:lstStyle/>
                    <a:p>
                      <a:r>
                        <a:rPr lang="es-CO" dirty="0"/>
                        <a:t>PRINCIPIOS</a:t>
                      </a:r>
                    </a:p>
                  </a:txBody>
                  <a:tcPr/>
                </a:tc>
                <a:extLst>
                  <a:ext uri="{0D108BD9-81ED-4DB2-BD59-A6C34878D82A}">
                    <a16:rowId xmlns:a16="http://schemas.microsoft.com/office/drawing/2014/main" val="243081738"/>
                  </a:ext>
                </a:extLst>
              </a:tr>
              <a:tr h="540496">
                <a:tc>
                  <a:txBody>
                    <a:bodyPr/>
                    <a:lstStyle/>
                    <a:p>
                      <a:r>
                        <a:rPr lang="es-CO" dirty="0"/>
                        <a:t>PERSONA(S)</a:t>
                      </a:r>
                    </a:p>
                  </a:txBody>
                  <a:tcPr/>
                </a:tc>
                <a:tc>
                  <a:txBody>
                    <a:bodyPr/>
                    <a:lstStyle/>
                    <a:p>
                      <a:r>
                        <a:rPr lang="es-CO" dirty="0"/>
                        <a:t>1. Salgase del balcón (significa actuar proactivamente)</a:t>
                      </a:r>
                    </a:p>
                    <a:p>
                      <a:r>
                        <a:rPr lang="es-CO" dirty="0"/>
                        <a:t>2. Póngase en el lugar de la otra parte (descubrir como piensa y siente la otra persona a partir de su realidad y comprender el conflicto)</a:t>
                      </a:r>
                    </a:p>
                  </a:txBody>
                  <a:tcPr/>
                </a:tc>
                <a:extLst>
                  <a:ext uri="{0D108BD9-81ED-4DB2-BD59-A6C34878D82A}">
                    <a16:rowId xmlns:a16="http://schemas.microsoft.com/office/drawing/2014/main" val="2410924547"/>
                  </a:ext>
                </a:extLst>
              </a:tr>
              <a:tr h="378487">
                <a:tc>
                  <a:txBody>
                    <a:bodyPr/>
                    <a:lstStyle/>
                    <a:p>
                      <a:r>
                        <a:rPr lang="es-CO" dirty="0"/>
                        <a:t>PROBLEMA(S)</a:t>
                      </a:r>
                    </a:p>
                  </a:txBody>
                  <a:tcPr/>
                </a:tc>
                <a:tc>
                  <a:txBody>
                    <a:bodyPr/>
                    <a:lstStyle/>
                    <a:p>
                      <a:pPr marL="0" indent="0">
                        <a:buFontTx/>
                        <a:buNone/>
                      </a:pPr>
                      <a:r>
                        <a:rPr lang="es-CO" dirty="0"/>
                        <a:t>3. Centrarse en los intereses, no en las posiciones. </a:t>
                      </a:r>
                    </a:p>
                    <a:p>
                      <a:pPr marL="0" indent="0">
                        <a:buFontTx/>
                        <a:buNone/>
                      </a:pPr>
                      <a:r>
                        <a:rPr lang="es-CO" dirty="0"/>
                        <a:t>4. Inventar opciones, tener varias respuestas en lugar de una sola.</a:t>
                      </a:r>
                    </a:p>
                    <a:p>
                      <a:pPr marL="0" indent="0">
                        <a:buFontTx/>
                        <a:buNone/>
                      </a:pPr>
                      <a:r>
                        <a:rPr lang="es-CO" dirty="0"/>
                        <a:t>5. Utilizar criterios objetivos, independiente de la voluntad de las partes</a:t>
                      </a:r>
                    </a:p>
                  </a:txBody>
                  <a:tcPr/>
                </a:tc>
                <a:extLst>
                  <a:ext uri="{0D108BD9-81ED-4DB2-BD59-A6C34878D82A}">
                    <a16:rowId xmlns:a16="http://schemas.microsoft.com/office/drawing/2014/main" val="3788728919"/>
                  </a:ext>
                </a:extLst>
              </a:tr>
              <a:tr h="378487">
                <a:tc>
                  <a:txBody>
                    <a:bodyPr/>
                    <a:lstStyle/>
                    <a:p>
                      <a:r>
                        <a:rPr lang="es-CO" dirty="0"/>
                        <a:t>PROPUESTA(S)</a:t>
                      </a:r>
                    </a:p>
                  </a:txBody>
                  <a:tcPr/>
                </a:tc>
                <a:tc>
                  <a:txBody>
                    <a:bodyPr/>
                    <a:lstStyle/>
                    <a:p>
                      <a:pPr marL="0" indent="0">
                        <a:buFontTx/>
                        <a:buNone/>
                      </a:pPr>
                      <a:r>
                        <a:rPr lang="es-CO" dirty="0"/>
                        <a:t>6. Conocer el MAAN de las partes, o sea la mejor alternativa a un acuerdo negociado que busca obtener lo mejor mas allá del acuerdo.   </a:t>
                      </a:r>
                    </a:p>
                    <a:p>
                      <a:pPr marL="0" indent="0">
                        <a:buFontTx/>
                        <a:buNone/>
                      </a:pPr>
                      <a:r>
                        <a:rPr lang="es-CO" dirty="0"/>
                        <a:t>7. Construir un puente de oro, que mantenga el dialogo entre las partes  </a:t>
                      </a:r>
                    </a:p>
                  </a:txBody>
                  <a:tcPr/>
                </a:tc>
                <a:extLst>
                  <a:ext uri="{0D108BD9-81ED-4DB2-BD59-A6C34878D82A}">
                    <a16:rowId xmlns:a16="http://schemas.microsoft.com/office/drawing/2014/main" val="3384357189"/>
                  </a:ext>
                </a:extLst>
              </a:tr>
            </a:tbl>
          </a:graphicData>
        </a:graphic>
      </p:graphicFrame>
      <p:sp>
        <p:nvSpPr>
          <p:cNvPr id="6" name="CuadroTexto 5">
            <a:extLst>
              <a:ext uri="{FF2B5EF4-FFF2-40B4-BE49-F238E27FC236}">
                <a16:creationId xmlns:a16="http://schemas.microsoft.com/office/drawing/2014/main" id="{1AE38C23-C75E-3EEA-F5DE-93A513D448D8}"/>
              </a:ext>
            </a:extLst>
          </p:cNvPr>
          <p:cNvSpPr txBox="1"/>
          <p:nvPr/>
        </p:nvSpPr>
        <p:spPr>
          <a:xfrm>
            <a:off x="328210" y="3379304"/>
            <a:ext cx="3110728" cy="230832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prstClr val="black"/>
                </a:solidFill>
                <a:effectLst/>
                <a:uLnTx/>
                <a:uFillTx/>
                <a:latin typeface="Calibri" panose="020F0502020204030204"/>
                <a:ea typeface="+mn-ea"/>
                <a:cs typeface="+mn-cs"/>
              </a:rPr>
              <a:t>Su premisa es separar el problema de las personas: que es ponerse en los zapatos del otro, no inculpar o juzgar al otro.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prstClr val="black"/>
                </a:solidFill>
                <a:effectLst/>
                <a:uLnTx/>
                <a:uFillTx/>
                <a:latin typeface="Calibri" panose="020F0502020204030204"/>
                <a:ea typeface="+mn-ea"/>
                <a:cs typeface="+mn-cs"/>
              </a:rPr>
              <a:t>Se fundamenta en las siguientes etapas y principios:</a:t>
            </a:r>
          </a:p>
        </p:txBody>
      </p:sp>
    </p:spTree>
    <p:extLst>
      <p:ext uri="{BB962C8B-B14F-4D97-AF65-F5344CB8AC3E}">
        <p14:creationId xmlns:p14="http://schemas.microsoft.com/office/powerpoint/2010/main" val="258899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2438743" y="671363"/>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MODELO CIRCULAR NARRATIVO </a:t>
            </a:r>
            <a:endParaRPr lang="es-CO" sz="4000" b="1" dirty="0">
              <a:solidFill>
                <a:srgbClr val="5B9BD5"/>
              </a:solidFill>
            </a:endParaRPr>
          </a:p>
        </p:txBody>
      </p:sp>
      <p:sp>
        <p:nvSpPr>
          <p:cNvPr id="10" name="CuadroTexto 9"/>
          <p:cNvSpPr txBox="1"/>
          <p:nvPr/>
        </p:nvSpPr>
        <p:spPr>
          <a:xfrm>
            <a:off x="152742" y="1515835"/>
            <a:ext cx="11999501" cy="2677656"/>
          </a:xfrm>
          <a:prstGeom prst="rect">
            <a:avLst/>
          </a:prstGeom>
          <a:noFill/>
        </p:spPr>
        <p:txBody>
          <a:bodyPr wrap="square" rtlCol="0">
            <a:spAutoFit/>
          </a:bodyPr>
          <a:lstStyle/>
          <a:p>
            <a:pPr algn="just"/>
            <a:r>
              <a:rPr lang="es-CO" i="0" u="none" strike="noStrike" baseline="0" dirty="0"/>
              <a:t>Su máxima exponente es la profesora Norteamericana Sara Cobb, parte de la premisa que los resultados son producidos por una multiplicidad de causas que a su vez se retroalimentan: sigue la orientación del pensamiento  sistémico de  Edgar Morin en el sentido de considerar al conflicto como un sistema integrado por partes que se comunican, lo cual exige un tratamiento del todo y no en forma aislada. Mas que hablar de causas, plantea un sistema conflictivo, basado en las siguientes acciones: </a:t>
            </a:r>
          </a:p>
          <a:p>
            <a:pPr algn="just"/>
            <a:endParaRPr lang="es-CO" dirty="0"/>
          </a:p>
          <a:p>
            <a:pPr algn="just"/>
            <a:endParaRPr lang="es-CO" b="1" i="0" u="none" strike="noStrike" baseline="0" dirty="0"/>
          </a:p>
          <a:p>
            <a:pPr marL="342900" indent="-342900" algn="just">
              <a:buAutoNum type="arabicPeriod"/>
            </a:pPr>
            <a:endParaRPr lang="es-CO" b="1" dirty="0"/>
          </a:p>
          <a:p>
            <a:pPr marL="342900" indent="-342900" algn="just">
              <a:buAutoNum type="arabicPeriod"/>
            </a:pPr>
            <a:endParaRPr lang="es-CO" b="1" i="0" u="none" strike="noStrike" baseline="0" dirty="0"/>
          </a:p>
          <a:p>
            <a:pPr algn="just"/>
            <a:endParaRPr lang="es-CO" sz="2400" dirty="0"/>
          </a:p>
        </p:txBody>
      </p:sp>
      <p:graphicFrame>
        <p:nvGraphicFramePr>
          <p:cNvPr id="4" name="Diagrama 3">
            <a:extLst>
              <a:ext uri="{FF2B5EF4-FFF2-40B4-BE49-F238E27FC236}">
                <a16:creationId xmlns:a16="http://schemas.microsoft.com/office/drawing/2014/main" id="{B5FC19F6-1557-88EF-4D3A-6F88318AF9AF}"/>
              </a:ext>
            </a:extLst>
          </p:cNvPr>
          <p:cNvGraphicFramePr/>
          <p:nvPr>
            <p:extLst>
              <p:ext uri="{D42A27DB-BD31-4B8C-83A1-F6EECF244321}">
                <p14:modId xmlns:p14="http://schemas.microsoft.com/office/powerpoint/2010/main" val="4143867844"/>
              </p:ext>
            </p:extLst>
          </p:nvPr>
        </p:nvGraphicFramePr>
        <p:xfrm>
          <a:off x="2044731" y="2689413"/>
          <a:ext cx="8443974" cy="38817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CuadroTexto 5">
            <a:extLst>
              <a:ext uri="{FF2B5EF4-FFF2-40B4-BE49-F238E27FC236}">
                <a16:creationId xmlns:a16="http://schemas.microsoft.com/office/drawing/2014/main" id="{A2B572FC-3EC4-AE78-7B0F-6F21BC3ACED5}"/>
              </a:ext>
            </a:extLst>
          </p:cNvPr>
          <p:cNvSpPr txBox="1"/>
          <p:nvPr/>
        </p:nvSpPr>
        <p:spPr>
          <a:xfrm>
            <a:off x="161364" y="2819400"/>
            <a:ext cx="3765178" cy="2862322"/>
          </a:xfrm>
          <a:prstGeom prst="rect">
            <a:avLst/>
          </a:prstGeom>
          <a:noFill/>
        </p:spPr>
        <p:txBody>
          <a:bodyPr wrap="square" rtlCol="0">
            <a:spAutoFit/>
          </a:bodyPr>
          <a:lstStyle/>
          <a:p>
            <a:pPr algn="just"/>
            <a:r>
              <a:rPr lang="es-CO" dirty="0"/>
              <a:t>Algunos opinan (entre ellos el Profesor Harvey Peña Sandoval) que este modelo es una de las mejores opciones  por su enfoque pedagógico y de respeto a la autodeterminación</a:t>
            </a:r>
          </a:p>
          <a:p>
            <a:pPr algn="just"/>
            <a:r>
              <a:rPr lang="es-CO" dirty="0"/>
              <a:t>de los participantes en el sistema conflictivo porque a través de preguntas y nuevas narrativas que susciten la reflexión, las partes generan sus propias respuestas.   </a:t>
            </a:r>
          </a:p>
        </p:txBody>
      </p:sp>
      <p:sp>
        <p:nvSpPr>
          <p:cNvPr id="11" name="CuadroTexto 10">
            <a:extLst>
              <a:ext uri="{FF2B5EF4-FFF2-40B4-BE49-F238E27FC236}">
                <a16:creationId xmlns:a16="http://schemas.microsoft.com/office/drawing/2014/main" id="{DF64BD17-3D4E-FAAD-A702-615BAD246F58}"/>
              </a:ext>
            </a:extLst>
          </p:cNvPr>
          <p:cNvSpPr txBox="1"/>
          <p:nvPr/>
        </p:nvSpPr>
        <p:spPr>
          <a:xfrm>
            <a:off x="8759716" y="2693894"/>
            <a:ext cx="3347702" cy="3970318"/>
          </a:xfrm>
          <a:prstGeom prst="rect">
            <a:avLst/>
          </a:prstGeom>
          <a:noFill/>
        </p:spPr>
        <p:txBody>
          <a:bodyPr wrap="square" rtlCol="0">
            <a:spAutoFit/>
          </a:bodyPr>
          <a:lstStyle/>
          <a:p>
            <a:pPr algn="just"/>
            <a:r>
              <a:rPr lang="es-CO" dirty="0"/>
              <a:t>Este modelo, afirma que es necesario introducir el caos para lograr un nuevo orden que flexibilice la posición de las partes. </a:t>
            </a:r>
          </a:p>
          <a:p>
            <a:pPr algn="just"/>
            <a:r>
              <a:rPr lang="es-CO" dirty="0"/>
              <a:t>Este modelo se conoce también como la técnica de reformulación de la historia o recontextualización o reencuadre, porque cambia el contexto para hacer posible interpretaciones que favorezcan opciones constructivas para abordar el sistema conflictivo.</a:t>
            </a:r>
          </a:p>
        </p:txBody>
      </p:sp>
    </p:spTree>
    <p:extLst>
      <p:ext uri="{BB962C8B-B14F-4D97-AF65-F5344CB8AC3E}">
        <p14:creationId xmlns:p14="http://schemas.microsoft.com/office/powerpoint/2010/main" val="6330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800404" y="671363"/>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MODELO TRANSFORMATIVO</a:t>
            </a:r>
            <a:endParaRPr lang="es-CO" sz="4000" b="1" dirty="0">
              <a:solidFill>
                <a:srgbClr val="5B9BD5"/>
              </a:solidFill>
            </a:endParaRPr>
          </a:p>
        </p:txBody>
      </p:sp>
      <p:sp>
        <p:nvSpPr>
          <p:cNvPr id="10" name="CuadroTexto 9"/>
          <p:cNvSpPr txBox="1"/>
          <p:nvPr/>
        </p:nvSpPr>
        <p:spPr>
          <a:xfrm>
            <a:off x="63092" y="1632376"/>
            <a:ext cx="11999501" cy="5724644"/>
          </a:xfrm>
          <a:prstGeom prst="rect">
            <a:avLst/>
          </a:prstGeom>
          <a:noFill/>
        </p:spPr>
        <p:txBody>
          <a:bodyPr wrap="square" rtlCol="0">
            <a:spAutoFit/>
          </a:bodyPr>
          <a:lstStyle/>
          <a:p>
            <a:pPr algn="just"/>
            <a:r>
              <a:rPr lang="es-CO" b="1" i="0" u="none" strike="noStrike" baseline="0" dirty="0"/>
              <a:t>Este modelo desarrollado por los Psicólogos Bus y Folger, quienes señalan que su meta no es lograr acuerdos, sino cambiar a la gente, no solo las situaciones y, representa una visión transformadora del conflicto desde las personas. </a:t>
            </a:r>
          </a:p>
          <a:p>
            <a:pPr algn="just"/>
            <a:endParaRPr lang="es-CO" b="1" dirty="0"/>
          </a:p>
          <a:p>
            <a:pPr algn="just"/>
            <a:r>
              <a:rPr lang="es-CO" b="1" i="0" u="none" strike="noStrike" baseline="0" dirty="0"/>
              <a:t>En el modelo transformativo del conflicto, la REVALORIZACION (mejorar la autoestima de las partes) Y EL RECONOICMIENTO (valoración de las personas) - desde el “Yo” como individuo - son los dos efectos mas importantes que la resolución de conflictos puede producir y su objetivo es alcanzarlos mas allá de lo acordado. </a:t>
            </a:r>
          </a:p>
          <a:p>
            <a:pPr algn="just"/>
            <a:endParaRPr lang="es-CO" b="1" dirty="0"/>
          </a:p>
          <a:p>
            <a:pPr algn="just"/>
            <a:r>
              <a:rPr lang="es-CO" b="1" i="0" u="none" strike="noStrike" baseline="0" dirty="0"/>
              <a:t>Este modelo maneja dos dimensiones interrelacionadas que buscan el desarrollo ético y moral de las personas a partir de:</a:t>
            </a:r>
          </a:p>
          <a:p>
            <a:pPr algn="just"/>
            <a:endParaRPr lang="es-CO" b="1" dirty="0"/>
          </a:p>
          <a:p>
            <a:pPr marL="342900" indent="-342900" algn="just">
              <a:buAutoNum type="arabicPeriod"/>
            </a:pPr>
            <a:r>
              <a:rPr lang="es-CO" b="1" i="0" u="none" strike="noStrike" baseline="0" dirty="0"/>
              <a:t>El fortalecimiento del “Yo”. Que se logra mediante el fortalecimiento de la capacidad humana intrínseca para afrontar las dificultades, comprometiéndose en la reflexión, decisión y accion. </a:t>
            </a:r>
          </a:p>
          <a:p>
            <a:pPr marL="342900" indent="-342900" algn="just">
              <a:buAutoNum type="arabicPeriod"/>
            </a:pPr>
            <a:endParaRPr lang="es-CO" b="1" i="0" u="none" strike="noStrike" baseline="0" dirty="0"/>
          </a:p>
          <a:p>
            <a:pPr marL="342900" indent="-342900" algn="just">
              <a:buAutoNum type="arabicPeriod"/>
            </a:pPr>
            <a:r>
              <a:rPr lang="es-CO" b="1" dirty="0"/>
              <a:t>Superar los limites del “Yo” para relacionarse con otros, lo cual se logra fortaleciendo la capacidad individual para interesarse por los otros, especialmente respecto de aquellos cuya situación es distinta a la que uno mismo tiene.   </a:t>
            </a:r>
            <a:r>
              <a:rPr lang="es-CO" b="1" i="0" u="none" strike="noStrike" baseline="0" dirty="0"/>
              <a:t> </a:t>
            </a:r>
          </a:p>
          <a:p>
            <a:pPr algn="just"/>
            <a:endParaRPr lang="es-CO" b="1" dirty="0"/>
          </a:p>
          <a:p>
            <a:pPr algn="just"/>
            <a:endParaRPr lang="es-CO" b="1" i="0" u="none" strike="noStrike" baseline="0" dirty="0"/>
          </a:p>
          <a:p>
            <a:pPr algn="just"/>
            <a:r>
              <a:rPr lang="es-CO" b="1" i="0" u="none" strike="noStrike" baseline="0" dirty="0"/>
              <a:t>  </a:t>
            </a:r>
            <a:endParaRPr lang="es-CO" b="1" dirty="0"/>
          </a:p>
          <a:p>
            <a:pPr marL="342900" indent="-342900" algn="just">
              <a:buAutoNum type="arabicPeriod"/>
            </a:pPr>
            <a:endParaRPr lang="es-CO" b="1" dirty="0"/>
          </a:p>
          <a:p>
            <a:pPr marL="342900" indent="-342900" algn="just">
              <a:buAutoNum type="arabicPeriod"/>
            </a:pPr>
            <a:endParaRPr lang="es-CO" b="1" i="0" u="none" strike="noStrike" baseline="0" dirty="0"/>
          </a:p>
          <a:p>
            <a:pPr algn="just"/>
            <a:endParaRPr lang="es-CO" sz="2400" dirty="0"/>
          </a:p>
        </p:txBody>
      </p:sp>
    </p:spTree>
    <p:extLst>
      <p:ext uri="{BB962C8B-B14F-4D97-AF65-F5344CB8AC3E}">
        <p14:creationId xmlns:p14="http://schemas.microsoft.com/office/powerpoint/2010/main" val="3662279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432850" y="411384"/>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Estrategias restauradoras</a:t>
            </a:r>
            <a:endParaRPr lang="es-CO" sz="4000" b="1" dirty="0">
              <a:solidFill>
                <a:srgbClr val="5B9BD5"/>
              </a:solidFill>
            </a:endParaRPr>
          </a:p>
        </p:txBody>
      </p:sp>
      <p:sp>
        <p:nvSpPr>
          <p:cNvPr id="10" name="CuadroTexto 9"/>
          <p:cNvSpPr txBox="1"/>
          <p:nvPr/>
        </p:nvSpPr>
        <p:spPr>
          <a:xfrm>
            <a:off x="152742" y="1166208"/>
            <a:ext cx="11999501" cy="541686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ea typeface="+mn-ea"/>
                <a:cs typeface="+mn-cs"/>
              </a:rPr>
              <a:t>LOS CIRCULOS RESTAURATIVOS</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600" dirty="0">
                <a:solidFill>
                  <a:prstClr val="black"/>
                </a:solidFill>
              </a:rPr>
              <a:t>La idea de los círculos restaurativos es una adopción moderna de practicas ancestrales en su origen, cuya función es gestionar conflictos desde la colectividad en un entorno seguro.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6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sz="1600" dirty="0">
                <a:solidFill>
                  <a:prstClr val="black"/>
                </a:solidFill>
              </a:rPr>
              <a:t>Los círculos incorporan practicas de la comunicación no violenta y buscan sanar las relaciones y efectuar reaprendizajes. El circulo reúne a todos los que tienen algo que decir sobre un caso concreto y se orienta a la reconciliación. Es una aplicación muy vinculada al campo de la justicia restaurativa.</a:t>
            </a:r>
            <a:endParaRPr kumimoji="0" lang="es-CO" sz="160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60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ea typeface="+mn-ea"/>
                <a:cs typeface="+mn-cs"/>
              </a:rPr>
              <a:t>LAS CONSTELACIONES FAMILIARES O JURIDICAS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600" i="0" u="none" strike="noStrike" kern="1200" cap="none" spc="0" normalizeH="0" baseline="0" noProof="0" dirty="0">
                <a:ln>
                  <a:noFill/>
                </a:ln>
                <a:solidFill>
                  <a:prstClr val="black"/>
                </a:solidFill>
                <a:effectLst/>
                <a:uLnTx/>
                <a:uFillTx/>
                <a:ea typeface="+mn-ea"/>
                <a:cs typeface="+mn-cs"/>
              </a:rPr>
              <a:t>Son una estrategia desarrollada por el alemán Bert </a:t>
            </a:r>
            <a:r>
              <a:rPr kumimoji="0" lang="es-CO" sz="1600" i="0" u="none" strike="noStrike" kern="1200" cap="none" spc="0" normalizeH="0" baseline="0" noProof="0" dirty="0" err="1">
                <a:ln>
                  <a:noFill/>
                </a:ln>
                <a:solidFill>
                  <a:prstClr val="black"/>
                </a:solidFill>
                <a:effectLst/>
                <a:uLnTx/>
                <a:uFillTx/>
                <a:ea typeface="+mn-ea"/>
                <a:cs typeface="+mn-cs"/>
              </a:rPr>
              <a:t>Hellinger</a:t>
            </a:r>
            <a:r>
              <a:rPr kumimoji="0" lang="es-CO" sz="1600" i="0" u="none" strike="noStrike" kern="1200" cap="none" spc="0" normalizeH="0" baseline="0" noProof="0" dirty="0">
                <a:ln>
                  <a:noFill/>
                </a:ln>
                <a:solidFill>
                  <a:prstClr val="black"/>
                </a:solidFill>
                <a:effectLst/>
                <a:uLnTx/>
                <a:uFillTx/>
                <a:ea typeface="+mn-ea"/>
                <a:cs typeface="+mn-cs"/>
              </a:rPr>
              <a:t> como en los años 90 para trabajar desde la configuración de sistemas familiares el conjunto de implicaciones inconscientes que tenemos a la hora de resolver los conflictos y que en muchas ocasiones pueden sacar a la luz contextos que implican varias generaciones y acontecimientos traumáticos en las familias de origen de las personas impactadas. Es una poderosa herramienta de reconciliación con el origen y destino de la persona, que es utilizada no solo en el campo social sino también en el campo jurídico.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60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ea typeface="+mn-ea"/>
                <a:cs typeface="+mn-cs"/>
              </a:rPr>
              <a:t>DIALOGOS APRECIATIVOS </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600" dirty="0">
                <a:solidFill>
                  <a:prstClr val="black"/>
                </a:solidFill>
              </a:rPr>
              <a:t>Estrategia de amplia utilidad que puede enmarcarse tanto en la facilitación como en procesos de mediación si la fase de escaldad del conflicto no es muy alta. Usa las técnicas de los modelos circular narrativo y transformativo y, se basa en reforzar continuamente aquellos aspectos positivos de la relación anterior y trasladarlos a ideas de futuro.   </a:t>
            </a:r>
            <a:endParaRPr lang="es-CO" sz="1600" dirty="0"/>
          </a:p>
          <a:p>
            <a:pPr marL="342900" indent="-342900" algn="just">
              <a:buAutoNum type="arabicPeriod"/>
            </a:pPr>
            <a:endParaRPr lang="es-CO" b="1" i="0" u="none" strike="noStrike" baseline="0" dirty="0"/>
          </a:p>
          <a:p>
            <a:pPr algn="just"/>
            <a:endParaRPr lang="es-CO" sz="2400" dirty="0"/>
          </a:p>
        </p:txBody>
      </p:sp>
    </p:spTree>
    <p:extLst>
      <p:ext uri="{BB962C8B-B14F-4D97-AF65-F5344CB8AC3E}">
        <p14:creationId xmlns:p14="http://schemas.microsoft.com/office/powerpoint/2010/main" val="124666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10" name="CuadroTexto 9"/>
          <p:cNvSpPr txBox="1"/>
          <p:nvPr/>
        </p:nvSpPr>
        <p:spPr>
          <a:xfrm>
            <a:off x="152742" y="960019"/>
            <a:ext cx="11999501" cy="4647426"/>
          </a:xfrm>
          <a:prstGeom prst="rect">
            <a:avLst/>
          </a:prstGeom>
          <a:noFill/>
        </p:spPr>
        <p:txBody>
          <a:bodyPr wrap="square" rtlCol="0">
            <a:spAutoFit/>
          </a:bodyPr>
          <a:lstStyle/>
          <a:p>
            <a:pPr algn="ctr"/>
            <a:r>
              <a:rPr lang="es-CO" sz="2800" b="1" i="0" u="none" strike="noStrike" baseline="0" dirty="0">
                <a:solidFill>
                  <a:srgbClr val="000000"/>
                </a:solidFill>
                <a:latin typeface="Calibri" panose="020F0502020204030204" pitchFamily="34" charset="0"/>
              </a:rPr>
              <a:t>TALLER PRACTICO</a:t>
            </a:r>
          </a:p>
          <a:p>
            <a:pPr algn="just"/>
            <a:r>
              <a:rPr lang="es-CO" sz="2400" dirty="0">
                <a:solidFill>
                  <a:srgbClr val="000000"/>
                </a:solidFill>
                <a:latin typeface="Calibri" panose="020F0502020204030204" pitchFamily="34" charset="0"/>
              </a:rPr>
              <a:t>Tengo arrendado un inmueble por mas de 16 años y la persona no quiere desocupar, yo le he enviado tres cartas por correo certificado y hace caso omiso. </a:t>
            </a:r>
          </a:p>
          <a:p>
            <a:pPr algn="just"/>
            <a:r>
              <a:rPr lang="es-CO" sz="2400" dirty="0">
                <a:solidFill>
                  <a:srgbClr val="000000"/>
                </a:solidFill>
                <a:latin typeface="Calibri" panose="020F0502020204030204" pitchFamily="34" charset="0"/>
              </a:rPr>
              <a:t>No esta al día con los arriendos e incluso firmo unas letras por ello y, para colmo esta ejerciendo actualmente como administradora del conjunto. </a:t>
            </a:r>
          </a:p>
          <a:p>
            <a:pPr algn="just"/>
            <a:r>
              <a:rPr lang="es-CO" sz="2400" i="0" u="none" strike="noStrike" baseline="0" dirty="0">
                <a:solidFill>
                  <a:srgbClr val="000000"/>
                </a:solidFill>
                <a:latin typeface="Calibri" panose="020F0502020204030204" pitchFamily="34" charset="0"/>
              </a:rPr>
              <a:t>Mi madre necesita vivir en el apartamento porque no tiene a donde irse a vivir porque donde vivía que era la casa de mi hermano, pero ya no puede estar allí porque el falleció hace un año y los nietos que viven fuera del país vendieron el predio. </a:t>
            </a:r>
          </a:p>
          <a:p>
            <a:pPr algn="just"/>
            <a:r>
              <a:rPr lang="es-CO" sz="2400" dirty="0">
                <a:solidFill>
                  <a:srgbClr val="000000"/>
                </a:solidFill>
                <a:latin typeface="Calibri" panose="020F0502020204030204" pitchFamily="34" charset="0"/>
              </a:rPr>
              <a:t>La señora dice que desocupa en 6 u 8 meses porque su marido esta en tratamientos médicos, pero el tiene pensión y mi madre no.  </a:t>
            </a:r>
          </a:p>
          <a:p>
            <a:pPr algn="just"/>
            <a:endParaRPr lang="es-CO" sz="2400" dirty="0">
              <a:solidFill>
                <a:srgbClr val="000000"/>
              </a:solidFill>
              <a:latin typeface="Calibri" panose="020F0502020204030204" pitchFamily="34" charset="0"/>
            </a:endParaRPr>
          </a:p>
          <a:p>
            <a:pPr algn="ctr"/>
            <a:r>
              <a:rPr lang="es-CO" sz="2800" b="1" i="0" u="none" strike="noStrike" baseline="0" dirty="0">
                <a:solidFill>
                  <a:srgbClr val="000000"/>
                </a:solidFill>
                <a:latin typeface="Calibri" panose="020F0502020204030204" pitchFamily="34" charset="0"/>
              </a:rPr>
              <a:t>¿ Qué método, modelo o estrategia utilizaría usted en este caso?   </a:t>
            </a:r>
          </a:p>
        </p:txBody>
      </p:sp>
    </p:spTree>
    <p:extLst>
      <p:ext uri="{BB962C8B-B14F-4D97-AF65-F5344CB8AC3E}">
        <p14:creationId xmlns:p14="http://schemas.microsoft.com/office/powerpoint/2010/main" val="322837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256982" y="0"/>
            <a:ext cx="3374492" cy="1106061"/>
          </a:xfrm>
          <a:prstGeom prst="rect">
            <a:avLst/>
          </a:prstGeom>
        </p:spPr>
      </p:pic>
      <p:pic>
        <p:nvPicPr>
          <p:cNvPr id="3" name="Imagen 2"/>
          <p:cNvPicPr>
            <a:picLocks noChangeAspect="1"/>
          </p:cNvPicPr>
          <p:nvPr/>
        </p:nvPicPr>
        <p:blipFill rotWithShape="1">
          <a:blip r:embed="rId3"/>
          <a:srcRect t="32631" b="8937"/>
          <a:stretch/>
        </p:blipFill>
        <p:spPr>
          <a:xfrm flipV="1">
            <a:off x="0" y="5852160"/>
            <a:ext cx="12192000" cy="1005840"/>
          </a:xfrm>
          <a:prstGeom prst="rect">
            <a:avLst/>
          </a:prstGeom>
        </p:spPr>
      </p:pic>
      <p:sp>
        <p:nvSpPr>
          <p:cNvPr id="2" name="CuadroTexto 1">
            <a:extLst>
              <a:ext uri="{FF2B5EF4-FFF2-40B4-BE49-F238E27FC236}">
                <a16:creationId xmlns:a16="http://schemas.microsoft.com/office/drawing/2014/main" id="{C6748B6C-A979-F523-87D6-2D525795A49E}"/>
              </a:ext>
            </a:extLst>
          </p:cNvPr>
          <p:cNvSpPr txBox="1"/>
          <p:nvPr/>
        </p:nvSpPr>
        <p:spPr>
          <a:xfrm>
            <a:off x="1586755" y="1819835"/>
            <a:ext cx="8689815" cy="2862322"/>
          </a:xfrm>
          <a:prstGeom prst="rect">
            <a:avLst/>
          </a:prstGeom>
          <a:noFill/>
        </p:spPr>
        <p:txBody>
          <a:bodyPr wrap="none" rtlCol="0">
            <a:spAutoFit/>
          </a:bodyPr>
          <a:lstStyle/>
          <a:p>
            <a:pPr algn="ctr"/>
            <a:r>
              <a:rPr lang="es-CO" dirty="0"/>
              <a:t>Bibliografía</a:t>
            </a:r>
          </a:p>
          <a:p>
            <a:pPr algn="ctr"/>
            <a:endParaRPr lang="es-CO" dirty="0"/>
          </a:p>
          <a:p>
            <a:r>
              <a:rPr lang="es-CO" dirty="0"/>
              <a:t>Cortes Reyes, Ricardo. Pedagogía familiar sistémica. </a:t>
            </a:r>
            <a:r>
              <a:rPr lang="es-CO" dirty="0" err="1"/>
              <a:t>Javegraf</a:t>
            </a:r>
            <a:r>
              <a:rPr lang="es-CO" dirty="0"/>
              <a:t>. 2015.  </a:t>
            </a:r>
          </a:p>
          <a:p>
            <a:endParaRPr lang="es-CO" dirty="0"/>
          </a:p>
          <a:p>
            <a:r>
              <a:rPr lang="es-CO" dirty="0"/>
              <a:t>Cuenca de Ramirez, Nelly. Negociación y Mediación. Horizonte C.A. 2004.</a:t>
            </a:r>
          </a:p>
          <a:p>
            <a:endParaRPr lang="es-CO" dirty="0"/>
          </a:p>
          <a:p>
            <a:r>
              <a:rPr lang="es-CO" dirty="0"/>
              <a:t>Peña Sandoval, Harbey. Conciliacion y mediación narrativa. Tirant lo </a:t>
            </a:r>
            <a:r>
              <a:rPr lang="es-CO" dirty="0" err="1"/>
              <a:t>blanch</a:t>
            </a:r>
            <a:r>
              <a:rPr lang="es-CO" dirty="0"/>
              <a:t>. 2021.</a:t>
            </a:r>
          </a:p>
          <a:p>
            <a:endParaRPr lang="es-CO"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rPr>
              <a:t>Redorta, Josep. Manual para la gestión y resolución de conflictos. Editorial </a:t>
            </a:r>
            <a:r>
              <a:rPr kumimoji="0" lang="es-CO" sz="1800" b="0" i="0" u="none" strike="noStrike" kern="1200" cap="none" spc="0" normalizeH="0" baseline="0" noProof="0" dirty="0" err="1">
                <a:ln>
                  <a:noFill/>
                </a:ln>
                <a:solidFill>
                  <a:prstClr val="black"/>
                </a:solidFill>
                <a:effectLst/>
                <a:uLnTx/>
                <a:uFillTx/>
                <a:latin typeface="Calibri" panose="020F0502020204030204"/>
                <a:ea typeface="+mn-ea"/>
                <a:cs typeface="+mn-cs"/>
              </a:rPr>
              <a:t>Almuzara</a:t>
            </a:r>
            <a:r>
              <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rPr>
              <a:t>. 2020.</a:t>
            </a:r>
          </a:p>
          <a:p>
            <a:endParaRPr lang="es-CO" dirty="0"/>
          </a:p>
        </p:txBody>
      </p:sp>
    </p:spTree>
    <p:extLst>
      <p:ext uri="{BB962C8B-B14F-4D97-AF65-F5344CB8AC3E}">
        <p14:creationId xmlns:p14="http://schemas.microsoft.com/office/powerpoint/2010/main" val="340084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a:srcRect t="32631" b="8937"/>
          <a:stretch/>
        </p:blipFill>
        <p:spPr>
          <a:xfrm>
            <a:off x="0" y="41454"/>
            <a:ext cx="12192000" cy="1005840"/>
          </a:xfrm>
          <a:prstGeom prst="rect">
            <a:avLst/>
          </a:prstGeom>
        </p:spPr>
      </p:pic>
      <p:pic>
        <p:nvPicPr>
          <p:cNvPr id="5" name="Imagen 4"/>
          <p:cNvPicPr>
            <a:picLocks noChangeAspect="1"/>
          </p:cNvPicPr>
          <p:nvPr/>
        </p:nvPicPr>
        <p:blipFill>
          <a:blip r:embed="rId3"/>
          <a:stretch>
            <a:fillRect/>
          </a:stretch>
        </p:blipFill>
        <p:spPr>
          <a:xfrm>
            <a:off x="3781057" y="4972249"/>
            <a:ext cx="4629885" cy="1517543"/>
          </a:xfrm>
          <a:prstGeom prst="rect">
            <a:avLst/>
          </a:prstGeom>
        </p:spPr>
      </p:pic>
      <p:sp>
        <p:nvSpPr>
          <p:cNvPr id="2" name="CuadroTexto 1">
            <a:extLst>
              <a:ext uri="{FF2B5EF4-FFF2-40B4-BE49-F238E27FC236}">
                <a16:creationId xmlns:a16="http://schemas.microsoft.com/office/drawing/2014/main" id="{7795E681-B9FC-AB94-556B-D86E21091B4F}"/>
              </a:ext>
            </a:extLst>
          </p:cNvPr>
          <p:cNvSpPr txBox="1"/>
          <p:nvPr/>
        </p:nvSpPr>
        <p:spPr>
          <a:xfrm>
            <a:off x="98609" y="2277035"/>
            <a:ext cx="13393273" cy="1938992"/>
          </a:xfrm>
          <a:prstGeom prst="rect">
            <a:avLst/>
          </a:prstGeom>
          <a:noFill/>
        </p:spPr>
        <p:txBody>
          <a:bodyPr wrap="square" rtlCol="0">
            <a:spAutoFit/>
          </a:bodyPr>
          <a:lstStyle/>
          <a:p>
            <a:pPr algn="ctr"/>
            <a:r>
              <a:rPr lang="es-CO" sz="4400" b="1" dirty="0"/>
              <a:t>GRACIAS!!!!!!!!!!!!!</a:t>
            </a:r>
          </a:p>
          <a:p>
            <a:pPr algn="ctr"/>
            <a:endParaRPr lang="es-CO" sz="4400" b="1" dirty="0"/>
          </a:p>
          <a:p>
            <a:r>
              <a:rPr lang="es-CO" sz="3200" b="1" dirty="0"/>
              <a:t>…..POR HACER DE LA JUSTICIA DE PAZ UNA JUSTICIA CONCILIADORA….</a:t>
            </a:r>
          </a:p>
        </p:txBody>
      </p:sp>
    </p:spTree>
    <p:extLst>
      <p:ext uri="{BB962C8B-B14F-4D97-AF65-F5344CB8AC3E}">
        <p14:creationId xmlns:p14="http://schemas.microsoft.com/office/powerpoint/2010/main" val="843591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216803" y="0"/>
            <a:ext cx="3440797" cy="1127794"/>
          </a:xfrm>
          <a:prstGeom prst="rect">
            <a:avLst/>
          </a:prstGeom>
        </p:spPr>
      </p:pic>
      <p:pic>
        <p:nvPicPr>
          <p:cNvPr id="2" name="Imagen 1"/>
          <p:cNvPicPr>
            <a:picLocks noChangeAspect="1"/>
          </p:cNvPicPr>
          <p:nvPr/>
        </p:nvPicPr>
        <p:blipFill>
          <a:blip r:embed="rId3"/>
          <a:stretch>
            <a:fillRect/>
          </a:stretch>
        </p:blipFill>
        <p:spPr>
          <a:xfrm rot="5400000">
            <a:off x="7986712" y="2652712"/>
            <a:ext cx="6857999" cy="1552575"/>
          </a:xfrm>
          <a:prstGeom prst="rect">
            <a:avLst/>
          </a:prstGeom>
        </p:spPr>
      </p:pic>
      <p:sp>
        <p:nvSpPr>
          <p:cNvPr id="3" name="CuadroTexto 2">
            <a:extLst>
              <a:ext uri="{FF2B5EF4-FFF2-40B4-BE49-F238E27FC236}">
                <a16:creationId xmlns:a16="http://schemas.microsoft.com/office/drawing/2014/main" id="{50F9FAEF-8862-3209-0856-B2955F7CA2FA}"/>
              </a:ext>
            </a:extLst>
          </p:cNvPr>
          <p:cNvSpPr txBox="1"/>
          <p:nvPr/>
        </p:nvSpPr>
        <p:spPr>
          <a:xfrm>
            <a:off x="129208" y="1590260"/>
            <a:ext cx="10774017" cy="3970318"/>
          </a:xfrm>
          <a:prstGeom prst="rect">
            <a:avLst/>
          </a:prstGeom>
          <a:noFill/>
        </p:spPr>
        <p:txBody>
          <a:bodyPr wrap="square" rtlCol="0">
            <a:spAutoFit/>
          </a:bodyPr>
          <a:lstStyle/>
          <a:p>
            <a:r>
              <a:rPr lang="es-CO" dirty="0"/>
              <a:t>VOLTAIRE, DECIA EN 1745;  “</a:t>
            </a:r>
            <a:r>
              <a:rPr lang="es-CO" b="1" dirty="0"/>
              <a:t>Cuando dos hombres</a:t>
            </a:r>
            <a:r>
              <a:rPr lang="es-CO" dirty="0"/>
              <a:t> quieren pleitear el uno contra el otro, son obligados a ir ante </a:t>
            </a:r>
          </a:p>
          <a:p>
            <a:r>
              <a:rPr lang="es-CO" dirty="0"/>
              <a:t>(…….) los jueces conciliadores, llamados </a:t>
            </a:r>
            <a:r>
              <a:rPr lang="es-CO" b="1" dirty="0"/>
              <a:t>hacedores de paz</a:t>
            </a:r>
            <a:r>
              <a:rPr lang="es-CO" dirty="0"/>
              <a:t>.</a:t>
            </a:r>
          </a:p>
          <a:p>
            <a:endParaRPr lang="es-CO" dirty="0"/>
          </a:p>
          <a:p>
            <a:r>
              <a:rPr lang="es-CO" dirty="0"/>
              <a:t>Si las partes llegan con un abogado (…….), hacen retirar a estos últimos, como se aparta la leña de un fuego que </a:t>
            </a:r>
          </a:p>
          <a:p>
            <a:r>
              <a:rPr lang="es-CO" dirty="0"/>
              <a:t>se quiere extinguir. </a:t>
            </a:r>
          </a:p>
          <a:p>
            <a:endParaRPr lang="es-CO" dirty="0"/>
          </a:p>
          <a:p>
            <a:r>
              <a:rPr lang="es-CO" b="1" dirty="0"/>
              <a:t>Los jueces conciliadores </a:t>
            </a:r>
            <a:r>
              <a:rPr lang="es-CO" dirty="0"/>
              <a:t>dicen a las partes: sois unos locos por querer gastar vuestro dinero en haceros  mutuamente infelices; nosotros vamos a arreglarlos sin que os cueste nada.</a:t>
            </a:r>
          </a:p>
          <a:p>
            <a:endParaRPr lang="es-CO" dirty="0"/>
          </a:p>
          <a:p>
            <a:r>
              <a:rPr lang="es-CO" dirty="0"/>
              <a:t>Si el furor por pleitear es fuerte en las partes, se aplaza para otro día a fin que el tiempo suavice los síntomas de </a:t>
            </a:r>
          </a:p>
          <a:p>
            <a:r>
              <a:rPr lang="es-CO" dirty="0"/>
              <a:t>pleito; enseguida los jueces lo intentan una y otra vez.</a:t>
            </a:r>
          </a:p>
          <a:p>
            <a:endParaRPr lang="es-CO" dirty="0"/>
          </a:p>
          <a:p>
            <a:r>
              <a:rPr lang="es-CO" dirty="0"/>
              <a:t>Si su locura es incurable, se les permite litigar, como se abandonan a la amputación de los cirujanos los miembros gangrenados; </a:t>
            </a:r>
            <a:r>
              <a:rPr lang="es-CO" b="1" dirty="0"/>
              <a:t>entonces la justicia hace su obra</a:t>
            </a:r>
            <a:r>
              <a:rPr lang="es-CO" dirty="0"/>
              <a:t>…….“      </a:t>
            </a:r>
          </a:p>
        </p:txBody>
      </p:sp>
    </p:spTree>
    <p:extLst>
      <p:ext uri="{BB962C8B-B14F-4D97-AF65-F5344CB8AC3E}">
        <p14:creationId xmlns:p14="http://schemas.microsoft.com/office/powerpoint/2010/main" val="437791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43414" y="899950"/>
            <a:ext cx="3594309" cy="1754326"/>
          </a:xfrm>
          <a:prstGeom prst="rect">
            <a:avLst/>
          </a:prstGeom>
          <a:noFill/>
        </p:spPr>
        <p:txBody>
          <a:bodyPr wrap="square" rtlCol="0">
            <a:spAutoFit/>
          </a:bodyPr>
          <a:lstStyle/>
          <a:p>
            <a:r>
              <a:rPr lang="es-CO" sz="3600" b="1" dirty="0">
                <a:solidFill>
                  <a:srgbClr val="5B9BD5"/>
                </a:solidFill>
              </a:rPr>
              <a:t>MEDIOS</a:t>
            </a:r>
          </a:p>
          <a:p>
            <a:r>
              <a:rPr lang="es-CO" sz="3600" b="1" dirty="0">
                <a:solidFill>
                  <a:srgbClr val="5B9BD5"/>
                </a:solidFill>
              </a:rPr>
              <a:t> DE RESOLUCIÓN</a:t>
            </a:r>
          </a:p>
          <a:p>
            <a:r>
              <a:rPr lang="es-CO" sz="3600" b="1" dirty="0">
                <a:solidFill>
                  <a:srgbClr val="5B9BD5"/>
                </a:solidFill>
              </a:rPr>
              <a:t> DE CONFLICTOS</a:t>
            </a:r>
          </a:p>
        </p:txBody>
      </p:sp>
      <p:graphicFrame>
        <p:nvGraphicFramePr>
          <p:cNvPr id="7" name="Diagrama 6">
            <a:extLst>
              <a:ext uri="{FF2B5EF4-FFF2-40B4-BE49-F238E27FC236}">
                <a16:creationId xmlns:a16="http://schemas.microsoft.com/office/drawing/2014/main" id="{C8F11301-650D-DDBF-82E2-0CFC18E60D65}"/>
              </a:ext>
            </a:extLst>
          </p:cNvPr>
          <p:cNvGraphicFramePr/>
          <p:nvPr>
            <p:extLst>
              <p:ext uri="{D42A27DB-BD31-4B8C-83A1-F6EECF244321}">
                <p14:modId xmlns:p14="http://schemas.microsoft.com/office/powerpoint/2010/main" val="3382437547"/>
              </p:ext>
            </p:extLst>
          </p:nvPr>
        </p:nvGraphicFramePr>
        <p:xfrm>
          <a:off x="2031999" y="810502"/>
          <a:ext cx="9437758" cy="60474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7" name="CuadroTexto 26">
            <a:extLst>
              <a:ext uri="{FF2B5EF4-FFF2-40B4-BE49-F238E27FC236}">
                <a16:creationId xmlns:a16="http://schemas.microsoft.com/office/drawing/2014/main" id="{47FCA6F7-2FB0-5A39-7431-EB0DDAD0FD05}"/>
              </a:ext>
            </a:extLst>
          </p:cNvPr>
          <p:cNvSpPr txBox="1"/>
          <p:nvPr/>
        </p:nvSpPr>
        <p:spPr>
          <a:xfrm>
            <a:off x="5814401" y="3588031"/>
            <a:ext cx="2051139" cy="461665"/>
          </a:xfrm>
          <a:prstGeom prst="rect">
            <a:avLst/>
          </a:prstGeom>
          <a:noFill/>
        </p:spPr>
        <p:txBody>
          <a:bodyPr wrap="none" rtlCol="0">
            <a:spAutoFit/>
          </a:bodyPr>
          <a:lstStyle/>
          <a:p>
            <a:r>
              <a:rPr lang="es-CO" sz="2400" b="1" dirty="0">
                <a:solidFill>
                  <a:srgbClr val="FF0000"/>
                </a:solidFill>
              </a:rPr>
              <a:t>CONCILIACIÓN</a:t>
            </a:r>
          </a:p>
        </p:txBody>
      </p:sp>
      <p:sp>
        <p:nvSpPr>
          <p:cNvPr id="28" name="CuadroTexto 27">
            <a:extLst>
              <a:ext uri="{FF2B5EF4-FFF2-40B4-BE49-F238E27FC236}">
                <a16:creationId xmlns:a16="http://schemas.microsoft.com/office/drawing/2014/main" id="{2163A9A8-0C1A-F112-ED2E-7076F55C1783}"/>
              </a:ext>
            </a:extLst>
          </p:cNvPr>
          <p:cNvSpPr txBox="1"/>
          <p:nvPr/>
        </p:nvSpPr>
        <p:spPr>
          <a:xfrm>
            <a:off x="6132445" y="3011557"/>
            <a:ext cx="1263679" cy="369332"/>
          </a:xfrm>
          <a:prstGeom prst="rect">
            <a:avLst/>
          </a:prstGeom>
          <a:noFill/>
        </p:spPr>
        <p:txBody>
          <a:bodyPr wrap="none" rtlCol="0">
            <a:spAutoFit/>
          </a:bodyPr>
          <a:lstStyle/>
          <a:p>
            <a:r>
              <a:rPr lang="es-CO" u="sng" dirty="0">
                <a:solidFill>
                  <a:schemeClr val="accent4">
                    <a:lumMod val="20000"/>
                    <a:lumOff val="80000"/>
                  </a:schemeClr>
                </a:solidFill>
              </a:rPr>
              <a:t>En Derecho</a:t>
            </a:r>
          </a:p>
        </p:txBody>
      </p:sp>
      <p:sp>
        <p:nvSpPr>
          <p:cNvPr id="29" name="CuadroTexto 28">
            <a:extLst>
              <a:ext uri="{FF2B5EF4-FFF2-40B4-BE49-F238E27FC236}">
                <a16:creationId xmlns:a16="http://schemas.microsoft.com/office/drawing/2014/main" id="{727860B9-87AA-7BDD-B791-481BB4F15A78}"/>
              </a:ext>
            </a:extLst>
          </p:cNvPr>
          <p:cNvSpPr txBox="1"/>
          <p:nvPr/>
        </p:nvSpPr>
        <p:spPr>
          <a:xfrm>
            <a:off x="6202023" y="4075048"/>
            <a:ext cx="1245662" cy="369332"/>
          </a:xfrm>
          <a:prstGeom prst="rect">
            <a:avLst/>
          </a:prstGeom>
          <a:noFill/>
        </p:spPr>
        <p:txBody>
          <a:bodyPr wrap="none" rtlCol="0">
            <a:spAutoFit/>
          </a:bodyPr>
          <a:lstStyle/>
          <a:p>
            <a:r>
              <a:rPr lang="es-CO" b="1" u="sng" dirty="0">
                <a:solidFill>
                  <a:schemeClr val="accent4">
                    <a:lumMod val="20000"/>
                    <a:lumOff val="80000"/>
                  </a:schemeClr>
                </a:solidFill>
                <a:effectLst>
                  <a:outerShdw blurRad="38100" dist="38100" dir="2700000" algn="tl">
                    <a:srgbClr val="000000">
                      <a:alpha val="43137"/>
                    </a:srgbClr>
                  </a:outerShdw>
                </a:effectLst>
              </a:rPr>
              <a:t>En Equidad</a:t>
            </a:r>
          </a:p>
        </p:txBody>
      </p:sp>
    </p:spTree>
    <p:extLst>
      <p:ext uri="{BB962C8B-B14F-4D97-AF65-F5344CB8AC3E}">
        <p14:creationId xmlns:p14="http://schemas.microsoft.com/office/powerpoint/2010/main" val="2648787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142804" y="1158375"/>
            <a:ext cx="12052511" cy="707886"/>
          </a:xfrm>
          <a:prstGeom prst="rect">
            <a:avLst/>
          </a:prstGeom>
          <a:noFill/>
        </p:spPr>
        <p:txBody>
          <a:bodyPr wrap="square" rtlCol="0">
            <a:spAutoFit/>
          </a:bodyPr>
          <a:lstStyle/>
          <a:p>
            <a:r>
              <a:rPr lang="es-CO" sz="4000" b="1" dirty="0">
                <a:solidFill>
                  <a:srgbClr val="5B9BD5"/>
                </a:solidFill>
              </a:rPr>
              <a:t>CONCILIACIÓN </a:t>
            </a:r>
          </a:p>
        </p:txBody>
      </p:sp>
      <p:sp>
        <p:nvSpPr>
          <p:cNvPr id="10" name="CuadroTexto 9"/>
          <p:cNvSpPr txBox="1"/>
          <p:nvPr/>
        </p:nvSpPr>
        <p:spPr>
          <a:xfrm>
            <a:off x="361463" y="2049816"/>
            <a:ext cx="9932046" cy="3577903"/>
          </a:xfrm>
          <a:prstGeom prst="rect">
            <a:avLst/>
          </a:prstGeom>
          <a:noFill/>
        </p:spPr>
        <p:txBody>
          <a:bodyPr wrap="square" rtlCol="0">
            <a:spAutoFit/>
          </a:bodyPr>
          <a:lstStyle/>
          <a:p>
            <a:pPr algn="l"/>
            <a:endParaRPr lang="es-CO" sz="1050" b="0" i="0" u="none" strike="noStrike" baseline="0" dirty="0">
              <a:solidFill>
                <a:srgbClr val="000000"/>
              </a:solidFill>
              <a:latin typeface="Calibri" panose="020F0502020204030204" pitchFamily="34" charset="0"/>
            </a:endParaRPr>
          </a:p>
          <a:p>
            <a:pPr algn="just"/>
            <a:r>
              <a:rPr lang="es-MX" sz="3600" b="0" i="1" u="none" strike="noStrike" baseline="0" dirty="0">
                <a:latin typeface="Calibri" panose="020F0502020204030204" pitchFamily="34" charset="0"/>
              </a:rPr>
              <a:t>“Es un Mecanismo de Resolución de Conflictos a través del cual, dos o más personas gestionan por sí mismas la solución de sus diferencias, con la ayuda de un tercero neutral y calificado, denominado conciliador/a” </a:t>
            </a:r>
            <a:endParaRPr lang="es-CO" sz="2000" b="0" i="0" u="none" strike="noStrike" baseline="0" dirty="0">
              <a:solidFill>
                <a:srgbClr val="000000"/>
              </a:solidFill>
              <a:latin typeface="Calibri" panose="020F0502020204030204" pitchFamily="34" charset="0"/>
            </a:endParaRPr>
          </a:p>
          <a:p>
            <a:pPr algn="r"/>
            <a:r>
              <a:rPr lang="es-MX" sz="2800" b="0" i="0" u="none" strike="noStrike" baseline="0" dirty="0">
                <a:latin typeface="Calibri" panose="020F0502020204030204" pitchFamily="34" charset="0"/>
              </a:rPr>
              <a:t>(Ley 446 de 1998, art. 64) </a:t>
            </a:r>
            <a:endParaRPr lang="es-CO" sz="2800" dirty="0"/>
          </a:p>
        </p:txBody>
      </p:sp>
    </p:spTree>
    <p:extLst>
      <p:ext uri="{BB962C8B-B14F-4D97-AF65-F5344CB8AC3E}">
        <p14:creationId xmlns:p14="http://schemas.microsoft.com/office/powerpoint/2010/main" val="122735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2249900" y="770753"/>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ELEMENTOS DE LA CONCILIACIÓN </a:t>
            </a:r>
            <a:endParaRPr lang="es-CO" sz="4000" b="1" dirty="0">
              <a:solidFill>
                <a:srgbClr val="5B9BD5"/>
              </a:solidFill>
            </a:endParaRPr>
          </a:p>
        </p:txBody>
      </p:sp>
      <p:sp>
        <p:nvSpPr>
          <p:cNvPr id="10" name="CuadroTexto 9"/>
          <p:cNvSpPr txBox="1"/>
          <p:nvPr/>
        </p:nvSpPr>
        <p:spPr>
          <a:xfrm>
            <a:off x="1275865" y="1940486"/>
            <a:ext cx="9932046" cy="3216265"/>
          </a:xfrm>
          <a:prstGeom prst="rect">
            <a:avLst/>
          </a:prstGeom>
          <a:noFill/>
        </p:spPr>
        <p:txBody>
          <a:bodyPr wrap="square" rtlCol="0">
            <a:spAutoFit/>
          </a:bodyPr>
          <a:lstStyle/>
          <a:p>
            <a:pPr algn="l"/>
            <a:endParaRPr lang="es-CO" sz="1100" b="0" i="0" u="none" strike="noStrike" baseline="0" dirty="0">
              <a:solidFill>
                <a:srgbClr val="000000"/>
              </a:solidFill>
              <a:latin typeface="Arial" panose="020B0604020202020204" pitchFamily="34" charset="0"/>
            </a:endParaRPr>
          </a:p>
          <a:p>
            <a:pPr algn="just"/>
            <a:r>
              <a:rPr lang="es-CO" sz="2400" b="1" i="0" u="none" strike="noStrike" baseline="0" dirty="0"/>
              <a:t>1. Elemento Objetivo: </a:t>
            </a:r>
            <a:endParaRPr lang="es-CO" sz="2400" b="0" i="0" u="none" strike="noStrike" baseline="0" dirty="0"/>
          </a:p>
          <a:p>
            <a:pPr algn="just"/>
            <a:r>
              <a:rPr lang="es-MX" sz="2400" b="0" i="0" u="none" strike="noStrike" baseline="0" dirty="0"/>
              <a:t>Es el conflicto que se trata de resolver. </a:t>
            </a:r>
          </a:p>
          <a:p>
            <a:pPr algn="just"/>
            <a:r>
              <a:rPr lang="es-MX" sz="2400" b="1" i="0" u="none" strike="noStrike" baseline="0" dirty="0"/>
              <a:t>2. Elemento Subjetivo</a:t>
            </a:r>
            <a:r>
              <a:rPr lang="es-MX" sz="2400" b="0" i="0" u="none" strike="noStrike" baseline="0" dirty="0"/>
              <a:t>: Son los intervinientes en la conciliación: </a:t>
            </a:r>
          </a:p>
          <a:p>
            <a:pPr algn="just"/>
            <a:r>
              <a:rPr lang="es-MX" sz="2400" b="0" i="0" u="none" strike="noStrike" baseline="0" dirty="0"/>
              <a:t>- Personas naturales que comparezcan por mismas, si son plenamente capaces, o mediante apoderado (Ley 640/01, art. 1o., parágrafo 2o.) . </a:t>
            </a:r>
          </a:p>
          <a:p>
            <a:pPr algn="just"/>
            <a:r>
              <a:rPr lang="es-MX" sz="2400" b="0" i="0" u="none" strike="noStrike" baseline="0" dirty="0"/>
              <a:t>- Personas jurídicas, por medio de su representante legal. </a:t>
            </a:r>
            <a:endParaRPr lang="es-CO" sz="2400" b="0" i="0" u="none" strike="noStrike" baseline="0" dirty="0"/>
          </a:p>
          <a:p>
            <a:pPr algn="just"/>
            <a:r>
              <a:rPr lang="es-MX" sz="2400" b="1" i="0" u="none" strike="noStrike" baseline="0" dirty="0"/>
              <a:t>3. Elemento Metodológico: </a:t>
            </a:r>
            <a:r>
              <a:rPr lang="es-MX" sz="2400" b="0" i="0" u="none" strike="noStrike" baseline="0" dirty="0"/>
              <a:t>El trámite o proceso que debe surtirse frente a la conciliación, es de orden legal. (Ley 640/01, artículos 1, 2, 8, 20, 22, 35 y 38.) </a:t>
            </a:r>
            <a:endParaRPr lang="es-CO" sz="2400" dirty="0"/>
          </a:p>
        </p:txBody>
      </p:sp>
    </p:spTree>
    <p:extLst>
      <p:ext uri="{BB962C8B-B14F-4D97-AF65-F5344CB8AC3E}">
        <p14:creationId xmlns:p14="http://schemas.microsoft.com/office/powerpoint/2010/main" val="361832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71402" y="880082"/>
            <a:ext cx="9932047" cy="523220"/>
          </a:xfrm>
          <a:prstGeom prst="rect">
            <a:avLst/>
          </a:prstGeom>
          <a:noFill/>
        </p:spPr>
        <p:txBody>
          <a:bodyPr wrap="square" rtlCol="0">
            <a:spAutoFit/>
          </a:bodyPr>
          <a:lstStyle/>
          <a:p>
            <a:r>
              <a:rPr kumimoji="0" lang="es-MX" sz="2800" b="1"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Algunos puntos esenciales de la Conciliación </a:t>
            </a:r>
            <a:r>
              <a:rPr kumimoji="0" lang="es-MX"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(Sentencia T-446 de 2001)</a:t>
            </a:r>
            <a:r>
              <a:rPr kumimoji="0" lang="es-MX" sz="2800" b="1"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endParaRPr lang="es-CO" sz="4000" b="1" dirty="0">
              <a:solidFill>
                <a:srgbClr val="5B9BD5"/>
              </a:solidFill>
            </a:endParaRPr>
          </a:p>
        </p:txBody>
      </p:sp>
      <p:sp>
        <p:nvSpPr>
          <p:cNvPr id="10" name="CuadroTexto 9"/>
          <p:cNvSpPr txBox="1"/>
          <p:nvPr/>
        </p:nvSpPr>
        <p:spPr>
          <a:xfrm>
            <a:off x="165520" y="1443520"/>
            <a:ext cx="11860960" cy="4154984"/>
          </a:xfrm>
          <a:prstGeom prst="rect">
            <a:avLst/>
          </a:prstGeom>
          <a:noFill/>
        </p:spPr>
        <p:txBody>
          <a:bodyPr wrap="square" rtlCol="0">
            <a:spAutoFit/>
          </a:bodyPr>
          <a:lstStyle/>
          <a:p>
            <a:r>
              <a:rPr lang="es-MX" sz="2200" b="0" i="0" u="none" strike="noStrike" baseline="0" dirty="0">
                <a:latin typeface="Wingdings" panose="05000000000000000000" pitchFamily="2" charset="2"/>
              </a:rPr>
              <a:t></a:t>
            </a:r>
            <a:r>
              <a:rPr lang="es-MX" sz="2200" b="0" i="0" u="none" strike="noStrike" baseline="0" dirty="0">
                <a:latin typeface="Calibri" panose="020F0502020204030204" pitchFamily="34" charset="0"/>
              </a:rPr>
              <a:t>Instrumento de </a:t>
            </a:r>
            <a:r>
              <a:rPr lang="es-MX" sz="2200" b="1" i="0" u="none" strike="noStrike" baseline="0" dirty="0">
                <a:latin typeface="Calibri" panose="020F0502020204030204" pitchFamily="34" charset="0"/>
              </a:rPr>
              <a:t>autocomposición</a:t>
            </a:r>
            <a:r>
              <a:rPr lang="es-MX" sz="2200" b="0" i="0" u="none" strike="noStrike" baseline="0" dirty="0">
                <a:latin typeface="Calibri" panose="020F0502020204030204" pitchFamily="34" charset="0"/>
              </a:rPr>
              <a:t> de conflictos por la voluntad concertada o el consenso de las partes. </a:t>
            </a:r>
          </a:p>
          <a:p>
            <a:endParaRPr lang="es-MX" sz="2200" b="0" i="0" u="none" strike="noStrike" baseline="0" dirty="0">
              <a:latin typeface="Calibri" panose="020F0502020204030204" pitchFamily="34" charset="0"/>
            </a:endParaRPr>
          </a:p>
          <a:p>
            <a:r>
              <a:rPr lang="es-CO" sz="2200" b="0" i="0" u="none" strike="noStrike" baseline="0" dirty="0">
                <a:latin typeface="Wingdings" panose="05000000000000000000" pitchFamily="2" charset="2"/>
              </a:rPr>
              <a:t></a:t>
            </a:r>
            <a:r>
              <a:rPr lang="es-CO" sz="2200" b="0" i="0" u="none" strike="noStrike" baseline="0" dirty="0">
                <a:latin typeface="Calibri" panose="020F0502020204030204" pitchFamily="34" charset="0"/>
              </a:rPr>
              <a:t>Actividad </a:t>
            </a:r>
            <a:r>
              <a:rPr lang="es-CO" sz="2200" b="1" i="0" u="none" strike="noStrike" baseline="0" dirty="0">
                <a:latin typeface="Calibri" panose="020F0502020204030204" pitchFamily="34" charset="0"/>
              </a:rPr>
              <a:t>preventiva</a:t>
            </a:r>
            <a:r>
              <a:rPr lang="es-CO" sz="2200" b="0" i="0" u="none" strike="noStrike" baseline="0" dirty="0">
                <a:latin typeface="Calibri" panose="020F0502020204030204" pitchFamily="34" charset="0"/>
              </a:rPr>
              <a:t> de conflictos. </a:t>
            </a:r>
          </a:p>
          <a:p>
            <a:endParaRPr lang="es-CO" sz="2200" b="0" i="0" u="none" strike="noStrike" baseline="0" dirty="0">
              <a:latin typeface="Calibri" panose="020F0502020204030204" pitchFamily="34" charset="0"/>
            </a:endParaRPr>
          </a:p>
          <a:p>
            <a:r>
              <a:rPr lang="es-MX" sz="2200" b="0" i="0" u="none" strike="noStrike" baseline="0" dirty="0">
                <a:latin typeface="Wingdings" panose="05000000000000000000" pitchFamily="2" charset="2"/>
              </a:rPr>
              <a:t></a:t>
            </a:r>
            <a:r>
              <a:rPr lang="es-MX" sz="2200" b="0" i="0" u="none" strike="noStrike" baseline="0" dirty="0">
                <a:latin typeface="Calibri" panose="020F0502020204030204" pitchFamily="34" charset="0"/>
              </a:rPr>
              <a:t>No tiene en estricto sentido el carácter de </a:t>
            </a:r>
            <a:r>
              <a:rPr lang="es-MX" sz="2200" b="1" i="0" u="none" strike="noStrike" baseline="0" dirty="0">
                <a:latin typeface="Calibri" panose="020F0502020204030204" pitchFamily="34" charset="0"/>
              </a:rPr>
              <a:t>actividad judicial </a:t>
            </a:r>
            <a:r>
              <a:rPr lang="es-MX" sz="2200" b="0" i="0" u="none" strike="noStrike" baseline="0" dirty="0">
                <a:latin typeface="Calibri" panose="020F0502020204030204" pitchFamily="34" charset="0"/>
              </a:rPr>
              <a:t>ni da lugar a un proceso jurisdiccional. </a:t>
            </a:r>
          </a:p>
          <a:p>
            <a:endParaRPr lang="es-MX" sz="2200" b="0" i="0" u="none" strike="noStrike" baseline="0" dirty="0">
              <a:latin typeface="Calibri" panose="020F0502020204030204" pitchFamily="34" charset="0"/>
            </a:endParaRPr>
          </a:p>
          <a:p>
            <a:r>
              <a:rPr lang="es-MX" sz="2200" b="0" i="0" u="none" strike="noStrike" baseline="0" dirty="0">
                <a:latin typeface="Wingdings" panose="05000000000000000000" pitchFamily="2" charset="2"/>
              </a:rPr>
              <a:t></a:t>
            </a:r>
            <a:r>
              <a:rPr lang="es-MX" sz="2200" b="0" i="0" u="none" strike="noStrike" baseline="0" dirty="0">
                <a:latin typeface="Calibri" panose="020F0502020204030204" pitchFamily="34" charset="0"/>
              </a:rPr>
              <a:t>Para aquellos conflictos susceptibles de ser </a:t>
            </a:r>
            <a:r>
              <a:rPr lang="es-MX" sz="2200" b="1" i="0" u="none" strike="noStrike" baseline="0" dirty="0">
                <a:latin typeface="Calibri" panose="020F0502020204030204" pitchFamily="34" charset="0"/>
              </a:rPr>
              <a:t>transigibles y desistibles </a:t>
            </a:r>
            <a:r>
              <a:rPr lang="es-MX" sz="2200" b="0" i="0" u="none" strike="noStrike" baseline="0" dirty="0">
                <a:latin typeface="Calibri" panose="020F0502020204030204" pitchFamily="34" charset="0"/>
              </a:rPr>
              <a:t>. </a:t>
            </a:r>
          </a:p>
          <a:p>
            <a:endParaRPr lang="es-MX" sz="2200" b="0" i="0" u="none" strike="noStrike" baseline="0" dirty="0">
              <a:latin typeface="Calibri" panose="020F0502020204030204" pitchFamily="34" charset="0"/>
            </a:endParaRPr>
          </a:p>
          <a:p>
            <a:pPr marL="342900" indent="-342900">
              <a:buFont typeface="Wingdings" panose="05000000000000000000" pitchFamily="2" charset="2"/>
              <a:buChar char="§"/>
            </a:pPr>
            <a:r>
              <a:rPr lang="es-MX" sz="2200" b="0" i="0" u="none" strike="noStrike" baseline="0" dirty="0">
                <a:latin typeface="Calibri" panose="020F0502020204030204" pitchFamily="34" charset="0"/>
              </a:rPr>
              <a:t>No debe confundirse con la </a:t>
            </a:r>
            <a:r>
              <a:rPr lang="es-MX" sz="2200" b="1" i="0" u="none" strike="noStrike" baseline="0" dirty="0">
                <a:latin typeface="Calibri" panose="020F0502020204030204" pitchFamily="34" charset="0"/>
              </a:rPr>
              <a:t>transacción</a:t>
            </a:r>
            <a:r>
              <a:rPr lang="es-MX" sz="2200" b="0" i="0" u="none" strike="noStrike" baseline="0" dirty="0">
                <a:latin typeface="Calibri" panose="020F0502020204030204" pitchFamily="34" charset="0"/>
              </a:rPr>
              <a:t>. </a:t>
            </a:r>
          </a:p>
          <a:p>
            <a:pPr marL="342900" indent="-342900">
              <a:buFont typeface="Wingdings" panose="05000000000000000000" pitchFamily="2" charset="2"/>
              <a:buChar char="§"/>
            </a:pPr>
            <a:endParaRPr lang="es-MX" sz="2200" b="0" i="0" u="none" strike="noStrike" baseline="0" dirty="0">
              <a:latin typeface="Calibri" panose="020F0502020204030204" pitchFamily="34" charset="0"/>
            </a:endParaRPr>
          </a:p>
          <a:p>
            <a:r>
              <a:rPr lang="es-MX" sz="2200" b="0" i="0" u="none" strike="noStrike" baseline="0" dirty="0">
                <a:latin typeface="Wingdings" panose="05000000000000000000" pitchFamily="2" charset="2"/>
              </a:rPr>
              <a:t></a:t>
            </a:r>
            <a:r>
              <a:rPr lang="es-MX" sz="2200" b="0" i="0" u="none" strike="noStrike" baseline="0" dirty="0">
                <a:latin typeface="Calibri" panose="020F0502020204030204" pitchFamily="34" charset="0"/>
              </a:rPr>
              <a:t>Es el resultado de una actuación que se encuentra </a:t>
            </a:r>
            <a:r>
              <a:rPr lang="es-MX" sz="2200" b="1" i="0" u="none" strike="noStrike" baseline="0" dirty="0">
                <a:latin typeface="Calibri" panose="020F0502020204030204" pitchFamily="34" charset="0"/>
              </a:rPr>
              <a:t>reglada</a:t>
            </a:r>
            <a:r>
              <a:rPr lang="es-MX" sz="2200" b="0" i="0" u="none" strike="noStrike" baseline="0" dirty="0">
                <a:latin typeface="Calibri" panose="020F0502020204030204" pitchFamily="34" charset="0"/>
              </a:rPr>
              <a:t> por el legislador en varios aspectos.</a:t>
            </a:r>
          </a:p>
        </p:txBody>
      </p:sp>
    </p:spTree>
    <p:extLst>
      <p:ext uri="{BB962C8B-B14F-4D97-AF65-F5344CB8AC3E}">
        <p14:creationId xmlns:p14="http://schemas.microsoft.com/office/powerpoint/2010/main" val="3570970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142804" y="850263"/>
            <a:ext cx="12052511" cy="1015663"/>
          </a:xfrm>
          <a:prstGeom prst="rect">
            <a:avLst/>
          </a:prstGeom>
          <a:noFill/>
        </p:spPr>
        <p:txBody>
          <a:bodyPr wrap="square" rtlCol="0">
            <a:spAutoFit/>
          </a:bodyPr>
          <a:lstStyle/>
          <a:p>
            <a:r>
              <a:rPr lang="es-CO" sz="4000" b="1" dirty="0">
                <a:solidFill>
                  <a:srgbClr val="5B9BD5"/>
                </a:solidFill>
              </a:rPr>
              <a:t>TECNICAS PRACTICAS PARA HACER UNA CONCILIACIÓN</a:t>
            </a:r>
          </a:p>
          <a:p>
            <a:pPr algn="ctr"/>
            <a:r>
              <a:rPr lang="es-CO" sz="2000" b="1" dirty="0">
                <a:solidFill>
                  <a:srgbClr val="5B9BD5"/>
                </a:solidFill>
              </a:rPr>
              <a:t>Basados en la negociación, la mediación y la restauración</a:t>
            </a:r>
          </a:p>
        </p:txBody>
      </p:sp>
      <p:sp>
        <p:nvSpPr>
          <p:cNvPr id="10" name="CuadroTexto 9"/>
          <p:cNvSpPr txBox="1"/>
          <p:nvPr/>
        </p:nvSpPr>
        <p:spPr>
          <a:xfrm>
            <a:off x="679514" y="1860974"/>
            <a:ext cx="9932046" cy="4955203"/>
          </a:xfrm>
          <a:prstGeom prst="rect">
            <a:avLst/>
          </a:prstGeom>
          <a:noFill/>
        </p:spPr>
        <p:txBody>
          <a:bodyPr wrap="square" rtlCol="0">
            <a:spAutoFit/>
          </a:bodyPr>
          <a:lstStyle/>
          <a:p>
            <a:r>
              <a:rPr lang="es-CO" sz="1600" b="1" dirty="0"/>
              <a:t>METODOS EXPRESS</a:t>
            </a:r>
          </a:p>
          <a:p>
            <a:endParaRPr lang="es-CO"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METODO “HABLAR HASTA ENTENDERNOS”</a:t>
            </a:r>
          </a:p>
          <a:p>
            <a:r>
              <a:rPr lang="es-CO" sz="1400" b="1" dirty="0"/>
              <a:t>METODO GANAR-GANAR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METODO DE INTERCAMBIO O DE LAS 8 FASES</a:t>
            </a:r>
          </a:p>
          <a:p>
            <a:endParaRPr lang="es-CO"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a:ln>
                  <a:noFill/>
                </a:ln>
                <a:solidFill>
                  <a:prstClr val="black"/>
                </a:solidFill>
                <a:effectLst/>
                <a:uLnTx/>
                <a:uFillTx/>
                <a:latin typeface="Calibri" panose="020F0502020204030204"/>
                <a:ea typeface="+mn-ea"/>
                <a:cs typeface="+mn-cs"/>
              </a:rPr>
              <a:t>MODELOS TRADICIONALES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MODELO HARVARD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MODELO CIRCULAR NARRATIVO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MODELO TRANSFORMATIVO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sz="1600" b="1" dirty="0">
                <a:solidFill>
                  <a:prstClr val="black"/>
                </a:solidFill>
                <a:latin typeface="Calibri" panose="020F0502020204030204"/>
              </a:rPr>
              <a:t>ESTRATEGIAS RESTAURADORAS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sz="1400" b="1" dirty="0">
                <a:solidFill>
                  <a:prstClr val="black"/>
                </a:solidFill>
                <a:latin typeface="Calibri" panose="020F0502020204030204"/>
              </a:rPr>
              <a:t>LOS CIRCULOS RESTAURATIVOS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rPr>
              <a:t>LAS CONSTELACIONES FAMILIARES O JURIDICAS</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400" b="1" dirty="0">
                <a:solidFill>
                  <a:prstClr val="black"/>
                </a:solidFill>
                <a:latin typeface="Calibri" panose="020F0502020204030204"/>
              </a:rPr>
              <a:t>DIALOGOS APRECIATIVOS </a:t>
            </a:r>
            <a:endParaRPr kumimoji="0" lang="es-CO"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endParaRPr lang="es-CO" dirty="0"/>
          </a:p>
          <a:p>
            <a:r>
              <a:rPr lang="es-CO" dirty="0"/>
              <a:t> </a:t>
            </a:r>
          </a:p>
          <a:p>
            <a:endParaRPr lang="es-CO" dirty="0"/>
          </a:p>
        </p:txBody>
      </p:sp>
    </p:spTree>
    <p:extLst>
      <p:ext uri="{BB962C8B-B14F-4D97-AF65-F5344CB8AC3E}">
        <p14:creationId xmlns:p14="http://schemas.microsoft.com/office/powerpoint/2010/main" val="291832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691074" y="709046"/>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“Hablar hasta entendernos”</a:t>
            </a:r>
            <a:endParaRPr lang="es-CO" sz="4000" b="1" dirty="0">
              <a:solidFill>
                <a:srgbClr val="5B9BD5"/>
              </a:solidFill>
            </a:endParaRPr>
          </a:p>
        </p:txBody>
      </p:sp>
      <p:sp>
        <p:nvSpPr>
          <p:cNvPr id="10" name="CuadroTexto 9"/>
          <p:cNvSpPr txBox="1"/>
          <p:nvPr/>
        </p:nvSpPr>
        <p:spPr>
          <a:xfrm>
            <a:off x="152742" y="1970304"/>
            <a:ext cx="11999501" cy="3785652"/>
          </a:xfrm>
          <a:prstGeom prst="rect">
            <a:avLst/>
          </a:prstGeom>
          <a:noFill/>
        </p:spPr>
        <p:txBody>
          <a:bodyPr wrap="square" rtlCol="0">
            <a:spAutoFit/>
          </a:bodyPr>
          <a:lstStyle/>
          <a:p>
            <a:pPr algn="just"/>
            <a:r>
              <a:rPr lang="es-CO" b="1" i="0" u="none" strike="noStrike" baseline="0" dirty="0"/>
              <a:t>Es un método de resolución de conflictos muy sencillo y practico, compuesto fundamentalmente por cuatro pasos: </a:t>
            </a:r>
            <a:endParaRPr lang="es-CO" b="1" dirty="0"/>
          </a:p>
          <a:p>
            <a:pPr algn="just"/>
            <a:endParaRPr lang="es-CO" b="1" dirty="0"/>
          </a:p>
          <a:p>
            <a:pPr marL="342900" indent="-342900" algn="just">
              <a:buAutoNum type="arabicPeriod"/>
            </a:pPr>
            <a:r>
              <a:rPr lang="es-CO" b="1" i="0" u="none" strike="noStrike" baseline="0" dirty="0"/>
              <a:t>PARAR. pedirles a las partes recobrar la calma y disponerse a hablar y escuchar mutuamente sin agredirse. </a:t>
            </a:r>
          </a:p>
          <a:p>
            <a:pPr marL="342900" indent="-342900" algn="just">
              <a:buAutoNum type="arabicPeriod"/>
            </a:pPr>
            <a:endParaRPr lang="es-CO" b="1" i="0" u="none" strike="noStrike" baseline="0" dirty="0"/>
          </a:p>
          <a:p>
            <a:pPr marL="342900" indent="-342900" algn="just">
              <a:buAutoNum type="arabicPeriod"/>
            </a:pPr>
            <a:r>
              <a:rPr lang="es-CO" b="1" dirty="0"/>
              <a:t>AIREAR. Ventilando emociones. Recabando información, identificando intereses, reencuadrando el conflicto, legitimando sentimientos y resumiendo historias.</a:t>
            </a:r>
          </a:p>
          <a:p>
            <a:pPr marL="342900" indent="-342900" algn="just">
              <a:buAutoNum type="arabicPeriod"/>
            </a:pPr>
            <a:endParaRPr lang="es-CO" b="1" dirty="0"/>
          </a:p>
          <a:p>
            <a:pPr marL="342900" indent="-342900" algn="just">
              <a:buAutoNum type="arabicPeriod"/>
            </a:pPr>
            <a:r>
              <a:rPr lang="es-CO" b="1" i="0" u="none" strike="noStrike" baseline="0" dirty="0"/>
              <a:t>SOPERSAR. Soluciones, salidas, acuerdos e ideas….. </a:t>
            </a:r>
          </a:p>
          <a:p>
            <a:pPr marL="342900" indent="-342900" algn="just">
              <a:buAutoNum type="arabicPeriod"/>
            </a:pPr>
            <a:endParaRPr lang="es-CO" b="1" i="0" u="none" strike="noStrike" baseline="0" dirty="0"/>
          </a:p>
          <a:p>
            <a:pPr marL="342900" indent="-342900" algn="just">
              <a:buAutoNum type="arabicPeriod"/>
            </a:pPr>
            <a:r>
              <a:rPr lang="es-CO" b="1" dirty="0"/>
              <a:t>CONCRETAR. Elegir la propuesta que mas le guste e identifique a las partes y elaborar un plan de accion o acuerdo para poner las ideas en practica. </a:t>
            </a:r>
          </a:p>
          <a:p>
            <a:pPr marL="342900" indent="-342900" algn="just">
              <a:buAutoNum type="arabicPeriod"/>
            </a:pPr>
            <a:endParaRPr lang="es-CO" b="1" i="0" u="none" strike="noStrike" baseline="0" dirty="0"/>
          </a:p>
          <a:p>
            <a:pPr algn="just"/>
            <a:endParaRPr lang="es-CO" sz="2400" dirty="0"/>
          </a:p>
        </p:txBody>
      </p:sp>
    </p:spTree>
    <p:extLst>
      <p:ext uri="{BB962C8B-B14F-4D97-AF65-F5344CB8AC3E}">
        <p14:creationId xmlns:p14="http://schemas.microsoft.com/office/powerpoint/2010/main" val="253313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65520" y="5656218"/>
            <a:ext cx="3347702" cy="1097280"/>
          </a:xfrm>
          <a:prstGeom prst="rect">
            <a:avLst/>
          </a:prstGeom>
        </p:spPr>
      </p:pic>
      <p:pic>
        <p:nvPicPr>
          <p:cNvPr id="3" name="Imagen 2"/>
          <p:cNvPicPr>
            <a:picLocks noChangeAspect="1"/>
          </p:cNvPicPr>
          <p:nvPr/>
        </p:nvPicPr>
        <p:blipFill rotWithShape="1">
          <a:blip r:embed="rId3"/>
          <a:srcRect t="27632"/>
          <a:stretch/>
        </p:blipFill>
        <p:spPr>
          <a:xfrm>
            <a:off x="0" y="-130629"/>
            <a:ext cx="12192000" cy="1289004"/>
          </a:xfrm>
          <a:prstGeom prst="rect">
            <a:avLst/>
          </a:prstGeom>
        </p:spPr>
      </p:pic>
      <p:sp>
        <p:nvSpPr>
          <p:cNvPr id="9" name="CuadroTexto 8"/>
          <p:cNvSpPr txBox="1"/>
          <p:nvPr/>
        </p:nvSpPr>
        <p:spPr>
          <a:xfrm>
            <a:off x="3800404" y="552095"/>
            <a:ext cx="8106674" cy="923330"/>
          </a:xfrm>
          <a:prstGeom prst="rect">
            <a:avLst/>
          </a:prstGeom>
          <a:noFill/>
        </p:spPr>
        <p:txBody>
          <a:bodyPr wrap="square" rtlCol="0">
            <a:spAutoFit/>
          </a:bodyPr>
          <a:lstStyle/>
          <a:p>
            <a:pPr algn="l"/>
            <a:endParaRPr lang="es-CO" sz="1400" b="0" i="0" u="none" strike="noStrike" baseline="0" dirty="0">
              <a:solidFill>
                <a:srgbClr val="000000"/>
              </a:solidFill>
              <a:latin typeface="Calibri" panose="020F0502020204030204" pitchFamily="34" charset="0"/>
            </a:endParaRPr>
          </a:p>
          <a:p>
            <a:r>
              <a:rPr lang="es-CO" sz="4000" b="1" i="1" u="none" strike="noStrike" baseline="0" dirty="0">
                <a:latin typeface="Calibri" panose="020F0502020204030204" pitchFamily="34" charset="0"/>
              </a:rPr>
              <a:t>GANAR - GANAR</a:t>
            </a:r>
            <a:endParaRPr lang="es-CO" sz="4000" b="1" dirty="0">
              <a:solidFill>
                <a:srgbClr val="5B9BD5"/>
              </a:solidFill>
            </a:endParaRPr>
          </a:p>
        </p:txBody>
      </p:sp>
      <p:sp>
        <p:nvSpPr>
          <p:cNvPr id="10" name="CuadroTexto 9"/>
          <p:cNvSpPr txBox="1"/>
          <p:nvPr/>
        </p:nvSpPr>
        <p:spPr>
          <a:xfrm>
            <a:off x="152742" y="1403778"/>
            <a:ext cx="11999501" cy="5447645"/>
          </a:xfrm>
          <a:prstGeom prst="rect">
            <a:avLst/>
          </a:prstGeom>
          <a:noFill/>
        </p:spPr>
        <p:txBody>
          <a:bodyPr wrap="square" rtlCol="0">
            <a:spAutoFit/>
          </a:bodyPr>
          <a:lstStyle/>
          <a:p>
            <a:pPr algn="just"/>
            <a:r>
              <a:rPr lang="es-CO" b="1" i="0" u="none" strike="noStrike" baseline="0" dirty="0"/>
              <a:t>Stephen Coney, el autor de Los 7 hábitos de la gente altamente efectiva, plantea que ganar-ganar es una filosofía total de interacción humana, mas que una simple técnica. Señala que los acuerdos deben ser soluciones mutuamente benéficas, mutuamente satisfactorios, para que las partes se sientan bien con el acuerdo y se interesan en cumplirlo voluntariamente. </a:t>
            </a:r>
          </a:p>
          <a:p>
            <a:pPr algn="just"/>
            <a:endParaRPr lang="es-CO" b="1" i="0" u="none" strike="noStrike" baseline="0" dirty="0"/>
          </a:p>
          <a:p>
            <a:pPr algn="just"/>
            <a:r>
              <a:rPr lang="es-CO" b="1" i="0" u="none" strike="noStrike" baseline="0" dirty="0"/>
              <a:t>Parte de la premisa que hay mucho para todos y ve la vida como un escenario cooperativo y no competitivo. </a:t>
            </a:r>
          </a:p>
          <a:p>
            <a:pPr algn="just"/>
            <a:endParaRPr lang="es-CO" b="1" dirty="0"/>
          </a:p>
          <a:p>
            <a:pPr algn="just"/>
            <a:r>
              <a:rPr lang="es-CO" b="1" dirty="0"/>
              <a:t>Los elementos claves de este método, son cinco: </a:t>
            </a:r>
          </a:p>
          <a:p>
            <a:pPr algn="just"/>
            <a:endParaRPr lang="es-CO" b="1" dirty="0"/>
          </a:p>
          <a:p>
            <a:pPr marL="342900" indent="-342900" algn="just">
              <a:buAutoNum type="arabicPeriod"/>
            </a:pPr>
            <a:r>
              <a:rPr lang="es-CO" b="1" i="0" u="none" strike="noStrike" baseline="0" dirty="0"/>
              <a:t>Identificar lo que hay que hacer y cuando (dialogar)</a:t>
            </a:r>
          </a:p>
          <a:p>
            <a:pPr marL="342900" indent="-342900" algn="just">
              <a:buAutoNum type="arabicPeriod"/>
            </a:pPr>
            <a:r>
              <a:rPr lang="es-CO" b="1" dirty="0"/>
              <a:t>Especificar los principios, políticas, valores (enmarcar)</a:t>
            </a:r>
          </a:p>
          <a:p>
            <a:pPr marL="342900" indent="-342900" algn="just">
              <a:buAutoNum type="arabicPeriod"/>
            </a:pPr>
            <a:r>
              <a:rPr lang="es-CO" b="1" i="0" u="none" strike="noStrike" baseline="0" dirty="0"/>
              <a:t>Concretar los recursos humanos, económicos, técnicos y organizacionales  para obtener los resultados (actuar)</a:t>
            </a:r>
          </a:p>
          <a:p>
            <a:pPr marL="342900" indent="-342900" algn="just">
              <a:buAutoNum type="arabicPeriod"/>
            </a:pPr>
            <a:r>
              <a:rPr lang="es-CO" b="1" dirty="0"/>
              <a:t>Establecer la forma en que se monitoreara y evaluara el resultado o acuerdo (seguir)</a:t>
            </a:r>
          </a:p>
          <a:p>
            <a:pPr marL="342900" indent="-342900" algn="just">
              <a:buAutoNum type="arabicPeriod"/>
            </a:pPr>
            <a:r>
              <a:rPr lang="es-CO" b="1" i="0" u="none" strike="noStrike" baseline="0" dirty="0"/>
              <a:t>Identificar las oportunidades y acciones de mejora (mejorar)</a:t>
            </a:r>
          </a:p>
          <a:p>
            <a:pPr marL="342900" indent="-342900" algn="just">
              <a:buAutoNum type="arabicPeriod"/>
            </a:pPr>
            <a:endParaRPr lang="es-CO" b="1" dirty="0"/>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prstClr val="black"/>
                </a:solidFill>
                <a:effectLst/>
                <a:uLnTx/>
                <a:uFillTx/>
                <a:latin typeface="Calibri" panose="020F0502020204030204"/>
                <a:ea typeface="+mn-ea"/>
                <a:cs typeface="+mn-cs"/>
              </a:rPr>
              <a:t>Una cualidad del método Ganar-Ganar es que si no se  encuentra una solución de beneficio común, no hay trato.  </a:t>
            </a:r>
          </a:p>
          <a:p>
            <a:pPr marL="342900" indent="-342900" algn="just">
              <a:buAutoNum type="arabicPeriod"/>
            </a:pPr>
            <a:endParaRPr lang="es-CO" b="1" i="0" u="none" strike="noStrike" baseline="0" dirty="0"/>
          </a:p>
          <a:p>
            <a:pPr marL="342900" indent="-342900" algn="just">
              <a:buAutoNum type="arabicPeriod"/>
            </a:pPr>
            <a:endParaRPr lang="es-CO" b="1" dirty="0"/>
          </a:p>
          <a:p>
            <a:pPr marL="342900" indent="-342900" algn="just">
              <a:buAutoNum type="arabicPeriod"/>
            </a:pPr>
            <a:endParaRPr lang="es-CO" b="1" i="0" u="none" strike="noStrike" baseline="0" dirty="0"/>
          </a:p>
          <a:p>
            <a:pPr algn="just"/>
            <a:endParaRPr lang="es-CO" sz="2400" dirty="0"/>
          </a:p>
        </p:txBody>
      </p:sp>
    </p:spTree>
    <p:extLst>
      <p:ext uri="{BB962C8B-B14F-4D97-AF65-F5344CB8AC3E}">
        <p14:creationId xmlns:p14="http://schemas.microsoft.com/office/powerpoint/2010/main" val="8519961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2316</TotalTime>
  <Words>2065</Words>
  <Application>Microsoft Office PowerPoint</Application>
  <PresentationFormat>Panorámica</PresentationFormat>
  <Paragraphs>194</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PARTNERS</dc:creator>
  <cp:lastModifiedBy>William Samaca Quiroga</cp:lastModifiedBy>
  <cp:revision>18</cp:revision>
  <dcterms:created xsi:type="dcterms:W3CDTF">2019-03-22T00:12:37Z</dcterms:created>
  <dcterms:modified xsi:type="dcterms:W3CDTF">2022-06-28T11:48:34Z</dcterms:modified>
</cp:coreProperties>
</file>