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sldIdLst>
    <p:sldId id="256" r:id="rId2"/>
    <p:sldId id="407" r:id="rId3"/>
    <p:sldId id="422" r:id="rId4"/>
    <p:sldId id="410" r:id="rId5"/>
    <p:sldId id="409" r:id="rId6"/>
    <p:sldId id="423" r:id="rId7"/>
    <p:sldId id="424" r:id="rId8"/>
    <p:sldId id="411" r:id="rId9"/>
    <p:sldId id="412" r:id="rId10"/>
    <p:sldId id="413" r:id="rId11"/>
    <p:sldId id="421" r:id="rId12"/>
    <p:sldId id="414" r:id="rId13"/>
    <p:sldId id="416" r:id="rId14"/>
    <p:sldId id="418" r:id="rId15"/>
    <p:sldId id="417" r:id="rId16"/>
    <p:sldId id="419" r:id="rId17"/>
    <p:sldId id="415" r:id="rId18"/>
    <p:sldId id="260" r:id="rId19"/>
    <p:sldId id="302" r:id="rId20"/>
    <p:sldId id="307" r:id="rId21"/>
    <p:sldId id="311" r:id="rId22"/>
    <p:sldId id="312" r:id="rId23"/>
    <p:sldId id="316" r:id="rId24"/>
    <p:sldId id="318" r:id="rId25"/>
    <p:sldId id="321" r:id="rId26"/>
    <p:sldId id="324" r:id="rId27"/>
    <p:sldId id="327" r:id="rId28"/>
    <p:sldId id="330" r:id="rId29"/>
    <p:sldId id="332" r:id="rId30"/>
    <p:sldId id="336" r:id="rId31"/>
    <p:sldId id="338" r:id="rId32"/>
    <p:sldId id="344" r:id="rId33"/>
    <p:sldId id="347" r:id="rId34"/>
    <p:sldId id="420" r:id="rId35"/>
    <p:sldId id="351" r:id="rId36"/>
    <p:sldId id="374" r:id="rId37"/>
    <p:sldId id="376" r:id="rId38"/>
    <p:sldId id="378" r:id="rId39"/>
    <p:sldId id="382" r:id="rId40"/>
    <p:sldId id="385" r:id="rId41"/>
    <p:sldId id="386" r:id="rId42"/>
    <p:sldId id="391" r:id="rId43"/>
    <p:sldId id="397" r:id="rId44"/>
    <p:sldId id="401" r:id="rId45"/>
    <p:sldId id="405" r:id="rId46"/>
    <p:sldId id="353" r:id="rId47"/>
    <p:sldId id="360" r:id="rId48"/>
    <p:sldId id="364" r:id="rId49"/>
    <p:sldId id="368" r:id="rId50"/>
    <p:sldId id="299" r:id="rId51"/>
    <p:sldId id="297" r:id="rId52"/>
    <p:sldId id="294" r:id="rId53"/>
    <p:sldId id="290" r:id="rId54"/>
    <p:sldId id="288" r:id="rId55"/>
    <p:sldId id="285" r:id="rId56"/>
    <p:sldId id="283" r:id="rId57"/>
    <p:sldId id="282" r:id="rId58"/>
    <p:sldId id="278" r:id="rId59"/>
    <p:sldId id="276" r:id="rId60"/>
    <p:sldId id="272" r:id="rId61"/>
    <p:sldId id="266" r:id="rId62"/>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220" autoAdjust="0"/>
    <p:restoredTop sz="86384" autoAdjust="0"/>
  </p:normalViewPr>
  <p:slideViewPr>
    <p:cSldViewPr snapToGrid="0">
      <p:cViewPr varScale="1">
        <p:scale>
          <a:sx n="79" d="100"/>
          <a:sy n="79" d="100"/>
        </p:scale>
        <p:origin x="528" y="84"/>
      </p:cViewPr>
      <p:guideLst/>
    </p:cSldViewPr>
  </p:slideViewPr>
  <p:outlineViewPr>
    <p:cViewPr>
      <p:scale>
        <a:sx n="33" d="100"/>
        <a:sy n="33" d="100"/>
      </p:scale>
      <p:origin x="0" y="-34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slide" Target="slides/slide46.xml" /><Relationship Id="rId50" Type="http://schemas.openxmlformats.org/officeDocument/2006/relationships/slide" Target="slides/slide49.xml" /><Relationship Id="rId55" Type="http://schemas.openxmlformats.org/officeDocument/2006/relationships/slide" Target="slides/slide54.xml" /><Relationship Id="rId63" Type="http://schemas.openxmlformats.org/officeDocument/2006/relationships/notesMaster" Target="notesMasters/notesMaster1.xml" /><Relationship Id="rId7" Type="http://schemas.openxmlformats.org/officeDocument/2006/relationships/slide" Target="slides/slide6.xml" /><Relationship Id="rId2" Type="http://schemas.openxmlformats.org/officeDocument/2006/relationships/slide" Target="slides/slide1.xml" /><Relationship Id="rId16" Type="http://schemas.openxmlformats.org/officeDocument/2006/relationships/slide" Target="slides/slide15.xml" /><Relationship Id="rId29" Type="http://schemas.openxmlformats.org/officeDocument/2006/relationships/slide" Target="slides/slide28.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slide" Target="slides/slide44.xml" /><Relationship Id="rId53" Type="http://schemas.openxmlformats.org/officeDocument/2006/relationships/slide" Target="slides/slide52.xml" /><Relationship Id="rId58" Type="http://schemas.openxmlformats.org/officeDocument/2006/relationships/slide" Target="slides/slide57.xml" /><Relationship Id="rId66"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slide" Target="slides/slide48.xml" /><Relationship Id="rId57" Type="http://schemas.openxmlformats.org/officeDocument/2006/relationships/slide" Target="slides/slide56.xml" /><Relationship Id="rId61" Type="http://schemas.openxmlformats.org/officeDocument/2006/relationships/slide" Target="slides/slide60.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slide" Target="slides/slide43.xml" /><Relationship Id="rId52" Type="http://schemas.openxmlformats.org/officeDocument/2006/relationships/slide" Target="slides/slide51.xml" /><Relationship Id="rId60" Type="http://schemas.openxmlformats.org/officeDocument/2006/relationships/slide" Target="slides/slide59.xml" /><Relationship Id="rId65"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slide" Target="slides/slide47.xml" /><Relationship Id="rId56" Type="http://schemas.openxmlformats.org/officeDocument/2006/relationships/slide" Target="slides/slide55.xml" /><Relationship Id="rId64" Type="http://schemas.openxmlformats.org/officeDocument/2006/relationships/presProps" Target="presProps.xml" /><Relationship Id="rId8" Type="http://schemas.openxmlformats.org/officeDocument/2006/relationships/slide" Target="slides/slide7.xml" /><Relationship Id="rId51" Type="http://schemas.openxmlformats.org/officeDocument/2006/relationships/slide" Target="slides/slide50.xml" /><Relationship Id="rId3" Type="http://schemas.openxmlformats.org/officeDocument/2006/relationships/slide" Target="slides/slide2.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59" Type="http://schemas.openxmlformats.org/officeDocument/2006/relationships/slide" Target="slides/slide58.xml" /><Relationship Id="rId67" Type="http://schemas.openxmlformats.org/officeDocument/2006/relationships/tableStyles" Target="tableStyles.xml" /><Relationship Id="rId20" Type="http://schemas.openxmlformats.org/officeDocument/2006/relationships/slide" Target="slides/slide19.xml" /><Relationship Id="rId41" Type="http://schemas.openxmlformats.org/officeDocument/2006/relationships/slide" Target="slides/slide40.xml" /><Relationship Id="rId54" Type="http://schemas.openxmlformats.org/officeDocument/2006/relationships/slide" Target="slides/slide53.xml" /><Relationship Id="rId62" Type="http://schemas.openxmlformats.org/officeDocument/2006/relationships/slide" Target="slides/slide6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5729B9-AF1A-4CDB-A734-74150E791A0C}" type="datetimeFigureOut">
              <a:rPr lang="es-CO" smtClean="0"/>
              <a:t>21/03/2022</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69715D-B25B-411D-AAEA-97A6E9A8DF81}" type="slidenum">
              <a:rPr lang="es-CO" smtClean="0"/>
              <a:t>‹Nº›</a:t>
            </a:fld>
            <a:endParaRPr lang="es-CO"/>
          </a:p>
        </p:txBody>
      </p:sp>
    </p:spTree>
    <p:extLst>
      <p:ext uri="{BB962C8B-B14F-4D97-AF65-F5344CB8AC3E}">
        <p14:creationId xmlns:p14="http://schemas.microsoft.com/office/powerpoint/2010/main" val="19071885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669715D-B25B-411D-AAEA-97A6E9A8DF81}" type="slidenum">
              <a:rPr lang="es-CO" smtClean="0"/>
              <a:t>9</a:t>
            </a:fld>
            <a:endParaRPr lang="es-CO"/>
          </a:p>
        </p:txBody>
      </p:sp>
    </p:spTree>
    <p:extLst>
      <p:ext uri="{BB962C8B-B14F-4D97-AF65-F5344CB8AC3E}">
        <p14:creationId xmlns:p14="http://schemas.microsoft.com/office/powerpoint/2010/main" val="2036119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669715D-B25B-411D-AAEA-97A6E9A8DF81}" type="slidenum">
              <a:rPr lang="es-CO" smtClean="0"/>
              <a:t>12</a:t>
            </a:fld>
            <a:endParaRPr lang="es-CO"/>
          </a:p>
        </p:txBody>
      </p:sp>
    </p:spTree>
    <p:extLst>
      <p:ext uri="{BB962C8B-B14F-4D97-AF65-F5344CB8AC3E}">
        <p14:creationId xmlns:p14="http://schemas.microsoft.com/office/powerpoint/2010/main" val="1265900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CO"/>
          </a:p>
        </p:txBody>
      </p:sp>
      <p:sp>
        <p:nvSpPr>
          <p:cNvPr id="4" name="Marcador de fecha 3"/>
          <p:cNvSpPr>
            <a:spLocks noGrp="1"/>
          </p:cNvSpPr>
          <p:nvPr>
            <p:ph type="dt" sz="half" idx="10"/>
          </p:nvPr>
        </p:nvSpPr>
        <p:spPr/>
        <p:txBody>
          <a:bodyPr/>
          <a:lstStyle/>
          <a:p>
            <a:fld id="{D537186E-5FF4-4CEE-A733-CD52946CB40B}" type="datetimeFigureOut">
              <a:rPr lang="es-CO" smtClean="0"/>
              <a:t>21/03/2022</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A8E0E309-F414-4296-A467-87295CF01A70}" type="slidenum">
              <a:rPr lang="es-CO" smtClean="0"/>
              <a:t>‹Nº›</a:t>
            </a:fld>
            <a:endParaRPr lang="es-CO"/>
          </a:p>
        </p:txBody>
      </p:sp>
    </p:spTree>
    <p:extLst>
      <p:ext uri="{BB962C8B-B14F-4D97-AF65-F5344CB8AC3E}">
        <p14:creationId xmlns:p14="http://schemas.microsoft.com/office/powerpoint/2010/main" val="352442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fld id="{D537186E-5FF4-4CEE-A733-CD52946CB40B}" type="datetimeFigureOut">
              <a:rPr lang="es-CO" smtClean="0"/>
              <a:t>21/03/2022</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A8E0E309-F414-4296-A467-87295CF01A70}" type="slidenum">
              <a:rPr lang="es-CO" smtClean="0"/>
              <a:t>‹Nº›</a:t>
            </a:fld>
            <a:endParaRPr lang="es-CO"/>
          </a:p>
        </p:txBody>
      </p:sp>
    </p:spTree>
    <p:extLst>
      <p:ext uri="{BB962C8B-B14F-4D97-AF65-F5344CB8AC3E}">
        <p14:creationId xmlns:p14="http://schemas.microsoft.com/office/powerpoint/2010/main" val="4097264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fld id="{D537186E-5FF4-4CEE-A733-CD52946CB40B}" type="datetimeFigureOut">
              <a:rPr lang="es-CO" smtClean="0"/>
              <a:t>21/03/2022</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A8E0E309-F414-4296-A467-87295CF01A70}" type="slidenum">
              <a:rPr lang="es-CO" smtClean="0"/>
              <a:t>‹Nº›</a:t>
            </a:fld>
            <a:endParaRPr lang="es-CO"/>
          </a:p>
        </p:txBody>
      </p:sp>
    </p:spTree>
    <p:extLst>
      <p:ext uri="{BB962C8B-B14F-4D97-AF65-F5344CB8AC3E}">
        <p14:creationId xmlns:p14="http://schemas.microsoft.com/office/powerpoint/2010/main" val="3484965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fld id="{D537186E-5FF4-4CEE-A733-CD52946CB40B}" type="datetimeFigureOut">
              <a:rPr lang="es-CO" smtClean="0"/>
              <a:t>21/03/2022</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A8E0E309-F414-4296-A467-87295CF01A70}" type="slidenum">
              <a:rPr lang="es-CO" smtClean="0"/>
              <a:t>‹Nº›</a:t>
            </a:fld>
            <a:endParaRPr lang="es-CO"/>
          </a:p>
        </p:txBody>
      </p:sp>
    </p:spTree>
    <p:extLst>
      <p:ext uri="{BB962C8B-B14F-4D97-AF65-F5344CB8AC3E}">
        <p14:creationId xmlns:p14="http://schemas.microsoft.com/office/powerpoint/2010/main" val="2900242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D537186E-5FF4-4CEE-A733-CD52946CB40B}" type="datetimeFigureOut">
              <a:rPr lang="es-CO" smtClean="0"/>
              <a:t>21/03/2022</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A8E0E309-F414-4296-A467-87295CF01A70}" type="slidenum">
              <a:rPr lang="es-CO" smtClean="0"/>
              <a:t>‹Nº›</a:t>
            </a:fld>
            <a:endParaRPr lang="es-CO"/>
          </a:p>
        </p:txBody>
      </p:sp>
    </p:spTree>
    <p:extLst>
      <p:ext uri="{BB962C8B-B14F-4D97-AF65-F5344CB8AC3E}">
        <p14:creationId xmlns:p14="http://schemas.microsoft.com/office/powerpoint/2010/main" val="479271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p:cNvSpPr>
            <a:spLocks noGrp="1"/>
          </p:cNvSpPr>
          <p:nvPr>
            <p:ph type="dt" sz="half" idx="10"/>
          </p:nvPr>
        </p:nvSpPr>
        <p:spPr/>
        <p:txBody>
          <a:bodyPr/>
          <a:lstStyle/>
          <a:p>
            <a:fld id="{D537186E-5FF4-4CEE-A733-CD52946CB40B}" type="datetimeFigureOut">
              <a:rPr lang="es-CO" smtClean="0"/>
              <a:t>21/03/2022</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A8E0E309-F414-4296-A467-87295CF01A70}" type="slidenum">
              <a:rPr lang="es-CO" smtClean="0"/>
              <a:t>‹Nº›</a:t>
            </a:fld>
            <a:endParaRPr lang="es-CO"/>
          </a:p>
        </p:txBody>
      </p:sp>
    </p:spTree>
    <p:extLst>
      <p:ext uri="{BB962C8B-B14F-4D97-AF65-F5344CB8AC3E}">
        <p14:creationId xmlns:p14="http://schemas.microsoft.com/office/powerpoint/2010/main" val="2795924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p:cNvSpPr>
            <a:spLocks noGrp="1"/>
          </p:cNvSpPr>
          <p:nvPr>
            <p:ph type="dt" sz="half" idx="10"/>
          </p:nvPr>
        </p:nvSpPr>
        <p:spPr/>
        <p:txBody>
          <a:bodyPr/>
          <a:lstStyle/>
          <a:p>
            <a:fld id="{D537186E-5FF4-4CEE-A733-CD52946CB40B}" type="datetimeFigureOut">
              <a:rPr lang="es-CO" smtClean="0"/>
              <a:t>21/03/2022</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A8E0E309-F414-4296-A467-87295CF01A70}" type="slidenum">
              <a:rPr lang="es-CO" smtClean="0"/>
              <a:t>‹Nº›</a:t>
            </a:fld>
            <a:endParaRPr lang="es-CO"/>
          </a:p>
        </p:txBody>
      </p:sp>
    </p:spTree>
    <p:extLst>
      <p:ext uri="{BB962C8B-B14F-4D97-AF65-F5344CB8AC3E}">
        <p14:creationId xmlns:p14="http://schemas.microsoft.com/office/powerpoint/2010/main" val="1447827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fecha 2"/>
          <p:cNvSpPr>
            <a:spLocks noGrp="1"/>
          </p:cNvSpPr>
          <p:nvPr>
            <p:ph type="dt" sz="half" idx="10"/>
          </p:nvPr>
        </p:nvSpPr>
        <p:spPr/>
        <p:txBody>
          <a:bodyPr/>
          <a:lstStyle/>
          <a:p>
            <a:fld id="{D537186E-5FF4-4CEE-A733-CD52946CB40B}" type="datetimeFigureOut">
              <a:rPr lang="es-CO" smtClean="0"/>
              <a:t>21/03/2022</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A8E0E309-F414-4296-A467-87295CF01A70}" type="slidenum">
              <a:rPr lang="es-CO" smtClean="0"/>
              <a:t>‹Nº›</a:t>
            </a:fld>
            <a:endParaRPr lang="es-CO"/>
          </a:p>
        </p:txBody>
      </p:sp>
    </p:spTree>
    <p:extLst>
      <p:ext uri="{BB962C8B-B14F-4D97-AF65-F5344CB8AC3E}">
        <p14:creationId xmlns:p14="http://schemas.microsoft.com/office/powerpoint/2010/main" val="1241458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537186E-5FF4-4CEE-A733-CD52946CB40B}" type="datetimeFigureOut">
              <a:rPr lang="es-CO" smtClean="0"/>
              <a:t>21/03/2022</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A8E0E309-F414-4296-A467-87295CF01A70}" type="slidenum">
              <a:rPr lang="es-CO" smtClean="0"/>
              <a:t>‹Nº›</a:t>
            </a:fld>
            <a:endParaRPr lang="es-CO"/>
          </a:p>
        </p:txBody>
      </p:sp>
    </p:spTree>
    <p:extLst>
      <p:ext uri="{BB962C8B-B14F-4D97-AF65-F5344CB8AC3E}">
        <p14:creationId xmlns:p14="http://schemas.microsoft.com/office/powerpoint/2010/main" val="3630439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D537186E-5FF4-4CEE-A733-CD52946CB40B}" type="datetimeFigureOut">
              <a:rPr lang="es-CO" smtClean="0"/>
              <a:t>21/03/2022</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A8E0E309-F414-4296-A467-87295CF01A70}" type="slidenum">
              <a:rPr lang="es-CO" smtClean="0"/>
              <a:t>‹Nº›</a:t>
            </a:fld>
            <a:endParaRPr lang="es-CO"/>
          </a:p>
        </p:txBody>
      </p:sp>
    </p:spTree>
    <p:extLst>
      <p:ext uri="{BB962C8B-B14F-4D97-AF65-F5344CB8AC3E}">
        <p14:creationId xmlns:p14="http://schemas.microsoft.com/office/powerpoint/2010/main" val="1933003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D537186E-5FF4-4CEE-A733-CD52946CB40B}" type="datetimeFigureOut">
              <a:rPr lang="es-CO" smtClean="0"/>
              <a:t>21/03/2022</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A8E0E309-F414-4296-A467-87295CF01A70}" type="slidenum">
              <a:rPr lang="es-CO" smtClean="0"/>
              <a:t>‹Nº›</a:t>
            </a:fld>
            <a:endParaRPr lang="es-CO"/>
          </a:p>
        </p:txBody>
      </p:sp>
    </p:spTree>
    <p:extLst>
      <p:ext uri="{BB962C8B-B14F-4D97-AF65-F5344CB8AC3E}">
        <p14:creationId xmlns:p14="http://schemas.microsoft.com/office/powerpoint/2010/main" val="1219625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37186E-5FF4-4CEE-A733-CD52946CB40B}" type="datetimeFigureOut">
              <a:rPr lang="es-CO" smtClean="0"/>
              <a:t>21/03/2022</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E0E309-F414-4296-A467-87295CF01A70}" type="slidenum">
              <a:rPr lang="es-CO" smtClean="0"/>
              <a:t>‹Nº›</a:t>
            </a:fld>
            <a:endParaRPr lang="es-CO"/>
          </a:p>
        </p:txBody>
      </p:sp>
    </p:spTree>
    <p:extLst>
      <p:ext uri="{BB962C8B-B14F-4D97-AF65-F5344CB8AC3E}">
        <p14:creationId xmlns:p14="http://schemas.microsoft.com/office/powerpoint/2010/main" val="1878456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3" Type="http://schemas.openxmlformats.org/officeDocument/2006/relationships/image" Target="../media/image1.jpeg" /><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1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2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2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2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24.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25.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26.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27.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28.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2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3.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7.xml" /></Relationships>
</file>

<file path=ppt/slides/_rels/slide30.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3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3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3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34.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35.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36.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37.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38.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3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4.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4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4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4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44.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45.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46.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47.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48.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4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5.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50.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5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5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5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54.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55.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56.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57.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58.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5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0.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6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6.xml" /></Relationships>
</file>

<file path=ppt/slides/_rels/slide7.xml.rels><?xml version="1.0" encoding="UTF-8" standalone="yes"?>
<Relationships xmlns="http://schemas.openxmlformats.org/package/2006/relationships"><Relationship Id="rId8" Type="http://schemas.openxmlformats.org/officeDocument/2006/relationships/image" Target="../media/image9.png" /><Relationship Id="rId3" Type="http://schemas.openxmlformats.org/officeDocument/2006/relationships/image" Target="../media/image4.png" /><Relationship Id="rId7" Type="http://schemas.openxmlformats.org/officeDocument/2006/relationships/image" Target="../media/image8.png" /><Relationship Id="rId2" Type="http://schemas.openxmlformats.org/officeDocument/2006/relationships/image" Target="../media/image3.png" /><Relationship Id="rId1" Type="http://schemas.openxmlformats.org/officeDocument/2006/relationships/slideLayout" Target="../slideLayouts/slideLayout2.xml" /><Relationship Id="rId6" Type="http://schemas.openxmlformats.org/officeDocument/2006/relationships/image" Target="../media/image7.png" /><Relationship Id="rId5" Type="http://schemas.openxmlformats.org/officeDocument/2006/relationships/image" Target="../media/image6.png" /><Relationship Id="rId4" Type="http://schemas.openxmlformats.org/officeDocument/2006/relationships/image" Target="../media/image5.jpeg" /><Relationship Id="rId9" Type="http://schemas.openxmlformats.org/officeDocument/2006/relationships/image" Target="../media/image10.png" /></Relationships>
</file>

<file path=ppt/slides/_rels/slide8.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image" Target="../media/image1.jpeg" /><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764275" y="333632"/>
            <a:ext cx="10686197" cy="5057234"/>
          </a:xfrm>
        </p:spPr>
        <p:txBody>
          <a:bodyPr anchor="ctr">
            <a:noAutofit/>
          </a:bodyPr>
          <a:lstStyle/>
          <a:p>
            <a:pPr algn="ctr">
              <a:lnSpc>
                <a:spcPct val="150000"/>
              </a:lnSpc>
              <a:spcBef>
                <a:spcPts val="600"/>
              </a:spcBef>
              <a:spcAft>
                <a:spcPts val="600"/>
              </a:spcAft>
            </a:pPr>
            <a:r>
              <a:rPr lang="es-CO" sz="2400" b="1" kern="1200" baseline="0" dirty="0">
                <a:solidFill>
                  <a:srgbClr val="000099"/>
                </a:solidFill>
                <a:effectLst/>
                <a:latin typeface="Arial" panose="020B0604020202020204" pitchFamily="34" charset="0"/>
                <a:cs typeface="Arial" panose="020B0604020202020204" pitchFamily="34" charset="0"/>
              </a:rPr>
              <a:t>PRÁCTICAS Y HERRAMIENTAS RESTAURATIVAS APLICADAS POR LOS OPERADORES DE LAS SANCIONES PENALES</a:t>
            </a:r>
            <a:br>
              <a:rPr lang="es-CO" sz="2400" b="1" kern="1200" baseline="0" dirty="0">
                <a:solidFill>
                  <a:srgbClr val="000099"/>
                </a:solidFill>
                <a:effectLst/>
                <a:latin typeface="Arial" panose="020B0604020202020204" pitchFamily="34" charset="0"/>
                <a:cs typeface="Arial" panose="020B0604020202020204" pitchFamily="34" charset="0"/>
              </a:rPr>
            </a:br>
            <a:r>
              <a:rPr lang="es-CO" sz="2400" b="1" kern="1200" baseline="0" dirty="0">
                <a:solidFill>
                  <a:srgbClr val="000099"/>
                </a:solidFill>
                <a:effectLst/>
                <a:latin typeface="Arial" panose="020B0604020202020204" pitchFamily="34" charset="0"/>
                <a:cs typeface="Arial" panose="020B0604020202020204" pitchFamily="34" charset="0"/>
              </a:rPr>
              <a:t>Y</a:t>
            </a:r>
            <a:br>
              <a:rPr lang="es-CO" sz="2400" b="1" kern="1200" baseline="0" dirty="0">
                <a:solidFill>
                  <a:srgbClr val="000099"/>
                </a:solidFill>
                <a:effectLst/>
                <a:latin typeface="Arial" panose="020B0604020202020204" pitchFamily="34" charset="0"/>
                <a:cs typeface="Arial" panose="020B0604020202020204" pitchFamily="34" charset="0"/>
              </a:rPr>
            </a:br>
            <a:r>
              <a:rPr lang="es-CO" sz="2400" b="1" kern="1200" baseline="0" dirty="0">
                <a:solidFill>
                  <a:srgbClr val="000099"/>
                </a:solidFill>
                <a:effectLst/>
                <a:latin typeface="Arial" panose="020B0604020202020204" pitchFamily="34" charset="0"/>
                <a:cs typeface="Arial" panose="020B0604020202020204" pitchFamily="34" charset="0"/>
              </a:rPr>
              <a:t>PROGRAMA DE JUSTICIA JUVENIL RESTAURATIVA EN EL MARCO DEL SISTEMA DE RESPONSABILIDAD PENAL PARA ADOLESCENTES</a:t>
            </a:r>
            <a:br>
              <a:rPr lang="es-CO" sz="2400" b="1" kern="1200" baseline="0" dirty="0">
                <a:solidFill>
                  <a:srgbClr val="000099"/>
                </a:solidFill>
                <a:effectLst/>
                <a:latin typeface="Arial" panose="020B0604020202020204" pitchFamily="34" charset="0"/>
                <a:cs typeface="Arial" panose="020B0604020202020204" pitchFamily="34" charset="0"/>
              </a:rPr>
            </a:br>
            <a:br>
              <a:rPr lang="es-CO" sz="2400" b="1" kern="1200" baseline="0" dirty="0">
                <a:solidFill>
                  <a:srgbClr val="000099"/>
                </a:solidFill>
                <a:effectLst/>
                <a:latin typeface="Arial" panose="020B0604020202020204" pitchFamily="34" charset="0"/>
                <a:cs typeface="Arial" panose="020B0604020202020204" pitchFamily="34" charset="0"/>
              </a:rPr>
            </a:br>
            <a:r>
              <a:rPr lang="es-CO" sz="2400" b="1" kern="1200" baseline="0" dirty="0">
                <a:solidFill>
                  <a:srgbClr val="000099"/>
                </a:solidFill>
                <a:effectLst/>
                <a:latin typeface="Arial" panose="020B0604020202020204" pitchFamily="34" charset="0"/>
                <a:cs typeface="Arial" panose="020B0604020202020204" pitchFamily="34" charset="0"/>
              </a:rPr>
              <a:t>BOGOTÁ</a:t>
            </a:r>
            <a:endParaRPr lang="es-CO" sz="2400" b="1" baseline="0" dirty="0">
              <a:solidFill>
                <a:srgbClr val="000099"/>
              </a:solidFill>
              <a:latin typeface="Arial" panose="020B0604020202020204" pitchFamily="34" charset="0"/>
              <a:cs typeface="Arial" panose="020B0604020202020204" pitchFamily="34" charset="0"/>
            </a:endParaRPr>
          </a:p>
        </p:txBody>
      </p:sp>
      <p:sp>
        <p:nvSpPr>
          <p:cNvPr id="4" name="Subtítulo 3"/>
          <p:cNvSpPr>
            <a:spLocks noGrp="1"/>
          </p:cNvSpPr>
          <p:nvPr>
            <p:ph type="subTitle" idx="1"/>
          </p:nvPr>
        </p:nvSpPr>
        <p:spPr>
          <a:xfrm>
            <a:off x="1524000" y="5759355"/>
            <a:ext cx="9144000" cy="562970"/>
          </a:xfrm>
        </p:spPr>
        <p:txBody>
          <a:bodyPr/>
          <a:lstStyle/>
          <a:p>
            <a:r>
              <a:rPr lang="es-CO" b="1" baseline="0" dirty="0">
                <a:solidFill>
                  <a:srgbClr val="000099"/>
                </a:solidFill>
                <a:latin typeface="Arial" panose="020B0604020202020204" pitchFamily="34" charset="0"/>
                <a:cs typeface="Arial" panose="020B0604020202020204" pitchFamily="34" charset="0"/>
              </a:rPr>
              <a:t>Héctor Enrique Peña Salgado</a:t>
            </a:r>
          </a:p>
        </p:txBody>
      </p:sp>
    </p:spTree>
    <p:extLst>
      <p:ext uri="{BB962C8B-B14F-4D97-AF65-F5344CB8AC3E}">
        <p14:creationId xmlns:p14="http://schemas.microsoft.com/office/powerpoint/2010/main" val="147498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512205"/>
          </a:xfrm>
        </p:spPr>
        <p:txBody>
          <a:bodyPr>
            <a:noAutofit/>
          </a:bodyPr>
          <a:lstStyle/>
          <a:p>
            <a:pPr algn="ctr"/>
            <a:r>
              <a:rPr lang="es-CO" sz="3200" b="1" kern="1200" baseline="0" dirty="0">
                <a:solidFill>
                  <a:srgbClr val="000099"/>
                </a:solidFill>
                <a:effectLst/>
                <a:latin typeface="Arial" panose="020B0604020202020204" pitchFamily="34" charset="0"/>
                <a:cs typeface="Arial" panose="020B0604020202020204" pitchFamily="34" charset="0"/>
              </a:rPr>
              <a:t>SI LAS PARTES ESTÁN DE ACUERDO</a:t>
            </a:r>
            <a:endParaRPr lang="es-CO" sz="3200" b="1" baseline="0" dirty="0">
              <a:solidFill>
                <a:srgbClr val="000099"/>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1309816"/>
            <a:ext cx="10515600" cy="5214552"/>
          </a:xfrm>
        </p:spPr>
        <p:txBody>
          <a:bodyPr>
            <a:noAutofit/>
          </a:bodyPr>
          <a:lstStyle/>
          <a:p>
            <a:pPr lvl="0">
              <a:lnSpc>
                <a:spcPct val="150000"/>
              </a:lnSpc>
              <a:spcBef>
                <a:spcPts val="600"/>
              </a:spcBef>
              <a:spcAft>
                <a:spcPts val="600"/>
              </a:spcAft>
            </a:pPr>
            <a:r>
              <a:rPr lang="es-CO" kern="1200" baseline="0" dirty="0">
                <a:solidFill>
                  <a:srgbClr val="000099"/>
                </a:solidFill>
                <a:effectLst/>
                <a:latin typeface="Arial" panose="020B0604020202020204" pitchFamily="34" charset="0"/>
                <a:cs typeface="Arial" panose="020B0604020202020204" pitchFamily="34" charset="0"/>
              </a:rPr>
              <a:t> Se realiza encuentro víctima – ofensor </a:t>
            </a:r>
          </a:p>
          <a:p>
            <a:pPr lvl="0">
              <a:lnSpc>
                <a:spcPct val="150000"/>
              </a:lnSpc>
              <a:spcBef>
                <a:spcPts val="600"/>
              </a:spcBef>
              <a:spcAft>
                <a:spcPts val="600"/>
              </a:spcAft>
            </a:pPr>
            <a:r>
              <a:rPr lang="es-CO" dirty="0">
                <a:solidFill>
                  <a:srgbClr val="000099"/>
                </a:solidFill>
                <a:latin typeface="Arial" panose="020B0604020202020204" pitchFamily="34" charset="0"/>
                <a:cs typeface="Arial" panose="020B0604020202020204" pitchFamily="34" charset="0"/>
              </a:rPr>
              <a:t>S</a:t>
            </a:r>
            <a:r>
              <a:rPr lang="es-CO" kern="1200" baseline="0" dirty="0">
                <a:solidFill>
                  <a:srgbClr val="000099"/>
                </a:solidFill>
                <a:effectLst/>
                <a:latin typeface="Arial" panose="020B0604020202020204" pitchFamily="34" charset="0"/>
                <a:cs typeface="Arial" panose="020B0604020202020204" pitchFamily="34" charset="0"/>
              </a:rPr>
              <a:t>e notifica al juzgado y a la defensoría de familia.</a:t>
            </a:r>
          </a:p>
          <a:p>
            <a:pPr lvl="0">
              <a:lnSpc>
                <a:spcPct val="150000"/>
              </a:lnSpc>
              <a:spcBef>
                <a:spcPts val="600"/>
              </a:spcBef>
              <a:spcAft>
                <a:spcPts val="600"/>
              </a:spcAft>
            </a:pPr>
            <a:r>
              <a:rPr lang="es-CO" kern="1200" baseline="0" dirty="0">
                <a:solidFill>
                  <a:srgbClr val="000099"/>
                </a:solidFill>
                <a:effectLst/>
                <a:latin typeface="Arial" panose="020B0604020202020204" pitchFamily="34" charset="0"/>
                <a:ea typeface="+mj-ea"/>
                <a:cs typeface="Arial" panose="020B0604020202020204" pitchFamily="34" charset="0"/>
              </a:rPr>
              <a:t>Se remite informe a Juzgado y Defensoría de Familia, dando cuenta del cumplimiento de objetivos y el cierre de Proceso Restaurativo.</a:t>
            </a:r>
          </a:p>
          <a:p>
            <a:pPr lvl="0">
              <a:lnSpc>
                <a:spcPct val="150000"/>
              </a:lnSpc>
              <a:spcBef>
                <a:spcPts val="600"/>
              </a:spcBef>
              <a:spcAft>
                <a:spcPts val="600"/>
              </a:spcAft>
            </a:pPr>
            <a:r>
              <a:rPr lang="es-CO" kern="1200" baseline="0" dirty="0">
                <a:solidFill>
                  <a:srgbClr val="000099"/>
                </a:solidFill>
                <a:effectLst/>
                <a:latin typeface="Arial" panose="020B0604020202020204" pitchFamily="34" charset="0"/>
                <a:ea typeface="+mj-ea"/>
                <a:cs typeface="Arial" panose="020B0604020202020204" pitchFamily="34" charset="0"/>
              </a:rPr>
              <a:t>Adolescente finaliza proceso e inicia Fase de Seguimiento (6 meses)</a:t>
            </a:r>
          </a:p>
        </p:txBody>
      </p:sp>
    </p:spTree>
    <p:extLst>
      <p:ext uri="{BB962C8B-B14F-4D97-AF65-F5344CB8AC3E}">
        <p14:creationId xmlns:p14="http://schemas.microsoft.com/office/powerpoint/2010/main" val="3329323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444843" y="365125"/>
            <a:ext cx="11318789" cy="1043545"/>
          </a:xfrm>
        </p:spPr>
        <p:txBody>
          <a:bodyPr>
            <a:normAutofit/>
          </a:bodyPr>
          <a:lstStyle/>
          <a:p>
            <a:pPr algn="ctr"/>
            <a:r>
              <a:rPr lang="es-CO" sz="2400" b="1" kern="1200" baseline="0" dirty="0">
                <a:solidFill>
                  <a:srgbClr val="000099"/>
                </a:solidFill>
                <a:effectLst/>
                <a:latin typeface="Arial" panose="020B0604020202020204" pitchFamily="34" charset="0"/>
                <a:cs typeface="Arial" panose="020B0604020202020204" pitchFamily="34" charset="0"/>
              </a:rPr>
              <a:t>CRITERIOS MÍNIMOS PARA INICIAR UN PROCESO DE JUSTICIA RESTAURATIVA</a:t>
            </a:r>
            <a:endParaRPr lang="es-CO" sz="4800" b="1" dirty="0">
              <a:solidFill>
                <a:srgbClr val="000099"/>
              </a:solidFill>
            </a:endParaRPr>
          </a:p>
        </p:txBody>
      </p:sp>
      <p:sp>
        <p:nvSpPr>
          <p:cNvPr id="3" name="Marcador de contenido 2"/>
          <p:cNvSpPr>
            <a:spLocks noGrp="1"/>
          </p:cNvSpPr>
          <p:nvPr>
            <p:ph idx="1"/>
          </p:nvPr>
        </p:nvSpPr>
        <p:spPr>
          <a:xfrm>
            <a:off x="580767" y="1825624"/>
            <a:ext cx="11034583" cy="4575175"/>
          </a:xfrm>
        </p:spPr>
        <p:txBody>
          <a:bodyPr>
            <a:noAutofit/>
          </a:bodyPr>
          <a:lstStyle/>
          <a:p>
            <a:pPr rtl="0" eaLnBrk="1" latinLnBrk="0" hangingPunct="1">
              <a:lnSpc>
                <a:spcPct val="150000"/>
              </a:lnSpc>
              <a:spcBef>
                <a:spcPts val="1200"/>
              </a:spcBef>
              <a:spcAft>
                <a:spcPts val="1200"/>
              </a:spcAft>
            </a:pPr>
            <a:r>
              <a:rPr lang="es-CO" kern="1200" dirty="0">
                <a:solidFill>
                  <a:srgbClr val="000099"/>
                </a:solidFill>
                <a:effectLst/>
              </a:rPr>
              <a:t>El Adolescente y su familia empiezan a participar de la Escuela de Padres</a:t>
            </a:r>
            <a:endParaRPr lang="es-CO" dirty="0">
              <a:solidFill>
                <a:srgbClr val="000099"/>
              </a:solidFill>
              <a:effectLst/>
            </a:endParaRPr>
          </a:p>
          <a:p>
            <a:pPr rtl="0" eaLnBrk="1" latinLnBrk="0" hangingPunct="1">
              <a:lnSpc>
                <a:spcPct val="150000"/>
              </a:lnSpc>
              <a:spcBef>
                <a:spcPts val="1200"/>
              </a:spcBef>
              <a:spcAft>
                <a:spcPts val="1200"/>
              </a:spcAft>
            </a:pPr>
            <a:r>
              <a:rPr lang="es-CO" kern="1200" dirty="0">
                <a:solidFill>
                  <a:srgbClr val="000099"/>
                </a:solidFill>
                <a:effectLst/>
              </a:rPr>
              <a:t>El Ofensor presenta y trabaja en propuesta de Reparación y se prepara para posible encuentro con la Víctima</a:t>
            </a:r>
            <a:endParaRPr lang="es-CO" dirty="0">
              <a:solidFill>
                <a:srgbClr val="000099"/>
              </a:solidFill>
              <a:effectLst/>
            </a:endParaRPr>
          </a:p>
          <a:p>
            <a:pPr rtl="0" eaLnBrk="1" latinLnBrk="0" hangingPunct="1">
              <a:lnSpc>
                <a:spcPct val="150000"/>
              </a:lnSpc>
              <a:spcBef>
                <a:spcPts val="1200"/>
              </a:spcBef>
              <a:spcAft>
                <a:spcPts val="1200"/>
              </a:spcAft>
            </a:pPr>
            <a:r>
              <a:rPr lang="es-CO" kern="1200" dirty="0">
                <a:solidFill>
                  <a:srgbClr val="000099"/>
                </a:solidFill>
                <a:effectLst/>
              </a:rPr>
              <a:t>Víctima y Adolescente ofensor avanzan en proceso de atención. </a:t>
            </a:r>
          </a:p>
          <a:p>
            <a:pPr rtl="0" eaLnBrk="1" latinLnBrk="0" hangingPunct="1">
              <a:lnSpc>
                <a:spcPct val="150000"/>
              </a:lnSpc>
              <a:spcBef>
                <a:spcPts val="1200"/>
              </a:spcBef>
              <a:spcAft>
                <a:spcPts val="1200"/>
              </a:spcAft>
            </a:pPr>
            <a:r>
              <a:rPr lang="es-CO" kern="1200" dirty="0">
                <a:solidFill>
                  <a:srgbClr val="000099"/>
                </a:solidFill>
                <a:effectLst/>
              </a:rPr>
              <a:t>Si las dos partes consienten se prepara práctica restaurativa formal.</a:t>
            </a:r>
            <a:endParaRPr lang="es-CO" dirty="0">
              <a:solidFill>
                <a:srgbClr val="000099"/>
              </a:solidFill>
              <a:effectLst/>
            </a:endParaRPr>
          </a:p>
        </p:txBody>
      </p:sp>
    </p:spTree>
    <p:extLst>
      <p:ext uri="{BB962C8B-B14F-4D97-AF65-F5344CB8AC3E}">
        <p14:creationId xmlns:p14="http://schemas.microsoft.com/office/powerpoint/2010/main" val="4244410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845837"/>
          </a:xfrm>
        </p:spPr>
        <p:txBody>
          <a:bodyPr>
            <a:normAutofit/>
          </a:bodyPr>
          <a:lstStyle/>
          <a:p>
            <a:pPr algn="ctr"/>
            <a:r>
              <a:rPr lang="es-CO" sz="3200" b="1" kern="1200" baseline="0" dirty="0">
                <a:solidFill>
                  <a:srgbClr val="000099"/>
                </a:solidFill>
                <a:effectLst/>
                <a:latin typeface="Arial" panose="020B0604020202020204" pitchFamily="34" charset="0"/>
                <a:cs typeface="Arial" panose="020B0604020202020204" pitchFamily="34" charset="0"/>
              </a:rPr>
              <a:t>1-R… LA RESPONSABILIZACIÓN DEL OFENSOR</a:t>
            </a:r>
            <a:endParaRPr lang="es-CO" sz="3200" b="1" baseline="0" dirty="0">
              <a:solidFill>
                <a:srgbClr val="000099"/>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1458097"/>
            <a:ext cx="10515600" cy="5128054"/>
          </a:xfrm>
        </p:spPr>
        <p:txBody>
          <a:bodyPr>
            <a:noAutofit/>
          </a:bodyPr>
          <a:lstStyle/>
          <a:p>
            <a:pPr lvl="0">
              <a:lnSpc>
                <a:spcPct val="150000"/>
              </a:lnSpc>
              <a:spcBef>
                <a:spcPts val="600"/>
              </a:spcBef>
              <a:spcAft>
                <a:spcPts val="600"/>
              </a:spcAft>
            </a:pPr>
            <a:r>
              <a:rPr lang="es-CO" sz="2400" kern="1200" baseline="0" dirty="0">
                <a:solidFill>
                  <a:srgbClr val="000099"/>
                </a:solidFill>
                <a:effectLst/>
                <a:latin typeface="Arial" panose="020B0604020202020204" pitchFamily="34" charset="0"/>
                <a:ea typeface="+mj-ea"/>
                <a:cs typeface="Arial" panose="020B0604020202020204" pitchFamily="34" charset="0"/>
              </a:rPr>
              <a:t>El trabajo con el/la adolescente o joven ofensor se centra en:</a:t>
            </a:r>
          </a:p>
          <a:p>
            <a:pPr lvl="1">
              <a:lnSpc>
                <a:spcPct val="150000"/>
              </a:lnSpc>
              <a:spcBef>
                <a:spcPts val="600"/>
              </a:spcBef>
              <a:spcAft>
                <a:spcPts val="600"/>
              </a:spcAft>
            </a:pPr>
            <a:r>
              <a:rPr lang="es-CO" kern="1200" baseline="0" dirty="0">
                <a:solidFill>
                  <a:srgbClr val="000099"/>
                </a:solidFill>
                <a:effectLst/>
                <a:latin typeface="Arial" panose="020B0604020202020204" pitchFamily="34" charset="0"/>
                <a:ea typeface="+mj-ea"/>
                <a:cs typeface="Arial" panose="020B0604020202020204" pitchFamily="34" charset="0"/>
              </a:rPr>
              <a:t>El delito como problema social</a:t>
            </a:r>
          </a:p>
          <a:p>
            <a:pPr lvl="1">
              <a:lnSpc>
                <a:spcPct val="150000"/>
              </a:lnSpc>
              <a:spcBef>
                <a:spcPts val="600"/>
              </a:spcBef>
              <a:spcAft>
                <a:spcPts val="600"/>
              </a:spcAft>
            </a:pPr>
            <a:r>
              <a:rPr lang="es-CO" kern="1200" baseline="0" dirty="0">
                <a:solidFill>
                  <a:srgbClr val="000099"/>
                </a:solidFill>
                <a:effectLst/>
                <a:latin typeface="Arial" panose="020B0604020202020204" pitchFamily="34" charset="0"/>
                <a:ea typeface="+mj-ea"/>
                <a:cs typeface="Arial" panose="020B0604020202020204" pitchFamily="34" charset="0"/>
              </a:rPr>
              <a:t>Exploración de:</a:t>
            </a:r>
          </a:p>
          <a:p>
            <a:pPr lvl="2">
              <a:lnSpc>
                <a:spcPct val="150000"/>
              </a:lnSpc>
              <a:spcBef>
                <a:spcPts val="600"/>
              </a:spcBef>
              <a:spcAft>
                <a:spcPts val="600"/>
              </a:spcAft>
            </a:pPr>
            <a:r>
              <a:rPr lang="es-CO" sz="2400" dirty="0">
                <a:solidFill>
                  <a:srgbClr val="000099"/>
                </a:solidFill>
                <a:latin typeface="Arial" panose="020B0604020202020204" pitchFamily="34" charset="0"/>
                <a:ea typeface="+mj-ea"/>
                <a:cs typeface="Arial" panose="020B0604020202020204" pitchFamily="34" charset="0"/>
              </a:rPr>
              <a:t>P</a:t>
            </a:r>
            <a:r>
              <a:rPr lang="es-CO" sz="2400" kern="1200" baseline="0" dirty="0">
                <a:solidFill>
                  <a:srgbClr val="000099"/>
                </a:solidFill>
                <a:effectLst/>
                <a:latin typeface="Arial" panose="020B0604020202020204" pitchFamily="34" charset="0"/>
                <a:ea typeface="+mj-ea"/>
                <a:cs typeface="Arial" panose="020B0604020202020204" pitchFamily="34" charset="0"/>
              </a:rPr>
              <a:t>ostura frente al delito - Empatía (sentimientos frente a la víctima) - Capacidad reflexiva - </a:t>
            </a:r>
            <a:r>
              <a:rPr lang="es-CO" sz="2400" dirty="0">
                <a:solidFill>
                  <a:srgbClr val="000099"/>
                </a:solidFill>
                <a:latin typeface="Arial" panose="020B0604020202020204" pitchFamily="34" charset="0"/>
                <a:cs typeface="Arial" panose="020B0604020202020204" pitchFamily="34" charset="0"/>
              </a:rPr>
              <a:t>Control de la impulsividad - Concepto de responsabilidad - Concepto de daño</a:t>
            </a:r>
          </a:p>
          <a:p>
            <a:pPr lvl="1">
              <a:lnSpc>
                <a:spcPct val="150000"/>
              </a:lnSpc>
              <a:spcBef>
                <a:spcPts val="600"/>
              </a:spcBef>
              <a:spcAft>
                <a:spcPts val="600"/>
              </a:spcAft>
            </a:pPr>
            <a:r>
              <a:rPr lang="es-CO" dirty="0">
                <a:solidFill>
                  <a:srgbClr val="000099"/>
                </a:solidFill>
                <a:latin typeface="Arial" panose="020B0604020202020204" pitchFamily="34" charset="0"/>
                <a:cs typeface="Arial" panose="020B0604020202020204" pitchFamily="34" charset="0"/>
              </a:rPr>
              <a:t>Escucha e interpelación / problematización de la narrativa frente al delito y sus impactos</a:t>
            </a:r>
            <a:r>
              <a:rPr lang="es-CO" dirty="0">
                <a:solidFill>
                  <a:srgbClr val="000099"/>
                </a:solidFill>
                <a:latin typeface="Arial" panose="020B0604020202020204" pitchFamily="34" charset="0"/>
                <a:ea typeface="+mj-ea"/>
                <a:cs typeface="Arial" panose="020B0604020202020204" pitchFamily="34" charset="0"/>
              </a:rPr>
              <a:t>.</a:t>
            </a:r>
            <a:endParaRPr lang="es-CO"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72413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895264"/>
          </a:xfrm>
        </p:spPr>
        <p:txBody>
          <a:bodyPr/>
          <a:lstStyle/>
          <a:p>
            <a:pPr lvl="0"/>
            <a:r>
              <a:rPr lang="es-CO" sz="4400" b="1" kern="1200" baseline="0" dirty="0">
                <a:solidFill>
                  <a:srgbClr val="000099"/>
                </a:solidFill>
                <a:effectLst/>
                <a:latin typeface="Arial" panose="020B0604020202020204" pitchFamily="34" charset="0"/>
                <a:cs typeface="Arial" panose="020B0604020202020204" pitchFamily="34" charset="0"/>
              </a:rPr>
              <a:t>2-R… REPARACIÓN DE LA VÍCTIMA</a:t>
            </a:r>
            <a:endParaRPr lang="es-CO" b="1" baseline="0" dirty="0">
              <a:solidFill>
                <a:srgbClr val="000099"/>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518984" y="1383957"/>
            <a:ext cx="10834816" cy="5128054"/>
          </a:xfrm>
        </p:spPr>
        <p:txBody>
          <a:bodyPr>
            <a:noAutofit/>
          </a:bodyPr>
          <a:lstStyle/>
          <a:p>
            <a:pPr lvl="0">
              <a:lnSpc>
                <a:spcPct val="170000"/>
              </a:lnSpc>
              <a:spcBef>
                <a:spcPts val="0"/>
              </a:spcBef>
              <a:spcAft>
                <a:spcPts val="600"/>
              </a:spcAft>
            </a:pPr>
            <a:r>
              <a:rPr lang="es-CO" sz="2200" kern="1200" baseline="0" dirty="0">
                <a:solidFill>
                  <a:srgbClr val="000099"/>
                </a:solidFill>
                <a:effectLst/>
                <a:latin typeface="Arial" panose="020B0604020202020204" pitchFamily="34" charset="0"/>
                <a:ea typeface="+mj-ea"/>
                <a:cs typeface="Arial" panose="020B0604020202020204" pitchFamily="34" charset="0"/>
              </a:rPr>
              <a:t>El trabajo con el/la adolescente/joven ofensor se centra en:</a:t>
            </a:r>
          </a:p>
          <a:p>
            <a:pPr lvl="1">
              <a:lnSpc>
                <a:spcPct val="170000"/>
              </a:lnSpc>
              <a:spcBef>
                <a:spcPts val="0"/>
              </a:spcBef>
              <a:spcAft>
                <a:spcPts val="600"/>
              </a:spcAft>
            </a:pPr>
            <a:r>
              <a:rPr lang="es-CO" sz="2200" kern="1200" baseline="0" dirty="0">
                <a:solidFill>
                  <a:srgbClr val="000099"/>
                </a:solidFill>
                <a:effectLst/>
                <a:latin typeface="Arial" panose="020B0604020202020204" pitchFamily="34" charset="0"/>
                <a:ea typeface="+mj-ea"/>
                <a:cs typeface="Arial" panose="020B0604020202020204" pitchFamily="34" charset="0"/>
              </a:rPr>
              <a:t>Exploración actitud y postura frente al concepto de reparación</a:t>
            </a:r>
          </a:p>
          <a:p>
            <a:pPr lvl="1">
              <a:lnSpc>
                <a:spcPct val="170000"/>
              </a:lnSpc>
              <a:spcBef>
                <a:spcPts val="0"/>
              </a:spcBef>
              <a:spcAft>
                <a:spcPts val="600"/>
              </a:spcAft>
            </a:pPr>
            <a:r>
              <a:rPr lang="es-CO" sz="2200" kern="1200" baseline="0" dirty="0">
                <a:solidFill>
                  <a:srgbClr val="000099"/>
                </a:solidFill>
                <a:effectLst/>
                <a:latin typeface="Arial" panose="020B0604020202020204" pitchFamily="34" charset="0"/>
                <a:ea typeface="+mj-ea"/>
                <a:cs typeface="Arial" panose="020B0604020202020204" pitchFamily="34" charset="0"/>
              </a:rPr>
              <a:t>Trabajar concepto de reparación como derecho de las víctimas.</a:t>
            </a:r>
          </a:p>
          <a:p>
            <a:pPr lvl="1">
              <a:lnSpc>
                <a:spcPct val="170000"/>
              </a:lnSpc>
              <a:spcBef>
                <a:spcPts val="0"/>
              </a:spcBef>
              <a:spcAft>
                <a:spcPts val="600"/>
              </a:spcAft>
            </a:pPr>
            <a:r>
              <a:rPr lang="es-CO" sz="2200" kern="1200" baseline="0" dirty="0">
                <a:solidFill>
                  <a:srgbClr val="000099"/>
                </a:solidFill>
                <a:effectLst/>
                <a:latin typeface="Arial" panose="020B0604020202020204" pitchFamily="34" charset="0"/>
                <a:ea typeface="+mj-ea"/>
                <a:cs typeface="Arial" panose="020B0604020202020204" pitchFamily="34" charset="0"/>
              </a:rPr>
              <a:t>Trabajar concepto de reparación integral</a:t>
            </a:r>
          </a:p>
          <a:p>
            <a:pPr lvl="1">
              <a:lnSpc>
                <a:spcPct val="170000"/>
              </a:lnSpc>
              <a:spcBef>
                <a:spcPts val="0"/>
              </a:spcBef>
              <a:spcAft>
                <a:spcPts val="600"/>
              </a:spcAft>
            </a:pPr>
            <a:r>
              <a:rPr lang="es-CO" sz="2200" kern="1200" baseline="0" dirty="0">
                <a:solidFill>
                  <a:srgbClr val="000099"/>
                </a:solidFill>
                <a:effectLst/>
                <a:latin typeface="Arial" panose="020B0604020202020204" pitchFamily="34" charset="0"/>
                <a:ea typeface="+mj-ea"/>
                <a:cs typeface="Arial" panose="020B0604020202020204" pitchFamily="34" charset="0"/>
              </a:rPr>
              <a:t>Explorar propuestas de reparación acordes al daño causado.</a:t>
            </a:r>
          </a:p>
          <a:p>
            <a:pPr lvl="1">
              <a:lnSpc>
                <a:spcPct val="170000"/>
              </a:lnSpc>
              <a:spcBef>
                <a:spcPts val="0"/>
              </a:spcBef>
              <a:spcAft>
                <a:spcPts val="600"/>
              </a:spcAft>
            </a:pPr>
            <a:r>
              <a:rPr lang="es-CO" sz="2200" kern="1200" baseline="0" dirty="0">
                <a:solidFill>
                  <a:srgbClr val="000099"/>
                </a:solidFill>
                <a:effectLst/>
                <a:latin typeface="Arial" panose="020B0604020202020204" pitchFamily="34" charset="0"/>
                <a:ea typeface="+mj-ea"/>
                <a:cs typeface="Arial" panose="020B0604020202020204" pitchFamily="34" charset="0"/>
              </a:rPr>
              <a:t>Acompañar construcción de propuesta de reparación.</a:t>
            </a:r>
          </a:p>
          <a:p>
            <a:pPr lvl="1">
              <a:lnSpc>
                <a:spcPct val="170000"/>
              </a:lnSpc>
              <a:spcBef>
                <a:spcPts val="0"/>
              </a:spcBef>
              <a:spcAft>
                <a:spcPts val="600"/>
              </a:spcAft>
            </a:pPr>
            <a:r>
              <a:rPr lang="es-CO" sz="2200" kern="1200" baseline="0" dirty="0">
                <a:solidFill>
                  <a:srgbClr val="000099"/>
                </a:solidFill>
                <a:effectLst/>
                <a:latin typeface="Arial" panose="020B0604020202020204" pitchFamily="34" charset="0"/>
                <a:ea typeface="+mj-ea"/>
                <a:cs typeface="Arial" panose="020B0604020202020204" pitchFamily="34" charset="0"/>
              </a:rPr>
              <a:t>Explorar actitud frente a posible encuentro víctima – ofensor.</a:t>
            </a:r>
          </a:p>
          <a:p>
            <a:pPr lvl="1">
              <a:lnSpc>
                <a:spcPct val="170000"/>
              </a:lnSpc>
              <a:spcBef>
                <a:spcPts val="0"/>
              </a:spcBef>
              <a:spcAft>
                <a:spcPts val="600"/>
              </a:spcAft>
            </a:pPr>
            <a:r>
              <a:rPr lang="es-CO" sz="2200" kern="1200" baseline="0" dirty="0">
                <a:solidFill>
                  <a:srgbClr val="000099"/>
                </a:solidFill>
                <a:effectLst/>
                <a:latin typeface="Arial" panose="020B0604020202020204" pitchFamily="34" charset="0"/>
                <a:ea typeface="+mj-ea"/>
                <a:cs typeface="Arial" panose="020B0604020202020204" pitchFamily="34" charset="0"/>
              </a:rPr>
              <a:t>Identificar y mediar práctica restaurativa (cuando sea dable hacerlo)</a:t>
            </a:r>
          </a:p>
        </p:txBody>
      </p:sp>
    </p:spTree>
    <p:extLst>
      <p:ext uri="{BB962C8B-B14F-4D97-AF65-F5344CB8AC3E}">
        <p14:creationId xmlns:p14="http://schemas.microsoft.com/office/powerpoint/2010/main" val="3697909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71697"/>
          </a:xfrm>
        </p:spPr>
        <p:txBody>
          <a:bodyPr>
            <a:normAutofit/>
          </a:bodyPr>
          <a:lstStyle/>
          <a:p>
            <a:pPr lvl="0" algn="ctr" rtl="0" eaLnBrk="1" latinLnBrk="0" hangingPunct="1"/>
            <a:r>
              <a:rPr lang="es-CO" sz="3200" b="1" kern="1200" baseline="0" dirty="0">
                <a:solidFill>
                  <a:srgbClr val="000099"/>
                </a:solidFill>
                <a:effectLst/>
                <a:latin typeface="Arial" panose="020B0604020202020204" pitchFamily="34" charset="0"/>
                <a:ea typeface="+mn-ea"/>
                <a:cs typeface="Arial" panose="020B0604020202020204" pitchFamily="34" charset="0"/>
              </a:rPr>
              <a:t>CICLO DE EVENTOS</a:t>
            </a:r>
            <a:endParaRPr lang="es-CO" sz="4800" b="1" baseline="0" dirty="0">
              <a:solidFill>
                <a:srgbClr val="000099"/>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1322173"/>
            <a:ext cx="10515600" cy="4854790"/>
          </a:xfrm>
        </p:spPr>
        <p:txBody>
          <a:bodyPr>
            <a:normAutofit/>
          </a:bodyPr>
          <a:lstStyle/>
          <a:p>
            <a:pPr rtl="0" eaLnBrk="1" latinLnBrk="0" hangingPunct="1">
              <a:lnSpc>
                <a:spcPct val="150000"/>
              </a:lnSpc>
              <a:spcBef>
                <a:spcPts val="1200"/>
              </a:spcBef>
              <a:spcAft>
                <a:spcPts val="600"/>
              </a:spcAft>
            </a:pPr>
            <a:r>
              <a:rPr lang="es-CO" sz="2800" kern="1200" baseline="0" dirty="0">
                <a:solidFill>
                  <a:srgbClr val="000099"/>
                </a:solidFill>
                <a:effectLst/>
                <a:latin typeface="Arial" panose="020B0604020202020204" pitchFamily="34" charset="0"/>
                <a:ea typeface="+mn-ea"/>
                <a:cs typeface="Arial" panose="020B0604020202020204" pitchFamily="34" charset="0"/>
              </a:rPr>
              <a:t>El contexto - El conflicto - Las partes</a:t>
            </a:r>
            <a:endParaRPr lang="es-CO" sz="4400" baseline="0" dirty="0">
              <a:solidFill>
                <a:srgbClr val="000099"/>
              </a:solidFill>
              <a:effectLst/>
              <a:latin typeface="Arial" panose="020B0604020202020204" pitchFamily="34" charset="0"/>
              <a:cs typeface="Arial" panose="020B0604020202020204" pitchFamily="34" charset="0"/>
            </a:endParaRPr>
          </a:p>
          <a:p>
            <a:pPr rtl="0" eaLnBrk="1" latinLnBrk="0" hangingPunct="1">
              <a:lnSpc>
                <a:spcPct val="150000"/>
              </a:lnSpc>
              <a:spcBef>
                <a:spcPts val="1200"/>
              </a:spcBef>
              <a:spcAft>
                <a:spcPts val="600"/>
              </a:spcAft>
            </a:pPr>
            <a:r>
              <a:rPr lang="es-CO" sz="2800" kern="1200" baseline="0" dirty="0">
                <a:solidFill>
                  <a:srgbClr val="000099"/>
                </a:solidFill>
                <a:effectLst/>
                <a:latin typeface="Arial" panose="020B0604020202020204" pitchFamily="34" charset="0"/>
                <a:ea typeface="+mn-ea"/>
                <a:cs typeface="Arial" panose="020B0604020202020204" pitchFamily="34" charset="0"/>
              </a:rPr>
              <a:t>Movilización de la conciencia del daño generado con su actuar</a:t>
            </a:r>
            <a:endParaRPr lang="es-CO" sz="4400" baseline="0" dirty="0">
              <a:solidFill>
                <a:srgbClr val="000099"/>
              </a:solidFill>
              <a:effectLst/>
              <a:latin typeface="Arial" panose="020B0604020202020204" pitchFamily="34" charset="0"/>
              <a:cs typeface="Arial" panose="020B0604020202020204" pitchFamily="34" charset="0"/>
            </a:endParaRPr>
          </a:p>
          <a:p>
            <a:pPr rtl="0" eaLnBrk="1" latinLnBrk="0" hangingPunct="1">
              <a:lnSpc>
                <a:spcPct val="150000"/>
              </a:lnSpc>
              <a:spcBef>
                <a:spcPts val="1200"/>
              </a:spcBef>
              <a:spcAft>
                <a:spcPts val="600"/>
              </a:spcAft>
            </a:pPr>
            <a:r>
              <a:rPr lang="es-CO" sz="2800" kern="1200" baseline="0" dirty="0">
                <a:solidFill>
                  <a:srgbClr val="000099"/>
                </a:solidFill>
                <a:effectLst/>
                <a:latin typeface="Arial" panose="020B0604020202020204" pitchFamily="34" charset="0"/>
                <a:ea typeface="+mn-ea"/>
                <a:cs typeface="Arial" panose="020B0604020202020204" pitchFamily="34" charset="0"/>
              </a:rPr>
              <a:t>Movilización de </a:t>
            </a:r>
            <a:r>
              <a:rPr lang="es-CO" sz="2800" kern="1200" baseline="0" dirty="0" err="1">
                <a:solidFill>
                  <a:srgbClr val="000099"/>
                </a:solidFill>
                <a:effectLst/>
                <a:latin typeface="Arial" panose="020B0604020202020204" pitchFamily="34" charset="0"/>
                <a:ea typeface="+mn-ea"/>
                <a:cs typeface="Arial" panose="020B0604020202020204" pitchFamily="34" charset="0"/>
              </a:rPr>
              <a:t>responsabilización</a:t>
            </a:r>
            <a:r>
              <a:rPr lang="es-CO" sz="2800" kern="1200" baseline="0" dirty="0">
                <a:solidFill>
                  <a:srgbClr val="000099"/>
                </a:solidFill>
                <a:effectLst/>
                <a:latin typeface="Arial" panose="020B0604020202020204" pitchFamily="34" charset="0"/>
                <a:ea typeface="+mn-ea"/>
                <a:cs typeface="Arial" panose="020B0604020202020204" pitchFamily="34" charset="0"/>
              </a:rPr>
              <a:t> (hacerse cargo de las implicaciones del propio actuar)</a:t>
            </a:r>
            <a:endParaRPr lang="es-CO" sz="4400" baseline="0" dirty="0">
              <a:solidFill>
                <a:srgbClr val="000099"/>
              </a:solidFill>
              <a:effectLst/>
              <a:latin typeface="Arial" panose="020B0604020202020204" pitchFamily="34" charset="0"/>
              <a:cs typeface="Arial" panose="020B0604020202020204" pitchFamily="34" charset="0"/>
            </a:endParaRPr>
          </a:p>
          <a:p>
            <a:pPr rtl="0" eaLnBrk="1" latinLnBrk="0" hangingPunct="1">
              <a:lnSpc>
                <a:spcPct val="150000"/>
              </a:lnSpc>
              <a:spcBef>
                <a:spcPts val="1200"/>
              </a:spcBef>
              <a:spcAft>
                <a:spcPts val="600"/>
              </a:spcAft>
            </a:pPr>
            <a:r>
              <a:rPr lang="es-CO" sz="2800" kern="1200" baseline="0" dirty="0">
                <a:solidFill>
                  <a:srgbClr val="000099"/>
                </a:solidFill>
                <a:effectLst/>
                <a:latin typeface="Arial" panose="020B0604020202020204" pitchFamily="34" charset="0"/>
                <a:ea typeface="+mn-ea"/>
                <a:cs typeface="Arial" panose="020B0604020202020204" pitchFamily="34" charset="0"/>
              </a:rPr>
              <a:t>Importante movilizar la escucha activa, la reflexividad, y el “Darse cuenta”.</a:t>
            </a:r>
            <a:endParaRPr lang="es-CO"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6390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759340"/>
          </a:xfrm>
        </p:spPr>
        <p:txBody>
          <a:bodyPr>
            <a:normAutofit/>
          </a:bodyPr>
          <a:lstStyle/>
          <a:p>
            <a:pPr algn="ctr"/>
            <a:r>
              <a:rPr lang="es-CO" sz="3600" b="1" kern="1200" baseline="0" dirty="0">
                <a:solidFill>
                  <a:srgbClr val="000099"/>
                </a:solidFill>
                <a:effectLst/>
                <a:latin typeface="Arial" panose="020B0604020202020204" pitchFamily="34" charset="0"/>
                <a:cs typeface="Arial" panose="020B0604020202020204" pitchFamily="34" charset="0"/>
              </a:rPr>
              <a:t>3-R… REINTEGRACIÓN VÍCTIMA - OFENSOR</a:t>
            </a:r>
            <a:endParaRPr lang="es-CO" sz="3600" b="1" baseline="0" dirty="0">
              <a:solidFill>
                <a:srgbClr val="000099"/>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630196" y="1482811"/>
            <a:ext cx="5918886" cy="5029200"/>
          </a:xfrm>
        </p:spPr>
        <p:txBody>
          <a:bodyPr>
            <a:noAutofit/>
          </a:bodyPr>
          <a:lstStyle/>
          <a:p>
            <a:pPr lvl="0">
              <a:lnSpc>
                <a:spcPct val="170000"/>
              </a:lnSpc>
              <a:spcBef>
                <a:spcPts val="600"/>
              </a:spcBef>
              <a:spcAft>
                <a:spcPts val="600"/>
              </a:spcAft>
            </a:pPr>
            <a:r>
              <a:rPr lang="es-CO" sz="2400" kern="1200" baseline="0" dirty="0">
                <a:solidFill>
                  <a:srgbClr val="000099"/>
                </a:solidFill>
                <a:effectLst/>
                <a:latin typeface="Arial" panose="020B0604020202020204" pitchFamily="34" charset="0"/>
                <a:ea typeface="+mj-ea"/>
                <a:cs typeface="Arial" panose="020B0604020202020204" pitchFamily="34" charset="0"/>
              </a:rPr>
              <a:t>El trabajo con el/la adolescente/joven ofensor se centra en la e</a:t>
            </a:r>
            <a:r>
              <a:rPr lang="es-CO" sz="2000" kern="1200" baseline="0" dirty="0">
                <a:solidFill>
                  <a:srgbClr val="000099"/>
                </a:solidFill>
                <a:effectLst/>
                <a:latin typeface="Arial" panose="020B0604020202020204" pitchFamily="34" charset="0"/>
                <a:ea typeface="+mj-ea"/>
                <a:cs typeface="Arial" panose="020B0604020202020204" pitchFamily="34" charset="0"/>
              </a:rPr>
              <a:t>xploración de:</a:t>
            </a:r>
          </a:p>
          <a:p>
            <a:pPr lvl="1">
              <a:lnSpc>
                <a:spcPct val="170000"/>
              </a:lnSpc>
              <a:spcBef>
                <a:spcPts val="600"/>
              </a:spcBef>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Postura frente a la vida</a:t>
            </a:r>
          </a:p>
          <a:p>
            <a:pPr lvl="1">
              <a:lnSpc>
                <a:spcPct val="170000"/>
              </a:lnSpc>
              <a:spcBef>
                <a:spcPts val="600"/>
              </a:spcBef>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Postura frente a los otros</a:t>
            </a:r>
          </a:p>
          <a:p>
            <a:pPr lvl="1">
              <a:lnSpc>
                <a:spcPct val="170000"/>
              </a:lnSpc>
              <a:spcBef>
                <a:spcPts val="600"/>
              </a:spcBef>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Postura frente al mundo social</a:t>
            </a:r>
          </a:p>
          <a:p>
            <a:pPr lvl="1">
              <a:lnSpc>
                <a:spcPct val="170000"/>
              </a:lnSpc>
              <a:spcBef>
                <a:spcPts val="600"/>
              </a:spcBef>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Red familiar y social (vínculos, relaciones afectivas, relaciones significativas, referentes…</a:t>
            </a:r>
          </a:p>
        </p:txBody>
      </p:sp>
      <p:sp>
        <p:nvSpPr>
          <p:cNvPr id="4" name="Marcador de contenido 2"/>
          <p:cNvSpPr txBox="1">
            <a:spLocks/>
          </p:cNvSpPr>
          <p:nvPr/>
        </p:nvSpPr>
        <p:spPr>
          <a:xfrm>
            <a:off x="6030097" y="1754659"/>
            <a:ext cx="5750011" cy="457470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ct val="150000"/>
              </a:lnSpc>
              <a:spcBef>
                <a:spcPts val="600"/>
              </a:spcBef>
              <a:spcAft>
                <a:spcPts val="600"/>
              </a:spcAft>
            </a:pPr>
            <a:r>
              <a:rPr lang="es-CO" sz="2100" dirty="0">
                <a:latin typeface="Arial" panose="020B0604020202020204" pitchFamily="34" charset="0"/>
                <a:ea typeface="+mj-ea"/>
                <a:cs typeface="Arial" panose="020B0604020202020204" pitchFamily="34" charset="0"/>
              </a:rPr>
              <a:t>Formación habilidades sociales y ciudadanas</a:t>
            </a:r>
          </a:p>
          <a:p>
            <a:pPr lvl="1">
              <a:lnSpc>
                <a:spcPct val="150000"/>
              </a:lnSpc>
              <a:spcBef>
                <a:spcPts val="600"/>
              </a:spcBef>
              <a:spcAft>
                <a:spcPts val="600"/>
              </a:spcAft>
            </a:pPr>
            <a:r>
              <a:rPr lang="es-CO" sz="2100" dirty="0">
                <a:latin typeface="Arial" panose="020B0604020202020204" pitchFamily="34" charset="0"/>
                <a:ea typeface="+mj-ea"/>
                <a:cs typeface="Arial" panose="020B0604020202020204" pitchFamily="34" charset="0"/>
              </a:rPr>
              <a:t>Vocaciones, intereses, aficiones, sueños</a:t>
            </a:r>
          </a:p>
          <a:p>
            <a:pPr lvl="1">
              <a:lnSpc>
                <a:spcPct val="150000"/>
              </a:lnSpc>
              <a:spcBef>
                <a:spcPts val="600"/>
              </a:spcBef>
              <a:spcAft>
                <a:spcPts val="600"/>
              </a:spcAft>
            </a:pPr>
            <a:r>
              <a:rPr lang="es-CO" sz="2100" dirty="0">
                <a:latin typeface="Arial" panose="020B0604020202020204" pitchFamily="34" charset="0"/>
                <a:ea typeface="+mj-ea"/>
                <a:cs typeface="Arial" panose="020B0604020202020204" pitchFamily="34" charset="0"/>
              </a:rPr>
              <a:t>Contacto con organizaciones juveniles de su entorno barrial / comunitario</a:t>
            </a:r>
          </a:p>
          <a:p>
            <a:pPr lvl="1">
              <a:lnSpc>
                <a:spcPct val="150000"/>
              </a:lnSpc>
              <a:spcBef>
                <a:spcPts val="600"/>
              </a:spcBef>
              <a:spcAft>
                <a:spcPts val="600"/>
              </a:spcAft>
            </a:pPr>
            <a:r>
              <a:rPr lang="es-CO" sz="2100" dirty="0">
                <a:latin typeface="Arial" panose="020B0604020202020204" pitchFamily="34" charset="0"/>
                <a:ea typeface="+mj-ea"/>
                <a:cs typeface="Arial" panose="020B0604020202020204" pitchFamily="34" charset="0"/>
              </a:rPr>
              <a:t>Vinculación a oportunidades de inclusión educativa, social, formación para el trabajo, formación artístico-cultural, etc.</a:t>
            </a:r>
          </a:p>
        </p:txBody>
      </p:sp>
    </p:spTree>
    <p:extLst>
      <p:ext uri="{BB962C8B-B14F-4D97-AF65-F5344CB8AC3E}">
        <p14:creationId xmlns:p14="http://schemas.microsoft.com/office/powerpoint/2010/main" val="14943251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672842"/>
          </a:xfrm>
        </p:spPr>
        <p:txBody>
          <a:bodyPr>
            <a:normAutofit fontScale="90000"/>
          </a:bodyPr>
          <a:lstStyle/>
          <a:p>
            <a:pPr lvl="0" algn="ctr"/>
            <a:r>
              <a:rPr lang="es-CO" sz="4400" b="1" kern="1200" baseline="0" dirty="0">
                <a:solidFill>
                  <a:srgbClr val="000099"/>
                </a:solidFill>
                <a:effectLst/>
                <a:latin typeface="Arial" panose="020B0604020202020204" pitchFamily="34" charset="0"/>
                <a:cs typeface="Arial" panose="020B0604020202020204" pitchFamily="34" charset="0"/>
              </a:rPr>
              <a:t>ENTREGA DE INFORMES</a:t>
            </a:r>
            <a:endParaRPr lang="es-CO" b="1" baseline="0" dirty="0">
              <a:solidFill>
                <a:srgbClr val="000099"/>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518984" y="1149178"/>
            <a:ext cx="11170508" cy="5412260"/>
          </a:xfrm>
        </p:spPr>
        <p:txBody>
          <a:bodyPr>
            <a:noAutofit/>
          </a:bodyPr>
          <a:lstStyle/>
          <a:p>
            <a:pPr lvl="0">
              <a:lnSpc>
                <a:spcPct val="150000"/>
              </a:lnSpc>
              <a:spcBef>
                <a:spcPts val="0"/>
              </a:spcBef>
              <a:spcAft>
                <a:spcPts val="600"/>
              </a:spcAft>
            </a:pPr>
            <a:r>
              <a:rPr lang="es-CO" sz="2400" kern="1200" baseline="0" dirty="0">
                <a:solidFill>
                  <a:srgbClr val="000099"/>
                </a:solidFill>
                <a:effectLst/>
                <a:latin typeface="Arial" panose="020B0604020202020204" pitchFamily="34" charset="0"/>
                <a:ea typeface="+mj-ea"/>
                <a:cs typeface="Arial" panose="020B0604020202020204" pitchFamily="34" charset="0"/>
              </a:rPr>
              <a:t>Cuando el adolescente/joven inicia proceso de atención en el PDJJR y tras cierre del proceso restaurativo, se hace seguimiento por seis (6) meses, con informes que se entregan a solicitud de las autoridades:</a:t>
            </a:r>
          </a:p>
          <a:p>
            <a:pPr lvl="2">
              <a:lnSpc>
                <a:spcPct val="150000"/>
              </a:lnSpc>
              <a:spcBef>
                <a:spcPts val="0"/>
              </a:spcBef>
              <a:spcAft>
                <a:spcPts val="600"/>
              </a:spcAft>
            </a:pPr>
            <a:r>
              <a:rPr lang="es-CO" kern="1200" baseline="0" dirty="0">
                <a:solidFill>
                  <a:srgbClr val="000099"/>
                </a:solidFill>
                <a:effectLst/>
                <a:latin typeface="Arial" panose="020B0604020202020204" pitchFamily="34" charset="0"/>
                <a:ea typeface="+mj-ea"/>
                <a:cs typeface="Arial" panose="020B0604020202020204" pitchFamily="34" charset="0"/>
              </a:rPr>
              <a:t>Seguimiento y Mantenimiento - Informe Inicial (Primer mes) - Plan Integral Restaurativo (Primer mes) - Informes Parciales (Cada dos meses) - </a:t>
            </a:r>
            <a:r>
              <a:rPr lang="es-CO" sz="2400" dirty="0">
                <a:solidFill>
                  <a:srgbClr val="000099"/>
                </a:solidFill>
                <a:latin typeface="Arial" panose="020B0604020202020204" pitchFamily="34" charset="0"/>
                <a:cs typeface="Arial" panose="020B0604020202020204" pitchFamily="34" charset="0"/>
              </a:rPr>
              <a:t>Informe Extraordinario (Cuando amerite) - Informe Final</a:t>
            </a:r>
          </a:p>
          <a:p>
            <a:pPr>
              <a:lnSpc>
                <a:spcPct val="150000"/>
              </a:lnSpc>
              <a:spcBef>
                <a:spcPts val="0"/>
              </a:spcBef>
              <a:spcAft>
                <a:spcPts val="600"/>
              </a:spcAft>
            </a:pPr>
            <a:r>
              <a:rPr lang="es-CO" sz="2400" dirty="0">
                <a:solidFill>
                  <a:srgbClr val="000099"/>
                </a:solidFill>
                <a:latin typeface="Arial" panose="020B0604020202020204" pitchFamily="34" charset="0"/>
                <a:cs typeface="Arial" panose="020B0604020202020204" pitchFamily="34" charset="0"/>
              </a:rPr>
              <a:t>En la Línea de Principio de Oportunidad, 10 días antes de cumplirse el tiempo de la suspensión - En ejecución de la sanción, al momento en que se realiza la práctica restaurativa y/o cuando se hayan alcanzado los objetivos del PIR.</a:t>
            </a:r>
            <a:endParaRPr lang="es-CO" sz="1200" dirty="0">
              <a:solidFill>
                <a:srgbClr val="000099"/>
              </a:solidFill>
              <a:latin typeface="Arial" panose="020B0604020202020204" pitchFamily="34" charset="0"/>
              <a:cs typeface="Arial" panose="020B0604020202020204" pitchFamily="34" charset="0"/>
            </a:endParaRPr>
          </a:p>
          <a:p>
            <a:pPr lvl="2">
              <a:lnSpc>
                <a:spcPct val="150000"/>
              </a:lnSpc>
              <a:spcBef>
                <a:spcPts val="0"/>
              </a:spcBef>
              <a:spcAft>
                <a:spcPts val="600"/>
              </a:spcAft>
            </a:pPr>
            <a:endParaRPr lang="es-CO" kern="1200" baseline="0" dirty="0">
              <a:solidFill>
                <a:srgbClr val="000099"/>
              </a:solidFill>
              <a:effectLst/>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16765091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933232"/>
          </a:xfrm>
        </p:spPr>
        <p:txBody>
          <a:bodyPr>
            <a:normAutofit/>
          </a:bodyPr>
          <a:lstStyle/>
          <a:p>
            <a:pPr algn="ctr">
              <a:lnSpc>
                <a:spcPct val="150000"/>
              </a:lnSpc>
              <a:spcBef>
                <a:spcPts val="600"/>
              </a:spcBef>
              <a:spcAft>
                <a:spcPts val="600"/>
              </a:spcAft>
            </a:pPr>
            <a:r>
              <a:rPr lang="es-CO" sz="2000" b="1" kern="1200" baseline="0" dirty="0">
                <a:solidFill>
                  <a:srgbClr val="000099"/>
                </a:solidFill>
                <a:effectLst/>
                <a:latin typeface="Arial" panose="020B0604020202020204" pitchFamily="34" charset="0"/>
                <a:cs typeface="Arial" panose="020B0604020202020204" pitchFamily="34" charset="0"/>
              </a:rPr>
              <a:t>RESULTADOS DEL TRABAJO COLABORATIVO DE DISTINTAS ENTIDADES, BAJO LA APUESTA DE CONSTRUCCIÓN CONJUNTA Y FORTALECIMIENTO DE LA IMPLEMENTACIÓN DE HERRAMIENTAS RESTAURATIVAS EN EL MARCO DEL SISTEMA DE RESPONSABILIDAD PENAL PARA ADOLESCENTES (SRPA).</a:t>
            </a:r>
            <a:endParaRPr lang="es-CO" sz="4800" b="1" baseline="0" dirty="0">
              <a:solidFill>
                <a:srgbClr val="000099"/>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370703" y="2533136"/>
            <a:ext cx="11380573" cy="3966518"/>
          </a:xfrm>
        </p:spPr>
        <p:txBody>
          <a:bodyPr>
            <a:noAutofit/>
          </a:bodyPr>
          <a:lstStyle/>
          <a:p>
            <a:pPr lvl="0">
              <a:lnSpc>
                <a:spcPct val="150000"/>
              </a:lnSpc>
              <a:spcBef>
                <a:spcPts val="1200"/>
              </a:spcBef>
              <a:spcAft>
                <a:spcPts val="600"/>
              </a:spcAft>
            </a:pPr>
            <a:r>
              <a:rPr lang="es-CO" sz="2000" dirty="0">
                <a:solidFill>
                  <a:srgbClr val="000099"/>
                </a:solidFill>
                <a:latin typeface="Arial" panose="020B0604020202020204" pitchFamily="34" charset="0"/>
                <a:ea typeface="+mj-ea"/>
                <a:cs typeface="Arial" panose="020B0604020202020204" pitchFamily="34" charset="0"/>
              </a:rPr>
              <a:t>A continuación se presenta el a</a:t>
            </a:r>
            <a:r>
              <a:rPr lang="es-CO" sz="2000" kern="1200" baseline="0" dirty="0">
                <a:solidFill>
                  <a:srgbClr val="000099"/>
                </a:solidFill>
                <a:effectLst/>
                <a:latin typeface="Arial" panose="020B0604020202020204" pitchFamily="34" charset="0"/>
                <a:ea typeface="+mj-ea"/>
                <a:cs typeface="Arial" panose="020B0604020202020204" pitchFamily="34" charset="0"/>
              </a:rPr>
              <a:t>nálisis de información recolectada con el instrumento: “PRÁCTICAS Y HERRAMIENTAS RESTAURATIVAS” en tres entidades que adelantan procesos a partir del ENFOQUE RESTAURATIVO O DE JUSTICIA RESTAURATIVA durante el año 2019 y su actualización en el 2021</a:t>
            </a:r>
          </a:p>
          <a:p>
            <a:pPr lvl="0">
              <a:lnSpc>
                <a:spcPct val="150000"/>
              </a:lnSpc>
              <a:spcBef>
                <a:spcPts val="1200"/>
              </a:spcBef>
              <a:spcAft>
                <a:spcPts val="600"/>
              </a:spcAft>
            </a:pPr>
            <a:r>
              <a:rPr lang="es-CO" sz="2000" dirty="0">
                <a:solidFill>
                  <a:srgbClr val="000099"/>
                </a:solidFill>
                <a:latin typeface="Arial" panose="020B0604020202020204" pitchFamily="34" charset="0"/>
                <a:ea typeface="+mj-ea"/>
                <a:cs typeface="Arial" panose="020B0604020202020204" pitchFamily="34" charset="0"/>
              </a:rPr>
              <a:t>Se busca </a:t>
            </a:r>
            <a:r>
              <a:rPr lang="es-CO" sz="2000" kern="1200" baseline="0" dirty="0">
                <a:solidFill>
                  <a:srgbClr val="000099"/>
                </a:solidFill>
                <a:effectLst/>
                <a:latin typeface="Arial" panose="020B0604020202020204" pitchFamily="34" charset="0"/>
                <a:ea typeface="+mj-ea"/>
                <a:cs typeface="Arial" panose="020B0604020202020204" pitchFamily="34" charset="0"/>
              </a:rPr>
              <a:t>conocer las prácticas y herramientas restaurativas que aplican operadores de las sanciones del SRPA y el Programa Distrital de Justicia Juvenil Restaurativa de la Secretaría de Seguridad, Convivencia y Justicia en el proceso de atención con adolescentes y jóvenes en conflicto con la ley penal.</a:t>
            </a:r>
            <a:endParaRPr lang="es-CO" sz="20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60727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524560"/>
          </a:xfrm>
        </p:spPr>
        <p:txBody>
          <a:bodyPr>
            <a:noAutofit/>
          </a:bodyPr>
          <a:lstStyle/>
          <a:p>
            <a:pPr algn="ctr">
              <a:lnSpc>
                <a:spcPct val="150000"/>
              </a:lnSpc>
              <a:spcBef>
                <a:spcPts val="600"/>
              </a:spcBef>
              <a:spcAft>
                <a:spcPts val="600"/>
              </a:spcAft>
            </a:pPr>
            <a:r>
              <a:rPr lang="es-CO" sz="2800" b="1" kern="1200" baseline="0" dirty="0">
                <a:solidFill>
                  <a:srgbClr val="000099"/>
                </a:solidFill>
                <a:effectLst/>
                <a:latin typeface="Arial" panose="020B0604020202020204" pitchFamily="34" charset="0"/>
                <a:cs typeface="Arial" panose="020B0604020202020204" pitchFamily="34" charset="0"/>
              </a:rPr>
              <a:t>MARCO NORMATIVO INTERNACIONAL</a:t>
            </a:r>
            <a:endParaRPr lang="es-CO" sz="2800" b="1" baseline="0" dirty="0">
              <a:solidFill>
                <a:srgbClr val="000099"/>
              </a:solidFill>
              <a:latin typeface="Arial" panose="020B0604020202020204" pitchFamily="34" charset="0"/>
              <a:cs typeface="Arial" panose="020B0604020202020204" pitchFamily="34" charset="0"/>
            </a:endParaRPr>
          </a:p>
        </p:txBody>
      </p:sp>
      <p:sp>
        <p:nvSpPr>
          <p:cNvPr id="5" name="Marcador de texto 4"/>
          <p:cNvSpPr>
            <a:spLocks noGrp="1"/>
          </p:cNvSpPr>
          <p:nvPr>
            <p:ph type="body" idx="4294967295"/>
          </p:nvPr>
        </p:nvSpPr>
        <p:spPr>
          <a:xfrm>
            <a:off x="284205" y="1161535"/>
            <a:ext cx="11069595" cy="5548184"/>
          </a:xfrm>
        </p:spPr>
        <p:txBody>
          <a:bodyPr>
            <a:noAutofit/>
          </a:bodyPr>
          <a:lstStyle/>
          <a:p>
            <a:pPr lvl="0">
              <a:lnSpc>
                <a:spcPct val="150000"/>
              </a:lnSpc>
              <a:spcBef>
                <a:spcPts val="0"/>
              </a:spcBef>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1948. </a:t>
            </a:r>
            <a:r>
              <a:rPr lang="es-CO" sz="2000" b="1" kern="1200" dirty="0">
                <a:solidFill>
                  <a:srgbClr val="000099"/>
                </a:solidFill>
                <a:effectLst/>
                <a:latin typeface="Arial" panose="020B0604020202020204" pitchFamily="34" charset="0"/>
                <a:ea typeface="+mj-ea"/>
                <a:cs typeface="Arial" panose="020B0604020202020204" pitchFamily="34" charset="0"/>
              </a:rPr>
              <a:t>Derechos Humanos </a:t>
            </a:r>
            <a:r>
              <a:rPr lang="es-CO" sz="2000" kern="1200" dirty="0">
                <a:solidFill>
                  <a:srgbClr val="000099"/>
                </a:solidFill>
                <a:effectLst/>
                <a:latin typeface="Arial" panose="020B0604020202020204" pitchFamily="34" charset="0"/>
                <a:ea typeface="+mj-ea"/>
                <a:cs typeface="Arial" panose="020B0604020202020204" pitchFamily="34" charset="0"/>
              </a:rPr>
              <a:t>- </a:t>
            </a:r>
            <a:r>
              <a:rPr lang="es-CO" sz="2000" kern="1200" baseline="0" dirty="0">
                <a:solidFill>
                  <a:srgbClr val="000099"/>
                </a:solidFill>
                <a:effectLst/>
                <a:latin typeface="Arial" panose="020B0604020202020204" pitchFamily="34" charset="0"/>
                <a:ea typeface="+mj-ea"/>
                <a:cs typeface="Arial" panose="020B0604020202020204" pitchFamily="34" charset="0"/>
              </a:rPr>
              <a:t>1959. </a:t>
            </a:r>
            <a:r>
              <a:rPr lang="es-CO" sz="2000" b="1" kern="1200" baseline="0" dirty="0">
                <a:solidFill>
                  <a:srgbClr val="000099"/>
                </a:solidFill>
                <a:effectLst/>
                <a:latin typeface="Arial" panose="020B0604020202020204" pitchFamily="34" charset="0"/>
                <a:ea typeface="+mj-ea"/>
                <a:cs typeface="Arial" panose="020B0604020202020204" pitchFamily="34" charset="0"/>
              </a:rPr>
              <a:t>Declaración de los derechos del niño</a:t>
            </a:r>
            <a:r>
              <a:rPr lang="es-CO" sz="2000" kern="1200" baseline="0" dirty="0">
                <a:solidFill>
                  <a:srgbClr val="000099"/>
                </a:solidFill>
                <a:effectLst/>
                <a:latin typeface="Arial" panose="020B0604020202020204" pitchFamily="34" charset="0"/>
                <a:ea typeface="+mj-ea"/>
                <a:cs typeface="Arial" panose="020B0604020202020204" pitchFamily="34" charset="0"/>
              </a:rPr>
              <a:t>: Población de especial protección (enfoque </a:t>
            </a:r>
            <a:r>
              <a:rPr lang="es-CO" sz="2000" kern="1200" baseline="0" dirty="0" err="1">
                <a:solidFill>
                  <a:srgbClr val="000099"/>
                </a:solidFill>
                <a:effectLst/>
                <a:latin typeface="Arial" panose="020B0604020202020204" pitchFamily="34" charset="0"/>
                <a:ea typeface="+mj-ea"/>
                <a:cs typeface="Arial" panose="020B0604020202020204" pitchFamily="34" charset="0"/>
              </a:rPr>
              <a:t>adultocéntrico</a:t>
            </a:r>
            <a:r>
              <a:rPr lang="es-CO" sz="2000" kern="1200" baseline="0" dirty="0">
                <a:solidFill>
                  <a:srgbClr val="000099"/>
                </a:solidFill>
                <a:effectLst/>
                <a:latin typeface="Arial" panose="020B0604020202020204" pitchFamily="34" charset="0"/>
                <a:ea typeface="+mj-ea"/>
                <a:cs typeface="Arial" panose="020B0604020202020204" pitchFamily="34" charset="0"/>
              </a:rPr>
              <a:t>) - 1974 </a:t>
            </a:r>
            <a:r>
              <a:rPr lang="es-CO" sz="2000" b="1" kern="1200" baseline="0" dirty="0">
                <a:solidFill>
                  <a:srgbClr val="000099"/>
                </a:solidFill>
                <a:effectLst/>
                <a:latin typeface="Arial" panose="020B0604020202020204" pitchFamily="34" charset="0"/>
                <a:ea typeface="+mj-ea"/>
                <a:cs typeface="Arial" panose="020B0604020202020204" pitchFamily="34" charset="0"/>
              </a:rPr>
              <a:t>Declaración sobre la protección de la mujer y el niño en estados de emergencia o de conflicto armado</a:t>
            </a:r>
            <a:r>
              <a:rPr lang="es-CO" sz="2000" kern="1200" baseline="0" dirty="0">
                <a:solidFill>
                  <a:srgbClr val="000099"/>
                </a:solidFill>
                <a:effectLst/>
                <a:latin typeface="Arial" panose="020B0604020202020204" pitchFamily="34" charset="0"/>
                <a:ea typeface="+mj-ea"/>
                <a:cs typeface="Arial" panose="020B0604020202020204" pitchFamily="34" charset="0"/>
              </a:rPr>
              <a:t>: Prohíbe todas las forma de violencia contra las mujeres y niños</a:t>
            </a:r>
            <a:r>
              <a:rPr lang="es-CO" sz="2000" kern="1200" dirty="0">
                <a:solidFill>
                  <a:srgbClr val="000099"/>
                </a:solidFill>
                <a:effectLst/>
                <a:latin typeface="Arial" panose="020B0604020202020204" pitchFamily="34" charset="0"/>
                <a:ea typeface="+mj-ea"/>
                <a:cs typeface="Arial" panose="020B0604020202020204" pitchFamily="34" charset="0"/>
              </a:rPr>
              <a:t> - </a:t>
            </a:r>
            <a:r>
              <a:rPr lang="es-CO" sz="2000" kern="1200" baseline="0" dirty="0">
                <a:solidFill>
                  <a:srgbClr val="000099"/>
                </a:solidFill>
                <a:effectLst/>
                <a:latin typeface="Arial" panose="020B0604020202020204" pitchFamily="34" charset="0"/>
                <a:ea typeface="+mj-ea"/>
                <a:cs typeface="Arial" panose="020B0604020202020204" pitchFamily="34" charset="0"/>
              </a:rPr>
              <a:t>Establece necesidad que los países cuenten con herramientas que permitan a los/as adolescentes en conflicto con la ley penal acceder a procedimientos para la </a:t>
            </a:r>
            <a:r>
              <a:rPr lang="es-CO" sz="2000" kern="1200" baseline="0" dirty="0" err="1">
                <a:solidFill>
                  <a:srgbClr val="000099"/>
                </a:solidFill>
                <a:effectLst/>
                <a:latin typeface="Arial" panose="020B0604020202020204" pitchFamily="34" charset="0"/>
                <a:ea typeface="+mj-ea"/>
                <a:cs typeface="Arial" panose="020B0604020202020204" pitchFamily="34" charset="0"/>
              </a:rPr>
              <a:t>desjudicialización</a:t>
            </a:r>
            <a:r>
              <a:rPr lang="es-CO" sz="2000" kern="1200" baseline="0" dirty="0">
                <a:solidFill>
                  <a:srgbClr val="000099"/>
                </a:solidFill>
                <a:effectLst/>
                <a:latin typeface="Arial" panose="020B0604020202020204" pitchFamily="34" charset="0"/>
                <a:ea typeface="+mj-ea"/>
                <a:cs typeface="Arial" panose="020B0604020202020204" pitchFamily="34" charset="0"/>
              </a:rPr>
              <a:t>, sin que implique impunidad - Plantea la atención desde una perspectiva del desarrollo personal, social y educativo para alejarlos del contexto de delincuencia - Se promueve el bienestar y la protección del adolescente infractor.</a:t>
            </a:r>
          </a:p>
          <a:p>
            <a:pPr>
              <a:lnSpc>
                <a:spcPct val="150000"/>
              </a:lnSpc>
              <a:spcBef>
                <a:spcPts val="0"/>
              </a:spcBef>
              <a:spcAft>
                <a:spcPts val="600"/>
              </a:spcAft>
            </a:pPr>
            <a:r>
              <a:rPr lang="es-CO" sz="2000" dirty="0">
                <a:solidFill>
                  <a:srgbClr val="000099"/>
                </a:solidFill>
                <a:latin typeface="Arial" panose="020B0604020202020204" pitchFamily="34" charset="0"/>
                <a:ea typeface="+mj-ea"/>
                <a:cs typeface="Arial" panose="020B0604020202020204" pitchFamily="34" charset="0"/>
              </a:rPr>
              <a:t>1989. </a:t>
            </a:r>
            <a:r>
              <a:rPr lang="es-CO" sz="2000" b="1" kern="1200" baseline="0" dirty="0">
                <a:solidFill>
                  <a:srgbClr val="000099"/>
                </a:solidFill>
                <a:effectLst/>
                <a:latin typeface="Arial" panose="020B0604020202020204" pitchFamily="34" charset="0"/>
                <a:cs typeface="Arial" panose="020B0604020202020204" pitchFamily="34" charset="0"/>
              </a:rPr>
              <a:t>Convención sobre los derechos del </a:t>
            </a:r>
            <a:r>
              <a:rPr lang="es-CO" sz="2000" b="1" dirty="0">
                <a:solidFill>
                  <a:srgbClr val="000099"/>
                </a:solidFill>
                <a:latin typeface="Arial" panose="020B0604020202020204" pitchFamily="34" charset="0"/>
                <a:cs typeface="Arial" panose="020B0604020202020204" pitchFamily="34" charset="0"/>
              </a:rPr>
              <a:t>niño – CID</a:t>
            </a:r>
            <a:r>
              <a:rPr lang="es-CO" sz="2000" dirty="0">
                <a:solidFill>
                  <a:srgbClr val="000099"/>
                </a:solidFill>
                <a:latin typeface="Arial" panose="020B0604020202020204" pitchFamily="34" charset="0"/>
                <a:cs typeface="Arial" panose="020B0604020202020204" pitchFamily="34" charset="0"/>
              </a:rPr>
              <a:t>. </a:t>
            </a:r>
            <a:r>
              <a:rPr lang="es-CO" sz="2000" kern="1200" baseline="0" dirty="0">
                <a:solidFill>
                  <a:srgbClr val="000099"/>
                </a:solidFill>
                <a:effectLst/>
                <a:latin typeface="Arial" panose="020B0604020202020204" pitchFamily="34" charset="0"/>
                <a:ea typeface="+mj-ea"/>
                <a:cs typeface="Arial" panose="020B0604020202020204" pitchFamily="34" charset="0"/>
              </a:rPr>
              <a:t>Instrumento para la protección integral a la población - Se abandona doctrina de la SITUACIÓN IRREGULAR y establece el paradigma de la PROTECCIÓN INTEGRAL </a:t>
            </a:r>
            <a:endParaRPr lang="es-CO" sz="20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96279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284205" y="365126"/>
            <a:ext cx="11269363" cy="957048"/>
          </a:xfrm>
        </p:spPr>
        <p:txBody>
          <a:bodyPr>
            <a:noAutofit/>
          </a:bodyPr>
          <a:lstStyle/>
          <a:p>
            <a:pPr algn="ctr">
              <a:lnSpc>
                <a:spcPct val="150000"/>
              </a:lnSpc>
              <a:spcBef>
                <a:spcPts val="600"/>
              </a:spcBef>
              <a:spcAft>
                <a:spcPts val="600"/>
              </a:spcAft>
            </a:pPr>
            <a:r>
              <a:rPr lang="es-CO" sz="2400" b="1" kern="1200" baseline="0" dirty="0">
                <a:solidFill>
                  <a:srgbClr val="000099"/>
                </a:solidFill>
                <a:effectLst/>
                <a:latin typeface="Arial" panose="020B0604020202020204" pitchFamily="34" charset="0"/>
                <a:cs typeface="Arial" panose="020B0604020202020204" pitchFamily="34" charset="0"/>
              </a:rPr>
              <a:t>LEY 1098 DE 2006 CÓDIGO DE INFANCIA Y ADOLESCENCIA</a:t>
            </a:r>
            <a:r>
              <a:rPr lang="es-CO" sz="2400" dirty="0">
                <a:solidFill>
                  <a:srgbClr val="000099"/>
                </a:solidFill>
                <a:latin typeface="Arial" panose="020B0604020202020204" pitchFamily="34" charset="0"/>
                <a:cs typeface="Arial" panose="020B0604020202020204" pitchFamily="34" charset="0"/>
              </a:rPr>
              <a:t> - </a:t>
            </a:r>
            <a:r>
              <a:rPr lang="es-CO" sz="2400" b="1" dirty="0">
                <a:solidFill>
                  <a:srgbClr val="000099"/>
                </a:solidFill>
                <a:latin typeface="Arial" panose="020B0604020202020204" pitchFamily="34" charset="0"/>
                <a:cs typeface="Arial" panose="020B0604020202020204" pitchFamily="34" charset="0"/>
              </a:rPr>
              <a:t>SISTEMA DE RESPONSABILIDAD PENAL PARA ADOLESCENTES (SRPA)</a:t>
            </a:r>
            <a:endParaRPr lang="es-CO" sz="2400" baseline="0" dirty="0">
              <a:solidFill>
                <a:srgbClr val="000099"/>
              </a:solidFill>
              <a:latin typeface="Arial" panose="020B0604020202020204" pitchFamily="34" charset="0"/>
              <a:cs typeface="Arial" panose="020B0604020202020204" pitchFamily="34" charset="0"/>
            </a:endParaRPr>
          </a:p>
        </p:txBody>
      </p:sp>
      <p:sp>
        <p:nvSpPr>
          <p:cNvPr id="3" name="Marcador de texto 2"/>
          <p:cNvSpPr>
            <a:spLocks noGrp="1"/>
          </p:cNvSpPr>
          <p:nvPr>
            <p:ph type="body" idx="4294967295"/>
          </p:nvPr>
        </p:nvSpPr>
        <p:spPr>
          <a:xfrm>
            <a:off x="481913" y="1581665"/>
            <a:ext cx="11158151" cy="4967416"/>
          </a:xfrm>
        </p:spPr>
        <p:txBody>
          <a:bodyPr>
            <a:noAutofit/>
          </a:bodyPr>
          <a:lstStyle/>
          <a:p>
            <a:pPr lvl="0">
              <a:lnSpc>
                <a:spcPct val="150000"/>
              </a:lnSpc>
              <a:spcBef>
                <a:spcPts val="0"/>
              </a:spcBef>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Garantiza los derechos de niños, niñas y adolescentes (NNA) según la CDN</a:t>
            </a:r>
          </a:p>
          <a:p>
            <a:pPr lvl="0">
              <a:lnSpc>
                <a:spcPct val="150000"/>
              </a:lnSpc>
              <a:spcBef>
                <a:spcPts val="0"/>
              </a:spcBef>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El SRPA adopta la protección integral (Diferente del sistema de adultos)</a:t>
            </a:r>
          </a:p>
          <a:p>
            <a:pPr lvl="0">
              <a:lnSpc>
                <a:spcPct val="150000"/>
              </a:lnSpc>
              <a:spcBef>
                <a:spcPts val="0"/>
              </a:spcBef>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Finalidad restaurativa de la sanción: Reparar el daño de la conducta contraria a la ley </a:t>
            </a:r>
          </a:p>
          <a:p>
            <a:pPr lvl="0">
              <a:lnSpc>
                <a:spcPct val="150000"/>
              </a:lnSpc>
              <a:spcBef>
                <a:spcPts val="0"/>
              </a:spcBef>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El adolescente se responsabiliza por los perjuicios causados a las víctimas con mecanismos que permitan la resolución del conflicto y su reintegración a la comunidad</a:t>
            </a:r>
          </a:p>
          <a:p>
            <a:pPr lvl="0">
              <a:lnSpc>
                <a:spcPct val="150000"/>
              </a:lnSpc>
              <a:spcBef>
                <a:spcPts val="0"/>
              </a:spcBef>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Diseño</a:t>
            </a:r>
            <a:r>
              <a:rPr lang="es-CO" sz="1800" kern="1200" dirty="0">
                <a:solidFill>
                  <a:srgbClr val="000099"/>
                </a:solidFill>
                <a:effectLst/>
                <a:latin typeface="Arial" panose="020B0604020202020204" pitchFamily="34" charset="0"/>
                <a:ea typeface="+mj-ea"/>
                <a:cs typeface="Arial" panose="020B0604020202020204" pitchFamily="34" charset="0"/>
              </a:rPr>
              <a:t> de </a:t>
            </a:r>
            <a:r>
              <a:rPr lang="es-CO" sz="1800" kern="1200" baseline="0" dirty="0">
                <a:solidFill>
                  <a:srgbClr val="000099"/>
                </a:solidFill>
                <a:effectLst/>
                <a:latin typeface="Arial" panose="020B0604020202020204" pitchFamily="34" charset="0"/>
                <a:ea typeface="+mj-ea"/>
                <a:cs typeface="Arial" panose="020B0604020202020204" pitchFamily="34" charset="0"/>
              </a:rPr>
              <a:t>programas de atención en las sanciones (ICBF), con principios de apoyo a la familia </a:t>
            </a:r>
          </a:p>
          <a:p>
            <a:pPr lvl="0">
              <a:lnSpc>
                <a:spcPct val="150000"/>
              </a:lnSpc>
              <a:spcBef>
                <a:spcPts val="0"/>
              </a:spcBef>
              <a:spcAft>
                <a:spcPts val="600"/>
              </a:spcAft>
            </a:pPr>
            <a:r>
              <a:rPr lang="es-CO" sz="1800" dirty="0">
                <a:solidFill>
                  <a:srgbClr val="000099"/>
                </a:solidFill>
                <a:latin typeface="Arial" panose="020B0604020202020204" pitchFamily="34" charset="0"/>
                <a:ea typeface="+mj-ea"/>
                <a:cs typeface="Arial" panose="020B0604020202020204" pitchFamily="34" charset="0"/>
              </a:rPr>
              <a:t>S</a:t>
            </a:r>
            <a:r>
              <a:rPr lang="es-CO" sz="1800" kern="1200" baseline="0" dirty="0">
                <a:solidFill>
                  <a:srgbClr val="000099"/>
                </a:solidFill>
                <a:effectLst/>
                <a:latin typeface="Arial" panose="020B0604020202020204" pitchFamily="34" charset="0"/>
                <a:ea typeface="+mj-ea"/>
                <a:cs typeface="Arial" panose="020B0604020202020204" pitchFamily="34" charset="0"/>
              </a:rPr>
              <a:t>anciones que cumplirán en programas de atención especializados y deberán responder a lineamientos técnicos</a:t>
            </a:r>
          </a:p>
          <a:p>
            <a:pPr lvl="0">
              <a:lnSpc>
                <a:spcPct val="150000"/>
              </a:lnSpc>
              <a:spcBef>
                <a:spcPts val="0"/>
              </a:spcBef>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Para la operación de las sanciones se contrata un operador o entidad vinculado por contrato de aportes y </a:t>
            </a:r>
          </a:p>
          <a:p>
            <a:pPr lvl="0">
              <a:lnSpc>
                <a:spcPct val="150000"/>
              </a:lnSpc>
              <a:spcBef>
                <a:spcPts val="0"/>
              </a:spcBef>
              <a:spcAft>
                <a:spcPts val="600"/>
              </a:spcAft>
            </a:pPr>
            <a:r>
              <a:rPr lang="es-CO" sz="1800" dirty="0">
                <a:solidFill>
                  <a:srgbClr val="000099"/>
                </a:solidFill>
                <a:latin typeface="Arial" panose="020B0604020202020204" pitchFamily="34" charset="0"/>
                <a:ea typeface="+mj-ea"/>
                <a:cs typeface="Arial" panose="020B0604020202020204" pitchFamily="34" charset="0"/>
              </a:rPr>
              <a:t>D</a:t>
            </a:r>
            <a:r>
              <a:rPr lang="es-CO" sz="1800" kern="1200" baseline="0" dirty="0">
                <a:solidFill>
                  <a:srgbClr val="000099"/>
                </a:solidFill>
                <a:effectLst/>
                <a:latin typeface="Arial" panose="020B0604020202020204" pitchFamily="34" charset="0"/>
                <a:ea typeface="+mj-ea"/>
                <a:cs typeface="Arial" panose="020B0604020202020204" pitchFamily="34" charset="0"/>
              </a:rPr>
              <a:t>iseño de propuesta según</a:t>
            </a:r>
            <a:r>
              <a:rPr lang="es-CO" sz="1800" kern="1200" dirty="0">
                <a:solidFill>
                  <a:srgbClr val="000099"/>
                </a:solidFill>
                <a:effectLst/>
                <a:latin typeface="Arial" panose="020B0604020202020204" pitchFamily="34" charset="0"/>
                <a:ea typeface="+mj-ea"/>
                <a:cs typeface="Arial" panose="020B0604020202020204" pitchFamily="34" charset="0"/>
              </a:rPr>
              <a:t> </a:t>
            </a:r>
            <a:r>
              <a:rPr lang="es-CO" sz="1800" kern="1200" baseline="0" dirty="0">
                <a:solidFill>
                  <a:srgbClr val="000099"/>
                </a:solidFill>
                <a:effectLst/>
                <a:latin typeface="Arial" panose="020B0604020202020204" pitchFamily="34" charset="0"/>
                <a:ea typeface="+mj-ea"/>
                <a:cs typeface="Arial" panose="020B0604020202020204" pitchFamily="34" charset="0"/>
              </a:rPr>
              <a:t>Lineamientos Técnicos Modelo de Atención para adolescentes y jóvenes en conflicto con la ley.</a:t>
            </a:r>
            <a:endParaRPr lang="es-CO" sz="18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4737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23567" y="365126"/>
            <a:ext cx="11837773" cy="722270"/>
          </a:xfrm>
        </p:spPr>
        <p:txBody>
          <a:bodyPr>
            <a:normAutofit/>
          </a:bodyPr>
          <a:lstStyle/>
          <a:p>
            <a:pPr algn="ctr"/>
            <a:r>
              <a:rPr lang="es-CO" sz="2800" b="1" kern="1200" baseline="0" dirty="0">
                <a:solidFill>
                  <a:srgbClr val="000099"/>
                </a:solidFill>
                <a:effectLst/>
                <a:latin typeface="Arial" panose="020B0604020202020204" pitchFamily="34" charset="0"/>
                <a:cs typeface="Arial" panose="020B0604020202020204" pitchFamily="34" charset="0"/>
              </a:rPr>
              <a:t>PROGRAMA DISTRITAL DE JUSTICIA JUVENIL RESTAURATIVA</a:t>
            </a:r>
            <a:endParaRPr lang="es-CO" sz="2800" b="1" baseline="0" dirty="0">
              <a:solidFill>
                <a:srgbClr val="000099"/>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1383957"/>
            <a:ext cx="10515600" cy="5313405"/>
          </a:xfrm>
        </p:spPr>
        <p:txBody>
          <a:bodyPr>
            <a:normAutofit fontScale="55000" lnSpcReduction="20000"/>
          </a:bodyPr>
          <a:lstStyle/>
          <a:p>
            <a:pPr lvl="0">
              <a:lnSpc>
                <a:spcPct val="170000"/>
              </a:lnSpc>
              <a:spcBef>
                <a:spcPts val="600"/>
              </a:spcBef>
              <a:spcAft>
                <a:spcPts val="600"/>
              </a:spcAft>
            </a:pPr>
            <a:r>
              <a:rPr lang="es-CO" sz="4400" kern="1200" baseline="0" dirty="0">
                <a:solidFill>
                  <a:srgbClr val="000099"/>
                </a:solidFill>
                <a:effectLst/>
                <a:latin typeface="Arial" panose="020B0604020202020204" pitchFamily="34" charset="0"/>
                <a:ea typeface="+mj-ea"/>
                <a:cs typeface="Arial" panose="020B0604020202020204" pitchFamily="34" charset="0"/>
              </a:rPr>
              <a:t>Asume que el comportamiento delictivo, además de violar la ley, afecta y causa sufrimiento a las víctimas y a las comunidades </a:t>
            </a:r>
          </a:p>
          <a:p>
            <a:pPr lvl="0">
              <a:lnSpc>
                <a:spcPct val="170000"/>
              </a:lnSpc>
              <a:spcBef>
                <a:spcPts val="600"/>
              </a:spcBef>
              <a:spcAft>
                <a:spcPts val="600"/>
              </a:spcAft>
            </a:pPr>
            <a:r>
              <a:rPr lang="es-CO" sz="4400" kern="1200" baseline="0" dirty="0">
                <a:solidFill>
                  <a:srgbClr val="000099"/>
                </a:solidFill>
                <a:effectLst/>
                <a:latin typeface="Arial" panose="020B0604020202020204" pitchFamily="34" charset="0"/>
                <a:ea typeface="+mj-ea"/>
                <a:cs typeface="Arial" panose="020B0604020202020204" pitchFamily="34" charset="0"/>
              </a:rPr>
              <a:t>Busca involucrar al ofensor y a las partes ofendidas y les proporciona la atención y el soporte que requieran para hacerse protagonistas en la resolución del conflicto que los vincula </a:t>
            </a:r>
          </a:p>
          <a:p>
            <a:pPr lvl="0">
              <a:lnSpc>
                <a:spcPct val="170000"/>
              </a:lnSpc>
              <a:spcBef>
                <a:spcPts val="600"/>
              </a:spcBef>
              <a:spcAft>
                <a:spcPts val="600"/>
              </a:spcAft>
            </a:pPr>
            <a:r>
              <a:rPr lang="es-CO" sz="4400" kern="1200" baseline="0" dirty="0">
                <a:solidFill>
                  <a:srgbClr val="000099"/>
                </a:solidFill>
                <a:effectLst/>
                <a:latin typeface="Arial" panose="020B0604020202020204" pitchFamily="34" charset="0"/>
                <a:ea typeface="+mj-ea"/>
                <a:cs typeface="Arial" panose="020B0604020202020204" pitchFamily="34" charset="0"/>
              </a:rPr>
              <a:t>Incentiva la reparación del daño causado con la conducta ofensiva, y </a:t>
            </a:r>
          </a:p>
          <a:p>
            <a:pPr lvl="0">
              <a:lnSpc>
                <a:spcPct val="170000"/>
              </a:lnSpc>
              <a:spcBef>
                <a:spcPts val="600"/>
              </a:spcBef>
              <a:spcAft>
                <a:spcPts val="600"/>
              </a:spcAft>
            </a:pPr>
            <a:r>
              <a:rPr lang="es-CO" sz="4400" kern="1200" baseline="0" dirty="0">
                <a:solidFill>
                  <a:srgbClr val="000099"/>
                </a:solidFill>
                <a:effectLst/>
                <a:latin typeface="Arial" panose="020B0604020202020204" pitchFamily="34" charset="0"/>
                <a:ea typeface="+mj-ea"/>
                <a:cs typeface="Arial" panose="020B0604020202020204" pitchFamily="34" charset="0"/>
              </a:rPr>
              <a:t>Busca generar capacidades para que víctimas y ofensores se reintegren a sus familias y a sus comunidades.</a:t>
            </a:r>
          </a:p>
        </p:txBody>
      </p:sp>
    </p:spTree>
    <p:extLst>
      <p:ext uri="{BB962C8B-B14F-4D97-AF65-F5344CB8AC3E}">
        <p14:creationId xmlns:p14="http://schemas.microsoft.com/office/powerpoint/2010/main" val="36353679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536918"/>
          </a:xfrm>
        </p:spPr>
        <p:txBody>
          <a:bodyPr>
            <a:normAutofit fontScale="90000"/>
          </a:bodyPr>
          <a:lstStyle/>
          <a:p>
            <a:pPr algn="ctr">
              <a:lnSpc>
                <a:spcPct val="150000"/>
              </a:lnSpc>
              <a:spcBef>
                <a:spcPts val="600"/>
              </a:spcBef>
              <a:spcAft>
                <a:spcPts val="600"/>
              </a:spcAft>
            </a:pPr>
            <a:r>
              <a:rPr lang="es-CO" sz="3200" b="1" kern="1200" baseline="0" dirty="0">
                <a:solidFill>
                  <a:srgbClr val="000099"/>
                </a:solidFill>
                <a:effectLst/>
                <a:latin typeface="Arial" panose="020B0604020202020204" pitchFamily="34" charset="0"/>
                <a:cs typeface="Arial" panose="020B0604020202020204" pitchFamily="34" charset="0"/>
              </a:rPr>
              <a:t>ES IMPORTANTE MENCIONAR QUE</a:t>
            </a:r>
            <a:endParaRPr lang="es-CO" sz="3200" b="1" baseline="0" dirty="0">
              <a:solidFill>
                <a:srgbClr val="000099"/>
              </a:solidFill>
              <a:latin typeface="Arial" panose="020B0604020202020204" pitchFamily="34" charset="0"/>
              <a:cs typeface="Arial" panose="020B0604020202020204" pitchFamily="34" charset="0"/>
            </a:endParaRPr>
          </a:p>
        </p:txBody>
      </p:sp>
      <p:sp>
        <p:nvSpPr>
          <p:cNvPr id="3" name="Marcador de texto 2"/>
          <p:cNvSpPr>
            <a:spLocks noGrp="1"/>
          </p:cNvSpPr>
          <p:nvPr>
            <p:ph type="body" idx="4294967295"/>
          </p:nvPr>
        </p:nvSpPr>
        <p:spPr>
          <a:xfrm>
            <a:off x="345989" y="1223320"/>
            <a:ext cx="11257006" cy="5325762"/>
          </a:xfrm>
        </p:spPr>
        <p:txBody>
          <a:bodyPr>
            <a:noAutofit/>
          </a:bodyPr>
          <a:lstStyle/>
          <a:p>
            <a:pPr lvl="0">
              <a:lnSpc>
                <a:spcPct val="150000"/>
              </a:lnSpc>
              <a:spcBef>
                <a:spcPts val="0"/>
              </a:spcBef>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Según el Artículo 140 del CIA la Justicia Restaurativa (JR) es uno de los pilares del SRPA por lo tanto debe promoverse durante todas las etapas del proceso penal incluyendo la investigación, el juzgamiento y la ejecución de las sanciones cuyas finalidades son protectora, educativa y restaurativa. </a:t>
            </a:r>
          </a:p>
          <a:p>
            <a:pPr lvl="0">
              <a:lnSpc>
                <a:spcPct val="150000"/>
              </a:lnSpc>
              <a:spcBef>
                <a:spcPts val="0"/>
              </a:spcBef>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Se acentúa la reparación de la víctima y la vinculan a un proceso de atención psicosocial para incidir en el comportamiento de los ofensores, enfocándose en la </a:t>
            </a:r>
            <a:r>
              <a:rPr lang="es-CO" sz="2000" kern="1200" baseline="0" dirty="0" err="1">
                <a:solidFill>
                  <a:srgbClr val="000099"/>
                </a:solidFill>
                <a:effectLst/>
                <a:latin typeface="Arial" panose="020B0604020202020204" pitchFamily="34" charset="0"/>
                <a:ea typeface="+mj-ea"/>
                <a:cs typeface="Arial" panose="020B0604020202020204" pitchFamily="34" charset="0"/>
              </a:rPr>
              <a:t>responsabilización</a:t>
            </a:r>
            <a:r>
              <a:rPr lang="es-CO" sz="2000" kern="1200" baseline="0" dirty="0">
                <a:solidFill>
                  <a:srgbClr val="000099"/>
                </a:solidFill>
                <a:effectLst/>
                <a:latin typeface="Arial" panose="020B0604020202020204" pitchFamily="34" charset="0"/>
                <a:ea typeface="+mj-ea"/>
                <a:cs typeface="Arial" panose="020B0604020202020204" pitchFamily="34" charset="0"/>
              </a:rPr>
              <a:t> subjetiva (ofensor), reconocimiento del daño y necesidades (víctima), reparación y reintegración. </a:t>
            </a:r>
          </a:p>
          <a:p>
            <a:pPr lvl="0">
              <a:lnSpc>
                <a:spcPct val="150000"/>
              </a:lnSpc>
              <a:spcBef>
                <a:spcPts val="0"/>
              </a:spcBef>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Es necesario que cada uno de los actores conozca su contenido, alcance y finalidad, por lo que se puede afirmar que los procesos y las prácticas restaurativas deben implementarse durante la ejecución de las sanciones penales, incluso antes de que los adolescentes entren en contacto con el sistema, por lo que es importante las políticas de prevención del delito</a:t>
            </a:r>
            <a:endParaRPr lang="es-CO" sz="32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9069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667265" y="531341"/>
            <a:ext cx="10861589" cy="6005383"/>
          </a:xfrm>
        </p:spPr>
        <p:txBody>
          <a:bodyPr>
            <a:noAutofit/>
          </a:bodyPr>
          <a:lstStyle/>
          <a:p>
            <a:pPr lvl="0">
              <a:lnSpc>
                <a:spcPct val="150000"/>
              </a:lnSpc>
              <a:spcBef>
                <a:spcPts val="600"/>
              </a:spcBef>
              <a:spcAft>
                <a:spcPts val="600"/>
              </a:spcAft>
            </a:pPr>
            <a:r>
              <a:rPr lang="es-CO" sz="2400" dirty="0">
                <a:solidFill>
                  <a:srgbClr val="000099"/>
                </a:solidFill>
                <a:latin typeface="Arial" panose="020B0604020202020204" pitchFamily="34" charset="0"/>
                <a:cs typeface="Arial" panose="020B0604020202020204" pitchFamily="34" charset="0"/>
              </a:rPr>
              <a:t>No busca la venganza regulada a través del castigo penal</a:t>
            </a:r>
            <a:endParaRPr lang="es-CO" sz="2400" kern="1200" baseline="0" dirty="0">
              <a:solidFill>
                <a:srgbClr val="000099"/>
              </a:solidFill>
              <a:effectLst/>
              <a:latin typeface="Arial" panose="020B0604020202020204" pitchFamily="34" charset="0"/>
              <a:ea typeface="+mj-ea"/>
              <a:cs typeface="Arial" panose="020B0604020202020204" pitchFamily="34" charset="0"/>
            </a:endParaRPr>
          </a:p>
          <a:p>
            <a:pPr lvl="0">
              <a:lnSpc>
                <a:spcPct val="150000"/>
              </a:lnSpc>
              <a:spcBef>
                <a:spcPts val="600"/>
              </a:spcBef>
              <a:spcAft>
                <a:spcPts val="600"/>
              </a:spcAft>
            </a:pPr>
            <a:r>
              <a:rPr lang="es-CO" sz="2400" kern="1200" baseline="0" dirty="0">
                <a:solidFill>
                  <a:srgbClr val="000099"/>
                </a:solidFill>
                <a:effectLst/>
                <a:latin typeface="Arial" panose="020B0604020202020204" pitchFamily="34" charset="0"/>
                <a:ea typeface="+mj-ea"/>
                <a:cs typeface="Arial" panose="020B0604020202020204" pitchFamily="34" charset="0"/>
              </a:rPr>
              <a:t>Se concentra en devolverle el protagonismo del conflicto a las víctimas, en el reconocimiento del ofensor de los daños generados a partir de la comisión de un delito e involucra a las partes directas e indirectas del conflicto: </a:t>
            </a:r>
          </a:p>
          <a:p>
            <a:pPr lvl="1">
              <a:lnSpc>
                <a:spcPct val="150000"/>
              </a:lnSpc>
              <a:spcBef>
                <a:spcPts val="600"/>
              </a:spcBef>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A la víctima (para atender, proteger y reparar) - Al adolescente / joven infractor (en procura de buscar la </a:t>
            </a:r>
            <a:r>
              <a:rPr lang="es-CO" sz="2000" kern="1200" baseline="0" dirty="0" err="1">
                <a:solidFill>
                  <a:srgbClr val="000099"/>
                </a:solidFill>
                <a:effectLst/>
                <a:latin typeface="Arial" panose="020B0604020202020204" pitchFamily="34" charset="0"/>
                <a:ea typeface="+mj-ea"/>
                <a:cs typeface="Arial" panose="020B0604020202020204" pitchFamily="34" charset="0"/>
              </a:rPr>
              <a:t>responsabilización</a:t>
            </a:r>
            <a:r>
              <a:rPr lang="es-CO" sz="2000" kern="1200" baseline="0" dirty="0">
                <a:solidFill>
                  <a:srgbClr val="000099"/>
                </a:solidFill>
                <a:effectLst/>
                <a:latin typeface="Arial" panose="020B0604020202020204" pitchFamily="34" charset="0"/>
                <a:ea typeface="+mj-ea"/>
                <a:cs typeface="Arial" panose="020B0604020202020204" pitchFamily="34" charset="0"/>
              </a:rPr>
              <a:t> por los daños causados con la conducta delictiva, la ratificación de compromisos en iniciativas orientadas a reparar el daño causado y a generar capacidades para mediar su inclusión social, educativa, productiva, etc.)</a:t>
            </a:r>
            <a:r>
              <a:rPr lang="es-CO" sz="2000" kern="1200" dirty="0">
                <a:solidFill>
                  <a:srgbClr val="000099"/>
                </a:solidFill>
                <a:effectLst/>
                <a:latin typeface="Arial" panose="020B0604020202020204" pitchFamily="34" charset="0"/>
                <a:ea typeface="+mj-ea"/>
                <a:cs typeface="Arial" panose="020B0604020202020204" pitchFamily="34" charset="0"/>
              </a:rPr>
              <a:t> - </a:t>
            </a:r>
            <a:r>
              <a:rPr lang="es-CO" sz="2000" kern="1200" baseline="0" dirty="0">
                <a:solidFill>
                  <a:srgbClr val="000099"/>
                </a:solidFill>
                <a:effectLst/>
                <a:latin typeface="Arial" panose="020B0604020202020204" pitchFamily="34" charset="0"/>
                <a:ea typeface="+mj-ea"/>
                <a:cs typeface="Arial" panose="020B0604020202020204" pitchFamily="34" charset="0"/>
              </a:rPr>
              <a:t>A la familia y a la comunidad (a quienes busca hacer corresponsables de la resolución de los conflictos en que se ven inmersos sus adolescentes y jóvenes).</a:t>
            </a:r>
            <a:endParaRPr lang="es-CO" sz="20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1662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475134"/>
          </a:xfrm>
        </p:spPr>
        <p:txBody>
          <a:bodyPr>
            <a:normAutofit fontScale="90000"/>
          </a:bodyPr>
          <a:lstStyle/>
          <a:p>
            <a:pPr algn="ctr">
              <a:lnSpc>
                <a:spcPct val="150000"/>
              </a:lnSpc>
              <a:spcBef>
                <a:spcPts val="600"/>
              </a:spcBef>
              <a:spcAft>
                <a:spcPts val="600"/>
              </a:spcAft>
            </a:pPr>
            <a:r>
              <a:rPr lang="es-CO" sz="3200" b="1" kern="1200" baseline="0" dirty="0">
                <a:solidFill>
                  <a:srgbClr val="000099"/>
                </a:solidFill>
                <a:effectLst/>
                <a:latin typeface="Arial" panose="020B0604020202020204" pitchFamily="34" charset="0"/>
                <a:cs typeface="Arial" panose="020B0604020202020204" pitchFamily="34" charset="0"/>
              </a:rPr>
              <a:t>BAJO ESTE MARCO</a:t>
            </a:r>
            <a:endParaRPr lang="es-CO" sz="3200" b="1" baseline="0" dirty="0">
              <a:solidFill>
                <a:srgbClr val="000099"/>
              </a:solidFill>
              <a:latin typeface="Arial" panose="020B0604020202020204" pitchFamily="34" charset="0"/>
              <a:cs typeface="Arial" panose="020B0604020202020204" pitchFamily="34" charset="0"/>
            </a:endParaRPr>
          </a:p>
        </p:txBody>
      </p:sp>
      <p:sp>
        <p:nvSpPr>
          <p:cNvPr id="3" name="Marcador de texto 2"/>
          <p:cNvSpPr>
            <a:spLocks noGrp="1"/>
          </p:cNvSpPr>
          <p:nvPr>
            <p:ph type="body" idx="4294967295"/>
          </p:nvPr>
        </p:nvSpPr>
        <p:spPr>
          <a:xfrm>
            <a:off x="543697" y="1334530"/>
            <a:ext cx="11046941" cy="5165124"/>
          </a:xfrm>
        </p:spPr>
        <p:txBody>
          <a:bodyPr>
            <a:noAutofit/>
          </a:bodyPr>
          <a:lstStyle/>
          <a:p>
            <a:pPr lvl="0">
              <a:spcAft>
                <a:spcPts val="600"/>
              </a:spcAft>
            </a:pPr>
            <a:r>
              <a:rPr lang="es-CO" sz="2200" kern="1200" baseline="0" dirty="0">
                <a:solidFill>
                  <a:srgbClr val="000099"/>
                </a:solidFill>
                <a:effectLst/>
                <a:latin typeface="Arial" panose="020B0604020202020204" pitchFamily="34" charset="0"/>
                <a:ea typeface="+mj-ea"/>
                <a:cs typeface="Arial" panose="020B0604020202020204" pitchFamily="34" charset="0"/>
              </a:rPr>
              <a:t>Se reconoce el conflicto entre víctima y ofensor como de interés de la comunidad,</a:t>
            </a:r>
            <a:r>
              <a:rPr lang="es-CO" sz="2200" kern="1200" dirty="0">
                <a:solidFill>
                  <a:srgbClr val="000099"/>
                </a:solidFill>
                <a:effectLst/>
                <a:latin typeface="Arial" panose="020B0604020202020204" pitchFamily="34" charset="0"/>
                <a:ea typeface="+mj-ea"/>
                <a:cs typeface="Arial" panose="020B0604020202020204" pitchFamily="34" charset="0"/>
              </a:rPr>
              <a:t> e</a:t>
            </a:r>
            <a:r>
              <a:rPr lang="es-CO" sz="2200" kern="1200" baseline="0" dirty="0">
                <a:solidFill>
                  <a:srgbClr val="000099"/>
                </a:solidFill>
                <a:effectLst/>
                <a:latin typeface="Arial" panose="020B0604020202020204" pitchFamily="34" charset="0"/>
                <a:ea typeface="+mj-ea"/>
                <a:cs typeface="Arial" panose="020B0604020202020204" pitchFamily="34" charset="0"/>
              </a:rPr>
              <a:t>s una justicia que propende la inclusión, el restablecimiento y garantía de derechos.</a:t>
            </a:r>
          </a:p>
          <a:p>
            <a:pPr lvl="0">
              <a:spcAft>
                <a:spcPts val="600"/>
              </a:spcAft>
            </a:pPr>
            <a:r>
              <a:rPr lang="es-CO" sz="2200" kern="1200" baseline="0" dirty="0">
                <a:solidFill>
                  <a:srgbClr val="000099"/>
                </a:solidFill>
                <a:effectLst/>
                <a:latin typeface="Arial" panose="020B0604020202020204" pitchFamily="34" charset="0"/>
                <a:ea typeface="+mj-ea"/>
                <a:cs typeface="Arial" panose="020B0604020202020204" pitchFamily="34" charset="0"/>
              </a:rPr>
              <a:t>Este tipo de acciones busca generar procesos de reflexión de los/as involucrados/as en el conflicto para</a:t>
            </a:r>
            <a:r>
              <a:rPr lang="es-CO" sz="2200" kern="1200" dirty="0">
                <a:solidFill>
                  <a:srgbClr val="000099"/>
                </a:solidFill>
                <a:effectLst/>
                <a:latin typeface="Arial" panose="020B0604020202020204" pitchFamily="34" charset="0"/>
                <a:ea typeface="+mj-ea"/>
                <a:cs typeface="Arial" panose="020B0604020202020204" pitchFamily="34" charset="0"/>
              </a:rPr>
              <a:t> </a:t>
            </a:r>
            <a:r>
              <a:rPr lang="es-CO" sz="2200" kern="1200" baseline="0" dirty="0">
                <a:solidFill>
                  <a:srgbClr val="000099"/>
                </a:solidFill>
                <a:effectLst/>
                <a:latin typeface="Arial" panose="020B0604020202020204" pitchFamily="34" charset="0"/>
                <a:ea typeface="+mj-ea"/>
                <a:cs typeface="Arial" panose="020B0604020202020204" pitchFamily="34" charset="0"/>
              </a:rPr>
              <a:t>transcender activamente y transformar la situación</a:t>
            </a:r>
          </a:p>
          <a:p>
            <a:pPr lvl="0">
              <a:spcAft>
                <a:spcPts val="600"/>
              </a:spcAft>
            </a:pPr>
            <a:r>
              <a:rPr lang="es-CO" sz="2200" dirty="0">
                <a:solidFill>
                  <a:srgbClr val="000099"/>
                </a:solidFill>
                <a:latin typeface="Arial" panose="020B0604020202020204" pitchFamily="34" charset="0"/>
                <a:ea typeface="+mj-ea"/>
                <a:cs typeface="Arial" panose="020B0604020202020204" pitchFamily="34" charset="0"/>
              </a:rPr>
              <a:t>Se </a:t>
            </a:r>
            <a:r>
              <a:rPr lang="es-CO" sz="2200" kern="1200" baseline="0" dirty="0">
                <a:solidFill>
                  <a:srgbClr val="000099"/>
                </a:solidFill>
                <a:effectLst/>
                <a:latin typeface="Arial" panose="020B0604020202020204" pitchFamily="34" charset="0"/>
                <a:ea typeface="+mj-ea"/>
                <a:cs typeface="Arial" panose="020B0604020202020204" pitchFamily="34" charset="0"/>
              </a:rPr>
              <a:t>reconocen los daños ocasionados y necesidades generadas</a:t>
            </a:r>
          </a:p>
          <a:p>
            <a:pPr lvl="0">
              <a:spcAft>
                <a:spcPts val="600"/>
              </a:spcAft>
            </a:pPr>
            <a:r>
              <a:rPr lang="es-CO" sz="2200" dirty="0">
                <a:solidFill>
                  <a:srgbClr val="000099"/>
                </a:solidFill>
                <a:latin typeface="Arial" panose="020B0604020202020204" pitchFamily="34" charset="0"/>
                <a:ea typeface="+mj-ea"/>
                <a:cs typeface="Arial" panose="020B0604020202020204" pitchFamily="34" charset="0"/>
              </a:rPr>
              <a:t>Se </a:t>
            </a:r>
            <a:r>
              <a:rPr lang="es-CO" sz="2200" kern="1200" baseline="0" dirty="0">
                <a:solidFill>
                  <a:srgbClr val="000099"/>
                </a:solidFill>
                <a:effectLst/>
                <a:latin typeface="Arial" panose="020B0604020202020204" pitchFamily="34" charset="0"/>
                <a:ea typeface="+mj-ea"/>
                <a:cs typeface="Arial" panose="020B0604020202020204" pitchFamily="34" charset="0"/>
              </a:rPr>
              <a:t>reparan las relaciones sociales quebradas y se fortalecen las comunidades como entornos protectores</a:t>
            </a:r>
          </a:p>
          <a:p>
            <a:pPr lvl="0">
              <a:spcAft>
                <a:spcPts val="600"/>
              </a:spcAft>
            </a:pPr>
            <a:r>
              <a:rPr lang="es-CO" sz="2200" kern="1200" baseline="0" dirty="0">
                <a:solidFill>
                  <a:srgbClr val="000099"/>
                </a:solidFill>
                <a:effectLst/>
                <a:latin typeface="Arial" panose="020B0604020202020204" pitchFamily="34" charset="0"/>
                <a:ea typeface="+mj-ea"/>
                <a:cs typeface="Arial" panose="020B0604020202020204" pitchFamily="34" charset="0"/>
              </a:rPr>
              <a:t>Los procesos de la JR se nutren de mecanismos, estrategias y herramientas que persiguen el objetivo: Conseguir resultados restaurativos que beneficien a las partes. </a:t>
            </a:r>
          </a:p>
          <a:p>
            <a:pPr lvl="0">
              <a:spcAft>
                <a:spcPts val="600"/>
              </a:spcAft>
            </a:pPr>
            <a:r>
              <a:rPr lang="es-CO" sz="2200" kern="1200" baseline="0" dirty="0">
                <a:solidFill>
                  <a:srgbClr val="000099"/>
                </a:solidFill>
                <a:effectLst/>
                <a:latin typeface="Arial" panose="020B0604020202020204" pitchFamily="34" charset="0"/>
                <a:ea typeface="+mj-ea"/>
                <a:cs typeface="Arial" panose="020B0604020202020204" pitchFamily="34" charset="0"/>
              </a:rPr>
              <a:t>El enfoque restaurativo ER corresponde con un paradigma más amplio, que pretende permear todas las áreas de la vida para abordar situaciones de conflicto, transformarlos e impactar positivamente a todas las partes involucradas.</a:t>
            </a:r>
            <a:endParaRPr lang="es-CO" sz="22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3871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84053"/>
          </a:xfrm>
        </p:spPr>
        <p:txBody>
          <a:bodyPr>
            <a:normAutofit fontScale="90000"/>
          </a:bodyPr>
          <a:lstStyle/>
          <a:p>
            <a:pPr algn="ctr">
              <a:lnSpc>
                <a:spcPct val="150000"/>
              </a:lnSpc>
              <a:spcBef>
                <a:spcPts val="600"/>
              </a:spcBef>
              <a:spcAft>
                <a:spcPts val="600"/>
              </a:spcAft>
            </a:pPr>
            <a:r>
              <a:rPr lang="es-CO" sz="3200" b="1" kern="1200" baseline="0" dirty="0">
                <a:solidFill>
                  <a:srgbClr val="000099"/>
                </a:solidFill>
                <a:effectLst/>
                <a:latin typeface="Arial" panose="020B0604020202020204" pitchFamily="34" charset="0"/>
                <a:cs typeface="Arial" panose="020B0604020202020204" pitchFamily="34" charset="0"/>
              </a:rPr>
              <a:t>PRÁCTICAS RESTAURATIVAS (PR)</a:t>
            </a:r>
            <a:endParaRPr lang="es-CO" sz="3200" b="1" baseline="0" dirty="0">
              <a:solidFill>
                <a:srgbClr val="000099"/>
              </a:solidFill>
              <a:latin typeface="Arial" panose="020B0604020202020204" pitchFamily="34" charset="0"/>
              <a:cs typeface="Arial" panose="020B0604020202020204" pitchFamily="34" charset="0"/>
            </a:endParaRPr>
          </a:p>
        </p:txBody>
      </p:sp>
      <p:sp>
        <p:nvSpPr>
          <p:cNvPr id="3" name="Marcador de texto 2"/>
          <p:cNvSpPr>
            <a:spLocks noGrp="1"/>
          </p:cNvSpPr>
          <p:nvPr>
            <p:ph type="body" idx="4294967295"/>
          </p:nvPr>
        </p:nvSpPr>
        <p:spPr>
          <a:xfrm>
            <a:off x="556053" y="1569308"/>
            <a:ext cx="10960443" cy="4955059"/>
          </a:xfrm>
        </p:spPr>
        <p:txBody>
          <a:bodyPr>
            <a:noAutofit/>
          </a:bodyPr>
          <a:lstStyle/>
          <a:p>
            <a:pPr lvl="0">
              <a:lnSpc>
                <a:spcPct val="150000"/>
              </a:lnSpc>
              <a:spcBef>
                <a:spcPts val="0"/>
              </a:spcBef>
              <a:spcAft>
                <a:spcPts val="600"/>
              </a:spcAft>
            </a:pPr>
            <a:r>
              <a:rPr lang="es-CO" sz="2400" kern="1200" baseline="0" dirty="0">
                <a:solidFill>
                  <a:srgbClr val="000099"/>
                </a:solidFill>
                <a:effectLst/>
                <a:latin typeface="Arial" panose="020B0604020202020204" pitchFamily="34" charset="0"/>
                <a:ea typeface="+mj-ea"/>
                <a:cs typeface="Arial" panose="020B0604020202020204" pitchFamily="34" charset="0"/>
              </a:rPr>
              <a:t>Son herramientas que buscan la materialización tanto de la JR como del ER</a:t>
            </a:r>
          </a:p>
          <a:p>
            <a:pPr lvl="0">
              <a:lnSpc>
                <a:spcPct val="150000"/>
              </a:lnSpc>
              <a:spcBef>
                <a:spcPts val="0"/>
              </a:spcBef>
              <a:spcAft>
                <a:spcPts val="600"/>
              </a:spcAft>
            </a:pPr>
            <a:r>
              <a:rPr lang="es-CO" sz="2400" dirty="0">
                <a:solidFill>
                  <a:srgbClr val="000099"/>
                </a:solidFill>
                <a:latin typeface="Arial" panose="020B0604020202020204" pitchFamily="34" charset="0"/>
                <a:ea typeface="+mj-ea"/>
                <a:cs typeface="Arial" panose="020B0604020202020204" pitchFamily="34" charset="0"/>
              </a:rPr>
              <a:t>M</a:t>
            </a:r>
            <a:r>
              <a:rPr lang="es-CO" sz="2400" kern="1200" baseline="0" dirty="0">
                <a:solidFill>
                  <a:srgbClr val="000099"/>
                </a:solidFill>
                <a:effectLst/>
                <a:latin typeface="Arial" panose="020B0604020202020204" pitchFamily="34" charset="0"/>
                <a:ea typeface="+mj-ea"/>
                <a:cs typeface="Arial" panose="020B0604020202020204" pitchFamily="34" charset="0"/>
              </a:rPr>
              <a:t>ediante la construcción de procesos donde las partes intervinientes en el conflicto puedan participarte activamente</a:t>
            </a:r>
          </a:p>
          <a:p>
            <a:pPr lvl="0">
              <a:lnSpc>
                <a:spcPct val="150000"/>
              </a:lnSpc>
              <a:spcBef>
                <a:spcPts val="0"/>
              </a:spcBef>
              <a:spcAft>
                <a:spcPts val="600"/>
              </a:spcAft>
            </a:pPr>
            <a:r>
              <a:rPr lang="es-CO" sz="2400" dirty="0">
                <a:solidFill>
                  <a:srgbClr val="000099"/>
                </a:solidFill>
                <a:latin typeface="Arial" panose="020B0604020202020204" pitchFamily="34" charset="0"/>
                <a:ea typeface="+mj-ea"/>
                <a:cs typeface="Arial" panose="020B0604020202020204" pitchFamily="34" charset="0"/>
              </a:rPr>
              <a:t>C</a:t>
            </a:r>
            <a:r>
              <a:rPr lang="es-CO" sz="2400" kern="1200" baseline="0" dirty="0">
                <a:solidFill>
                  <a:srgbClr val="000099"/>
                </a:solidFill>
                <a:effectLst/>
                <a:latin typeface="Arial" panose="020B0604020202020204" pitchFamily="34" charset="0"/>
                <a:ea typeface="+mj-ea"/>
                <a:cs typeface="Arial" panose="020B0604020202020204" pitchFamily="34" charset="0"/>
              </a:rPr>
              <a:t>on el objetivo de la resolución de los daños o secuelas derivadas del conflicto o delito.</a:t>
            </a:r>
          </a:p>
          <a:p>
            <a:pPr lvl="0">
              <a:lnSpc>
                <a:spcPct val="150000"/>
              </a:lnSpc>
              <a:spcBef>
                <a:spcPts val="0"/>
              </a:spcBef>
              <a:spcAft>
                <a:spcPts val="600"/>
              </a:spcAft>
            </a:pPr>
            <a:r>
              <a:rPr lang="es-CO" sz="2400" kern="1200" baseline="0" dirty="0">
                <a:solidFill>
                  <a:srgbClr val="000099"/>
                </a:solidFill>
                <a:effectLst/>
                <a:latin typeface="Arial" panose="020B0604020202020204" pitchFamily="34" charset="0"/>
                <a:ea typeface="+mj-ea"/>
                <a:cs typeface="Arial" panose="020B0604020202020204" pitchFamily="34" charset="0"/>
              </a:rPr>
              <a:t>Igualmente, existen técnicas o prácticas informales en las que se aplican herramientas comunicativas para conseguir finalidades restaurativas, tales como las declaraciones y preguntas afectivas, entre otros.</a:t>
            </a:r>
            <a:endParaRPr lang="es-CO" sz="36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73623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241559"/>
            <a:ext cx="10515600" cy="722270"/>
          </a:xfrm>
        </p:spPr>
        <p:txBody>
          <a:bodyPr>
            <a:normAutofit fontScale="90000"/>
          </a:bodyPr>
          <a:lstStyle/>
          <a:p>
            <a:pPr algn="ctr">
              <a:lnSpc>
                <a:spcPct val="150000"/>
              </a:lnSpc>
              <a:spcBef>
                <a:spcPts val="600"/>
              </a:spcBef>
              <a:spcAft>
                <a:spcPts val="600"/>
              </a:spcAft>
            </a:pPr>
            <a:r>
              <a:rPr lang="es-CO" sz="2800" b="1" kern="1200" baseline="0" dirty="0">
                <a:solidFill>
                  <a:srgbClr val="000099"/>
                </a:solidFill>
                <a:effectLst/>
                <a:latin typeface="Arial" panose="020B0604020202020204" pitchFamily="34" charset="0"/>
                <a:cs typeface="Arial" panose="020B0604020202020204" pitchFamily="34" charset="0"/>
              </a:rPr>
              <a:t>EN COLOMBIA LA JR</a:t>
            </a:r>
            <a:endParaRPr lang="es-CO" sz="2800" b="1" baseline="0" dirty="0">
              <a:solidFill>
                <a:srgbClr val="000099"/>
              </a:solidFill>
              <a:latin typeface="Arial" panose="020B0604020202020204" pitchFamily="34" charset="0"/>
              <a:cs typeface="Arial" panose="020B0604020202020204" pitchFamily="34" charset="0"/>
            </a:endParaRPr>
          </a:p>
        </p:txBody>
      </p:sp>
      <p:sp>
        <p:nvSpPr>
          <p:cNvPr id="3" name="Marcador de texto 2"/>
          <p:cNvSpPr>
            <a:spLocks noGrp="1"/>
          </p:cNvSpPr>
          <p:nvPr>
            <p:ph type="body" idx="4294967295"/>
          </p:nvPr>
        </p:nvSpPr>
        <p:spPr>
          <a:xfrm>
            <a:off x="518984" y="1124465"/>
            <a:ext cx="10834816" cy="5350476"/>
          </a:xfrm>
        </p:spPr>
        <p:txBody>
          <a:bodyPr>
            <a:noAutofit/>
          </a:bodyPr>
          <a:lstStyle/>
          <a:p>
            <a:pPr lvl="0"/>
            <a:r>
              <a:rPr lang="es-CO" sz="2400" kern="1200" baseline="0" dirty="0">
                <a:solidFill>
                  <a:srgbClr val="000099"/>
                </a:solidFill>
                <a:effectLst/>
                <a:latin typeface="Arial" panose="020B0604020202020204" pitchFamily="34" charset="0"/>
                <a:ea typeface="+mj-ea"/>
                <a:cs typeface="Arial" panose="020B0604020202020204" pitchFamily="34" charset="0"/>
              </a:rPr>
              <a:t>Es criterio de obligatoria observancia en el contexto de responsabilidad penal adolescente tanto en los procesos adelantados, como en las finalidades de las sanciones penales, propendiendo su aplicación desde el inicio del proceso penal hasta la atención de la ejecución de la sanción.</a:t>
            </a:r>
          </a:p>
          <a:p>
            <a:pPr lvl="0"/>
            <a:r>
              <a:rPr lang="es-CO" sz="2400" kern="1200" baseline="0" dirty="0">
                <a:solidFill>
                  <a:srgbClr val="000099"/>
                </a:solidFill>
                <a:effectLst/>
                <a:latin typeface="Arial" panose="020B0604020202020204" pitchFamily="34" charset="0"/>
                <a:ea typeface="+mj-ea"/>
                <a:cs typeface="Arial" panose="020B0604020202020204" pitchFamily="34" charset="0"/>
              </a:rPr>
              <a:t>Deben procurarse acciones que:</a:t>
            </a:r>
            <a:r>
              <a:rPr lang="es-CO" sz="2400" kern="1200" dirty="0">
                <a:solidFill>
                  <a:srgbClr val="000099"/>
                </a:solidFill>
                <a:effectLst/>
                <a:latin typeface="Arial" panose="020B0604020202020204" pitchFamily="34" charset="0"/>
                <a:ea typeface="+mj-ea"/>
                <a:cs typeface="Arial" panose="020B0604020202020204" pitchFamily="34" charset="0"/>
              </a:rPr>
              <a:t> L</a:t>
            </a:r>
            <a:r>
              <a:rPr lang="es-CO" sz="2400" kern="1200" baseline="0" dirty="0">
                <a:solidFill>
                  <a:srgbClr val="000099"/>
                </a:solidFill>
                <a:effectLst/>
                <a:latin typeface="Arial" panose="020B0604020202020204" pitchFamily="34" charset="0"/>
                <a:ea typeface="+mj-ea"/>
                <a:cs typeface="Arial" panose="020B0604020202020204" pitchFamily="34" charset="0"/>
              </a:rPr>
              <a:t>e faciliten a el/la adolescente/joven, reconocer y hacerse consciente del daño causado - </a:t>
            </a:r>
            <a:r>
              <a:rPr lang="es-CO" sz="2400" dirty="0">
                <a:solidFill>
                  <a:srgbClr val="000099"/>
                </a:solidFill>
                <a:latin typeface="Arial" panose="020B0604020202020204" pitchFamily="34" charset="0"/>
                <a:ea typeface="+mj-ea"/>
                <a:cs typeface="Arial" panose="020B0604020202020204" pitchFamily="34" charset="0"/>
              </a:rPr>
              <a:t>E</a:t>
            </a:r>
            <a:r>
              <a:rPr lang="es-CO" sz="2400" kern="1200" baseline="0" dirty="0">
                <a:solidFill>
                  <a:srgbClr val="000099"/>
                </a:solidFill>
                <a:effectLst/>
                <a:latin typeface="Arial" panose="020B0604020202020204" pitchFamily="34" charset="0"/>
                <a:ea typeface="+mj-ea"/>
                <a:cs typeface="Arial" panose="020B0604020202020204" pitchFamily="34" charset="0"/>
              </a:rPr>
              <a:t>ncontrar alternativas para la resolución de conflictos</a:t>
            </a:r>
            <a:r>
              <a:rPr lang="es-CO" sz="2400" kern="1200" dirty="0">
                <a:solidFill>
                  <a:srgbClr val="000099"/>
                </a:solidFill>
                <a:effectLst/>
                <a:latin typeface="Arial" panose="020B0604020202020204" pitchFamily="34" charset="0"/>
                <a:ea typeface="+mj-ea"/>
                <a:cs typeface="Arial" panose="020B0604020202020204" pitchFamily="34" charset="0"/>
              </a:rPr>
              <a:t> - </a:t>
            </a:r>
            <a:r>
              <a:rPr lang="es-CO" sz="2400" kern="1200" baseline="0" dirty="0">
                <a:solidFill>
                  <a:srgbClr val="000099"/>
                </a:solidFill>
                <a:effectLst/>
                <a:latin typeface="Arial" panose="020B0604020202020204" pitchFamily="34" charset="0"/>
                <a:ea typeface="+mj-ea"/>
                <a:cs typeface="Arial" panose="020B0604020202020204" pitchFamily="34" charset="0"/>
              </a:rPr>
              <a:t>Buscar la reparación del daño, e - Involucrar activamente a las víctimas y comunidades en los procesos, en aras de una reconciliación en general</a:t>
            </a:r>
          </a:p>
          <a:p>
            <a:pPr lvl="0"/>
            <a:r>
              <a:rPr lang="es-CO" sz="2400" kern="1200" baseline="0" dirty="0">
                <a:solidFill>
                  <a:srgbClr val="000099"/>
                </a:solidFill>
                <a:effectLst/>
                <a:latin typeface="Arial" panose="020B0604020202020204" pitchFamily="34" charset="0"/>
                <a:ea typeface="+mj-ea"/>
                <a:cs typeface="Arial" panose="020B0604020202020204" pitchFamily="34" charset="0"/>
              </a:rPr>
              <a:t>Lo expuesto se concreta mediante procesos encaminados a atender las necesidades y responsabilidades individuales y colectivas de las partes, a fin de lograr la reintegración a la sociedad en términos de una sana y respetuosa convivencia tanto de la víctima, la persona ofensora y cuando proceda, de otras personas o miembros de la comunidad afectados.</a:t>
            </a:r>
            <a:endParaRPr lang="es-CO" sz="24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39359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722270"/>
          </a:xfrm>
        </p:spPr>
        <p:txBody>
          <a:bodyPr>
            <a:normAutofit fontScale="90000"/>
          </a:bodyPr>
          <a:lstStyle/>
          <a:p>
            <a:pPr algn="ctr">
              <a:lnSpc>
                <a:spcPct val="150000"/>
              </a:lnSpc>
              <a:spcBef>
                <a:spcPts val="600"/>
              </a:spcBef>
              <a:spcAft>
                <a:spcPts val="600"/>
              </a:spcAft>
            </a:pPr>
            <a:r>
              <a:rPr lang="es-CO" sz="3200" b="1" kern="1200" baseline="0" dirty="0">
                <a:solidFill>
                  <a:srgbClr val="000099"/>
                </a:solidFill>
                <a:effectLst/>
                <a:latin typeface="Arial" panose="020B0604020202020204" pitchFamily="34" charset="0"/>
                <a:cs typeface="Arial" panose="020B0604020202020204" pitchFamily="34" charset="0"/>
              </a:rPr>
              <a:t>LA PRESENTE EXPOSICIÓN BUSCA</a:t>
            </a:r>
            <a:endParaRPr lang="es-CO" sz="3200" b="1" baseline="0" dirty="0">
              <a:solidFill>
                <a:srgbClr val="000099"/>
              </a:solidFill>
              <a:latin typeface="Arial" panose="020B0604020202020204" pitchFamily="34" charset="0"/>
              <a:cs typeface="Arial" panose="020B0604020202020204" pitchFamily="34" charset="0"/>
            </a:endParaRPr>
          </a:p>
        </p:txBody>
      </p:sp>
      <p:sp>
        <p:nvSpPr>
          <p:cNvPr id="3" name="Marcador de texto 2"/>
          <p:cNvSpPr>
            <a:spLocks noGrp="1"/>
          </p:cNvSpPr>
          <p:nvPr>
            <p:ph type="body" idx="4294967295"/>
          </p:nvPr>
        </p:nvSpPr>
        <p:spPr>
          <a:xfrm>
            <a:off x="370703" y="1087396"/>
            <a:ext cx="11257005" cy="5523469"/>
          </a:xfrm>
        </p:spPr>
        <p:txBody>
          <a:bodyPr>
            <a:noAutofit/>
          </a:bodyPr>
          <a:lstStyle/>
          <a:p>
            <a:pPr lvl="0">
              <a:lnSpc>
                <a:spcPct val="150000"/>
              </a:lnSpc>
              <a:spcBef>
                <a:spcPts val="0"/>
              </a:spcBef>
            </a:pPr>
            <a:r>
              <a:rPr lang="es-CO" sz="1800" kern="1200" baseline="0" dirty="0">
                <a:solidFill>
                  <a:srgbClr val="000099"/>
                </a:solidFill>
                <a:effectLst/>
                <a:latin typeface="Arial" panose="020B0604020202020204" pitchFamily="34" charset="0"/>
                <a:ea typeface="+mj-ea"/>
                <a:cs typeface="Arial" panose="020B0604020202020204" pitchFamily="34" charset="0"/>
              </a:rPr>
              <a:t>Presentar los conceptos claves de: Justicia Restaurativa (JR), Enfoque Restaurativo (ER) - Prácticas o herramientas Restaurativas</a:t>
            </a:r>
          </a:p>
          <a:p>
            <a:pPr lvl="0">
              <a:lnSpc>
                <a:spcPct val="150000"/>
              </a:lnSpc>
              <a:spcBef>
                <a:spcPts val="0"/>
              </a:spcBef>
            </a:pPr>
            <a:r>
              <a:rPr lang="es-CO" sz="1800" dirty="0">
                <a:solidFill>
                  <a:srgbClr val="000099"/>
                </a:solidFill>
                <a:latin typeface="Arial" panose="020B0604020202020204" pitchFamily="34" charset="0"/>
                <a:ea typeface="+mj-ea"/>
                <a:cs typeface="Arial" panose="020B0604020202020204" pitchFamily="34" charset="0"/>
              </a:rPr>
              <a:t>Se </a:t>
            </a:r>
            <a:r>
              <a:rPr lang="es-CO" sz="1800" kern="1200" baseline="0" dirty="0">
                <a:solidFill>
                  <a:srgbClr val="000099"/>
                </a:solidFill>
                <a:effectLst/>
                <a:latin typeface="Arial" panose="020B0604020202020204" pitchFamily="34" charset="0"/>
                <a:ea typeface="+mj-ea"/>
                <a:cs typeface="Arial" panose="020B0604020202020204" pitchFamily="34" charset="0"/>
              </a:rPr>
              <a:t>analiza la información recolectada por el instrumento “Prácticas y herramientas restaurativas” (2021) y dan recomendaciones para fortalecer la acción en el marco de la atención directa a adolescentes y jóvenes, víctimas y comunidades.</a:t>
            </a:r>
          </a:p>
          <a:p>
            <a:pPr lvl="0">
              <a:lnSpc>
                <a:spcPct val="150000"/>
              </a:lnSpc>
              <a:spcBef>
                <a:spcPts val="0"/>
              </a:spcBef>
            </a:pPr>
            <a:r>
              <a:rPr lang="es-CO" sz="1800" kern="1200" baseline="0" dirty="0">
                <a:solidFill>
                  <a:srgbClr val="000099"/>
                </a:solidFill>
                <a:effectLst/>
                <a:latin typeface="Arial" panose="020B0604020202020204" pitchFamily="34" charset="0"/>
                <a:ea typeface="+mj-ea"/>
                <a:cs typeface="Arial" panose="020B0604020202020204" pitchFamily="34" charset="0"/>
              </a:rPr>
              <a:t>La atención psicosocial busca mitigar daños del entorno social y personal que se pueden generar por eventos o situaciones particulares, y así, disminuir el sufrimiento emocional, dándole a las personas estrategias y habilidades que les permitan construir y mantener proyectos de vida saludables (Ministerio de salud y Protección social, 2021). </a:t>
            </a:r>
          </a:p>
          <a:p>
            <a:pPr lvl="0">
              <a:lnSpc>
                <a:spcPct val="150000"/>
              </a:lnSpc>
              <a:spcBef>
                <a:spcPts val="0"/>
              </a:spcBef>
            </a:pPr>
            <a:r>
              <a:rPr lang="es-CO" sz="1800" kern="1200" baseline="0" dirty="0">
                <a:solidFill>
                  <a:srgbClr val="000099"/>
                </a:solidFill>
                <a:effectLst/>
                <a:latin typeface="Arial" panose="020B0604020202020204" pitchFamily="34" charset="0"/>
                <a:ea typeface="+mj-ea"/>
                <a:cs typeface="Arial" panose="020B0604020202020204" pitchFamily="34" charset="0"/>
              </a:rPr>
              <a:t>La atención psicosocial en la JR busca determinar y atender i) los factores de riesgo y protectores en las partes involucradas, identificando los elementos que anteceden y están relacionados con la comisión del delito, ii) y los factores que favorecen una vida alejada del delito, y iii) identificar las redes de apoyo que pueden promover la resolución pacífica de conflictos.</a:t>
            </a:r>
            <a:endParaRPr lang="es-CO" sz="18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92045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31189"/>
          </a:xfrm>
        </p:spPr>
        <p:txBody>
          <a:bodyPr>
            <a:normAutofit fontScale="90000"/>
          </a:bodyPr>
          <a:lstStyle/>
          <a:p>
            <a:pPr algn="ctr">
              <a:lnSpc>
                <a:spcPct val="150000"/>
              </a:lnSpc>
              <a:spcBef>
                <a:spcPts val="600"/>
              </a:spcBef>
              <a:spcAft>
                <a:spcPts val="600"/>
              </a:spcAft>
            </a:pPr>
            <a:r>
              <a:rPr lang="es-CO" sz="2800" b="1" dirty="0">
                <a:solidFill>
                  <a:srgbClr val="000099"/>
                </a:solidFill>
                <a:latin typeface="Arial" panose="020B0604020202020204" pitchFamily="34" charset="0"/>
                <a:cs typeface="Arial" panose="020B0604020202020204" pitchFamily="34" charset="0"/>
              </a:rPr>
              <a:t>REVISIÓN DOCUMENTAL REALIZADO ENTRE EL 2019, 2020 Y 2021</a:t>
            </a:r>
            <a:endParaRPr lang="es-CO" sz="2800" b="1" baseline="0" dirty="0">
              <a:solidFill>
                <a:srgbClr val="000099"/>
              </a:solidFill>
              <a:latin typeface="Arial" panose="020B0604020202020204" pitchFamily="34" charset="0"/>
              <a:cs typeface="Arial" panose="020B0604020202020204" pitchFamily="34" charset="0"/>
            </a:endParaRPr>
          </a:p>
        </p:txBody>
      </p:sp>
      <p:sp>
        <p:nvSpPr>
          <p:cNvPr id="3" name="Marcador de texto 2"/>
          <p:cNvSpPr>
            <a:spLocks noGrp="1"/>
          </p:cNvSpPr>
          <p:nvPr>
            <p:ph type="body" idx="4294967295"/>
          </p:nvPr>
        </p:nvSpPr>
        <p:spPr>
          <a:xfrm>
            <a:off x="838200" y="1396315"/>
            <a:ext cx="10515600" cy="4780648"/>
          </a:xfrm>
        </p:spPr>
        <p:txBody>
          <a:bodyPr>
            <a:normAutofit/>
          </a:bodyPr>
          <a:lstStyle/>
          <a:p>
            <a:pPr lvl="0">
              <a:lnSpc>
                <a:spcPct val="150000"/>
              </a:lnSpc>
              <a:spcBef>
                <a:spcPts val="600"/>
              </a:spcBef>
              <a:spcAft>
                <a:spcPts val="600"/>
              </a:spcAft>
            </a:pPr>
            <a:r>
              <a:rPr lang="es-CO" sz="2400" kern="1200" baseline="0" dirty="0">
                <a:solidFill>
                  <a:srgbClr val="000099"/>
                </a:solidFill>
                <a:effectLst/>
                <a:latin typeface="Arial" panose="020B0604020202020204" pitchFamily="34" charset="0"/>
                <a:ea typeface="+mj-ea"/>
                <a:cs typeface="Arial" panose="020B0604020202020204" pitchFamily="34" charset="0"/>
              </a:rPr>
              <a:t>El equipo de trabajo del Subcomité Distrital rastre{o 20 publicaciones en revistas indexadas y páginas oficiales de entidades oficiales colombianas: </a:t>
            </a:r>
          </a:p>
          <a:p>
            <a:pPr lvl="1">
              <a:lnSpc>
                <a:spcPct val="150000"/>
              </a:lnSpc>
              <a:spcBef>
                <a:spcPts val="600"/>
              </a:spcBef>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5 académicas - 10 de informes institucionales y - 5 documentos experienciales (publicados por entidades estatales) que permitieron dar cuenta de perspectivas y comprensiones sobre la JR y sus modos de acción en territorio en el marco del SRPA.</a:t>
            </a:r>
          </a:p>
          <a:p>
            <a:pPr lvl="0">
              <a:lnSpc>
                <a:spcPct val="150000"/>
              </a:lnSpc>
              <a:spcBef>
                <a:spcPts val="600"/>
              </a:spcBef>
              <a:spcAft>
                <a:spcPts val="600"/>
              </a:spcAft>
            </a:pPr>
            <a:r>
              <a:rPr lang="es-CO" sz="2400" kern="1200" baseline="0" dirty="0">
                <a:solidFill>
                  <a:srgbClr val="000099"/>
                </a:solidFill>
                <a:effectLst/>
                <a:latin typeface="Arial" panose="020B0604020202020204" pitchFamily="34" charset="0"/>
                <a:ea typeface="+mj-ea"/>
                <a:cs typeface="Arial" panose="020B0604020202020204" pitchFamily="34" charset="0"/>
              </a:rPr>
              <a:t>La justicia restaurativa avanza en la identificación de los actores que se involucran en una acción delictiva, incluyendo no sólo al Estado y al ofensor, sino también a la víctima y a otros miembros de la comunidad</a:t>
            </a:r>
            <a:endParaRPr lang="es-CO" sz="24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80731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09913"/>
          </a:xfrm>
        </p:spPr>
        <p:txBody>
          <a:bodyPr>
            <a:normAutofit/>
          </a:bodyPr>
          <a:lstStyle/>
          <a:p>
            <a:pPr algn="ctr">
              <a:lnSpc>
                <a:spcPct val="150000"/>
              </a:lnSpc>
              <a:spcBef>
                <a:spcPts val="600"/>
              </a:spcBef>
              <a:spcAft>
                <a:spcPts val="600"/>
              </a:spcAft>
            </a:pPr>
            <a:r>
              <a:rPr lang="es-CO" sz="2400" b="1" kern="1200" baseline="0" dirty="0">
                <a:solidFill>
                  <a:srgbClr val="000099"/>
                </a:solidFill>
                <a:effectLst/>
                <a:latin typeface="Arial" panose="020B0604020202020204" pitchFamily="34" charset="0"/>
                <a:cs typeface="Arial" panose="020B0604020202020204" pitchFamily="34" charset="0"/>
              </a:rPr>
              <a:t>DEFINICIONES DE JUSTICIA RESTAURATIVA</a:t>
            </a:r>
            <a:endParaRPr lang="es-CO" sz="2400" b="1" baseline="0" dirty="0">
              <a:solidFill>
                <a:srgbClr val="000099"/>
              </a:solidFill>
              <a:latin typeface="Arial" panose="020B0604020202020204" pitchFamily="34" charset="0"/>
              <a:cs typeface="Arial" panose="020B0604020202020204" pitchFamily="34" charset="0"/>
            </a:endParaRPr>
          </a:p>
        </p:txBody>
      </p:sp>
      <p:sp>
        <p:nvSpPr>
          <p:cNvPr id="3" name="Marcador de texto 2"/>
          <p:cNvSpPr>
            <a:spLocks noGrp="1"/>
          </p:cNvSpPr>
          <p:nvPr>
            <p:ph type="body" idx="4294967295"/>
          </p:nvPr>
        </p:nvSpPr>
        <p:spPr>
          <a:xfrm>
            <a:off x="556053" y="1235676"/>
            <a:ext cx="10886303" cy="5424616"/>
          </a:xfrm>
        </p:spPr>
        <p:txBody>
          <a:bodyPr>
            <a:normAutofit fontScale="70000" lnSpcReduction="20000"/>
          </a:bodyPr>
          <a:lstStyle/>
          <a:p>
            <a:pPr lvl="0">
              <a:lnSpc>
                <a:spcPct val="150000"/>
              </a:lnSpc>
              <a:spcBef>
                <a:spcPts val="600"/>
              </a:spcBef>
              <a:spcAft>
                <a:spcPts val="600"/>
              </a:spcAft>
            </a:pPr>
            <a:r>
              <a:rPr lang="es-CO" kern="1200" baseline="0" dirty="0">
                <a:solidFill>
                  <a:srgbClr val="000099"/>
                </a:solidFill>
                <a:effectLst/>
                <a:latin typeface="Arial" panose="020B0604020202020204" pitchFamily="34" charset="0"/>
                <a:ea typeface="+mj-ea"/>
                <a:cs typeface="Arial" panose="020B0604020202020204" pitchFamily="34" charset="0"/>
              </a:rPr>
              <a:t>La Justicia Restaurativa:</a:t>
            </a:r>
          </a:p>
          <a:p>
            <a:pPr lvl="1">
              <a:lnSpc>
                <a:spcPct val="150000"/>
              </a:lnSpc>
              <a:spcBef>
                <a:spcPts val="600"/>
              </a:spcBef>
              <a:spcAft>
                <a:spcPts val="600"/>
              </a:spcAft>
            </a:pPr>
            <a:r>
              <a:rPr lang="es-CO" sz="2600" kern="1200" baseline="0" dirty="0">
                <a:solidFill>
                  <a:srgbClr val="000099"/>
                </a:solidFill>
                <a:effectLst/>
                <a:latin typeface="Arial" panose="020B0604020202020204" pitchFamily="34" charset="0"/>
                <a:ea typeface="+mj-ea"/>
                <a:cs typeface="Arial" panose="020B0604020202020204" pitchFamily="34" charset="0"/>
              </a:rPr>
              <a:t>Es un proceso dirigido a involucrar, dentro de lo posible, a todos los que tengan un interés en una ofensa particular, e identificar y atender colectivamente los daños, necesidades y obligaciones derivados de dicha ofensa, con el propósito de sanar y enmendar los daños de la mejor manera posible.</a:t>
            </a:r>
          </a:p>
          <a:p>
            <a:pPr lvl="1">
              <a:lnSpc>
                <a:spcPct val="150000"/>
              </a:lnSpc>
              <a:spcBef>
                <a:spcPts val="600"/>
              </a:spcBef>
              <a:spcAft>
                <a:spcPts val="600"/>
              </a:spcAft>
            </a:pPr>
            <a:r>
              <a:rPr lang="es-CO" sz="2600" kern="1200" baseline="0" dirty="0">
                <a:solidFill>
                  <a:srgbClr val="000099"/>
                </a:solidFill>
                <a:effectLst/>
                <a:latin typeface="Arial" panose="020B0604020202020204" pitchFamily="34" charset="0"/>
                <a:ea typeface="+mj-ea"/>
                <a:cs typeface="Arial" panose="020B0604020202020204" pitchFamily="34" charset="0"/>
              </a:rPr>
              <a:t>Es una nueva manera de considerar a la justicia penal la cual se concentra en reparar el daño causado a las personas y a las relaciones más que en castigar a los delincuentes (…) Hasta hace poco las sociedades occidentales se basaban en el castigo, generalmente percibido como la única manera eficaz de disciplinar a aquellas personas que proceden mal o cometen un delito.</a:t>
            </a:r>
          </a:p>
          <a:p>
            <a:pPr lvl="1">
              <a:lnSpc>
                <a:spcPct val="150000"/>
              </a:lnSpc>
              <a:spcBef>
                <a:spcPts val="600"/>
              </a:spcBef>
              <a:spcAft>
                <a:spcPts val="600"/>
              </a:spcAft>
            </a:pPr>
            <a:r>
              <a:rPr lang="es-CO" sz="2600" kern="1200" baseline="0" dirty="0">
                <a:solidFill>
                  <a:srgbClr val="000099"/>
                </a:solidFill>
                <a:effectLst/>
                <a:latin typeface="Arial" panose="020B0604020202020204" pitchFamily="34" charset="0"/>
                <a:ea typeface="+mj-ea"/>
                <a:cs typeface="Arial" panose="020B0604020202020204" pitchFamily="34" charset="0"/>
              </a:rPr>
              <a:t>Este tipo de visión alternativa del sistema penal amplía el espectro de compresión de la acción delictiva más allá de una “trasgresión a las leyes, reconociendo que los infractores dañan a las víctimas, comunidades e incluso a ellos mismos” y que, por tanto, la respuesta debe trascender al Estado (sin excluirlo) y al ofensor, hacia un involucramiento de las víctimas y a la comunidad.</a:t>
            </a:r>
            <a:endParaRPr lang="es-CO" sz="26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50349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395416" y="642551"/>
            <a:ext cx="10958384" cy="5534412"/>
          </a:xfrm>
        </p:spPr>
        <p:txBody>
          <a:bodyPr>
            <a:normAutofit fontScale="62500" lnSpcReduction="20000"/>
          </a:bodyPr>
          <a:lstStyle/>
          <a:p>
            <a:pPr lvl="0">
              <a:lnSpc>
                <a:spcPct val="150000"/>
              </a:lnSpc>
              <a:spcBef>
                <a:spcPts val="600"/>
              </a:spcBef>
              <a:spcAft>
                <a:spcPts val="600"/>
              </a:spcAft>
            </a:pPr>
            <a:r>
              <a:rPr lang="es-CO" b="1" dirty="0">
                <a:solidFill>
                  <a:srgbClr val="000099"/>
                </a:solidFill>
                <a:latin typeface="Arial" panose="020B0604020202020204" pitchFamily="34" charset="0"/>
                <a:cs typeface="Arial" panose="020B0604020202020204" pitchFamily="34" charset="0"/>
              </a:rPr>
              <a:t>LAS DEFINICIONES ANTERIORES IDENTIFICAN LA JR EN EL MARCO DEL SISTEMA PENAL COMO:</a:t>
            </a:r>
          </a:p>
          <a:p>
            <a:pPr lvl="1">
              <a:lnSpc>
                <a:spcPct val="150000"/>
              </a:lnSpc>
              <a:spcBef>
                <a:spcPts val="600"/>
              </a:spcBef>
              <a:spcAft>
                <a:spcPts val="600"/>
              </a:spcAft>
            </a:pPr>
            <a:r>
              <a:rPr lang="es-CO" sz="3500" b="1" kern="1200" baseline="0" dirty="0">
                <a:solidFill>
                  <a:srgbClr val="000099"/>
                </a:solidFill>
                <a:effectLst/>
                <a:latin typeface="Arial" panose="020B0604020202020204" pitchFamily="34" charset="0"/>
                <a:ea typeface="+mj-ea"/>
                <a:cs typeface="Arial" panose="020B0604020202020204" pitchFamily="34" charset="0"/>
              </a:rPr>
              <a:t>U</a:t>
            </a:r>
            <a:r>
              <a:rPr lang="es-CO" sz="3500" kern="1200" baseline="0" dirty="0">
                <a:solidFill>
                  <a:srgbClr val="000099"/>
                </a:solidFill>
                <a:effectLst/>
                <a:latin typeface="Arial" panose="020B0604020202020204" pitchFamily="34" charset="0"/>
                <a:ea typeface="+mj-ea"/>
                <a:cs typeface="Arial" panose="020B0604020202020204" pitchFamily="34" charset="0"/>
              </a:rPr>
              <a:t>na “visión y una posición radical y diferente” observando de forma amplia el delito, no solo como la transgresión de la ley, sino trascendiendo a la comprensión de los daños a las víctimas, comunidades y aún a ellos mismos.</a:t>
            </a:r>
          </a:p>
          <a:p>
            <a:pPr lvl="1">
              <a:lnSpc>
                <a:spcPct val="150000"/>
              </a:lnSpc>
              <a:spcBef>
                <a:spcPts val="600"/>
              </a:spcBef>
              <a:spcAft>
                <a:spcPts val="600"/>
              </a:spcAft>
            </a:pPr>
            <a:r>
              <a:rPr lang="es-CO" sz="3500" kern="1200" baseline="0" dirty="0">
                <a:solidFill>
                  <a:srgbClr val="000099"/>
                </a:solidFill>
                <a:effectLst/>
                <a:latin typeface="Arial" panose="020B0604020202020204" pitchFamily="34" charset="0"/>
                <a:ea typeface="+mj-ea"/>
                <a:cs typeface="Arial" panose="020B0604020202020204" pitchFamily="34" charset="0"/>
              </a:rPr>
              <a:t>El concepto Enfoque Restaurativo (ER) resulta de la evolución del concepto de Justicia Restaurativa, que, si bien no hay un consenso teórico sobre el enfoque, se han identificado elementos que permiten su definición, principalmente considerándolo como un paradigma que busca la transformación de los conflictos a partir del reconocimiento de “necesidades humanas” y la atención hacia las partes involucradas (ofensor, víctima, comunidad, y la prevención de las violencias).</a:t>
            </a:r>
            <a:endParaRPr lang="es-CO" sz="35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73075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494270" y="321276"/>
            <a:ext cx="10859530" cy="6289589"/>
          </a:xfrm>
        </p:spPr>
        <p:txBody>
          <a:bodyPr>
            <a:noAutofit/>
          </a:bodyPr>
          <a:lstStyle/>
          <a:p>
            <a:pPr lvl="0">
              <a:lnSpc>
                <a:spcPct val="150000"/>
              </a:lnSpc>
              <a:spcBef>
                <a:spcPts val="0"/>
              </a:spcBef>
            </a:pPr>
            <a:r>
              <a:rPr lang="es-CO" b="1" dirty="0">
                <a:solidFill>
                  <a:srgbClr val="000099"/>
                </a:solidFill>
                <a:latin typeface="Arial" panose="020B0604020202020204" pitchFamily="34" charset="0"/>
                <a:cs typeface="Arial" panose="020B0604020202020204" pitchFamily="34" charset="0"/>
              </a:rPr>
              <a:t>EL ER SE APLICA A GRAN VARIEDAD DE SITUACIONES:</a:t>
            </a:r>
            <a:endParaRPr lang="es-CO" b="1" kern="1200" baseline="0" dirty="0">
              <a:solidFill>
                <a:srgbClr val="000099"/>
              </a:solidFill>
              <a:effectLst/>
              <a:latin typeface="Arial" panose="020B0604020202020204" pitchFamily="34" charset="0"/>
              <a:ea typeface="+mj-ea"/>
              <a:cs typeface="Arial" panose="020B0604020202020204" pitchFamily="34" charset="0"/>
            </a:endParaRPr>
          </a:p>
          <a:p>
            <a:pPr lvl="1">
              <a:lnSpc>
                <a:spcPct val="150000"/>
              </a:lnSpc>
              <a:spcBef>
                <a:spcPts val="600"/>
              </a:spcBef>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Es un lente para gestionar conflictos mediante herramientas educativas y pedagógicas que considere a los intervinientes en la situación como sujetos activos, de derechos y garantías de manera que sus intereses y necesidades sean reconocidas y atendidas.</a:t>
            </a:r>
          </a:p>
          <a:p>
            <a:pPr lvl="1">
              <a:lnSpc>
                <a:spcPct val="150000"/>
              </a:lnSpc>
              <a:spcBef>
                <a:spcPts val="600"/>
              </a:spcBef>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El ER en la justicia juvenil permite que la </a:t>
            </a:r>
            <a:r>
              <a:rPr lang="es-CO" sz="1800" kern="1200" baseline="0" dirty="0" err="1">
                <a:solidFill>
                  <a:srgbClr val="000099"/>
                </a:solidFill>
                <a:effectLst/>
                <a:latin typeface="Arial" panose="020B0604020202020204" pitchFamily="34" charset="0"/>
                <a:ea typeface="+mj-ea"/>
                <a:cs typeface="Arial" panose="020B0604020202020204" pitchFamily="34" charset="0"/>
              </a:rPr>
              <a:t>responsabilización</a:t>
            </a:r>
            <a:r>
              <a:rPr lang="es-CO" sz="1800" kern="1200" baseline="0" dirty="0">
                <a:solidFill>
                  <a:srgbClr val="000099"/>
                </a:solidFill>
                <a:effectLst/>
                <a:latin typeface="Arial" panose="020B0604020202020204" pitchFamily="34" charset="0"/>
                <a:ea typeface="+mj-ea"/>
                <a:cs typeface="Arial" panose="020B0604020202020204" pitchFamily="34" charset="0"/>
              </a:rPr>
              <a:t> del ofensor sea tomada con total “seriedad” contribuyendo a que los y las adolescentes fortalezcan el respeto por los DH y las libertades fundamentales del otro.</a:t>
            </a:r>
          </a:p>
          <a:p>
            <a:pPr lvl="1">
              <a:lnSpc>
                <a:spcPct val="150000"/>
              </a:lnSpc>
              <a:spcBef>
                <a:spcPts val="600"/>
              </a:spcBef>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El ER es una perspectiva que prioriza contenidos restaurativos, un lenguaje asertivo para sensibilizar a las partes e intervinientes sobre las ventajas y efectos de las prácticas restaurativas.</a:t>
            </a:r>
          </a:p>
          <a:p>
            <a:pPr lvl="1">
              <a:lnSpc>
                <a:spcPct val="150000"/>
              </a:lnSpc>
              <a:spcBef>
                <a:spcPts val="600"/>
              </a:spcBef>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La intervención social que se desarrolla en el sistema de justicia procura que las partes involucradas se integren en relaciones positivas, se trabaje por actitudes hacia la responsabilidad y la reparación y se pueda promover la rehabilitación y reintegración para que los y las adolescentes y jóvenes involucrados asuman un papel activo y constructivo en la sociedad.</a:t>
            </a:r>
            <a:endParaRPr lang="es-CO" sz="32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2364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cstate="print"/>
          <a:stretch>
            <a:fillRect/>
          </a:stretch>
        </p:blipFill>
        <p:spPr>
          <a:xfrm>
            <a:off x="181516" y="465234"/>
            <a:ext cx="11522803" cy="5956308"/>
          </a:xfrm>
          <a:prstGeom prst="rect">
            <a:avLst/>
          </a:prstGeom>
        </p:spPr>
      </p:pic>
    </p:spTree>
    <p:extLst>
      <p:ext uri="{BB962C8B-B14F-4D97-AF65-F5344CB8AC3E}">
        <p14:creationId xmlns:p14="http://schemas.microsoft.com/office/powerpoint/2010/main" val="20758415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838200" y="605481"/>
            <a:ext cx="10515600" cy="5571482"/>
          </a:xfrm>
        </p:spPr>
        <p:txBody>
          <a:bodyPr>
            <a:normAutofit/>
          </a:bodyPr>
          <a:lstStyle/>
          <a:p>
            <a:pPr lvl="0">
              <a:lnSpc>
                <a:spcPts val="4800"/>
              </a:lnSpc>
              <a:spcBef>
                <a:spcPts val="600"/>
              </a:spcBef>
              <a:spcAft>
                <a:spcPts val="600"/>
              </a:spcAft>
            </a:pPr>
            <a:r>
              <a:rPr lang="es-CO" b="1" dirty="0">
                <a:solidFill>
                  <a:srgbClr val="000099"/>
                </a:solidFill>
                <a:latin typeface="Arial" panose="020B0604020202020204" pitchFamily="34" charset="0"/>
                <a:cs typeface="Arial" panose="020B0604020202020204" pitchFamily="34" charset="0"/>
              </a:rPr>
              <a:t>DEFINICIÓN GENERAL DE PRÁCTICAS RESTAURATIVAS:</a:t>
            </a:r>
            <a:endParaRPr lang="es-CO" kern="1200" baseline="0" dirty="0">
              <a:solidFill>
                <a:srgbClr val="000099"/>
              </a:solidFill>
              <a:effectLst/>
              <a:latin typeface="Arial" panose="020B0604020202020204" pitchFamily="34" charset="0"/>
              <a:ea typeface="+mj-ea"/>
              <a:cs typeface="Arial" panose="020B0604020202020204" pitchFamily="34" charset="0"/>
            </a:endParaRPr>
          </a:p>
          <a:p>
            <a:pPr lvl="1">
              <a:lnSpc>
                <a:spcPts val="4800"/>
              </a:lnSpc>
              <a:spcBef>
                <a:spcPts val="600"/>
              </a:spcBef>
              <a:spcAft>
                <a:spcPts val="600"/>
              </a:spcAft>
            </a:pPr>
            <a:r>
              <a:rPr lang="es-CO" kern="1200" baseline="0" dirty="0">
                <a:solidFill>
                  <a:srgbClr val="000099"/>
                </a:solidFill>
                <a:effectLst/>
                <a:latin typeface="Arial" panose="020B0604020202020204" pitchFamily="34" charset="0"/>
                <a:ea typeface="+mj-ea"/>
                <a:cs typeface="Arial" panose="020B0604020202020204" pitchFamily="34" charset="0"/>
              </a:rPr>
              <a:t>Conjunto de metodologías de resolución positiva de situaciones de conflicto, violencias o actos de infracciones.</a:t>
            </a:r>
          </a:p>
          <a:p>
            <a:pPr lvl="1">
              <a:lnSpc>
                <a:spcPts val="4800"/>
              </a:lnSpc>
              <a:spcBef>
                <a:spcPts val="600"/>
              </a:spcBef>
              <a:spcAft>
                <a:spcPts val="600"/>
              </a:spcAft>
            </a:pPr>
            <a:r>
              <a:rPr lang="es-CO" kern="1200" baseline="0" dirty="0">
                <a:solidFill>
                  <a:srgbClr val="000099"/>
                </a:solidFill>
                <a:effectLst/>
                <a:latin typeface="Arial" panose="020B0604020202020204" pitchFamily="34" charset="0"/>
                <a:ea typeface="+mj-ea"/>
                <a:cs typeface="Arial" panose="020B0604020202020204" pitchFamily="34" charset="0"/>
              </a:rPr>
              <a:t>Formas de relacionarse que crean un sentido de comunidad, hacen posible la convivencia, previenen el desarrollo de conductas indebidas y, cuando éstas se presentan, ofrecen un modo positivo de resolver los conflictos y transformarlos en una oportunidad de crecimiento.</a:t>
            </a:r>
            <a:endParaRPr lang="es-CO" sz="40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91522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722270"/>
          </a:xfrm>
        </p:spPr>
        <p:txBody>
          <a:bodyPr>
            <a:normAutofit/>
          </a:bodyPr>
          <a:lstStyle/>
          <a:p>
            <a:pPr algn="ctr">
              <a:lnSpc>
                <a:spcPct val="150000"/>
              </a:lnSpc>
              <a:spcBef>
                <a:spcPts val="600"/>
              </a:spcBef>
              <a:spcAft>
                <a:spcPts val="600"/>
              </a:spcAft>
            </a:pPr>
            <a:r>
              <a:rPr lang="es-CO" sz="2400" b="1" kern="1200" baseline="0" dirty="0">
                <a:solidFill>
                  <a:srgbClr val="000099"/>
                </a:solidFill>
                <a:effectLst/>
                <a:latin typeface="Arial" panose="020B0604020202020204" pitchFamily="34" charset="0"/>
                <a:cs typeface="Arial" panose="020B0604020202020204" pitchFamily="34" charset="0"/>
              </a:rPr>
              <a:t>EVIDENCIA: DOBLE CONDICIÓN PARA PRÁCTICAS RESTAURATIVAS</a:t>
            </a:r>
            <a:endParaRPr lang="es-CO" sz="2400" b="1" baseline="0" dirty="0">
              <a:solidFill>
                <a:srgbClr val="000099"/>
              </a:solidFill>
              <a:latin typeface="Arial" panose="020B0604020202020204" pitchFamily="34" charset="0"/>
              <a:cs typeface="Arial" panose="020B0604020202020204" pitchFamily="34" charset="0"/>
            </a:endParaRPr>
          </a:p>
        </p:txBody>
      </p:sp>
      <p:sp>
        <p:nvSpPr>
          <p:cNvPr id="3" name="Marcador de texto 2"/>
          <p:cNvSpPr>
            <a:spLocks noGrp="1"/>
          </p:cNvSpPr>
          <p:nvPr>
            <p:ph type="body" idx="4294967295"/>
          </p:nvPr>
        </p:nvSpPr>
        <p:spPr>
          <a:xfrm>
            <a:off x="543697" y="1272745"/>
            <a:ext cx="11059298" cy="5276335"/>
          </a:xfrm>
        </p:spPr>
        <p:txBody>
          <a:bodyPr>
            <a:noAutofit/>
          </a:bodyPr>
          <a:lstStyle/>
          <a:p>
            <a:pPr marL="342900" lvl="0" indent="-342900">
              <a:lnSpc>
                <a:spcPts val="2880"/>
              </a:lnSpc>
              <a:spcBef>
                <a:spcPts val="600"/>
              </a:spcBef>
              <a:spcAft>
                <a:spcPts val="600"/>
              </a:spcAft>
              <a:buFont typeface="+mj-lt"/>
              <a:buAutoNum type="arabicPeriod"/>
            </a:pPr>
            <a:r>
              <a:rPr lang="es-CO" sz="2400" kern="1200" baseline="0" dirty="0">
                <a:solidFill>
                  <a:srgbClr val="000099"/>
                </a:solidFill>
                <a:effectLst/>
                <a:latin typeface="Arial" panose="020B0604020202020204" pitchFamily="34" charset="0"/>
                <a:ea typeface="+mj-ea"/>
                <a:cs typeface="Arial" panose="020B0604020202020204" pitchFamily="34" charset="0"/>
              </a:rPr>
              <a:t>Estrategias para la prevención referidas a posibles acciones que impidan o eviten la violencia y el delito (Ministerio del Interior y de Justicia , 2008); </a:t>
            </a:r>
          </a:p>
          <a:p>
            <a:pPr marL="342900" lvl="0" indent="-342900">
              <a:lnSpc>
                <a:spcPts val="2880"/>
              </a:lnSpc>
              <a:spcBef>
                <a:spcPts val="600"/>
              </a:spcBef>
              <a:spcAft>
                <a:spcPts val="600"/>
              </a:spcAft>
              <a:buFont typeface="+mj-lt"/>
              <a:buAutoNum type="arabicPeriod"/>
            </a:pPr>
            <a:r>
              <a:rPr lang="es-CO" sz="2400" kern="1200" baseline="0" dirty="0">
                <a:solidFill>
                  <a:srgbClr val="000099"/>
                </a:solidFill>
                <a:effectLst/>
                <a:latin typeface="Arial" panose="020B0604020202020204" pitchFamily="34" charset="0"/>
                <a:ea typeface="+mj-ea"/>
                <a:cs typeface="Arial" panose="020B0604020202020204" pitchFamily="34" charset="0"/>
              </a:rPr>
              <a:t>También consisten en herramientas que atienden y busquen restablecer las relaciones sociales rotas a causa de una acción ya cometida.</a:t>
            </a:r>
          </a:p>
          <a:p>
            <a:pPr lvl="1">
              <a:lnSpc>
                <a:spcPts val="2880"/>
              </a:lnSpc>
              <a:spcBef>
                <a:spcPts val="600"/>
              </a:spcBef>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La JR aborda principios que orientan nuevas conductas para manejar los conflictos y la violencia</a:t>
            </a:r>
            <a:r>
              <a:rPr lang="es-CO" sz="2000" kern="1200" dirty="0">
                <a:solidFill>
                  <a:srgbClr val="000099"/>
                </a:solidFill>
                <a:effectLst/>
                <a:latin typeface="Arial" panose="020B0604020202020204" pitchFamily="34" charset="0"/>
                <a:ea typeface="+mj-ea"/>
                <a:cs typeface="Arial" panose="020B0604020202020204" pitchFamily="34" charset="0"/>
              </a:rPr>
              <a:t> </a:t>
            </a:r>
            <a:r>
              <a:rPr lang="es-CO" sz="2000" kern="1200" baseline="0" dirty="0">
                <a:solidFill>
                  <a:srgbClr val="000099"/>
                </a:solidFill>
                <a:effectLst/>
                <a:latin typeface="Arial" panose="020B0604020202020204" pitchFamily="34" charset="0"/>
                <a:ea typeface="+mj-ea"/>
                <a:cs typeface="Arial" panose="020B0604020202020204" pitchFamily="34" charset="0"/>
              </a:rPr>
              <a:t>“No desde un enfoque de enfrentamiento o disputa sino por el contrario, de mutuo entendimiento; no de </a:t>
            </a:r>
            <a:r>
              <a:rPr lang="es-CO" sz="2000" kern="1200" baseline="0" dirty="0" err="1">
                <a:solidFill>
                  <a:srgbClr val="000099"/>
                </a:solidFill>
                <a:effectLst/>
                <a:latin typeface="Arial" panose="020B0604020202020204" pitchFamily="34" charset="0"/>
                <a:ea typeface="+mj-ea"/>
                <a:cs typeface="Arial" panose="020B0604020202020204" pitchFamily="34" charset="0"/>
              </a:rPr>
              <a:t>culpabilización</a:t>
            </a:r>
            <a:r>
              <a:rPr lang="es-CO" sz="2000" kern="1200" baseline="0" dirty="0">
                <a:solidFill>
                  <a:srgbClr val="000099"/>
                </a:solidFill>
                <a:effectLst/>
                <a:latin typeface="Arial" panose="020B0604020202020204" pitchFamily="34" charset="0"/>
                <a:ea typeface="+mj-ea"/>
                <a:cs typeface="Arial" panose="020B0604020202020204" pitchFamily="34" charset="0"/>
              </a:rPr>
              <a:t> sino de </a:t>
            </a:r>
            <a:r>
              <a:rPr lang="es-CO" sz="2000" kern="1200" baseline="0" dirty="0" err="1">
                <a:solidFill>
                  <a:srgbClr val="000099"/>
                </a:solidFill>
                <a:effectLst/>
                <a:latin typeface="Arial" panose="020B0604020202020204" pitchFamily="34" charset="0"/>
                <a:ea typeface="+mj-ea"/>
                <a:cs typeface="Arial" panose="020B0604020202020204" pitchFamily="34" charset="0"/>
              </a:rPr>
              <a:t>responsabilización</a:t>
            </a:r>
            <a:r>
              <a:rPr lang="es-CO" sz="2000" kern="1200" baseline="0" dirty="0">
                <a:solidFill>
                  <a:srgbClr val="000099"/>
                </a:solidFill>
                <a:effectLst/>
                <a:latin typeface="Arial" panose="020B0604020202020204" pitchFamily="34" charset="0"/>
                <a:ea typeface="+mj-ea"/>
                <a:cs typeface="Arial" panose="020B0604020202020204" pitchFamily="34" charset="0"/>
              </a:rPr>
              <a:t>; no de exclusión sino más bien, de restauración”</a:t>
            </a:r>
          </a:p>
          <a:p>
            <a:pPr lvl="1">
              <a:lnSpc>
                <a:spcPts val="2880"/>
              </a:lnSpc>
              <a:spcBef>
                <a:spcPts val="600"/>
              </a:spcBef>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Estas prácticas restaurativas son parte integral del desarrollo del Plan de Atención Individual del Ofensor/Adolescente y dan respuesta a los modelos institucionales diseñados de manera transversal con los componentes, niveles y fases del modelo de atención del ICBF</a:t>
            </a:r>
            <a:endParaRPr lang="es-CO" sz="20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1516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383060" y="333633"/>
            <a:ext cx="5696464" cy="5843330"/>
          </a:xfrm>
        </p:spPr>
        <p:txBody>
          <a:bodyPr>
            <a:normAutofit fontScale="92500"/>
          </a:bodyPr>
          <a:lstStyle/>
          <a:p>
            <a:pPr lvl="0">
              <a:lnSpc>
                <a:spcPct val="150000"/>
              </a:lnSpc>
              <a:spcBef>
                <a:spcPts val="600"/>
              </a:spcBef>
              <a:spcAft>
                <a:spcPts val="600"/>
              </a:spcAft>
            </a:pPr>
            <a:r>
              <a:rPr lang="es-CO" sz="2400" b="1" dirty="0">
                <a:solidFill>
                  <a:srgbClr val="000099"/>
                </a:solidFill>
                <a:latin typeface="Arial" panose="020B0604020202020204" pitchFamily="34" charset="0"/>
                <a:cs typeface="Arial" panose="020B0604020202020204" pitchFamily="34" charset="0"/>
              </a:rPr>
              <a:t>GRANDES LÍNEAS: I) ADOLESCENTES OFENSORES, II) FAMILIA Y III) VÍCTIMA</a:t>
            </a:r>
            <a:endParaRPr lang="es-CO" sz="2400" kern="1200" baseline="0" dirty="0">
              <a:solidFill>
                <a:srgbClr val="000099"/>
              </a:solidFill>
              <a:effectLst/>
              <a:latin typeface="Arial" panose="020B0604020202020204" pitchFamily="34" charset="0"/>
              <a:ea typeface="+mj-ea"/>
              <a:cs typeface="Arial" panose="020B0604020202020204" pitchFamily="34" charset="0"/>
            </a:endParaRPr>
          </a:p>
          <a:p>
            <a:pPr lvl="1">
              <a:lnSpc>
                <a:spcPct val="150000"/>
              </a:lnSpc>
              <a:spcBef>
                <a:spcPts val="600"/>
              </a:spcBef>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A partir de la categoría de Ofensor/Adolescente y las Subcategorías de Trabajo hacia la responsabilidad del daño</a:t>
            </a:r>
          </a:p>
          <a:p>
            <a:pPr lvl="1">
              <a:lnSpc>
                <a:spcPct val="150000"/>
              </a:lnSpc>
              <a:spcBef>
                <a:spcPts val="600"/>
              </a:spcBef>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Manejo de la violencia y convivencia, arreglo de situaciones</a:t>
            </a:r>
          </a:p>
          <a:p>
            <a:pPr lvl="1">
              <a:lnSpc>
                <a:spcPct val="150000"/>
              </a:lnSpc>
              <a:spcBef>
                <a:spcPts val="600"/>
              </a:spcBef>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Participación y escucha</a:t>
            </a:r>
          </a:p>
          <a:p>
            <a:pPr lvl="1">
              <a:lnSpc>
                <a:spcPct val="150000"/>
              </a:lnSpc>
              <a:spcBef>
                <a:spcPts val="600"/>
              </a:spcBef>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Su relación con la comunidad o el medio ambiente y </a:t>
            </a:r>
          </a:p>
          <a:p>
            <a:pPr lvl="1">
              <a:lnSpc>
                <a:spcPct val="150000"/>
              </a:lnSpc>
              <a:spcBef>
                <a:spcPts val="600"/>
              </a:spcBef>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Prevención de la reincidencia</a:t>
            </a:r>
          </a:p>
        </p:txBody>
      </p:sp>
      <p:sp>
        <p:nvSpPr>
          <p:cNvPr id="4" name="Marcador de texto 2"/>
          <p:cNvSpPr txBox="1">
            <a:spLocks/>
          </p:cNvSpPr>
          <p:nvPr/>
        </p:nvSpPr>
        <p:spPr>
          <a:xfrm>
            <a:off x="5758249" y="1359243"/>
            <a:ext cx="5980669" cy="5090984"/>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ct val="150000"/>
              </a:lnSpc>
              <a:spcBef>
                <a:spcPts val="600"/>
              </a:spcBef>
              <a:spcAft>
                <a:spcPts val="600"/>
              </a:spcAft>
            </a:pPr>
            <a:r>
              <a:rPr lang="es-CO" sz="1800" dirty="0">
                <a:latin typeface="Arial" panose="020B0604020202020204" pitchFamily="34" charset="0"/>
                <a:cs typeface="Arial" panose="020B0604020202020204" pitchFamily="34" charset="0"/>
              </a:rPr>
              <a:t>Es necesario reflexionar sobre el sustento jurídico,  conceptos y alcance que permita avanzar en el camino de la materialización de prácticas restaurativas pertinentes y que respondan a los Ofensores/Adolescentes del SRPA de la ciudad de Bogotá.</a:t>
            </a:r>
          </a:p>
          <a:p>
            <a:pPr lvl="1" algn="just">
              <a:lnSpc>
                <a:spcPct val="150000"/>
              </a:lnSpc>
              <a:spcBef>
                <a:spcPts val="600"/>
              </a:spcBef>
              <a:spcAft>
                <a:spcPts val="600"/>
              </a:spcAft>
            </a:pPr>
            <a:r>
              <a:rPr lang="es-CO" sz="1800" dirty="0">
                <a:latin typeface="Arial" panose="020B0604020202020204" pitchFamily="34" charset="0"/>
                <a:cs typeface="Arial" panose="020B0604020202020204" pitchFamily="34" charset="0"/>
              </a:rPr>
              <a:t>Es importante para el fortalecimiento y la materialización de estas prácticas, los programas institucionales diferenciados por cada operador, a través de los cuales, se visibiliza el trabajo con el ofensor, la familia y la comunidad a partir de la puesta en marcha del Plan de Atención Institucional y el Plan de Atención Individual, con base a las finalidades de la </a:t>
            </a:r>
            <a:r>
              <a:rPr lang="es-CO" sz="1800" dirty="0" err="1">
                <a:latin typeface="Arial" panose="020B0604020202020204" pitchFamily="34" charset="0"/>
                <a:cs typeface="Arial" panose="020B0604020202020204" pitchFamily="34" charset="0"/>
              </a:rPr>
              <a:t>responsabilización</a:t>
            </a:r>
            <a:r>
              <a:rPr lang="es-CO" sz="1800" dirty="0">
                <a:latin typeface="Arial" panose="020B0604020202020204" pitchFamily="34" charset="0"/>
                <a:cs typeface="Arial" panose="020B0604020202020204" pitchFamily="34" charset="0"/>
              </a:rPr>
              <a:t>, reparación y reintegración (3 R), lo cual a su vez a sugerido el Comité Nacional de Sistema de Responsabilidad Penal para Adolescentes.</a:t>
            </a:r>
            <a:endParaRPr lang="es-CO" sz="3200" dirty="0">
              <a:latin typeface="Arial" panose="020B0604020202020204" pitchFamily="34" charset="0"/>
              <a:cs typeface="Arial" panose="020B0604020202020204" pitchFamily="34" charset="0"/>
            </a:endParaRPr>
          </a:p>
          <a:p>
            <a:pPr lvl="1">
              <a:lnSpc>
                <a:spcPct val="150000"/>
              </a:lnSpc>
              <a:spcBef>
                <a:spcPts val="600"/>
              </a:spcBef>
              <a:spcAft>
                <a:spcPts val="600"/>
              </a:spcAft>
            </a:pPr>
            <a:endParaRPr lang="es-CO" sz="1800" dirty="0">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2523262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838200" y="259492"/>
            <a:ext cx="10515600" cy="6141307"/>
          </a:xfrm>
        </p:spPr>
        <p:txBody>
          <a:bodyPr>
            <a:normAutofit/>
          </a:bodyPr>
          <a:lstStyle/>
          <a:p>
            <a:pPr lvl="0" algn="just">
              <a:lnSpc>
                <a:spcPct val="150000"/>
              </a:lnSpc>
              <a:spcBef>
                <a:spcPts val="600"/>
              </a:spcBef>
              <a:spcAft>
                <a:spcPts val="600"/>
              </a:spcAft>
            </a:pPr>
            <a:r>
              <a:rPr lang="es-CO" sz="2000" dirty="0">
                <a:solidFill>
                  <a:srgbClr val="000099"/>
                </a:solidFill>
                <a:latin typeface="Arial" panose="020B0604020202020204" pitchFamily="34" charset="0"/>
                <a:cs typeface="Arial" panose="020B0604020202020204" pitchFamily="34" charset="0"/>
              </a:rPr>
              <a:t>En los casos en los que la víctima se vincula al proceso restaurativo y se permite llegar a experimentar una reparación directa entre las partes, el operador </a:t>
            </a:r>
            <a:r>
              <a:rPr lang="es-CO" sz="2000" b="1" dirty="0">
                <a:solidFill>
                  <a:srgbClr val="000099"/>
                </a:solidFill>
                <a:latin typeface="Arial" panose="020B0604020202020204" pitchFamily="34" charset="0"/>
                <a:cs typeface="Arial" panose="020B0604020202020204" pitchFamily="34" charset="0"/>
              </a:rPr>
              <a:t>trabaja</a:t>
            </a:r>
            <a:r>
              <a:rPr lang="es-CO" sz="2000" dirty="0">
                <a:solidFill>
                  <a:srgbClr val="000099"/>
                </a:solidFill>
                <a:latin typeface="Arial" panose="020B0604020202020204" pitchFamily="34" charset="0"/>
                <a:cs typeface="Arial" panose="020B0604020202020204" pitchFamily="34" charset="0"/>
              </a:rPr>
              <a:t> de manera articulada los programas.</a:t>
            </a:r>
            <a:endParaRPr lang="es-CO" sz="2000" kern="1200" baseline="0" dirty="0">
              <a:solidFill>
                <a:srgbClr val="000099"/>
              </a:solidFill>
              <a:effectLst/>
              <a:latin typeface="Arial" panose="020B0604020202020204" pitchFamily="34" charset="0"/>
              <a:ea typeface="+mj-ea"/>
              <a:cs typeface="Arial" panose="020B0604020202020204" pitchFamily="34" charset="0"/>
            </a:endParaRPr>
          </a:p>
          <a:p>
            <a:pPr lvl="0" algn="just">
              <a:lnSpc>
                <a:spcPct val="150000"/>
              </a:lnSpc>
              <a:spcBef>
                <a:spcPts val="600"/>
              </a:spcBef>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La información entregada por los operadores del ICBF en relación con las prácticas y herramientas restaurativas se sustenta en el enfoque pedagógico establecido en el Lineamiento técnico del Modelo de atención para Adolescentes y Jóvenes en conflicto con la ley-SRPA (ICBF, 2020) por tanto, se centra en: </a:t>
            </a:r>
          </a:p>
          <a:p>
            <a:pPr lvl="0" algn="just">
              <a:lnSpc>
                <a:spcPct val="150000"/>
              </a:lnSpc>
              <a:spcBef>
                <a:spcPts val="600"/>
              </a:spcBef>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i) el manejo de la violencia y convivencia, ii) arreglo de situaciones iii) participación y escucha iv) su relación con la comunidad o el medio ambiente, v)prevención de la reincidencia emergente, vi) trabajo alrededor de estrategias de regulación emocional y empatía, vii) habilidades sociales, vii) redes de apoyo, viii) toma de decisiones ix) estrategias de afrontamiento y autoconocimiento.</a:t>
            </a:r>
          </a:p>
        </p:txBody>
      </p:sp>
    </p:spTree>
    <p:extLst>
      <p:ext uri="{BB962C8B-B14F-4D97-AF65-F5344CB8AC3E}">
        <p14:creationId xmlns:p14="http://schemas.microsoft.com/office/powerpoint/2010/main" val="20993662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586345"/>
          </a:xfrm>
        </p:spPr>
        <p:txBody>
          <a:bodyPr>
            <a:noAutofit/>
          </a:bodyPr>
          <a:lstStyle/>
          <a:p>
            <a:pPr lvl="0" algn="ctr">
              <a:lnSpc>
                <a:spcPct val="150000"/>
              </a:lnSpc>
              <a:spcBef>
                <a:spcPts val="600"/>
              </a:spcBef>
              <a:spcAft>
                <a:spcPts val="600"/>
              </a:spcAft>
            </a:pPr>
            <a:r>
              <a:rPr lang="es-CO" sz="2800" b="1" kern="1200" baseline="0" dirty="0">
                <a:solidFill>
                  <a:srgbClr val="000099"/>
                </a:solidFill>
                <a:effectLst/>
                <a:latin typeface="Arial" panose="020B0604020202020204" pitchFamily="34" charset="0"/>
                <a:cs typeface="Arial" panose="020B0604020202020204" pitchFamily="34" charset="0"/>
              </a:rPr>
              <a:t>EXPERIENCIAS</a:t>
            </a:r>
            <a:endParaRPr lang="es-CO" sz="6000" b="1" baseline="0" dirty="0">
              <a:solidFill>
                <a:srgbClr val="000099"/>
              </a:solidFill>
              <a:latin typeface="Arial" panose="020B0604020202020204" pitchFamily="34" charset="0"/>
              <a:cs typeface="Arial" panose="020B0604020202020204" pitchFamily="34" charset="0"/>
            </a:endParaRPr>
          </a:p>
        </p:txBody>
      </p:sp>
      <p:sp>
        <p:nvSpPr>
          <p:cNvPr id="3" name="Marcador de texto 2"/>
          <p:cNvSpPr>
            <a:spLocks noGrp="1"/>
          </p:cNvSpPr>
          <p:nvPr>
            <p:ph type="body" idx="4294967295"/>
          </p:nvPr>
        </p:nvSpPr>
        <p:spPr>
          <a:xfrm>
            <a:off x="838200" y="1272746"/>
            <a:ext cx="10515600" cy="5128054"/>
          </a:xfrm>
        </p:spPr>
        <p:txBody>
          <a:bodyPr>
            <a:normAutofit fontScale="85000" lnSpcReduction="10000"/>
          </a:bodyPr>
          <a:lstStyle/>
          <a:p>
            <a:pPr lvl="0">
              <a:lnSpc>
                <a:spcPct val="150000"/>
              </a:lnSpc>
              <a:spcAft>
                <a:spcPts val="600"/>
              </a:spcAft>
            </a:pPr>
            <a:r>
              <a:rPr lang="es-CO" sz="2400" kern="1200" baseline="0" dirty="0">
                <a:solidFill>
                  <a:srgbClr val="000099"/>
                </a:solidFill>
                <a:effectLst/>
                <a:latin typeface="Arial" panose="020B0604020202020204" pitchFamily="34" charset="0"/>
                <a:ea typeface="+mj-ea"/>
                <a:cs typeface="Arial" panose="020B0604020202020204" pitchFamily="34" charset="0"/>
              </a:rPr>
              <a:t>TERCIARIOS CAPUCHINOS, operador del Centro de Atención Especializada (CAE) Belén (adolescente hombres), realizó dos prácticas restaurativas que buscaban:</a:t>
            </a:r>
          </a:p>
          <a:p>
            <a:pPr lvl="1">
              <a:lnSpc>
                <a:spcPct val="150000"/>
              </a:lnSpc>
              <a:spcAft>
                <a:spcPts val="600"/>
              </a:spcAft>
            </a:pPr>
            <a:r>
              <a:rPr lang="es-CO" sz="2000" dirty="0">
                <a:solidFill>
                  <a:srgbClr val="000099"/>
                </a:solidFill>
                <a:latin typeface="Arial" panose="020B0604020202020204" pitchFamily="34" charset="0"/>
                <a:ea typeface="+mj-ea"/>
                <a:cs typeface="Arial" panose="020B0604020202020204" pitchFamily="34" charset="0"/>
              </a:rPr>
              <a:t>S</a:t>
            </a:r>
            <a:r>
              <a:rPr lang="es-CO" sz="2000" kern="1200" baseline="0" dirty="0">
                <a:solidFill>
                  <a:srgbClr val="000099"/>
                </a:solidFill>
                <a:effectLst/>
                <a:latin typeface="Arial" panose="020B0604020202020204" pitchFamily="34" charset="0"/>
                <a:ea typeface="+mj-ea"/>
                <a:cs typeface="Arial" panose="020B0604020202020204" pitchFamily="34" charset="0"/>
              </a:rPr>
              <a:t>ensibilizar sobre el daño ocasionado a otras personas, entrenar en la resolución de conflictos de manera pacífica y acertada, fortalecer los niveles de autocrítica y reflexión por parte del adolescente o joven potenciando los niveles de </a:t>
            </a:r>
            <a:r>
              <a:rPr lang="es-CO" sz="2000" kern="1200" baseline="0" dirty="0" err="1">
                <a:solidFill>
                  <a:srgbClr val="000099"/>
                </a:solidFill>
                <a:effectLst/>
                <a:latin typeface="Arial" panose="020B0604020202020204" pitchFamily="34" charset="0"/>
                <a:ea typeface="+mj-ea"/>
                <a:cs typeface="Arial" panose="020B0604020202020204" pitchFamily="34" charset="0"/>
              </a:rPr>
              <a:t>responsabilización</a:t>
            </a:r>
            <a:r>
              <a:rPr lang="es-CO" sz="2000" kern="1200" baseline="0" dirty="0">
                <a:solidFill>
                  <a:srgbClr val="000099"/>
                </a:solidFill>
                <a:effectLst/>
                <a:latin typeface="Arial" panose="020B0604020202020204" pitchFamily="34" charset="0"/>
                <a:ea typeface="+mj-ea"/>
                <a:cs typeface="Arial" panose="020B0604020202020204" pitchFamily="34" charset="0"/>
              </a:rPr>
              <a:t> a partir de sus pensamientos y acciones  y, reintegración.</a:t>
            </a:r>
          </a:p>
          <a:p>
            <a:pPr lvl="0">
              <a:lnSpc>
                <a:spcPct val="150000"/>
              </a:lnSpc>
              <a:spcAft>
                <a:spcPts val="600"/>
              </a:spcAft>
            </a:pPr>
            <a:r>
              <a:rPr lang="es-CO" sz="2400" kern="1200" baseline="0" dirty="0">
                <a:solidFill>
                  <a:srgbClr val="000099"/>
                </a:solidFill>
                <a:effectLst/>
                <a:latin typeface="Arial" panose="020B0604020202020204" pitchFamily="34" charset="0"/>
                <a:ea typeface="+mj-ea"/>
                <a:cs typeface="Arial" panose="020B0604020202020204" pitchFamily="34" charset="0"/>
              </a:rPr>
              <a:t>Las temáticas que se trabajan están relacionadas con: </a:t>
            </a:r>
          </a:p>
          <a:p>
            <a:pPr lvl="1">
              <a:lnSpc>
                <a:spcPct val="150000"/>
              </a:lnSpc>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Resolución pacífica de conflictos, autoconocimiento, empatía, </a:t>
            </a:r>
            <a:r>
              <a:rPr lang="es-CO" sz="2000" kern="1200" baseline="0" dirty="0" err="1">
                <a:solidFill>
                  <a:srgbClr val="000099"/>
                </a:solidFill>
                <a:effectLst/>
                <a:latin typeface="Arial" panose="020B0604020202020204" pitchFamily="34" charset="0"/>
                <a:ea typeface="+mj-ea"/>
                <a:cs typeface="Arial" panose="020B0604020202020204" pitchFamily="34" charset="0"/>
              </a:rPr>
              <a:t>responsabilización</a:t>
            </a:r>
            <a:r>
              <a:rPr lang="es-CO" sz="2000" kern="1200" baseline="0" dirty="0">
                <a:solidFill>
                  <a:srgbClr val="000099"/>
                </a:solidFill>
                <a:effectLst/>
                <a:latin typeface="Arial" panose="020B0604020202020204" pitchFamily="34" charset="0"/>
                <a:ea typeface="+mj-ea"/>
                <a:cs typeface="Arial" panose="020B0604020202020204" pitchFamily="34" charset="0"/>
              </a:rPr>
              <a:t>, reparación (simbólica) y restablecimiento de vínculos afectivos, estrategias de afrontamiento, redes de apoyo, habilidades para la vida, resiliencia y, además, valores morales, dignidad humana, Derechos Humanos (DDHH).</a:t>
            </a:r>
            <a:endParaRPr lang="es-CO" sz="32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7345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432486" y="407772"/>
            <a:ext cx="10921314" cy="6017741"/>
          </a:xfrm>
        </p:spPr>
        <p:txBody>
          <a:bodyPr>
            <a:normAutofit lnSpcReduction="10000"/>
          </a:bodyPr>
          <a:lstStyle/>
          <a:p>
            <a:pPr lvl="0">
              <a:lnSpc>
                <a:spcPct val="150000"/>
              </a:lnSpc>
              <a:spcBef>
                <a:spcPts val="600"/>
              </a:spcBef>
            </a:pPr>
            <a:r>
              <a:rPr lang="es-CO" sz="1800" b="1" dirty="0">
                <a:solidFill>
                  <a:srgbClr val="000099"/>
                </a:solidFill>
                <a:latin typeface="Arial" panose="020B0604020202020204" pitchFamily="34" charset="0"/>
                <a:cs typeface="Arial" panose="020B0604020202020204" pitchFamily="34" charset="0"/>
              </a:rPr>
              <a:t>LA FUNDACIÓN FAMILIA, ENTORNO, INDIVIDUO (FEI) OPERADOR DEL CAE MASCULINO</a:t>
            </a:r>
            <a:endParaRPr lang="es-CO" sz="1800" b="1" kern="1200" baseline="0" dirty="0">
              <a:solidFill>
                <a:srgbClr val="000099"/>
              </a:solidFill>
              <a:effectLst/>
              <a:latin typeface="Arial" panose="020B0604020202020204" pitchFamily="34" charset="0"/>
              <a:ea typeface="+mj-ea"/>
              <a:cs typeface="Arial" panose="020B0604020202020204" pitchFamily="34" charset="0"/>
            </a:endParaRPr>
          </a:p>
          <a:p>
            <a:pPr lvl="0">
              <a:lnSpc>
                <a:spcPct val="150000"/>
              </a:lnSpc>
              <a:spcBef>
                <a:spcPts val="600"/>
              </a:spcBef>
            </a:pPr>
            <a:r>
              <a:rPr lang="es-CO" sz="1700" kern="1200" baseline="0" dirty="0">
                <a:solidFill>
                  <a:srgbClr val="000099"/>
                </a:solidFill>
                <a:effectLst/>
                <a:latin typeface="Arial" panose="020B0604020202020204" pitchFamily="34" charset="0"/>
                <a:ea typeface="+mj-ea"/>
                <a:cs typeface="Arial" panose="020B0604020202020204" pitchFamily="34" charset="0"/>
              </a:rPr>
              <a:t>Tiene implementadas tres (3) prácticas restaurativas: </a:t>
            </a:r>
          </a:p>
          <a:p>
            <a:pPr lvl="1">
              <a:lnSpc>
                <a:spcPct val="150000"/>
              </a:lnSpc>
              <a:spcBef>
                <a:spcPts val="600"/>
              </a:spcBef>
            </a:pPr>
            <a:r>
              <a:rPr lang="es-CO" sz="1700" kern="1200" baseline="0" dirty="0">
                <a:solidFill>
                  <a:srgbClr val="000099"/>
                </a:solidFill>
                <a:effectLst/>
                <a:latin typeface="Arial" panose="020B0604020202020204" pitchFamily="34" charset="0"/>
                <a:ea typeface="+mj-ea"/>
                <a:cs typeface="Arial" panose="020B0604020202020204" pitchFamily="34" charset="0"/>
              </a:rPr>
              <a:t>CÍRCULOS RESTAURATIVOS, estrategia de confrontación, conciliación y generación de escenarios de fortalecimiento de la convivencia e interacción social a través del diálogo para la resolución de conflictos al interior de la unidad de servicio y el fortalecimiento de vínculos interpersonales.</a:t>
            </a:r>
          </a:p>
          <a:p>
            <a:pPr lvl="1">
              <a:lnSpc>
                <a:spcPct val="150000"/>
              </a:lnSpc>
              <a:spcBef>
                <a:spcPts val="600"/>
              </a:spcBef>
            </a:pPr>
            <a:r>
              <a:rPr lang="es-CO" sz="1700" kern="1200" baseline="0" dirty="0">
                <a:solidFill>
                  <a:srgbClr val="000099"/>
                </a:solidFill>
                <a:effectLst/>
                <a:latin typeface="Arial" panose="020B0604020202020204" pitchFamily="34" charset="0"/>
                <a:ea typeface="+mj-ea"/>
                <a:cs typeface="Arial" panose="020B0604020202020204" pitchFamily="34" charset="0"/>
              </a:rPr>
              <a:t>LA PRÁCTICA permite la participación generando motivación y promoviendo el desarrollo de las habilidades de los/as adolescentes/jóvenes que resaltaron como líderes restaurativos y quiénes se pueden en el futuro destacar como protagonistas de estrategias y eventos de carácter restaurativo, dentro y fuera de la institución como el plan desarme, fiesta de la paz, círculos, reuniones y encuentros restaurativos, entre otros.</a:t>
            </a:r>
          </a:p>
          <a:p>
            <a:pPr lvl="1">
              <a:lnSpc>
                <a:spcPct val="150000"/>
              </a:lnSpc>
              <a:spcBef>
                <a:spcPts val="600"/>
              </a:spcBef>
            </a:pPr>
            <a:r>
              <a:rPr lang="es-CO" sz="1700" kern="1200" baseline="0" dirty="0">
                <a:solidFill>
                  <a:srgbClr val="000099"/>
                </a:solidFill>
                <a:effectLst/>
                <a:latin typeface="Arial" panose="020B0604020202020204" pitchFamily="34" charset="0"/>
                <a:ea typeface="+mj-ea"/>
                <a:cs typeface="Arial" panose="020B0604020202020204" pitchFamily="34" charset="0"/>
              </a:rPr>
              <a:t>COMITÉ DE MEDIO AMBIENTE, busca generar espacios de aprendizaje para los adolescentes/jóvenes a través del contacto con la naturaleza y el cuidado del medio ambiente.</a:t>
            </a:r>
          </a:p>
          <a:p>
            <a:pPr lvl="1">
              <a:lnSpc>
                <a:spcPct val="150000"/>
              </a:lnSpc>
              <a:spcBef>
                <a:spcPts val="600"/>
              </a:spcBef>
            </a:pPr>
            <a:r>
              <a:rPr lang="es-CO" sz="1700" kern="1200" baseline="0" dirty="0">
                <a:solidFill>
                  <a:srgbClr val="000099"/>
                </a:solidFill>
                <a:effectLst/>
                <a:latin typeface="Arial" panose="020B0604020202020204" pitchFamily="34" charset="0"/>
                <a:ea typeface="+mj-ea"/>
                <a:cs typeface="Arial" panose="020B0604020202020204" pitchFamily="34" charset="0"/>
              </a:rPr>
              <a:t>Atienden todas las subcategorías seleccionadas en el marco de la formación de liderazgo del ofensor para que generen habilidades enmarcadas en nociones restaurativas frente a la comunidad, víctima y el relacionamiento con la familia.</a:t>
            </a:r>
            <a:endParaRPr lang="es-CO" sz="17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51864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858194"/>
          </a:xfrm>
        </p:spPr>
        <p:txBody>
          <a:bodyPr>
            <a:noAutofit/>
          </a:bodyPr>
          <a:lstStyle/>
          <a:p>
            <a:pPr algn="ctr">
              <a:lnSpc>
                <a:spcPct val="150000"/>
              </a:lnSpc>
              <a:spcBef>
                <a:spcPts val="600"/>
              </a:spcBef>
              <a:spcAft>
                <a:spcPts val="600"/>
              </a:spcAft>
            </a:pPr>
            <a:r>
              <a:rPr lang="es-CO" sz="1800" b="1" kern="1200" baseline="0" dirty="0">
                <a:solidFill>
                  <a:srgbClr val="000099"/>
                </a:solidFill>
                <a:effectLst/>
                <a:latin typeface="Arial" panose="020B0604020202020204" pitchFamily="34" charset="0"/>
                <a:cs typeface="Arial" panose="020B0604020202020204" pitchFamily="34" charset="0"/>
              </a:rPr>
              <a:t>INSTITUTO PSICOEDUCATIVO DE COLOMBIA HUMANIZANDO PARA LA RECONCILIACIÓN Y LA PAZ DE COLOMBIA (IPSICOL)</a:t>
            </a:r>
            <a:endParaRPr lang="es-CO" sz="1800" b="1" baseline="0" dirty="0">
              <a:solidFill>
                <a:srgbClr val="000099"/>
              </a:solidFill>
              <a:latin typeface="Arial" panose="020B0604020202020204" pitchFamily="34" charset="0"/>
              <a:cs typeface="Arial" panose="020B0604020202020204" pitchFamily="34" charset="0"/>
            </a:endParaRPr>
          </a:p>
        </p:txBody>
      </p:sp>
      <p:sp>
        <p:nvSpPr>
          <p:cNvPr id="3" name="Marcador de texto 2"/>
          <p:cNvSpPr>
            <a:spLocks noGrp="1"/>
          </p:cNvSpPr>
          <p:nvPr>
            <p:ph type="body" idx="4294967295"/>
          </p:nvPr>
        </p:nvSpPr>
        <p:spPr>
          <a:xfrm>
            <a:off x="642551" y="1433384"/>
            <a:ext cx="10886303" cy="5140411"/>
          </a:xfrm>
        </p:spPr>
        <p:txBody>
          <a:bodyPr>
            <a:normAutofit/>
          </a:bodyPr>
          <a:lstStyle/>
          <a:p>
            <a:pPr lvl="0">
              <a:lnSpc>
                <a:spcPct val="150000"/>
              </a:lnSpc>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Opera en CAE femenino “La Esmeralda”. </a:t>
            </a:r>
          </a:p>
          <a:p>
            <a:pPr>
              <a:lnSpc>
                <a:spcPct val="150000"/>
              </a:lnSpc>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Práctica restaurativa utilizada y generada a partir de sus experiencias, Grupo Paz, ejercicio dirigido al ofensor, victima, familia y comunidad, para comprender y abordar los conflictos y los delitos, especialmente las ofensas a la comunidad que causan un daño a las relaciones, en la medida que las personas, como sujetos sociales, están relacionados.</a:t>
            </a:r>
          </a:p>
          <a:p>
            <a:pPr lvl="0">
              <a:lnSpc>
                <a:spcPct val="150000"/>
              </a:lnSpc>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Cobijado por tres (3) metodologías denominadas: 1) Autoconocimiento: yo me perdono; 2) No hagas a las demás, lo que no me gusta que me hagan y 3) Proyecto de vida</a:t>
            </a:r>
          </a:p>
          <a:p>
            <a:pPr lvl="0">
              <a:lnSpc>
                <a:spcPct val="150000"/>
              </a:lnSpc>
              <a:spcAft>
                <a:spcPts val="600"/>
              </a:spcAft>
            </a:pPr>
            <a:r>
              <a:rPr lang="es-CO" sz="2000" dirty="0">
                <a:solidFill>
                  <a:srgbClr val="000099"/>
                </a:solidFill>
                <a:latin typeface="Arial" panose="020B0604020202020204" pitchFamily="34" charset="0"/>
                <a:ea typeface="+mj-ea"/>
                <a:cs typeface="Arial" panose="020B0604020202020204" pitchFamily="34" charset="0"/>
              </a:rPr>
              <a:t>Se </a:t>
            </a:r>
            <a:r>
              <a:rPr lang="es-CO" sz="2000" kern="1200" baseline="0" dirty="0">
                <a:solidFill>
                  <a:srgbClr val="000099"/>
                </a:solidFill>
                <a:effectLst/>
                <a:latin typeface="Arial" panose="020B0604020202020204" pitchFamily="34" charset="0"/>
                <a:ea typeface="+mj-ea"/>
                <a:cs typeface="Arial" panose="020B0604020202020204" pitchFamily="34" charset="0"/>
              </a:rPr>
              <a:t>promueve la comunicación horizontal, afectiva y asertiva orientada por los principios y valores de la justicia restaurativa.</a:t>
            </a:r>
            <a:endParaRPr lang="es-CO" sz="32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27214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838200" y="420130"/>
            <a:ext cx="10515600" cy="6104238"/>
          </a:xfrm>
        </p:spPr>
        <p:txBody>
          <a:bodyPr>
            <a:normAutofit fontScale="92500"/>
          </a:bodyPr>
          <a:lstStyle/>
          <a:p>
            <a:pPr lvl="0">
              <a:lnSpc>
                <a:spcPct val="150000"/>
              </a:lnSpc>
              <a:spcBef>
                <a:spcPts val="0"/>
              </a:spcBef>
              <a:spcAft>
                <a:spcPts val="600"/>
              </a:spcAft>
            </a:pPr>
            <a:r>
              <a:rPr lang="es-CO" sz="2400" b="1" dirty="0">
                <a:solidFill>
                  <a:srgbClr val="000099"/>
                </a:solidFill>
                <a:latin typeface="Arial" panose="020B0604020202020204" pitchFamily="34" charset="0"/>
                <a:cs typeface="Arial" panose="020B0604020202020204" pitchFamily="34" charset="0"/>
              </a:rPr>
              <a:t>FRENTE A LAS SANCIONES NO PRIVATIVAS DE LA LIBERTAD </a:t>
            </a:r>
            <a:endParaRPr lang="es-CO" sz="2400" b="1" kern="1200" baseline="0" dirty="0">
              <a:solidFill>
                <a:srgbClr val="000099"/>
              </a:solidFill>
              <a:effectLst/>
              <a:latin typeface="Arial" panose="020B0604020202020204" pitchFamily="34" charset="0"/>
              <a:ea typeface="+mj-ea"/>
              <a:cs typeface="Arial" panose="020B0604020202020204" pitchFamily="34" charset="0"/>
            </a:endParaRPr>
          </a:p>
          <a:p>
            <a:pPr>
              <a:lnSpc>
                <a:spcPct val="150000"/>
              </a:lnSpc>
              <a:spcBef>
                <a:spcPts val="0"/>
              </a:spcBef>
              <a:spcAft>
                <a:spcPts val="600"/>
              </a:spcAft>
            </a:pPr>
            <a:r>
              <a:rPr lang="es-CO" sz="2200" kern="1200" baseline="0" dirty="0">
                <a:solidFill>
                  <a:srgbClr val="000099"/>
                </a:solidFill>
                <a:effectLst/>
                <a:latin typeface="Arial" panose="020B0604020202020204" pitchFamily="34" charset="0"/>
                <a:ea typeface="+mj-ea"/>
                <a:cs typeface="Arial" panose="020B0604020202020204" pitchFamily="34" charset="0"/>
              </a:rPr>
              <a:t>Se encuentran contratados dos (2) operadores por el ICBF, ejecutando acciones centradas en medio socio familiar: </a:t>
            </a:r>
          </a:p>
          <a:p>
            <a:pPr lvl="1">
              <a:lnSpc>
                <a:spcPct val="150000"/>
              </a:lnSpc>
              <a:spcBef>
                <a:spcPts val="0"/>
              </a:spcBef>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ASOCIACIÓN CRISTIANA DE JÓVENES bajo las modalidades Libertad asistida/vigilada y prestación de servicios a la comunidad</a:t>
            </a:r>
          </a:p>
          <a:p>
            <a:pPr lvl="1">
              <a:lnSpc>
                <a:spcPct val="150000"/>
              </a:lnSpc>
              <a:spcBef>
                <a:spcPts val="0"/>
              </a:spcBef>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CONGREGACIÓN DE RELIGIOSOS TERCIARIOS CAPUCHINOS, modalidades de libertad asistida/vigilada y </a:t>
            </a:r>
            <a:r>
              <a:rPr lang="es-CO" sz="1800" kern="1200" baseline="0" dirty="0" err="1">
                <a:solidFill>
                  <a:srgbClr val="000099"/>
                </a:solidFill>
                <a:effectLst/>
                <a:latin typeface="Arial" panose="020B0604020202020204" pitchFamily="34" charset="0"/>
                <a:ea typeface="+mj-ea"/>
                <a:cs typeface="Arial" panose="020B0604020202020204" pitchFamily="34" charset="0"/>
              </a:rPr>
              <a:t>semicerrado</a:t>
            </a:r>
            <a:r>
              <a:rPr lang="es-CO" sz="1800" kern="1200" baseline="0" dirty="0">
                <a:solidFill>
                  <a:srgbClr val="000099"/>
                </a:solidFill>
                <a:effectLst/>
                <a:latin typeface="Arial" panose="020B0604020202020204" pitchFamily="34" charset="0"/>
                <a:ea typeface="+mj-ea"/>
                <a:cs typeface="Arial" panose="020B0604020202020204" pitchFamily="34" charset="0"/>
              </a:rPr>
              <a:t> externado; programas que han implementado estrategias y prácticas de justicia restaurativa consolidados en círculos restaurativos y programas especializados.</a:t>
            </a:r>
          </a:p>
          <a:p>
            <a:pPr lvl="1">
              <a:lnSpc>
                <a:spcPct val="150000"/>
              </a:lnSpc>
              <a:spcBef>
                <a:spcPts val="0"/>
              </a:spcBef>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La Asociación Cristiana de Jóvenes cuenta con el: a) modelo huellas para jóvenes en conflicto con la ley, que busca fortalecer el ámbito familiar de esta población, b) programa Motivación para una Oportuna Decisión y una sana Acción (MODA), que trabaja con la familia de acuerdo con sus necesidades, enfocando su proceso por niveles de crianza y socialización que pasa a ser formación en normas, educación emocional y afectiva, resolución de conflictos, proyección familiar, dirigidos al ofensor, a la familia, comunidad y a la víctima.</a:t>
            </a:r>
            <a:endParaRPr lang="es-CO" sz="18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84018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296562" y="432486"/>
            <a:ext cx="11355860" cy="6054811"/>
          </a:xfrm>
        </p:spPr>
        <p:txBody>
          <a:bodyPr>
            <a:noAutofit/>
          </a:bodyPr>
          <a:lstStyle/>
          <a:p>
            <a:pPr lvl="0">
              <a:lnSpc>
                <a:spcPct val="150000"/>
              </a:lnSpc>
              <a:spcBef>
                <a:spcPts val="0"/>
              </a:spcBef>
            </a:pPr>
            <a:r>
              <a:rPr lang="es-CO" sz="2000" b="1" dirty="0">
                <a:solidFill>
                  <a:srgbClr val="000099"/>
                </a:solidFill>
                <a:latin typeface="Arial" panose="020B0604020202020204" pitchFamily="34" charset="0"/>
                <a:cs typeface="Arial" panose="020B0604020202020204" pitchFamily="34" charset="0"/>
              </a:rPr>
              <a:t>CONGREGACIÓN RELIGIOSA TERCIARIOS CAPUCHINOS,</a:t>
            </a:r>
            <a:endParaRPr lang="es-CO" sz="2000" b="1" kern="1200" baseline="0" dirty="0">
              <a:solidFill>
                <a:srgbClr val="000099"/>
              </a:solidFill>
              <a:effectLst/>
              <a:latin typeface="Arial" panose="020B0604020202020204" pitchFamily="34" charset="0"/>
              <a:ea typeface="+mj-ea"/>
              <a:cs typeface="Arial" panose="020B0604020202020204" pitchFamily="34" charset="0"/>
            </a:endParaRPr>
          </a:p>
          <a:p>
            <a:pPr lvl="1">
              <a:lnSpc>
                <a:spcPct val="150000"/>
              </a:lnSpc>
              <a:spcBef>
                <a:spcPts val="0"/>
              </a:spcBef>
            </a:pPr>
            <a:r>
              <a:rPr lang="es-CO" sz="1600" kern="1200" baseline="0" dirty="0">
                <a:solidFill>
                  <a:srgbClr val="000099"/>
                </a:solidFill>
                <a:effectLst/>
                <a:latin typeface="Arial" panose="020B0604020202020204" pitchFamily="34" charset="0"/>
                <a:ea typeface="+mj-ea"/>
                <a:cs typeface="Arial" panose="020B0604020202020204" pitchFamily="34" charset="0"/>
              </a:rPr>
              <a:t>Trabajan círculos restaurativos en diversos contextos: social, educativo, familiar y personal. Abordan la práctica restaurativa en emociones, habilidades sociales (toma de decisiones, estrategias de afrontamiento, empatía…), redes de apoyo, </a:t>
            </a:r>
            <a:r>
              <a:rPr lang="es-CO" sz="1600" kern="1200" baseline="0" dirty="0" err="1">
                <a:solidFill>
                  <a:srgbClr val="000099"/>
                </a:solidFill>
                <a:effectLst/>
                <a:latin typeface="Arial" panose="020B0604020202020204" pitchFamily="34" charset="0"/>
                <a:ea typeface="+mj-ea"/>
                <a:cs typeface="Arial" panose="020B0604020202020204" pitchFamily="34" charset="0"/>
              </a:rPr>
              <a:t>responsabilización</a:t>
            </a:r>
            <a:r>
              <a:rPr lang="es-CO" sz="1600" kern="1200" baseline="0" dirty="0">
                <a:solidFill>
                  <a:srgbClr val="000099"/>
                </a:solidFill>
                <a:effectLst/>
                <a:latin typeface="Arial" panose="020B0604020202020204" pitchFamily="34" charset="0"/>
                <a:ea typeface="+mj-ea"/>
                <a:cs typeface="Arial" panose="020B0604020202020204" pitchFamily="34" charset="0"/>
              </a:rPr>
              <a:t>, reparación, reintegración, habilidades para la vida, resiliencia y autoconocimiento.</a:t>
            </a:r>
          </a:p>
          <a:p>
            <a:pPr lvl="1">
              <a:lnSpc>
                <a:spcPct val="150000"/>
              </a:lnSpc>
              <a:spcBef>
                <a:spcPts val="0"/>
              </a:spcBef>
            </a:pPr>
            <a:r>
              <a:rPr lang="es-CO" sz="1600" kern="1200" baseline="0" dirty="0">
                <a:solidFill>
                  <a:srgbClr val="000099"/>
                </a:solidFill>
                <a:effectLst/>
                <a:latin typeface="Arial" panose="020B0604020202020204" pitchFamily="34" charset="0"/>
                <a:ea typeface="+mj-ea"/>
                <a:cs typeface="Arial" panose="020B0604020202020204" pitchFamily="34" charset="0"/>
              </a:rPr>
              <a:t>Propone nueve (9) prácticas restaurativas enfocadas en procesos que abordar a los diferentes actores protagonistas del conflicto: cinco (5) centradas en el trabajo con el adolescente y/o joven atendido en las sanciones no privativas de la libertad bajo las modalidades de prestación de servicios a la comunidad y libertad asistida/vigilada, dos (2) para trabajar con la familia y el ofensor en forma simultánea y dos (2) con la víctima y el ofensor a la par.</a:t>
            </a:r>
          </a:p>
          <a:p>
            <a:pPr lvl="1">
              <a:lnSpc>
                <a:spcPct val="150000"/>
              </a:lnSpc>
              <a:spcBef>
                <a:spcPts val="0"/>
              </a:spcBef>
            </a:pPr>
            <a:r>
              <a:rPr lang="es-CO" sz="1600" kern="1200" baseline="0" dirty="0">
                <a:solidFill>
                  <a:srgbClr val="000099"/>
                </a:solidFill>
                <a:effectLst/>
                <a:latin typeface="Arial" panose="020B0604020202020204" pitchFamily="34" charset="0"/>
                <a:ea typeface="+mj-ea"/>
                <a:cs typeface="Arial" panose="020B0604020202020204" pitchFamily="34" charset="0"/>
              </a:rPr>
              <a:t>Cada práctica restaurativa implementada cuenta con ejercicios centrados en: introspección, nutrición relacional, habilidades sociales, capacidad socioemocional, </a:t>
            </a:r>
            <a:r>
              <a:rPr lang="es-CO" sz="1600" kern="1200" baseline="0" dirty="0" err="1">
                <a:solidFill>
                  <a:srgbClr val="000099"/>
                </a:solidFill>
                <a:effectLst/>
                <a:latin typeface="Arial" panose="020B0604020202020204" pitchFamily="34" charset="0"/>
                <a:ea typeface="+mj-ea"/>
                <a:cs typeface="Arial" panose="020B0604020202020204" pitchFamily="34" charset="0"/>
              </a:rPr>
              <a:t>responsabilización</a:t>
            </a:r>
            <a:r>
              <a:rPr lang="es-CO" sz="1600" kern="1200" baseline="0" dirty="0">
                <a:solidFill>
                  <a:srgbClr val="000099"/>
                </a:solidFill>
                <a:effectLst/>
                <a:latin typeface="Arial" panose="020B0604020202020204" pitchFamily="34" charset="0"/>
                <a:ea typeface="+mj-ea"/>
                <a:cs typeface="Arial" panose="020B0604020202020204" pitchFamily="34" charset="0"/>
              </a:rPr>
              <a:t>, reparación.</a:t>
            </a:r>
          </a:p>
          <a:p>
            <a:pPr lvl="1">
              <a:lnSpc>
                <a:spcPct val="150000"/>
              </a:lnSpc>
              <a:spcBef>
                <a:spcPts val="0"/>
              </a:spcBef>
            </a:pPr>
            <a:r>
              <a:rPr lang="es-CO" sz="1600" kern="1200" baseline="0" dirty="0">
                <a:solidFill>
                  <a:srgbClr val="000099"/>
                </a:solidFill>
                <a:effectLst/>
                <a:latin typeface="Arial" panose="020B0604020202020204" pitchFamily="34" charset="0"/>
                <a:ea typeface="+mj-ea"/>
                <a:cs typeface="Arial" panose="020B0604020202020204" pitchFamily="34" charset="0"/>
              </a:rPr>
              <a:t>Según la entidad,</a:t>
            </a:r>
            <a:r>
              <a:rPr lang="es-CO" sz="1600" kern="1200" dirty="0">
                <a:solidFill>
                  <a:srgbClr val="000099"/>
                </a:solidFill>
                <a:effectLst/>
                <a:latin typeface="Arial" panose="020B0604020202020204" pitchFamily="34" charset="0"/>
                <a:ea typeface="+mj-ea"/>
                <a:cs typeface="Arial" panose="020B0604020202020204" pitchFamily="34" charset="0"/>
              </a:rPr>
              <a:t> </a:t>
            </a:r>
            <a:r>
              <a:rPr lang="es-CO" sz="1600" kern="1200" baseline="0" dirty="0">
                <a:solidFill>
                  <a:srgbClr val="000099"/>
                </a:solidFill>
                <a:effectLst/>
                <a:latin typeface="Arial" panose="020B0604020202020204" pitchFamily="34" charset="0"/>
                <a:ea typeface="+mj-ea"/>
                <a:cs typeface="Arial" panose="020B0604020202020204" pitchFamily="34" charset="0"/>
              </a:rPr>
              <a:t>trabajar este enfoque permite potenciar estrategias de intervención para facilitar los abordajes con las personas, en especial, sobre aspectos relacionados con trasmitir, expresar o manifestar verbalmente sus emociones y pensamientos (las cuales algunas de ellas pueden inclusive considerarse como traumáticas), favoreciendo  el procesamiento de temas y situaciones conflictivas</a:t>
            </a:r>
            <a:endParaRPr lang="es-CO" sz="28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67081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432485" y="506626"/>
            <a:ext cx="11170509" cy="5931243"/>
          </a:xfrm>
        </p:spPr>
        <p:txBody>
          <a:bodyPr>
            <a:noAutofit/>
          </a:bodyPr>
          <a:lstStyle/>
          <a:p>
            <a:pPr lvl="0">
              <a:lnSpc>
                <a:spcPct val="150000"/>
              </a:lnSpc>
            </a:pPr>
            <a:r>
              <a:rPr lang="es-CO" sz="2000" dirty="0">
                <a:solidFill>
                  <a:srgbClr val="000099"/>
                </a:solidFill>
                <a:latin typeface="Arial" panose="020B0604020202020204" pitchFamily="34" charset="0"/>
                <a:cs typeface="Arial" panose="020B0604020202020204" pitchFamily="34" charset="0"/>
              </a:rPr>
              <a:t>AL CENTRARSE EN LAS PRACTICAS RESTAURATIVAS DESTINADAS AL ADOLESCENTE Y/O JOVEN</a:t>
            </a:r>
            <a:endParaRPr lang="es-CO" sz="2000" kern="1200" baseline="0" dirty="0">
              <a:solidFill>
                <a:srgbClr val="000099"/>
              </a:solidFill>
              <a:effectLst/>
              <a:latin typeface="Arial" panose="020B0604020202020204" pitchFamily="34" charset="0"/>
              <a:ea typeface="+mj-ea"/>
              <a:cs typeface="Arial" panose="020B0604020202020204" pitchFamily="34" charset="0"/>
            </a:endParaRPr>
          </a:p>
          <a:p>
            <a:pPr lvl="1">
              <a:lnSpc>
                <a:spcPct val="150000"/>
              </a:lnSpc>
            </a:pPr>
            <a:r>
              <a:rPr lang="es-CO" sz="1800" kern="1200" baseline="0" dirty="0">
                <a:solidFill>
                  <a:srgbClr val="000099"/>
                </a:solidFill>
                <a:effectLst/>
                <a:latin typeface="Arial" panose="020B0604020202020204" pitchFamily="34" charset="0"/>
                <a:ea typeface="+mj-ea"/>
                <a:cs typeface="Arial" panose="020B0604020202020204" pitchFamily="34" charset="0"/>
              </a:rPr>
              <a:t>Se considera de vital importancia el trabajo en el marco de derechos, que preparará el camino para lograr resultados favorables para las víctimas, experimentar una reparación y reintegración de aquellos a la sociedad.</a:t>
            </a:r>
          </a:p>
          <a:p>
            <a:pPr lvl="1">
              <a:lnSpc>
                <a:spcPct val="150000"/>
              </a:lnSpc>
            </a:pPr>
            <a:r>
              <a:rPr lang="es-CO" sz="1800" kern="1200" baseline="0" dirty="0">
                <a:solidFill>
                  <a:srgbClr val="000099"/>
                </a:solidFill>
                <a:effectLst/>
                <a:latin typeface="Arial" panose="020B0604020202020204" pitchFamily="34" charset="0"/>
                <a:ea typeface="+mj-ea"/>
                <a:cs typeface="Arial" panose="020B0604020202020204" pitchFamily="34" charset="0"/>
              </a:rPr>
              <a:t>El Programa Distrital de Justicia Juvenil Restaurativa (PDJJR) fue creado con el objetivo de facilitar que los/as adolescentes y jóvenes que ingresan al SRPA por la comisión de diferentes tipos de delitos, resolvieran el conflicto generado con su actuar delictivo mediante un proceso de justicia.</a:t>
            </a:r>
          </a:p>
          <a:p>
            <a:pPr lvl="1">
              <a:lnSpc>
                <a:spcPct val="150000"/>
              </a:lnSpc>
            </a:pPr>
            <a:r>
              <a:rPr lang="es-CO" sz="1800" kern="1200" baseline="0" dirty="0">
                <a:solidFill>
                  <a:srgbClr val="000099"/>
                </a:solidFill>
                <a:effectLst/>
                <a:latin typeface="Arial" panose="020B0604020202020204" pitchFamily="34" charset="0"/>
                <a:ea typeface="+mj-ea"/>
                <a:cs typeface="Arial" panose="020B0604020202020204" pitchFamily="34" charset="0"/>
              </a:rPr>
              <a:t>Se busca que participen de un proceso de intervención interdisciplinar que movilice su </a:t>
            </a:r>
            <a:r>
              <a:rPr lang="es-CO" sz="1800" kern="1200" baseline="0" dirty="0" err="1">
                <a:solidFill>
                  <a:srgbClr val="000099"/>
                </a:solidFill>
                <a:effectLst/>
                <a:latin typeface="Arial" panose="020B0604020202020204" pitchFamily="34" charset="0"/>
                <a:ea typeface="+mj-ea"/>
                <a:cs typeface="Arial" panose="020B0604020202020204" pitchFamily="34" charset="0"/>
              </a:rPr>
              <a:t>responsabilización</a:t>
            </a:r>
            <a:r>
              <a:rPr lang="es-CO" sz="1800" kern="1200" baseline="0" dirty="0">
                <a:solidFill>
                  <a:srgbClr val="000099"/>
                </a:solidFill>
                <a:effectLst/>
                <a:latin typeface="Arial" panose="020B0604020202020204" pitchFamily="34" charset="0"/>
                <a:ea typeface="+mj-ea"/>
                <a:cs typeface="Arial" panose="020B0604020202020204" pitchFamily="34" charset="0"/>
              </a:rPr>
              <a:t> por la conducta delictiva, incida en su capacidad de empatía para que puedan ganar conciencia de las afectaciones generadas a la víctima/víctimas, y permita que, comprendiendo el daño causado, éstos generen acciones orientadas a su reparación y que generen capacidades para reintegrarse a su medio familiar, comunitario y social, proactivamente.</a:t>
            </a:r>
            <a:endParaRPr lang="es-CO" sz="32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4284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013254" y="365125"/>
            <a:ext cx="10577384" cy="870551"/>
          </a:xfrm>
        </p:spPr>
        <p:txBody>
          <a:bodyPr>
            <a:normAutofit fontScale="90000"/>
          </a:bodyPr>
          <a:lstStyle/>
          <a:p>
            <a:r>
              <a:rPr lang="es-CO" sz="3600" b="1" kern="1200" baseline="0" dirty="0">
                <a:solidFill>
                  <a:srgbClr val="000099"/>
                </a:solidFill>
                <a:effectLst/>
                <a:latin typeface="Arial" panose="020B0604020202020204" pitchFamily="34" charset="0"/>
                <a:cs typeface="Arial" panose="020B0604020202020204" pitchFamily="34" charset="0"/>
              </a:rPr>
              <a:t>LÍNEAS DE ATENCIÓN (PUERTAS DE ENTRADA)</a:t>
            </a:r>
            <a:endParaRPr lang="es-CO" sz="3600" b="1" baseline="0" dirty="0">
              <a:solidFill>
                <a:srgbClr val="000099"/>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013255" y="1594022"/>
            <a:ext cx="10577384" cy="4979773"/>
          </a:xfrm>
        </p:spPr>
        <p:txBody>
          <a:bodyPr>
            <a:noAutofit/>
          </a:bodyPr>
          <a:lstStyle/>
          <a:p>
            <a:pPr lvl="0">
              <a:lnSpc>
                <a:spcPct val="150000"/>
              </a:lnSpc>
              <a:spcBef>
                <a:spcPts val="600"/>
              </a:spcBef>
              <a:spcAft>
                <a:spcPts val="600"/>
              </a:spcAft>
            </a:pPr>
            <a:r>
              <a:rPr lang="es-CO" kern="1200" baseline="0" dirty="0">
                <a:solidFill>
                  <a:srgbClr val="000099"/>
                </a:solidFill>
                <a:effectLst/>
                <a:latin typeface="Arial" panose="020B0604020202020204" pitchFamily="34" charset="0"/>
                <a:ea typeface="+mj-ea"/>
                <a:cs typeface="Arial" panose="020B0604020202020204" pitchFamily="34" charset="0"/>
              </a:rPr>
              <a:t>Principio de Oportunidad (Suspensión del procedimiento a prueba)</a:t>
            </a:r>
          </a:p>
          <a:p>
            <a:pPr lvl="0">
              <a:lnSpc>
                <a:spcPct val="150000"/>
              </a:lnSpc>
              <a:spcBef>
                <a:spcPts val="600"/>
              </a:spcBef>
              <a:spcAft>
                <a:spcPts val="600"/>
              </a:spcAft>
            </a:pPr>
            <a:r>
              <a:rPr lang="es-CO" kern="1200" baseline="0" dirty="0">
                <a:solidFill>
                  <a:srgbClr val="000099"/>
                </a:solidFill>
                <a:effectLst/>
                <a:latin typeface="Arial" panose="020B0604020202020204" pitchFamily="34" charset="0"/>
                <a:ea typeface="+mj-ea"/>
                <a:cs typeface="Arial" panose="020B0604020202020204" pitchFamily="34" charset="0"/>
              </a:rPr>
              <a:t>Adolescentes y jóvenes en ejecución de la sanción</a:t>
            </a:r>
          </a:p>
          <a:p>
            <a:pPr lvl="0">
              <a:lnSpc>
                <a:spcPct val="150000"/>
              </a:lnSpc>
              <a:spcBef>
                <a:spcPts val="600"/>
              </a:spcBef>
              <a:spcAft>
                <a:spcPts val="600"/>
              </a:spcAft>
            </a:pPr>
            <a:r>
              <a:rPr lang="es-CO" kern="1200" baseline="0" dirty="0">
                <a:solidFill>
                  <a:srgbClr val="000099"/>
                </a:solidFill>
                <a:effectLst/>
                <a:latin typeface="Arial" panose="020B0604020202020204" pitchFamily="34" charset="0"/>
                <a:ea typeface="+mj-ea"/>
                <a:cs typeface="Arial" panose="020B0604020202020204" pitchFamily="34" charset="0"/>
              </a:rPr>
              <a:t>Situaciones Tipo III (Ley 1620 / 2013)</a:t>
            </a:r>
          </a:p>
          <a:p>
            <a:pPr lvl="0">
              <a:lnSpc>
                <a:spcPct val="150000"/>
              </a:lnSpc>
              <a:spcBef>
                <a:spcPts val="600"/>
              </a:spcBef>
              <a:spcAft>
                <a:spcPts val="600"/>
              </a:spcAft>
            </a:pPr>
            <a:r>
              <a:rPr lang="es-CO" kern="1200" baseline="0" dirty="0">
                <a:solidFill>
                  <a:srgbClr val="000099"/>
                </a:solidFill>
                <a:effectLst/>
                <a:latin typeface="Arial" panose="020B0604020202020204" pitchFamily="34" charset="0"/>
                <a:ea typeface="+mj-ea"/>
                <a:cs typeface="Arial" panose="020B0604020202020204" pitchFamily="34" charset="0"/>
              </a:rPr>
              <a:t>Programa de Seguimiento Judicial al Tratamiento de Drogas</a:t>
            </a:r>
          </a:p>
          <a:p>
            <a:pPr lvl="0">
              <a:lnSpc>
                <a:spcPct val="150000"/>
              </a:lnSpc>
              <a:spcBef>
                <a:spcPts val="600"/>
              </a:spcBef>
              <a:spcAft>
                <a:spcPts val="600"/>
              </a:spcAft>
            </a:pPr>
            <a:r>
              <a:rPr lang="es-CO" kern="1200" baseline="0" dirty="0">
                <a:solidFill>
                  <a:srgbClr val="000099"/>
                </a:solidFill>
                <a:effectLst/>
                <a:latin typeface="Arial" panose="020B0604020202020204" pitchFamily="34" charset="0"/>
                <a:ea typeface="+mj-ea"/>
                <a:cs typeface="Arial" panose="020B0604020202020204" pitchFamily="34" charset="0"/>
              </a:rPr>
              <a:t>PASOS: Programa Atención y Prevención Agresión Sexual</a:t>
            </a:r>
            <a:endParaRPr lang="es-CO" sz="16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98153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556054" y="420130"/>
            <a:ext cx="10797746" cy="5756833"/>
          </a:xfrm>
        </p:spPr>
        <p:txBody>
          <a:bodyPr>
            <a:normAutofit/>
          </a:bodyPr>
          <a:lstStyle/>
          <a:p>
            <a:pPr lvl="0">
              <a:lnSpc>
                <a:spcPct val="150000"/>
              </a:lnSpc>
              <a:spcAft>
                <a:spcPts val="600"/>
              </a:spcAft>
            </a:pPr>
            <a:r>
              <a:rPr lang="es-CO" dirty="0">
                <a:solidFill>
                  <a:srgbClr val="000099"/>
                </a:solidFill>
                <a:latin typeface="Arial" panose="020B0604020202020204" pitchFamily="34" charset="0"/>
                <a:cs typeface="Arial" panose="020B0604020202020204" pitchFamily="34" charset="0"/>
              </a:rPr>
              <a:t>EL MARCO DE LA JUSTICIA RESTAURATIVA</a:t>
            </a:r>
            <a:endParaRPr lang="es-CO" kern="1200" baseline="0" dirty="0">
              <a:solidFill>
                <a:srgbClr val="000099"/>
              </a:solidFill>
              <a:effectLst/>
              <a:latin typeface="Arial" panose="020B0604020202020204" pitchFamily="34" charset="0"/>
              <a:ea typeface="+mj-ea"/>
              <a:cs typeface="Arial" panose="020B0604020202020204" pitchFamily="34" charset="0"/>
            </a:endParaRPr>
          </a:p>
          <a:p>
            <a:pPr lvl="1">
              <a:lnSpc>
                <a:spcPct val="150000"/>
              </a:lnSpc>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Parte del reconocimiento de un conflicto entre la víctima y el ofensor y en el que tiene interés la comunidad,  </a:t>
            </a:r>
          </a:p>
          <a:p>
            <a:pPr lvl="1">
              <a:lnSpc>
                <a:spcPct val="150000"/>
              </a:lnSpc>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Se centra en el daño más que en el delito e involucra a la víctima (a la que busca atender, proteger y reparar), al adolescente / joven infractor (a quienes procura responsabilizar por la conducta delictiva, </a:t>
            </a:r>
          </a:p>
          <a:p>
            <a:pPr lvl="1">
              <a:lnSpc>
                <a:spcPct val="150000"/>
              </a:lnSpc>
              <a:spcAft>
                <a:spcPts val="600"/>
              </a:spcAft>
            </a:pPr>
            <a:r>
              <a:rPr lang="es-CO" sz="2000" dirty="0">
                <a:solidFill>
                  <a:srgbClr val="000099"/>
                </a:solidFill>
                <a:latin typeface="Arial" panose="020B0604020202020204" pitchFamily="34" charset="0"/>
                <a:ea typeface="+mj-ea"/>
                <a:cs typeface="Arial" panose="020B0604020202020204" pitchFamily="34" charset="0"/>
              </a:rPr>
              <a:t>Pretende </a:t>
            </a:r>
            <a:r>
              <a:rPr lang="es-CO" sz="2000" kern="1200" baseline="0" dirty="0">
                <a:solidFill>
                  <a:srgbClr val="000099"/>
                </a:solidFill>
                <a:effectLst/>
                <a:latin typeface="Arial" panose="020B0604020202020204" pitchFamily="34" charset="0"/>
                <a:ea typeface="+mj-ea"/>
                <a:cs typeface="Arial" panose="020B0604020202020204" pitchFamily="34" charset="0"/>
              </a:rPr>
              <a:t>comprometer en iniciativas orientadas a reparar el daño causado y a generar capacidades para mediar su inclusión social, educativa, productiva, etc.), y a la comunidad (a la que busca hacer </a:t>
            </a:r>
            <a:r>
              <a:rPr lang="es-CO" sz="2000" kern="1200" baseline="0" dirty="0" err="1">
                <a:solidFill>
                  <a:srgbClr val="000099"/>
                </a:solidFill>
                <a:effectLst/>
                <a:latin typeface="Arial" panose="020B0604020202020204" pitchFamily="34" charset="0"/>
                <a:ea typeface="+mj-ea"/>
                <a:cs typeface="Arial" panose="020B0604020202020204" pitchFamily="34" charset="0"/>
              </a:rPr>
              <a:t>co</a:t>
            </a:r>
            <a:r>
              <a:rPr lang="es-CO" sz="2000" kern="1200" baseline="0" dirty="0">
                <a:solidFill>
                  <a:srgbClr val="000099"/>
                </a:solidFill>
                <a:effectLst/>
                <a:latin typeface="Arial" panose="020B0604020202020204" pitchFamily="34" charset="0"/>
                <a:ea typeface="+mj-ea"/>
                <a:cs typeface="Arial" panose="020B0604020202020204" pitchFamily="34" charset="0"/>
              </a:rPr>
              <a:t>-responsable de la resolución de los conflictos en que se ven inmersos sus adolescentes y jóvenes).</a:t>
            </a:r>
            <a:endParaRPr lang="es-CO" sz="36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56497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432486" y="420130"/>
            <a:ext cx="11059298" cy="6141308"/>
          </a:xfrm>
        </p:spPr>
        <p:txBody>
          <a:bodyPr>
            <a:noAutofit/>
          </a:bodyPr>
          <a:lstStyle/>
          <a:p>
            <a:pPr lvl="0">
              <a:lnSpc>
                <a:spcPct val="150000"/>
              </a:lnSpc>
              <a:spcBef>
                <a:spcPts val="0"/>
              </a:spcBef>
              <a:spcAft>
                <a:spcPts val="600"/>
              </a:spcAft>
            </a:pPr>
            <a:r>
              <a:rPr lang="es-CO" sz="2400" b="1" dirty="0">
                <a:solidFill>
                  <a:srgbClr val="000099"/>
                </a:solidFill>
                <a:latin typeface="Arial" panose="020B0604020202020204" pitchFamily="34" charset="0"/>
                <a:cs typeface="Arial" panose="020B0604020202020204" pitchFamily="34" charset="0"/>
              </a:rPr>
              <a:t>TRAS SER REMITIDOS AL PROGRAMA, EL/AS ADOLESCENTES</a:t>
            </a:r>
            <a:endParaRPr lang="es-CO" sz="2400" b="1" kern="1200" baseline="0" dirty="0">
              <a:solidFill>
                <a:srgbClr val="000099"/>
              </a:solidFill>
              <a:effectLst/>
              <a:latin typeface="Arial" panose="020B0604020202020204" pitchFamily="34" charset="0"/>
              <a:ea typeface="+mj-ea"/>
              <a:cs typeface="Arial" panose="020B0604020202020204" pitchFamily="34" charset="0"/>
            </a:endParaRPr>
          </a:p>
          <a:p>
            <a:pPr lvl="1">
              <a:lnSpc>
                <a:spcPct val="150000"/>
              </a:lnSpc>
              <a:spcBef>
                <a:spcPts val="0"/>
              </a:spcBef>
              <a:spcAft>
                <a:spcPts val="600"/>
              </a:spcAft>
            </a:pPr>
            <a:r>
              <a:rPr lang="es-CO" sz="1600" kern="1200" baseline="0" dirty="0">
                <a:solidFill>
                  <a:srgbClr val="000099"/>
                </a:solidFill>
                <a:effectLst/>
                <a:latin typeface="Arial" panose="020B0604020202020204" pitchFamily="34" charset="0"/>
                <a:ea typeface="+mj-ea"/>
                <a:cs typeface="Arial" panose="020B0604020202020204" pitchFamily="34" charset="0"/>
              </a:rPr>
              <a:t>Comienzan proceso de Justicia Restaurativa para lograr: 1) Responsabilizarse de sus actos, 2) Reparar el daño causado y 3) Reintegrarse a su contexto familiar, comunitario y social como ciudadanos responsables y con un proyecto de vida alejado de la violencia y el delito.</a:t>
            </a:r>
          </a:p>
          <a:p>
            <a:pPr lvl="1">
              <a:lnSpc>
                <a:spcPct val="150000"/>
              </a:lnSpc>
              <a:spcBef>
                <a:spcPts val="0"/>
              </a:spcBef>
              <a:spcAft>
                <a:spcPts val="600"/>
              </a:spcAft>
            </a:pPr>
            <a:r>
              <a:rPr lang="es-CO" sz="1600" kern="1200" baseline="0" dirty="0">
                <a:solidFill>
                  <a:srgbClr val="000099"/>
                </a:solidFill>
                <a:effectLst/>
                <a:latin typeface="Arial" panose="020B0604020202020204" pitchFamily="34" charset="0"/>
                <a:ea typeface="+mj-ea"/>
                <a:cs typeface="Arial" panose="020B0604020202020204" pitchFamily="34" charset="0"/>
              </a:rPr>
              <a:t>En esta línea son atendidos adolescentes y jóvenes que cumplen sanciones privativas y no privativas de la libertad y son remitidos por los jueces con función de conocimiento</a:t>
            </a:r>
          </a:p>
          <a:p>
            <a:pPr lvl="1">
              <a:lnSpc>
                <a:spcPct val="150000"/>
              </a:lnSpc>
              <a:spcBef>
                <a:spcPts val="0"/>
              </a:spcBef>
              <a:spcAft>
                <a:spcPts val="600"/>
              </a:spcAft>
            </a:pPr>
            <a:r>
              <a:rPr lang="es-CO" sz="1600" kern="1200" baseline="0" dirty="0">
                <a:solidFill>
                  <a:srgbClr val="000099"/>
                </a:solidFill>
                <a:effectLst/>
                <a:latin typeface="Arial" panose="020B0604020202020204" pitchFamily="34" charset="0"/>
                <a:ea typeface="+mj-ea"/>
                <a:cs typeface="Arial" panose="020B0604020202020204" pitchFamily="34" charset="0"/>
              </a:rPr>
              <a:t>Se realizan procesos restaurativos y encuentros víctima – ofensor en los que participan las familias y, si es del caso, los miembros de la comunidad que puedan haberse visto afectados con ocasión de la conducta ofensora.</a:t>
            </a:r>
          </a:p>
          <a:p>
            <a:pPr lvl="1">
              <a:lnSpc>
                <a:spcPct val="150000"/>
              </a:lnSpc>
              <a:spcBef>
                <a:spcPts val="0"/>
              </a:spcBef>
              <a:spcAft>
                <a:spcPts val="600"/>
              </a:spcAft>
            </a:pPr>
            <a:r>
              <a:rPr lang="es-CO" sz="1600" kern="1200" baseline="0" dirty="0">
                <a:solidFill>
                  <a:srgbClr val="000099"/>
                </a:solidFill>
                <a:effectLst/>
                <a:latin typeface="Arial" panose="020B0604020202020204" pitchFamily="34" charset="0"/>
                <a:ea typeface="+mj-ea"/>
                <a:cs typeface="Arial" panose="020B0604020202020204" pitchFamily="34" charset="0"/>
              </a:rPr>
              <a:t>El trabajo con el/la ofensor/a, tiene como objetivo la reflexión en torno a </a:t>
            </a:r>
            <a:r>
              <a:rPr lang="es-CO" sz="1600" kern="1200" baseline="0" dirty="0" err="1">
                <a:solidFill>
                  <a:srgbClr val="000099"/>
                </a:solidFill>
                <a:effectLst/>
                <a:latin typeface="Arial" panose="020B0604020202020204" pitchFamily="34" charset="0"/>
                <a:ea typeface="+mj-ea"/>
                <a:cs typeface="Arial" panose="020B0604020202020204" pitchFamily="34" charset="0"/>
              </a:rPr>
              <a:t>responsabilización</a:t>
            </a:r>
            <a:r>
              <a:rPr lang="es-CO" sz="1600" kern="1200" baseline="0" dirty="0">
                <a:solidFill>
                  <a:srgbClr val="000099"/>
                </a:solidFill>
                <a:effectLst/>
                <a:latin typeface="Arial" panose="020B0604020202020204" pitchFamily="34" charset="0"/>
                <a:ea typeface="+mj-ea"/>
                <a:cs typeface="Arial" panose="020B0604020202020204" pitchFamily="34" charset="0"/>
              </a:rPr>
              <a:t> de los daños ocasionados a causa del delito, permitirá el fortalecimiento de procesos de reparación, el cual se aborda con la víctima, en especial en el marco de la identificación de sus necesidades y las posibles formas de reparación esperadas.</a:t>
            </a:r>
          </a:p>
          <a:p>
            <a:pPr lvl="1">
              <a:lnSpc>
                <a:spcPct val="150000"/>
              </a:lnSpc>
              <a:spcBef>
                <a:spcPts val="0"/>
              </a:spcBef>
              <a:spcAft>
                <a:spcPts val="600"/>
              </a:spcAft>
            </a:pPr>
            <a:r>
              <a:rPr lang="es-CO" sz="1600" kern="1200" baseline="0" dirty="0">
                <a:solidFill>
                  <a:srgbClr val="000099"/>
                </a:solidFill>
                <a:effectLst/>
                <a:latin typeface="Arial" panose="020B0604020202020204" pitchFamily="34" charset="0"/>
                <a:ea typeface="+mj-ea"/>
                <a:cs typeface="Arial" panose="020B0604020202020204" pitchFamily="34" charset="0"/>
              </a:rPr>
              <a:t>La reintegración social es un componente trasversal en las acciones con los y las ofensoras, las víctimas y sus redes de apoyo, teniendo su máxima expresión en la devolución de ejercicios de intervención pedagógica en comunidades de referencia.</a:t>
            </a:r>
            <a:endParaRPr lang="es-CO" sz="28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34889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271849" y="407772"/>
            <a:ext cx="11081951" cy="6116595"/>
          </a:xfrm>
        </p:spPr>
        <p:txBody>
          <a:bodyPr>
            <a:normAutofit fontScale="85000" lnSpcReduction="10000"/>
          </a:bodyPr>
          <a:lstStyle/>
          <a:p>
            <a:pPr lvl="0">
              <a:lnSpc>
                <a:spcPct val="150000"/>
              </a:lnSpc>
              <a:spcAft>
                <a:spcPts val="600"/>
              </a:spcAft>
            </a:pPr>
            <a:r>
              <a:rPr lang="es-CO" sz="2300" b="1" dirty="0">
                <a:solidFill>
                  <a:srgbClr val="000099"/>
                </a:solidFill>
                <a:latin typeface="Arial" panose="020B0604020202020204" pitchFamily="34" charset="0"/>
                <a:cs typeface="Arial" panose="020B0604020202020204" pitchFamily="34" charset="0"/>
              </a:rPr>
              <a:t>BAJO ESTE CONTEXTO SE PRESENTAN 36 PRÁCTICAS Y/O HERRAMIENTAS RESTAURATIVAS</a:t>
            </a:r>
            <a:endParaRPr lang="es-CO" sz="2300" b="1" kern="1200" baseline="0" dirty="0">
              <a:solidFill>
                <a:srgbClr val="000099"/>
              </a:solidFill>
              <a:effectLst/>
              <a:latin typeface="Arial" panose="020B0604020202020204" pitchFamily="34" charset="0"/>
              <a:ea typeface="+mj-ea"/>
              <a:cs typeface="Arial" panose="020B0604020202020204" pitchFamily="34" charset="0"/>
            </a:endParaRPr>
          </a:p>
          <a:p>
            <a:pPr lvl="1">
              <a:lnSpc>
                <a:spcPct val="150000"/>
              </a:lnSpc>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Construidas de manera que puedan ser trabajados con los distintos actores intervinientes en el proceso restaurativo.</a:t>
            </a:r>
          </a:p>
          <a:p>
            <a:pPr lvl="1">
              <a:lnSpc>
                <a:spcPct val="150000"/>
              </a:lnSpc>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Cada práctica o herramienta se implementa de manera intencionada para aportar elementos en la atención desde las tres R (</a:t>
            </a:r>
            <a:r>
              <a:rPr lang="es-CO" sz="1800" kern="1200" baseline="0" dirty="0" err="1">
                <a:solidFill>
                  <a:srgbClr val="000099"/>
                </a:solidFill>
                <a:effectLst/>
                <a:latin typeface="Arial" panose="020B0604020202020204" pitchFamily="34" charset="0"/>
                <a:ea typeface="+mj-ea"/>
                <a:cs typeface="Arial" panose="020B0604020202020204" pitchFamily="34" charset="0"/>
              </a:rPr>
              <a:t>responsabilización</a:t>
            </a:r>
            <a:r>
              <a:rPr lang="es-CO" sz="1800" kern="1200" baseline="0" dirty="0">
                <a:solidFill>
                  <a:srgbClr val="000099"/>
                </a:solidFill>
                <a:effectLst/>
                <a:latin typeface="Arial" panose="020B0604020202020204" pitchFamily="34" charset="0"/>
                <a:ea typeface="+mj-ea"/>
                <a:cs typeface="Arial" panose="020B0604020202020204" pitchFamily="34" charset="0"/>
              </a:rPr>
              <a:t>, reparación, reintegración).</a:t>
            </a:r>
          </a:p>
          <a:p>
            <a:pPr lvl="1">
              <a:lnSpc>
                <a:spcPct val="150000"/>
              </a:lnSpc>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El Programa cuenta con diversas metodologías que proponen e implementan, lo cual refuerza el proceso desde diversos ámbitos (pedagógico, restaurativo).</a:t>
            </a:r>
          </a:p>
          <a:p>
            <a:pPr lvl="1">
              <a:lnSpc>
                <a:spcPct val="150000"/>
              </a:lnSpc>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En algunos instrumentos, las metodologías pueden ajustarse para aplicarse con víctimas y / o red familiar, elemento que genera que las herramientas contemplen vincular todas las partes afectadas por el delito.</a:t>
            </a:r>
          </a:p>
          <a:p>
            <a:pPr lvl="1">
              <a:lnSpc>
                <a:spcPct val="150000"/>
              </a:lnSpc>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Una subcategoría emergente, que atraviesa las herramientas presentadas corresponde con el fortalecimiento de habilidades socioemocionales para la vida en consonancia con el objetivo de prevenir la reincidencia por parte de los/las adolescentes ofensores/as en acciones delictivas,</a:t>
            </a:r>
            <a:r>
              <a:rPr lang="es-CO" sz="1800" kern="1200" dirty="0">
                <a:solidFill>
                  <a:srgbClr val="000099"/>
                </a:solidFill>
                <a:effectLst/>
                <a:latin typeface="Arial" panose="020B0604020202020204" pitchFamily="34" charset="0"/>
                <a:ea typeface="+mj-ea"/>
                <a:cs typeface="Arial" panose="020B0604020202020204" pitchFamily="34" charset="0"/>
              </a:rPr>
              <a:t> la cual </a:t>
            </a:r>
            <a:r>
              <a:rPr lang="es-CO" sz="1800" kern="1200" baseline="0" dirty="0">
                <a:solidFill>
                  <a:srgbClr val="000099"/>
                </a:solidFill>
                <a:effectLst/>
                <a:latin typeface="Arial" panose="020B0604020202020204" pitchFamily="34" charset="0"/>
                <a:ea typeface="+mj-ea"/>
                <a:cs typeface="Arial" panose="020B0604020202020204" pitchFamily="34" charset="0"/>
              </a:rPr>
              <a:t>recoge el trabajo que se realiza en torno a la promoción de actividades que contribuyan a la transformación de la relación con la acción delictiva, el reconocimiento de bondades, fortalezas, debilidades, actitudes, valores y recursos personales para asumir la vida y para el manejo de situaciones de conflicto y crisis en la cotidianidad de los/las jóvenes.</a:t>
            </a:r>
            <a:endParaRPr lang="es-CO" sz="32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642706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420129" y="370702"/>
            <a:ext cx="11195221" cy="6091881"/>
          </a:xfrm>
        </p:spPr>
        <p:txBody>
          <a:bodyPr>
            <a:normAutofit/>
          </a:bodyPr>
          <a:lstStyle/>
          <a:p>
            <a:pPr lvl="0">
              <a:lnSpc>
                <a:spcPct val="150000"/>
              </a:lnSpc>
              <a:spcAft>
                <a:spcPts val="600"/>
              </a:spcAft>
            </a:pPr>
            <a:r>
              <a:rPr lang="es-CO" sz="2000" b="1" dirty="0">
                <a:solidFill>
                  <a:srgbClr val="000099"/>
                </a:solidFill>
                <a:latin typeface="Arial" panose="020B0604020202020204" pitchFamily="34" charset="0"/>
                <a:cs typeface="Arial" panose="020B0604020202020204" pitchFamily="34" charset="0"/>
              </a:rPr>
              <a:t>UN EJEMPLO DE LO ANTERIOR</a:t>
            </a:r>
            <a:endParaRPr lang="es-CO" sz="2000" b="1" kern="1200" baseline="0" dirty="0">
              <a:solidFill>
                <a:srgbClr val="000099"/>
              </a:solidFill>
              <a:effectLst/>
              <a:latin typeface="Arial" panose="020B0604020202020204" pitchFamily="34" charset="0"/>
              <a:ea typeface="+mj-ea"/>
              <a:cs typeface="Arial" panose="020B0604020202020204" pitchFamily="34" charset="0"/>
            </a:endParaRPr>
          </a:p>
          <a:p>
            <a:pPr lvl="1">
              <a:lnSpc>
                <a:spcPct val="150000"/>
              </a:lnSpc>
              <a:spcAft>
                <a:spcPts val="600"/>
              </a:spcAft>
            </a:pPr>
            <a:r>
              <a:rPr lang="es-CO" sz="1600" kern="1200" baseline="0" dirty="0">
                <a:solidFill>
                  <a:srgbClr val="000099"/>
                </a:solidFill>
                <a:effectLst/>
                <a:latin typeface="Arial" panose="020B0604020202020204" pitchFamily="34" charset="0"/>
                <a:ea typeface="+mj-ea"/>
                <a:cs typeface="Arial" panose="020B0604020202020204" pitchFamily="34" charset="0"/>
              </a:rPr>
              <a:t>Se evidencia en el trabajo de reconocimiento de las emociones asociadas al conflicto (metodología identificada “Arreglo de situaciones”), su objetivo es adelantar ejercicios que fortalezcan habilidades en el joven destinadas a la gestión de conflictos desde una postura empática, de comunicación asertiva, junto con el trabajo y la utilización de mecanismos de expresión adecuada de sentimiento y emociones y de autoconocimiento</a:t>
            </a:r>
          </a:p>
          <a:p>
            <a:pPr lvl="1">
              <a:lnSpc>
                <a:spcPct val="150000"/>
              </a:lnSpc>
              <a:spcAft>
                <a:spcPts val="600"/>
              </a:spcAft>
            </a:pPr>
            <a:r>
              <a:rPr lang="es-CO" sz="1600" kern="1200" baseline="0" dirty="0">
                <a:solidFill>
                  <a:srgbClr val="000099"/>
                </a:solidFill>
                <a:effectLst/>
                <a:latin typeface="Arial" panose="020B0604020202020204" pitchFamily="34" charset="0"/>
                <a:ea typeface="+mj-ea"/>
                <a:cs typeface="Arial" panose="020B0604020202020204" pitchFamily="34" charset="0"/>
              </a:rPr>
              <a:t>Esta creación de espacios de fortalecimiento de habilidades para el liderazgo incentiva procesos de autonomía para la gestión de conflictos con herramientas de la justicia restaurativa entre sus pares, refuerza la necesidad de la población de generar mecanismos de interiorización de formas o estrategias para la resolución de éstos desde una posición de empoderamiento y agencia en los jóvenes.</a:t>
            </a:r>
          </a:p>
          <a:p>
            <a:pPr lvl="1">
              <a:lnSpc>
                <a:spcPct val="150000"/>
              </a:lnSpc>
              <a:spcAft>
                <a:spcPts val="600"/>
              </a:spcAft>
            </a:pPr>
            <a:r>
              <a:rPr lang="es-CO" sz="1600" kern="1200" baseline="0" dirty="0">
                <a:solidFill>
                  <a:srgbClr val="000099"/>
                </a:solidFill>
                <a:effectLst/>
                <a:latin typeface="Arial" panose="020B0604020202020204" pitchFamily="34" charset="0"/>
                <a:ea typeface="+mj-ea"/>
                <a:cs typeface="Arial" panose="020B0604020202020204" pitchFamily="34" charset="0"/>
              </a:rPr>
              <a:t>En esta subcategoría se evidenció un énfasis en el trabajo de prevención y atención al consumo de sustancia psicoactivas (SPA) en algunos casos de manera indirecta (mediante el fortalecimiento de factores de protección individuales y contextuales), y de manera directa</a:t>
            </a:r>
          </a:p>
          <a:p>
            <a:pPr lvl="1">
              <a:lnSpc>
                <a:spcPct val="150000"/>
              </a:lnSpc>
              <a:spcAft>
                <a:spcPts val="600"/>
              </a:spcAft>
            </a:pPr>
            <a:r>
              <a:rPr lang="es-CO" sz="1600" kern="1200" baseline="0" dirty="0">
                <a:solidFill>
                  <a:srgbClr val="000099"/>
                </a:solidFill>
                <a:effectLst/>
                <a:latin typeface="Arial" panose="020B0604020202020204" pitchFamily="34" charset="0"/>
                <a:ea typeface="+mj-ea"/>
                <a:cs typeface="Arial" panose="020B0604020202020204" pitchFamily="34" charset="0"/>
              </a:rPr>
              <a:t>En su mayoría, las herramientas están construidas con la finalidad de generar espacios para que él o la adolescente identifique y reflexione entorno al daño y las afectaciones causadas.</a:t>
            </a:r>
            <a:endParaRPr lang="es-CO" sz="28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62690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402336" y="414528"/>
            <a:ext cx="11216640" cy="6096000"/>
          </a:xfrm>
        </p:spPr>
        <p:txBody>
          <a:bodyPr>
            <a:noAutofit/>
          </a:bodyPr>
          <a:lstStyle/>
          <a:p>
            <a:pPr lvl="0">
              <a:lnSpc>
                <a:spcPct val="150000"/>
              </a:lnSpc>
              <a:spcAft>
                <a:spcPts val="600"/>
              </a:spcAft>
            </a:pPr>
            <a:r>
              <a:rPr lang="es-CO" sz="2000" dirty="0">
                <a:solidFill>
                  <a:srgbClr val="000099"/>
                </a:solidFill>
                <a:latin typeface="Arial" panose="020B0604020202020204" pitchFamily="34" charset="0"/>
                <a:cs typeface="Arial" panose="020B0604020202020204" pitchFamily="34" charset="0"/>
              </a:rPr>
              <a:t>Las estrategias de la Caja de Herramientas Pedagógicas para la atención de los adolescentes y jóvenes que ingresan en calidad de ofensores, víctimas y sus familias de la Secretaría de Seguridad, Convivencia y Justicia 2019</a:t>
            </a:r>
            <a:endParaRPr lang="es-CO" sz="2000" kern="1200" baseline="0" dirty="0">
              <a:solidFill>
                <a:srgbClr val="000099"/>
              </a:solidFill>
              <a:effectLst/>
              <a:latin typeface="Arial" panose="020B0604020202020204" pitchFamily="34" charset="0"/>
              <a:ea typeface="+mj-ea"/>
              <a:cs typeface="Arial" panose="020B0604020202020204" pitchFamily="34" charset="0"/>
            </a:endParaRPr>
          </a:p>
          <a:p>
            <a:pPr lvl="1">
              <a:lnSpc>
                <a:spcPct val="150000"/>
              </a:lnSpc>
              <a:spcAft>
                <a:spcPts val="600"/>
              </a:spcAft>
            </a:pPr>
            <a:r>
              <a:rPr lang="es-CO" sz="1600" kern="1200" baseline="0" dirty="0">
                <a:solidFill>
                  <a:srgbClr val="000099"/>
                </a:solidFill>
                <a:effectLst/>
                <a:latin typeface="Arial" panose="020B0604020202020204" pitchFamily="34" charset="0"/>
                <a:ea typeface="+mj-ea"/>
                <a:cs typeface="Arial" panose="020B0604020202020204" pitchFamily="34" charset="0"/>
              </a:rPr>
              <a:t>La herramienta “Análisis funcional de la conducta” permite que los participantes tengan un espacio de trabajo individual para ampliar la percepción sobre el conflicto y reconocer causas y consecuencias asociados a él.</a:t>
            </a:r>
          </a:p>
          <a:p>
            <a:pPr lvl="1">
              <a:lnSpc>
                <a:spcPct val="150000"/>
              </a:lnSpc>
              <a:spcAft>
                <a:spcPts val="600"/>
              </a:spcAft>
            </a:pPr>
            <a:r>
              <a:rPr lang="es-CO" sz="1600" kern="1200" baseline="0" dirty="0">
                <a:solidFill>
                  <a:srgbClr val="000099"/>
                </a:solidFill>
                <a:effectLst/>
                <a:latin typeface="Arial" panose="020B0604020202020204" pitchFamily="34" charset="0"/>
                <a:ea typeface="+mj-ea"/>
                <a:cs typeface="Arial" panose="020B0604020202020204" pitchFamily="34" charset="0"/>
              </a:rPr>
              <a:t>Los ejercicios enfocados a la </a:t>
            </a:r>
            <a:r>
              <a:rPr lang="es-CO" sz="1600" kern="1200" baseline="0" dirty="0" err="1">
                <a:solidFill>
                  <a:srgbClr val="000099"/>
                </a:solidFill>
                <a:effectLst/>
                <a:latin typeface="Arial" panose="020B0604020202020204" pitchFamily="34" charset="0"/>
                <a:ea typeface="+mj-ea"/>
                <a:cs typeface="Arial" panose="020B0604020202020204" pitchFamily="34" charset="0"/>
              </a:rPr>
              <a:t>responsabilización</a:t>
            </a:r>
            <a:r>
              <a:rPr lang="es-CO" sz="1600" kern="1200" baseline="0" dirty="0">
                <a:solidFill>
                  <a:srgbClr val="000099"/>
                </a:solidFill>
                <a:effectLst/>
                <a:latin typeface="Arial" panose="020B0604020202020204" pitchFamily="34" charset="0"/>
                <a:ea typeface="+mj-ea"/>
                <a:cs typeface="Arial" panose="020B0604020202020204" pitchFamily="34" charset="0"/>
              </a:rPr>
              <a:t> fueron identificados en las sensibilizaciones a adolescentes ofensores/as en torno al reconocimiento e interiorización de los derechos y necesidades propios y de los otros, entendidos como elementos fundamentales para una convivencia armónica y asertiva: si el adolescente conoce sus derechos y los de los demás, podrá identificar el daño que se genera al vulnerar algún derecho.</a:t>
            </a:r>
          </a:p>
          <a:p>
            <a:pPr lvl="1">
              <a:lnSpc>
                <a:spcPct val="150000"/>
              </a:lnSpc>
              <a:spcAft>
                <a:spcPts val="600"/>
              </a:spcAft>
            </a:pPr>
            <a:r>
              <a:rPr lang="es-CO" sz="1600" kern="1200" baseline="0" dirty="0">
                <a:solidFill>
                  <a:srgbClr val="000099"/>
                </a:solidFill>
                <a:effectLst/>
                <a:latin typeface="Arial" panose="020B0604020202020204" pitchFamily="34" charset="0"/>
                <a:ea typeface="+mj-ea"/>
                <a:cs typeface="Arial" panose="020B0604020202020204" pitchFamily="34" charset="0"/>
              </a:rPr>
              <a:t>Es de importancia de vincular a las familias/redes de apoyo o contexto social, como elemento para preparar al joven en su inclusión; trabajo que se encuentra en las metodologías adelantadas por los operadores y las instituciones PDJJR y Forjar.</a:t>
            </a:r>
          </a:p>
          <a:p>
            <a:pPr lvl="1">
              <a:lnSpc>
                <a:spcPct val="150000"/>
              </a:lnSpc>
              <a:spcAft>
                <a:spcPts val="600"/>
              </a:spcAft>
            </a:pPr>
            <a:r>
              <a:rPr lang="es-CO" sz="1600" kern="1200" baseline="0" dirty="0">
                <a:solidFill>
                  <a:srgbClr val="000099"/>
                </a:solidFill>
                <a:effectLst/>
                <a:latin typeface="Arial" panose="020B0604020202020204" pitchFamily="34" charset="0"/>
                <a:ea typeface="+mj-ea"/>
                <a:cs typeface="Arial" panose="020B0604020202020204" pitchFamily="34" charset="0"/>
              </a:rPr>
              <a:t>La </a:t>
            </a:r>
            <a:r>
              <a:rPr lang="es-CO" sz="1600" kern="1200" baseline="0" dirty="0" err="1">
                <a:solidFill>
                  <a:srgbClr val="000099"/>
                </a:solidFill>
                <a:effectLst/>
                <a:latin typeface="Arial" panose="020B0604020202020204" pitchFamily="34" charset="0"/>
                <a:ea typeface="+mj-ea"/>
                <a:cs typeface="Arial" panose="020B0604020202020204" pitchFamily="34" charset="0"/>
              </a:rPr>
              <a:t>responsabilización</a:t>
            </a:r>
            <a:r>
              <a:rPr lang="es-CO" sz="1600" kern="1200" baseline="0" dirty="0">
                <a:solidFill>
                  <a:srgbClr val="000099"/>
                </a:solidFill>
                <a:effectLst/>
                <a:latin typeface="Arial" panose="020B0604020202020204" pitchFamily="34" charset="0"/>
                <a:ea typeface="+mj-ea"/>
                <a:cs typeface="Arial" panose="020B0604020202020204" pitchFamily="34" charset="0"/>
              </a:rPr>
              <a:t> requiere trabajar integralmente para su interiorización, evitando la instrumentalización por parte de los/las jóvenes de “discursos aprendidos o memorizados” lo que podría afectar el subsiguiente proceso de reparación.</a:t>
            </a:r>
            <a:endParaRPr lang="es-CO" sz="28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38763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292608" y="365760"/>
            <a:ext cx="11521440" cy="5986272"/>
          </a:xfrm>
        </p:spPr>
        <p:txBody>
          <a:bodyPr>
            <a:noAutofit/>
          </a:bodyPr>
          <a:lstStyle/>
          <a:p>
            <a:pPr lvl="0">
              <a:lnSpc>
                <a:spcPct val="150000"/>
              </a:lnSpc>
              <a:spcAft>
                <a:spcPts val="600"/>
              </a:spcAft>
            </a:pPr>
            <a:r>
              <a:rPr lang="es-CO" sz="2400" dirty="0">
                <a:solidFill>
                  <a:srgbClr val="000099"/>
                </a:solidFill>
                <a:latin typeface="Arial" panose="020B0604020202020204" pitchFamily="34" charset="0"/>
                <a:cs typeface="Arial" panose="020B0604020202020204" pitchFamily="34" charset="0"/>
              </a:rPr>
              <a:t>EN GENERAL ESTA SUBCATEGORÍA</a:t>
            </a:r>
          </a:p>
          <a:p>
            <a:pPr lvl="1">
              <a:lnSpc>
                <a:spcPct val="150000"/>
              </a:lnSpc>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Se involucra dentro de las herramientas bajo el espectro de generar espacios de reflexión del adolescente o joven en torno al reconocimiento de causas y consecuencias de sus actos para comprender con mayor claridad su actuar, así como reflexiones que permitan progresivamente esclarecer la situación conflicto, y como ésta afectó a la víctima y a su entorno socio familiar.</a:t>
            </a:r>
          </a:p>
          <a:p>
            <a:pPr lvl="1">
              <a:lnSpc>
                <a:spcPct val="150000"/>
              </a:lnSpc>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Al implementar estas herramientas se avanza en un proceso restaurativa, desde el reconocimiento y la </a:t>
            </a:r>
            <a:r>
              <a:rPr lang="es-CO" sz="1800" kern="1200" baseline="0" dirty="0" err="1">
                <a:solidFill>
                  <a:srgbClr val="000099"/>
                </a:solidFill>
                <a:effectLst/>
                <a:latin typeface="Arial" panose="020B0604020202020204" pitchFamily="34" charset="0"/>
                <a:ea typeface="+mj-ea"/>
                <a:cs typeface="Arial" panose="020B0604020202020204" pitchFamily="34" charset="0"/>
              </a:rPr>
              <a:t>responsabilización</a:t>
            </a:r>
            <a:r>
              <a:rPr lang="es-CO" sz="1800" kern="1200" baseline="0" dirty="0">
                <a:solidFill>
                  <a:srgbClr val="000099"/>
                </a:solidFill>
                <a:effectLst/>
                <a:latin typeface="Arial" panose="020B0604020202020204" pitchFamily="34" charset="0"/>
                <a:ea typeface="+mj-ea"/>
                <a:cs typeface="Arial" panose="020B0604020202020204" pitchFamily="34" charset="0"/>
              </a:rPr>
              <a:t> de los efectos de las acciones, siendo la apertura para el perdón y la reparación.</a:t>
            </a:r>
          </a:p>
          <a:p>
            <a:pPr lvl="1">
              <a:lnSpc>
                <a:spcPct val="150000"/>
              </a:lnSpc>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La subcategoría de reparación se evidencia en la implementación de círculos restaurativos, siendo esta herramienta privilegiada para una posible concreción de la reparación a las víctimas de la acción delictiva.</a:t>
            </a:r>
          </a:p>
          <a:p>
            <a:pPr lvl="1" algn="just">
              <a:lnSpc>
                <a:spcPct val="150000"/>
              </a:lnSpc>
              <a:spcBef>
                <a:spcPts val="600"/>
              </a:spcBef>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Es de resaltar que estas prácticas restaurativas formales requieren una preparación e implementación planeada, cuidando que no se generen acciones con daño en los procesos con ofensores, y en especial con víctimas.</a:t>
            </a:r>
            <a:endParaRPr lang="es-CO" sz="32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7752196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438912" y="438912"/>
            <a:ext cx="11289792" cy="6242304"/>
          </a:xfrm>
        </p:spPr>
        <p:txBody>
          <a:bodyPr>
            <a:noAutofit/>
          </a:bodyPr>
          <a:lstStyle/>
          <a:p>
            <a:pPr lvl="0">
              <a:lnSpc>
                <a:spcPct val="150000"/>
              </a:lnSpc>
              <a:spcAft>
                <a:spcPts val="600"/>
              </a:spcAft>
            </a:pPr>
            <a:r>
              <a:rPr lang="es-CO" sz="2000" b="1" dirty="0">
                <a:solidFill>
                  <a:srgbClr val="000099"/>
                </a:solidFill>
                <a:latin typeface="Arial" panose="020B0604020202020204" pitchFamily="34" charset="0"/>
                <a:cs typeface="Arial" panose="020B0604020202020204" pitchFamily="34" charset="0"/>
              </a:rPr>
              <a:t>EN LA HERRAMIENTA “CÍRCULOS RESTAURATIVOS”, ACTUALIZACIÓN CAJA DE HERRAMIENTAS DEL PDJJR (2021) </a:t>
            </a:r>
          </a:p>
          <a:p>
            <a:pPr lvl="1">
              <a:lnSpc>
                <a:spcPct val="150000"/>
              </a:lnSpc>
              <a:spcAft>
                <a:spcPts val="600"/>
              </a:spcAft>
            </a:pPr>
            <a:r>
              <a:rPr lang="es-CO" sz="1600" kern="1200" baseline="0" dirty="0">
                <a:solidFill>
                  <a:srgbClr val="000099"/>
                </a:solidFill>
                <a:effectLst/>
                <a:latin typeface="Arial" panose="020B0604020202020204" pitchFamily="34" charset="0"/>
                <a:ea typeface="+mj-ea"/>
                <a:cs typeface="Arial" panose="020B0604020202020204" pitchFamily="34" charset="0"/>
              </a:rPr>
              <a:t>Se evidencia la búsqueda por generar que los participantes pueden llegar a acuerdos, espacios de reconocimiento del daño, y que denoten una apertura para posibles reparaciones o manejo de situaciones de conflicto.</a:t>
            </a:r>
          </a:p>
          <a:p>
            <a:pPr lvl="1" algn="just">
              <a:lnSpc>
                <a:spcPct val="150000"/>
              </a:lnSpc>
              <a:spcBef>
                <a:spcPts val="600"/>
              </a:spcBef>
              <a:spcAft>
                <a:spcPts val="600"/>
              </a:spcAft>
            </a:pPr>
            <a:r>
              <a:rPr lang="es-CO" sz="1600" kern="1200" baseline="0" dirty="0">
                <a:solidFill>
                  <a:srgbClr val="000099"/>
                </a:solidFill>
                <a:effectLst/>
                <a:latin typeface="Arial" panose="020B0604020202020204" pitchFamily="34" charset="0"/>
                <a:ea typeface="+mj-ea"/>
                <a:cs typeface="Arial" panose="020B0604020202020204" pitchFamily="34" charset="0"/>
              </a:rPr>
              <a:t>Esta metodología restaurativa permite a los integrantes que ingresan en calidad de víctima/ofensor o demás participantes, expresarse con plena libertad.</a:t>
            </a:r>
          </a:p>
          <a:p>
            <a:pPr lvl="1" algn="just">
              <a:lnSpc>
                <a:spcPct val="150000"/>
              </a:lnSpc>
              <a:spcBef>
                <a:spcPts val="600"/>
              </a:spcBef>
              <a:spcAft>
                <a:spcPts val="600"/>
              </a:spcAft>
            </a:pPr>
            <a:r>
              <a:rPr lang="es-CO" sz="1600" kern="1200" baseline="0" dirty="0">
                <a:solidFill>
                  <a:srgbClr val="000099"/>
                </a:solidFill>
                <a:effectLst/>
                <a:latin typeface="Arial" panose="020B0604020202020204" pitchFamily="34" charset="0"/>
                <a:ea typeface="+mj-ea"/>
                <a:cs typeface="Arial" panose="020B0604020202020204" pitchFamily="34" charset="0"/>
              </a:rPr>
              <a:t>El PDJJR propone la herramienta “Reparando ando” que propende, tanto con víctimas y ofensores, identificar cómo sus acciones pueden afectar y generar daños a otros, reconociendo estrategias y buscando alternativas de resolución de conflictos.</a:t>
            </a:r>
          </a:p>
          <a:p>
            <a:pPr lvl="1" algn="just">
              <a:lnSpc>
                <a:spcPct val="150000"/>
              </a:lnSpc>
              <a:spcBef>
                <a:spcPts val="600"/>
              </a:spcBef>
              <a:spcAft>
                <a:spcPts val="600"/>
              </a:spcAft>
            </a:pPr>
            <a:r>
              <a:rPr lang="es-CO" sz="1600" kern="1200" baseline="0" dirty="0">
                <a:solidFill>
                  <a:srgbClr val="000099"/>
                </a:solidFill>
                <a:effectLst/>
                <a:latin typeface="Arial" panose="020B0604020202020204" pitchFamily="34" charset="0"/>
                <a:ea typeface="+mj-ea"/>
                <a:cs typeface="Arial" panose="020B0604020202020204" pitchFamily="34" charset="0"/>
              </a:rPr>
              <a:t>Este proceso permite avanzar sobre el diseño o construcción de propuestas de reparación directa o indirecta a la víctima, así como visualizar espacios centrados en el fortalecimiento del reconocimiento del otro y del vínculo, centrado en connotaciones del afecto. </a:t>
            </a:r>
          </a:p>
          <a:p>
            <a:pPr lvl="1" algn="just">
              <a:lnSpc>
                <a:spcPct val="150000"/>
              </a:lnSpc>
              <a:spcBef>
                <a:spcPts val="600"/>
              </a:spcBef>
              <a:spcAft>
                <a:spcPts val="600"/>
              </a:spcAft>
            </a:pPr>
            <a:r>
              <a:rPr lang="es-CO" sz="1600" kern="1200" baseline="0" dirty="0">
                <a:solidFill>
                  <a:srgbClr val="000099"/>
                </a:solidFill>
                <a:effectLst/>
                <a:latin typeface="Arial" panose="020B0604020202020204" pitchFamily="34" charset="0"/>
                <a:ea typeface="+mj-ea"/>
                <a:cs typeface="Arial" panose="020B0604020202020204" pitchFamily="34" charset="0"/>
              </a:rPr>
              <a:t>“La historieta” brinda espacios para que él o la ofensora puedan plasmar lo ocurrido (mediante estrategias artísticas y pedagógicas) desde una óptica basada en el perdón y el respeto hacia la víctima.</a:t>
            </a:r>
            <a:endParaRPr lang="es-CO" sz="28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84027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426720" y="512064"/>
            <a:ext cx="10927080" cy="5664899"/>
          </a:xfrm>
        </p:spPr>
        <p:txBody>
          <a:bodyPr>
            <a:normAutofit/>
          </a:bodyPr>
          <a:lstStyle/>
          <a:p>
            <a:pPr lvl="0">
              <a:lnSpc>
                <a:spcPct val="150000"/>
              </a:lnSpc>
              <a:spcAft>
                <a:spcPts val="600"/>
              </a:spcAft>
            </a:pPr>
            <a:r>
              <a:rPr lang="es-CO" sz="1800" b="1" dirty="0">
                <a:solidFill>
                  <a:srgbClr val="000099"/>
                </a:solidFill>
                <a:latin typeface="Arial" panose="020B0604020202020204" pitchFamily="34" charset="0"/>
                <a:cs typeface="Arial" panose="020B0604020202020204" pitchFamily="34" charset="0"/>
              </a:rPr>
              <a:t>LA INTENCIÓN ADICIONALMENTE ES QUE</a:t>
            </a:r>
          </a:p>
          <a:p>
            <a:pPr lvl="1">
              <a:lnSpc>
                <a:spcPct val="150000"/>
              </a:lnSpc>
              <a:spcAft>
                <a:spcPts val="600"/>
              </a:spcAft>
            </a:pPr>
            <a:r>
              <a:rPr lang="es-CO" sz="1400" kern="1200" baseline="0" dirty="0">
                <a:solidFill>
                  <a:srgbClr val="000099"/>
                </a:solidFill>
                <a:effectLst/>
                <a:latin typeface="Arial" panose="020B0604020202020204" pitchFamily="34" charset="0"/>
                <a:ea typeface="+mj-ea"/>
                <a:cs typeface="Arial" panose="020B0604020202020204" pitchFamily="34" charset="0"/>
              </a:rPr>
              <a:t>Estos ejercicios permitan ampliar el espectro de análisis y comprensión de las situaciones, así como de las personas y el contexto, y que potencien los resultados basados desde una óptica de la reconciliación.</a:t>
            </a:r>
          </a:p>
          <a:p>
            <a:pPr lvl="1">
              <a:lnSpc>
                <a:spcPct val="150000"/>
              </a:lnSpc>
              <a:spcAft>
                <a:spcPts val="600"/>
              </a:spcAft>
            </a:pPr>
            <a:r>
              <a:rPr lang="es-CO" sz="1400" kern="1200" baseline="0" dirty="0">
                <a:solidFill>
                  <a:srgbClr val="000099"/>
                </a:solidFill>
                <a:effectLst/>
                <a:latin typeface="Arial" panose="020B0604020202020204" pitchFamily="34" charset="0"/>
                <a:ea typeface="+mj-ea"/>
                <a:cs typeface="Arial" panose="020B0604020202020204" pitchFamily="34" charset="0"/>
              </a:rPr>
              <a:t>Adicionalmente, se puede evidenciar  cómo las prácticas restaurativas informales contribuyen a la </a:t>
            </a:r>
            <a:r>
              <a:rPr lang="es-CO" sz="1400" kern="1200" baseline="0" dirty="0" err="1">
                <a:solidFill>
                  <a:srgbClr val="000099"/>
                </a:solidFill>
                <a:effectLst/>
                <a:latin typeface="Arial" panose="020B0604020202020204" pitchFamily="34" charset="0"/>
                <a:ea typeface="+mj-ea"/>
                <a:cs typeface="Arial" panose="020B0604020202020204" pitchFamily="34" charset="0"/>
              </a:rPr>
              <a:t>responsabilización</a:t>
            </a:r>
            <a:r>
              <a:rPr lang="es-CO" sz="1400" kern="1200" baseline="0" dirty="0">
                <a:solidFill>
                  <a:srgbClr val="000099"/>
                </a:solidFill>
                <a:effectLst/>
                <a:latin typeface="Arial" panose="020B0604020202020204" pitchFamily="34" charset="0"/>
                <a:ea typeface="+mj-ea"/>
                <a:cs typeface="Arial" panose="020B0604020202020204" pitchFamily="34" charset="0"/>
              </a:rPr>
              <a:t> (identificación de daños y afectaciones) y a la creación de estrategias para la reparación, ya que mediante preguntas orientadoras, reflexivas y abiertas se logra evidenciar emociones y reflexiones en torno a los hechos o conflicto, posibilitando trabajar sobre el manejo de la tensión en torno a un proceso de reparación y promoviendo a que se forjen relaciones protectoras y armoniosas que minimicen la posibilidad de reincidir en el delito.</a:t>
            </a:r>
          </a:p>
          <a:p>
            <a:pPr lvl="1">
              <a:lnSpc>
                <a:spcPct val="150000"/>
              </a:lnSpc>
              <a:spcAft>
                <a:spcPts val="600"/>
              </a:spcAft>
            </a:pPr>
            <a:r>
              <a:rPr lang="es-CO" sz="1400" kern="1200" baseline="0" dirty="0">
                <a:solidFill>
                  <a:srgbClr val="000099"/>
                </a:solidFill>
                <a:effectLst/>
                <a:latin typeface="Arial" panose="020B0604020202020204" pitchFamily="34" charset="0"/>
                <a:ea typeface="+mj-ea"/>
                <a:cs typeface="Arial" panose="020B0604020202020204" pitchFamily="34" charset="0"/>
              </a:rPr>
              <a:t>En consecuencia, es importante resaltar la necesidad de especificar las acciones que se realizan respecto a la finalidad de reparación que persigue la Justicia Restaurativa, para que las actividades estén alineadas con el objetivo de traer la voz de la víctima para la identificación de daños generados a partir del delito, desde las personas directamente afectadas y desde las comunidades de referencia, así como fortalecen los procesos de </a:t>
            </a:r>
            <a:r>
              <a:rPr lang="es-CO" sz="1400" kern="1200" baseline="0" dirty="0" err="1">
                <a:solidFill>
                  <a:srgbClr val="000099"/>
                </a:solidFill>
                <a:effectLst/>
                <a:latin typeface="Arial" panose="020B0604020202020204" pitchFamily="34" charset="0"/>
                <a:ea typeface="+mj-ea"/>
                <a:cs typeface="Arial" panose="020B0604020202020204" pitchFamily="34" charset="0"/>
              </a:rPr>
              <a:t>responsabilización</a:t>
            </a:r>
            <a:r>
              <a:rPr lang="es-CO" sz="1400" kern="1200" baseline="0" dirty="0">
                <a:solidFill>
                  <a:srgbClr val="000099"/>
                </a:solidFill>
                <a:effectLst/>
                <a:latin typeface="Arial" panose="020B0604020202020204" pitchFamily="34" charset="0"/>
                <a:ea typeface="+mj-ea"/>
                <a:cs typeface="Arial" panose="020B0604020202020204" pitchFamily="34" charset="0"/>
              </a:rPr>
              <a:t> de los adolescentes y jóvenes.</a:t>
            </a:r>
          </a:p>
          <a:p>
            <a:pPr lvl="1">
              <a:lnSpc>
                <a:spcPct val="150000"/>
              </a:lnSpc>
              <a:spcAft>
                <a:spcPts val="600"/>
              </a:spcAft>
            </a:pPr>
            <a:r>
              <a:rPr lang="es-CO" sz="1400" kern="1200" baseline="0" dirty="0">
                <a:solidFill>
                  <a:srgbClr val="000099"/>
                </a:solidFill>
                <a:effectLst/>
                <a:latin typeface="Arial" panose="020B0604020202020204" pitchFamily="34" charset="0"/>
                <a:ea typeface="+mj-ea"/>
                <a:cs typeface="Arial" panose="020B0604020202020204" pitchFamily="34" charset="0"/>
              </a:rPr>
              <a:t>Este elemento es trabajado por algunas instituciones principalmente mediante el abordaje con familias/redes de apoyo, y el avance con adolescentes en las subcategorías anteriores (</a:t>
            </a:r>
            <a:r>
              <a:rPr lang="es-CO" sz="1400" kern="1200" baseline="0" dirty="0" err="1">
                <a:solidFill>
                  <a:srgbClr val="000099"/>
                </a:solidFill>
                <a:effectLst/>
                <a:latin typeface="Arial" panose="020B0604020202020204" pitchFamily="34" charset="0"/>
                <a:ea typeface="+mj-ea"/>
                <a:cs typeface="Arial" panose="020B0604020202020204" pitchFamily="34" charset="0"/>
              </a:rPr>
              <a:t>responsabilización</a:t>
            </a:r>
            <a:r>
              <a:rPr lang="es-CO" sz="1400" kern="1200" baseline="0" dirty="0">
                <a:solidFill>
                  <a:srgbClr val="000099"/>
                </a:solidFill>
                <a:effectLst/>
                <a:latin typeface="Arial" panose="020B0604020202020204" pitchFamily="34" charset="0"/>
                <a:ea typeface="+mj-ea"/>
                <a:cs typeface="Arial" panose="020B0604020202020204" pitchFamily="34" charset="0"/>
              </a:rPr>
              <a:t> y reparación).</a:t>
            </a:r>
            <a:endParaRPr lang="es-CO"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37677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475488" y="621792"/>
            <a:ext cx="11143488" cy="5876544"/>
          </a:xfrm>
        </p:spPr>
        <p:txBody>
          <a:bodyPr>
            <a:noAutofit/>
          </a:bodyPr>
          <a:lstStyle/>
          <a:p>
            <a:pPr lvl="0">
              <a:lnSpc>
                <a:spcPct val="150000"/>
              </a:lnSpc>
              <a:spcBef>
                <a:spcPts val="600"/>
              </a:spcBef>
              <a:spcAft>
                <a:spcPts val="600"/>
              </a:spcAft>
            </a:pPr>
            <a:r>
              <a:rPr lang="es-CO" sz="2400" b="1" dirty="0">
                <a:solidFill>
                  <a:srgbClr val="000099"/>
                </a:solidFill>
                <a:latin typeface="Arial" panose="020B0604020202020204" pitchFamily="34" charset="0"/>
                <a:cs typeface="Arial" panose="020B0604020202020204" pitchFamily="34" charset="0"/>
              </a:rPr>
              <a:t>SE IDENTIFICÓ EN LA REVISIÓN REALIZADA, QUE:</a:t>
            </a:r>
            <a:endParaRPr lang="es-CO" sz="2400" b="1" kern="1200" baseline="0" dirty="0">
              <a:solidFill>
                <a:srgbClr val="000099"/>
              </a:solidFill>
              <a:effectLst/>
              <a:latin typeface="Arial" panose="020B0604020202020204" pitchFamily="34" charset="0"/>
              <a:ea typeface="+mj-ea"/>
              <a:cs typeface="Arial" panose="020B0604020202020204" pitchFamily="34" charset="0"/>
            </a:endParaRPr>
          </a:p>
          <a:p>
            <a:pPr lvl="1">
              <a:lnSpc>
                <a:spcPct val="150000"/>
              </a:lnSpc>
              <a:spcBef>
                <a:spcPts val="600"/>
              </a:spcBef>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En los instrumentos se encuentran actividades planteadas para ser trabajas desde un componente individual, que, con excepciones, no se incluyen en un proceso amplio, específicamente hacia el impacto o seguimiento después de la aplicación de la práctica.</a:t>
            </a:r>
          </a:p>
          <a:p>
            <a:pPr lvl="1">
              <a:lnSpc>
                <a:spcPct val="150000"/>
              </a:lnSpc>
              <a:spcBef>
                <a:spcPts val="600"/>
              </a:spcBef>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Esta herramienta trasversalmente incluye el trabajo desde elementos que fortalecen un proceso restaurativo (declaraciones afectivas, resonancia apreciativa, preguntas afectivas…)</a:t>
            </a:r>
          </a:p>
          <a:p>
            <a:pPr lvl="1">
              <a:lnSpc>
                <a:spcPct val="150000"/>
              </a:lnSpc>
              <a:spcBef>
                <a:spcPts val="600"/>
              </a:spcBef>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Se identificó una única metodología que vincula la sensibilización directa de los/las jóvenes ofensores/as en temas de justicia restaurativa como proceso integral en la </a:t>
            </a:r>
            <a:r>
              <a:rPr lang="es-CO" sz="1800" kern="1200" baseline="0" dirty="0" err="1">
                <a:solidFill>
                  <a:srgbClr val="000099"/>
                </a:solidFill>
                <a:effectLst/>
                <a:latin typeface="Arial" panose="020B0604020202020204" pitchFamily="34" charset="0"/>
                <a:ea typeface="+mj-ea"/>
                <a:cs typeface="Arial" panose="020B0604020202020204" pitchFamily="34" charset="0"/>
              </a:rPr>
              <a:t>responsabilización</a:t>
            </a:r>
            <a:endParaRPr lang="es-CO" sz="1800" kern="1200" baseline="0" dirty="0">
              <a:solidFill>
                <a:srgbClr val="000099"/>
              </a:solidFill>
              <a:effectLst/>
              <a:latin typeface="Arial" panose="020B0604020202020204" pitchFamily="34" charset="0"/>
              <a:ea typeface="+mj-ea"/>
              <a:cs typeface="Arial" panose="020B0604020202020204" pitchFamily="34" charset="0"/>
            </a:endParaRPr>
          </a:p>
          <a:p>
            <a:pPr lvl="1">
              <a:lnSpc>
                <a:spcPct val="150000"/>
              </a:lnSpc>
              <a:spcBef>
                <a:spcPts val="600"/>
              </a:spcBef>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Esto último es importante retomar, ya que las estrategias de círculos restaurativos han venido desarrollando etapas, proceso de preparación, aplicación y cierre, acorde con los objetivos que se focalicen para el espacio.</a:t>
            </a:r>
            <a:endParaRPr lang="es-CO" sz="32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22078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838200" y="617838"/>
            <a:ext cx="10515600" cy="5559125"/>
          </a:xfrm>
        </p:spPr>
        <p:txBody>
          <a:bodyPr>
            <a:normAutofit/>
          </a:bodyPr>
          <a:lstStyle/>
          <a:p>
            <a:pPr lvl="0"/>
            <a:r>
              <a:rPr lang="es-CO" sz="1800" dirty="0">
                <a:solidFill>
                  <a:srgbClr val="000099"/>
                </a:solidFill>
                <a:latin typeface="Arial" panose="020B0604020202020204" pitchFamily="34" charset="0"/>
                <a:cs typeface="Arial" panose="020B0604020202020204" pitchFamily="34" charset="0"/>
              </a:rPr>
              <a:t>Después del proceso de recolección de información sobre las prácticas restaurativas que son implementadas en los diferentes programas, el presente apartado se enfoca en la categoría familia, </a:t>
            </a:r>
            <a:r>
              <a:rPr lang="es-CO" sz="1800" kern="1200" baseline="0" dirty="0">
                <a:solidFill>
                  <a:srgbClr val="000099"/>
                </a:solidFill>
                <a:effectLst/>
                <a:latin typeface="Arial" panose="020B0604020202020204" pitchFamily="34" charset="0"/>
                <a:ea typeface="+mj-ea"/>
                <a:cs typeface="Arial" panose="020B0604020202020204" pitchFamily="34" charset="0"/>
              </a:rPr>
              <a:t>encontrando que se presentan diferentes prácticas que tienen como población objetivo las familias, o también consideras redes de apoyo, o incluso éstas llegan a participar activamente en el proceso restaurativo.</a:t>
            </a:r>
          </a:p>
          <a:p>
            <a:pPr lvl="0"/>
            <a:r>
              <a:rPr lang="es-CO" sz="1800" kern="1200" baseline="0" dirty="0">
                <a:solidFill>
                  <a:srgbClr val="000099"/>
                </a:solidFill>
                <a:effectLst/>
                <a:latin typeface="Arial" panose="020B0604020202020204" pitchFamily="34" charset="0"/>
                <a:ea typeface="+mj-ea"/>
                <a:cs typeface="Arial" panose="020B0604020202020204" pitchFamily="34" charset="0"/>
              </a:rPr>
              <a:t>Partiendo de lo anterior, es fundamental encuadrar el trabajo con familias desde la perspectiva del principio de corresponsabilidad consagrado de la Convención sobre los Derechos del Niño de las Naciones Unidas (1989) plasmado en el Código de Infancia y Adolescencia de Colombia (2006).</a:t>
            </a:r>
          </a:p>
          <a:p>
            <a:pPr lvl="0"/>
            <a:r>
              <a:rPr lang="es-CO" sz="1800" kern="1200" baseline="0" dirty="0">
                <a:solidFill>
                  <a:srgbClr val="000099"/>
                </a:solidFill>
                <a:effectLst/>
                <a:latin typeface="Arial" panose="020B0604020202020204" pitchFamily="34" charset="0"/>
                <a:ea typeface="+mj-ea"/>
                <a:cs typeface="Arial" panose="020B0604020202020204" pitchFamily="34" charset="0"/>
              </a:rPr>
              <a:t>Este principio permite entender que, por un lado, la familia tiene responsabilidades precisas de acuerdo con su función, la sociedad tiene otros deberes y, finalmente, el Estado tiene sus propias obligaciones, que muchas veces se traduce en asignar a una entidad responsable de garantizar cada uno de los derechos.</a:t>
            </a:r>
          </a:p>
          <a:p>
            <a:pPr lvl="0"/>
            <a:r>
              <a:rPr lang="es-CO" sz="1800" kern="1200" baseline="0" dirty="0">
                <a:solidFill>
                  <a:srgbClr val="000099"/>
                </a:solidFill>
                <a:effectLst/>
                <a:latin typeface="Arial" panose="020B0604020202020204" pitchFamily="34" charset="0"/>
                <a:ea typeface="+mj-ea"/>
                <a:cs typeface="Arial" panose="020B0604020202020204" pitchFamily="34" charset="0"/>
              </a:rPr>
              <a:t>La participación de las familias y redes de apoyo en el proceso de atención de los y las adolescentes se enmarca en este principio, los lineamientos de prestación de servicio desde el ICBF explican que su participación se “fundamenta en su reconocimiento como un actor principal, fundamental y determinante en el desarrollo del proceso de intervención” (ICBF, 2020, p.</a:t>
            </a:r>
          </a:p>
          <a:p>
            <a:pPr lvl="0"/>
            <a:r>
              <a:rPr lang="es-CO" sz="1800" kern="1200" baseline="0" dirty="0">
                <a:solidFill>
                  <a:srgbClr val="000099"/>
                </a:solidFill>
                <a:effectLst/>
                <a:latin typeface="Arial" panose="020B0604020202020204" pitchFamily="34" charset="0"/>
                <a:ea typeface="+mj-ea"/>
                <a:cs typeface="Arial" panose="020B0604020202020204" pitchFamily="34" charset="0"/>
              </a:rPr>
              <a:t>Igualmente, se considera importante en el marco de sus responsabilidades como un actor de acompañamiento moral y afectivo durante la sanción, permitiendo garantizar mejores oportunidades para la reinserción social del o la adolescente o joven.</a:t>
            </a:r>
            <a:endParaRPr lang="es-CO"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720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432486" y="365126"/>
            <a:ext cx="11158152" cy="821124"/>
          </a:xfrm>
        </p:spPr>
        <p:txBody>
          <a:bodyPr>
            <a:normAutofit/>
          </a:bodyPr>
          <a:lstStyle/>
          <a:p>
            <a:r>
              <a:rPr lang="es-CO" sz="2400" b="1" kern="1200" baseline="0" dirty="0">
                <a:solidFill>
                  <a:srgbClr val="000099"/>
                </a:solidFill>
                <a:effectLst/>
                <a:latin typeface="Arial" panose="020B0604020202020204" pitchFamily="34" charset="0"/>
                <a:cs typeface="Arial" panose="020B0604020202020204" pitchFamily="34" charset="0"/>
              </a:rPr>
              <a:t>RUTA: INGRESO ADOLESCENTES EN EJECUCIÓN DE LA SANCIÓN</a:t>
            </a:r>
            <a:endParaRPr lang="es-CO" sz="2400" b="1" baseline="0" dirty="0">
              <a:solidFill>
                <a:srgbClr val="000099"/>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432486" y="1359243"/>
            <a:ext cx="11158152" cy="5214552"/>
          </a:xfrm>
        </p:spPr>
        <p:txBody>
          <a:bodyPr>
            <a:normAutofit fontScale="85000" lnSpcReduction="20000"/>
          </a:bodyPr>
          <a:lstStyle/>
          <a:p>
            <a:pPr lvl="0">
              <a:lnSpc>
                <a:spcPct val="150000"/>
              </a:lnSpc>
              <a:spcBef>
                <a:spcPts val="600"/>
              </a:spcBef>
              <a:spcAft>
                <a:spcPts val="600"/>
              </a:spcAft>
            </a:pPr>
            <a:r>
              <a:rPr lang="es-CO" kern="1200" baseline="0" dirty="0">
                <a:solidFill>
                  <a:srgbClr val="000099"/>
                </a:solidFill>
                <a:effectLst/>
                <a:latin typeface="Arial" panose="020B0604020202020204" pitchFamily="34" charset="0"/>
                <a:ea typeface="+mj-ea"/>
                <a:cs typeface="Arial" panose="020B0604020202020204" pitchFamily="34" charset="0"/>
              </a:rPr>
              <a:t>Juez con función de Conocimiento, Defensoría de Familia, Defensoría Pública proponen caso a PDJJR y este verifica requisitos de ingreso.</a:t>
            </a:r>
          </a:p>
          <a:p>
            <a:pPr lvl="0">
              <a:lnSpc>
                <a:spcPct val="150000"/>
              </a:lnSpc>
              <a:spcBef>
                <a:spcPts val="600"/>
              </a:spcBef>
              <a:spcAft>
                <a:spcPts val="600"/>
              </a:spcAft>
            </a:pPr>
            <a:r>
              <a:rPr lang="es-CO" kern="1200" baseline="0" dirty="0">
                <a:solidFill>
                  <a:srgbClr val="000099"/>
                </a:solidFill>
                <a:effectLst/>
                <a:latin typeface="Arial" panose="020B0604020202020204" pitchFamily="34" charset="0"/>
                <a:ea typeface="+mj-ea"/>
                <a:cs typeface="Arial" panose="020B0604020202020204" pitchFamily="34" charset="0"/>
              </a:rPr>
              <a:t>PDJJR realiza sensibilización con adolescente y familia - explica el proceso restaurativo</a:t>
            </a:r>
          </a:p>
          <a:p>
            <a:pPr lvl="0">
              <a:lnSpc>
                <a:spcPct val="150000"/>
              </a:lnSpc>
              <a:spcBef>
                <a:spcPts val="600"/>
              </a:spcBef>
              <a:spcAft>
                <a:spcPts val="600"/>
              </a:spcAft>
            </a:pPr>
            <a:r>
              <a:rPr lang="es-CO" baseline="0" dirty="0">
                <a:solidFill>
                  <a:srgbClr val="000099"/>
                </a:solidFill>
                <a:latin typeface="Arial" panose="020B0604020202020204" pitchFamily="34" charset="0"/>
                <a:ea typeface="+mj-ea"/>
                <a:cs typeface="Arial" panose="020B0604020202020204" pitchFamily="34" charset="0"/>
              </a:rPr>
              <a:t>S</a:t>
            </a:r>
            <a:r>
              <a:rPr lang="es-CO" kern="1200" baseline="0" dirty="0">
                <a:solidFill>
                  <a:srgbClr val="000099"/>
                </a:solidFill>
                <a:effectLst/>
                <a:latin typeface="Arial" panose="020B0604020202020204" pitchFamily="34" charset="0"/>
                <a:ea typeface="+mj-ea"/>
                <a:cs typeface="Arial" panose="020B0604020202020204" pitchFamily="34" charset="0"/>
              </a:rPr>
              <a:t>i hay respuesta positiva: suscribe Consentimiento Informado con participación de la Defensoría de Familia e informa a Juez para contar con su consentimiento o aprobación</a:t>
            </a:r>
          </a:p>
          <a:p>
            <a:pPr lvl="0">
              <a:lnSpc>
                <a:spcPct val="150000"/>
              </a:lnSpc>
              <a:spcBef>
                <a:spcPts val="600"/>
              </a:spcBef>
              <a:spcAft>
                <a:spcPts val="600"/>
              </a:spcAft>
            </a:pPr>
            <a:r>
              <a:rPr lang="es-CO" kern="1200" baseline="0" dirty="0">
                <a:solidFill>
                  <a:srgbClr val="000099"/>
                </a:solidFill>
                <a:effectLst/>
                <a:latin typeface="Arial" panose="020B0604020202020204" pitchFamily="34" charset="0"/>
                <a:ea typeface="+mj-ea"/>
                <a:cs typeface="Arial" panose="020B0604020202020204" pitchFamily="34" charset="0"/>
              </a:rPr>
              <a:t>Se remite informe a juzgado y adolescente continúa cumpliendo su sanción</a:t>
            </a:r>
          </a:p>
          <a:p>
            <a:pPr lvl="0">
              <a:lnSpc>
                <a:spcPct val="150000"/>
              </a:lnSpc>
              <a:spcBef>
                <a:spcPts val="600"/>
              </a:spcBef>
              <a:spcAft>
                <a:spcPts val="600"/>
              </a:spcAft>
            </a:pPr>
            <a:r>
              <a:rPr lang="es-CO" kern="1200" baseline="0" dirty="0">
                <a:solidFill>
                  <a:srgbClr val="000099"/>
                </a:solidFill>
                <a:effectLst/>
                <a:latin typeface="Arial" panose="020B0604020202020204" pitchFamily="34" charset="0"/>
                <a:ea typeface="+mj-ea"/>
                <a:cs typeface="Arial" panose="020B0604020202020204" pitchFamily="34" charset="0"/>
              </a:rPr>
              <a:t>Remite adolescente a Programa Distrital de Justicia Juvenil Restaurativa</a:t>
            </a:r>
          </a:p>
        </p:txBody>
      </p:sp>
    </p:spTree>
    <p:extLst>
      <p:ext uri="{BB962C8B-B14F-4D97-AF65-F5344CB8AC3E}">
        <p14:creationId xmlns:p14="http://schemas.microsoft.com/office/powerpoint/2010/main" val="27641270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838200" y="780288"/>
            <a:ext cx="10515600" cy="5657088"/>
          </a:xfrm>
        </p:spPr>
        <p:txBody>
          <a:bodyPr>
            <a:noAutofit/>
          </a:bodyPr>
          <a:lstStyle/>
          <a:p>
            <a:pPr lvl="0">
              <a:lnSpc>
                <a:spcPct val="150000"/>
              </a:lnSpc>
              <a:spcBef>
                <a:spcPts val="600"/>
              </a:spcBef>
              <a:spcAft>
                <a:spcPts val="600"/>
              </a:spcAft>
            </a:pPr>
            <a:r>
              <a:rPr lang="es-CO" sz="2000" b="1" dirty="0">
                <a:solidFill>
                  <a:srgbClr val="000099"/>
                </a:solidFill>
                <a:latin typeface="Arial" panose="020B0604020202020204" pitchFamily="34" charset="0"/>
                <a:cs typeface="Arial" panose="020B0604020202020204" pitchFamily="34" charset="0"/>
              </a:rPr>
              <a:t>ASÍ, LAS METODOLOGÍAS QUE SE HAN DESARROLLADO PERMITEN</a:t>
            </a:r>
          </a:p>
          <a:p>
            <a:pPr lvl="0">
              <a:lnSpc>
                <a:spcPct val="150000"/>
              </a:lnSpc>
              <a:spcBef>
                <a:spcPts val="600"/>
              </a:spcBef>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Reconocer dicha importancia y valor en el acompañamiento psicosocial a las personas en general, en particular porque permitiría fortalecer y aclarar el trabajo en el marco de los vínculos familiares, resignificar historias generacionales, fomentar el perdón, reconciliación y dignificación de todos los miembros de la familia.</a:t>
            </a:r>
          </a:p>
          <a:p>
            <a:pPr lvl="0">
              <a:lnSpc>
                <a:spcPct val="150000"/>
              </a:lnSpc>
              <a:spcBef>
                <a:spcPts val="600"/>
              </a:spcBef>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En este sentido, a través de elementos simbólicos (figuras de barro, canciones, imágenes), se busca que se observé el daño causado y el impacto de sus acciones en el contexto familiar, adicionalmente a que puedan identificar y reconocer los valores con los que cuentan, las habilidades y recursos que tienen para gestionar sus conflictos.</a:t>
            </a:r>
            <a:endParaRPr lang="es-CO" sz="32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211180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658368" y="463296"/>
            <a:ext cx="10695432" cy="5713667"/>
          </a:xfrm>
        </p:spPr>
        <p:txBody>
          <a:bodyPr>
            <a:normAutofit fontScale="85000" lnSpcReduction="10000"/>
          </a:bodyPr>
          <a:lstStyle/>
          <a:p>
            <a:pPr lvl="0">
              <a:lnSpc>
                <a:spcPct val="150000"/>
              </a:lnSpc>
              <a:spcAft>
                <a:spcPts val="600"/>
              </a:spcAft>
            </a:pPr>
            <a:r>
              <a:rPr lang="es-CO" sz="2400" b="1" dirty="0">
                <a:solidFill>
                  <a:srgbClr val="000099"/>
                </a:solidFill>
                <a:latin typeface="Arial" panose="020B0604020202020204" pitchFamily="34" charset="0"/>
                <a:cs typeface="Arial" panose="020B0604020202020204" pitchFamily="34" charset="0"/>
              </a:rPr>
              <a:t>ESTA PRÁCTICA BUSCA FORTALECER LAS HERRAMIENTAS PARA QUE LOS PARTICIPANTES, EN ESPECIAL LOS OFENSORES/AS</a:t>
            </a:r>
            <a:endParaRPr lang="es-CO" sz="2400" b="1" kern="1200" baseline="0" dirty="0">
              <a:solidFill>
                <a:srgbClr val="000099"/>
              </a:solidFill>
              <a:effectLst/>
              <a:latin typeface="Arial" panose="020B0604020202020204" pitchFamily="34" charset="0"/>
              <a:ea typeface="+mj-ea"/>
              <a:cs typeface="Arial" panose="020B0604020202020204" pitchFamily="34" charset="0"/>
            </a:endParaRPr>
          </a:p>
          <a:p>
            <a:pPr lvl="1">
              <a:lnSpc>
                <a:spcPct val="150000"/>
              </a:lnSpc>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Puedan desarrollar proyecciones de su vida en escenarios distintos al institucional; es decir, se convierte en una herramienta que permite coadyuvar a que las personas puedan identificar diferentes formas de pensar y actuar.</a:t>
            </a:r>
          </a:p>
          <a:p>
            <a:pPr lvl="1">
              <a:lnSpc>
                <a:spcPct val="150000"/>
              </a:lnSpc>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Así mismo, la familia o red de apoyo es concebida como una parte indispensable en el proceso que adelantan los/las jóvenes, tanto ofensor/a como víctima, y su participación contribuye en la construcción de un escenario seguro y de soporte emocional para las partes (cuando se encuadra en una práctica restaurativa).</a:t>
            </a:r>
          </a:p>
          <a:p>
            <a:pPr lvl="1">
              <a:lnSpc>
                <a:spcPct val="150000"/>
              </a:lnSpc>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Este tipo de intervención centrada en la familia aporta al proceso restaurativo en la medida en que aborda las necesidades del contexto primario del adolescente o joven y las implicaciones del delito en la dinámica familiar, es decir, se ratifica la importancia de brindar espacios de intervención dirigidas a la transformación de contextos familiares, sociales y comunitarios.</a:t>
            </a:r>
            <a:endParaRPr lang="es-CO" sz="36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08324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536448" y="524256"/>
            <a:ext cx="10817352" cy="5652707"/>
          </a:xfrm>
        </p:spPr>
        <p:txBody>
          <a:bodyPr>
            <a:normAutofit fontScale="85000" lnSpcReduction="10000"/>
          </a:bodyPr>
          <a:lstStyle/>
          <a:p>
            <a:pPr lvl="0">
              <a:lnSpc>
                <a:spcPct val="150000"/>
              </a:lnSpc>
              <a:spcAft>
                <a:spcPts val="600"/>
              </a:spcAft>
            </a:pPr>
            <a:r>
              <a:rPr lang="es-CO" sz="2400" b="1" dirty="0">
                <a:solidFill>
                  <a:srgbClr val="000099"/>
                </a:solidFill>
                <a:latin typeface="Arial" panose="020B0604020202020204" pitchFamily="34" charset="0"/>
                <a:cs typeface="Arial" panose="020B0604020202020204" pitchFamily="34" charset="0"/>
              </a:rPr>
              <a:t>EN ESA LÍNEA, Y EN EL MARCO DEL PROCESO RESTAURATIVO	</a:t>
            </a:r>
            <a:endParaRPr lang="es-CO" sz="2400" b="1" kern="1200" baseline="0" dirty="0">
              <a:solidFill>
                <a:srgbClr val="000099"/>
              </a:solidFill>
              <a:effectLst/>
              <a:latin typeface="Arial" panose="020B0604020202020204" pitchFamily="34" charset="0"/>
              <a:ea typeface="+mj-ea"/>
              <a:cs typeface="Arial" panose="020B0604020202020204" pitchFamily="34" charset="0"/>
            </a:endParaRPr>
          </a:p>
          <a:p>
            <a:pPr lvl="1">
              <a:lnSpc>
                <a:spcPct val="150000"/>
              </a:lnSpc>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La familia puede llegar a tener roles diferentes, por un lado, reconocida como víctima por el adolescente ofensor/a, a causa de un delito o daño causado y en otras, como un agente ofensor, al presentar patrones de relacionamiento que han vulnerado derechos de los/las adolescentes y jóvenes.</a:t>
            </a:r>
          </a:p>
          <a:p>
            <a:pPr lvl="1">
              <a:lnSpc>
                <a:spcPct val="150000"/>
              </a:lnSpc>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Es por ello, que se espera como uno de los resultados de la participación de las familias en espacios restaurativos, que éstas puedan reproducir e implementar en sus dinámicas formas alternas a la violenta para afrontar sus diferencias, impulsen y fortalezcan sus valores, así como sus vínculos afectivos.</a:t>
            </a:r>
          </a:p>
          <a:p>
            <a:pPr lvl="1">
              <a:lnSpc>
                <a:spcPct val="150000"/>
              </a:lnSpc>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En esta misma línea de abordaje conceptual y en clave de Justicia Restaurativa, teniendo en cuenta los avances propuestos desde el modelo de Jurisprudencia Terapéutica[1] o Justicia Restaurativa Terapéutica, desde donde se busca que todos los actores que intervienen en los procesos legales se consideren como una fuerza social que centra su atención en atender a la persona en y desde su SER (Nombre, año).</a:t>
            </a:r>
          </a:p>
          <a:p>
            <a:pPr lvl="1">
              <a:lnSpc>
                <a:spcPct val="150000"/>
              </a:lnSpc>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Adicionalmente, se resalta que víctima ya no es solo la persona que sufre directamente la acción delictiva entendiéndola como actor pasivo, sino que se reconfigura esta concepción colocándola en un plano protagónico del proceso, y se trasciende la categoría de víctimas a los familiares y a la comunidad cercanas y afectadas por la situación.</a:t>
            </a:r>
            <a:endParaRPr lang="es-CO" sz="32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687653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426720" y="560832"/>
            <a:ext cx="10927080" cy="5616131"/>
          </a:xfrm>
        </p:spPr>
        <p:txBody>
          <a:bodyPr>
            <a:noAutofit/>
          </a:bodyPr>
          <a:lstStyle/>
          <a:p>
            <a:pPr lvl="0">
              <a:lnSpc>
                <a:spcPct val="150000"/>
              </a:lnSpc>
              <a:spcBef>
                <a:spcPts val="0"/>
              </a:spcBef>
              <a:spcAft>
                <a:spcPts val="600"/>
              </a:spcAft>
            </a:pPr>
            <a:r>
              <a:rPr lang="es-CO" sz="2400" dirty="0">
                <a:solidFill>
                  <a:srgbClr val="000099"/>
                </a:solidFill>
                <a:latin typeface="Arial" panose="020B0604020202020204" pitchFamily="34" charset="0"/>
                <a:cs typeface="Arial" panose="020B0604020202020204" pitchFamily="34" charset="0"/>
              </a:rPr>
              <a:t>Bajo la misma óptica de análisis sobre las prácticas y herramientas restaurativas por parte del equipo académico:</a:t>
            </a:r>
          </a:p>
          <a:p>
            <a:pPr lvl="1">
              <a:lnSpc>
                <a:spcPct val="150000"/>
              </a:lnSpc>
              <a:spcBef>
                <a:spcPts val="0"/>
              </a:spcBef>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Se considera que, para el presente apartado de víctimas, lo evidenciado permite dar cuenta que los objetivos están dirigidos en tres aspectos fundamentales: i) respetar la dignidad de las personas, ii) generar y/o potenciar pensamiento crítico o espacios de comprensión y iii) generar espacios que permitan experimentar armonía.</a:t>
            </a:r>
          </a:p>
          <a:p>
            <a:pPr lvl="1">
              <a:lnSpc>
                <a:spcPct val="150000"/>
              </a:lnSpc>
              <a:spcBef>
                <a:spcPts val="0"/>
              </a:spcBef>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Así mismo, las subcategorías de prácticas o metodologías para el reconocimiento del daño, su reparación, la reconciliación  y participación de las víctimas, quedan sustentadas en las diferentes propuestas a trabajar, aunque se debe reconocer que se han construido herramientas que evidencian mayor estructura y pueden generar mayor impacto positivo en las personas que otras (esto de acuerdo con lo denotado en los procesos; de allí que es relevante dar cuenta de evaluaciones de impacto para medir con mayor claridad los ejercicios y abordajes).</a:t>
            </a:r>
            <a:endParaRPr lang="es-CO" sz="32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89713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377952" y="463296"/>
            <a:ext cx="11399520" cy="5986272"/>
          </a:xfrm>
        </p:spPr>
        <p:txBody>
          <a:bodyPr>
            <a:noAutofit/>
          </a:bodyPr>
          <a:lstStyle/>
          <a:p>
            <a:pPr lvl="0">
              <a:lnSpc>
                <a:spcPct val="150000"/>
              </a:lnSpc>
              <a:spcAft>
                <a:spcPts val="600"/>
              </a:spcAft>
            </a:pPr>
            <a:r>
              <a:rPr lang="es-CO" sz="2400" b="1" dirty="0">
                <a:solidFill>
                  <a:srgbClr val="000099"/>
                </a:solidFill>
                <a:latin typeface="Arial" panose="020B0604020202020204" pitchFamily="34" charset="0"/>
                <a:cs typeface="Arial" panose="020B0604020202020204" pitchFamily="34" charset="0"/>
              </a:rPr>
              <a:t>SE EVIDENCIÓ QUE}:</a:t>
            </a:r>
          </a:p>
          <a:p>
            <a:pPr lvl="1">
              <a:lnSpc>
                <a:spcPct val="150000"/>
              </a:lnSpc>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No existen prácticas restaurativas (en los documentos revisados), que aborden exclusivamente a esta población o estén pensadas particularmente para y en pro del acompañamiento y atención a las víctimas.</a:t>
            </a:r>
          </a:p>
          <a:p>
            <a:pPr lvl="1">
              <a:lnSpc>
                <a:spcPct val="150000"/>
              </a:lnSpc>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Lo anterior se une a que las entidades que se encuentran abordando procesos en el SRPA tanto a nivel de sanciones privativas como no privativas de la libertad, y en el marco del Principio de Oportunidad, por lo que el principal actor que llega inicialmente es el ofensor y posterior a ello, y según el proceso, se vincula a las víctimas, familias y comunidad, es decir, que el centro del abordaje inicia con los adolescentes y jóvenes ofensores.</a:t>
            </a:r>
          </a:p>
          <a:p>
            <a:pPr lvl="1">
              <a:lnSpc>
                <a:spcPct val="150000"/>
              </a:lnSpc>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Lo anterior permite dar cuenta como punto crucial en la importancia de llamar la atención sobre la necesidad de dedicar tiempo al diseño de metodologías para la consolidación de prácticas restaurativas que dejen a la víctima como eje central de un proceso y no continúe estando ligada al propósito o resultado del proceso judicial del ofensor.</a:t>
            </a:r>
            <a:endParaRPr lang="es-CO" sz="32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3541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402336" y="580768"/>
            <a:ext cx="11338560" cy="5966336"/>
          </a:xfrm>
        </p:spPr>
        <p:txBody>
          <a:bodyPr>
            <a:noAutofit/>
          </a:bodyPr>
          <a:lstStyle/>
          <a:p>
            <a:pPr lvl="0">
              <a:lnSpc>
                <a:spcPts val="1920"/>
              </a:lnSpc>
              <a:spcAft>
                <a:spcPts val="600"/>
              </a:spcAft>
            </a:pPr>
            <a:r>
              <a:rPr lang="es-CO" sz="2000" b="1" dirty="0">
                <a:solidFill>
                  <a:srgbClr val="000099"/>
                </a:solidFill>
                <a:latin typeface="Arial" panose="020B0604020202020204" pitchFamily="34" charset="0"/>
                <a:cs typeface="Arial" panose="020B0604020202020204" pitchFamily="34" charset="0"/>
              </a:rPr>
              <a:t>CON LO ANTERIOR NO QUEREMOS DECIR QUE</a:t>
            </a:r>
          </a:p>
          <a:p>
            <a:pPr lvl="1">
              <a:lnSpc>
                <a:spcPts val="1920"/>
              </a:lnSpc>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Los procesos ya consolidados y que se vienen desarrollando en las entidades, no le den</a:t>
            </a:r>
            <a:r>
              <a:rPr lang="es-CO" sz="2000" kern="1200" dirty="0">
                <a:solidFill>
                  <a:srgbClr val="000099"/>
                </a:solidFill>
                <a:effectLst/>
                <a:latin typeface="Arial" panose="020B0604020202020204" pitchFamily="34" charset="0"/>
                <a:ea typeface="+mj-ea"/>
                <a:cs typeface="Arial" panose="020B0604020202020204" pitchFamily="34" charset="0"/>
              </a:rPr>
              <a:t> </a:t>
            </a:r>
            <a:r>
              <a:rPr lang="es-CO" sz="2000" kern="1200" baseline="0" dirty="0">
                <a:solidFill>
                  <a:srgbClr val="000099"/>
                </a:solidFill>
                <a:effectLst/>
                <a:latin typeface="Arial" panose="020B0604020202020204" pitchFamily="34" charset="0"/>
                <a:ea typeface="+mj-ea"/>
                <a:cs typeface="Arial" panose="020B0604020202020204" pitchFamily="34" charset="0"/>
              </a:rPr>
              <a:t>valor, acompañamiento o atención necesaria a este actor tan importante en la justicia restaurativa, sino que, siguiendo la línea conceptual de la ONU de la jurisprudencia terapéutica  y cercano al concepto construido desde la </a:t>
            </a:r>
            <a:r>
              <a:rPr lang="es-CO" sz="2000" kern="1200" baseline="0" dirty="0" err="1">
                <a:solidFill>
                  <a:srgbClr val="000099"/>
                </a:solidFill>
                <a:effectLst/>
                <a:latin typeface="Arial" panose="020B0604020202020204" pitchFamily="34" charset="0"/>
                <a:ea typeface="+mj-ea"/>
                <a:cs typeface="Arial" panose="020B0604020202020204" pitchFamily="34" charset="0"/>
              </a:rPr>
              <a:t>victimología</a:t>
            </a:r>
            <a:r>
              <a:rPr lang="es-CO" sz="2000" kern="1200" baseline="0" dirty="0">
                <a:solidFill>
                  <a:srgbClr val="000099"/>
                </a:solidFill>
                <a:effectLst/>
                <a:latin typeface="Arial" panose="020B0604020202020204" pitchFamily="34" charset="0"/>
                <a:ea typeface="+mj-ea"/>
                <a:cs typeface="Arial" panose="020B0604020202020204" pitchFamily="34" charset="0"/>
              </a:rPr>
              <a:t>, se debe superar esa identificación de sujeto pasivo que se le ha otorgado históricamente a las víctimas, reformulando el modelo tradicional del proceso penal e incursionando en la adopción de un nuevo y más amplio concepto de víctima del delito.</a:t>
            </a:r>
          </a:p>
          <a:p>
            <a:pPr lvl="1">
              <a:lnSpc>
                <a:spcPts val="1920"/>
              </a:lnSpc>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En este ejercicio analítico se encontró que se abordan y trabajan ampliamente las subcategorías de prácticas o metodologías para el i) el reconocimiento del daño, y  ii) la reparación de los daños/afectaciones, dando cuenta que el trabajo se inicia y se desarrolla principal y prioritariamente con los adolescentes y jóvenes vinculados directamente a las entidades, es decir los y las ofensores; iii) la participación de las víctimas, denotando que es una subcategoría que se vincula al proceso restaurativo, </a:t>
            </a:r>
          </a:p>
          <a:p>
            <a:pPr lvl="1">
              <a:lnSpc>
                <a:spcPts val="1920"/>
              </a:lnSpc>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Lo que ratifica el postulado anterior de reformulación del modelo tradicional del proceso penal y la necesidad imperante del SRPA, de adoptar de un nuevo y más amplio concepto de víctima del delito; sobre todo para los casos donde esta afectación física, emocional y psicológica supera los recursos propios para la reparación del daño, afecte su perspectiva de tiempo futuro e introduzca en su vida procesos motivacionales determinantes para el deterioro de la calidad de vida.</a:t>
            </a:r>
            <a:endParaRPr lang="es-CO" sz="20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31816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536448" y="499872"/>
            <a:ext cx="10817352" cy="6156960"/>
          </a:xfrm>
        </p:spPr>
        <p:txBody>
          <a:bodyPr>
            <a:noAutofit/>
          </a:bodyPr>
          <a:lstStyle/>
          <a:p>
            <a:pPr lvl="0">
              <a:lnSpc>
                <a:spcPct val="150000"/>
              </a:lnSpc>
              <a:spcBef>
                <a:spcPts val="600"/>
              </a:spcBef>
              <a:spcAft>
                <a:spcPts val="600"/>
              </a:spcAft>
            </a:pPr>
            <a:r>
              <a:rPr lang="es-CO" sz="2400" b="1" dirty="0">
                <a:solidFill>
                  <a:srgbClr val="000099"/>
                </a:solidFill>
                <a:latin typeface="Arial" panose="020B0604020202020204" pitchFamily="34" charset="0"/>
                <a:cs typeface="Arial" panose="020B0604020202020204" pitchFamily="34" charset="0"/>
              </a:rPr>
              <a:t>FINALMENTE</a:t>
            </a:r>
          </a:p>
          <a:p>
            <a:pPr lvl="1">
              <a:lnSpc>
                <a:spcPct val="150000"/>
              </a:lnSpc>
              <a:spcBef>
                <a:spcPts val="600"/>
              </a:spcBef>
              <a:spcAft>
                <a:spcPts val="600"/>
              </a:spcAft>
            </a:pPr>
            <a:r>
              <a:rPr lang="es-CO" sz="2000" dirty="0">
                <a:solidFill>
                  <a:srgbClr val="000099"/>
                </a:solidFill>
                <a:latin typeface="Arial" panose="020B0604020202020204" pitchFamily="34" charset="0"/>
                <a:cs typeface="Arial" panose="020B0604020202020204" pitchFamily="34" charset="0"/>
              </a:rPr>
              <a:t>Se resalta que</a:t>
            </a:r>
            <a:r>
              <a:rPr lang="es-CO" sz="2000" kern="1200" baseline="0" dirty="0">
                <a:solidFill>
                  <a:srgbClr val="000099"/>
                </a:solidFill>
                <a:effectLst/>
                <a:latin typeface="Arial" panose="020B0604020202020204" pitchFamily="34" charset="0"/>
                <a:ea typeface="+mj-ea"/>
                <a:cs typeface="Arial" panose="020B0604020202020204" pitchFamily="34" charset="0"/>
              </a:rPr>
              <a:t> las practicas restaurativas analizadas, propenden por un trabajo desde el desarrollo de procesos de inteligencia emocional, reconocimiento de derechos, empoderamiento y autoestima, </a:t>
            </a:r>
            <a:r>
              <a:rPr lang="es-CO" sz="2000" kern="1200" baseline="0" dirty="0" err="1">
                <a:solidFill>
                  <a:srgbClr val="000099"/>
                </a:solidFill>
                <a:effectLst/>
                <a:latin typeface="Arial" panose="020B0604020202020204" pitchFamily="34" charset="0"/>
                <a:ea typeface="+mj-ea"/>
                <a:cs typeface="Arial" panose="020B0604020202020204" pitchFamily="34" charset="0"/>
              </a:rPr>
              <a:t>resignificación</a:t>
            </a:r>
            <a:r>
              <a:rPr lang="es-CO" sz="2000" kern="1200" baseline="0" dirty="0">
                <a:solidFill>
                  <a:srgbClr val="000099"/>
                </a:solidFill>
                <a:effectLst/>
                <a:latin typeface="Arial" panose="020B0604020202020204" pitchFamily="34" charset="0"/>
                <a:ea typeface="+mj-ea"/>
                <a:cs typeface="Arial" panose="020B0604020202020204" pitchFamily="34" charset="0"/>
              </a:rPr>
              <a:t> del conflicto, fortalecimiento del proyecto de vida, autoconocimiento, </a:t>
            </a:r>
            <a:r>
              <a:rPr lang="es-CO" sz="2000" kern="1200" baseline="0" dirty="0" err="1">
                <a:solidFill>
                  <a:srgbClr val="000099"/>
                </a:solidFill>
                <a:effectLst/>
                <a:latin typeface="Arial" panose="020B0604020202020204" pitchFamily="34" charset="0"/>
                <a:ea typeface="+mj-ea"/>
                <a:cs typeface="Arial" panose="020B0604020202020204" pitchFamily="34" charset="0"/>
              </a:rPr>
              <a:t>responsabilización</a:t>
            </a:r>
            <a:r>
              <a:rPr lang="es-CO" sz="2000" kern="1200" baseline="0" dirty="0">
                <a:solidFill>
                  <a:srgbClr val="000099"/>
                </a:solidFill>
                <a:effectLst/>
                <a:latin typeface="Arial" panose="020B0604020202020204" pitchFamily="34" charset="0"/>
                <a:ea typeface="+mj-ea"/>
                <a:cs typeface="Arial" panose="020B0604020202020204" pitchFamily="34" charset="0"/>
              </a:rPr>
              <a:t> y reparación simbólica, perdón, movilización emocional, autocrítica y reflexión, expresión de emociones y gestión emocional; </a:t>
            </a:r>
          </a:p>
          <a:p>
            <a:pPr lvl="1">
              <a:lnSpc>
                <a:spcPct val="150000"/>
              </a:lnSpc>
              <a:spcBef>
                <a:spcPts val="600"/>
              </a:spcBef>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Esto mediante metodologías y didácticas como la narrativa, lúdica reflexiva, introspección, mayéutica, confrontación, ejercicios escriturales, diálogo activo ejercicios artísticos, narrativa terapéutica y un ligero acercamiento a teoría de perspectiva de tiempo futuro.</a:t>
            </a:r>
            <a:endParaRPr lang="es-CO" sz="32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64649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512064" y="654908"/>
            <a:ext cx="10841736" cy="5794660"/>
          </a:xfrm>
        </p:spPr>
        <p:txBody>
          <a:bodyPr>
            <a:normAutofit fontScale="70000" lnSpcReduction="20000"/>
          </a:bodyPr>
          <a:lstStyle/>
          <a:p>
            <a:pPr lvl="0">
              <a:lnSpc>
                <a:spcPct val="150000"/>
              </a:lnSpc>
              <a:spcAft>
                <a:spcPts val="600"/>
              </a:spcAft>
            </a:pPr>
            <a:r>
              <a:rPr lang="es-CO" b="1" dirty="0">
                <a:solidFill>
                  <a:srgbClr val="000099"/>
                </a:solidFill>
                <a:latin typeface="Arial" panose="020B0604020202020204" pitchFamily="34" charset="0"/>
                <a:cs typeface="Arial" panose="020B0604020202020204" pitchFamily="34" charset="0"/>
              </a:rPr>
              <a:t>EN CONCLUSIÓN</a:t>
            </a:r>
            <a:endParaRPr lang="es-CO" b="1" kern="1200" baseline="0" dirty="0">
              <a:solidFill>
                <a:srgbClr val="000099"/>
              </a:solidFill>
              <a:effectLst/>
              <a:latin typeface="Arial" panose="020B0604020202020204" pitchFamily="34" charset="0"/>
              <a:ea typeface="+mj-ea"/>
              <a:cs typeface="Arial" panose="020B0604020202020204" pitchFamily="34" charset="0"/>
            </a:endParaRPr>
          </a:p>
          <a:p>
            <a:pPr lvl="1">
              <a:lnSpc>
                <a:spcPct val="150000"/>
              </a:lnSpc>
              <a:spcAft>
                <a:spcPts val="600"/>
              </a:spcAft>
            </a:pPr>
            <a:r>
              <a:rPr lang="es-CO" kern="1200" baseline="0" dirty="0">
                <a:solidFill>
                  <a:srgbClr val="000099"/>
                </a:solidFill>
                <a:effectLst/>
                <a:latin typeface="Arial" panose="020B0604020202020204" pitchFamily="34" charset="0"/>
                <a:ea typeface="+mj-ea"/>
                <a:cs typeface="Arial" panose="020B0604020202020204" pitchFamily="34" charset="0"/>
              </a:rPr>
              <a:t>Se considera relevante, con el fin de continuar potenciando los ejercicios en el marco de las prácticas restaurativas, así como los procesos de abordaje con las personas, plantear con mayor claridad los objetivos que se buscan al momento de intervenir a los actores del proceso penal, en especial las víctimas.</a:t>
            </a:r>
          </a:p>
          <a:p>
            <a:pPr lvl="1">
              <a:lnSpc>
                <a:spcPct val="150000"/>
              </a:lnSpc>
              <a:spcAft>
                <a:spcPts val="600"/>
              </a:spcAft>
            </a:pPr>
            <a:r>
              <a:rPr lang="es-CO" kern="1200" baseline="0" dirty="0">
                <a:solidFill>
                  <a:srgbClr val="000099"/>
                </a:solidFill>
                <a:effectLst/>
                <a:latin typeface="Arial" panose="020B0604020202020204" pitchFamily="34" charset="0"/>
                <a:ea typeface="+mj-ea"/>
                <a:cs typeface="Arial" panose="020B0604020202020204" pitchFamily="34" charset="0"/>
              </a:rPr>
              <a:t>Dentro de los hallazgos de esta categoría se evidencia que las herramientas están construidas sobre actividades lúdicas y recreativas, que involucran en su mayoría diversas manifestaciones creativas para sensibilizar y entrenar en la resolución de conflictos.</a:t>
            </a:r>
          </a:p>
          <a:p>
            <a:pPr lvl="1">
              <a:lnSpc>
                <a:spcPct val="150000"/>
              </a:lnSpc>
              <a:spcAft>
                <a:spcPts val="600"/>
              </a:spcAft>
            </a:pPr>
            <a:r>
              <a:rPr lang="es-CO" kern="1200" baseline="0" dirty="0">
                <a:solidFill>
                  <a:srgbClr val="000099"/>
                </a:solidFill>
                <a:effectLst/>
                <a:latin typeface="Arial" panose="020B0604020202020204" pitchFamily="34" charset="0"/>
                <a:ea typeface="+mj-ea"/>
                <a:cs typeface="Arial" panose="020B0604020202020204" pitchFamily="34" charset="0"/>
              </a:rPr>
              <a:t>Focaliza el trabajo con emociones y sentimientos que transitan por el cuerpo como respuesta de las diferentes situaciones que se presentan en el diario vivir, siendo escenario fundamental para la reflexión personal, el reconocimiento de herramientas de afrontamiento, con el objetivo de minimizar la probabilidad de que se generen impactos negativos de las mismas dentro del desarrollo personal.</a:t>
            </a:r>
          </a:p>
          <a:p>
            <a:pPr lvl="1">
              <a:lnSpc>
                <a:spcPct val="150000"/>
              </a:lnSpc>
              <a:spcAft>
                <a:spcPts val="600"/>
              </a:spcAft>
            </a:pPr>
            <a:r>
              <a:rPr lang="es-CO" kern="1200" baseline="0" dirty="0">
                <a:solidFill>
                  <a:srgbClr val="000099"/>
                </a:solidFill>
                <a:effectLst/>
                <a:latin typeface="Arial" panose="020B0604020202020204" pitchFamily="34" charset="0"/>
                <a:ea typeface="+mj-ea"/>
                <a:cs typeface="Arial" panose="020B0604020202020204" pitchFamily="34" charset="0"/>
              </a:rPr>
              <a:t>En consecuencia, este enfoque integra la necesidad de aplicar mecanismos alternativos para mitigar reacciones que potencialicen los factores de riesgo, lo anterior como medio para el fortalecimiento del desarrollo personal, procesos de </a:t>
            </a:r>
            <a:r>
              <a:rPr lang="es-CO" kern="1200" baseline="0" dirty="0" err="1">
                <a:solidFill>
                  <a:srgbClr val="000099"/>
                </a:solidFill>
                <a:effectLst/>
                <a:latin typeface="Arial" panose="020B0604020202020204" pitchFamily="34" charset="0"/>
                <a:ea typeface="+mj-ea"/>
                <a:cs typeface="Arial" panose="020B0604020202020204" pitchFamily="34" charset="0"/>
              </a:rPr>
              <a:t>responsabilización</a:t>
            </a:r>
            <a:r>
              <a:rPr lang="es-CO" kern="1200" baseline="0" dirty="0">
                <a:solidFill>
                  <a:srgbClr val="000099"/>
                </a:solidFill>
                <a:effectLst/>
                <a:latin typeface="Arial" panose="020B0604020202020204" pitchFamily="34" charset="0"/>
                <a:ea typeface="+mj-ea"/>
                <a:cs typeface="Arial" panose="020B0604020202020204" pitchFamily="34" charset="0"/>
              </a:rPr>
              <a:t> y restauración.</a:t>
            </a:r>
            <a:endParaRPr lang="es-CO"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415375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838200" y="658368"/>
            <a:ext cx="10515600" cy="5518595"/>
          </a:xfrm>
        </p:spPr>
        <p:txBody>
          <a:bodyPr>
            <a:normAutofit fontScale="85000" lnSpcReduction="10000"/>
          </a:bodyPr>
          <a:lstStyle/>
          <a:p>
            <a:pPr lvl="0">
              <a:lnSpc>
                <a:spcPct val="150000"/>
              </a:lnSpc>
              <a:spcAft>
                <a:spcPts val="600"/>
              </a:spcAft>
            </a:pPr>
            <a:r>
              <a:rPr lang="es-CO" sz="3200" dirty="0">
                <a:solidFill>
                  <a:srgbClr val="000099"/>
                </a:solidFill>
                <a:latin typeface="Arial" panose="020B0604020202020204" pitchFamily="34" charset="0"/>
                <a:cs typeface="Arial" panose="020B0604020202020204" pitchFamily="34" charset="0"/>
              </a:rPr>
              <a:t>Este tipo de pedagogía con enfoque restaurativo se basa en:</a:t>
            </a:r>
            <a:endParaRPr lang="es-CO" sz="3200" kern="1200" baseline="0" dirty="0">
              <a:solidFill>
                <a:srgbClr val="000099"/>
              </a:solidFill>
              <a:effectLst/>
              <a:latin typeface="Arial" panose="020B0604020202020204" pitchFamily="34" charset="0"/>
              <a:ea typeface="+mj-ea"/>
              <a:cs typeface="Arial" panose="020B0604020202020204" pitchFamily="34" charset="0"/>
            </a:endParaRPr>
          </a:p>
          <a:p>
            <a:pPr lvl="1">
              <a:lnSpc>
                <a:spcPct val="150000"/>
              </a:lnSpc>
              <a:spcAft>
                <a:spcPts val="600"/>
              </a:spcAft>
            </a:pPr>
            <a:r>
              <a:rPr lang="es-CO" kern="1200" baseline="0" dirty="0">
                <a:solidFill>
                  <a:srgbClr val="000099"/>
                </a:solidFill>
                <a:effectLst/>
                <a:latin typeface="Arial" panose="020B0604020202020204" pitchFamily="34" charset="0"/>
                <a:ea typeface="+mj-ea"/>
                <a:cs typeface="Arial" panose="020B0604020202020204" pitchFamily="34" charset="0"/>
              </a:rPr>
              <a:t>Las herramientas de preguntas de las practicas restaurativas informales como medio para la exploración, reflexión y cuestionamiento, además de permitir el inicio de preparación para espacios con respecto a la importancia del reconocimiento de los sentimientos del otro.</a:t>
            </a:r>
          </a:p>
          <a:p>
            <a:pPr lvl="1">
              <a:lnSpc>
                <a:spcPct val="150000"/>
              </a:lnSpc>
              <a:spcAft>
                <a:spcPts val="600"/>
              </a:spcAft>
            </a:pPr>
            <a:r>
              <a:rPr lang="es-CO" kern="1200" baseline="0" dirty="0">
                <a:solidFill>
                  <a:srgbClr val="000099"/>
                </a:solidFill>
                <a:effectLst/>
                <a:latin typeface="Arial" panose="020B0604020202020204" pitchFamily="34" charset="0"/>
                <a:ea typeface="+mj-ea"/>
                <a:cs typeface="Arial" panose="020B0604020202020204" pitchFamily="34" charset="0"/>
              </a:rPr>
              <a:t>En procesos de paz, como en mecanismos de resolución de conflictos y justicia alternativa se concibe y comprende esta justicia por su naturaleza colectiva y comunitaria, en la cual las conductas y hechos dañosos, afectaron directamente a la vida de una comunidad y en especial, a sectores mayoritarios de la población, siendo necesario intervenir de forma directa en los procesos restaurativos, que permitan la reconciliación y la convivencia.</a:t>
            </a:r>
            <a:endParaRPr lang="es-CO" sz="40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77896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487680" y="573024"/>
            <a:ext cx="10984992" cy="5961888"/>
          </a:xfrm>
        </p:spPr>
        <p:txBody>
          <a:bodyPr>
            <a:noAutofit/>
          </a:bodyPr>
          <a:lstStyle/>
          <a:p>
            <a:pPr lvl="0">
              <a:lnSpc>
                <a:spcPct val="150000"/>
              </a:lnSpc>
              <a:spcBef>
                <a:spcPts val="600"/>
              </a:spcBef>
              <a:spcAft>
                <a:spcPts val="600"/>
              </a:spcAft>
            </a:pPr>
            <a:r>
              <a:rPr lang="es-CO" sz="2000" dirty="0">
                <a:solidFill>
                  <a:srgbClr val="000099"/>
                </a:solidFill>
                <a:latin typeface="Arial" panose="020B0604020202020204" pitchFamily="34" charset="0"/>
                <a:cs typeface="Arial" panose="020B0604020202020204" pitchFamily="34" charset="0"/>
              </a:rPr>
              <a:t>Surge el interrogante </a:t>
            </a:r>
            <a:r>
              <a:rPr lang="es-CO" sz="2000" kern="1200" baseline="0" dirty="0">
                <a:solidFill>
                  <a:srgbClr val="000099"/>
                </a:solidFill>
                <a:effectLst/>
                <a:latin typeface="Arial" panose="020B0604020202020204" pitchFamily="34" charset="0"/>
                <a:ea typeface="+mj-ea"/>
                <a:cs typeface="Arial" panose="020B0604020202020204" pitchFamily="34" charset="0"/>
              </a:rPr>
              <a:t>sobre las formas y mecanismos para incorporar a la comunidad en la justicia restaurativa, de manera que permita y responda a procesos de reconciliación y convivencia.</a:t>
            </a:r>
          </a:p>
          <a:p>
            <a:pPr lvl="0">
              <a:lnSpc>
                <a:spcPct val="150000"/>
              </a:lnSpc>
              <a:spcBef>
                <a:spcPts val="600"/>
              </a:spcBef>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En la dinámica dual del derecho penal tradicional entre víctima y ofensor, la justicia restaurativa propone una </a:t>
            </a:r>
            <a:r>
              <a:rPr lang="es-CO" sz="2000" kern="1200" baseline="0" dirty="0" err="1">
                <a:solidFill>
                  <a:srgbClr val="000099"/>
                </a:solidFill>
                <a:effectLst/>
                <a:latin typeface="Arial" panose="020B0604020202020204" pitchFamily="34" charset="0"/>
                <a:ea typeface="+mj-ea"/>
                <a:cs typeface="Arial" panose="020B0604020202020204" pitchFamily="34" charset="0"/>
              </a:rPr>
              <a:t>resignificación</a:t>
            </a:r>
            <a:r>
              <a:rPr lang="es-CO" sz="2000" kern="1200" baseline="0" dirty="0">
                <a:solidFill>
                  <a:srgbClr val="000099"/>
                </a:solidFill>
                <a:effectLst/>
                <a:latin typeface="Arial" panose="020B0604020202020204" pitchFamily="34" charset="0"/>
                <a:ea typeface="+mj-ea"/>
                <a:cs typeface="Arial" panose="020B0604020202020204" pitchFamily="34" charset="0"/>
              </a:rPr>
              <a:t> del rol de los involucrados, entendiendo que el daño causado, también afectó a la comunidad.</a:t>
            </a:r>
          </a:p>
          <a:p>
            <a:pPr lvl="0">
              <a:lnSpc>
                <a:spcPct val="150000"/>
              </a:lnSpc>
              <a:spcBef>
                <a:spcPts val="600"/>
              </a:spcBef>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Una de las principales prácticas de la justicia restaurativa ha sido el trabajo en comunidades en medio del conflicto, en procesos de guerra y acuerdos de paz, donde se pueden destacar los casos de Sudáfrica, Congo, Chile, y de igual forma, los esfuerzos de comunidades y procesos organizativos que han desarrollado sus exigencias en Colombia.</a:t>
            </a:r>
          </a:p>
          <a:p>
            <a:pPr lvl="0">
              <a:lnSpc>
                <a:spcPct val="150000"/>
              </a:lnSpc>
              <a:spcBef>
                <a:spcPts val="600"/>
              </a:spcBef>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Para aplicar la justicia restaurativa, se deben tener en cuenta a las comunidades, tanto de la víctima como del ofensor.</a:t>
            </a:r>
            <a:endParaRPr lang="es-CO" sz="32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4481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295615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Marcador de texto 2"/>
          <p:cNvSpPr>
            <a:spLocks noGrp="1"/>
          </p:cNvSpPr>
          <p:nvPr>
            <p:ph type="body" idx="4294967295"/>
          </p:nvPr>
        </p:nvSpPr>
        <p:spPr>
          <a:xfrm>
            <a:off x="444843" y="296562"/>
            <a:ext cx="6030098" cy="6376087"/>
          </a:xfrm>
        </p:spPr>
        <p:txBody>
          <a:bodyPr>
            <a:noAutofit/>
          </a:bodyPr>
          <a:lstStyle/>
          <a:p>
            <a:pPr lvl="0">
              <a:lnSpc>
                <a:spcPct val="150000"/>
              </a:lnSpc>
              <a:spcBef>
                <a:spcPts val="0"/>
              </a:spcBef>
              <a:spcAft>
                <a:spcPts val="600"/>
              </a:spcAft>
            </a:pPr>
            <a:r>
              <a:rPr lang="es-CO" sz="1800" dirty="0">
                <a:solidFill>
                  <a:srgbClr val="000099"/>
                </a:solidFill>
                <a:latin typeface="Arial" panose="020B0604020202020204" pitchFamily="34" charset="0"/>
                <a:cs typeface="Arial" panose="020B0604020202020204" pitchFamily="34" charset="0"/>
              </a:rPr>
              <a:t>FINALMENTE:</a:t>
            </a:r>
            <a:endParaRPr lang="es-CO" sz="1800" kern="1200" baseline="0" dirty="0">
              <a:solidFill>
                <a:srgbClr val="000099"/>
              </a:solidFill>
              <a:effectLst/>
              <a:latin typeface="Arial" panose="020B0604020202020204" pitchFamily="34" charset="0"/>
              <a:ea typeface="+mj-ea"/>
              <a:cs typeface="Arial" panose="020B0604020202020204" pitchFamily="34" charset="0"/>
            </a:endParaRPr>
          </a:p>
          <a:p>
            <a:pPr lvl="1">
              <a:lnSpc>
                <a:spcPct val="150000"/>
              </a:lnSpc>
              <a:spcBef>
                <a:spcPts val="0"/>
              </a:spcBef>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Se evidenciaron aspectos claves como elementos que potencien los ejercicios que cada una de las entidades realiza</a:t>
            </a:r>
          </a:p>
          <a:p>
            <a:pPr lvl="1">
              <a:lnSpc>
                <a:spcPct val="150000"/>
              </a:lnSpc>
              <a:spcBef>
                <a:spcPts val="0"/>
              </a:spcBef>
              <a:spcAft>
                <a:spcPts val="600"/>
              </a:spcAft>
            </a:pPr>
            <a:r>
              <a:rPr lang="es-CO" sz="1800" kern="1200" baseline="0" dirty="0">
                <a:solidFill>
                  <a:srgbClr val="000099"/>
                </a:solidFill>
                <a:effectLst/>
                <a:latin typeface="Arial" panose="020B0604020202020204" pitchFamily="34" charset="0"/>
                <a:ea typeface="+mj-ea"/>
                <a:cs typeface="Arial" panose="020B0604020202020204" pitchFamily="34" charset="0"/>
              </a:rPr>
              <a:t>Es necesario fortalecer la articulación y coordinación de la puesta en marcha de prácticas restaurativas desarrolladas por diferentes actores en beneficio de la garantía de los derechos de los adolescentes y/o Jóvenes y de las víctimas.</a:t>
            </a:r>
          </a:p>
          <a:p>
            <a:pPr lvl="1">
              <a:lnSpc>
                <a:spcPct val="150000"/>
              </a:lnSpc>
              <a:spcBef>
                <a:spcPts val="0"/>
              </a:spcBef>
              <a:spcAft>
                <a:spcPts val="600"/>
              </a:spcAft>
            </a:pPr>
            <a:r>
              <a:rPr lang="es-CO" sz="1800" dirty="0">
                <a:solidFill>
                  <a:srgbClr val="000099"/>
                </a:solidFill>
                <a:latin typeface="Arial" panose="020B0604020202020204" pitchFamily="34" charset="0"/>
                <a:cs typeface="Arial" panose="020B0604020202020204" pitchFamily="34" charset="0"/>
              </a:rPr>
              <a:t>Operadores y programas deben estar en constante revisión y actualización de metodologías con enfoque restaurativo y prácticas restaurativas, para garantizar que respondan a las necedades de la población.</a:t>
            </a:r>
          </a:p>
        </p:txBody>
      </p:sp>
      <p:sp>
        <p:nvSpPr>
          <p:cNvPr id="4" name="Marcador de texto 2"/>
          <p:cNvSpPr txBox="1">
            <a:spLocks/>
          </p:cNvSpPr>
          <p:nvPr/>
        </p:nvSpPr>
        <p:spPr>
          <a:xfrm>
            <a:off x="6660292" y="741405"/>
            <a:ext cx="4897396" cy="60836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ct val="150000"/>
              </a:lnSpc>
              <a:spcBef>
                <a:spcPts val="600"/>
              </a:spcBef>
            </a:pPr>
            <a:r>
              <a:rPr lang="es-CO" sz="1800" dirty="0">
                <a:solidFill>
                  <a:srgbClr val="000099"/>
                </a:solidFill>
                <a:latin typeface="Arial" panose="020B0604020202020204" pitchFamily="34" charset="0"/>
                <a:ea typeface="+mj-ea"/>
                <a:cs typeface="Arial" panose="020B0604020202020204" pitchFamily="34" charset="0"/>
              </a:rPr>
              <a:t>Los operadores se centran en los ofensores como su principal activo en la atención de la sanción privativa y no privativa de la libertad. </a:t>
            </a:r>
          </a:p>
          <a:p>
            <a:pPr lvl="1">
              <a:lnSpc>
                <a:spcPct val="150000"/>
              </a:lnSpc>
              <a:spcBef>
                <a:spcPts val="600"/>
              </a:spcBef>
            </a:pPr>
            <a:r>
              <a:rPr lang="es-CO" sz="1800" dirty="0">
                <a:solidFill>
                  <a:srgbClr val="000099"/>
                </a:solidFill>
                <a:latin typeface="Arial" panose="020B0604020202020204" pitchFamily="34" charset="0"/>
                <a:ea typeface="+mj-ea"/>
                <a:cs typeface="Arial" panose="020B0604020202020204" pitchFamily="34" charset="0"/>
              </a:rPr>
              <a:t>Se recomienda fortalecer el trabajo orientado a la reparación de las víctimas.</a:t>
            </a:r>
          </a:p>
          <a:p>
            <a:pPr lvl="1">
              <a:lnSpc>
                <a:spcPct val="150000"/>
              </a:lnSpc>
              <a:spcBef>
                <a:spcPts val="600"/>
              </a:spcBef>
            </a:pPr>
            <a:r>
              <a:rPr lang="es-CO" sz="1800" dirty="0">
                <a:solidFill>
                  <a:srgbClr val="000099"/>
                </a:solidFill>
                <a:latin typeface="Arial" panose="020B0604020202020204" pitchFamily="34" charset="0"/>
                <a:ea typeface="+mj-ea"/>
                <a:cs typeface="Arial" panose="020B0604020202020204" pitchFamily="34" charset="0"/>
              </a:rPr>
              <a:t>Se requiere que las actividades se enmarquen en un proceso con acciones concatenadas que generen impactos en la </a:t>
            </a:r>
            <a:r>
              <a:rPr lang="es-CO" sz="1800" dirty="0" err="1">
                <a:solidFill>
                  <a:srgbClr val="000099"/>
                </a:solidFill>
                <a:latin typeface="Arial" panose="020B0604020202020204" pitchFamily="34" charset="0"/>
                <a:ea typeface="+mj-ea"/>
                <a:cs typeface="Arial" panose="020B0604020202020204" pitchFamily="34" charset="0"/>
              </a:rPr>
              <a:t>responsabilización</a:t>
            </a:r>
            <a:r>
              <a:rPr lang="es-CO" sz="1800" dirty="0">
                <a:solidFill>
                  <a:srgbClr val="000099"/>
                </a:solidFill>
                <a:latin typeface="Arial" panose="020B0604020202020204" pitchFamily="34" charset="0"/>
                <a:ea typeface="+mj-ea"/>
                <a:cs typeface="Arial" panose="020B0604020202020204" pitchFamily="34" charset="0"/>
              </a:rPr>
              <a:t> y reparación para fortalecer la reintegración.</a:t>
            </a:r>
          </a:p>
        </p:txBody>
      </p:sp>
    </p:spTree>
    <p:extLst>
      <p:ext uri="{BB962C8B-B14F-4D97-AF65-F5344CB8AC3E}">
        <p14:creationId xmlns:p14="http://schemas.microsoft.com/office/powerpoint/2010/main" val="408848346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Marcador de texto 3"/>
          <p:cNvSpPr>
            <a:spLocks noGrp="1"/>
          </p:cNvSpPr>
          <p:nvPr>
            <p:ph type="body" idx="4294967295"/>
          </p:nvPr>
        </p:nvSpPr>
        <p:spPr>
          <a:xfrm>
            <a:off x="838200" y="518984"/>
            <a:ext cx="10515600" cy="5980670"/>
          </a:xfrm>
        </p:spPr>
        <p:txBody>
          <a:bodyPr>
            <a:normAutofit fontScale="92500" lnSpcReduction="20000"/>
          </a:bodyPr>
          <a:lstStyle/>
          <a:p>
            <a:pPr lvl="0">
              <a:lnSpc>
                <a:spcPct val="150000"/>
              </a:lnSpc>
              <a:spcBef>
                <a:spcPts val="600"/>
              </a:spcBef>
              <a:spcAft>
                <a:spcPts val="600"/>
              </a:spcAft>
            </a:pPr>
            <a:r>
              <a:rPr lang="es-CO" dirty="0">
                <a:solidFill>
                  <a:srgbClr val="000099"/>
                </a:solidFill>
                <a:latin typeface="Arial" panose="020B0604020202020204" pitchFamily="34" charset="0"/>
                <a:cs typeface="Arial" panose="020B0604020202020204" pitchFamily="34" charset="0"/>
              </a:rPr>
              <a:t>EN TODOS LOS INSTRUMENTOS: </a:t>
            </a:r>
            <a:endParaRPr lang="es-CO" kern="1200" baseline="0" dirty="0">
              <a:solidFill>
                <a:srgbClr val="000099"/>
              </a:solidFill>
              <a:effectLst/>
              <a:latin typeface="Arial" panose="020B0604020202020204" pitchFamily="34" charset="0"/>
              <a:ea typeface="+mj-ea"/>
              <a:cs typeface="Arial" panose="020B0604020202020204" pitchFamily="34" charset="0"/>
            </a:endParaRPr>
          </a:p>
          <a:p>
            <a:pPr lvl="1">
              <a:lnSpc>
                <a:spcPct val="150000"/>
              </a:lnSpc>
              <a:spcBef>
                <a:spcPts val="600"/>
              </a:spcBef>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No se observa claridad acerca del concepto de familia, no se sabe muy bien si todas las actividades planteadas son exclusivamente para personas que tengan un vínculo sanguíneo con el adolescente o joven ofensor/a </a:t>
            </a:r>
          </a:p>
          <a:p>
            <a:pPr lvl="1">
              <a:lnSpc>
                <a:spcPct val="150000"/>
              </a:lnSpc>
              <a:spcBef>
                <a:spcPts val="600"/>
              </a:spcBef>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Se sugiere que los operadores puedan reflexionar y ampliar, de ser necesario, su noción sobre el concepto de familia y de los distintos vínculos que tienen importancia para los sujetos en la práctica restaurativa y se enfatice en las cualidades que aportan para el proceso de </a:t>
            </a:r>
            <a:r>
              <a:rPr lang="es-CO" sz="2000" kern="1200" baseline="0" dirty="0" err="1">
                <a:solidFill>
                  <a:srgbClr val="000099"/>
                </a:solidFill>
                <a:effectLst/>
                <a:latin typeface="Arial" panose="020B0604020202020204" pitchFamily="34" charset="0"/>
                <a:ea typeface="+mj-ea"/>
                <a:cs typeface="Arial" panose="020B0604020202020204" pitchFamily="34" charset="0"/>
              </a:rPr>
              <a:t>responsabilización</a:t>
            </a:r>
            <a:r>
              <a:rPr lang="es-CO" sz="2000" kern="1200" baseline="0" dirty="0">
                <a:solidFill>
                  <a:srgbClr val="000099"/>
                </a:solidFill>
                <a:effectLst/>
                <a:latin typeface="Arial" panose="020B0604020202020204" pitchFamily="34" charset="0"/>
                <a:ea typeface="+mj-ea"/>
                <a:cs typeface="Arial" panose="020B0604020202020204" pitchFamily="34" charset="0"/>
              </a:rPr>
              <a:t>, reparación y reintegración como el apoyo mutuo, la dignificación y el reconocimiento a la diferencia.</a:t>
            </a:r>
          </a:p>
          <a:p>
            <a:pPr lvl="1" algn="just">
              <a:lnSpc>
                <a:spcPct val="150000"/>
              </a:lnSpc>
              <a:spcBef>
                <a:spcPts val="600"/>
              </a:spcBef>
              <a:spcAft>
                <a:spcPts val="600"/>
              </a:spcAft>
            </a:pPr>
            <a:r>
              <a:rPr lang="es-CO" sz="2000" kern="1200" baseline="0" dirty="0">
                <a:solidFill>
                  <a:srgbClr val="000099"/>
                </a:solidFill>
                <a:effectLst/>
                <a:latin typeface="Arial" panose="020B0604020202020204" pitchFamily="34" charset="0"/>
                <a:ea typeface="+mj-ea"/>
                <a:cs typeface="Arial" panose="020B0604020202020204" pitchFamily="34" charset="0"/>
              </a:rPr>
              <a:t>En los instrumentos no se menciona seguimiento familiar, cómo incorporan y aplican los aprendizajes que se han desarrollado en los círculos de diálogo o prácticas restaurativas, que haga posible identificar si son retomados en la vida diaria y efectivamente aportan al cambio de las relaciones familiares y a la reconciliación por el hecho </a:t>
            </a:r>
            <a:r>
              <a:rPr lang="es-CO" sz="2000" kern="1200" baseline="0" dirty="0" err="1">
                <a:solidFill>
                  <a:srgbClr val="000099"/>
                </a:solidFill>
                <a:effectLst/>
                <a:latin typeface="Arial" panose="020B0604020202020204" pitchFamily="34" charset="0"/>
                <a:ea typeface="+mj-ea"/>
                <a:cs typeface="Arial" panose="020B0604020202020204" pitchFamily="34" charset="0"/>
              </a:rPr>
              <a:t>victimizante</a:t>
            </a:r>
            <a:r>
              <a:rPr lang="es-CO" sz="2000" kern="1200" baseline="0" dirty="0">
                <a:solidFill>
                  <a:srgbClr val="000099"/>
                </a:solidFill>
                <a:effectLst/>
                <a:latin typeface="Arial" panose="020B0604020202020204" pitchFamily="34" charset="0"/>
                <a:ea typeface="+mj-ea"/>
                <a:cs typeface="Arial" panose="020B0604020202020204" pitchFamily="34" charset="0"/>
              </a:rPr>
              <a:t>.</a:t>
            </a:r>
          </a:p>
          <a:p>
            <a:pPr>
              <a:lnSpc>
                <a:spcPct val="150000"/>
              </a:lnSpc>
              <a:spcBef>
                <a:spcPts val="600"/>
              </a:spcBef>
              <a:spcAft>
                <a:spcPts val="600"/>
              </a:spcAft>
            </a:pPr>
            <a:endParaRPr lang="es-CO" sz="4000" baseline="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24987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1 Título"/>
          <p:cNvSpPr txBox="1">
            <a:spLocks/>
          </p:cNvSpPr>
          <p:nvPr/>
        </p:nvSpPr>
        <p:spPr>
          <a:xfrm>
            <a:off x="1895591" y="175427"/>
            <a:ext cx="5405945" cy="64740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CO" sz="1800" b="1" dirty="0">
                <a:solidFill>
                  <a:srgbClr val="C00000"/>
                </a:solidFill>
              </a:rPr>
              <a:t>Programa Distrital de Justicia Juvenil Restaurativa.</a:t>
            </a:r>
            <a:br>
              <a:rPr lang="es-CO" sz="1800" b="1" dirty="0">
                <a:solidFill>
                  <a:srgbClr val="C00000"/>
                </a:solidFill>
              </a:rPr>
            </a:br>
            <a:r>
              <a:rPr lang="es-CO" sz="1800" b="1" dirty="0">
                <a:solidFill>
                  <a:srgbClr val="C00000"/>
                </a:solidFill>
              </a:rPr>
              <a:t>Ruta de ingreso Adolescentes en ejecución de la sanción.</a:t>
            </a:r>
            <a:endParaRPr lang="es-ES" sz="1800" b="1" dirty="0">
              <a:solidFill>
                <a:srgbClr val="C00000"/>
              </a:solidFill>
            </a:endParaRPr>
          </a:p>
        </p:txBody>
      </p:sp>
      <p:grpSp>
        <p:nvGrpSpPr>
          <p:cNvPr id="198" name="Grupo 197"/>
          <p:cNvGrpSpPr/>
          <p:nvPr/>
        </p:nvGrpSpPr>
        <p:grpSpPr>
          <a:xfrm>
            <a:off x="390144" y="461319"/>
            <a:ext cx="11362943" cy="6396682"/>
            <a:chOff x="-57666" y="469557"/>
            <a:chExt cx="9032513" cy="6396682"/>
          </a:xfrm>
        </p:grpSpPr>
        <p:cxnSp>
          <p:nvCxnSpPr>
            <p:cNvPr id="140" name="Conector recto de flecha 29"/>
            <p:cNvCxnSpPr/>
            <p:nvPr/>
          </p:nvCxnSpPr>
          <p:spPr>
            <a:xfrm flipV="1">
              <a:off x="7558836" y="2242058"/>
              <a:ext cx="253579" cy="168693"/>
            </a:xfrm>
            <a:prstGeom prst="straightConnector1">
              <a:avLst/>
            </a:prstGeom>
            <a:ln>
              <a:solidFill>
                <a:srgbClr val="C00000"/>
              </a:solidFill>
              <a:tailEnd type="triangle"/>
            </a:ln>
          </p:spPr>
          <p:style>
            <a:lnRef idx="2">
              <a:schemeClr val="accent6"/>
            </a:lnRef>
            <a:fillRef idx="0">
              <a:schemeClr val="accent6"/>
            </a:fillRef>
            <a:effectRef idx="1">
              <a:schemeClr val="accent6"/>
            </a:effectRef>
            <a:fontRef idx="minor">
              <a:schemeClr val="tx1"/>
            </a:fontRef>
          </p:style>
        </p:cxnSp>
        <p:cxnSp>
          <p:nvCxnSpPr>
            <p:cNvPr id="146" name="Conector recto de flecha 29"/>
            <p:cNvCxnSpPr/>
            <p:nvPr/>
          </p:nvCxnSpPr>
          <p:spPr>
            <a:xfrm>
              <a:off x="7550834" y="2874704"/>
              <a:ext cx="261581" cy="171652"/>
            </a:xfrm>
            <a:prstGeom prst="straightConnector1">
              <a:avLst/>
            </a:prstGeom>
            <a:ln>
              <a:solidFill>
                <a:srgbClr val="C00000"/>
              </a:solidFill>
              <a:tailEnd type="triangle"/>
            </a:ln>
          </p:spPr>
          <p:style>
            <a:lnRef idx="2">
              <a:schemeClr val="accent6"/>
            </a:lnRef>
            <a:fillRef idx="0">
              <a:schemeClr val="accent6"/>
            </a:fillRef>
            <a:effectRef idx="1">
              <a:schemeClr val="accent6"/>
            </a:effectRef>
            <a:fontRef idx="minor">
              <a:schemeClr val="tx1"/>
            </a:fontRef>
          </p:style>
        </p:cxnSp>
        <p:cxnSp>
          <p:nvCxnSpPr>
            <p:cNvPr id="176" name="Conector recto de flecha 175"/>
            <p:cNvCxnSpPr/>
            <p:nvPr/>
          </p:nvCxnSpPr>
          <p:spPr>
            <a:xfrm flipH="1">
              <a:off x="6500512" y="5413402"/>
              <a:ext cx="260359" cy="1"/>
            </a:xfrm>
            <a:prstGeom prst="straightConnector1">
              <a:avLst/>
            </a:prstGeom>
            <a:ln>
              <a:solidFill>
                <a:srgbClr val="C00000"/>
              </a:solidFill>
              <a:tailEnd type="triangle"/>
            </a:ln>
          </p:spPr>
          <p:style>
            <a:lnRef idx="2">
              <a:schemeClr val="accent6"/>
            </a:lnRef>
            <a:fillRef idx="0">
              <a:schemeClr val="accent6"/>
            </a:fillRef>
            <a:effectRef idx="1">
              <a:schemeClr val="accent6"/>
            </a:effectRef>
            <a:fontRef idx="minor">
              <a:schemeClr val="tx1"/>
            </a:fontRef>
          </p:style>
        </p:cxnSp>
        <p:cxnSp>
          <p:nvCxnSpPr>
            <p:cNvPr id="149" name="Conector recto de flecha 148"/>
            <p:cNvCxnSpPr/>
            <p:nvPr/>
          </p:nvCxnSpPr>
          <p:spPr>
            <a:xfrm flipH="1">
              <a:off x="7759333" y="5729168"/>
              <a:ext cx="196884" cy="230368"/>
            </a:xfrm>
            <a:prstGeom prst="straightConnector1">
              <a:avLst/>
            </a:prstGeom>
            <a:ln>
              <a:solidFill>
                <a:srgbClr val="C00000"/>
              </a:solidFill>
              <a:tailEnd type="triangle"/>
            </a:ln>
          </p:spPr>
          <p:style>
            <a:lnRef idx="2">
              <a:schemeClr val="accent6"/>
            </a:lnRef>
            <a:fillRef idx="0">
              <a:schemeClr val="accent6"/>
            </a:fillRef>
            <a:effectRef idx="1">
              <a:schemeClr val="accent6"/>
            </a:effectRef>
            <a:fontRef idx="minor">
              <a:schemeClr val="tx1"/>
            </a:fontRef>
          </p:style>
        </p:cxnSp>
        <p:cxnSp>
          <p:nvCxnSpPr>
            <p:cNvPr id="148" name="Conector recto de flecha 147"/>
            <p:cNvCxnSpPr/>
            <p:nvPr/>
          </p:nvCxnSpPr>
          <p:spPr>
            <a:xfrm flipH="1" flipV="1">
              <a:off x="7733333" y="4908647"/>
              <a:ext cx="268739" cy="123268"/>
            </a:xfrm>
            <a:prstGeom prst="straightConnector1">
              <a:avLst/>
            </a:prstGeom>
            <a:ln>
              <a:solidFill>
                <a:srgbClr val="C00000"/>
              </a:solidFill>
              <a:tailEnd type="triangle"/>
            </a:ln>
          </p:spPr>
          <p:style>
            <a:lnRef idx="2">
              <a:schemeClr val="accent6"/>
            </a:lnRef>
            <a:fillRef idx="0">
              <a:schemeClr val="accent6"/>
            </a:fillRef>
            <a:effectRef idx="1">
              <a:schemeClr val="accent6"/>
            </a:effectRef>
            <a:fontRef idx="minor">
              <a:schemeClr val="tx1"/>
            </a:fontRef>
          </p:style>
        </p:cxnSp>
        <p:pic>
          <p:nvPicPr>
            <p:cNvPr id="116" name="Picture 9"/>
            <p:cNvPicPr>
              <a:picLocks noChangeAspect="1" noChangeArrowheads="1"/>
            </p:cNvPicPr>
            <p:nvPr/>
          </p:nvPicPr>
          <p:blipFill>
            <a:blip r:embed="rId2" cstate="print"/>
            <a:srcRect/>
            <a:stretch>
              <a:fillRect/>
            </a:stretch>
          </p:blipFill>
          <p:spPr bwMode="auto">
            <a:xfrm>
              <a:off x="3199470" y="3551880"/>
              <a:ext cx="439617" cy="225159"/>
            </a:xfrm>
            <a:prstGeom prst="rect">
              <a:avLst/>
            </a:prstGeom>
            <a:noFill/>
            <a:ln w="9525">
              <a:noFill/>
              <a:miter lim="800000"/>
              <a:headEnd/>
              <a:tailEnd/>
            </a:ln>
          </p:spPr>
        </p:pic>
        <p:cxnSp>
          <p:nvCxnSpPr>
            <p:cNvPr id="111" name="Conector recto de flecha 29"/>
            <p:cNvCxnSpPr>
              <a:stCxn id="110" idx="3"/>
            </p:cNvCxnSpPr>
            <p:nvPr/>
          </p:nvCxnSpPr>
          <p:spPr>
            <a:xfrm flipV="1">
              <a:off x="5072452" y="2663464"/>
              <a:ext cx="153778" cy="3167"/>
            </a:xfrm>
            <a:prstGeom prst="straightConnector1">
              <a:avLst/>
            </a:prstGeom>
            <a:ln>
              <a:solidFill>
                <a:srgbClr val="C00000"/>
              </a:solidFill>
              <a:tailEnd type="triangle"/>
            </a:ln>
          </p:spPr>
          <p:style>
            <a:lnRef idx="2">
              <a:schemeClr val="accent6"/>
            </a:lnRef>
            <a:fillRef idx="0">
              <a:schemeClr val="accent6"/>
            </a:fillRef>
            <a:effectRef idx="1">
              <a:schemeClr val="accent6"/>
            </a:effectRef>
            <a:fontRef idx="minor">
              <a:schemeClr val="tx1"/>
            </a:fontRef>
          </p:style>
        </p:cxnSp>
        <p:cxnSp>
          <p:nvCxnSpPr>
            <p:cNvPr id="115" name="Conector recto 114"/>
            <p:cNvCxnSpPr/>
            <p:nvPr/>
          </p:nvCxnSpPr>
          <p:spPr>
            <a:xfrm>
              <a:off x="3363616" y="3216627"/>
              <a:ext cx="1311121" cy="9552"/>
            </a:xfrm>
            <a:prstGeom prst="line">
              <a:avLst/>
            </a:prstGeom>
            <a:ln>
              <a:solidFill>
                <a:srgbClr val="C00000"/>
              </a:solidFill>
            </a:ln>
          </p:spPr>
          <p:style>
            <a:lnRef idx="2">
              <a:schemeClr val="accent6"/>
            </a:lnRef>
            <a:fillRef idx="0">
              <a:schemeClr val="accent6"/>
            </a:fillRef>
            <a:effectRef idx="1">
              <a:schemeClr val="accent6"/>
            </a:effectRef>
            <a:fontRef idx="minor">
              <a:schemeClr val="tx1"/>
            </a:fontRef>
          </p:style>
        </p:cxnSp>
        <p:sp>
          <p:nvSpPr>
            <p:cNvPr id="9" name="Rectángulo 8"/>
            <p:cNvSpPr/>
            <p:nvPr/>
          </p:nvSpPr>
          <p:spPr>
            <a:xfrm>
              <a:off x="7804320" y="1239606"/>
              <a:ext cx="190157" cy="27802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s-CO" sz="1350"/>
            </a:p>
          </p:txBody>
        </p:sp>
        <p:pic>
          <p:nvPicPr>
            <p:cNvPr id="10" name="Imagen 9"/>
            <p:cNvPicPr>
              <a:picLocks noChangeAspect="1"/>
            </p:cNvPicPr>
            <p:nvPr/>
          </p:nvPicPr>
          <p:blipFill rotWithShape="1">
            <a:blip r:embed="rId3" cstate="print"/>
            <a:srcRect t="80431" r="84878"/>
            <a:stretch/>
          </p:blipFill>
          <p:spPr>
            <a:xfrm>
              <a:off x="-57666" y="5515007"/>
              <a:ext cx="1392195" cy="1351232"/>
            </a:xfrm>
            <a:prstGeom prst="rect">
              <a:avLst/>
            </a:prstGeom>
          </p:spPr>
        </p:pic>
        <p:cxnSp>
          <p:nvCxnSpPr>
            <p:cNvPr id="90" name="Conector recto 89"/>
            <p:cNvCxnSpPr/>
            <p:nvPr/>
          </p:nvCxnSpPr>
          <p:spPr>
            <a:xfrm flipH="1">
              <a:off x="1540014" y="2563323"/>
              <a:ext cx="6581" cy="794414"/>
            </a:xfrm>
            <a:prstGeom prst="line">
              <a:avLst/>
            </a:prstGeom>
            <a:ln>
              <a:solidFill>
                <a:srgbClr val="C00000"/>
              </a:solidFill>
            </a:ln>
          </p:spPr>
          <p:style>
            <a:lnRef idx="2">
              <a:schemeClr val="accent6"/>
            </a:lnRef>
            <a:fillRef idx="0">
              <a:schemeClr val="accent6"/>
            </a:fillRef>
            <a:effectRef idx="1">
              <a:schemeClr val="accent6"/>
            </a:effectRef>
            <a:fontRef idx="minor">
              <a:schemeClr val="tx1"/>
            </a:fontRef>
          </p:style>
        </p:cxnSp>
        <p:sp>
          <p:nvSpPr>
            <p:cNvPr id="92" name="Flecha derecha 50"/>
            <p:cNvSpPr/>
            <p:nvPr/>
          </p:nvSpPr>
          <p:spPr>
            <a:xfrm>
              <a:off x="153154" y="2281896"/>
              <a:ext cx="683423" cy="703538"/>
            </a:xfrm>
            <a:prstGeom prst="rightArrow">
              <a:avLst/>
            </a:prstGeom>
            <a:ln>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CO" dirty="0"/>
            </a:p>
          </p:txBody>
        </p:sp>
        <p:sp>
          <p:nvSpPr>
            <p:cNvPr id="93" name="103 CuadroTexto"/>
            <p:cNvSpPr txBox="1"/>
            <p:nvPr/>
          </p:nvSpPr>
          <p:spPr>
            <a:xfrm>
              <a:off x="334312" y="2493446"/>
              <a:ext cx="831273" cy="261610"/>
            </a:xfrm>
            <a:prstGeom prst="rect">
              <a:avLst/>
            </a:prstGeom>
            <a:noFill/>
          </p:spPr>
          <p:txBody>
            <a:bodyPr wrap="square" rtlCol="0">
              <a:spAutoFit/>
            </a:bodyPr>
            <a:lstStyle/>
            <a:p>
              <a:r>
                <a:rPr lang="es-CO" sz="1100" b="1" dirty="0"/>
                <a:t>Inicio</a:t>
              </a:r>
              <a:endParaRPr lang="es-ES" sz="1100" b="1" dirty="0"/>
            </a:p>
          </p:txBody>
        </p:sp>
        <p:sp>
          <p:nvSpPr>
            <p:cNvPr id="94" name="CuadroTexto 18"/>
            <p:cNvSpPr txBox="1"/>
            <p:nvPr/>
          </p:nvSpPr>
          <p:spPr>
            <a:xfrm>
              <a:off x="898209" y="2085642"/>
              <a:ext cx="1190808" cy="954107"/>
            </a:xfrm>
            <a:prstGeom prst="rect">
              <a:avLst/>
            </a:prstGeom>
            <a:ln/>
          </p:spPr>
          <p:style>
            <a:lnRef idx="2">
              <a:schemeClr val="accent6"/>
            </a:lnRef>
            <a:fillRef idx="1">
              <a:schemeClr val="lt1"/>
            </a:fillRef>
            <a:effectRef idx="0">
              <a:schemeClr val="accent6"/>
            </a:effectRef>
            <a:fontRef idx="minor">
              <a:schemeClr val="dk1"/>
            </a:fontRef>
          </p:style>
          <p:txBody>
            <a:bodyPr wrap="square" lIns="91440" tIns="45720" rIns="91440" bIns="45720" rtlCol="0" anchor="t">
              <a:spAutoFit/>
            </a:bodyPr>
            <a:lstStyle/>
            <a:p>
              <a:pPr algn="ctr"/>
              <a:r>
                <a:rPr lang="es-CO" sz="800" dirty="0"/>
                <a:t>Juez con función de Conocimiento, Defensoría de Familia, Defensoría Pública proponen caso a  PDJJR y este verifica requisitos de ingreso.</a:t>
              </a:r>
            </a:p>
          </p:txBody>
        </p:sp>
        <p:cxnSp>
          <p:nvCxnSpPr>
            <p:cNvPr id="95" name="Conector recto de flecha 94"/>
            <p:cNvCxnSpPr/>
            <p:nvPr/>
          </p:nvCxnSpPr>
          <p:spPr>
            <a:xfrm>
              <a:off x="1546595" y="3346751"/>
              <a:ext cx="689241" cy="0"/>
            </a:xfrm>
            <a:prstGeom prst="straightConnector1">
              <a:avLst/>
            </a:prstGeom>
            <a:ln>
              <a:solidFill>
                <a:srgbClr val="C00000"/>
              </a:solidFill>
              <a:tailEnd type="triangle"/>
            </a:ln>
          </p:spPr>
          <p:style>
            <a:lnRef idx="2">
              <a:schemeClr val="accent6"/>
            </a:lnRef>
            <a:fillRef idx="0">
              <a:schemeClr val="accent6"/>
            </a:fillRef>
            <a:effectRef idx="1">
              <a:schemeClr val="accent6"/>
            </a:effectRef>
            <a:fontRef idx="minor">
              <a:schemeClr val="tx1"/>
            </a:fontRef>
          </p:style>
        </p:cxnSp>
        <p:sp>
          <p:nvSpPr>
            <p:cNvPr id="96" name="CuadroTexto 23"/>
            <p:cNvSpPr txBox="1"/>
            <p:nvPr/>
          </p:nvSpPr>
          <p:spPr>
            <a:xfrm>
              <a:off x="1420461" y="3316486"/>
              <a:ext cx="877443" cy="215444"/>
            </a:xfrm>
            <a:prstGeom prst="rect">
              <a:avLst/>
            </a:prstGeom>
            <a:noFill/>
          </p:spPr>
          <p:txBody>
            <a:bodyPr wrap="square" rtlCol="0">
              <a:spAutoFit/>
            </a:bodyPr>
            <a:lstStyle/>
            <a:p>
              <a:pPr algn="ctr"/>
              <a:r>
                <a:rPr lang="es-CO" sz="800" dirty="0"/>
                <a:t>Si suscribe</a:t>
              </a:r>
            </a:p>
          </p:txBody>
        </p:sp>
        <p:pic>
          <p:nvPicPr>
            <p:cNvPr id="97" name="Picture 2" descr="2020 - Rama Judicial"/>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2998" r="22128"/>
            <a:stretch/>
          </p:blipFill>
          <p:spPr bwMode="auto">
            <a:xfrm>
              <a:off x="552336" y="3206069"/>
              <a:ext cx="305755" cy="290449"/>
            </a:xfrm>
            <a:prstGeom prst="rect">
              <a:avLst/>
            </a:prstGeom>
            <a:noFill/>
            <a:extLst>
              <a:ext uri="{909E8E84-426E-40DD-AFC4-6F175D3DCCD1}">
                <a14:hiddenFill xmlns:a14="http://schemas.microsoft.com/office/drawing/2010/main">
                  <a:solidFill>
                    <a:srgbClr val="FFFFFF"/>
                  </a:solidFill>
                </a14:hiddenFill>
              </a:ext>
            </a:extLst>
          </p:spPr>
        </p:pic>
        <p:pic>
          <p:nvPicPr>
            <p:cNvPr id="98" name="Imagen 97"/>
            <p:cNvPicPr>
              <a:picLocks noChangeAspect="1"/>
            </p:cNvPicPr>
            <p:nvPr/>
          </p:nvPicPr>
          <p:blipFill>
            <a:blip r:embed="rId5" cstate="print">
              <a:clrChange>
                <a:clrFrom>
                  <a:srgbClr val="FFFFFF"/>
                </a:clrFrom>
                <a:clrTo>
                  <a:srgbClr val="FFFFFF">
                    <a:alpha val="0"/>
                  </a:srgbClr>
                </a:clrTo>
              </a:clrChange>
            </a:blip>
            <a:stretch>
              <a:fillRect/>
            </a:stretch>
          </p:blipFill>
          <p:spPr>
            <a:xfrm>
              <a:off x="810683" y="3196984"/>
              <a:ext cx="399378" cy="299534"/>
            </a:xfrm>
            <a:prstGeom prst="rect">
              <a:avLst/>
            </a:prstGeom>
          </p:spPr>
        </p:pic>
        <p:pic>
          <p:nvPicPr>
            <p:cNvPr id="99" name="Picture 2" descr="Resultado de imagen para icbf logo"/>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92772" y="3206069"/>
              <a:ext cx="244867" cy="282539"/>
            </a:xfrm>
            <a:prstGeom prst="rect">
              <a:avLst/>
            </a:prstGeom>
            <a:noFill/>
            <a:extLst>
              <a:ext uri="{909E8E84-426E-40DD-AFC4-6F175D3DCCD1}">
                <a14:hiddenFill xmlns:a14="http://schemas.microsoft.com/office/drawing/2010/main">
                  <a:solidFill>
                    <a:srgbClr val="FFFFFF"/>
                  </a:solidFill>
                </a14:hiddenFill>
              </a:ext>
            </a:extLst>
          </p:spPr>
        </p:pic>
        <p:cxnSp>
          <p:nvCxnSpPr>
            <p:cNvPr id="100" name="Conector recto 99"/>
            <p:cNvCxnSpPr/>
            <p:nvPr/>
          </p:nvCxnSpPr>
          <p:spPr>
            <a:xfrm flipH="1">
              <a:off x="2898029" y="1371495"/>
              <a:ext cx="6581" cy="794414"/>
            </a:xfrm>
            <a:prstGeom prst="line">
              <a:avLst/>
            </a:prstGeom>
            <a:ln>
              <a:solidFill>
                <a:srgbClr val="C00000"/>
              </a:solidFill>
            </a:ln>
          </p:spPr>
          <p:style>
            <a:lnRef idx="2">
              <a:schemeClr val="accent6"/>
            </a:lnRef>
            <a:fillRef idx="0">
              <a:schemeClr val="accent6"/>
            </a:fillRef>
            <a:effectRef idx="1">
              <a:schemeClr val="accent6"/>
            </a:effectRef>
            <a:fontRef idx="minor">
              <a:schemeClr val="tx1"/>
            </a:fontRef>
          </p:style>
        </p:cxnSp>
        <p:sp>
          <p:nvSpPr>
            <p:cNvPr id="102" name="CuadroTexto 20"/>
            <p:cNvSpPr txBox="1"/>
            <p:nvPr/>
          </p:nvSpPr>
          <p:spPr>
            <a:xfrm>
              <a:off x="2280725" y="1907444"/>
              <a:ext cx="1320073" cy="1569660"/>
            </a:xfrm>
            <a:prstGeom prst="rect">
              <a:avLst/>
            </a:prstGeom>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CO" sz="800" dirty="0"/>
                <a:t>PDJJR realiza sensibilización con adolescente y familia , explica  proceso restaurativo y, si respuesta es positiva, suscribe Consentimiento Informado con participación de la Defensoría de Familia. e informa a juez para contar con su consentimiento o aprobación.</a:t>
              </a:r>
            </a:p>
          </p:txBody>
        </p:sp>
        <p:sp>
          <p:nvSpPr>
            <p:cNvPr id="105" name="CuadroTexto 85"/>
            <p:cNvSpPr txBox="1"/>
            <p:nvPr/>
          </p:nvSpPr>
          <p:spPr>
            <a:xfrm>
              <a:off x="1437639" y="1095626"/>
              <a:ext cx="1136602" cy="584775"/>
            </a:xfrm>
            <a:prstGeom prst="rect">
              <a:avLst/>
            </a:prstGeom>
            <a:noFill/>
            <a:ln>
              <a:solidFill>
                <a:srgbClr val="FF0000"/>
              </a:solidFill>
              <a:prstDash val="dash"/>
            </a:ln>
          </p:spPr>
          <p:txBody>
            <a:bodyPr wrap="square" rtlCol="0">
              <a:spAutoFit/>
            </a:bodyPr>
            <a:lstStyle/>
            <a:p>
              <a:pPr algn="ctr"/>
              <a:r>
                <a:rPr lang="es-CO" sz="800" dirty="0"/>
                <a:t>Se remite informe a juzgado y adolescente continúa cumpliendo su sanción</a:t>
              </a:r>
            </a:p>
          </p:txBody>
        </p:sp>
        <p:cxnSp>
          <p:nvCxnSpPr>
            <p:cNvPr id="106" name="Conector recto de flecha 105"/>
            <p:cNvCxnSpPr/>
            <p:nvPr/>
          </p:nvCxnSpPr>
          <p:spPr>
            <a:xfrm flipH="1">
              <a:off x="2588255" y="1383996"/>
              <a:ext cx="309004" cy="1"/>
            </a:xfrm>
            <a:prstGeom prst="straightConnector1">
              <a:avLst/>
            </a:prstGeom>
            <a:ln>
              <a:solidFill>
                <a:srgbClr val="C00000"/>
              </a:solidFill>
              <a:tailEnd type="triangle"/>
            </a:ln>
          </p:spPr>
          <p:style>
            <a:lnRef idx="2">
              <a:schemeClr val="accent6"/>
            </a:lnRef>
            <a:fillRef idx="0">
              <a:schemeClr val="accent6"/>
            </a:fillRef>
            <a:effectRef idx="1">
              <a:schemeClr val="accent6"/>
            </a:effectRef>
            <a:fontRef idx="minor">
              <a:schemeClr val="tx1"/>
            </a:fontRef>
          </p:style>
        </p:cxnSp>
        <p:sp>
          <p:nvSpPr>
            <p:cNvPr id="107" name="CuadroTexto 23"/>
            <p:cNvSpPr txBox="1"/>
            <p:nvPr/>
          </p:nvSpPr>
          <p:spPr>
            <a:xfrm>
              <a:off x="2111645" y="1676457"/>
              <a:ext cx="993313" cy="215444"/>
            </a:xfrm>
            <a:prstGeom prst="rect">
              <a:avLst/>
            </a:prstGeom>
            <a:noFill/>
          </p:spPr>
          <p:txBody>
            <a:bodyPr wrap="square" rtlCol="0">
              <a:spAutoFit/>
            </a:bodyPr>
            <a:lstStyle/>
            <a:p>
              <a:r>
                <a:rPr lang="es-CO" sz="800" dirty="0"/>
                <a:t>Si NO  suscribe</a:t>
              </a:r>
            </a:p>
          </p:txBody>
        </p:sp>
        <p:cxnSp>
          <p:nvCxnSpPr>
            <p:cNvPr id="112" name="Conector recto de flecha 26"/>
            <p:cNvCxnSpPr/>
            <p:nvPr/>
          </p:nvCxnSpPr>
          <p:spPr>
            <a:xfrm flipV="1">
              <a:off x="4674737" y="3032327"/>
              <a:ext cx="3554" cy="193199"/>
            </a:xfrm>
            <a:prstGeom prst="straightConnector1">
              <a:avLst/>
            </a:prstGeom>
            <a:ln>
              <a:solidFill>
                <a:srgbClr val="C00000"/>
              </a:solidFill>
              <a:tailEnd type="triangle"/>
            </a:ln>
          </p:spPr>
          <p:style>
            <a:lnRef idx="2">
              <a:schemeClr val="accent6"/>
            </a:lnRef>
            <a:fillRef idx="0">
              <a:schemeClr val="accent6"/>
            </a:fillRef>
            <a:effectRef idx="1">
              <a:schemeClr val="accent6"/>
            </a:effectRef>
            <a:fontRef idx="minor">
              <a:schemeClr val="tx1"/>
            </a:fontRef>
          </p:style>
        </p:cxnSp>
        <p:sp>
          <p:nvSpPr>
            <p:cNvPr id="113" name="CuadroTexto 23"/>
            <p:cNvSpPr txBox="1"/>
            <p:nvPr/>
          </p:nvSpPr>
          <p:spPr>
            <a:xfrm>
              <a:off x="3641111" y="3193376"/>
              <a:ext cx="993313" cy="215444"/>
            </a:xfrm>
            <a:prstGeom prst="rect">
              <a:avLst/>
            </a:prstGeom>
            <a:noFill/>
          </p:spPr>
          <p:txBody>
            <a:bodyPr wrap="square" rtlCol="0">
              <a:spAutoFit/>
            </a:bodyPr>
            <a:lstStyle/>
            <a:p>
              <a:r>
                <a:rPr lang="es-CO" sz="800" dirty="0"/>
                <a:t>Si juez aprueba</a:t>
              </a:r>
            </a:p>
          </p:txBody>
        </p:sp>
        <p:sp>
          <p:nvSpPr>
            <p:cNvPr id="114" name="CuadroTexto 24"/>
            <p:cNvSpPr txBox="1"/>
            <p:nvPr/>
          </p:nvSpPr>
          <p:spPr>
            <a:xfrm>
              <a:off x="3668918" y="1629474"/>
              <a:ext cx="1511221" cy="707886"/>
            </a:xfrm>
            <a:prstGeom prst="rect">
              <a:avLst/>
            </a:prstGeom>
            <a:noFill/>
          </p:spPr>
          <p:txBody>
            <a:bodyPr wrap="square" rtlCol="0">
              <a:spAutoFit/>
            </a:bodyPr>
            <a:lstStyle/>
            <a:p>
              <a:pPr algn="ctr"/>
              <a:r>
                <a:rPr lang="es-CO" sz="800" dirty="0"/>
                <a:t>Una vez que el caso es aceptado por el PDJJR , coordinación asigna el equipo profesional y se da comienzo al proceso de atención.</a:t>
              </a:r>
            </a:p>
          </p:txBody>
        </p:sp>
        <p:sp>
          <p:nvSpPr>
            <p:cNvPr id="110" name="CuadroTexto 21"/>
            <p:cNvSpPr txBox="1"/>
            <p:nvPr/>
          </p:nvSpPr>
          <p:spPr>
            <a:xfrm>
              <a:off x="3781955" y="2312688"/>
              <a:ext cx="1290497" cy="707886"/>
            </a:xfrm>
            <a:prstGeom prst="rect">
              <a:avLst/>
            </a:prstGeom>
            <a:solidFill>
              <a:schemeClr val="bg1">
                <a:alpha val="54902"/>
              </a:schemeClr>
            </a:solidFill>
            <a:ln>
              <a:solidFill>
                <a:schemeClr val="accent6">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CO" sz="1000" b="1" dirty="0">
                  <a:solidFill>
                    <a:schemeClr val="accent6">
                      <a:lumMod val="75000"/>
                    </a:schemeClr>
                  </a:solidFill>
                </a:rPr>
                <a:t>Remite adolescente a Programa Distrital de Justicia Juvenil Restaurativa</a:t>
              </a:r>
            </a:p>
          </p:txBody>
        </p:sp>
        <p:pic>
          <p:nvPicPr>
            <p:cNvPr id="117" name="Picture 2" descr="Resultado de imagen para icbf logo"/>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636492" y="3503197"/>
              <a:ext cx="244867" cy="282539"/>
            </a:xfrm>
            <a:prstGeom prst="rect">
              <a:avLst/>
            </a:prstGeom>
            <a:noFill/>
            <a:extLst>
              <a:ext uri="{909E8E84-426E-40DD-AFC4-6F175D3DCCD1}">
                <a14:hiddenFill xmlns:a14="http://schemas.microsoft.com/office/drawing/2010/main">
                  <a:solidFill>
                    <a:srgbClr val="FFFFFF"/>
                  </a:solidFill>
                </a14:hiddenFill>
              </a:ext>
            </a:extLst>
          </p:spPr>
        </p:pic>
        <p:cxnSp>
          <p:nvCxnSpPr>
            <p:cNvPr id="120" name="Conector recto de flecha 26"/>
            <p:cNvCxnSpPr/>
            <p:nvPr/>
          </p:nvCxnSpPr>
          <p:spPr>
            <a:xfrm>
              <a:off x="5828069" y="2804194"/>
              <a:ext cx="9140" cy="387714"/>
            </a:xfrm>
            <a:prstGeom prst="straightConnector1">
              <a:avLst/>
            </a:prstGeom>
            <a:ln>
              <a:solidFill>
                <a:srgbClr val="C00000"/>
              </a:solidFill>
              <a:tailEnd type="triangle"/>
            </a:ln>
          </p:spPr>
          <p:style>
            <a:lnRef idx="2">
              <a:schemeClr val="accent6"/>
            </a:lnRef>
            <a:fillRef idx="0">
              <a:schemeClr val="accent6"/>
            </a:fillRef>
            <a:effectRef idx="1">
              <a:schemeClr val="accent6"/>
            </a:effectRef>
            <a:fontRef idx="minor">
              <a:schemeClr val="tx1"/>
            </a:fontRef>
          </p:style>
        </p:cxnSp>
        <p:cxnSp>
          <p:nvCxnSpPr>
            <p:cNvPr id="121" name="Conector recto de flecha 120"/>
            <p:cNvCxnSpPr/>
            <p:nvPr/>
          </p:nvCxnSpPr>
          <p:spPr>
            <a:xfrm flipV="1">
              <a:off x="5805214" y="2151045"/>
              <a:ext cx="1338" cy="261702"/>
            </a:xfrm>
            <a:prstGeom prst="straightConnector1">
              <a:avLst/>
            </a:prstGeom>
            <a:ln>
              <a:solidFill>
                <a:srgbClr val="C00000"/>
              </a:solidFill>
              <a:tailEnd type="triangle"/>
            </a:ln>
          </p:spPr>
          <p:style>
            <a:lnRef idx="2">
              <a:schemeClr val="accent6"/>
            </a:lnRef>
            <a:fillRef idx="0">
              <a:schemeClr val="accent6"/>
            </a:fillRef>
            <a:effectRef idx="1">
              <a:schemeClr val="accent6"/>
            </a:effectRef>
            <a:fontRef idx="minor">
              <a:schemeClr val="tx1"/>
            </a:fontRef>
          </p:style>
        </p:cxnSp>
        <p:sp>
          <p:nvSpPr>
            <p:cNvPr id="124" name="CuadroTexto 18"/>
            <p:cNvSpPr txBox="1"/>
            <p:nvPr/>
          </p:nvSpPr>
          <p:spPr>
            <a:xfrm>
              <a:off x="5249318" y="1061676"/>
              <a:ext cx="1114468" cy="1077218"/>
            </a:xfrm>
            <a:prstGeom prst="rect">
              <a:avLst/>
            </a:prstGeom>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CO" sz="800" dirty="0"/>
                <a:t>Si encuentra que requiere atención por salud mental, consumo de SPA y/o atención por psicología clínica, realiza la remisión pertinente.</a:t>
              </a:r>
            </a:p>
          </p:txBody>
        </p:sp>
        <p:cxnSp>
          <p:nvCxnSpPr>
            <p:cNvPr id="125" name="Conector recto de flecha 29"/>
            <p:cNvCxnSpPr/>
            <p:nvPr/>
          </p:nvCxnSpPr>
          <p:spPr>
            <a:xfrm>
              <a:off x="6281284" y="2672160"/>
              <a:ext cx="323727" cy="2922"/>
            </a:xfrm>
            <a:prstGeom prst="straightConnector1">
              <a:avLst/>
            </a:prstGeom>
            <a:ln>
              <a:solidFill>
                <a:srgbClr val="C00000"/>
              </a:solidFill>
              <a:tailEnd type="triangle"/>
            </a:ln>
          </p:spPr>
          <p:style>
            <a:lnRef idx="2">
              <a:schemeClr val="accent6"/>
            </a:lnRef>
            <a:fillRef idx="0">
              <a:schemeClr val="accent6"/>
            </a:fillRef>
            <a:effectRef idx="1">
              <a:schemeClr val="accent6"/>
            </a:effectRef>
            <a:fontRef idx="minor">
              <a:schemeClr val="tx1"/>
            </a:fontRef>
          </p:style>
        </p:cxnSp>
        <p:sp>
          <p:nvSpPr>
            <p:cNvPr id="126" name="CuadroTexto 18"/>
            <p:cNvSpPr txBox="1"/>
            <p:nvPr/>
          </p:nvSpPr>
          <p:spPr>
            <a:xfrm>
              <a:off x="5279534" y="3211306"/>
              <a:ext cx="1115351" cy="830997"/>
            </a:xfrm>
            <a:prstGeom prst="rect">
              <a:avLst/>
            </a:prstGeom>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CO" sz="800" dirty="0"/>
                <a:t>Si encuentra que puede iniciarse proceso restaurativo construye Plan de Intervención Restaurativo.</a:t>
              </a:r>
            </a:p>
          </p:txBody>
        </p:sp>
        <p:pic>
          <p:nvPicPr>
            <p:cNvPr id="127" name="Picture 2" descr="2020 - Rama Judicial"/>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2998" r="22128"/>
            <a:stretch/>
          </p:blipFill>
          <p:spPr bwMode="auto">
            <a:xfrm>
              <a:off x="3728472" y="2828151"/>
              <a:ext cx="305755" cy="290449"/>
            </a:xfrm>
            <a:prstGeom prst="rect">
              <a:avLst/>
            </a:prstGeom>
            <a:noFill/>
            <a:extLst>
              <a:ext uri="{909E8E84-426E-40DD-AFC4-6F175D3DCCD1}">
                <a14:hiddenFill xmlns:a14="http://schemas.microsoft.com/office/drawing/2010/main">
                  <a:solidFill>
                    <a:srgbClr val="FFFFFF"/>
                  </a:solidFill>
                </a14:hiddenFill>
              </a:ext>
            </a:extLst>
          </p:spPr>
        </p:pic>
        <p:pic>
          <p:nvPicPr>
            <p:cNvPr id="128" name="Picture 9"/>
            <p:cNvPicPr>
              <a:picLocks noChangeAspect="1" noChangeArrowheads="1"/>
            </p:cNvPicPr>
            <p:nvPr/>
          </p:nvPicPr>
          <p:blipFill>
            <a:blip r:embed="rId2" cstate="print"/>
            <a:srcRect/>
            <a:stretch>
              <a:fillRect/>
            </a:stretch>
          </p:blipFill>
          <p:spPr bwMode="auto">
            <a:xfrm>
              <a:off x="6165394" y="828415"/>
              <a:ext cx="439617" cy="225159"/>
            </a:xfrm>
            <a:prstGeom prst="rect">
              <a:avLst/>
            </a:prstGeom>
            <a:noFill/>
            <a:ln w="9525">
              <a:noFill/>
              <a:miter lim="800000"/>
              <a:headEnd/>
              <a:tailEnd/>
            </a:ln>
          </p:spPr>
        </p:pic>
        <p:sp>
          <p:nvSpPr>
            <p:cNvPr id="123" name="CuadroTexto 18"/>
            <p:cNvSpPr txBox="1"/>
            <p:nvPr/>
          </p:nvSpPr>
          <p:spPr>
            <a:xfrm>
              <a:off x="5253610" y="2321157"/>
              <a:ext cx="1141275" cy="707886"/>
            </a:xfrm>
            <a:prstGeom prst="rect">
              <a:avLst/>
            </a:prstGeom>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CO" sz="800" dirty="0"/>
                <a:t>Equipo del PDJJR revisa expediente y realiza valoración del adolescente o joven ofensor</a:t>
              </a:r>
            </a:p>
          </p:txBody>
        </p:sp>
        <p:pic>
          <p:nvPicPr>
            <p:cNvPr id="129" name="Picture 9"/>
            <p:cNvPicPr>
              <a:picLocks noChangeAspect="1" noChangeArrowheads="1"/>
            </p:cNvPicPr>
            <p:nvPr/>
          </p:nvPicPr>
          <p:blipFill>
            <a:blip r:embed="rId2" cstate="print"/>
            <a:srcRect/>
            <a:stretch>
              <a:fillRect/>
            </a:stretch>
          </p:blipFill>
          <p:spPr bwMode="auto">
            <a:xfrm>
              <a:off x="6028739" y="2916463"/>
              <a:ext cx="439617" cy="225159"/>
            </a:xfrm>
            <a:prstGeom prst="rect">
              <a:avLst/>
            </a:prstGeom>
            <a:noFill/>
            <a:ln w="9525">
              <a:noFill/>
              <a:miter lim="800000"/>
              <a:headEnd/>
              <a:tailEnd/>
            </a:ln>
          </p:spPr>
        </p:pic>
        <p:pic>
          <p:nvPicPr>
            <p:cNvPr id="130" name="Picture 9"/>
            <p:cNvPicPr>
              <a:picLocks noChangeAspect="1" noChangeArrowheads="1"/>
            </p:cNvPicPr>
            <p:nvPr/>
          </p:nvPicPr>
          <p:blipFill>
            <a:blip r:embed="rId2" cstate="print"/>
            <a:srcRect/>
            <a:stretch>
              <a:fillRect/>
            </a:stretch>
          </p:blipFill>
          <p:spPr bwMode="auto">
            <a:xfrm>
              <a:off x="5040939" y="3810624"/>
              <a:ext cx="439617" cy="225159"/>
            </a:xfrm>
            <a:prstGeom prst="rect">
              <a:avLst/>
            </a:prstGeom>
            <a:noFill/>
            <a:ln w="9525">
              <a:noFill/>
              <a:miter lim="800000"/>
              <a:headEnd/>
              <a:tailEnd/>
            </a:ln>
          </p:spPr>
        </p:pic>
        <p:sp>
          <p:nvSpPr>
            <p:cNvPr id="132" name="CuadroTexto 19"/>
            <p:cNvSpPr txBox="1"/>
            <p:nvPr/>
          </p:nvSpPr>
          <p:spPr>
            <a:xfrm>
              <a:off x="6597669" y="2006980"/>
              <a:ext cx="1038361" cy="1323439"/>
            </a:xfrm>
            <a:prstGeom prst="rect">
              <a:avLst/>
            </a:prstGeom>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CO" sz="800" dirty="0"/>
                <a:t>Profesionales asignados (psicólogo y trabajador social o sociólogo) informan a CAE e inician atención con base en el Plan de Intervención Restaurativo.</a:t>
              </a:r>
            </a:p>
          </p:txBody>
        </p:sp>
        <p:pic>
          <p:nvPicPr>
            <p:cNvPr id="135" name="Picture 9"/>
            <p:cNvPicPr>
              <a:picLocks noChangeAspect="1" noChangeArrowheads="1"/>
            </p:cNvPicPr>
            <p:nvPr/>
          </p:nvPicPr>
          <p:blipFill>
            <a:blip r:embed="rId2" cstate="print"/>
            <a:srcRect/>
            <a:stretch>
              <a:fillRect/>
            </a:stretch>
          </p:blipFill>
          <p:spPr bwMode="auto">
            <a:xfrm>
              <a:off x="7271038" y="1790140"/>
              <a:ext cx="439617" cy="225159"/>
            </a:xfrm>
            <a:prstGeom prst="rect">
              <a:avLst/>
            </a:prstGeom>
            <a:noFill/>
            <a:ln w="9525">
              <a:noFill/>
              <a:miter lim="800000"/>
              <a:headEnd/>
              <a:tailEnd/>
            </a:ln>
          </p:spPr>
        </p:pic>
        <p:cxnSp>
          <p:nvCxnSpPr>
            <p:cNvPr id="136" name="Conector recto de flecha 26"/>
            <p:cNvCxnSpPr/>
            <p:nvPr/>
          </p:nvCxnSpPr>
          <p:spPr>
            <a:xfrm>
              <a:off x="8391965" y="5652714"/>
              <a:ext cx="6625" cy="475813"/>
            </a:xfrm>
            <a:prstGeom prst="straightConnector1">
              <a:avLst/>
            </a:prstGeom>
            <a:ln>
              <a:solidFill>
                <a:srgbClr val="C00000"/>
              </a:solidFill>
              <a:tailEnd type="triangle"/>
            </a:ln>
          </p:spPr>
          <p:style>
            <a:lnRef idx="2">
              <a:schemeClr val="accent6"/>
            </a:lnRef>
            <a:fillRef idx="0">
              <a:schemeClr val="accent6"/>
            </a:fillRef>
            <a:effectRef idx="1">
              <a:schemeClr val="accent6"/>
            </a:effectRef>
            <a:fontRef idx="minor">
              <a:schemeClr val="tx1"/>
            </a:fontRef>
          </p:style>
        </p:cxnSp>
        <p:cxnSp>
          <p:nvCxnSpPr>
            <p:cNvPr id="138" name="Conector recto de flecha 137"/>
            <p:cNvCxnSpPr/>
            <p:nvPr/>
          </p:nvCxnSpPr>
          <p:spPr>
            <a:xfrm flipH="1">
              <a:off x="7727595" y="5403539"/>
              <a:ext cx="260359" cy="1"/>
            </a:xfrm>
            <a:prstGeom prst="straightConnector1">
              <a:avLst/>
            </a:prstGeom>
            <a:ln>
              <a:solidFill>
                <a:srgbClr val="C00000"/>
              </a:solidFill>
              <a:tailEnd type="triangle"/>
            </a:ln>
          </p:spPr>
          <p:style>
            <a:lnRef idx="2">
              <a:schemeClr val="accent6"/>
            </a:lnRef>
            <a:fillRef idx="0">
              <a:schemeClr val="accent6"/>
            </a:fillRef>
            <a:effectRef idx="1">
              <a:schemeClr val="accent6"/>
            </a:effectRef>
            <a:fontRef idx="minor">
              <a:schemeClr val="tx1"/>
            </a:fontRef>
          </p:style>
        </p:cxnSp>
        <p:cxnSp>
          <p:nvCxnSpPr>
            <p:cNvPr id="139" name="Conector recto de flecha 26"/>
            <p:cNvCxnSpPr/>
            <p:nvPr/>
          </p:nvCxnSpPr>
          <p:spPr>
            <a:xfrm>
              <a:off x="8371174" y="3874453"/>
              <a:ext cx="0" cy="1018126"/>
            </a:xfrm>
            <a:prstGeom prst="straightConnector1">
              <a:avLst/>
            </a:prstGeom>
            <a:ln>
              <a:solidFill>
                <a:srgbClr val="C00000"/>
              </a:solidFill>
              <a:tailEnd type="triangle"/>
            </a:ln>
          </p:spPr>
          <p:style>
            <a:lnRef idx="2">
              <a:schemeClr val="accent6"/>
            </a:lnRef>
            <a:fillRef idx="0">
              <a:schemeClr val="accent6"/>
            </a:fillRef>
            <a:effectRef idx="1">
              <a:schemeClr val="accent6"/>
            </a:effectRef>
            <a:fontRef idx="minor">
              <a:schemeClr val="tx1"/>
            </a:fontRef>
          </p:style>
        </p:cxnSp>
        <p:sp>
          <p:nvSpPr>
            <p:cNvPr id="141" name="CuadroTexto 18"/>
            <p:cNvSpPr txBox="1"/>
            <p:nvPr/>
          </p:nvSpPr>
          <p:spPr>
            <a:xfrm>
              <a:off x="7913222" y="4889566"/>
              <a:ext cx="1014896" cy="954107"/>
            </a:xfrm>
            <a:prstGeom prst="rect">
              <a:avLst/>
            </a:prstGeom>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CO" sz="800" dirty="0"/>
                <a:t>Si víctima suscribe Consentimiento Informado. el PDJJR realiza valoración y establece Plan de Intervención Restaurativa</a:t>
              </a:r>
            </a:p>
          </p:txBody>
        </p:sp>
        <p:sp>
          <p:nvSpPr>
            <p:cNvPr id="142" name="CuadroTexto 23"/>
            <p:cNvSpPr txBox="1"/>
            <p:nvPr/>
          </p:nvSpPr>
          <p:spPr>
            <a:xfrm>
              <a:off x="8355595" y="5814136"/>
              <a:ext cx="544056" cy="338554"/>
            </a:xfrm>
            <a:prstGeom prst="rect">
              <a:avLst/>
            </a:prstGeom>
            <a:noFill/>
          </p:spPr>
          <p:txBody>
            <a:bodyPr wrap="square" rtlCol="0">
              <a:spAutoFit/>
            </a:bodyPr>
            <a:lstStyle/>
            <a:p>
              <a:r>
                <a:rPr lang="es-CO" sz="800" dirty="0"/>
                <a:t>Si no </a:t>
              </a:r>
            </a:p>
            <a:p>
              <a:r>
                <a:rPr lang="es-CO" sz="800" dirty="0"/>
                <a:t>suscribe</a:t>
              </a:r>
            </a:p>
          </p:txBody>
        </p:sp>
        <p:sp>
          <p:nvSpPr>
            <p:cNvPr id="145" name="CuadroTexto 18"/>
            <p:cNvSpPr txBox="1"/>
            <p:nvPr/>
          </p:nvSpPr>
          <p:spPr>
            <a:xfrm>
              <a:off x="7825154" y="1121972"/>
              <a:ext cx="1092863" cy="1446550"/>
            </a:xfrm>
            <a:prstGeom prst="rect">
              <a:avLst/>
            </a:prstGeom>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CO" sz="800" dirty="0">
                  <a:solidFill>
                    <a:schemeClr val="tx1"/>
                  </a:solidFill>
                </a:rPr>
                <a:t>PDJJR rinde informes periódicos a Juez y Defensoría de Familia a fin de informarlos del proceso de atención y del cumplimiento o incumplimiento de compromisos por parte del adolescente.</a:t>
              </a:r>
            </a:p>
          </p:txBody>
        </p:sp>
        <p:sp>
          <p:nvSpPr>
            <p:cNvPr id="147" name="CuadroTexto 18"/>
            <p:cNvSpPr txBox="1"/>
            <p:nvPr/>
          </p:nvSpPr>
          <p:spPr>
            <a:xfrm>
              <a:off x="7825154" y="2755056"/>
              <a:ext cx="1088111" cy="1692771"/>
            </a:xfrm>
            <a:prstGeom prst="rect">
              <a:avLst/>
            </a:prstGeom>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CO" sz="800" spc="20" dirty="0">
                  <a:cs typeface="Calibri"/>
                </a:rPr>
                <a:t>Culminada </a:t>
              </a:r>
              <a:r>
                <a:rPr lang="es-CO" sz="800" spc="5" dirty="0">
                  <a:cs typeface="Calibri"/>
                </a:rPr>
                <a:t>la  fase de </a:t>
              </a:r>
              <a:r>
                <a:rPr lang="es-CO" sz="800" spc="-5" dirty="0">
                  <a:cs typeface="Calibri"/>
                </a:rPr>
                <a:t>Responsabilización se da inicio a proceso de Reparación. Equipo del Programa</a:t>
              </a:r>
              <a:r>
                <a:rPr lang="es-CO" sz="800" spc="5" dirty="0">
                  <a:cs typeface="Calibri"/>
                </a:rPr>
                <a:t> </a:t>
              </a:r>
              <a:r>
                <a:rPr lang="es-CO" sz="800" spc="20" dirty="0">
                  <a:cs typeface="Calibri"/>
                </a:rPr>
                <a:t>entra </a:t>
              </a:r>
              <a:r>
                <a:rPr lang="es-CO" sz="800" spc="35" dirty="0">
                  <a:cs typeface="Calibri"/>
                </a:rPr>
                <a:t>en</a:t>
              </a:r>
              <a:r>
                <a:rPr lang="es-CO" sz="800" spc="-125" dirty="0">
                  <a:cs typeface="Calibri"/>
                </a:rPr>
                <a:t> </a:t>
              </a:r>
              <a:r>
                <a:rPr lang="es-CO" sz="800" dirty="0">
                  <a:cs typeface="Calibri"/>
                </a:rPr>
                <a:t>contacto </a:t>
              </a:r>
              <a:r>
                <a:rPr lang="es-CO" sz="800" spc="10" dirty="0">
                  <a:cs typeface="Calibri"/>
                </a:rPr>
                <a:t>con </a:t>
              </a:r>
              <a:r>
                <a:rPr lang="es-CO" sz="800" spc="45" dirty="0">
                  <a:cs typeface="Calibri"/>
                </a:rPr>
                <a:t>la</a:t>
              </a:r>
              <a:r>
                <a:rPr lang="es-CO" sz="800" spc="-5" dirty="0">
                  <a:cs typeface="Calibri"/>
                </a:rPr>
                <a:t> </a:t>
              </a:r>
              <a:r>
                <a:rPr lang="es-CO" sz="800" dirty="0">
                  <a:cs typeface="Calibri"/>
                </a:rPr>
                <a:t>víctima,</a:t>
              </a:r>
              <a:r>
                <a:rPr lang="es-CO" sz="800" dirty="0"/>
                <a:t> realiza sensibilización, presenta el PDJJR y el proceso que se adelanta con el adolescente o joven ofensor</a:t>
              </a:r>
              <a:r>
                <a:rPr lang="es-CO" sz="800" dirty="0">
                  <a:solidFill>
                    <a:schemeClr val="tx1"/>
                  </a:solidFill>
                </a:rPr>
                <a:t>.</a:t>
              </a:r>
            </a:p>
          </p:txBody>
        </p:sp>
        <p:sp>
          <p:nvSpPr>
            <p:cNvPr id="155" name="CuadroTexto 18"/>
            <p:cNvSpPr txBox="1"/>
            <p:nvPr/>
          </p:nvSpPr>
          <p:spPr>
            <a:xfrm>
              <a:off x="6658065" y="5005330"/>
              <a:ext cx="1047895" cy="830997"/>
            </a:xfrm>
            <a:prstGeom prst="rect">
              <a:avLst/>
            </a:prstGeom>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CO" sz="800" dirty="0"/>
                <a:t>Ofensor propone acciones  de Reparación con apoyo de equipo pedagógico / artístico</a:t>
              </a:r>
            </a:p>
          </p:txBody>
        </p:sp>
        <p:sp>
          <p:nvSpPr>
            <p:cNvPr id="156" name="CuadroTexto 18"/>
            <p:cNvSpPr txBox="1"/>
            <p:nvPr/>
          </p:nvSpPr>
          <p:spPr>
            <a:xfrm>
              <a:off x="6655930" y="4202280"/>
              <a:ext cx="1040784" cy="707886"/>
            </a:xfrm>
            <a:prstGeom prst="rect">
              <a:avLst/>
            </a:prstGeom>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CO" sz="800" dirty="0">
                  <a:solidFill>
                    <a:schemeClr val="tx1"/>
                  </a:solidFill>
                </a:rPr>
                <a:t>Víctima inicia proceso restaurativo centrado en la atención por el daño causado con delito</a:t>
              </a:r>
            </a:p>
          </p:txBody>
        </p:sp>
        <p:sp>
          <p:nvSpPr>
            <p:cNvPr id="157" name="CuadroTexto 18"/>
            <p:cNvSpPr txBox="1"/>
            <p:nvPr/>
          </p:nvSpPr>
          <p:spPr>
            <a:xfrm>
              <a:off x="6650746" y="5931491"/>
              <a:ext cx="1072463" cy="584775"/>
            </a:xfrm>
            <a:prstGeom prst="rect">
              <a:avLst/>
            </a:prstGeom>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CO" sz="800" dirty="0">
                  <a:solidFill>
                    <a:schemeClr val="tx1"/>
                  </a:solidFill>
                </a:rPr>
                <a:t>Adolescente y su familia empiezan a participar de Escuela de Padres</a:t>
              </a:r>
            </a:p>
          </p:txBody>
        </p:sp>
        <p:cxnSp>
          <p:nvCxnSpPr>
            <p:cNvPr id="160" name="Conector recto de flecha 159"/>
            <p:cNvCxnSpPr/>
            <p:nvPr/>
          </p:nvCxnSpPr>
          <p:spPr>
            <a:xfrm flipH="1">
              <a:off x="5206171" y="5423061"/>
              <a:ext cx="260359" cy="1"/>
            </a:xfrm>
            <a:prstGeom prst="straightConnector1">
              <a:avLst/>
            </a:prstGeom>
            <a:ln>
              <a:solidFill>
                <a:srgbClr val="C00000"/>
              </a:solidFill>
              <a:tailEnd type="triangle"/>
            </a:ln>
          </p:spPr>
          <p:style>
            <a:lnRef idx="2">
              <a:schemeClr val="accent6"/>
            </a:lnRef>
            <a:fillRef idx="0">
              <a:schemeClr val="accent6"/>
            </a:fillRef>
            <a:effectRef idx="1">
              <a:schemeClr val="accent6"/>
            </a:effectRef>
            <a:fontRef idx="minor">
              <a:schemeClr val="tx1"/>
            </a:fontRef>
          </p:style>
        </p:cxnSp>
        <p:cxnSp>
          <p:nvCxnSpPr>
            <p:cNvPr id="161" name="Conector recto de flecha 160"/>
            <p:cNvCxnSpPr/>
            <p:nvPr/>
          </p:nvCxnSpPr>
          <p:spPr>
            <a:xfrm flipH="1">
              <a:off x="1264609" y="5449026"/>
              <a:ext cx="260359" cy="1"/>
            </a:xfrm>
            <a:prstGeom prst="straightConnector1">
              <a:avLst/>
            </a:prstGeom>
            <a:ln>
              <a:solidFill>
                <a:srgbClr val="C00000"/>
              </a:solidFill>
              <a:tailEnd type="triangle"/>
            </a:ln>
          </p:spPr>
          <p:style>
            <a:lnRef idx="2">
              <a:schemeClr val="accent6"/>
            </a:lnRef>
            <a:fillRef idx="0">
              <a:schemeClr val="accent6"/>
            </a:fillRef>
            <a:effectRef idx="1">
              <a:schemeClr val="accent6"/>
            </a:effectRef>
            <a:fontRef idx="minor">
              <a:schemeClr val="tx1"/>
            </a:fontRef>
          </p:style>
        </p:cxnSp>
        <p:cxnSp>
          <p:nvCxnSpPr>
            <p:cNvPr id="162" name="Conector recto de flecha 161"/>
            <p:cNvCxnSpPr/>
            <p:nvPr/>
          </p:nvCxnSpPr>
          <p:spPr>
            <a:xfrm flipH="1">
              <a:off x="2511982" y="5438525"/>
              <a:ext cx="260359" cy="1"/>
            </a:xfrm>
            <a:prstGeom prst="straightConnector1">
              <a:avLst/>
            </a:prstGeom>
            <a:ln>
              <a:solidFill>
                <a:srgbClr val="C00000"/>
              </a:solidFill>
              <a:tailEnd type="triangle"/>
            </a:ln>
          </p:spPr>
          <p:style>
            <a:lnRef idx="2">
              <a:schemeClr val="accent6"/>
            </a:lnRef>
            <a:fillRef idx="0">
              <a:schemeClr val="accent6"/>
            </a:fillRef>
            <a:effectRef idx="1">
              <a:schemeClr val="accent6"/>
            </a:effectRef>
            <a:fontRef idx="minor">
              <a:schemeClr val="tx1"/>
            </a:fontRef>
          </p:style>
        </p:cxnSp>
        <p:sp>
          <p:nvSpPr>
            <p:cNvPr id="166" name="CuadroTexto 18"/>
            <p:cNvSpPr txBox="1"/>
            <p:nvPr/>
          </p:nvSpPr>
          <p:spPr>
            <a:xfrm>
              <a:off x="5385340" y="4988363"/>
              <a:ext cx="1109589" cy="830997"/>
            </a:xfrm>
            <a:prstGeom prst="rect">
              <a:avLst/>
            </a:prstGeom>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CO" sz="800" dirty="0"/>
                <a:t>Ofensor presenta y trabaja en propuesta de Reparación y se prepara para posible encuentro con la Víctima</a:t>
              </a:r>
            </a:p>
          </p:txBody>
        </p:sp>
        <p:sp>
          <p:nvSpPr>
            <p:cNvPr id="168" name="CuadroTexto 18"/>
            <p:cNvSpPr txBox="1"/>
            <p:nvPr/>
          </p:nvSpPr>
          <p:spPr>
            <a:xfrm>
              <a:off x="2698948" y="4936348"/>
              <a:ext cx="1069137" cy="954107"/>
            </a:xfrm>
            <a:prstGeom prst="rect">
              <a:avLst/>
            </a:prstGeom>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CO" sz="800" dirty="0"/>
                <a:t>Si las partes están de acuerdo se realiza Encuentro Víctima – Ofensor y se notifica al juzgado y a la Defensoría de Familia.</a:t>
              </a:r>
            </a:p>
          </p:txBody>
        </p:sp>
        <p:cxnSp>
          <p:nvCxnSpPr>
            <p:cNvPr id="169" name="Conector recto de flecha 168"/>
            <p:cNvCxnSpPr/>
            <p:nvPr/>
          </p:nvCxnSpPr>
          <p:spPr>
            <a:xfrm flipH="1">
              <a:off x="3789480" y="5403860"/>
              <a:ext cx="260359" cy="1"/>
            </a:xfrm>
            <a:prstGeom prst="straightConnector1">
              <a:avLst/>
            </a:prstGeom>
            <a:ln>
              <a:solidFill>
                <a:srgbClr val="C00000"/>
              </a:solidFill>
              <a:tailEnd type="triangle"/>
            </a:ln>
          </p:spPr>
          <p:style>
            <a:lnRef idx="2">
              <a:schemeClr val="accent6"/>
            </a:lnRef>
            <a:fillRef idx="0">
              <a:schemeClr val="accent6"/>
            </a:fillRef>
            <a:effectRef idx="1">
              <a:schemeClr val="accent6"/>
            </a:effectRef>
            <a:fontRef idx="minor">
              <a:schemeClr val="tx1"/>
            </a:fontRef>
          </p:style>
        </p:cxnSp>
        <p:sp>
          <p:nvSpPr>
            <p:cNvPr id="170" name="CuadroTexto 18"/>
            <p:cNvSpPr txBox="1"/>
            <p:nvPr/>
          </p:nvSpPr>
          <p:spPr>
            <a:xfrm>
              <a:off x="3982475" y="4994660"/>
              <a:ext cx="1222744" cy="830997"/>
            </a:xfrm>
            <a:prstGeom prst="rect">
              <a:avLst/>
            </a:prstGeom>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CO" sz="800" dirty="0"/>
                <a:t>Víctima y adolescente ofensor avanzan en proceso de atención. Si las dos parte consienten se prepara práctica restaurativa formal.</a:t>
              </a:r>
            </a:p>
          </p:txBody>
        </p:sp>
        <p:sp>
          <p:nvSpPr>
            <p:cNvPr id="171" name="CuadroTexto 54"/>
            <p:cNvSpPr txBox="1"/>
            <p:nvPr/>
          </p:nvSpPr>
          <p:spPr>
            <a:xfrm>
              <a:off x="1444730" y="4844134"/>
              <a:ext cx="1049824" cy="1200329"/>
            </a:xfrm>
            <a:prstGeom prst="rect">
              <a:avLst/>
            </a:prstGeom>
            <a:ln>
              <a:solidFill>
                <a:srgbClr val="C00000"/>
              </a:solidFill>
              <a:prstDash val="dashDot"/>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s-CO" sz="800" dirty="0"/>
                <a:t>Se remite informe a Juzgado y Defensoría de Familia, dando cuenta del cumplimiento de objetivos y el cierre de Proceso Restaurativo.</a:t>
              </a:r>
            </a:p>
          </p:txBody>
        </p:sp>
        <p:sp>
          <p:nvSpPr>
            <p:cNvPr id="175" name="CuadroTexto 54"/>
            <p:cNvSpPr txBox="1"/>
            <p:nvPr/>
          </p:nvSpPr>
          <p:spPr>
            <a:xfrm>
              <a:off x="485604" y="5056611"/>
              <a:ext cx="772457" cy="784830"/>
            </a:xfrm>
            <a:prstGeom prst="rect">
              <a:avLst/>
            </a:prstGeom>
            <a:ln>
              <a:solidFill>
                <a:schemeClr val="accent6">
                  <a:lumMod val="50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s-CO" sz="750" b="1" dirty="0">
                  <a:solidFill>
                    <a:schemeClr val="accent4">
                      <a:lumMod val="75000"/>
                    </a:schemeClr>
                  </a:solidFill>
                </a:rPr>
                <a:t>Adolescente finaliza proceso  e inicia Fase de </a:t>
              </a:r>
            </a:p>
            <a:p>
              <a:pPr algn="ctr"/>
              <a:r>
                <a:rPr lang="es-CO" sz="750" b="1" dirty="0">
                  <a:solidFill>
                    <a:schemeClr val="accent4">
                      <a:lumMod val="75000"/>
                    </a:schemeClr>
                  </a:solidFill>
                </a:rPr>
                <a:t>Seguimiento</a:t>
              </a:r>
            </a:p>
            <a:p>
              <a:pPr algn="ctr"/>
              <a:r>
                <a:rPr lang="es-CO" sz="750" b="1" dirty="0">
                  <a:solidFill>
                    <a:schemeClr val="accent4">
                      <a:lumMod val="75000"/>
                    </a:schemeClr>
                  </a:solidFill>
                </a:rPr>
                <a:t>(6 meses)</a:t>
              </a:r>
            </a:p>
          </p:txBody>
        </p:sp>
        <p:sp>
          <p:nvSpPr>
            <p:cNvPr id="178" name="CuadroTexto 54"/>
            <p:cNvSpPr txBox="1"/>
            <p:nvPr/>
          </p:nvSpPr>
          <p:spPr>
            <a:xfrm>
              <a:off x="7924773" y="6163330"/>
              <a:ext cx="1003345" cy="338554"/>
            </a:xfrm>
            <a:prstGeom prst="rect">
              <a:avLst/>
            </a:prstGeom>
            <a:ln>
              <a:solidFill>
                <a:srgbClr val="C00000"/>
              </a:solidFill>
              <a:prstDash val="dashDot"/>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s-CO" sz="800" dirty="0"/>
                <a:t>Se remite informe a Juzgado</a:t>
              </a:r>
            </a:p>
          </p:txBody>
        </p:sp>
        <p:pic>
          <p:nvPicPr>
            <p:cNvPr id="179" name="Picture 2" descr="2020 - Rama Judicial"/>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2998" r="22128"/>
            <a:stretch/>
          </p:blipFill>
          <p:spPr bwMode="auto">
            <a:xfrm>
              <a:off x="7012886" y="785510"/>
              <a:ext cx="305755" cy="290449"/>
            </a:xfrm>
            <a:prstGeom prst="rect">
              <a:avLst/>
            </a:prstGeom>
            <a:noFill/>
            <a:extLst>
              <a:ext uri="{909E8E84-426E-40DD-AFC4-6F175D3DCCD1}">
                <a14:hiddenFill xmlns:a14="http://schemas.microsoft.com/office/drawing/2010/main">
                  <a:solidFill>
                    <a:srgbClr val="FFFFFF"/>
                  </a:solidFill>
                </a14:hiddenFill>
              </a:ext>
            </a:extLst>
          </p:spPr>
        </p:pic>
        <p:pic>
          <p:nvPicPr>
            <p:cNvPr id="180" name="Imagen 179"/>
            <p:cNvPicPr>
              <a:picLocks noChangeAspect="1"/>
            </p:cNvPicPr>
            <p:nvPr/>
          </p:nvPicPr>
          <p:blipFill>
            <a:blip r:embed="rId5" cstate="print">
              <a:clrChange>
                <a:clrFrom>
                  <a:srgbClr val="FFFFFF"/>
                </a:clrFrom>
                <a:clrTo>
                  <a:srgbClr val="FFFFFF">
                    <a:alpha val="0"/>
                  </a:srgbClr>
                </a:clrTo>
              </a:clrChange>
            </a:blip>
            <a:stretch>
              <a:fillRect/>
            </a:stretch>
          </p:blipFill>
          <p:spPr>
            <a:xfrm>
              <a:off x="7263958" y="796092"/>
              <a:ext cx="399378" cy="299534"/>
            </a:xfrm>
            <a:prstGeom prst="rect">
              <a:avLst/>
            </a:prstGeom>
          </p:spPr>
        </p:pic>
        <p:pic>
          <p:nvPicPr>
            <p:cNvPr id="181" name="Picture 2" descr="Resultado de imagen para icbf logo"/>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633283" y="804925"/>
              <a:ext cx="244867" cy="282539"/>
            </a:xfrm>
            <a:prstGeom prst="rect">
              <a:avLst/>
            </a:prstGeom>
            <a:noFill/>
            <a:extLst>
              <a:ext uri="{909E8E84-426E-40DD-AFC4-6F175D3DCCD1}">
                <a14:hiddenFill xmlns:a14="http://schemas.microsoft.com/office/drawing/2010/main">
                  <a:solidFill>
                    <a:srgbClr val="FFFFFF"/>
                  </a:solidFill>
                </a14:hiddenFill>
              </a:ext>
            </a:extLst>
          </p:spPr>
        </p:pic>
        <p:pic>
          <p:nvPicPr>
            <p:cNvPr id="182" name="Picture 9"/>
            <p:cNvPicPr>
              <a:picLocks noChangeAspect="1" noChangeArrowheads="1"/>
            </p:cNvPicPr>
            <p:nvPr/>
          </p:nvPicPr>
          <p:blipFill>
            <a:blip r:embed="rId2" cstate="print"/>
            <a:srcRect/>
            <a:stretch>
              <a:fillRect/>
            </a:stretch>
          </p:blipFill>
          <p:spPr bwMode="auto">
            <a:xfrm>
              <a:off x="8152614" y="871618"/>
              <a:ext cx="439617" cy="225159"/>
            </a:xfrm>
            <a:prstGeom prst="rect">
              <a:avLst/>
            </a:prstGeom>
            <a:noFill/>
            <a:ln w="9525">
              <a:noFill/>
              <a:miter lim="800000"/>
              <a:headEnd/>
              <a:tailEnd/>
            </a:ln>
          </p:spPr>
        </p:pic>
        <p:pic>
          <p:nvPicPr>
            <p:cNvPr id="183" name="Picture 9"/>
            <p:cNvPicPr>
              <a:picLocks noChangeAspect="1" noChangeArrowheads="1"/>
            </p:cNvPicPr>
            <p:nvPr/>
          </p:nvPicPr>
          <p:blipFill>
            <a:blip r:embed="rId2" cstate="print"/>
            <a:srcRect/>
            <a:stretch>
              <a:fillRect/>
            </a:stretch>
          </p:blipFill>
          <p:spPr bwMode="auto">
            <a:xfrm>
              <a:off x="8535230" y="2593236"/>
              <a:ext cx="439617" cy="225159"/>
            </a:xfrm>
            <a:prstGeom prst="rect">
              <a:avLst/>
            </a:prstGeom>
            <a:noFill/>
            <a:ln w="9525">
              <a:noFill/>
              <a:miter lim="800000"/>
              <a:headEnd/>
              <a:tailEnd/>
            </a:ln>
          </p:spPr>
        </p:pic>
        <p:pic>
          <p:nvPicPr>
            <p:cNvPr id="184" name="Picture 9"/>
            <p:cNvPicPr>
              <a:picLocks noChangeAspect="1" noChangeArrowheads="1"/>
            </p:cNvPicPr>
            <p:nvPr/>
          </p:nvPicPr>
          <p:blipFill>
            <a:blip r:embed="rId2" cstate="print"/>
            <a:srcRect/>
            <a:stretch>
              <a:fillRect/>
            </a:stretch>
          </p:blipFill>
          <p:spPr bwMode="auto">
            <a:xfrm>
              <a:off x="8535229" y="4698181"/>
              <a:ext cx="439617" cy="225159"/>
            </a:xfrm>
            <a:prstGeom prst="rect">
              <a:avLst/>
            </a:prstGeom>
            <a:noFill/>
            <a:ln w="9525">
              <a:noFill/>
              <a:miter lim="800000"/>
              <a:headEnd/>
              <a:tailEnd/>
            </a:ln>
          </p:spPr>
        </p:pic>
        <p:pic>
          <p:nvPicPr>
            <p:cNvPr id="185" name="Picture 9"/>
            <p:cNvPicPr>
              <a:picLocks noChangeAspect="1" noChangeArrowheads="1"/>
            </p:cNvPicPr>
            <p:nvPr/>
          </p:nvPicPr>
          <p:blipFill>
            <a:blip r:embed="rId2" cstate="print"/>
            <a:srcRect/>
            <a:stretch>
              <a:fillRect/>
            </a:stretch>
          </p:blipFill>
          <p:spPr bwMode="auto">
            <a:xfrm>
              <a:off x="3399814" y="4703932"/>
              <a:ext cx="439617" cy="225159"/>
            </a:xfrm>
            <a:prstGeom prst="rect">
              <a:avLst/>
            </a:prstGeom>
            <a:noFill/>
            <a:ln w="9525">
              <a:noFill/>
              <a:miter lim="800000"/>
              <a:headEnd/>
              <a:tailEnd/>
            </a:ln>
          </p:spPr>
        </p:pic>
        <p:pic>
          <p:nvPicPr>
            <p:cNvPr id="186" name="Picture 9"/>
            <p:cNvPicPr>
              <a:picLocks noChangeAspect="1" noChangeArrowheads="1"/>
            </p:cNvPicPr>
            <p:nvPr/>
          </p:nvPicPr>
          <p:blipFill>
            <a:blip r:embed="rId2" cstate="print"/>
            <a:srcRect/>
            <a:stretch>
              <a:fillRect/>
            </a:stretch>
          </p:blipFill>
          <p:spPr bwMode="auto">
            <a:xfrm>
              <a:off x="4817159" y="4783626"/>
              <a:ext cx="439617" cy="225159"/>
            </a:xfrm>
            <a:prstGeom prst="rect">
              <a:avLst/>
            </a:prstGeom>
            <a:noFill/>
            <a:ln w="9525">
              <a:noFill/>
              <a:miter lim="800000"/>
              <a:headEnd/>
              <a:tailEnd/>
            </a:ln>
          </p:spPr>
        </p:pic>
        <p:pic>
          <p:nvPicPr>
            <p:cNvPr id="187" name="Picture 9"/>
            <p:cNvPicPr>
              <a:picLocks noChangeAspect="1" noChangeArrowheads="1"/>
            </p:cNvPicPr>
            <p:nvPr/>
          </p:nvPicPr>
          <p:blipFill>
            <a:blip r:embed="rId2" cstate="print"/>
            <a:srcRect/>
            <a:stretch>
              <a:fillRect/>
            </a:stretch>
          </p:blipFill>
          <p:spPr bwMode="auto">
            <a:xfrm>
              <a:off x="6073621" y="4785086"/>
              <a:ext cx="439617" cy="225159"/>
            </a:xfrm>
            <a:prstGeom prst="rect">
              <a:avLst/>
            </a:prstGeom>
            <a:noFill/>
            <a:ln w="9525">
              <a:noFill/>
              <a:miter lim="800000"/>
              <a:headEnd/>
              <a:tailEnd/>
            </a:ln>
          </p:spPr>
        </p:pic>
        <p:pic>
          <p:nvPicPr>
            <p:cNvPr id="188" name="Picture 9"/>
            <p:cNvPicPr>
              <a:picLocks noChangeAspect="1" noChangeArrowheads="1"/>
            </p:cNvPicPr>
            <p:nvPr/>
          </p:nvPicPr>
          <p:blipFill>
            <a:blip r:embed="rId2" cstate="print"/>
            <a:srcRect/>
            <a:stretch>
              <a:fillRect/>
            </a:stretch>
          </p:blipFill>
          <p:spPr bwMode="auto">
            <a:xfrm>
              <a:off x="6468356" y="6383098"/>
              <a:ext cx="439617" cy="225159"/>
            </a:xfrm>
            <a:prstGeom prst="rect">
              <a:avLst/>
            </a:prstGeom>
            <a:noFill/>
            <a:ln w="9525">
              <a:noFill/>
              <a:miter lim="800000"/>
              <a:headEnd/>
              <a:tailEnd/>
            </a:ln>
          </p:spPr>
        </p:pic>
        <p:pic>
          <p:nvPicPr>
            <p:cNvPr id="189" name="Picture 9"/>
            <p:cNvPicPr>
              <a:picLocks noChangeAspect="1" noChangeArrowheads="1"/>
            </p:cNvPicPr>
            <p:nvPr/>
          </p:nvPicPr>
          <p:blipFill>
            <a:blip r:embed="rId2" cstate="print"/>
            <a:srcRect/>
            <a:stretch>
              <a:fillRect/>
            </a:stretch>
          </p:blipFill>
          <p:spPr bwMode="auto">
            <a:xfrm>
              <a:off x="875588" y="4819979"/>
              <a:ext cx="439617" cy="225159"/>
            </a:xfrm>
            <a:prstGeom prst="rect">
              <a:avLst/>
            </a:prstGeom>
            <a:noFill/>
            <a:ln w="9525">
              <a:noFill/>
              <a:miter lim="800000"/>
              <a:headEnd/>
              <a:tailEnd/>
            </a:ln>
          </p:spPr>
        </p:pic>
        <p:pic>
          <p:nvPicPr>
            <p:cNvPr id="190" name="Picture 2" descr="2020 - Rama Judicial"/>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2998" r="22128"/>
            <a:stretch/>
          </p:blipFill>
          <p:spPr bwMode="auto">
            <a:xfrm>
              <a:off x="1043558" y="4500659"/>
              <a:ext cx="305755" cy="290449"/>
            </a:xfrm>
            <a:prstGeom prst="rect">
              <a:avLst/>
            </a:prstGeom>
            <a:noFill/>
            <a:extLst>
              <a:ext uri="{909E8E84-426E-40DD-AFC4-6F175D3DCCD1}">
                <a14:hiddenFill xmlns:a14="http://schemas.microsoft.com/office/drawing/2010/main">
                  <a:solidFill>
                    <a:srgbClr val="FFFFFF"/>
                  </a:solidFill>
                </a14:hiddenFill>
              </a:ext>
            </a:extLst>
          </p:spPr>
        </p:pic>
        <p:pic>
          <p:nvPicPr>
            <p:cNvPr id="191" name="Imagen 190"/>
            <p:cNvPicPr>
              <a:picLocks noChangeAspect="1"/>
            </p:cNvPicPr>
            <p:nvPr/>
          </p:nvPicPr>
          <p:blipFill>
            <a:blip r:embed="rId5" cstate="print">
              <a:clrChange>
                <a:clrFrom>
                  <a:srgbClr val="FFFFFF"/>
                </a:clrFrom>
                <a:clrTo>
                  <a:srgbClr val="FFFFFF">
                    <a:alpha val="0"/>
                  </a:srgbClr>
                </a:clrTo>
              </a:clrChange>
            </a:blip>
            <a:stretch>
              <a:fillRect/>
            </a:stretch>
          </p:blipFill>
          <p:spPr>
            <a:xfrm>
              <a:off x="1301772" y="4486321"/>
              <a:ext cx="429579" cy="322185"/>
            </a:xfrm>
            <a:prstGeom prst="rect">
              <a:avLst/>
            </a:prstGeom>
          </p:spPr>
        </p:pic>
        <p:pic>
          <p:nvPicPr>
            <p:cNvPr id="192" name="Picture 2" descr="Resultado de imagen para icbf logo"/>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691723" y="4504613"/>
              <a:ext cx="244867" cy="282539"/>
            </a:xfrm>
            <a:prstGeom prst="rect">
              <a:avLst/>
            </a:prstGeom>
            <a:noFill/>
            <a:extLst>
              <a:ext uri="{909E8E84-426E-40DD-AFC4-6F175D3DCCD1}">
                <a14:hiddenFill xmlns:a14="http://schemas.microsoft.com/office/drawing/2010/main">
                  <a:solidFill>
                    <a:srgbClr val="FFFFFF"/>
                  </a:solidFill>
                </a14:hiddenFill>
              </a:ext>
            </a:extLst>
          </p:spPr>
        </p:pic>
        <p:pic>
          <p:nvPicPr>
            <p:cNvPr id="193" name="Picture 9"/>
            <p:cNvPicPr>
              <a:picLocks noChangeAspect="1" noChangeArrowheads="1"/>
            </p:cNvPicPr>
            <p:nvPr/>
          </p:nvPicPr>
          <p:blipFill>
            <a:blip r:embed="rId2" cstate="print"/>
            <a:srcRect/>
            <a:stretch>
              <a:fillRect/>
            </a:stretch>
          </p:blipFill>
          <p:spPr bwMode="auto">
            <a:xfrm>
              <a:off x="2177250" y="4585601"/>
              <a:ext cx="439617" cy="225159"/>
            </a:xfrm>
            <a:prstGeom prst="rect">
              <a:avLst/>
            </a:prstGeom>
            <a:noFill/>
            <a:ln w="9525">
              <a:noFill/>
              <a:miter lim="800000"/>
              <a:headEnd/>
              <a:tailEnd/>
            </a:ln>
          </p:spPr>
        </p:pic>
        <p:sp>
          <p:nvSpPr>
            <p:cNvPr id="197" name="Rectángulo 196"/>
            <p:cNvSpPr/>
            <p:nvPr/>
          </p:nvSpPr>
          <p:spPr>
            <a:xfrm>
              <a:off x="7956217" y="469557"/>
              <a:ext cx="256907" cy="2636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grpSp>
      <p:pic>
        <p:nvPicPr>
          <p:cNvPr id="199" name="Imagen 198"/>
          <p:cNvPicPr>
            <a:picLocks noChangeAspect="1"/>
          </p:cNvPicPr>
          <p:nvPr/>
        </p:nvPicPr>
        <p:blipFill>
          <a:blip r:embed="rId7" cstate="print"/>
          <a:stretch>
            <a:fillRect/>
          </a:stretch>
        </p:blipFill>
        <p:spPr>
          <a:xfrm flipH="1">
            <a:off x="3923896" y="3494498"/>
            <a:ext cx="307427" cy="307427"/>
          </a:xfrm>
          <a:prstGeom prst="rect">
            <a:avLst/>
          </a:prstGeom>
        </p:spPr>
      </p:pic>
      <p:pic>
        <p:nvPicPr>
          <p:cNvPr id="200" name="Imagen 42"/>
          <p:cNvPicPr>
            <a:picLocks noChangeAspect="1"/>
          </p:cNvPicPr>
          <p:nvPr/>
        </p:nvPicPr>
        <p:blipFill rotWithShape="1">
          <a:blip r:embed="rId8" cstate="print">
            <a:extLst>
              <a:ext uri="{28A0092B-C50C-407E-A947-70E740481C1C}">
                <a14:useLocalDpi xmlns:a14="http://schemas.microsoft.com/office/drawing/2010/main" val="0"/>
              </a:ext>
            </a:extLst>
          </a:blip>
          <a:srcRect b="12658"/>
          <a:stretch/>
        </p:blipFill>
        <p:spPr>
          <a:xfrm flipH="1">
            <a:off x="540006" y="1649238"/>
            <a:ext cx="299974" cy="654897"/>
          </a:xfrm>
          <a:prstGeom prst="rect">
            <a:avLst/>
          </a:prstGeom>
        </p:spPr>
      </p:pic>
      <p:pic>
        <p:nvPicPr>
          <p:cNvPr id="2" name="Imagen 1"/>
          <p:cNvPicPr>
            <a:picLocks noChangeAspect="1"/>
          </p:cNvPicPr>
          <p:nvPr/>
        </p:nvPicPr>
        <p:blipFill>
          <a:blip r:embed="rId9" cstate="print"/>
          <a:stretch>
            <a:fillRect/>
          </a:stretch>
        </p:blipFill>
        <p:spPr>
          <a:xfrm>
            <a:off x="3493643" y="4527626"/>
            <a:ext cx="244185" cy="256000"/>
          </a:xfrm>
          <a:prstGeom prst="rect">
            <a:avLst/>
          </a:prstGeom>
        </p:spPr>
      </p:pic>
      <p:pic>
        <p:nvPicPr>
          <p:cNvPr id="85" name="Imagen 84"/>
          <p:cNvPicPr>
            <a:picLocks noChangeAspect="1"/>
          </p:cNvPicPr>
          <p:nvPr/>
        </p:nvPicPr>
        <p:blipFill>
          <a:blip r:embed="rId9" cstate="print"/>
          <a:stretch>
            <a:fillRect/>
          </a:stretch>
        </p:blipFill>
        <p:spPr>
          <a:xfrm>
            <a:off x="4520744" y="3526286"/>
            <a:ext cx="244185" cy="256000"/>
          </a:xfrm>
          <a:prstGeom prst="rect">
            <a:avLst/>
          </a:prstGeom>
        </p:spPr>
      </p:pic>
      <p:pic>
        <p:nvPicPr>
          <p:cNvPr id="86" name="Imagen 85"/>
          <p:cNvPicPr>
            <a:picLocks noChangeAspect="1"/>
          </p:cNvPicPr>
          <p:nvPr/>
        </p:nvPicPr>
        <p:blipFill>
          <a:blip r:embed="rId9" cstate="print"/>
          <a:stretch>
            <a:fillRect/>
          </a:stretch>
        </p:blipFill>
        <p:spPr>
          <a:xfrm>
            <a:off x="9501525" y="819166"/>
            <a:ext cx="244185" cy="256000"/>
          </a:xfrm>
          <a:prstGeom prst="rect">
            <a:avLst/>
          </a:prstGeom>
        </p:spPr>
      </p:pic>
    </p:spTree>
    <p:extLst>
      <p:ext uri="{BB962C8B-B14F-4D97-AF65-F5344CB8AC3E}">
        <p14:creationId xmlns:p14="http://schemas.microsoft.com/office/powerpoint/2010/main" val="1525864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420130" y="365126"/>
            <a:ext cx="11244648" cy="722270"/>
          </a:xfrm>
        </p:spPr>
        <p:txBody>
          <a:bodyPr>
            <a:noAutofit/>
          </a:bodyPr>
          <a:lstStyle/>
          <a:p>
            <a:pPr algn="ctr"/>
            <a:r>
              <a:rPr lang="es-CO" sz="2800" b="1" kern="1200" baseline="0" dirty="0">
                <a:solidFill>
                  <a:srgbClr val="000099"/>
                </a:solidFill>
                <a:effectLst/>
                <a:latin typeface="Arial" panose="020B0604020202020204" pitchFamily="34" charset="0"/>
                <a:cs typeface="Arial" panose="020B0604020202020204" pitchFamily="34" charset="0"/>
              </a:rPr>
              <a:t>UNA VEZ QUE EL CASO ES ACEPTADO POR EL PDJJR</a:t>
            </a:r>
            <a:endParaRPr lang="es-CO" sz="2800" b="1" baseline="0" dirty="0">
              <a:solidFill>
                <a:srgbClr val="000099"/>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1334529"/>
            <a:ext cx="10515600" cy="5338119"/>
          </a:xfrm>
        </p:spPr>
        <p:txBody>
          <a:bodyPr>
            <a:normAutofit fontScale="92500" lnSpcReduction="10000"/>
          </a:bodyPr>
          <a:lstStyle/>
          <a:p>
            <a:pPr lvl="0">
              <a:lnSpc>
                <a:spcPct val="150000"/>
              </a:lnSpc>
              <a:spcBef>
                <a:spcPts val="1200"/>
              </a:spcBef>
              <a:spcAft>
                <a:spcPts val="600"/>
              </a:spcAft>
            </a:pPr>
            <a:r>
              <a:rPr lang="es-CO" sz="2400" kern="1200" baseline="0" dirty="0">
                <a:solidFill>
                  <a:srgbClr val="000099"/>
                </a:solidFill>
                <a:effectLst/>
                <a:latin typeface="Arial" panose="020B0604020202020204" pitchFamily="34" charset="0"/>
                <a:cs typeface="Arial" panose="020B0604020202020204" pitchFamily="34" charset="0"/>
              </a:rPr>
              <a:t>La Coordinación asigna el equipo profesional e inicia proceso de atención</a:t>
            </a:r>
          </a:p>
          <a:p>
            <a:pPr lvl="0">
              <a:lnSpc>
                <a:spcPct val="150000"/>
              </a:lnSpc>
              <a:spcBef>
                <a:spcPts val="1200"/>
              </a:spcBef>
              <a:spcAft>
                <a:spcPts val="600"/>
              </a:spcAft>
            </a:pPr>
            <a:r>
              <a:rPr lang="es-CO" sz="2400" kern="1200" baseline="0" dirty="0">
                <a:solidFill>
                  <a:srgbClr val="000099"/>
                </a:solidFill>
                <a:effectLst/>
                <a:latin typeface="Arial" panose="020B0604020202020204" pitchFamily="34" charset="0"/>
                <a:ea typeface="+mj-ea"/>
                <a:cs typeface="Arial" panose="020B0604020202020204" pitchFamily="34" charset="0"/>
              </a:rPr>
              <a:t>Equipo del PDJJR revisa expediente y valora al adolescente/joven ofensor</a:t>
            </a:r>
          </a:p>
          <a:p>
            <a:pPr lvl="0">
              <a:lnSpc>
                <a:spcPct val="150000"/>
              </a:lnSpc>
              <a:spcBef>
                <a:spcPts val="1200"/>
              </a:spcBef>
              <a:spcAft>
                <a:spcPts val="600"/>
              </a:spcAft>
            </a:pPr>
            <a:r>
              <a:rPr lang="es-CO" sz="2400" kern="1200" baseline="0" dirty="0">
                <a:solidFill>
                  <a:srgbClr val="000099"/>
                </a:solidFill>
                <a:effectLst/>
                <a:latin typeface="Arial" panose="020B0604020202020204" pitchFamily="34" charset="0"/>
                <a:ea typeface="+mj-ea"/>
                <a:cs typeface="Arial" panose="020B0604020202020204" pitchFamily="34" charset="0"/>
              </a:rPr>
              <a:t>Si encuentra que puede iniciarse proceso restaurativo construye Plan de Intervención Restaurativo.</a:t>
            </a:r>
          </a:p>
          <a:p>
            <a:pPr lvl="0">
              <a:lnSpc>
                <a:spcPct val="150000"/>
              </a:lnSpc>
              <a:spcBef>
                <a:spcPts val="1200"/>
              </a:spcBef>
              <a:spcAft>
                <a:spcPts val="600"/>
              </a:spcAft>
            </a:pPr>
            <a:r>
              <a:rPr lang="es-CO" sz="2400" kern="1200" baseline="0" dirty="0">
                <a:solidFill>
                  <a:srgbClr val="000099"/>
                </a:solidFill>
                <a:effectLst/>
                <a:latin typeface="Arial" panose="020B0604020202020204" pitchFamily="34" charset="0"/>
                <a:ea typeface="+mj-ea"/>
                <a:cs typeface="Arial" panose="020B0604020202020204" pitchFamily="34" charset="0"/>
              </a:rPr>
              <a:t>Profesionales asignados (psicólogo y trabajador social o sociólogo) informan a CAE e inician atención con base en el Plan de Intervención Restaurativo.</a:t>
            </a:r>
          </a:p>
          <a:p>
            <a:pPr lvl="0">
              <a:lnSpc>
                <a:spcPct val="150000"/>
              </a:lnSpc>
              <a:spcBef>
                <a:spcPts val="1200"/>
              </a:spcBef>
              <a:spcAft>
                <a:spcPts val="600"/>
              </a:spcAft>
            </a:pPr>
            <a:r>
              <a:rPr lang="es-CO" sz="2400" kern="1200" baseline="0" dirty="0">
                <a:solidFill>
                  <a:srgbClr val="000099"/>
                </a:solidFill>
                <a:effectLst/>
                <a:latin typeface="Arial" panose="020B0604020202020204" pitchFamily="34" charset="0"/>
                <a:ea typeface="+mj-ea"/>
                <a:cs typeface="Arial" panose="020B0604020202020204" pitchFamily="34" charset="0"/>
              </a:rPr>
              <a:t>PDJJR rinde informes periódicos a Juez y Defensoría de Familia a fin de informarlos del proceso de atención y del cumplimiento o incumplimiento de compromisos por parte del adolescente.</a:t>
            </a:r>
          </a:p>
        </p:txBody>
      </p:sp>
    </p:spTree>
    <p:extLst>
      <p:ext uri="{BB962C8B-B14F-4D97-AF65-F5344CB8AC3E}">
        <p14:creationId xmlns:p14="http://schemas.microsoft.com/office/powerpoint/2010/main" val="1308016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568411" y="365125"/>
            <a:ext cx="10972800" cy="981761"/>
          </a:xfrm>
        </p:spPr>
        <p:txBody>
          <a:bodyPr>
            <a:normAutofit/>
          </a:bodyPr>
          <a:lstStyle/>
          <a:p>
            <a:pPr algn="ctr"/>
            <a:r>
              <a:rPr lang="es-CO" sz="2800" b="1" kern="1200" baseline="0" dirty="0">
                <a:solidFill>
                  <a:srgbClr val="000099"/>
                </a:solidFill>
                <a:effectLst/>
                <a:latin typeface="Arial" panose="020B0604020202020204" pitchFamily="34" charset="0"/>
                <a:cs typeface="Arial" panose="020B0604020202020204" pitchFamily="34" charset="0"/>
              </a:rPr>
              <a:t>CULMINADA LA FASE DE RESPONSABILIZACIÓN SE DA INICIO A PROCESO DE REPARACIÓN</a:t>
            </a:r>
            <a:endParaRPr lang="es-CO" sz="2800" b="1" baseline="0" dirty="0">
              <a:solidFill>
                <a:srgbClr val="000099"/>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568411" y="1482812"/>
            <a:ext cx="10972800" cy="5103340"/>
          </a:xfrm>
        </p:spPr>
        <p:txBody>
          <a:bodyPr>
            <a:noAutofit/>
          </a:bodyPr>
          <a:lstStyle/>
          <a:p>
            <a:pPr lvl="0">
              <a:lnSpc>
                <a:spcPct val="150000"/>
              </a:lnSpc>
              <a:spcBef>
                <a:spcPts val="0"/>
              </a:spcBef>
              <a:spcAft>
                <a:spcPts val="600"/>
              </a:spcAft>
            </a:pPr>
            <a:r>
              <a:rPr lang="es-CO" sz="2400" kern="1200" baseline="0" dirty="0">
                <a:solidFill>
                  <a:srgbClr val="000099"/>
                </a:solidFill>
                <a:effectLst/>
                <a:latin typeface="Arial" panose="020B0604020202020204" pitchFamily="34" charset="0"/>
                <a:cs typeface="Arial" panose="020B0604020202020204" pitchFamily="34" charset="0"/>
              </a:rPr>
              <a:t>Representante del Programa entra en contacto con la víctima, realiza sensibilización, presenta el PDJJR y el proceso que se adelanta con adolescente/joven ofensor.</a:t>
            </a:r>
          </a:p>
          <a:p>
            <a:pPr lvl="0">
              <a:lnSpc>
                <a:spcPct val="150000"/>
              </a:lnSpc>
              <a:spcBef>
                <a:spcPts val="0"/>
              </a:spcBef>
              <a:spcAft>
                <a:spcPts val="600"/>
              </a:spcAft>
            </a:pPr>
            <a:r>
              <a:rPr lang="es-CO" sz="2400" kern="1200" baseline="0" dirty="0">
                <a:solidFill>
                  <a:srgbClr val="000099"/>
                </a:solidFill>
                <a:effectLst/>
                <a:latin typeface="Arial" panose="020B0604020202020204" pitchFamily="34" charset="0"/>
                <a:ea typeface="+mj-ea"/>
                <a:cs typeface="Arial" panose="020B0604020202020204" pitchFamily="34" charset="0"/>
              </a:rPr>
              <a:t>Si víctima suscribe Consentimiento Informado: </a:t>
            </a:r>
            <a:r>
              <a:rPr lang="es-CO" sz="2400" dirty="0">
                <a:solidFill>
                  <a:srgbClr val="000099"/>
                </a:solidFill>
                <a:latin typeface="Arial" panose="020B0604020202020204" pitchFamily="34" charset="0"/>
                <a:ea typeface="+mj-ea"/>
                <a:cs typeface="Arial" panose="020B0604020202020204" pitchFamily="34" charset="0"/>
              </a:rPr>
              <a:t>E</a:t>
            </a:r>
            <a:r>
              <a:rPr lang="es-CO" sz="2400" kern="1200" baseline="0" dirty="0">
                <a:solidFill>
                  <a:srgbClr val="000099"/>
                </a:solidFill>
                <a:effectLst/>
                <a:latin typeface="Arial" panose="020B0604020202020204" pitchFamily="34" charset="0"/>
                <a:ea typeface="+mj-ea"/>
                <a:cs typeface="Arial" panose="020B0604020202020204" pitchFamily="34" charset="0"/>
              </a:rPr>
              <a:t>l PDJJR realiza valoración y establece Plan de Intervención Restaurativa - Se remite informe a Juzgado</a:t>
            </a:r>
          </a:p>
          <a:p>
            <a:pPr lvl="0">
              <a:lnSpc>
                <a:spcPct val="150000"/>
              </a:lnSpc>
              <a:spcBef>
                <a:spcPts val="0"/>
              </a:spcBef>
              <a:spcAft>
                <a:spcPts val="600"/>
              </a:spcAft>
            </a:pPr>
            <a:r>
              <a:rPr lang="es-CO" sz="2400" kern="1200" baseline="0" dirty="0">
                <a:solidFill>
                  <a:srgbClr val="000099"/>
                </a:solidFill>
                <a:effectLst/>
                <a:latin typeface="Arial" panose="020B0604020202020204" pitchFamily="34" charset="0"/>
                <a:ea typeface="+mj-ea"/>
                <a:cs typeface="Arial" panose="020B0604020202020204" pitchFamily="34" charset="0"/>
              </a:rPr>
              <a:t>Víctima inicia proceso restaurativo centrado en la atención por el daño causado con delito</a:t>
            </a:r>
          </a:p>
          <a:p>
            <a:pPr lvl="0">
              <a:lnSpc>
                <a:spcPct val="150000"/>
              </a:lnSpc>
              <a:spcBef>
                <a:spcPts val="0"/>
              </a:spcBef>
              <a:spcAft>
                <a:spcPts val="600"/>
              </a:spcAft>
            </a:pPr>
            <a:r>
              <a:rPr lang="es-CO" sz="2400" kern="1200" baseline="0" dirty="0">
                <a:solidFill>
                  <a:srgbClr val="000099"/>
                </a:solidFill>
                <a:effectLst/>
                <a:latin typeface="Arial" panose="020B0604020202020204" pitchFamily="34" charset="0"/>
                <a:ea typeface="+mj-ea"/>
                <a:cs typeface="Arial" panose="020B0604020202020204" pitchFamily="34" charset="0"/>
              </a:rPr>
              <a:t>Ofensor propone acciones de Reparación con apoyo de equipo pedagógico / artístico</a:t>
            </a:r>
          </a:p>
        </p:txBody>
      </p:sp>
      <p:sp>
        <p:nvSpPr>
          <p:cNvPr id="4" name="Marcador de contenido 2"/>
          <p:cNvSpPr txBox="1">
            <a:spLocks/>
          </p:cNvSpPr>
          <p:nvPr/>
        </p:nvSpPr>
        <p:spPr>
          <a:xfrm>
            <a:off x="6820930" y="1482812"/>
            <a:ext cx="4720281" cy="525574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Bef>
                <a:spcPts val="600"/>
              </a:spcBef>
              <a:spcAft>
                <a:spcPts val="600"/>
              </a:spcAft>
            </a:pPr>
            <a:endParaRPr lang="es-CO" sz="2000" dirty="0">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123097405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399</TotalTime>
  <Words>8663</Words>
  <Application>Microsoft Office PowerPoint</Application>
  <PresentationFormat>Panorámica</PresentationFormat>
  <Paragraphs>316</Paragraphs>
  <Slides>61</Slides>
  <Notes>2</Notes>
  <HiddenSlides>0</HiddenSlides>
  <MMClips>0</MMClips>
  <ScaleCrop>false</ScaleCrop>
  <HeadingPairs>
    <vt:vector size="4" baseType="variant">
      <vt:variant>
        <vt:lpstr>Tema</vt:lpstr>
      </vt:variant>
      <vt:variant>
        <vt:i4>1</vt:i4>
      </vt:variant>
      <vt:variant>
        <vt:lpstr>Títulos de diapositiva</vt:lpstr>
      </vt:variant>
      <vt:variant>
        <vt:i4>61</vt:i4>
      </vt:variant>
    </vt:vector>
  </HeadingPairs>
  <TitlesOfParts>
    <vt:vector size="62" baseType="lpstr">
      <vt:lpstr>Tema de Office</vt:lpstr>
      <vt:lpstr>PRÁCTICAS Y HERRAMIENTAS RESTAURATIVAS APLICADAS POR LOS OPERADORES DE LAS SANCIONES PENALES Y PROGRAMA DE JUSTICIA JUVENIL RESTAURATIVA EN EL MARCO DEL SISTEMA DE RESPONSABILIDAD PENAL PARA ADOLESCENTES  BOGOTÁ</vt:lpstr>
      <vt:lpstr>PROGRAMA DISTRITAL DE JUSTICIA JUVENIL RESTAURATIVA</vt:lpstr>
      <vt:lpstr>Presentación de PowerPoint</vt:lpstr>
      <vt:lpstr>LÍNEAS DE ATENCIÓN (PUERTAS DE ENTRADA)</vt:lpstr>
      <vt:lpstr>RUTA: INGRESO ADOLESCENTES EN EJECUCIÓN DE LA SANCIÓN</vt:lpstr>
      <vt:lpstr>Presentación de PowerPoint</vt:lpstr>
      <vt:lpstr>Presentación de PowerPoint</vt:lpstr>
      <vt:lpstr>UNA VEZ QUE EL CASO ES ACEPTADO POR EL PDJJR</vt:lpstr>
      <vt:lpstr>CULMINADA LA FASE DE RESPONSABILIZACIÓN SE DA INICIO A PROCESO DE REPARACIÓN</vt:lpstr>
      <vt:lpstr>SI LAS PARTES ESTÁN DE ACUERDO</vt:lpstr>
      <vt:lpstr>CRITERIOS MÍNIMOS PARA INICIAR UN PROCESO DE JUSTICIA RESTAURATIVA</vt:lpstr>
      <vt:lpstr>1-R… LA RESPONSABILIZACIÓN DEL OFENSOR</vt:lpstr>
      <vt:lpstr>2-R… REPARACIÓN DE LA VÍCTIMA</vt:lpstr>
      <vt:lpstr>CICLO DE EVENTOS</vt:lpstr>
      <vt:lpstr>3-R… REINTEGRACIÓN VÍCTIMA - OFENSOR</vt:lpstr>
      <vt:lpstr>ENTREGA DE INFORMES</vt:lpstr>
      <vt:lpstr>RESULTADOS DEL TRABAJO COLABORATIVO DE DISTINTAS ENTIDADES, BAJO LA APUESTA DE CONSTRUCCIÓN CONJUNTA Y FORTALECIMIENTO DE LA IMPLEMENTACIÓN DE HERRAMIENTAS RESTAURATIVAS EN EL MARCO DEL SISTEMA DE RESPONSABILIDAD PENAL PARA ADOLESCENTES (SRPA).</vt:lpstr>
      <vt:lpstr>MARCO NORMATIVO INTERNACIONAL</vt:lpstr>
      <vt:lpstr>LEY 1098 DE 2006 CÓDIGO DE INFANCIA Y ADOLESCENCIA - SISTEMA DE RESPONSABILIDAD PENAL PARA ADOLESCENTES (SRPA)</vt:lpstr>
      <vt:lpstr>ES IMPORTANTE MENCIONAR QUE</vt:lpstr>
      <vt:lpstr>Presentación de PowerPoint</vt:lpstr>
      <vt:lpstr>BAJO ESTE MARCO</vt:lpstr>
      <vt:lpstr>PRÁCTICAS RESTAURATIVAS (PR)</vt:lpstr>
      <vt:lpstr>EN COLOMBIA LA JR</vt:lpstr>
      <vt:lpstr>LA PRESENTE EXPOSICIÓN BUSCA</vt:lpstr>
      <vt:lpstr>REVISIÓN DOCUMENTAL REALIZADO ENTRE EL 2019, 2020 Y 2021</vt:lpstr>
      <vt:lpstr>DEFINICIONES DE JUSTICIA RESTAURATIVA</vt:lpstr>
      <vt:lpstr>Presentación de PowerPoint</vt:lpstr>
      <vt:lpstr>Presentación de PowerPoint</vt:lpstr>
      <vt:lpstr>Presentación de PowerPoint</vt:lpstr>
      <vt:lpstr>EVIDENCIA: DOBLE CONDICIÓN PARA PRÁCTICAS RESTAURATIVAS</vt:lpstr>
      <vt:lpstr>Presentación de PowerPoint</vt:lpstr>
      <vt:lpstr>Presentación de PowerPoint</vt:lpstr>
      <vt:lpstr>EXPERIENCIAS</vt:lpstr>
      <vt:lpstr>Presentación de PowerPoint</vt:lpstr>
      <vt:lpstr>INSTITUTO PSICOEDUCATIVO DE COLOMBIA HUMANIZANDO PARA LA RECONCILIACIÓN Y LA PAZ DE COLOMBIA (IPSICOL)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InKulpado666</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ANÁLISIS DE LAS PRÁCTICAS Y HERRAMIENTAS RESTAURATIVAS APLICADAS POR LOS OPERADORES DE LAS SANCIONES PENALES Y EL PROGRAMA DE JUSTICIA JUVENIL RESTAURATIVA EN EL MARCO DEL SISTEMA DE RESPONSABILIDAD PENAL PARA ADOLESCENTES EN BOGOTÁ</dc:title>
  <dc:creator>Solutec-3</dc:creator>
  <cp:lastModifiedBy>hector peña</cp:lastModifiedBy>
  <cp:revision>54</cp:revision>
  <dcterms:created xsi:type="dcterms:W3CDTF">2022-03-19T22:30:50Z</dcterms:created>
  <dcterms:modified xsi:type="dcterms:W3CDTF">2022-03-22T01:45:46Z</dcterms:modified>
</cp:coreProperties>
</file>