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12" r:id="rId1"/>
  </p:sldMasterIdLst>
  <p:notesMasterIdLst>
    <p:notesMasterId r:id="rId24"/>
  </p:notesMasterIdLst>
  <p:sldIdLst>
    <p:sldId id="272" r:id="rId2"/>
    <p:sldId id="256" r:id="rId3"/>
    <p:sldId id="257" r:id="rId4"/>
    <p:sldId id="260" r:id="rId5"/>
    <p:sldId id="261" r:id="rId6"/>
    <p:sldId id="262" r:id="rId7"/>
    <p:sldId id="263" r:id="rId8"/>
    <p:sldId id="266" r:id="rId9"/>
    <p:sldId id="264" r:id="rId10"/>
    <p:sldId id="265" r:id="rId11"/>
    <p:sldId id="280" r:id="rId12"/>
    <p:sldId id="282" r:id="rId13"/>
    <p:sldId id="281" r:id="rId14"/>
    <p:sldId id="283" r:id="rId15"/>
    <p:sldId id="278" r:id="rId16"/>
    <p:sldId id="279" r:id="rId17"/>
    <p:sldId id="267" r:id="rId18"/>
    <p:sldId id="273" r:id="rId19"/>
    <p:sldId id="274" r:id="rId20"/>
    <p:sldId id="275" r:id="rId21"/>
    <p:sldId id="276" r:id="rId22"/>
    <p:sldId id="271" r:id="rId23"/>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2" autoAdjust="0"/>
    <p:restoredTop sz="75340" autoAdjust="0"/>
  </p:normalViewPr>
  <p:slideViewPr>
    <p:cSldViewPr snapToGrid="0" snapToObjects="1">
      <p:cViewPr varScale="1">
        <p:scale>
          <a:sx n="111" d="100"/>
          <a:sy n="111" d="100"/>
        </p:scale>
        <p:origin x="1614" y="96"/>
      </p:cViewPr>
      <p:guideLst>
        <p:guide orient="horz" pos="2160"/>
        <p:guide pos="2880"/>
      </p:guideLst>
    </p:cSldViewPr>
  </p:slideViewPr>
  <p:outlineViewPr>
    <p:cViewPr>
      <p:scale>
        <a:sx n="33" d="100"/>
        <a:sy n="33" d="100"/>
      </p:scale>
      <p:origin x="0" y="216"/>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5E994-EB95-4109-8E10-A618B3FFF2B1}" type="datetimeFigureOut">
              <a:rPr lang="es-CO" smtClean="0"/>
              <a:t>11/07/2025</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499C11-B7F7-43DC-BF12-524D8229EF56}" type="slidenum">
              <a:rPr lang="es-CO" smtClean="0"/>
              <a:t>‹Nº›</a:t>
            </a:fld>
            <a:endParaRPr lang="es-CO"/>
          </a:p>
        </p:txBody>
      </p:sp>
    </p:spTree>
    <p:extLst>
      <p:ext uri="{BB962C8B-B14F-4D97-AF65-F5344CB8AC3E}">
        <p14:creationId xmlns:p14="http://schemas.microsoft.com/office/powerpoint/2010/main" val="3392236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E499C11-B7F7-43DC-BF12-524D8229EF56}" type="slidenum">
              <a:rPr lang="es-CO" smtClean="0"/>
              <a:t>2</a:t>
            </a:fld>
            <a:endParaRPr lang="es-CO"/>
          </a:p>
        </p:txBody>
      </p:sp>
    </p:spTree>
    <p:extLst>
      <p:ext uri="{BB962C8B-B14F-4D97-AF65-F5344CB8AC3E}">
        <p14:creationId xmlns:p14="http://schemas.microsoft.com/office/powerpoint/2010/main" val="2025369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Si</a:t>
            </a:r>
            <a:r>
              <a:rPr lang="es-CO" baseline="0" dirty="0"/>
              <a:t> te parece, sería importante connotar la complementación de las dos perspectivas.</a:t>
            </a:r>
            <a:endParaRPr lang="es-CO" dirty="0"/>
          </a:p>
        </p:txBody>
      </p:sp>
      <p:sp>
        <p:nvSpPr>
          <p:cNvPr id="4" name="Marcador de número de diapositiva 3"/>
          <p:cNvSpPr>
            <a:spLocks noGrp="1"/>
          </p:cNvSpPr>
          <p:nvPr>
            <p:ph type="sldNum" sz="quarter" idx="10"/>
          </p:nvPr>
        </p:nvSpPr>
        <p:spPr/>
        <p:txBody>
          <a:bodyPr/>
          <a:lstStyle/>
          <a:p>
            <a:fld id="{EE499C11-B7F7-43DC-BF12-524D8229EF56}" type="slidenum">
              <a:rPr lang="es-CO" smtClean="0"/>
              <a:t>4</a:t>
            </a:fld>
            <a:endParaRPr lang="es-CO"/>
          </a:p>
        </p:txBody>
      </p:sp>
    </p:spTree>
    <p:extLst>
      <p:ext uri="{BB962C8B-B14F-4D97-AF65-F5344CB8AC3E}">
        <p14:creationId xmlns:p14="http://schemas.microsoft.com/office/powerpoint/2010/main" val="326411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E499C11-B7F7-43DC-BF12-524D8229EF56}" type="slidenum">
              <a:rPr lang="es-CO" smtClean="0"/>
              <a:t>5</a:t>
            </a:fld>
            <a:endParaRPr lang="es-CO"/>
          </a:p>
        </p:txBody>
      </p:sp>
    </p:spTree>
    <p:extLst>
      <p:ext uri="{BB962C8B-B14F-4D97-AF65-F5344CB8AC3E}">
        <p14:creationId xmlns:p14="http://schemas.microsoft.com/office/powerpoint/2010/main" val="244751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E499C11-B7F7-43DC-BF12-524D8229EF56}" type="slidenum">
              <a:rPr lang="es-CO" smtClean="0"/>
              <a:t>6</a:t>
            </a:fld>
            <a:endParaRPr lang="es-CO"/>
          </a:p>
        </p:txBody>
      </p:sp>
    </p:spTree>
    <p:extLst>
      <p:ext uri="{BB962C8B-B14F-4D97-AF65-F5344CB8AC3E}">
        <p14:creationId xmlns:p14="http://schemas.microsoft.com/office/powerpoint/2010/main" val="4184753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E499C11-B7F7-43DC-BF12-524D8229EF56}" type="slidenum">
              <a:rPr lang="es-CO" smtClean="0"/>
              <a:t>7</a:t>
            </a:fld>
            <a:endParaRPr lang="es-CO"/>
          </a:p>
        </p:txBody>
      </p:sp>
    </p:spTree>
    <p:extLst>
      <p:ext uri="{BB962C8B-B14F-4D97-AF65-F5344CB8AC3E}">
        <p14:creationId xmlns:p14="http://schemas.microsoft.com/office/powerpoint/2010/main" val="2059278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Me parecería importante que pudieras incluir un estudio de Caso para compartir la experiencia implementada</a:t>
            </a:r>
            <a:r>
              <a:rPr lang="es-CO" baseline="0" dirty="0"/>
              <a:t> del PAPIFC, igualmente comentar un tanto </a:t>
            </a:r>
            <a:r>
              <a:rPr lang="es-CO" baseline="0"/>
              <a:t>DOFA sobre el PAPIFC</a:t>
            </a:r>
            <a:endParaRPr lang="es-CO"/>
          </a:p>
        </p:txBody>
      </p:sp>
      <p:sp>
        <p:nvSpPr>
          <p:cNvPr id="4" name="Marcador de número de diapositiva 3"/>
          <p:cNvSpPr>
            <a:spLocks noGrp="1"/>
          </p:cNvSpPr>
          <p:nvPr>
            <p:ph type="sldNum" sz="quarter" idx="10"/>
          </p:nvPr>
        </p:nvSpPr>
        <p:spPr/>
        <p:txBody>
          <a:bodyPr/>
          <a:lstStyle/>
          <a:p>
            <a:fld id="{EE499C11-B7F7-43DC-BF12-524D8229EF56}" type="slidenum">
              <a:rPr lang="es-CO" smtClean="0"/>
              <a:t>17</a:t>
            </a:fld>
            <a:endParaRPr lang="es-CO"/>
          </a:p>
        </p:txBody>
      </p:sp>
    </p:spTree>
    <p:extLst>
      <p:ext uri="{BB962C8B-B14F-4D97-AF65-F5344CB8AC3E}">
        <p14:creationId xmlns:p14="http://schemas.microsoft.com/office/powerpoint/2010/main" val="353653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E499C11-B7F7-43DC-BF12-524D8229EF56}" type="slidenum">
              <a:rPr lang="es-CO" smtClean="0"/>
              <a:t>22</a:t>
            </a:fld>
            <a:endParaRPr lang="es-CO"/>
          </a:p>
        </p:txBody>
      </p:sp>
    </p:spTree>
    <p:extLst>
      <p:ext uri="{BB962C8B-B14F-4D97-AF65-F5344CB8AC3E}">
        <p14:creationId xmlns:p14="http://schemas.microsoft.com/office/powerpoint/2010/main" val="30697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_tradnl"/>
              <a:t>Clic para editar título</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55FF6D4-D4D7-426A-98F7-170A3668379E}" type="datetime1">
              <a:rPr lang="en-US" smtClean="0"/>
              <a:pPr/>
              <a:t>7/11/2025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578B6DAA-92FE-A24A-8B14-8525D3A64E1C}" type="datetimeFigureOut">
              <a:rPr lang="es-ES" smtClean="0"/>
              <a:t>11/07/2025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_tradnl"/>
              <a:t>Clic para editar título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578B6DAA-92FE-A24A-8B14-8525D3A64E1C}" type="datetimeFigureOut">
              <a:rPr lang="es-ES" smtClean="0"/>
              <a:t>11/07/2025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4" name="Date Placeholder 3"/>
          <p:cNvSpPr>
            <a:spLocks noGrp="1"/>
          </p:cNvSpPr>
          <p:nvPr>
            <p:ph type="dt" sz="half" idx="10"/>
          </p:nvPr>
        </p:nvSpPr>
        <p:spPr/>
        <p:txBody>
          <a:bodyPr/>
          <a:lstStyle/>
          <a:p>
            <a:fld id="{578B6DAA-92FE-A24A-8B14-8525D3A64E1C}" type="datetimeFigureOut">
              <a:rPr lang="es-ES" smtClean="0"/>
              <a:t>11/07/2025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_tradnl"/>
              <a:t>Clic para editar título</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Date Placeholder 3"/>
          <p:cNvSpPr>
            <a:spLocks noGrp="1"/>
          </p:cNvSpPr>
          <p:nvPr>
            <p:ph type="dt" sz="half" idx="10"/>
          </p:nvPr>
        </p:nvSpPr>
        <p:spPr/>
        <p:txBody>
          <a:bodyPr/>
          <a:lstStyle/>
          <a:p>
            <a:fld id="{42295D47-465E-4A05-802B-049480555B6D}" type="datetime1">
              <a:rPr lang="en-US" smtClean="0"/>
              <a:pPr/>
              <a:t>7/11/2025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D20DFC-E2D5-4BD6-B744-D8DEEAB5F7C2}"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578B6DAA-92FE-A24A-8B14-8525D3A64E1C}" type="datetimeFigureOut">
              <a:rPr lang="es-ES" smtClean="0"/>
              <a:t>11/07/2025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 para editar título</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
        <p:nvSpPr>
          <p:cNvPr id="7" name="Date Placeholder 6"/>
          <p:cNvSpPr>
            <a:spLocks noGrp="1"/>
          </p:cNvSpPr>
          <p:nvPr>
            <p:ph type="dt" sz="half" idx="10"/>
          </p:nvPr>
        </p:nvSpPr>
        <p:spPr/>
        <p:txBody>
          <a:bodyPr/>
          <a:lstStyle/>
          <a:p>
            <a:fld id="{578B6DAA-92FE-A24A-8B14-8525D3A64E1C}" type="datetimeFigureOut">
              <a:rPr lang="es-ES" smtClean="0"/>
              <a:t>11/07/2025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a:p>
        </p:txBody>
      </p:sp>
      <p:sp>
        <p:nvSpPr>
          <p:cNvPr id="3" name="Date Placeholder 2"/>
          <p:cNvSpPr>
            <a:spLocks noGrp="1"/>
          </p:cNvSpPr>
          <p:nvPr>
            <p:ph type="dt" sz="half" idx="10"/>
          </p:nvPr>
        </p:nvSpPr>
        <p:spPr/>
        <p:txBody>
          <a:bodyPr/>
          <a:lstStyle/>
          <a:p>
            <a:fld id="{578B6DAA-92FE-A24A-8B14-8525D3A64E1C}" type="datetimeFigureOut">
              <a:rPr lang="es-ES" smtClean="0"/>
              <a:t>11/07/2025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6DAA-92FE-A24A-8B14-8525D3A64E1C}" type="datetimeFigureOut">
              <a:rPr lang="es-ES" smtClean="0"/>
              <a:t>11/07/2025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0700E8-3A17-334E-BC9D-57B6AFD04D64}"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_tradnl"/>
              <a:t>Clic para editar título</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78B6DAA-92FE-A24A-8B14-8525D3A64E1C}" type="datetimeFigureOut">
              <a:rPr lang="es-ES" smtClean="0"/>
              <a:t>11/07/2025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0700E8-3A17-334E-BC9D-57B6AFD04D64}" type="slidenum">
              <a:rPr lang="es-ES" smtClean="0"/>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_tradnl"/>
              <a:t>Clic para editar título</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8" name="Date Placeholder 7"/>
          <p:cNvSpPr>
            <a:spLocks noGrp="1"/>
          </p:cNvSpPr>
          <p:nvPr>
            <p:ph type="dt" sz="half" idx="10"/>
          </p:nvPr>
        </p:nvSpPr>
        <p:spPr/>
        <p:txBody>
          <a:bodyPr/>
          <a:lstStyle/>
          <a:p>
            <a:fld id="{578B6DAA-92FE-A24A-8B14-8525D3A64E1C}" type="datetimeFigureOut">
              <a:rPr lang="es-ES" smtClean="0"/>
              <a:t>11/07/2025</a:t>
            </a:fld>
            <a:endParaRPr lang="es-ES"/>
          </a:p>
        </p:txBody>
      </p:sp>
      <p:sp>
        <p:nvSpPr>
          <p:cNvPr id="9" name="Slide Number Placeholder 8"/>
          <p:cNvSpPr>
            <a:spLocks noGrp="1"/>
          </p:cNvSpPr>
          <p:nvPr>
            <p:ph type="sldNum" sz="quarter" idx="11"/>
          </p:nvPr>
        </p:nvSpPr>
        <p:spPr/>
        <p:txBody>
          <a:bodyPr/>
          <a:lstStyle/>
          <a:p>
            <a:fld id="{4D0700E8-3A17-334E-BC9D-57B6AFD04D64}" type="slidenum">
              <a:rPr lang="es-ES" smtClean="0"/>
              <a:t>‹Nº›</a:t>
            </a:fld>
            <a:endParaRPr lang="es-ES"/>
          </a:p>
        </p:txBody>
      </p:sp>
      <p:sp>
        <p:nvSpPr>
          <p:cNvPr id="10" name="Footer Placeholder 9"/>
          <p:cNvSpPr>
            <a:spLocks noGrp="1"/>
          </p:cNvSpPr>
          <p:nvPr>
            <p:ph type="ftr" sz="quarter" idx="12"/>
          </p:nvPr>
        </p:nvSpPr>
        <p:spPr/>
        <p:txBody>
          <a:bodyPr/>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_tradnl"/>
              <a:t>Clic para editar título</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D0700E8-3A17-334E-BC9D-57B6AFD04D64}" type="slidenum">
              <a:rPr lang="es-ES" smtClean="0"/>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578B6DAA-92FE-A24A-8B14-8525D3A64E1C}" type="datetimeFigureOut">
              <a:rPr lang="es-ES" smtClean="0"/>
              <a:t>11/07/2025</a:t>
            </a:fld>
            <a:endParaRPr lang="es-ES"/>
          </a:p>
        </p:txBody>
      </p:sp>
    </p:spTree>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40898"/>
            <a:ext cx="7620000" cy="1069247"/>
          </a:xfrm>
        </p:spPr>
        <p:txBody>
          <a:bodyPr/>
          <a:lstStyle/>
          <a:p>
            <a:pPr algn="ctr"/>
            <a:br>
              <a:rPr lang="es-CO" sz="2800" dirty="0"/>
            </a:br>
            <a:br>
              <a:rPr lang="es-CO" sz="2800" dirty="0"/>
            </a:br>
            <a:br>
              <a:rPr lang="es-CO" sz="2800" dirty="0"/>
            </a:br>
            <a:br>
              <a:rPr lang="es-CO" sz="2800" dirty="0"/>
            </a:br>
            <a:br>
              <a:rPr lang="es-CO" sz="2800" dirty="0"/>
            </a:br>
            <a:br>
              <a:rPr lang="es-CO" sz="2800" dirty="0"/>
            </a:br>
            <a:br>
              <a:rPr lang="es-CO" sz="2800" dirty="0"/>
            </a:br>
            <a:br>
              <a:rPr lang="es-CO" sz="2800" dirty="0"/>
            </a:br>
            <a:br>
              <a:rPr lang="es-CO" sz="2800" dirty="0"/>
            </a:br>
            <a:br>
              <a:rPr lang="es-CO" sz="2800" dirty="0"/>
            </a:br>
            <a:br>
              <a:rPr lang="es-CO" sz="2800" dirty="0"/>
            </a:br>
            <a:br>
              <a:rPr lang="es-CO" sz="2800" dirty="0"/>
            </a:br>
            <a:r>
              <a:rPr lang="es-CO" sz="2800" dirty="0"/>
              <a:t>ENCUENTRO REGIONAL EJE CAFETERO </a:t>
            </a:r>
            <a:br>
              <a:rPr lang="es-CO" sz="2800" dirty="0"/>
            </a:br>
            <a:r>
              <a:rPr lang="es-CO" sz="2000" dirty="0"/>
              <a:t>ASOCIACION COLOMBIANA DE ASISTENTES SOCIALES  DE LA RAMA JUDICIAL </a:t>
            </a:r>
            <a:br>
              <a:rPr lang="es-CO" sz="2000" dirty="0"/>
            </a:br>
            <a:br>
              <a:rPr lang="es-CO" sz="2000" dirty="0"/>
            </a:br>
            <a:br>
              <a:rPr lang="es-CO" sz="2000" dirty="0"/>
            </a:br>
            <a:r>
              <a:rPr lang="es-CO" sz="2400" dirty="0"/>
              <a:t>JUSTICIA TRANSFORMATIVA</a:t>
            </a:r>
            <a:br>
              <a:rPr lang="es-CO" sz="2000" dirty="0"/>
            </a:br>
            <a:r>
              <a:rPr lang="es-CO" sz="2000" dirty="0"/>
              <a:t>JUSTICIA RESTAURATIVA  -   JUSTICIA TERAPEUTICA</a:t>
            </a:r>
            <a:br>
              <a:rPr lang="es-CO" sz="2000" dirty="0"/>
            </a:br>
            <a:br>
              <a:rPr lang="es-CO" sz="2000" dirty="0"/>
            </a:br>
            <a:r>
              <a:rPr lang="es-CO" sz="2000" dirty="0"/>
              <a:t>ATENCION INTEGRAL FAMILIAR Y PREPARACION PARA LA MEDIACION EN LA JURSIDICCIÓN DE  FAMILIA</a:t>
            </a:r>
            <a:br>
              <a:rPr lang="es-CO" sz="2000" dirty="0"/>
            </a:br>
            <a:br>
              <a:rPr lang="es-CO" sz="2000" dirty="0"/>
            </a:br>
            <a:r>
              <a:rPr lang="es-CO" sz="2000" dirty="0"/>
              <a:t>Enfoque Interdisciplinar</a:t>
            </a:r>
            <a:br>
              <a:rPr lang="es-CO" sz="2000" dirty="0"/>
            </a:br>
            <a:br>
              <a:rPr lang="es-CO" sz="2000" dirty="0"/>
            </a:br>
            <a:r>
              <a:rPr lang="es-CO" sz="2000" dirty="0"/>
              <a:t>María  Carmenza Ciro Montes Asistente Social </a:t>
            </a:r>
            <a:br>
              <a:rPr lang="es-CO" sz="2000" dirty="0"/>
            </a:br>
            <a:r>
              <a:rPr lang="es-CO" sz="2000" dirty="0"/>
              <a:t>Asistente Social I</a:t>
            </a:r>
            <a:br>
              <a:rPr lang="es-CO" sz="2000" dirty="0"/>
            </a:br>
            <a:r>
              <a:rPr lang="es-CO" sz="2000" dirty="0"/>
              <a:t>Juzgado Tercero de Familia – Cali </a:t>
            </a:r>
            <a:br>
              <a:rPr lang="es-CO" sz="2000" dirty="0"/>
            </a:br>
            <a:br>
              <a:rPr lang="es-CO" sz="2000" dirty="0"/>
            </a:br>
            <a:r>
              <a:rPr lang="es-CO" sz="2000" dirty="0"/>
              <a:t>Julio de 2025</a:t>
            </a:r>
          </a:p>
        </p:txBody>
      </p:sp>
      <p:pic>
        <p:nvPicPr>
          <p:cNvPr id="3" name="Imagen 2">
            <a:extLst>
              <a:ext uri="{FF2B5EF4-FFF2-40B4-BE49-F238E27FC236}">
                <a16:creationId xmlns:a16="http://schemas.microsoft.com/office/drawing/2014/main" id="{60412604-B2AC-A86D-3BF9-9CE5DCD580B7}"/>
              </a:ext>
            </a:extLst>
          </p:cNvPr>
          <p:cNvPicPr>
            <a:picLocks noChangeAspect="1"/>
          </p:cNvPicPr>
          <p:nvPr/>
        </p:nvPicPr>
        <p:blipFill>
          <a:blip r:embed="rId2"/>
          <a:stretch>
            <a:fillRect/>
          </a:stretch>
        </p:blipFill>
        <p:spPr>
          <a:xfrm>
            <a:off x="73434" y="103223"/>
            <a:ext cx="2186687" cy="488057"/>
          </a:xfrm>
          <a:prstGeom prst="rect">
            <a:avLst/>
          </a:prstGeom>
        </p:spPr>
      </p:pic>
    </p:spTree>
    <p:extLst>
      <p:ext uri="{BB962C8B-B14F-4D97-AF65-F5344CB8AC3E}">
        <p14:creationId xmlns:p14="http://schemas.microsoft.com/office/powerpoint/2010/main" val="29536865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75884" y="547790"/>
            <a:ext cx="7791739" cy="5755422"/>
          </a:xfrm>
          <a:prstGeom prst="rect">
            <a:avLst/>
          </a:prstGeom>
        </p:spPr>
        <p:txBody>
          <a:bodyPr wrap="square">
            <a:spAutoFit/>
          </a:bodyPr>
          <a:lstStyle/>
          <a:p>
            <a:pPr algn="ctr"/>
            <a:endParaRPr lang="es-CO" sz="2800" b="1" dirty="0">
              <a:latin typeface="+mj-lt"/>
            </a:endParaRPr>
          </a:p>
          <a:p>
            <a:pPr algn="ctr"/>
            <a:r>
              <a:rPr lang="es-CO" sz="2800" b="1" dirty="0">
                <a:latin typeface="+mj-lt"/>
              </a:rPr>
              <a:t>LA INTERVENCION DEL ASISTENTE SOCIAL</a:t>
            </a:r>
          </a:p>
          <a:p>
            <a:pPr algn="ctr"/>
            <a:r>
              <a:rPr lang="es-CO" sz="2000" b="1" dirty="0"/>
              <a:t>ACUERDO PSAA  16-10551</a:t>
            </a:r>
            <a:r>
              <a:rPr lang="es-ES_tradnl" sz="2000" dirty="0"/>
              <a:t>  </a:t>
            </a:r>
            <a:r>
              <a:rPr lang="es-CO" sz="2000" b="1" dirty="0"/>
              <a:t>DEL 4 DE AGOSTO DE 2016</a:t>
            </a:r>
            <a:endParaRPr lang="es-CO" sz="2800" dirty="0"/>
          </a:p>
          <a:p>
            <a:pPr algn="ctr"/>
            <a:endParaRPr lang="es-CO" sz="2800" dirty="0">
              <a:latin typeface="+mj-lt"/>
            </a:endParaRPr>
          </a:p>
          <a:p>
            <a:pPr algn="ctr"/>
            <a:r>
              <a:rPr lang="es-CO" sz="2400" dirty="0">
                <a:latin typeface="+mj-lt"/>
              </a:rPr>
              <a:t>La inclusión de intervenciones interdisciplinares, no solo promueve la atención cualitativa e integral de la familia y la transformación constructiva de sus conflictos y un trato más digno en la administración de justicia, sino también que contribuye incluso como factor significativo en la descongestión judicial, dado que, como lo muestran estudios sobre la materia, reduce el número de casos que se avanzan a la fase de instrucción y juzgamiento y con ello, facilita la labor jurisdiccional con garantía de la realización de los derechos y el cumplimiento con mayor conciencia de los involucrados.  </a:t>
            </a:r>
            <a:endParaRPr lang="es-ES_tradnl" sz="2400" dirty="0">
              <a:latin typeface="+mj-lt"/>
            </a:endParaRPr>
          </a:p>
        </p:txBody>
      </p:sp>
      <p:pic>
        <p:nvPicPr>
          <p:cNvPr id="2" name="Imagen 1">
            <a:extLst>
              <a:ext uri="{FF2B5EF4-FFF2-40B4-BE49-F238E27FC236}">
                <a16:creationId xmlns:a16="http://schemas.microsoft.com/office/drawing/2014/main" id="{F644748D-E9A5-44D2-831F-C08463828EB1}"/>
              </a:ext>
            </a:extLst>
          </p:cNvPr>
          <p:cNvPicPr>
            <a:picLocks noChangeAspect="1"/>
          </p:cNvPicPr>
          <p:nvPr/>
        </p:nvPicPr>
        <p:blipFill>
          <a:blip r:embed="rId2"/>
          <a:stretch>
            <a:fillRect/>
          </a:stretch>
        </p:blipFill>
        <p:spPr>
          <a:xfrm>
            <a:off x="82061" y="137729"/>
            <a:ext cx="2186687" cy="488057"/>
          </a:xfrm>
          <a:prstGeom prst="rect">
            <a:avLst/>
          </a:prstGeom>
        </p:spPr>
      </p:pic>
    </p:spTree>
    <p:extLst>
      <p:ext uri="{BB962C8B-B14F-4D97-AF65-F5344CB8AC3E}">
        <p14:creationId xmlns:p14="http://schemas.microsoft.com/office/powerpoint/2010/main" val="7413896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7620000" cy="996287"/>
          </a:xfrm>
        </p:spPr>
        <p:txBody>
          <a:bodyPr/>
          <a:lstStyle/>
          <a:p>
            <a:pPr algn="ctr"/>
            <a:br>
              <a:rPr lang="es-CO" sz="4400" b="1" dirty="0"/>
            </a:br>
            <a:r>
              <a:rPr lang="es-CO" sz="4000" b="1" dirty="0"/>
              <a:t>MODELO SISTEMICO</a:t>
            </a:r>
          </a:p>
        </p:txBody>
      </p:sp>
      <p:sp>
        <p:nvSpPr>
          <p:cNvPr id="3" name="2 Marcador de contenido"/>
          <p:cNvSpPr>
            <a:spLocks noGrp="1"/>
          </p:cNvSpPr>
          <p:nvPr>
            <p:ph idx="1"/>
          </p:nvPr>
        </p:nvSpPr>
        <p:spPr>
          <a:xfrm>
            <a:off x="245660" y="1337093"/>
            <a:ext cx="8229600" cy="5254775"/>
          </a:xfrm>
        </p:spPr>
        <p:txBody>
          <a:bodyPr>
            <a:noAutofit/>
          </a:bodyPr>
          <a:lstStyle/>
          <a:p>
            <a:pPr marL="114300" indent="0">
              <a:buNone/>
            </a:pPr>
            <a:r>
              <a:rPr lang="es-CO" sz="2800" b="1" dirty="0"/>
              <a:t>CICLO VITAL DE LA FAMILIA </a:t>
            </a:r>
          </a:p>
          <a:p>
            <a:pPr marL="114300" indent="0" algn="just">
              <a:buNone/>
            </a:pPr>
            <a:r>
              <a:rPr lang="es-CO" dirty="0"/>
              <a:t>En la psicología tradicional se considera el ciclo vital del individuo, desde que nace (e incluso como feto) hasta su muerte. Pero el modelo sistémico. Desde esta perspectiva, el ciclo vital más allá del individuo. El ciclo vital de una familia se concibe como una serie de transiciones familiares en las que ocurre una re-negociación de las reglas interacciónales. Para la familia más típica o normativa (padre, madre, hijos) se describen las siguientes etapas: </a:t>
            </a:r>
          </a:p>
          <a:p>
            <a:pPr algn="just"/>
            <a:r>
              <a:rPr lang="es-CO" dirty="0"/>
              <a:t>Cortejo</a:t>
            </a:r>
          </a:p>
          <a:p>
            <a:pPr algn="just"/>
            <a:r>
              <a:rPr lang="es-CO" dirty="0"/>
              <a:t>Primeros años de matrimonio  </a:t>
            </a:r>
          </a:p>
          <a:p>
            <a:pPr algn="just"/>
            <a:r>
              <a:rPr lang="es-CO" dirty="0"/>
              <a:t>Nacimiento y primeros años de los hijos </a:t>
            </a:r>
          </a:p>
          <a:p>
            <a:pPr algn="just"/>
            <a:r>
              <a:rPr lang="es-CO" dirty="0"/>
              <a:t>Hijos en edad escolar </a:t>
            </a:r>
          </a:p>
          <a:p>
            <a:pPr algn="just"/>
            <a:r>
              <a:rPr lang="es-CO" dirty="0"/>
              <a:t>Adolescencia y emancipación de los hijos  </a:t>
            </a:r>
          </a:p>
          <a:p>
            <a:pPr algn="just"/>
            <a:r>
              <a:rPr lang="es-CO" dirty="0"/>
              <a:t>Retiro y vejez:  síndrome de "nido vacío“..</a:t>
            </a:r>
          </a:p>
        </p:txBody>
      </p:sp>
      <p:pic>
        <p:nvPicPr>
          <p:cNvPr id="4" name="Imagen 3">
            <a:extLst>
              <a:ext uri="{FF2B5EF4-FFF2-40B4-BE49-F238E27FC236}">
                <a16:creationId xmlns:a16="http://schemas.microsoft.com/office/drawing/2014/main" id="{F33A6537-B051-D811-7574-E5E8293C6CA2}"/>
              </a:ext>
            </a:extLst>
          </p:cNvPr>
          <p:cNvPicPr>
            <a:picLocks noChangeAspect="1"/>
          </p:cNvPicPr>
          <p:nvPr/>
        </p:nvPicPr>
        <p:blipFill>
          <a:blip r:embed="rId2"/>
          <a:stretch>
            <a:fillRect/>
          </a:stretch>
        </p:blipFill>
        <p:spPr>
          <a:xfrm>
            <a:off x="60385" y="22103"/>
            <a:ext cx="2186687" cy="488057"/>
          </a:xfrm>
          <a:prstGeom prst="rect">
            <a:avLst/>
          </a:prstGeom>
        </p:spPr>
      </p:pic>
    </p:spTree>
    <p:extLst>
      <p:ext uri="{BB962C8B-B14F-4D97-AF65-F5344CB8AC3E}">
        <p14:creationId xmlns:p14="http://schemas.microsoft.com/office/powerpoint/2010/main" val="320522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000"/>
                                        <p:tgtEl>
                                          <p:spTgt spid="3">
                                            <p:txEl>
                                              <p:pRg st="4" end="4"/>
                                            </p:txEl>
                                          </p:spTgt>
                                        </p:tgtEl>
                                      </p:cBhvr>
                                    </p:animEffect>
                                    <p:anim calcmode="lin" valueType="num">
                                      <p:cBhvr>
                                        <p:cTn id="4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Effect transition="in" filter="fade">
                                      <p:cBhvr>
                                        <p:cTn id="46" dur="1000"/>
                                        <p:tgtEl>
                                          <p:spTgt spid="3">
                                            <p:txEl>
                                              <p:pRg st="5" end="5"/>
                                            </p:txEl>
                                          </p:spTgt>
                                        </p:tgtEl>
                                      </p:cBhvr>
                                    </p:animEffect>
                                    <p:anim calcmode="lin" valueType="num">
                                      <p:cBhvr>
                                        <p:cTn id="4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Effect transition="in" filter="fade">
                                      <p:cBhvr>
                                        <p:cTn id="53" dur="1000"/>
                                        <p:tgtEl>
                                          <p:spTgt spid="3">
                                            <p:txEl>
                                              <p:pRg st="6" end="6"/>
                                            </p:txEl>
                                          </p:spTgt>
                                        </p:tgtEl>
                                      </p:cBhvr>
                                    </p:animEffect>
                                    <p:anim calcmode="lin" valueType="num">
                                      <p:cBhvr>
                                        <p:cTn id="5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
                                            <p:txEl>
                                              <p:pRg st="7" end="7"/>
                                            </p:txEl>
                                          </p:spTgt>
                                        </p:tgtEl>
                                        <p:attrNameLst>
                                          <p:attrName>style.visibility</p:attrName>
                                        </p:attrNameLst>
                                      </p:cBhvr>
                                      <p:to>
                                        <p:strVal val="visible"/>
                                      </p:to>
                                    </p:set>
                                    <p:animEffect transition="in" filter="fade">
                                      <p:cBhvr>
                                        <p:cTn id="60" dur="1000"/>
                                        <p:tgtEl>
                                          <p:spTgt spid="3">
                                            <p:txEl>
                                              <p:pRg st="7" end="7"/>
                                            </p:txEl>
                                          </p:spTgt>
                                        </p:tgtEl>
                                      </p:cBhvr>
                                    </p:animEffect>
                                    <p:anim calcmode="lin" valueType="num">
                                      <p:cBhvr>
                                        <p:cTn id="6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990764" cy="1143000"/>
          </a:xfrm>
        </p:spPr>
        <p:txBody>
          <a:bodyPr/>
          <a:lstStyle/>
          <a:p>
            <a:pPr algn="ctr"/>
            <a:br>
              <a:rPr lang="es-CO" sz="3600" b="1" dirty="0"/>
            </a:br>
            <a:r>
              <a:rPr lang="es-CO" sz="3600" b="1" dirty="0"/>
              <a:t>MODELO SISTÉMICO Y TERAPIA FAMILIAR</a:t>
            </a:r>
          </a:p>
        </p:txBody>
      </p:sp>
      <p:sp>
        <p:nvSpPr>
          <p:cNvPr id="3" name="2 Marcador de contenido"/>
          <p:cNvSpPr>
            <a:spLocks noGrp="1"/>
          </p:cNvSpPr>
          <p:nvPr>
            <p:ph idx="1"/>
          </p:nvPr>
        </p:nvSpPr>
        <p:spPr>
          <a:xfrm>
            <a:off x="457200" y="1958196"/>
            <a:ext cx="7620000" cy="4442604"/>
          </a:xfrm>
        </p:spPr>
        <p:txBody>
          <a:bodyPr>
            <a:normAutofit fontScale="92500" lnSpcReduction="10000"/>
          </a:bodyPr>
          <a:lstStyle/>
          <a:p>
            <a:pPr algn="just"/>
            <a:r>
              <a:rPr lang="es-CO" dirty="0"/>
              <a:t>El modelo sistémico surgió en los años cincuenta al mismo tiempo que la terapia familiar como un marco conceptual para abordarla, para comprender la complejidad de fenómenos interrelacionados que ocurren en su seno. </a:t>
            </a:r>
          </a:p>
          <a:p>
            <a:pPr algn="just"/>
            <a:r>
              <a:rPr lang="es-CO" dirty="0"/>
              <a:t>Desde principios de los años ochenta, se planteó que el modelo sistémico podría aplicarse a un solo individuo aunque no asistiera toda la familia. </a:t>
            </a:r>
          </a:p>
          <a:p>
            <a:pPr algn="just"/>
            <a:r>
              <a:rPr lang="es-CO" dirty="0"/>
              <a:t>Plantea que es preciso trabajar sólo con los verdaderos “clientes”, los que verdaderamente están interesados en la terapia, aunque a menudo sea sólo uno.</a:t>
            </a:r>
          </a:p>
          <a:p>
            <a:pPr algn="just"/>
            <a:r>
              <a:rPr lang="es-CO" dirty="0"/>
              <a:t>Se centra en la forma en la que el individuo  participa en la danza inter relacional, y se orienta la intervención para que éste influya de manera decisiva en dicho patrón </a:t>
            </a:r>
            <a:r>
              <a:rPr lang="es-CO" dirty="0" err="1"/>
              <a:t>inter-relacional</a:t>
            </a:r>
            <a:r>
              <a:rPr lang="es-CO" dirty="0"/>
              <a:t>. Así es que, a diferencia de otros modelos, el sistémico no se limita a buscar el bienestar subjetivo del cliente sino a alterar la interacción familiar. </a:t>
            </a:r>
          </a:p>
          <a:p>
            <a:endParaRPr lang="es-CO" dirty="0"/>
          </a:p>
        </p:txBody>
      </p:sp>
      <p:pic>
        <p:nvPicPr>
          <p:cNvPr id="4" name="Imagen 3">
            <a:extLst>
              <a:ext uri="{FF2B5EF4-FFF2-40B4-BE49-F238E27FC236}">
                <a16:creationId xmlns:a16="http://schemas.microsoft.com/office/drawing/2014/main" id="{D5DF6A81-1D0E-6976-1B04-8AA6D1F90158}"/>
              </a:ext>
            </a:extLst>
          </p:cNvPr>
          <p:cNvPicPr>
            <a:picLocks noChangeAspect="1"/>
          </p:cNvPicPr>
          <p:nvPr/>
        </p:nvPicPr>
        <p:blipFill>
          <a:blip r:embed="rId2"/>
          <a:stretch>
            <a:fillRect/>
          </a:stretch>
        </p:blipFill>
        <p:spPr>
          <a:xfrm>
            <a:off x="64808" y="30609"/>
            <a:ext cx="2186687" cy="488057"/>
          </a:xfrm>
          <a:prstGeom prst="rect">
            <a:avLst/>
          </a:prstGeom>
        </p:spPr>
      </p:pic>
    </p:spTree>
    <p:extLst>
      <p:ext uri="{BB962C8B-B14F-4D97-AF65-F5344CB8AC3E}">
        <p14:creationId xmlns:p14="http://schemas.microsoft.com/office/powerpoint/2010/main" val="295706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21147"/>
          </a:xfrm>
        </p:spPr>
        <p:txBody>
          <a:bodyPr/>
          <a:lstStyle/>
          <a:p>
            <a:br>
              <a:rPr lang="es-CO" dirty="0"/>
            </a:br>
            <a:br>
              <a:rPr lang="es-CO" dirty="0"/>
            </a:br>
            <a:endParaRPr lang="es-CO" dirty="0"/>
          </a:p>
        </p:txBody>
      </p:sp>
      <p:sp>
        <p:nvSpPr>
          <p:cNvPr id="3" name="2 Marcador de contenido"/>
          <p:cNvSpPr>
            <a:spLocks noGrp="1"/>
          </p:cNvSpPr>
          <p:nvPr>
            <p:ph idx="1"/>
          </p:nvPr>
        </p:nvSpPr>
        <p:spPr>
          <a:xfrm>
            <a:off x="457200" y="873457"/>
            <a:ext cx="7620000" cy="5527343"/>
          </a:xfrm>
        </p:spPr>
        <p:txBody>
          <a:bodyPr>
            <a:normAutofit/>
          </a:bodyPr>
          <a:lstStyle/>
          <a:p>
            <a:endParaRPr lang="es-CO" dirty="0"/>
          </a:p>
          <a:p>
            <a:r>
              <a:rPr lang="es-CO" dirty="0"/>
              <a:t>El modelo sistémico intenta contextualizar el problema en el momento del ciclo vital que se produce, e investigar si cumple alguna función para estabilizar el sistema ante la transición vital que corresponda. Por ejemplo, un joven adulto que tiene un problema serio (psicosis, drogas, etc.) puede congelar el ciclo vital y hacer que los padres tengan que seguir haciendo de padres, impidiendo el avance del ciclo de vida a la fase en la que él sale de casa y forma una nueva familia. </a:t>
            </a:r>
          </a:p>
          <a:p>
            <a:r>
              <a:rPr lang="es-CO" dirty="0"/>
              <a:t>Centrarse en la comunicación permite estudiar la interacción, lo que ocurre entre las personas, en lugar de lo que ocurre dentro de ellas. En efecto, a diferencia del concepto de conducta, que habitualmente se entiende referida a un individuo, la comunicación, ya por su naturaleza, necesita dos o más interactuantes. </a:t>
            </a:r>
          </a:p>
          <a:p>
            <a:endParaRPr lang="es-CO" dirty="0"/>
          </a:p>
          <a:p>
            <a:endParaRPr lang="es-CO" dirty="0"/>
          </a:p>
        </p:txBody>
      </p:sp>
      <p:pic>
        <p:nvPicPr>
          <p:cNvPr id="4" name="Imagen 3">
            <a:extLst>
              <a:ext uri="{FF2B5EF4-FFF2-40B4-BE49-F238E27FC236}">
                <a16:creationId xmlns:a16="http://schemas.microsoft.com/office/drawing/2014/main" id="{9029040C-7516-392A-0B7B-6FF903A72AE5}"/>
              </a:ext>
            </a:extLst>
          </p:cNvPr>
          <p:cNvPicPr>
            <a:picLocks noChangeAspect="1"/>
          </p:cNvPicPr>
          <p:nvPr/>
        </p:nvPicPr>
        <p:blipFill>
          <a:blip r:embed="rId2"/>
          <a:stretch>
            <a:fillRect/>
          </a:stretch>
        </p:blipFill>
        <p:spPr>
          <a:xfrm>
            <a:off x="90687" y="91182"/>
            <a:ext cx="2186687" cy="488057"/>
          </a:xfrm>
          <a:prstGeom prst="rect">
            <a:avLst/>
          </a:prstGeom>
        </p:spPr>
      </p:pic>
    </p:spTree>
    <p:extLst>
      <p:ext uri="{BB962C8B-B14F-4D97-AF65-F5344CB8AC3E}">
        <p14:creationId xmlns:p14="http://schemas.microsoft.com/office/powerpoint/2010/main" val="158733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anim calcmode="lin" valueType="num">
                                      <p:cBhvr>
                                        <p:cTn id="1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789887"/>
          </a:xfrm>
        </p:spPr>
        <p:txBody>
          <a:bodyPr/>
          <a:lstStyle/>
          <a:p>
            <a:pPr algn="ctr"/>
            <a:br>
              <a:rPr lang="es-CO" sz="2800" dirty="0"/>
            </a:br>
            <a:r>
              <a:rPr lang="es-CO" sz="2800" dirty="0"/>
              <a:t>LA SENSIBILIZACIÓN Y LA MEDIACIÓN</a:t>
            </a:r>
          </a:p>
        </p:txBody>
      </p:sp>
      <p:sp>
        <p:nvSpPr>
          <p:cNvPr id="3" name="2 Marcador de contenido"/>
          <p:cNvSpPr>
            <a:spLocks noGrp="1"/>
          </p:cNvSpPr>
          <p:nvPr>
            <p:ph idx="1"/>
          </p:nvPr>
        </p:nvSpPr>
        <p:spPr>
          <a:xfrm>
            <a:off x="457200" y="1160060"/>
            <a:ext cx="7620000" cy="5240740"/>
          </a:xfrm>
        </p:spPr>
        <p:txBody>
          <a:bodyPr>
            <a:normAutofit fontScale="92500" lnSpcReduction="10000"/>
          </a:bodyPr>
          <a:lstStyle/>
          <a:p>
            <a:pPr marL="114300" indent="0" algn="just">
              <a:buNone/>
            </a:pPr>
            <a:endParaRPr lang="es-CO" dirty="0"/>
          </a:p>
          <a:p>
            <a:pPr marL="114300" indent="0" algn="just">
              <a:buNone/>
            </a:pPr>
            <a:r>
              <a:rPr lang="es-CO" dirty="0"/>
              <a:t>La mediación es un proceso temporalmente limitado que contribuye a facilitar la comunicación y los conflictos entre dos partes a través de un mediador. </a:t>
            </a:r>
          </a:p>
          <a:p>
            <a:pPr marL="114300" indent="0" algn="just">
              <a:buNone/>
            </a:pPr>
            <a:r>
              <a:rPr lang="es-CO" dirty="0"/>
              <a:t>El mediador es un profesional que ayudará de manera neutral y objetiva a que las partes alcancen un acuerdo. </a:t>
            </a:r>
          </a:p>
          <a:p>
            <a:pPr marL="114300" indent="0" algn="just">
              <a:buNone/>
            </a:pPr>
            <a:r>
              <a:rPr lang="es-CO" dirty="0"/>
              <a:t>La mediación puede ser aplicada en conflictos que acontezcan en el ámbito familiar (parejas, intergeneracional, herencias), conflictos escolares, en la comunidad, así como en las organizaciones. </a:t>
            </a:r>
          </a:p>
          <a:p>
            <a:pPr marL="114300" indent="0" algn="just">
              <a:buNone/>
            </a:pPr>
            <a:r>
              <a:rPr lang="es-CO" dirty="0"/>
              <a:t>Partiendo de una perspectiva sistémica, plantea que la función del mediador en las familias consiste en ayudar a la pareja a resolver los conflictos y facilitar la comunicación de manera que sea ella misma la que alcance decisiones satisfactorias y viables para ambas partes. </a:t>
            </a:r>
          </a:p>
          <a:p>
            <a:pPr marL="114300" indent="0" algn="just">
              <a:buNone/>
            </a:pPr>
            <a:r>
              <a:rPr lang="es-CO" dirty="0"/>
              <a:t>El mediador debe velar por las necesidades de la pareja pero especialmente las de los hijos, favoreciendo la relación familiar posterior al proceso judicial entre todas las partes. </a:t>
            </a:r>
          </a:p>
        </p:txBody>
      </p:sp>
      <p:pic>
        <p:nvPicPr>
          <p:cNvPr id="4" name="Imagen 3">
            <a:extLst>
              <a:ext uri="{FF2B5EF4-FFF2-40B4-BE49-F238E27FC236}">
                <a16:creationId xmlns:a16="http://schemas.microsoft.com/office/drawing/2014/main" id="{61E08ABD-729B-925F-070C-841BB4D9EB39}"/>
              </a:ext>
            </a:extLst>
          </p:cNvPr>
          <p:cNvPicPr>
            <a:picLocks noChangeAspect="1"/>
          </p:cNvPicPr>
          <p:nvPr/>
        </p:nvPicPr>
        <p:blipFill>
          <a:blip r:embed="rId2"/>
          <a:stretch>
            <a:fillRect/>
          </a:stretch>
        </p:blipFill>
        <p:spPr>
          <a:xfrm>
            <a:off x="90687" y="51758"/>
            <a:ext cx="2186687" cy="488057"/>
          </a:xfrm>
          <a:prstGeom prst="rect">
            <a:avLst/>
          </a:prstGeom>
        </p:spPr>
      </p:pic>
    </p:spTree>
    <p:extLst>
      <p:ext uri="{BB962C8B-B14F-4D97-AF65-F5344CB8AC3E}">
        <p14:creationId xmlns:p14="http://schemas.microsoft.com/office/powerpoint/2010/main" val="222199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650562"/>
            <a:ext cx="7772400" cy="1579934"/>
          </a:xfrm>
        </p:spPr>
        <p:txBody>
          <a:bodyPr>
            <a:normAutofit/>
          </a:bodyPr>
          <a:lstStyle/>
          <a:p>
            <a:pPr algn="ctr"/>
            <a:r>
              <a:rPr lang="es-CO" sz="2800" b="1" i="1" dirty="0"/>
              <a:t>ATENCIÓN INTEGRAL PSICOSOCIAL Y JURIDICO INSTITUCIONAL A LA FAMILIA EN EL SISTEMA JUDICIAL ORAL</a:t>
            </a:r>
            <a:endParaRPr lang="es-ES" sz="2800" dirty="0"/>
          </a:p>
        </p:txBody>
      </p:sp>
      <p:sp>
        <p:nvSpPr>
          <p:cNvPr id="3" name="Subtítulo 2"/>
          <p:cNvSpPr>
            <a:spLocks noGrp="1"/>
          </p:cNvSpPr>
          <p:nvPr>
            <p:ph type="subTitle" idx="1"/>
          </p:nvPr>
        </p:nvSpPr>
        <p:spPr>
          <a:xfrm>
            <a:off x="1284664" y="2788120"/>
            <a:ext cx="7173536" cy="2850680"/>
          </a:xfrm>
        </p:spPr>
        <p:txBody>
          <a:bodyPr>
            <a:normAutofit/>
          </a:bodyPr>
          <a:lstStyle/>
          <a:p>
            <a:pPr algn="ctr"/>
            <a:endParaRPr lang="es-CO" sz="2800" b="1" dirty="0">
              <a:latin typeface="+mj-lt"/>
            </a:endParaRPr>
          </a:p>
          <a:p>
            <a:pPr algn="ctr"/>
            <a:r>
              <a:rPr lang="es-CO" sz="2800" b="1" dirty="0">
                <a:latin typeface="+mj-lt"/>
              </a:rPr>
              <a:t>MOTIVACIÓN, SENSIBILIZACIÓN Y PREPARACIÓN PARA EL FOMENTO DE LA ATENCIÓN INTEGRAL A LA FAMILIA EN  EL ESCENARIO JUDICIAL</a:t>
            </a:r>
            <a:endParaRPr lang="es-ES" sz="2800" dirty="0">
              <a:latin typeface="+mj-lt"/>
            </a:endParaRPr>
          </a:p>
        </p:txBody>
      </p:sp>
      <p:pic>
        <p:nvPicPr>
          <p:cNvPr id="4" name="Imagen 3">
            <a:extLst>
              <a:ext uri="{FF2B5EF4-FFF2-40B4-BE49-F238E27FC236}">
                <a16:creationId xmlns:a16="http://schemas.microsoft.com/office/drawing/2014/main" id="{2C2B74F7-B631-912D-FDCD-DFE162BD2572}"/>
              </a:ext>
            </a:extLst>
          </p:cNvPr>
          <p:cNvPicPr>
            <a:picLocks noChangeAspect="1"/>
          </p:cNvPicPr>
          <p:nvPr/>
        </p:nvPicPr>
        <p:blipFill>
          <a:blip r:embed="rId2"/>
          <a:stretch>
            <a:fillRect/>
          </a:stretch>
        </p:blipFill>
        <p:spPr>
          <a:xfrm>
            <a:off x="3334219" y="5511986"/>
            <a:ext cx="2186687" cy="488057"/>
          </a:xfrm>
          <a:prstGeom prst="rect">
            <a:avLst/>
          </a:prstGeom>
        </p:spPr>
      </p:pic>
    </p:spTree>
    <p:extLst>
      <p:ext uri="{BB962C8B-B14F-4D97-AF65-F5344CB8AC3E}">
        <p14:creationId xmlns:p14="http://schemas.microsoft.com/office/powerpoint/2010/main" val="2987927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t>OBJETIVOS</a:t>
            </a:r>
          </a:p>
        </p:txBody>
      </p:sp>
      <p:sp>
        <p:nvSpPr>
          <p:cNvPr id="3" name="Marcador de contenido 2"/>
          <p:cNvSpPr>
            <a:spLocks noGrp="1"/>
          </p:cNvSpPr>
          <p:nvPr>
            <p:ph idx="1"/>
          </p:nvPr>
        </p:nvSpPr>
        <p:spPr>
          <a:xfrm>
            <a:off x="457200" y="1518249"/>
            <a:ext cx="7620000" cy="4882551"/>
          </a:xfrm>
        </p:spPr>
        <p:txBody>
          <a:bodyPr/>
          <a:lstStyle/>
          <a:p>
            <a:r>
              <a:rPr lang="es-CO" dirty="0"/>
              <a:t>Motivar la practica de jornadas de Sensibilización Familiar - Mediación con enfoque interdisciplinario al interior del proceso oral y en los despacho judiciales, en pro de la Flexibilización de las diferencias entre las partes, la comprensión de la nueva dinámica familiar y/o Resolución consensuada del Conflicto. </a:t>
            </a:r>
          </a:p>
          <a:p>
            <a:r>
              <a:rPr lang="es-CO" dirty="0"/>
              <a:t>Dar cuenta de la prioridad y viabilidad de impulsar programas sostenibles que redunden en el fortalecimiento de la atención integral a la familia y preparación para la mediación.  </a:t>
            </a:r>
          </a:p>
          <a:p>
            <a:r>
              <a:rPr lang="es-CO" dirty="0"/>
              <a:t>Analizar los beneficios de los programas institucionales y jurisdiccionales que brinden prioridad y desarrollo de soluciones consensuadas para el mejoramiento cualitativo de la implementación de justicia. </a:t>
            </a:r>
          </a:p>
          <a:p>
            <a:endParaRPr lang="es-CO" dirty="0"/>
          </a:p>
        </p:txBody>
      </p:sp>
      <p:pic>
        <p:nvPicPr>
          <p:cNvPr id="4" name="Imagen 3">
            <a:extLst>
              <a:ext uri="{FF2B5EF4-FFF2-40B4-BE49-F238E27FC236}">
                <a16:creationId xmlns:a16="http://schemas.microsoft.com/office/drawing/2014/main" id="{C01669CC-5350-03F5-0B27-29CE1478D4B2}"/>
              </a:ext>
            </a:extLst>
          </p:cNvPr>
          <p:cNvPicPr>
            <a:picLocks noChangeAspect="1"/>
          </p:cNvPicPr>
          <p:nvPr/>
        </p:nvPicPr>
        <p:blipFill>
          <a:blip r:embed="rId2"/>
          <a:stretch>
            <a:fillRect/>
          </a:stretch>
        </p:blipFill>
        <p:spPr>
          <a:xfrm>
            <a:off x="168325" y="111850"/>
            <a:ext cx="2186687" cy="488057"/>
          </a:xfrm>
          <a:prstGeom prst="rect">
            <a:avLst/>
          </a:prstGeom>
        </p:spPr>
      </p:pic>
    </p:spTree>
    <p:extLst>
      <p:ext uri="{BB962C8B-B14F-4D97-AF65-F5344CB8AC3E}">
        <p14:creationId xmlns:p14="http://schemas.microsoft.com/office/powerpoint/2010/main" val="250303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1780" y="457205"/>
            <a:ext cx="7620000" cy="1140547"/>
          </a:xfrm>
        </p:spPr>
        <p:txBody>
          <a:bodyPr/>
          <a:lstStyle/>
          <a:p>
            <a:pPr algn="ctr"/>
            <a:br>
              <a:rPr lang="es-ES" dirty="0"/>
            </a:br>
            <a:r>
              <a:rPr lang="es-ES" dirty="0"/>
              <a:t>EXPERIENCIA PUNTUAL</a:t>
            </a:r>
            <a:br>
              <a:rPr lang="es-ES" dirty="0"/>
            </a:br>
            <a:br>
              <a:rPr lang="es-ES" dirty="0"/>
            </a:br>
            <a:endParaRPr lang="es-ES" dirty="0"/>
          </a:p>
        </p:txBody>
      </p:sp>
      <p:sp>
        <p:nvSpPr>
          <p:cNvPr id="6" name="Marcador de texto 5"/>
          <p:cNvSpPr>
            <a:spLocks noGrp="1"/>
          </p:cNvSpPr>
          <p:nvPr>
            <p:ph type="body" idx="1"/>
          </p:nvPr>
        </p:nvSpPr>
        <p:spPr>
          <a:xfrm>
            <a:off x="457200" y="457205"/>
            <a:ext cx="7073660" cy="1536508"/>
          </a:xfrm>
        </p:spPr>
        <p:txBody>
          <a:bodyPr/>
          <a:lstStyle/>
          <a:p>
            <a:endParaRPr lang="es-CO" sz="2800" dirty="0"/>
          </a:p>
          <a:p>
            <a:endParaRPr lang="es-CO" sz="2800" dirty="0"/>
          </a:p>
          <a:p>
            <a:endParaRPr lang="es-CO" sz="2800" dirty="0"/>
          </a:p>
          <a:p>
            <a:r>
              <a:rPr lang="es-CO" sz="2800" dirty="0"/>
              <a:t> </a:t>
            </a:r>
          </a:p>
          <a:p>
            <a:endParaRPr lang="es-CO" sz="2800" dirty="0"/>
          </a:p>
          <a:p>
            <a:endParaRPr lang="es-CO" sz="2800" dirty="0"/>
          </a:p>
          <a:p>
            <a:r>
              <a:rPr lang="es-CO" sz="2800" dirty="0"/>
              <a:t> </a:t>
            </a:r>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endParaRPr lang="es-CO" sz="2800" dirty="0"/>
          </a:p>
          <a:p>
            <a:r>
              <a:rPr lang="es-CO" sz="2800" dirty="0"/>
              <a:t>Competencias para realizar la selección y pasos a seguir:</a:t>
            </a:r>
            <a:endParaRPr lang="es-ES" sz="2800" dirty="0">
              <a:latin typeface="+mj-lt"/>
            </a:endParaRPr>
          </a:p>
        </p:txBody>
      </p:sp>
      <p:sp>
        <p:nvSpPr>
          <p:cNvPr id="7" name="Marcador de contenido 6"/>
          <p:cNvSpPr>
            <a:spLocks noGrp="1"/>
          </p:cNvSpPr>
          <p:nvPr>
            <p:ph sz="half" idx="2"/>
          </p:nvPr>
        </p:nvSpPr>
        <p:spPr>
          <a:xfrm>
            <a:off x="426698" y="2174875"/>
            <a:ext cx="7650501" cy="4086858"/>
          </a:xfrm>
        </p:spPr>
        <p:txBody>
          <a:bodyPr>
            <a:normAutofit fontScale="25000" lnSpcReduction="20000"/>
          </a:bodyPr>
          <a:lstStyle/>
          <a:p>
            <a:endParaRPr lang="es-CO" sz="5900" dirty="0">
              <a:latin typeface="+mj-lt"/>
            </a:endParaRPr>
          </a:p>
          <a:p>
            <a:r>
              <a:rPr lang="es-CO" sz="11200" dirty="0">
                <a:latin typeface="+mj-lt"/>
              </a:rPr>
              <a:t>Para hacer posible la implementación de las funciones al interior del despacho por parte del Asistente Social, debe realizarse una selección de casos y/o procesos que cumplan con directrices generales con la que se permita el cumplimiento de los objetivos trazados por el acuerdo y el cumplimiento de la labor Psicosocial dentro de los despachos judiciales, al igual que una redistribución de cargas al interior del Juzgado que permita el cumplimiento de lo propuesto.  </a:t>
            </a:r>
            <a:endParaRPr lang="es-ES_tradnl" sz="11200" dirty="0">
              <a:latin typeface="+mj-lt"/>
            </a:endParaRPr>
          </a:p>
          <a:p>
            <a:endParaRPr lang="es-ES" sz="7000" dirty="0"/>
          </a:p>
        </p:txBody>
      </p:sp>
      <p:sp>
        <p:nvSpPr>
          <p:cNvPr id="8" name="Marcador de texto 7"/>
          <p:cNvSpPr>
            <a:spLocks noGrp="1"/>
          </p:cNvSpPr>
          <p:nvPr>
            <p:ph type="body" sz="quarter" idx="3"/>
          </p:nvPr>
        </p:nvSpPr>
        <p:spPr>
          <a:xfrm>
            <a:off x="4223147" y="1535113"/>
            <a:ext cx="3854053" cy="1034560"/>
          </a:xfrm>
        </p:spPr>
        <p:txBody>
          <a:bodyPr/>
          <a:lstStyle/>
          <a:p>
            <a:endParaRPr lang="es-CO" dirty="0"/>
          </a:p>
          <a:p>
            <a:endParaRPr lang="es-CO" dirty="0"/>
          </a:p>
          <a:p>
            <a:endParaRPr lang="es-CO" dirty="0"/>
          </a:p>
          <a:p>
            <a:endParaRPr lang="es-CO" dirty="0"/>
          </a:p>
          <a:p>
            <a:endParaRPr lang="es-CO" dirty="0"/>
          </a:p>
          <a:p>
            <a:endParaRPr lang="es-CO" dirty="0"/>
          </a:p>
          <a:p>
            <a:endParaRPr lang="es-CO" dirty="0"/>
          </a:p>
          <a:p>
            <a:endParaRPr lang="es-CO" dirty="0"/>
          </a:p>
          <a:p>
            <a:endParaRPr lang="es-CO" dirty="0"/>
          </a:p>
          <a:p>
            <a:r>
              <a:rPr lang="es-ES" dirty="0"/>
              <a:t> </a:t>
            </a:r>
          </a:p>
        </p:txBody>
      </p:sp>
      <p:pic>
        <p:nvPicPr>
          <p:cNvPr id="3" name="Imagen 2">
            <a:extLst>
              <a:ext uri="{FF2B5EF4-FFF2-40B4-BE49-F238E27FC236}">
                <a16:creationId xmlns:a16="http://schemas.microsoft.com/office/drawing/2014/main" id="{0D15E6E0-13E5-3240-23F0-F194D6D1CE33}"/>
              </a:ext>
            </a:extLst>
          </p:cNvPr>
          <p:cNvPicPr>
            <a:picLocks noChangeAspect="1"/>
          </p:cNvPicPr>
          <p:nvPr/>
        </p:nvPicPr>
        <p:blipFill>
          <a:blip r:embed="rId3"/>
          <a:stretch>
            <a:fillRect/>
          </a:stretch>
        </p:blipFill>
        <p:spPr>
          <a:xfrm>
            <a:off x="28876" y="43698"/>
            <a:ext cx="2186687" cy="488057"/>
          </a:xfrm>
          <a:prstGeom prst="rect">
            <a:avLst/>
          </a:prstGeom>
        </p:spPr>
      </p:pic>
    </p:spTree>
    <p:extLst>
      <p:ext uri="{BB962C8B-B14F-4D97-AF65-F5344CB8AC3E}">
        <p14:creationId xmlns:p14="http://schemas.microsoft.com/office/powerpoint/2010/main" val="11800658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1000"/>
                                        <p:tgtEl>
                                          <p:spTgt spid="6">
                                            <p:txEl>
                                              <p:pRg st="3" end="3"/>
                                            </p:txEl>
                                          </p:spTgt>
                                        </p:tgtEl>
                                      </p:cBhvr>
                                    </p:animEffect>
                                    <p:anim calcmode="lin" valueType="num">
                                      <p:cBhvr>
                                        <p:cTn id="1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1000"/>
                                        <p:tgtEl>
                                          <p:spTgt spid="6">
                                            <p:txEl>
                                              <p:pRg st="6" end="6"/>
                                            </p:txEl>
                                          </p:spTgt>
                                        </p:tgtEl>
                                      </p:cBhvr>
                                    </p:animEffect>
                                    <p:anim calcmode="lin" valueType="num">
                                      <p:cBhvr>
                                        <p:cTn id="2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21" end="21"/>
                                            </p:txEl>
                                          </p:spTgt>
                                        </p:tgtEl>
                                        <p:attrNameLst>
                                          <p:attrName>style.visibility</p:attrName>
                                        </p:attrNameLst>
                                      </p:cBhvr>
                                      <p:to>
                                        <p:strVal val="visible"/>
                                      </p:to>
                                    </p:set>
                                    <p:animEffect transition="in" filter="fade">
                                      <p:cBhvr>
                                        <p:cTn id="29" dur="1000"/>
                                        <p:tgtEl>
                                          <p:spTgt spid="6">
                                            <p:txEl>
                                              <p:pRg st="21" end="21"/>
                                            </p:txEl>
                                          </p:spTgt>
                                        </p:tgtEl>
                                      </p:cBhvr>
                                    </p:animEffect>
                                    <p:anim calcmode="lin" valueType="num">
                                      <p:cBhvr>
                                        <p:cTn id="30" dur="1000" fill="hold"/>
                                        <p:tgtEl>
                                          <p:spTgt spid="6">
                                            <p:txEl>
                                              <p:pRg st="21" end="2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1" end="2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3"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100"/>
                                        <p:tgtEl>
                                          <p:spTgt spid="7">
                                            <p:txEl>
                                              <p:pRg st="1" end="1"/>
                                            </p:txEl>
                                          </p:spTgt>
                                        </p:tgtEl>
                                      </p:cBhvr>
                                    </p:animEffect>
                                    <p:anim calcmode="lin" valueType="num">
                                      <p:cBhvr>
                                        <p:cTn id="37" dur="4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8" dur="400" fill="hold"/>
                                        <p:tgtEl>
                                          <p:spTgt spid="7">
                                            <p:txEl>
                                              <p:pRg st="1" end="1"/>
                                            </p:txEl>
                                          </p:spTgt>
                                        </p:tgtEl>
                                        <p:attrNameLst>
                                          <p:attrName>ppt_y</p:attrName>
                                        </p:attrNameLst>
                                      </p:cBhvr>
                                      <p:tavLst>
                                        <p:tav tm="0">
                                          <p:val>
                                            <p:strVal val="#ppt_y+0.31"/>
                                          </p:val>
                                        </p:tav>
                                        <p:tav tm="100000">
                                          <p:val>
                                            <p:strVal val="#ppt_y+0.31"/>
                                          </p:val>
                                        </p:tav>
                                      </p:tavLst>
                                    </p:anim>
                                    <p:anim calcmode="lin" valueType="num">
                                      <p:cBhvr>
                                        <p:cTn id="39" dur="600" decel="50000" fill="hold">
                                          <p:stCondLst>
                                            <p:cond delay="400"/>
                                          </p:stCondLst>
                                        </p:cTn>
                                        <p:tgtEl>
                                          <p:spTgt spid="7">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0" dur="600" decel="50000" fill="hold">
                                          <p:stCondLst>
                                            <p:cond delay="400"/>
                                          </p:stCondLst>
                                        </p:cTn>
                                        <p:tgtEl>
                                          <p:spTgt spid="7">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CO" sz="3200" dirty="0"/>
            </a:br>
            <a:br>
              <a:rPr lang="es-CO" sz="3200" dirty="0"/>
            </a:br>
            <a:r>
              <a:rPr lang="es-CO" sz="3600" dirty="0"/>
              <a:t>1. </a:t>
            </a:r>
            <a:r>
              <a:rPr lang="es-ES" sz="3600" dirty="0"/>
              <a:t>SELECCI</a:t>
            </a:r>
            <a:r>
              <a:rPr lang="is-IS" sz="3600" dirty="0"/>
              <a:t>Ó</a:t>
            </a:r>
            <a:r>
              <a:rPr lang="es-ES" sz="3600" dirty="0"/>
              <a:t>N DE CASOS </a:t>
            </a:r>
            <a:br>
              <a:rPr lang="es-ES" sz="3600" dirty="0"/>
            </a:br>
            <a:br>
              <a:rPr lang="es-CO" sz="3600" dirty="0"/>
            </a:br>
            <a:endParaRPr lang="es-CO" sz="3600" dirty="0"/>
          </a:p>
        </p:txBody>
      </p:sp>
      <p:sp>
        <p:nvSpPr>
          <p:cNvPr id="3" name="Marcador de contenido 2"/>
          <p:cNvSpPr>
            <a:spLocks noGrp="1"/>
          </p:cNvSpPr>
          <p:nvPr>
            <p:ph idx="1"/>
          </p:nvPr>
        </p:nvSpPr>
        <p:spPr/>
        <p:txBody>
          <a:bodyPr>
            <a:normAutofit lnSpcReduction="10000"/>
          </a:bodyPr>
          <a:lstStyle/>
          <a:p>
            <a:r>
              <a:rPr lang="es-CO" sz="2400" dirty="0"/>
              <a:t>Los integrantes del despacho y en especial el Asistente Social que coordina con el Juez desde lo Jurídico y lo </a:t>
            </a:r>
            <a:r>
              <a:rPr lang="es-CO" sz="2400" dirty="0" err="1"/>
              <a:t>psico</a:t>
            </a:r>
            <a:r>
              <a:rPr lang="es-CO" sz="2400" dirty="0"/>
              <a:t> social.</a:t>
            </a:r>
          </a:p>
          <a:p>
            <a:r>
              <a:rPr lang="es-CO" sz="2400" dirty="0"/>
              <a:t>Los casos a ser atendidos por el programa de Sensibilización son todos aquellos en los que este prevista procesalmente la terminación consensuada del proceso judicial, en especial los procesos donde este involucrando derechos de menores de edad y personas en situación de discapacidad.</a:t>
            </a:r>
          </a:p>
          <a:p>
            <a:r>
              <a:rPr lang="es-CO" sz="2400" dirty="0"/>
              <a:t>Pueden ser atendidos los asuntos en que, inclusive, no se haya  establecido la relación jurídico procesal y/o aquellos en que las personas, las partes o los apoderados los solicite, fruto de jornadas de difusión y pedagogía.</a:t>
            </a:r>
          </a:p>
          <a:p>
            <a:endParaRPr lang="es-CO" dirty="0"/>
          </a:p>
        </p:txBody>
      </p:sp>
      <p:pic>
        <p:nvPicPr>
          <p:cNvPr id="4" name="Imagen 3">
            <a:extLst>
              <a:ext uri="{FF2B5EF4-FFF2-40B4-BE49-F238E27FC236}">
                <a16:creationId xmlns:a16="http://schemas.microsoft.com/office/drawing/2014/main" id="{A0FE4546-1F46-7251-E272-1BB93FAEAC60}"/>
              </a:ext>
            </a:extLst>
          </p:cNvPr>
          <p:cNvPicPr>
            <a:picLocks noChangeAspect="1"/>
          </p:cNvPicPr>
          <p:nvPr/>
        </p:nvPicPr>
        <p:blipFill>
          <a:blip r:embed="rId2"/>
          <a:stretch>
            <a:fillRect/>
          </a:stretch>
        </p:blipFill>
        <p:spPr>
          <a:xfrm>
            <a:off x="125193" y="48651"/>
            <a:ext cx="2186687" cy="488057"/>
          </a:xfrm>
          <a:prstGeom prst="rect">
            <a:avLst/>
          </a:prstGeom>
        </p:spPr>
      </p:pic>
    </p:spTree>
    <p:extLst>
      <p:ext uri="{BB962C8B-B14F-4D97-AF65-F5344CB8AC3E}">
        <p14:creationId xmlns:p14="http://schemas.microsoft.com/office/powerpoint/2010/main" val="13904977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circle(in)">
                                      <p:cBhvr>
                                        <p:cTn id="2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sz="3600" dirty="0"/>
              <a:t>2. PLAN DE ACCIÓN</a:t>
            </a:r>
          </a:p>
        </p:txBody>
      </p:sp>
      <p:sp>
        <p:nvSpPr>
          <p:cNvPr id="3" name="Marcador de contenido 2"/>
          <p:cNvSpPr>
            <a:spLocks noGrp="1"/>
          </p:cNvSpPr>
          <p:nvPr>
            <p:ph idx="1"/>
          </p:nvPr>
        </p:nvSpPr>
        <p:spPr/>
        <p:txBody>
          <a:bodyPr>
            <a:normAutofit fontScale="92500" lnSpcReduction="20000"/>
          </a:bodyPr>
          <a:lstStyle/>
          <a:p>
            <a:r>
              <a:rPr lang="es-CO" sz="2400" dirty="0"/>
              <a:t>Luego de identificados los casos susceptibles de Sensibilización, el Asistente Social realizara la gestión de comunicación, invitación y motivación a las partes para realizar las sesiones individuales y conjuntas previstas.</a:t>
            </a:r>
          </a:p>
          <a:p>
            <a:r>
              <a:rPr lang="es-CO" sz="2400" dirty="0"/>
              <a:t>Se ilustra a las partes sobre la finalidad, naturaleza y viabilidad como herramienta complementario para la atención integral y transformación del conflicto en interés superior de la familia.</a:t>
            </a:r>
          </a:p>
          <a:p>
            <a:r>
              <a:rPr lang="es-CO" sz="2400" dirty="0"/>
              <a:t>Concertada la aceptación de una o de ambas partes en desarrollo del programa, se realizan sesiones individuales y conjuntas en desarrollo del enfoque disciplinar pisco social en atención a la familia. </a:t>
            </a:r>
          </a:p>
          <a:p>
            <a:r>
              <a:rPr lang="es-CO" sz="2400" dirty="0"/>
              <a:t>La jornada de sensibilización a las partes puede llevar a que presenten  acuerdos, caso en el cual el personal del despacho brinda colaboración conforme los precedentes del despacho, pasando la actuación para proyección de providencia o Sentencia Anticipada.   </a:t>
            </a:r>
          </a:p>
          <a:p>
            <a:endParaRPr lang="es-CO" dirty="0"/>
          </a:p>
        </p:txBody>
      </p:sp>
      <p:pic>
        <p:nvPicPr>
          <p:cNvPr id="4" name="Imagen 3">
            <a:extLst>
              <a:ext uri="{FF2B5EF4-FFF2-40B4-BE49-F238E27FC236}">
                <a16:creationId xmlns:a16="http://schemas.microsoft.com/office/drawing/2014/main" id="{CB9DAFD3-581D-15F9-4D5E-964E6AB05C37}"/>
              </a:ext>
            </a:extLst>
          </p:cNvPr>
          <p:cNvPicPr>
            <a:picLocks noChangeAspect="1"/>
          </p:cNvPicPr>
          <p:nvPr/>
        </p:nvPicPr>
        <p:blipFill>
          <a:blip r:embed="rId2"/>
          <a:stretch>
            <a:fillRect/>
          </a:stretch>
        </p:blipFill>
        <p:spPr>
          <a:xfrm>
            <a:off x="133819" y="92076"/>
            <a:ext cx="2186687" cy="488057"/>
          </a:xfrm>
          <a:prstGeom prst="rect">
            <a:avLst/>
          </a:prstGeom>
        </p:spPr>
      </p:pic>
    </p:spTree>
    <p:extLst>
      <p:ext uri="{BB962C8B-B14F-4D97-AF65-F5344CB8AC3E}">
        <p14:creationId xmlns:p14="http://schemas.microsoft.com/office/powerpoint/2010/main" val="3241566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72584"/>
            <a:ext cx="7760495" cy="5759612"/>
          </a:xfrm>
        </p:spPr>
        <p:style>
          <a:lnRef idx="2">
            <a:schemeClr val="dk1"/>
          </a:lnRef>
          <a:fillRef idx="1">
            <a:schemeClr val="lt1"/>
          </a:fillRef>
          <a:effectRef idx="0">
            <a:schemeClr val="dk1"/>
          </a:effectRef>
          <a:fontRef idx="minor">
            <a:schemeClr val="dk1"/>
          </a:fontRef>
        </p:style>
        <p:txBody>
          <a:bodyPr>
            <a:normAutofit/>
          </a:bodyPr>
          <a:lstStyle/>
          <a:p>
            <a:pPr algn="ctr"/>
            <a:r>
              <a:rPr lang="es-ES" sz="4400" dirty="0">
                <a:latin typeface="+mj-lt"/>
              </a:rPr>
              <a:t>¿</a:t>
            </a:r>
            <a:r>
              <a:rPr lang="es-ES" sz="4400" dirty="0" err="1">
                <a:latin typeface="+mj-lt"/>
              </a:rPr>
              <a:t>Beun</a:t>
            </a:r>
            <a:r>
              <a:rPr lang="es-ES" sz="4400" dirty="0">
                <a:latin typeface="+mj-lt"/>
              </a:rPr>
              <a:t> </a:t>
            </a:r>
            <a:r>
              <a:rPr lang="es-ES" sz="4400" dirty="0" err="1">
                <a:latin typeface="+mj-lt"/>
              </a:rPr>
              <a:t>dia</a:t>
            </a:r>
            <a:r>
              <a:rPr lang="es-ES" sz="4400" dirty="0">
                <a:latin typeface="+mj-lt"/>
              </a:rPr>
              <a:t>... </a:t>
            </a:r>
            <a:br>
              <a:rPr lang="es-ES" sz="4400" dirty="0">
                <a:latin typeface="+mj-lt"/>
              </a:rPr>
            </a:br>
            <a:r>
              <a:rPr lang="es-ES" sz="4400" dirty="0" err="1">
                <a:latin typeface="+mj-lt"/>
              </a:rPr>
              <a:t>Qeueroms</a:t>
            </a:r>
            <a:r>
              <a:rPr lang="es-ES" sz="4400" dirty="0">
                <a:latin typeface="+mj-lt"/>
              </a:rPr>
              <a:t> </a:t>
            </a:r>
            <a:r>
              <a:rPr lang="es-ES" sz="4400" dirty="0" err="1">
                <a:latin typeface="+mj-lt"/>
              </a:rPr>
              <a:t>sbaer</a:t>
            </a:r>
            <a:r>
              <a:rPr lang="es-ES" sz="4400" dirty="0">
                <a:latin typeface="+mj-lt"/>
              </a:rPr>
              <a:t> </a:t>
            </a:r>
            <a:r>
              <a:rPr lang="es-ES" sz="4400" dirty="0" err="1">
                <a:latin typeface="+mj-lt"/>
              </a:rPr>
              <a:t>qieuens</a:t>
            </a:r>
            <a:r>
              <a:rPr lang="es-ES" sz="4400" dirty="0">
                <a:latin typeface="+mj-lt"/>
              </a:rPr>
              <a:t> </a:t>
            </a:r>
            <a:r>
              <a:rPr lang="es-ES" sz="4400" dirty="0" err="1">
                <a:latin typeface="+mj-lt"/>
              </a:rPr>
              <a:t>etsaoms</a:t>
            </a:r>
            <a:r>
              <a:rPr lang="es-ES" sz="4400" dirty="0">
                <a:latin typeface="+mj-lt"/>
              </a:rPr>
              <a:t> </a:t>
            </a:r>
            <a:r>
              <a:rPr lang="es-ES" sz="4400" dirty="0" err="1">
                <a:latin typeface="+mj-lt"/>
              </a:rPr>
              <a:t>auqi</a:t>
            </a:r>
            <a:r>
              <a:rPr lang="es-ES" sz="4400" dirty="0">
                <a:latin typeface="+mj-lt"/>
              </a:rPr>
              <a:t>…</a:t>
            </a:r>
            <a:br>
              <a:rPr lang="es-ES" sz="4400" dirty="0">
                <a:latin typeface="+mj-lt"/>
              </a:rPr>
            </a:br>
            <a:r>
              <a:rPr lang="es-ES" sz="4400" dirty="0">
                <a:latin typeface="+mj-lt"/>
              </a:rPr>
              <a:t>Una </a:t>
            </a:r>
            <a:r>
              <a:rPr lang="es-ES" sz="4400" dirty="0" err="1">
                <a:latin typeface="+mj-lt"/>
              </a:rPr>
              <a:t>pqeuñea</a:t>
            </a:r>
            <a:r>
              <a:rPr lang="es-ES" sz="4400" dirty="0">
                <a:latin typeface="+mj-lt"/>
              </a:rPr>
              <a:t> </a:t>
            </a:r>
            <a:r>
              <a:rPr lang="es-ES" sz="4400" dirty="0" err="1">
                <a:latin typeface="+mj-lt"/>
              </a:rPr>
              <a:t>pernesaticòn</a:t>
            </a:r>
            <a:r>
              <a:rPr lang="es-ES" sz="4400" dirty="0">
                <a:latin typeface="+mj-lt"/>
              </a:rPr>
              <a:t>…</a:t>
            </a:r>
            <a:br>
              <a:rPr lang="es-ES" sz="4400" dirty="0">
                <a:latin typeface="+mj-lt"/>
              </a:rPr>
            </a:br>
            <a:r>
              <a:rPr lang="es-ES" sz="4400" dirty="0" err="1">
                <a:latin typeface="+mj-lt"/>
              </a:rPr>
              <a:t>Qeu</a:t>
            </a:r>
            <a:r>
              <a:rPr lang="es-ES" sz="4400" dirty="0">
                <a:latin typeface="+mj-lt"/>
              </a:rPr>
              <a:t> </a:t>
            </a:r>
            <a:r>
              <a:rPr lang="es-ES" sz="4400" dirty="0" err="1">
                <a:latin typeface="+mj-lt"/>
              </a:rPr>
              <a:t>hcaeoms</a:t>
            </a:r>
            <a:r>
              <a:rPr lang="es-ES" sz="4400" dirty="0">
                <a:latin typeface="+mj-lt"/>
              </a:rPr>
              <a:t>?</a:t>
            </a:r>
            <a:br>
              <a:rPr lang="es-ES" sz="4400" dirty="0">
                <a:latin typeface="+mj-lt"/>
              </a:rPr>
            </a:br>
            <a:r>
              <a:rPr lang="es-ES" sz="4400" dirty="0">
                <a:latin typeface="+mj-lt"/>
              </a:rPr>
              <a:t>De </a:t>
            </a:r>
            <a:r>
              <a:rPr lang="es-ES" sz="4400" dirty="0" err="1">
                <a:latin typeface="+mj-lt"/>
              </a:rPr>
              <a:t>dnode</a:t>
            </a:r>
            <a:r>
              <a:rPr lang="es-ES" sz="4400" dirty="0">
                <a:latin typeface="+mj-lt"/>
              </a:rPr>
              <a:t> somos </a:t>
            </a:r>
            <a:r>
              <a:rPr lang="es-ES" sz="4400" dirty="0" err="1">
                <a:latin typeface="+mj-lt"/>
              </a:rPr>
              <a:t>oruidnos</a:t>
            </a:r>
            <a:r>
              <a:rPr lang="es-ES" sz="4400" dirty="0">
                <a:latin typeface="+mj-lt"/>
              </a:rPr>
              <a:t>?</a:t>
            </a:r>
            <a:br>
              <a:rPr lang="es-ES" sz="4400" dirty="0">
                <a:latin typeface="+mj-lt"/>
              </a:rPr>
            </a:br>
            <a:r>
              <a:rPr lang="es-ES" sz="4400" dirty="0">
                <a:latin typeface="+mj-lt"/>
              </a:rPr>
              <a:t>Con </a:t>
            </a:r>
            <a:r>
              <a:rPr lang="es-ES" sz="4400" dirty="0" err="1">
                <a:latin typeface="+mj-lt"/>
              </a:rPr>
              <a:t>qieun</a:t>
            </a:r>
            <a:r>
              <a:rPr lang="es-ES" sz="4400" dirty="0">
                <a:latin typeface="+mj-lt"/>
              </a:rPr>
              <a:t> </a:t>
            </a:r>
            <a:r>
              <a:rPr lang="es-ES" sz="4400" dirty="0" err="1">
                <a:latin typeface="+mj-lt"/>
              </a:rPr>
              <a:t>vivoims</a:t>
            </a:r>
            <a:r>
              <a:rPr lang="es-ES" sz="4400" dirty="0">
                <a:latin typeface="+mj-lt"/>
              </a:rPr>
              <a:t> y </a:t>
            </a:r>
            <a:r>
              <a:rPr lang="es-ES" sz="4400" dirty="0" err="1">
                <a:latin typeface="+mj-lt"/>
              </a:rPr>
              <a:t>qeu</a:t>
            </a:r>
            <a:r>
              <a:rPr lang="es-ES" sz="4400" dirty="0">
                <a:latin typeface="+mj-lt"/>
              </a:rPr>
              <a:t> son ellos </a:t>
            </a:r>
            <a:r>
              <a:rPr lang="es-ES" sz="4400" dirty="0" err="1">
                <a:latin typeface="+mj-lt"/>
              </a:rPr>
              <a:t>praa</a:t>
            </a:r>
            <a:r>
              <a:rPr lang="es-ES" sz="4400" dirty="0">
                <a:latin typeface="+mj-lt"/>
              </a:rPr>
              <a:t> </a:t>
            </a:r>
            <a:r>
              <a:rPr lang="es-ES" sz="4400" dirty="0" err="1">
                <a:latin typeface="+mj-lt"/>
              </a:rPr>
              <a:t>notsoors</a:t>
            </a:r>
            <a:r>
              <a:rPr lang="es-ES" sz="4400" dirty="0">
                <a:latin typeface="+mj-lt"/>
              </a:rPr>
              <a:t>?</a:t>
            </a:r>
          </a:p>
        </p:txBody>
      </p:sp>
      <p:sp>
        <p:nvSpPr>
          <p:cNvPr id="3" name="Subtítulo 2"/>
          <p:cNvSpPr>
            <a:spLocks noGrp="1"/>
          </p:cNvSpPr>
          <p:nvPr>
            <p:ph type="subTitle" idx="1"/>
          </p:nvPr>
        </p:nvSpPr>
        <p:spPr>
          <a:xfrm>
            <a:off x="1371600" y="3886200"/>
            <a:ext cx="6400800" cy="1326988"/>
          </a:xfrm>
        </p:spPr>
        <p:txBody>
          <a:bodyPr/>
          <a:lstStyle/>
          <a:p>
            <a:endParaRPr lang="es-ES" dirty="0"/>
          </a:p>
          <a:p>
            <a:endParaRPr lang="es-ES" dirty="0"/>
          </a:p>
          <a:p>
            <a:endParaRPr lang="es-ES" dirty="0"/>
          </a:p>
          <a:p>
            <a:endParaRPr lang="es-ES" dirty="0"/>
          </a:p>
        </p:txBody>
      </p:sp>
      <p:pic>
        <p:nvPicPr>
          <p:cNvPr id="4" name="Imagen 3">
            <a:extLst>
              <a:ext uri="{FF2B5EF4-FFF2-40B4-BE49-F238E27FC236}">
                <a16:creationId xmlns:a16="http://schemas.microsoft.com/office/drawing/2014/main" id="{E524C807-92FC-1637-8BEF-392857CAF34C}"/>
              </a:ext>
            </a:extLst>
          </p:cNvPr>
          <p:cNvPicPr>
            <a:picLocks noChangeAspect="1"/>
          </p:cNvPicPr>
          <p:nvPr/>
        </p:nvPicPr>
        <p:blipFill>
          <a:blip r:embed="rId3"/>
          <a:stretch>
            <a:fillRect/>
          </a:stretch>
        </p:blipFill>
        <p:spPr>
          <a:xfrm>
            <a:off x="34506" y="0"/>
            <a:ext cx="2186687" cy="488057"/>
          </a:xfrm>
          <a:prstGeom prst="rect">
            <a:avLst/>
          </a:prstGeom>
        </p:spPr>
      </p:pic>
    </p:spTree>
    <p:extLst>
      <p:ext uri="{BB962C8B-B14F-4D97-AF65-F5344CB8AC3E}">
        <p14:creationId xmlns:p14="http://schemas.microsoft.com/office/powerpoint/2010/main" val="2259367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CO" sz="3600" dirty="0"/>
            </a:br>
            <a:r>
              <a:rPr lang="es-CO" sz="3600" dirty="0"/>
              <a:t>3. INFORME DE RESULTADOS </a:t>
            </a:r>
          </a:p>
        </p:txBody>
      </p:sp>
      <p:sp>
        <p:nvSpPr>
          <p:cNvPr id="3" name="Marcador de contenido 2"/>
          <p:cNvSpPr>
            <a:spLocks noGrp="1"/>
          </p:cNvSpPr>
          <p:nvPr>
            <p:ph idx="1"/>
          </p:nvPr>
        </p:nvSpPr>
        <p:spPr/>
        <p:txBody>
          <a:bodyPr>
            <a:normAutofit/>
          </a:bodyPr>
          <a:lstStyle/>
          <a:p>
            <a:endParaRPr lang="es-CO" sz="2400" dirty="0">
              <a:latin typeface="+mj-lt"/>
            </a:endParaRPr>
          </a:p>
          <a:p>
            <a:r>
              <a:rPr lang="es-CO" sz="2400" dirty="0">
                <a:latin typeface="+mj-lt"/>
              </a:rPr>
              <a:t>Se diseñan protocolos de informe de resultados de sesión individual y conjunta.</a:t>
            </a:r>
          </a:p>
          <a:p>
            <a:r>
              <a:rPr lang="es-CO" sz="2400" dirty="0">
                <a:latin typeface="+mj-lt"/>
              </a:rPr>
              <a:t>Se presenta informe de resultados de la Implementación del programa en cada caso especifico, donde se consigna los elementos que contribuyeron para la terminación amigable del proceso (Acuerdo entre las partes) y/o los factores que pueden facilitar la diligencia judicial, en caso que las partes no posean acuerdo definitivo respecto sus diferencias.  </a:t>
            </a:r>
          </a:p>
        </p:txBody>
      </p:sp>
      <p:pic>
        <p:nvPicPr>
          <p:cNvPr id="4" name="Imagen 3">
            <a:extLst>
              <a:ext uri="{FF2B5EF4-FFF2-40B4-BE49-F238E27FC236}">
                <a16:creationId xmlns:a16="http://schemas.microsoft.com/office/drawing/2014/main" id="{C3B46CEE-55D5-3F2E-5CF0-88300468BB03}"/>
              </a:ext>
            </a:extLst>
          </p:cNvPr>
          <p:cNvPicPr>
            <a:picLocks noChangeAspect="1"/>
          </p:cNvPicPr>
          <p:nvPr/>
        </p:nvPicPr>
        <p:blipFill>
          <a:blip r:embed="rId2"/>
          <a:stretch>
            <a:fillRect/>
          </a:stretch>
        </p:blipFill>
        <p:spPr>
          <a:xfrm>
            <a:off x="90686" y="92076"/>
            <a:ext cx="2186687" cy="488057"/>
          </a:xfrm>
          <a:prstGeom prst="rect">
            <a:avLst/>
          </a:prstGeom>
        </p:spPr>
      </p:pic>
    </p:spTree>
    <p:extLst>
      <p:ext uri="{BB962C8B-B14F-4D97-AF65-F5344CB8AC3E}">
        <p14:creationId xmlns:p14="http://schemas.microsoft.com/office/powerpoint/2010/main" val="31917775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br>
              <a:rPr lang="es-CO" sz="3600" dirty="0"/>
            </a:br>
            <a:br>
              <a:rPr lang="es-CO" sz="3600" dirty="0"/>
            </a:br>
            <a:r>
              <a:rPr lang="es-CO" sz="3600" dirty="0"/>
              <a:t>4. SISTEMA DE EVALUACION Y CONTROL</a:t>
            </a:r>
          </a:p>
        </p:txBody>
      </p:sp>
      <p:sp>
        <p:nvSpPr>
          <p:cNvPr id="3" name="Marcador de contenido 2"/>
          <p:cNvSpPr>
            <a:spLocks noGrp="1"/>
          </p:cNvSpPr>
          <p:nvPr>
            <p:ph idx="1"/>
          </p:nvPr>
        </p:nvSpPr>
        <p:spPr/>
        <p:txBody>
          <a:bodyPr>
            <a:normAutofit/>
          </a:bodyPr>
          <a:lstStyle/>
          <a:p>
            <a:endParaRPr lang="es-CO" sz="2800" dirty="0">
              <a:latin typeface="+mj-lt"/>
            </a:endParaRPr>
          </a:p>
          <a:p>
            <a:endParaRPr lang="es-CO" sz="2800" dirty="0">
              <a:latin typeface="+mj-lt"/>
            </a:endParaRPr>
          </a:p>
          <a:p>
            <a:r>
              <a:rPr lang="es-CO" sz="2800" dirty="0">
                <a:latin typeface="+mj-lt"/>
              </a:rPr>
              <a:t>Se realiza seguimiento y acompañamiento para la implementación de mejores practicas.</a:t>
            </a:r>
          </a:p>
          <a:p>
            <a:r>
              <a:rPr lang="es-CO" sz="2800" dirty="0">
                <a:latin typeface="+mj-lt"/>
              </a:rPr>
              <a:t>Se evalúa el impacto cualitativo y cuantitativo del programa.</a:t>
            </a:r>
          </a:p>
        </p:txBody>
      </p:sp>
      <p:pic>
        <p:nvPicPr>
          <p:cNvPr id="4" name="Imagen 3">
            <a:extLst>
              <a:ext uri="{FF2B5EF4-FFF2-40B4-BE49-F238E27FC236}">
                <a16:creationId xmlns:a16="http://schemas.microsoft.com/office/drawing/2014/main" id="{AE0A0A3C-6309-E9C0-1F04-55064464AB01}"/>
              </a:ext>
            </a:extLst>
          </p:cNvPr>
          <p:cNvPicPr>
            <a:picLocks noChangeAspect="1"/>
          </p:cNvPicPr>
          <p:nvPr/>
        </p:nvPicPr>
        <p:blipFill>
          <a:blip r:embed="rId2"/>
          <a:stretch>
            <a:fillRect/>
          </a:stretch>
        </p:blipFill>
        <p:spPr>
          <a:xfrm>
            <a:off x="99313" y="92076"/>
            <a:ext cx="2186687" cy="488057"/>
          </a:xfrm>
          <a:prstGeom prst="rect">
            <a:avLst/>
          </a:prstGeom>
        </p:spPr>
      </p:pic>
    </p:spTree>
    <p:extLst>
      <p:ext uri="{BB962C8B-B14F-4D97-AF65-F5344CB8AC3E}">
        <p14:creationId xmlns:p14="http://schemas.microsoft.com/office/powerpoint/2010/main" val="37053550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3"/>
          <a:srcRect b="8061"/>
          <a:stretch/>
        </p:blipFill>
        <p:spPr>
          <a:xfrm>
            <a:off x="832223" y="283882"/>
            <a:ext cx="7053323" cy="6305176"/>
          </a:xfrm>
          <a:prstGeom prst="rect">
            <a:avLst/>
          </a:prstGeom>
        </p:spPr>
      </p:pic>
    </p:spTree>
    <p:extLst>
      <p:ext uri="{BB962C8B-B14F-4D97-AF65-F5344CB8AC3E}">
        <p14:creationId xmlns:p14="http://schemas.microsoft.com/office/powerpoint/2010/main" val="4685304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65637" y="691623"/>
            <a:ext cx="4290303" cy="2681439"/>
          </a:xfrm>
          <a:prstGeom prst="rect">
            <a:avLst/>
          </a:prstGeom>
        </p:spPr>
      </p:pic>
      <p:pic>
        <p:nvPicPr>
          <p:cNvPr id="3" name="Imagen 2"/>
          <p:cNvPicPr>
            <a:picLocks noChangeAspect="1"/>
          </p:cNvPicPr>
          <p:nvPr/>
        </p:nvPicPr>
        <p:blipFill>
          <a:blip r:embed="rId3"/>
          <a:stretch>
            <a:fillRect/>
          </a:stretch>
        </p:blipFill>
        <p:spPr>
          <a:xfrm>
            <a:off x="4755940" y="2242324"/>
            <a:ext cx="3642511" cy="2728367"/>
          </a:xfrm>
          <a:prstGeom prst="rect">
            <a:avLst/>
          </a:prstGeom>
        </p:spPr>
      </p:pic>
      <p:pic>
        <p:nvPicPr>
          <p:cNvPr id="5" name="Imagen 4"/>
          <p:cNvPicPr>
            <a:picLocks noChangeAspect="1"/>
          </p:cNvPicPr>
          <p:nvPr/>
        </p:nvPicPr>
        <p:blipFill>
          <a:blip r:embed="rId4"/>
          <a:stretch>
            <a:fillRect/>
          </a:stretch>
        </p:blipFill>
        <p:spPr>
          <a:xfrm>
            <a:off x="465637" y="3227493"/>
            <a:ext cx="4119931" cy="2938884"/>
          </a:xfrm>
          <a:prstGeom prst="rect">
            <a:avLst/>
          </a:prstGeom>
        </p:spPr>
      </p:pic>
      <p:pic>
        <p:nvPicPr>
          <p:cNvPr id="4" name="Imagen 3">
            <a:extLst>
              <a:ext uri="{FF2B5EF4-FFF2-40B4-BE49-F238E27FC236}">
                <a16:creationId xmlns:a16="http://schemas.microsoft.com/office/drawing/2014/main" id="{959941C7-3D0A-6CE5-8E6C-11AB85C29BD3}"/>
              </a:ext>
            </a:extLst>
          </p:cNvPr>
          <p:cNvPicPr>
            <a:picLocks noChangeAspect="1"/>
          </p:cNvPicPr>
          <p:nvPr/>
        </p:nvPicPr>
        <p:blipFill>
          <a:blip r:embed="rId5"/>
          <a:stretch>
            <a:fillRect/>
          </a:stretch>
        </p:blipFill>
        <p:spPr>
          <a:xfrm>
            <a:off x="70239" y="144730"/>
            <a:ext cx="2188654" cy="487722"/>
          </a:xfrm>
          <a:prstGeom prst="rect">
            <a:avLst/>
          </a:prstGeom>
        </p:spPr>
      </p:pic>
    </p:spTree>
    <p:extLst>
      <p:ext uri="{BB962C8B-B14F-4D97-AF65-F5344CB8AC3E}">
        <p14:creationId xmlns:p14="http://schemas.microsoft.com/office/powerpoint/2010/main" val="21929717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877284"/>
          </a:xfrm>
        </p:spPr>
        <p:txBody>
          <a:bodyPr/>
          <a:lstStyle/>
          <a:p>
            <a:pPr algn="ctr"/>
            <a:r>
              <a:rPr lang="es-ES" dirty="0"/>
              <a:t>LA FAMILIA</a:t>
            </a:r>
          </a:p>
        </p:txBody>
      </p:sp>
      <p:sp>
        <p:nvSpPr>
          <p:cNvPr id="3" name="Marcador de texto 2"/>
          <p:cNvSpPr>
            <a:spLocks noGrp="1"/>
          </p:cNvSpPr>
          <p:nvPr>
            <p:ph type="body" idx="1"/>
          </p:nvPr>
        </p:nvSpPr>
        <p:spPr>
          <a:xfrm>
            <a:off x="457200" y="1270069"/>
            <a:ext cx="3898844" cy="546424"/>
          </a:xfrm>
        </p:spPr>
        <p:txBody>
          <a:bodyPr>
            <a:noAutofit/>
          </a:bodyPr>
          <a:lstStyle/>
          <a:p>
            <a:pPr algn="ctr"/>
            <a:r>
              <a:rPr lang="es-ES" sz="2400" dirty="0">
                <a:latin typeface="+mj-lt"/>
              </a:rPr>
              <a:t>PERSPECTIVA JURIDICA</a:t>
            </a:r>
          </a:p>
        </p:txBody>
      </p:sp>
      <p:sp>
        <p:nvSpPr>
          <p:cNvPr id="4" name="Marcador de contenido 3"/>
          <p:cNvSpPr>
            <a:spLocks noGrp="1"/>
          </p:cNvSpPr>
          <p:nvPr>
            <p:ph sz="half" idx="2"/>
          </p:nvPr>
        </p:nvSpPr>
        <p:spPr/>
        <p:txBody>
          <a:bodyPr>
            <a:noAutofit/>
          </a:bodyPr>
          <a:lstStyle/>
          <a:p>
            <a:r>
              <a:rPr lang="es-ES" sz="2000" dirty="0">
                <a:latin typeface="+mj-lt"/>
              </a:rPr>
              <a:t>Piedra angular de la conformación de la sociedad.</a:t>
            </a:r>
          </a:p>
          <a:p>
            <a:r>
              <a:rPr lang="es-ES" sz="2000" dirty="0">
                <a:latin typeface="+mj-lt"/>
              </a:rPr>
              <a:t>Base fundamental de la sociedad</a:t>
            </a:r>
          </a:p>
          <a:p>
            <a:r>
              <a:rPr lang="es-ES" sz="2000" dirty="0">
                <a:latin typeface="+mj-lt"/>
              </a:rPr>
              <a:t>Entidad en constante cambio consecuencia de las variaciones de las dinámicas sociales que atraviesa la sociedad, el país, pero conserva las funciones que se le asigna – institución primaria de transmisión de valores y tradiciones.</a:t>
            </a:r>
          </a:p>
        </p:txBody>
      </p:sp>
      <p:sp>
        <p:nvSpPr>
          <p:cNvPr id="5" name="Marcador de texto 4"/>
          <p:cNvSpPr>
            <a:spLocks noGrp="1"/>
          </p:cNvSpPr>
          <p:nvPr>
            <p:ph type="body" sz="quarter" idx="3"/>
          </p:nvPr>
        </p:nvSpPr>
        <p:spPr>
          <a:xfrm>
            <a:off x="4356045" y="1270069"/>
            <a:ext cx="4178848" cy="904806"/>
          </a:xfrm>
        </p:spPr>
        <p:txBody>
          <a:bodyPr>
            <a:noAutofit/>
          </a:bodyPr>
          <a:lstStyle/>
          <a:p>
            <a:pPr algn="ctr"/>
            <a:r>
              <a:rPr lang="es-ES" sz="2400" dirty="0">
                <a:latin typeface="+mj-lt"/>
              </a:rPr>
              <a:t>PERSPECTIVA PSICO SOCIAL</a:t>
            </a:r>
          </a:p>
          <a:p>
            <a:pPr algn="ctr"/>
            <a:endParaRPr lang="es-ES" dirty="0"/>
          </a:p>
        </p:txBody>
      </p:sp>
      <p:sp>
        <p:nvSpPr>
          <p:cNvPr id="6" name="Marcador de contenido 5"/>
          <p:cNvSpPr>
            <a:spLocks noGrp="1"/>
          </p:cNvSpPr>
          <p:nvPr>
            <p:ph sz="quarter" idx="4"/>
          </p:nvPr>
        </p:nvSpPr>
        <p:spPr>
          <a:xfrm>
            <a:off x="4497389" y="2174875"/>
            <a:ext cx="4037503" cy="3951288"/>
          </a:xfrm>
        </p:spPr>
        <p:txBody>
          <a:bodyPr>
            <a:normAutofit fontScale="92500"/>
          </a:bodyPr>
          <a:lstStyle/>
          <a:p>
            <a:pPr marL="0" indent="0" algn="ctr">
              <a:buNone/>
            </a:pPr>
            <a:r>
              <a:rPr lang="es-ES" sz="2000" b="1" dirty="0">
                <a:latin typeface="+mj-lt"/>
              </a:rPr>
              <a:t>Multidimensional – Multidisciplinario</a:t>
            </a:r>
          </a:p>
          <a:p>
            <a:r>
              <a:rPr lang="es-ES" sz="2000" b="1" dirty="0">
                <a:latin typeface="+mj-lt"/>
              </a:rPr>
              <a:t>Biológico: </a:t>
            </a:r>
            <a:r>
              <a:rPr lang="es-ES" sz="2000" dirty="0">
                <a:latin typeface="+mj-lt"/>
              </a:rPr>
              <a:t>nace del encuentro de dos personas (hombre – mujer).</a:t>
            </a:r>
          </a:p>
          <a:p>
            <a:r>
              <a:rPr lang="es-ES" sz="2000" b="1" dirty="0">
                <a:latin typeface="+mj-lt"/>
              </a:rPr>
              <a:t>Psicológico: </a:t>
            </a:r>
            <a:r>
              <a:rPr lang="es-ES" sz="2000" dirty="0">
                <a:latin typeface="+mj-lt"/>
              </a:rPr>
              <a:t>cumple rol de desarrollo de la personalidad.</a:t>
            </a:r>
          </a:p>
          <a:p>
            <a:r>
              <a:rPr lang="es-ES" sz="2000" b="1" dirty="0">
                <a:latin typeface="+mj-lt"/>
              </a:rPr>
              <a:t>Sociológico: </a:t>
            </a:r>
            <a:r>
              <a:rPr lang="es-ES" sz="2000" dirty="0">
                <a:latin typeface="+mj-lt"/>
              </a:rPr>
              <a:t>se necesita mínimo tres personas con vínculos de consanguinidad y afinidad. Fin básico de reproducción social.</a:t>
            </a:r>
          </a:p>
          <a:p>
            <a:r>
              <a:rPr lang="es-ES" sz="2000" b="1" dirty="0">
                <a:latin typeface="+mj-lt"/>
              </a:rPr>
              <a:t>Económico: </a:t>
            </a:r>
            <a:r>
              <a:rPr lang="es-ES" sz="2000" dirty="0">
                <a:latin typeface="+mj-lt"/>
              </a:rPr>
              <a:t> unidad básica de consumo.</a:t>
            </a:r>
            <a:endParaRPr lang="es-ES" sz="2000" b="1" dirty="0">
              <a:latin typeface="+mj-lt"/>
            </a:endParaRPr>
          </a:p>
          <a:p>
            <a:pPr marL="0" indent="0">
              <a:buNone/>
            </a:pPr>
            <a:endParaRPr lang="es-ES" sz="2000" b="1" dirty="0"/>
          </a:p>
          <a:p>
            <a:endParaRPr lang="es-ES" dirty="0"/>
          </a:p>
        </p:txBody>
      </p:sp>
    </p:spTree>
    <p:extLst>
      <p:ext uri="{BB962C8B-B14F-4D97-AF65-F5344CB8AC3E}">
        <p14:creationId xmlns:p14="http://schemas.microsoft.com/office/powerpoint/2010/main" val="22887447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strips(down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strips(downLeft)">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heel(1)">
                                      <p:cBhvr>
                                        <p:cTn id="32" dur="20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strips(down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strips(downLeft)">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strips(downLeft)">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strips(downLeft)">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8" presetClass="entr" presetSubtype="12" fill="hold" grpId="0"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strips(downLeft)">
                                      <p:cBhvr>
                                        <p:cTn id="5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7953555" cy="866943"/>
          </a:xfrm>
        </p:spPr>
        <p:txBody>
          <a:bodyPr>
            <a:normAutofit fontScale="90000"/>
          </a:bodyPr>
          <a:lstStyle/>
          <a:p>
            <a:pPr algn="ctr"/>
            <a:br>
              <a:rPr lang="es-ES" sz="3200" dirty="0"/>
            </a:br>
            <a:br>
              <a:rPr lang="es-ES" sz="3200" dirty="0"/>
            </a:br>
            <a:br>
              <a:rPr lang="es-ES" sz="3200" dirty="0"/>
            </a:br>
            <a:br>
              <a:rPr lang="es-ES" sz="3200" dirty="0"/>
            </a:br>
            <a:r>
              <a:rPr lang="es-ES" sz="3200" dirty="0"/>
              <a:t>NUEVAS CONFIGURACIONES FAMILIIARES </a:t>
            </a:r>
          </a:p>
        </p:txBody>
      </p:sp>
      <p:sp>
        <p:nvSpPr>
          <p:cNvPr id="4" name="Marcador de texto 3"/>
          <p:cNvSpPr>
            <a:spLocks noGrp="1"/>
          </p:cNvSpPr>
          <p:nvPr>
            <p:ph type="body" sz="half" idx="2"/>
          </p:nvPr>
        </p:nvSpPr>
        <p:spPr>
          <a:xfrm>
            <a:off x="250166" y="937970"/>
            <a:ext cx="1250685" cy="5188194"/>
          </a:xfrm>
        </p:spPr>
        <p:txBody>
          <a:bodyPr vert="wordArtVert">
            <a:normAutofit/>
          </a:bodyPr>
          <a:lstStyle/>
          <a:p>
            <a:pPr algn="ctr"/>
            <a:r>
              <a:rPr lang="es-ES" sz="2800" b="1" dirty="0">
                <a:latin typeface="+mj-lt"/>
              </a:rPr>
              <a:t>TIPOLOGIA</a:t>
            </a:r>
            <a:r>
              <a:rPr lang="es-ES" sz="2800" b="1" dirty="0"/>
              <a:t> FAMILIAR</a:t>
            </a:r>
            <a:r>
              <a:rPr lang="es-ES" sz="2800" dirty="0"/>
              <a:t> </a:t>
            </a:r>
          </a:p>
        </p:txBody>
      </p:sp>
      <p:sp>
        <p:nvSpPr>
          <p:cNvPr id="7" name="Marcador de contenido 6"/>
          <p:cNvSpPr>
            <a:spLocks noGrp="1"/>
          </p:cNvSpPr>
          <p:nvPr>
            <p:ph sz="quarter" idx="13"/>
          </p:nvPr>
        </p:nvSpPr>
        <p:spPr>
          <a:xfrm>
            <a:off x="1414732" y="1139993"/>
            <a:ext cx="6996023" cy="4986169"/>
          </a:xfrm>
        </p:spPr>
        <p:txBody>
          <a:bodyPr>
            <a:normAutofit/>
          </a:bodyPr>
          <a:lstStyle/>
          <a:p>
            <a:pPr marL="0" indent="0">
              <a:buNone/>
            </a:pPr>
            <a:endParaRPr lang="es-ES" sz="2000" b="1" dirty="0">
              <a:latin typeface="+mj-lt"/>
            </a:endParaRPr>
          </a:p>
          <a:p>
            <a:pPr marL="0" indent="0">
              <a:buNone/>
            </a:pPr>
            <a:r>
              <a:rPr lang="es-ES" sz="2000" b="1" dirty="0">
                <a:latin typeface="+mj-lt"/>
              </a:rPr>
              <a:t>1. SEGÚN EL DESARROLLO DE LA FAMILIA: </a:t>
            </a:r>
          </a:p>
          <a:p>
            <a:pPr marL="0" indent="0">
              <a:buNone/>
            </a:pPr>
            <a:r>
              <a:rPr lang="es-ES" sz="2000" b="1" dirty="0">
                <a:latin typeface="+mj-lt"/>
              </a:rPr>
              <a:t>	</a:t>
            </a:r>
            <a:r>
              <a:rPr lang="es-ES" sz="2000" dirty="0">
                <a:latin typeface="+mj-lt"/>
              </a:rPr>
              <a:t>MODERNA – TRADICIONAL – ARCAICA O PRIMARIA.</a:t>
            </a:r>
          </a:p>
          <a:p>
            <a:pPr marL="0" indent="0">
              <a:buNone/>
            </a:pPr>
            <a:r>
              <a:rPr lang="es-ES" sz="2000" b="1" dirty="0">
                <a:latin typeface="+mj-lt"/>
              </a:rPr>
              <a:t>2. SEGÚN SU DEMOGRAFIA: </a:t>
            </a:r>
          </a:p>
          <a:p>
            <a:pPr marL="0" indent="0">
              <a:buNone/>
            </a:pPr>
            <a:r>
              <a:rPr lang="es-ES" sz="2000" b="1" dirty="0">
                <a:latin typeface="+mj-lt"/>
              </a:rPr>
              <a:t>	</a:t>
            </a:r>
            <a:r>
              <a:rPr lang="es-ES" sz="2000" dirty="0">
                <a:latin typeface="+mj-lt"/>
              </a:rPr>
              <a:t>RURAL – URBANA – SUBURBANA.</a:t>
            </a:r>
          </a:p>
          <a:p>
            <a:pPr marL="0" indent="0">
              <a:buNone/>
            </a:pPr>
            <a:r>
              <a:rPr lang="es-ES" sz="2000" b="1" dirty="0">
                <a:latin typeface="+mj-lt"/>
              </a:rPr>
              <a:t>3. SEGÚN SU NIVEL DE COMUNICACI</a:t>
            </a:r>
            <a:r>
              <a:rPr lang="is-IS" sz="2000" b="1" dirty="0">
                <a:latin typeface="+mj-lt"/>
              </a:rPr>
              <a:t>Ó</a:t>
            </a:r>
            <a:r>
              <a:rPr lang="es-ES" sz="2000" b="1" dirty="0">
                <a:latin typeface="+mj-lt"/>
              </a:rPr>
              <a:t>N</a:t>
            </a:r>
            <a:r>
              <a:rPr lang="es-ES" sz="2000" dirty="0">
                <a:latin typeface="+mj-lt"/>
              </a:rPr>
              <a:t>: </a:t>
            </a:r>
          </a:p>
          <a:p>
            <a:pPr marL="0" indent="0">
              <a:buNone/>
            </a:pPr>
            <a:r>
              <a:rPr lang="es-ES" sz="2000" dirty="0">
                <a:latin typeface="+mj-lt"/>
              </a:rPr>
              <a:t>	INTEGRADA – SEMIINTEGRADA - DESINTEGRADA </a:t>
            </a:r>
          </a:p>
          <a:p>
            <a:pPr marL="0" indent="0">
              <a:buNone/>
            </a:pPr>
            <a:r>
              <a:rPr lang="es-ES" sz="2000" b="1" dirty="0">
                <a:latin typeface="+mj-lt"/>
              </a:rPr>
              <a:t>4. SEGÚN SU COMPOSICIÓN: </a:t>
            </a:r>
          </a:p>
          <a:p>
            <a:pPr marL="0" indent="0">
              <a:buNone/>
            </a:pPr>
            <a:r>
              <a:rPr lang="es-ES" sz="2000" b="1" dirty="0">
                <a:latin typeface="+mj-lt"/>
              </a:rPr>
              <a:t>	</a:t>
            </a:r>
            <a:r>
              <a:rPr lang="es-ES" sz="2000" dirty="0">
                <a:latin typeface="+mj-lt"/>
              </a:rPr>
              <a:t>NUCLEAR – EXTENSA – EXTENSA COMPUESTA</a:t>
            </a:r>
          </a:p>
          <a:p>
            <a:pPr marL="0" indent="0">
              <a:buNone/>
            </a:pPr>
            <a:r>
              <a:rPr lang="es-ES" sz="2000" b="1" dirty="0">
                <a:latin typeface="+mj-lt"/>
              </a:rPr>
              <a:t>5. SEGÚN SUS COMPLICACIONES:</a:t>
            </a:r>
          </a:p>
          <a:p>
            <a:pPr marL="0" indent="0">
              <a:buNone/>
            </a:pPr>
            <a:r>
              <a:rPr lang="es-ES" sz="2000" b="1" dirty="0">
                <a:latin typeface="+mj-lt"/>
              </a:rPr>
              <a:t>	</a:t>
            </a:r>
            <a:r>
              <a:rPr lang="es-ES" sz="2000" dirty="0">
                <a:latin typeface="+mj-lt"/>
              </a:rPr>
              <a:t>INTERRUMPIDA – CONTRAIDA – RECONSTRUIDA</a:t>
            </a:r>
          </a:p>
          <a:p>
            <a:pPr marL="0" indent="0">
              <a:buNone/>
            </a:pPr>
            <a:r>
              <a:rPr lang="es-ES" sz="2000" b="1" dirty="0">
                <a:latin typeface="+mj-lt"/>
              </a:rPr>
              <a:t>6. SEGÚN SU FUNCIONALIDAD</a:t>
            </a:r>
          </a:p>
          <a:p>
            <a:pPr marL="400050" lvl="1" indent="0">
              <a:buNone/>
            </a:pPr>
            <a:r>
              <a:rPr lang="es-ES" dirty="0">
                <a:latin typeface="+mj-lt"/>
              </a:rPr>
              <a:t>	FUNCIONAL - DISFUNCIONAL</a:t>
            </a:r>
          </a:p>
          <a:p>
            <a:pPr marL="457200" indent="-457200">
              <a:buFont typeface="+mj-lt"/>
              <a:buAutoNum type="arabicPeriod"/>
            </a:pPr>
            <a:endParaRPr lang="es-ES" sz="2000" dirty="0"/>
          </a:p>
          <a:p>
            <a:pPr marL="457200" indent="-457200">
              <a:buFont typeface="+mj-lt"/>
              <a:buAutoNum type="arabicPeriod"/>
            </a:pPr>
            <a:endParaRPr lang="es-ES" sz="2000" dirty="0"/>
          </a:p>
          <a:p>
            <a:pPr marL="457200" indent="-457200">
              <a:buFont typeface="+mj-lt"/>
              <a:buAutoNum type="arabicPeriod"/>
            </a:pPr>
            <a:endParaRPr lang="es-ES" sz="2000" b="1" dirty="0"/>
          </a:p>
        </p:txBody>
      </p:sp>
      <p:pic>
        <p:nvPicPr>
          <p:cNvPr id="3" name="Imagen 2">
            <a:extLst>
              <a:ext uri="{FF2B5EF4-FFF2-40B4-BE49-F238E27FC236}">
                <a16:creationId xmlns:a16="http://schemas.microsoft.com/office/drawing/2014/main" id="{93EE30DB-F776-BC80-F960-E705805E3135}"/>
              </a:ext>
            </a:extLst>
          </p:cNvPr>
          <p:cNvPicPr>
            <a:picLocks noChangeAspect="1"/>
          </p:cNvPicPr>
          <p:nvPr/>
        </p:nvPicPr>
        <p:blipFill>
          <a:blip r:embed="rId3"/>
          <a:stretch>
            <a:fillRect/>
          </a:stretch>
        </p:blipFill>
        <p:spPr>
          <a:xfrm>
            <a:off x="70239" y="68008"/>
            <a:ext cx="2188654" cy="487722"/>
          </a:xfrm>
          <a:prstGeom prst="rect">
            <a:avLst/>
          </a:prstGeom>
        </p:spPr>
      </p:pic>
    </p:spTree>
    <p:extLst>
      <p:ext uri="{BB962C8B-B14F-4D97-AF65-F5344CB8AC3E}">
        <p14:creationId xmlns:p14="http://schemas.microsoft.com/office/powerpoint/2010/main" val="23052473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Scale>
                                      <p:cBhvr>
                                        <p:cTn id="22"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7">
                                            <p:txEl>
                                              <p:pRg st="1" end="1"/>
                                            </p:txEl>
                                          </p:spTgt>
                                        </p:tgtEl>
                                        <p:attrNameLst>
                                          <p:attrName>ppt_x</p:attrName>
                                          <p:attrName>ppt_y</p:attrName>
                                        </p:attrNameLst>
                                      </p:cBhvr>
                                    </p:animMotion>
                                    <p:animEffect transition="in" filter="fade">
                                      <p:cBhvr>
                                        <p:cTn id="24" dur="10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animScale>
                                      <p:cBhvr>
                                        <p:cTn id="29"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7">
                                            <p:txEl>
                                              <p:pRg st="2" end="2"/>
                                            </p:txEl>
                                          </p:spTgt>
                                        </p:tgtEl>
                                        <p:attrNameLst>
                                          <p:attrName>ppt_x</p:attrName>
                                          <p:attrName>ppt_y</p:attrName>
                                        </p:attrNameLst>
                                      </p:cBhvr>
                                    </p:animMotion>
                                    <p:animEffect transition="in" filter="fade">
                                      <p:cBhvr>
                                        <p:cTn id="31" dur="10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Scale>
                                      <p:cBhvr>
                                        <p:cTn id="36"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7">
                                            <p:txEl>
                                              <p:pRg st="3" end="3"/>
                                            </p:txEl>
                                          </p:spTgt>
                                        </p:tgtEl>
                                        <p:attrNameLst>
                                          <p:attrName>ppt_x</p:attrName>
                                          <p:attrName>ppt_y</p:attrName>
                                        </p:attrNameLst>
                                      </p:cBhvr>
                                    </p:animMotion>
                                    <p:animEffect transition="in" filter="fade">
                                      <p:cBhvr>
                                        <p:cTn id="38" dur="1000"/>
                                        <p:tgtEl>
                                          <p:spTgt spid="7">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2" presetClass="entr" presetSubtype="0" fill="hold" grpId="0" nodeType="click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animScale>
                                      <p:cBhvr>
                                        <p:cTn id="43" dur="1000" decel="50000" fill="hold">
                                          <p:stCondLst>
                                            <p:cond delay="0"/>
                                          </p:stCondLst>
                                        </p:cTn>
                                        <p:tgtEl>
                                          <p:spTgt spid="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
                                            <p:txEl>
                                              <p:pRg st="4" end="4"/>
                                            </p:txEl>
                                          </p:spTgt>
                                        </p:tgtEl>
                                        <p:attrNameLst>
                                          <p:attrName>ppt_x</p:attrName>
                                          <p:attrName>ppt_y</p:attrName>
                                        </p:attrNameLst>
                                      </p:cBhvr>
                                    </p:animMotion>
                                    <p:animEffect transition="in" filter="fade">
                                      <p:cBhvr>
                                        <p:cTn id="45" dur="1000"/>
                                        <p:tgtEl>
                                          <p:spTgt spid="7">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2" presetClass="entr" presetSubtype="0" fill="hold" grpId="0" nodeType="click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Scale>
                                      <p:cBhvr>
                                        <p:cTn id="50" dur="1000" decel="50000" fill="hold">
                                          <p:stCondLst>
                                            <p:cond delay="0"/>
                                          </p:stCondLst>
                                        </p:cTn>
                                        <p:tgtEl>
                                          <p:spTgt spid="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1" dur="1000" decel="50000" fill="hold">
                                          <p:stCondLst>
                                            <p:cond delay="0"/>
                                          </p:stCondLst>
                                        </p:cTn>
                                        <p:tgtEl>
                                          <p:spTgt spid="7">
                                            <p:txEl>
                                              <p:pRg st="5" end="5"/>
                                            </p:txEl>
                                          </p:spTgt>
                                        </p:tgtEl>
                                        <p:attrNameLst>
                                          <p:attrName>ppt_x</p:attrName>
                                          <p:attrName>ppt_y</p:attrName>
                                        </p:attrNameLst>
                                      </p:cBhvr>
                                    </p:animMotion>
                                    <p:animEffect transition="in" filter="fade">
                                      <p:cBhvr>
                                        <p:cTn id="52" dur="10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2" presetClass="entr" presetSubtype="0" fill="hold" grpId="0"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Scale>
                                      <p:cBhvr>
                                        <p:cTn id="57" dur="1000" decel="50000" fill="hold">
                                          <p:stCondLst>
                                            <p:cond delay="0"/>
                                          </p:stCondLst>
                                        </p:cTn>
                                        <p:tgtEl>
                                          <p:spTgt spid="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1000" decel="50000" fill="hold">
                                          <p:stCondLst>
                                            <p:cond delay="0"/>
                                          </p:stCondLst>
                                        </p:cTn>
                                        <p:tgtEl>
                                          <p:spTgt spid="7">
                                            <p:txEl>
                                              <p:pRg st="6" end="6"/>
                                            </p:txEl>
                                          </p:spTgt>
                                        </p:tgtEl>
                                        <p:attrNameLst>
                                          <p:attrName>ppt_x</p:attrName>
                                          <p:attrName>ppt_y</p:attrName>
                                        </p:attrNameLst>
                                      </p:cBhvr>
                                    </p:animMotion>
                                    <p:animEffect transition="in" filter="fade">
                                      <p:cBhvr>
                                        <p:cTn id="59" dur="10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2" presetClass="entr" presetSubtype="0" fill="hold" grpId="0"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Scale>
                                      <p:cBhvr>
                                        <p:cTn id="64" dur="1000" decel="50000" fill="hold">
                                          <p:stCondLst>
                                            <p:cond delay="0"/>
                                          </p:stCondLst>
                                        </p:cTn>
                                        <p:tgtEl>
                                          <p:spTgt spid="7">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5" dur="1000" decel="50000" fill="hold">
                                          <p:stCondLst>
                                            <p:cond delay="0"/>
                                          </p:stCondLst>
                                        </p:cTn>
                                        <p:tgtEl>
                                          <p:spTgt spid="7">
                                            <p:txEl>
                                              <p:pRg st="7" end="7"/>
                                            </p:txEl>
                                          </p:spTgt>
                                        </p:tgtEl>
                                        <p:attrNameLst>
                                          <p:attrName>ppt_x</p:attrName>
                                          <p:attrName>ppt_y</p:attrName>
                                        </p:attrNameLst>
                                      </p:cBhvr>
                                    </p:animMotion>
                                    <p:animEffect transition="in" filter="fade">
                                      <p:cBhvr>
                                        <p:cTn id="66" dur="1000"/>
                                        <p:tgtEl>
                                          <p:spTgt spid="7">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2" presetClass="entr" presetSubtype="0" fill="hold" grpId="0"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Scale>
                                      <p:cBhvr>
                                        <p:cTn id="71" dur="1000" decel="50000" fill="hold">
                                          <p:stCondLst>
                                            <p:cond delay="0"/>
                                          </p:stCondLst>
                                        </p:cTn>
                                        <p:tgtEl>
                                          <p:spTgt spid="7">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2" dur="1000" decel="50000" fill="hold">
                                          <p:stCondLst>
                                            <p:cond delay="0"/>
                                          </p:stCondLst>
                                        </p:cTn>
                                        <p:tgtEl>
                                          <p:spTgt spid="7">
                                            <p:txEl>
                                              <p:pRg st="8" end="8"/>
                                            </p:txEl>
                                          </p:spTgt>
                                        </p:tgtEl>
                                        <p:attrNameLst>
                                          <p:attrName>ppt_x</p:attrName>
                                          <p:attrName>ppt_y</p:attrName>
                                        </p:attrNameLst>
                                      </p:cBhvr>
                                    </p:animMotion>
                                    <p:animEffect transition="in" filter="fade">
                                      <p:cBhvr>
                                        <p:cTn id="73" dur="1000"/>
                                        <p:tgtEl>
                                          <p:spTgt spid="7">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grpId="0" nodeType="clickEffect">
                                  <p:stCondLst>
                                    <p:cond delay="0"/>
                                  </p:stCondLst>
                                  <p:childTnLst>
                                    <p:set>
                                      <p:cBhvr>
                                        <p:cTn id="77" dur="1" fill="hold">
                                          <p:stCondLst>
                                            <p:cond delay="0"/>
                                          </p:stCondLst>
                                        </p:cTn>
                                        <p:tgtEl>
                                          <p:spTgt spid="7">
                                            <p:txEl>
                                              <p:pRg st="9" end="9"/>
                                            </p:txEl>
                                          </p:spTgt>
                                        </p:tgtEl>
                                        <p:attrNameLst>
                                          <p:attrName>style.visibility</p:attrName>
                                        </p:attrNameLst>
                                      </p:cBhvr>
                                      <p:to>
                                        <p:strVal val="visible"/>
                                      </p:to>
                                    </p:set>
                                    <p:animScale>
                                      <p:cBhvr>
                                        <p:cTn id="78" dur="1000" decel="50000" fill="hold">
                                          <p:stCondLst>
                                            <p:cond delay="0"/>
                                          </p:stCondLst>
                                        </p:cTn>
                                        <p:tgtEl>
                                          <p:spTgt spid="7">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7">
                                            <p:txEl>
                                              <p:pRg st="9" end="9"/>
                                            </p:txEl>
                                          </p:spTgt>
                                        </p:tgtEl>
                                        <p:attrNameLst>
                                          <p:attrName>ppt_x</p:attrName>
                                          <p:attrName>ppt_y</p:attrName>
                                        </p:attrNameLst>
                                      </p:cBhvr>
                                    </p:animMotion>
                                    <p:animEffect transition="in" filter="fade">
                                      <p:cBhvr>
                                        <p:cTn id="80" dur="1000"/>
                                        <p:tgtEl>
                                          <p:spTgt spid="7">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grpId="0" nodeType="clickEffect">
                                  <p:stCondLst>
                                    <p:cond delay="0"/>
                                  </p:stCondLst>
                                  <p:childTnLst>
                                    <p:set>
                                      <p:cBhvr>
                                        <p:cTn id="84" dur="1" fill="hold">
                                          <p:stCondLst>
                                            <p:cond delay="0"/>
                                          </p:stCondLst>
                                        </p:cTn>
                                        <p:tgtEl>
                                          <p:spTgt spid="7">
                                            <p:txEl>
                                              <p:pRg st="10" end="10"/>
                                            </p:txEl>
                                          </p:spTgt>
                                        </p:tgtEl>
                                        <p:attrNameLst>
                                          <p:attrName>style.visibility</p:attrName>
                                        </p:attrNameLst>
                                      </p:cBhvr>
                                      <p:to>
                                        <p:strVal val="visible"/>
                                      </p:to>
                                    </p:set>
                                    <p:animScale>
                                      <p:cBhvr>
                                        <p:cTn id="85" dur="1000" decel="50000" fill="hold">
                                          <p:stCondLst>
                                            <p:cond delay="0"/>
                                          </p:stCondLst>
                                        </p:cTn>
                                        <p:tgtEl>
                                          <p:spTgt spid="7">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7">
                                            <p:txEl>
                                              <p:pRg st="10" end="10"/>
                                            </p:txEl>
                                          </p:spTgt>
                                        </p:tgtEl>
                                        <p:attrNameLst>
                                          <p:attrName>ppt_x</p:attrName>
                                          <p:attrName>ppt_y</p:attrName>
                                        </p:attrNameLst>
                                      </p:cBhvr>
                                    </p:animMotion>
                                    <p:animEffect transition="in" filter="fade">
                                      <p:cBhvr>
                                        <p:cTn id="87" dur="1000"/>
                                        <p:tgtEl>
                                          <p:spTgt spid="7">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52" presetClass="entr" presetSubtype="0" fill="hold" grpId="0" nodeType="clickEffect">
                                  <p:stCondLst>
                                    <p:cond delay="0"/>
                                  </p:stCondLst>
                                  <p:childTnLst>
                                    <p:set>
                                      <p:cBhvr>
                                        <p:cTn id="91" dur="1" fill="hold">
                                          <p:stCondLst>
                                            <p:cond delay="0"/>
                                          </p:stCondLst>
                                        </p:cTn>
                                        <p:tgtEl>
                                          <p:spTgt spid="7">
                                            <p:txEl>
                                              <p:pRg st="11" end="11"/>
                                            </p:txEl>
                                          </p:spTgt>
                                        </p:tgtEl>
                                        <p:attrNameLst>
                                          <p:attrName>style.visibility</p:attrName>
                                        </p:attrNameLst>
                                      </p:cBhvr>
                                      <p:to>
                                        <p:strVal val="visible"/>
                                      </p:to>
                                    </p:set>
                                    <p:animScale>
                                      <p:cBhvr>
                                        <p:cTn id="92" dur="1000" decel="50000" fill="hold">
                                          <p:stCondLst>
                                            <p:cond delay="0"/>
                                          </p:stCondLst>
                                        </p:cTn>
                                        <p:tgtEl>
                                          <p:spTgt spid="7">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3" dur="1000" decel="50000" fill="hold">
                                          <p:stCondLst>
                                            <p:cond delay="0"/>
                                          </p:stCondLst>
                                        </p:cTn>
                                        <p:tgtEl>
                                          <p:spTgt spid="7">
                                            <p:txEl>
                                              <p:pRg st="11" end="11"/>
                                            </p:txEl>
                                          </p:spTgt>
                                        </p:tgtEl>
                                        <p:attrNameLst>
                                          <p:attrName>ppt_x</p:attrName>
                                          <p:attrName>ppt_y</p:attrName>
                                        </p:attrNameLst>
                                      </p:cBhvr>
                                    </p:animMotion>
                                    <p:animEffect transition="in" filter="fade">
                                      <p:cBhvr>
                                        <p:cTn id="94" dur="1000"/>
                                        <p:tgtEl>
                                          <p:spTgt spid="7">
                                            <p:txEl>
                                              <p:pRg st="11" end="11"/>
                                            </p:txEl>
                                          </p:spTgt>
                                        </p:tgtEl>
                                      </p:cBhvr>
                                    </p:animEffect>
                                  </p:childTnLst>
                                </p:cTn>
                              </p:par>
                              <p:par>
                                <p:cTn id="95" presetID="52" presetClass="entr" presetSubtype="0" fill="hold" grpId="0" nodeType="withEffect">
                                  <p:stCondLst>
                                    <p:cond delay="0"/>
                                  </p:stCondLst>
                                  <p:childTnLst>
                                    <p:set>
                                      <p:cBhvr>
                                        <p:cTn id="96" dur="1" fill="hold">
                                          <p:stCondLst>
                                            <p:cond delay="0"/>
                                          </p:stCondLst>
                                        </p:cTn>
                                        <p:tgtEl>
                                          <p:spTgt spid="7">
                                            <p:txEl>
                                              <p:pRg st="12" end="12"/>
                                            </p:txEl>
                                          </p:spTgt>
                                        </p:tgtEl>
                                        <p:attrNameLst>
                                          <p:attrName>style.visibility</p:attrName>
                                        </p:attrNameLst>
                                      </p:cBhvr>
                                      <p:to>
                                        <p:strVal val="visible"/>
                                      </p:to>
                                    </p:set>
                                    <p:animScale>
                                      <p:cBhvr>
                                        <p:cTn id="97" dur="1000" decel="50000" fill="hold">
                                          <p:stCondLst>
                                            <p:cond delay="0"/>
                                          </p:stCondLst>
                                        </p:cTn>
                                        <p:tgtEl>
                                          <p:spTgt spid="7">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8" dur="1000" decel="50000" fill="hold">
                                          <p:stCondLst>
                                            <p:cond delay="0"/>
                                          </p:stCondLst>
                                        </p:cTn>
                                        <p:tgtEl>
                                          <p:spTgt spid="7">
                                            <p:txEl>
                                              <p:pRg st="12" end="12"/>
                                            </p:txEl>
                                          </p:spTgt>
                                        </p:tgtEl>
                                        <p:attrNameLst>
                                          <p:attrName>ppt_x</p:attrName>
                                          <p:attrName>ppt_y</p:attrName>
                                        </p:attrNameLst>
                                      </p:cBhvr>
                                    </p:animMotion>
                                    <p:animEffect transition="in" filter="fade">
                                      <p:cBhvr>
                                        <p:cTn id="99" dur="10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3600" b="1" dirty="0"/>
              <a:t>LA IMPLEMENTACION DE JUSTICIA</a:t>
            </a:r>
          </a:p>
        </p:txBody>
      </p:sp>
      <p:sp>
        <p:nvSpPr>
          <p:cNvPr id="3" name="Marcador de contenido 2"/>
          <p:cNvSpPr>
            <a:spLocks noGrp="1"/>
          </p:cNvSpPr>
          <p:nvPr>
            <p:ph sz="half" idx="1"/>
          </p:nvPr>
        </p:nvSpPr>
        <p:spPr>
          <a:xfrm>
            <a:off x="216469" y="1600200"/>
            <a:ext cx="4043730" cy="4525963"/>
          </a:xfrm>
          <a:ln w="28575" cmpd="sng">
            <a:solidFill>
              <a:schemeClr val="tx1"/>
            </a:solidFill>
          </a:ln>
        </p:spPr>
        <p:txBody>
          <a:bodyPr>
            <a:normAutofit fontScale="92500"/>
          </a:bodyPr>
          <a:lstStyle/>
          <a:p>
            <a:pPr marL="0" indent="0" algn="ctr">
              <a:buNone/>
            </a:pPr>
            <a:r>
              <a:rPr lang="es-ES" sz="3200" b="1" dirty="0">
                <a:latin typeface="+mj-lt"/>
              </a:rPr>
              <a:t>JUSTICIA TRADICIONAL</a:t>
            </a:r>
          </a:p>
          <a:p>
            <a:pPr marL="0" indent="0" algn="ctr">
              <a:buNone/>
            </a:pPr>
            <a:r>
              <a:rPr lang="es-ES" sz="3600" dirty="0">
                <a:latin typeface="+mj-lt"/>
              </a:rPr>
              <a:t>En el manejo de los casos importa mas la “Solución Jurídica”, que 	la “Solución Real del 	problema”.</a:t>
            </a:r>
            <a:r>
              <a:rPr lang="es-MX" sz="3600" dirty="0"/>
              <a:t>  </a:t>
            </a:r>
          </a:p>
          <a:p>
            <a:pPr marL="0" indent="0" algn="ctr">
              <a:buNone/>
            </a:pPr>
            <a:endParaRPr lang="es-MX" sz="900" dirty="0"/>
          </a:p>
          <a:p>
            <a:pPr marL="0" indent="0" algn="ctr">
              <a:buNone/>
            </a:pPr>
            <a:endParaRPr lang="es-MX" sz="900" dirty="0"/>
          </a:p>
          <a:p>
            <a:pPr marL="0" indent="0" algn="ctr">
              <a:buNone/>
            </a:pPr>
            <a:endParaRPr lang="es-MX" sz="900" dirty="0"/>
          </a:p>
          <a:p>
            <a:pPr marL="0" indent="0" algn="ctr">
              <a:buNone/>
            </a:pPr>
            <a:endParaRPr lang="es-MX" sz="900" dirty="0"/>
          </a:p>
          <a:p>
            <a:pPr marL="0" indent="0" algn="ctr">
              <a:buNone/>
            </a:pPr>
            <a:r>
              <a:rPr lang="es-MX" sz="900" dirty="0"/>
              <a:t>Justicia retributiva, que se centra en el castigo del infractor. </a:t>
            </a:r>
            <a:endParaRPr lang="es-ES" sz="900" dirty="0">
              <a:latin typeface="+mj-lt"/>
            </a:endParaRPr>
          </a:p>
        </p:txBody>
      </p:sp>
      <p:sp>
        <p:nvSpPr>
          <p:cNvPr id="4" name="Marcador de contenido 3"/>
          <p:cNvSpPr>
            <a:spLocks noGrp="1"/>
          </p:cNvSpPr>
          <p:nvPr>
            <p:ph sz="half" idx="2"/>
          </p:nvPr>
        </p:nvSpPr>
        <p:spPr>
          <a:xfrm>
            <a:off x="4401531" y="1600200"/>
            <a:ext cx="4043730" cy="4525963"/>
          </a:xfrm>
          <a:solidFill>
            <a:schemeClr val="bg1"/>
          </a:solidFill>
          <a:ln w="28575" cmpd="sng">
            <a:noFill/>
            <a:prstDash val="solid"/>
          </a:ln>
          <a:effectLst>
            <a:softEdge rad="1270000"/>
          </a:effectLst>
        </p:spPr>
        <p:txBody>
          <a:bodyPr>
            <a:normAutofit fontScale="92500"/>
          </a:bodyPr>
          <a:lstStyle/>
          <a:p>
            <a:pPr marL="0" indent="0" algn="ctr">
              <a:buNone/>
            </a:pPr>
            <a:r>
              <a:rPr lang="es-ES" sz="3200" b="1" dirty="0">
                <a:latin typeface="+mj-lt"/>
              </a:rPr>
              <a:t>JUSTICIA RESTAURATIVA </a:t>
            </a:r>
          </a:p>
          <a:p>
            <a:pPr marL="0" indent="0" algn="ctr">
              <a:buNone/>
            </a:pPr>
            <a:r>
              <a:rPr lang="es-ES" sz="3600" dirty="0">
                <a:latin typeface="+mj-lt"/>
              </a:rPr>
              <a:t>Nace en lo Penal. Busca la Conciliación como principal “Alternativa para la Resolución del Conflicto” </a:t>
            </a:r>
          </a:p>
          <a:p>
            <a:endParaRPr lang="es-ES" sz="3600" dirty="0"/>
          </a:p>
        </p:txBody>
      </p:sp>
      <p:sp>
        <p:nvSpPr>
          <p:cNvPr id="6" name="CuadroTexto 5">
            <a:extLst>
              <a:ext uri="{FF2B5EF4-FFF2-40B4-BE49-F238E27FC236}">
                <a16:creationId xmlns:a16="http://schemas.microsoft.com/office/drawing/2014/main" id="{E1871F6C-4C87-E598-2715-8D2322C8A9D5}"/>
              </a:ext>
            </a:extLst>
          </p:cNvPr>
          <p:cNvSpPr txBox="1"/>
          <p:nvPr/>
        </p:nvSpPr>
        <p:spPr>
          <a:xfrm>
            <a:off x="4572000" y="5802997"/>
            <a:ext cx="3793564" cy="461665"/>
          </a:xfrm>
          <a:prstGeom prst="rect">
            <a:avLst/>
          </a:prstGeom>
          <a:noFill/>
        </p:spPr>
        <p:txBody>
          <a:bodyPr wrap="square">
            <a:spAutoFit/>
          </a:bodyPr>
          <a:lstStyle/>
          <a:p>
            <a:r>
              <a:rPr lang="es-MX" sz="800" dirty="0"/>
              <a:t>La justicia restaurativa en Colombia es un enfoque que busca reparar el daño causado por un delito, priorizando a las víctimas y promoviendo la reconciliación entre ellas y los victimarios, con la participación de la comunidad</a:t>
            </a:r>
            <a:endParaRPr lang="es-CO" sz="800" dirty="0"/>
          </a:p>
        </p:txBody>
      </p:sp>
      <p:pic>
        <p:nvPicPr>
          <p:cNvPr id="7" name="Imagen 6">
            <a:extLst>
              <a:ext uri="{FF2B5EF4-FFF2-40B4-BE49-F238E27FC236}">
                <a16:creationId xmlns:a16="http://schemas.microsoft.com/office/drawing/2014/main" id="{2EA7D4ED-7F25-B056-30A1-1D87B2BB8969}"/>
              </a:ext>
            </a:extLst>
          </p:cNvPr>
          <p:cNvPicPr>
            <a:picLocks noChangeAspect="1"/>
          </p:cNvPicPr>
          <p:nvPr/>
        </p:nvPicPr>
        <p:blipFill>
          <a:blip r:embed="rId3"/>
          <a:stretch>
            <a:fillRect/>
          </a:stretch>
        </p:blipFill>
        <p:spPr>
          <a:xfrm>
            <a:off x="51647" y="0"/>
            <a:ext cx="2186687" cy="488057"/>
          </a:xfrm>
          <a:prstGeom prst="rect">
            <a:avLst/>
          </a:prstGeom>
        </p:spPr>
      </p:pic>
    </p:spTree>
    <p:extLst>
      <p:ext uri="{BB962C8B-B14F-4D97-AF65-F5344CB8AC3E}">
        <p14:creationId xmlns:p14="http://schemas.microsoft.com/office/powerpoint/2010/main" val="39763386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 calcmode="lin" valueType="num">
                                      <p:cBhvr>
                                        <p:cTn id="17" dur="1000" fill="hold"/>
                                        <p:tgtEl>
                                          <p:spTgt spid="3">
                                            <p:bg/>
                                          </p:spTgt>
                                        </p:tgtEl>
                                        <p:attrNameLst>
                                          <p:attrName>ppt_w</p:attrName>
                                        </p:attrNameLst>
                                      </p:cBhvr>
                                      <p:tavLst>
                                        <p:tav tm="0">
                                          <p:val>
                                            <p:fltVal val="0"/>
                                          </p:val>
                                        </p:tav>
                                        <p:tav tm="100000">
                                          <p:val>
                                            <p:strVal val="#ppt_w"/>
                                          </p:val>
                                        </p:tav>
                                      </p:tavLst>
                                    </p:anim>
                                    <p:anim calcmode="lin" valueType="num">
                                      <p:cBhvr>
                                        <p:cTn id="18" dur="1000" fill="hold"/>
                                        <p:tgtEl>
                                          <p:spTgt spid="3">
                                            <p:bg/>
                                          </p:spTgt>
                                        </p:tgtEl>
                                        <p:attrNameLst>
                                          <p:attrName>ppt_h</p:attrName>
                                        </p:attrNameLst>
                                      </p:cBhvr>
                                      <p:tavLst>
                                        <p:tav tm="0">
                                          <p:val>
                                            <p:fltVal val="0"/>
                                          </p:val>
                                        </p:tav>
                                        <p:tav tm="100000">
                                          <p:val>
                                            <p:strVal val="#ppt_h"/>
                                          </p:val>
                                        </p:tav>
                                      </p:tavLst>
                                    </p:anim>
                                    <p:anim calcmode="lin" valueType="num">
                                      <p:cBhvr>
                                        <p:cTn id="19"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7" fill="hold">
                      <p:stCondLst>
                        <p:cond delay="indefinite"/>
                      </p:stCondLst>
                      <p:childTnLst>
                        <p:par>
                          <p:cTn id="38" fill="hold">
                            <p:stCondLst>
                              <p:cond delay="0"/>
                            </p:stCondLst>
                            <p:childTnLst>
                              <p:par>
                                <p:cTn id="39" presetID="15" presetClass="entr" presetSubtype="0"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 calcmode="lin" valueType="num">
                                      <p:cBhvr>
                                        <p:cTn id="49" dur="1000" fill="hold"/>
                                        <p:tgtEl>
                                          <p:spTgt spid="4">
                                            <p:bg/>
                                          </p:spTgt>
                                        </p:tgtEl>
                                        <p:attrNameLst>
                                          <p:attrName>ppt_w</p:attrName>
                                        </p:attrNameLst>
                                      </p:cBhvr>
                                      <p:tavLst>
                                        <p:tav tm="0">
                                          <p:val>
                                            <p:fltVal val="0"/>
                                          </p:val>
                                        </p:tav>
                                        <p:tav tm="100000">
                                          <p:val>
                                            <p:strVal val="#ppt_w"/>
                                          </p:val>
                                        </p:tav>
                                      </p:tavLst>
                                    </p:anim>
                                    <p:anim calcmode="lin" valueType="num">
                                      <p:cBhvr>
                                        <p:cTn id="50" dur="1000" fill="hold"/>
                                        <p:tgtEl>
                                          <p:spTgt spid="4">
                                            <p:bg/>
                                          </p:spTgt>
                                        </p:tgtEl>
                                        <p:attrNameLst>
                                          <p:attrName>ppt_h</p:attrName>
                                        </p:attrNameLst>
                                      </p:cBhvr>
                                      <p:tavLst>
                                        <p:tav tm="0">
                                          <p:val>
                                            <p:fltVal val="0"/>
                                          </p:val>
                                        </p:tav>
                                        <p:tav tm="100000">
                                          <p:val>
                                            <p:strVal val="#ppt_h"/>
                                          </p:val>
                                        </p:tav>
                                      </p:tavLst>
                                    </p:anim>
                                    <p:anim calcmode="lin" valueType="num">
                                      <p:cBhvr>
                                        <p:cTn id="51" dur="1000" fill="hold"/>
                                        <p:tgtEl>
                                          <p:spTgt spid="4">
                                            <p:bg/>
                                          </p:spTgt>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
                                            <p:bg/>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4">
                                            <p:txEl>
                                              <p:pRg st="0" end="0"/>
                                            </p:txEl>
                                          </p:spTgt>
                                        </p:tgtEl>
                                        <p:attrNameLst>
                                          <p:attrName>style.visibility</p:attrName>
                                        </p:attrNameLst>
                                      </p:cBhvr>
                                      <p:to>
                                        <p:strVal val="visible"/>
                                      </p:to>
                                    </p:set>
                                    <p:anim calcmode="lin" valueType="num">
                                      <p:cBhvr>
                                        <p:cTn id="5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grpId="0" nodeType="clickEffect">
                                  <p:stCondLst>
                                    <p:cond delay="0"/>
                                  </p:stCondLst>
                                  <p:childTnLst>
                                    <p:set>
                                      <p:cBhvr>
                                        <p:cTn id="64" dur="1" fill="hold">
                                          <p:stCondLst>
                                            <p:cond delay="0"/>
                                          </p:stCondLst>
                                        </p:cTn>
                                        <p:tgtEl>
                                          <p:spTgt spid="4">
                                            <p:txEl>
                                              <p:pRg st="1" end="1"/>
                                            </p:txEl>
                                          </p:spTgt>
                                        </p:tgtEl>
                                        <p:attrNameLst>
                                          <p:attrName>style.visibility</p:attrName>
                                        </p:attrNameLst>
                                      </p:cBhvr>
                                      <p:to>
                                        <p:strVal val="visible"/>
                                      </p:to>
                                    </p:set>
                                    <p:anim calcmode="lin" valueType="num">
                                      <p:cBhvr>
                                        <p:cTn id="65"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66"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67" dur="1000" fill="hold"/>
                                        <p:tgtEl>
                                          <p:spTgt spid="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5800" y="819509"/>
            <a:ext cx="7772400" cy="810883"/>
          </a:xfrm>
        </p:spPr>
        <p:txBody>
          <a:bodyPr>
            <a:normAutofit fontScale="90000"/>
          </a:bodyPr>
          <a:lstStyle/>
          <a:p>
            <a:pPr algn="ctr"/>
            <a:br>
              <a:rPr lang="es-ES" sz="3200" b="1" dirty="0"/>
            </a:br>
            <a:br>
              <a:rPr lang="es-ES" sz="3200" b="1" dirty="0"/>
            </a:br>
            <a:r>
              <a:rPr lang="es-ES" sz="3200" b="1" dirty="0"/>
              <a:t>   </a:t>
            </a:r>
            <a:r>
              <a:rPr lang="es-ES" sz="3100" b="1" dirty="0"/>
              <a:t>DE LA CONCILIACION COMO MEDIO ALTERNATIVO DE RESOLUCIÓN DE CONFLICTOS</a:t>
            </a:r>
          </a:p>
        </p:txBody>
      </p:sp>
      <p:sp>
        <p:nvSpPr>
          <p:cNvPr id="5" name="Marcador de contenido 4"/>
          <p:cNvSpPr>
            <a:spLocks noGrp="1"/>
          </p:cNvSpPr>
          <p:nvPr>
            <p:ph type="subTitle" idx="1"/>
          </p:nvPr>
        </p:nvSpPr>
        <p:spPr>
          <a:xfrm>
            <a:off x="465826" y="1902225"/>
            <a:ext cx="7772400" cy="4403812"/>
          </a:xfrm>
        </p:spPr>
        <p:txBody>
          <a:bodyPr>
            <a:normAutofit/>
          </a:bodyPr>
          <a:lstStyle/>
          <a:p>
            <a:pPr marL="0" indent="0" algn="ctr">
              <a:buNone/>
            </a:pPr>
            <a:r>
              <a:rPr lang="es-ES" sz="2800" b="1" dirty="0">
                <a:latin typeface="+mj-lt"/>
              </a:rPr>
              <a:t>RAZONES PARA ADOPTARLA</a:t>
            </a:r>
          </a:p>
          <a:p>
            <a:pPr marL="342900" indent="-342900" algn="just">
              <a:buFont typeface="Arial"/>
              <a:buChar char="•"/>
            </a:pPr>
            <a:r>
              <a:rPr lang="es-ES" sz="2800" dirty="0">
                <a:latin typeface="+mj-lt"/>
              </a:rPr>
              <a:t>La “verdad legal” dista de lo que las partes puedan ver como solución justa al conflicto.</a:t>
            </a:r>
          </a:p>
          <a:p>
            <a:pPr marL="342900" indent="-342900" algn="just">
              <a:buFont typeface="Arial"/>
              <a:buChar char="•"/>
            </a:pPr>
            <a:r>
              <a:rPr lang="es-ES" sz="2800" dirty="0">
                <a:latin typeface="+mj-lt"/>
              </a:rPr>
              <a:t>La onerosidad: costos económicos.</a:t>
            </a:r>
          </a:p>
          <a:p>
            <a:pPr marL="342900" indent="-342900" algn="just">
              <a:buFont typeface="Arial"/>
              <a:buChar char="•"/>
            </a:pPr>
            <a:r>
              <a:rPr lang="es-ES" sz="2800" dirty="0">
                <a:latin typeface="+mj-lt"/>
              </a:rPr>
              <a:t>La congestión judicial – demora judicial.</a:t>
            </a:r>
          </a:p>
          <a:p>
            <a:pPr marL="342900" indent="-342900" algn="just">
              <a:buFont typeface="Arial"/>
              <a:buChar char="•"/>
            </a:pPr>
            <a:r>
              <a:rPr lang="es-ES" sz="2800" dirty="0">
                <a:latin typeface="+mj-lt"/>
              </a:rPr>
              <a:t>Lo impredecible del fallo genera en  las partes incertidumbre jurídica. </a:t>
            </a:r>
          </a:p>
          <a:p>
            <a:pPr marL="342900" indent="-342900" algn="just">
              <a:buFont typeface="Arial"/>
              <a:buChar char="•"/>
            </a:pPr>
            <a:r>
              <a:rPr lang="es-ES" sz="2800" dirty="0">
                <a:latin typeface="+mj-lt"/>
              </a:rPr>
              <a:t>La existencia de una pluralidad cultural, social al interior del territorio nacional.</a:t>
            </a:r>
          </a:p>
        </p:txBody>
      </p:sp>
      <p:pic>
        <p:nvPicPr>
          <p:cNvPr id="2" name="Imagen 1">
            <a:extLst>
              <a:ext uri="{FF2B5EF4-FFF2-40B4-BE49-F238E27FC236}">
                <a16:creationId xmlns:a16="http://schemas.microsoft.com/office/drawing/2014/main" id="{A27500B4-639C-4CC0-A43D-2D40B0667912}"/>
              </a:ext>
            </a:extLst>
          </p:cNvPr>
          <p:cNvPicPr>
            <a:picLocks noChangeAspect="1"/>
          </p:cNvPicPr>
          <p:nvPr/>
        </p:nvPicPr>
        <p:blipFill>
          <a:blip r:embed="rId3"/>
          <a:stretch>
            <a:fillRect/>
          </a:stretch>
        </p:blipFill>
        <p:spPr>
          <a:xfrm>
            <a:off x="77638" y="59619"/>
            <a:ext cx="2186687" cy="488057"/>
          </a:xfrm>
          <a:prstGeom prst="rect">
            <a:avLst/>
          </a:prstGeom>
        </p:spPr>
      </p:pic>
    </p:spTree>
    <p:extLst>
      <p:ext uri="{BB962C8B-B14F-4D97-AF65-F5344CB8AC3E}">
        <p14:creationId xmlns:p14="http://schemas.microsoft.com/office/powerpoint/2010/main" val="19957110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80">
                                          <p:stCondLst>
                                            <p:cond delay="0"/>
                                          </p:stCondLst>
                                        </p:cTn>
                                        <p:tgtEl>
                                          <p:spTgt spid="5">
                                            <p:txEl>
                                              <p:pRg st="0" end="0"/>
                                            </p:txEl>
                                          </p:spTgt>
                                        </p:tgtEl>
                                      </p:cBhvr>
                                    </p:animEffect>
                                    <p:anim calcmode="lin" valueType="num">
                                      <p:cBhvr>
                                        <p:cTn id="1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5">
                                            <p:txEl>
                                              <p:pRg st="0" end="0"/>
                                            </p:txEl>
                                          </p:spTgt>
                                        </p:tgtEl>
                                      </p:cBhvr>
                                      <p:to x="100000" y="60000"/>
                                    </p:animScale>
                                    <p:animScale>
                                      <p:cBhvr>
                                        <p:cTn id="24" dur="166" decel="50000">
                                          <p:stCondLst>
                                            <p:cond delay="676"/>
                                          </p:stCondLst>
                                        </p:cTn>
                                        <p:tgtEl>
                                          <p:spTgt spid="5">
                                            <p:txEl>
                                              <p:pRg st="0" end="0"/>
                                            </p:txEl>
                                          </p:spTgt>
                                        </p:tgtEl>
                                      </p:cBhvr>
                                      <p:to x="100000" y="100000"/>
                                    </p:animScale>
                                    <p:animScale>
                                      <p:cBhvr>
                                        <p:cTn id="25" dur="26">
                                          <p:stCondLst>
                                            <p:cond delay="1312"/>
                                          </p:stCondLst>
                                        </p:cTn>
                                        <p:tgtEl>
                                          <p:spTgt spid="5">
                                            <p:txEl>
                                              <p:pRg st="0" end="0"/>
                                            </p:txEl>
                                          </p:spTgt>
                                        </p:tgtEl>
                                      </p:cBhvr>
                                      <p:to x="100000" y="80000"/>
                                    </p:animScale>
                                    <p:animScale>
                                      <p:cBhvr>
                                        <p:cTn id="26" dur="166" decel="50000">
                                          <p:stCondLst>
                                            <p:cond delay="1338"/>
                                          </p:stCondLst>
                                        </p:cTn>
                                        <p:tgtEl>
                                          <p:spTgt spid="5">
                                            <p:txEl>
                                              <p:pRg st="0" end="0"/>
                                            </p:txEl>
                                          </p:spTgt>
                                        </p:tgtEl>
                                      </p:cBhvr>
                                      <p:to x="100000" y="100000"/>
                                    </p:animScale>
                                    <p:animScale>
                                      <p:cBhvr>
                                        <p:cTn id="27" dur="26">
                                          <p:stCondLst>
                                            <p:cond delay="1642"/>
                                          </p:stCondLst>
                                        </p:cTn>
                                        <p:tgtEl>
                                          <p:spTgt spid="5">
                                            <p:txEl>
                                              <p:pRg st="0" end="0"/>
                                            </p:txEl>
                                          </p:spTgt>
                                        </p:tgtEl>
                                      </p:cBhvr>
                                      <p:to x="100000" y="90000"/>
                                    </p:animScale>
                                    <p:animScale>
                                      <p:cBhvr>
                                        <p:cTn id="28" dur="166" decel="50000">
                                          <p:stCondLst>
                                            <p:cond delay="1668"/>
                                          </p:stCondLst>
                                        </p:cTn>
                                        <p:tgtEl>
                                          <p:spTgt spid="5">
                                            <p:txEl>
                                              <p:pRg st="0" end="0"/>
                                            </p:txEl>
                                          </p:spTgt>
                                        </p:tgtEl>
                                      </p:cBhvr>
                                      <p:to x="100000" y="100000"/>
                                    </p:animScale>
                                    <p:animScale>
                                      <p:cBhvr>
                                        <p:cTn id="29" dur="26">
                                          <p:stCondLst>
                                            <p:cond delay="1808"/>
                                          </p:stCondLst>
                                        </p:cTn>
                                        <p:tgtEl>
                                          <p:spTgt spid="5">
                                            <p:txEl>
                                              <p:pRg st="0" end="0"/>
                                            </p:txEl>
                                          </p:spTgt>
                                        </p:tgtEl>
                                      </p:cBhvr>
                                      <p:to x="100000" y="95000"/>
                                    </p:animScale>
                                    <p:animScale>
                                      <p:cBhvr>
                                        <p:cTn id="30" dur="166" decel="50000">
                                          <p:stCondLst>
                                            <p:cond delay="1834"/>
                                          </p:stCondLst>
                                        </p:cTn>
                                        <p:tgtEl>
                                          <p:spTgt spid="5">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wipe(down)">
                                      <p:cBhvr>
                                        <p:cTn id="35" dur="580">
                                          <p:stCondLst>
                                            <p:cond delay="0"/>
                                          </p:stCondLst>
                                        </p:cTn>
                                        <p:tgtEl>
                                          <p:spTgt spid="5">
                                            <p:txEl>
                                              <p:pRg st="1" end="1"/>
                                            </p:txEl>
                                          </p:spTgt>
                                        </p:tgtEl>
                                      </p:cBhvr>
                                    </p:animEffect>
                                    <p:anim calcmode="lin" valueType="num">
                                      <p:cBhvr>
                                        <p:cTn id="36" dur="1822" tmFilter="0,0; 0.14,0.36; 0.43,0.73; 0.71,0.91; 1.0,1.0">
                                          <p:stCondLst>
                                            <p:cond delay="0"/>
                                          </p:stCondLst>
                                        </p:cTn>
                                        <p:tgtEl>
                                          <p:spTgt spid="5">
                                            <p:txEl>
                                              <p:pRg st="1" end="1"/>
                                            </p:txEl>
                                          </p:spTgt>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xEl>
                                              <p:pRg st="1" end="1"/>
                                            </p:txEl>
                                          </p:spTgt>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xEl>
                                              <p:pRg st="1" end="1"/>
                                            </p:txEl>
                                          </p:spTgt>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xEl>
                                              <p:pRg st="1" end="1"/>
                                            </p:txEl>
                                          </p:spTgt>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xEl>
                                              <p:pRg st="1" end="1"/>
                                            </p:txEl>
                                          </p:spTgt>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xEl>
                                              <p:pRg st="1" end="1"/>
                                            </p:txEl>
                                          </p:spTgt>
                                        </p:tgtEl>
                                      </p:cBhvr>
                                      <p:to x="100000" y="60000"/>
                                    </p:animScale>
                                    <p:animScale>
                                      <p:cBhvr>
                                        <p:cTn id="42" dur="166" decel="50000">
                                          <p:stCondLst>
                                            <p:cond delay="676"/>
                                          </p:stCondLst>
                                        </p:cTn>
                                        <p:tgtEl>
                                          <p:spTgt spid="5">
                                            <p:txEl>
                                              <p:pRg st="1" end="1"/>
                                            </p:txEl>
                                          </p:spTgt>
                                        </p:tgtEl>
                                      </p:cBhvr>
                                      <p:to x="100000" y="100000"/>
                                    </p:animScale>
                                    <p:animScale>
                                      <p:cBhvr>
                                        <p:cTn id="43" dur="26">
                                          <p:stCondLst>
                                            <p:cond delay="1312"/>
                                          </p:stCondLst>
                                        </p:cTn>
                                        <p:tgtEl>
                                          <p:spTgt spid="5">
                                            <p:txEl>
                                              <p:pRg st="1" end="1"/>
                                            </p:txEl>
                                          </p:spTgt>
                                        </p:tgtEl>
                                      </p:cBhvr>
                                      <p:to x="100000" y="80000"/>
                                    </p:animScale>
                                    <p:animScale>
                                      <p:cBhvr>
                                        <p:cTn id="44" dur="166" decel="50000">
                                          <p:stCondLst>
                                            <p:cond delay="1338"/>
                                          </p:stCondLst>
                                        </p:cTn>
                                        <p:tgtEl>
                                          <p:spTgt spid="5">
                                            <p:txEl>
                                              <p:pRg st="1" end="1"/>
                                            </p:txEl>
                                          </p:spTgt>
                                        </p:tgtEl>
                                      </p:cBhvr>
                                      <p:to x="100000" y="100000"/>
                                    </p:animScale>
                                    <p:animScale>
                                      <p:cBhvr>
                                        <p:cTn id="45" dur="26">
                                          <p:stCondLst>
                                            <p:cond delay="1642"/>
                                          </p:stCondLst>
                                        </p:cTn>
                                        <p:tgtEl>
                                          <p:spTgt spid="5">
                                            <p:txEl>
                                              <p:pRg st="1" end="1"/>
                                            </p:txEl>
                                          </p:spTgt>
                                        </p:tgtEl>
                                      </p:cBhvr>
                                      <p:to x="100000" y="90000"/>
                                    </p:animScale>
                                    <p:animScale>
                                      <p:cBhvr>
                                        <p:cTn id="46" dur="166" decel="50000">
                                          <p:stCondLst>
                                            <p:cond delay="1668"/>
                                          </p:stCondLst>
                                        </p:cTn>
                                        <p:tgtEl>
                                          <p:spTgt spid="5">
                                            <p:txEl>
                                              <p:pRg st="1" end="1"/>
                                            </p:txEl>
                                          </p:spTgt>
                                        </p:tgtEl>
                                      </p:cBhvr>
                                      <p:to x="100000" y="100000"/>
                                    </p:animScale>
                                    <p:animScale>
                                      <p:cBhvr>
                                        <p:cTn id="47" dur="26">
                                          <p:stCondLst>
                                            <p:cond delay="1808"/>
                                          </p:stCondLst>
                                        </p:cTn>
                                        <p:tgtEl>
                                          <p:spTgt spid="5">
                                            <p:txEl>
                                              <p:pRg st="1" end="1"/>
                                            </p:txEl>
                                          </p:spTgt>
                                        </p:tgtEl>
                                      </p:cBhvr>
                                      <p:to x="100000" y="95000"/>
                                    </p:animScale>
                                    <p:animScale>
                                      <p:cBhvr>
                                        <p:cTn id="48" dur="166" decel="50000">
                                          <p:stCondLst>
                                            <p:cond delay="1834"/>
                                          </p:stCondLst>
                                        </p:cTn>
                                        <p:tgtEl>
                                          <p:spTgt spid="5">
                                            <p:txEl>
                                              <p:pRg st="1" end="1"/>
                                            </p:txEl>
                                          </p:spTgt>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animEffect transition="in" filter="wipe(down)">
                                      <p:cBhvr>
                                        <p:cTn id="53" dur="580">
                                          <p:stCondLst>
                                            <p:cond delay="0"/>
                                          </p:stCondLst>
                                        </p:cTn>
                                        <p:tgtEl>
                                          <p:spTgt spid="5">
                                            <p:txEl>
                                              <p:pRg st="2" end="2"/>
                                            </p:txEl>
                                          </p:spTgt>
                                        </p:tgtEl>
                                      </p:cBhvr>
                                    </p:animEffect>
                                    <p:anim calcmode="lin" valueType="num">
                                      <p:cBhvr>
                                        <p:cTn id="54"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59" dur="26">
                                          <p:stCondLst>
                                            <p:cond delay="650"/>
                                          </p:stCondLst>
                                        </p:cTn>
                                        <p:tgtEl>
                                          <p:spTgt spid="5">
                                            <p:txEl>
                                              <p:pRg st="2" end="2"/>
                                            </p:txEl>
                                          </p:spTgt>
                                        </p:tgtEl>
                                      </p:cBhvr>
                                      <p:to x="100000" y="60000"/>
                                    </p:animScale>
                                    <p:animScale>
                                      <p:cBhvr>
                                        <p:cTn id="60" dur="166" decel="50000">
                                          <p:stCondLst>
                                            <p:cond delay="676"/>
                                          </p:stCondLst>
                                        </p:cTn>
                                        <p:tgtEl>
                                          <p:spTgt spid="5">
                                            <p:txEl>
                                              <p:pRg st="2" end="2"/>
                                            </p:txEl>
                                          </p:spTgt>
                                        </p:tgtEl>
                                      </p:cBhvr>
                                      <p:to x="100000" y="100000"/>
                                    </p:animScale>
                                    <p:animScale>
                                      <p:cBhvr>
                                        <p:cTn id="61" dur="26">
                                          <p:stCondLst>
                                            <p:cond delay="1312"/>
                                          </p:stCondLst>
                                        </p:cTn>
                                        <p:tgtEl>
                                          <p:spTgt spid="5">
                                            <p:txEl>
                                              <p:pRg st="2" end="2"/>
                                            </p:txEl>
                                          </p:spTgt>
                                        </p:tgtEl>
                                      </p:cBhvr>
                                      <p:to x="100000" y="80000"/>
                                    </p:animScale>
                                    <p:animScale>
                                      <p:cBhvr>
                                        <p:cTn id="62" dur="166" decel="50000">
                                          <p:stCondLst>
                                            <p:cond delay="1338"/>
                                          </p:stCondLst>
                                        </p:cTn>
                                        <p:tgtEl>
                                          <p:spTgt spid="5">
                                            <p:txEl>
                                              <p:pRg st="2" end="2"/>
                                            </p:txEl>
                                          </p:spTgt>
                                        </p:tgtEl>
                                      </p:cBhvr>
                                      <p:to x="100000" y="100000"/>
                                    </p:animScale>
                                    <p:animScale>
                                      <p:cBhvr>
                                        <p:cTn id="63" dur="26">
                                          <p:stCondLst>
                                            <p:cond delay="1642"/>
                                          </p:stCondLst>
                                        </p:cTn>
                                        <p:tgtEl>
                                          <p:spTgt spid="5">
                                            <p:txEl>
                                              <p:pRg st="2" end="2"/>
                                            </p:txEl>
                                          </p:spTgt>
                                        </p:tgtEl>
                                      </p:cBhvr>
                                      <p:to x="100000" y="90000"/>
                                    </p:animScale>
                                    <p:animScale>
                                      <p:cBhvr>
                                        <p:cTn id="64" dur="166" decel="50000">
                                          <p:stCondLst>
                                            <p:cond delay="1668"/>
                                          </p:stCondLst>
                                        </p:cTn>
                                        <p:tgtEl>
                                          <p:spTgt spid="5">
                                            <p:txEl>
                                              <p:pRg st="2" end="2"/>
                                            </p:txEl>
                                          </p:spTgt>
                                        </p:tgtEl>
                                      </p:cBhvr>
                                      <p:to x="100000" y="100000"/>
                                    </p:animScale>
                                    <p:animScale>
                                      <p:cBhvr>
                                        <p:cTn id="65" dur="26">
                                          <p:stCondLst>
                                            <p:cond delay="1808"/>
                                          </p:stCondLst>
                                        </p:cTn>
                                        <p:tgtEl>
                                          <p:spTgt spid="5">
                                            <p:txEl>
                                              <p:pRg st="2" end="2"/>
                                            </p:txEl>
                                          </p:spTgt>
                                        </p:tgtEl>
                                      </p:cBhvr>
                                      <p:to x="100000" y="95000"/>
                                    </p:animScale>
                                    <p:animScale>
                                      <p:cBhvr>
                                        <p:cTn id="66" dur="166" decel="50000">
                                          <p:stCondLst>
                                            <p:cond delay="1834"/>
                                          </p:stCondLst>
                                        </p:cTn>
                                        <p:tgtEl>
                                          <p:spTgt spid="5">
                                            <p:txEl>
                                              <p:pRg st="2" end="2"/>
                                            </p:txEl>
                                          </p:spTgt>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0" nodeType="clickEffect">
                                  <p:stCondLst>
                                    <p:cond delay="0"/>
                                  </p:stCondLst>
                                  <p:childTnLst>
                                    <p:set>
                                      <p:cBhvr>
                                        <p:cTn id="70" dur="1" fill="hold">
                                          <p:stCondLst>
                                            <p:cond delay="0"/>
                                          </p:stCondLst>
                                        </p:cTn>
                                        <p:tgtEl>
                                          <p:spTgt spid="5">
                                            <p:txEl>
                                              <p:pRg st="3" end="3"/>
                                            </p:txEl>
                                          </p:spTgt>
                                        </p:tgtEl>
                                        <p:attrNameLst>
                                          <p:attrName>style.visibility</p:attrName>
                                        </p:attrNameLst>
                                      </p:cBhvr>
                                      <p:to>
                                        <p:strVal val="visible"/>
                                      </p:to>
                                    </p:set>
                                    <p:animEffect transition="in" filter="wipe(down)">
                                      <p:cBhvr>
                                        <p:cTn id="71" dur="580">
                                          <p:stCondLst>
                                            <p:cond delay="0"/>
                                          </p:stCondLst>
                                        </p:cTn>
                                        <p:tgtEl>
                                          <p:spTgt spid="5">
                                            <p:txEl>
                                              <p:pRg st="3" end="3"/>
                                            </p:txEl>
                                          </p:spTgt>
                                        </p:tgtEl>
                                      </p:cBhvr>
                                    </p:animEffect>
                                    <p:anim calcmode="lin" valueType="num">
                                      <p:cBhvr>
                                        <p:cTn id="72"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77" dur="26">
                                          <p:stCondLst>
                                            <p:cond delay="650"/>
                                          </p:stCondLst>
                                        </p:cTn>
                                        <p:tgtEl>
                                          <p:spTgt spid="5">
                                            <p:txEl>
                                              <p:pRg st="3" end="3"/>
                                            </p:txEl>
                                          </p:spTgt>
                                        </p:tgtEl>
                                      </p:cBhvr>
                                      <p:to x="100000" y="60000"/>
                                    </p:animScale>
                                    <p:animScale>
                                      <p:cBhvr>
                                        <p:cTn id="78" dur="166" decel="50000">
                                          <p:stCondLst>
                                            <p:cond delay="676"/>
                                          </p:stCondLst>
                                        </p:cTn>
                                        <p:tgtEl>
                                          <p:spTgt spid="5">
                                            <p:txEl>
                                              <p:pRg st="3" end="3"/>
                                            </p:txEl>
                                          </p:spTgt>
                                        </p:tgtEl>
                                      </p:cBhvr>
                                      <p:to x="100000" y="100000"/>
                                    </p:animScale>
                                    <p:animScale>
                                      <p:cBhvr>
                                        <p:cTn id="79" dur="26">
                                          <p:stCondLst>
                                            <p:cond delay="1312"/>
                                          </p:stCondLst>
                                        </p:cTn>
                                        <p:tgtEl>
                                          <p:spTgt spid="5">
                                            <p:txEl>
                                              <p:pRg st="3" end="3"/>
                                            </p:txEl>
                                          </p:spTgt>
                                        </p:tgtEl>
                                      </p:cBhvr>
                                      <p:to x="100000" y="80000"/>
                                    </p:animScale>
                                    <p:animScale>
                                      <p:cBhvr>
                                        <p:cTn id="80" dur="166" decel="50000">
                                          <p:stCondLst>
                                            <p:cond delay="1338"/>
                                          </p:stCondLst>
                                        </p:cTn>
                                        <p:tgtEl>
                                          <p:spTgt spid="5">
                                            <p:txEl>
                                              <p:pRg st="3" end="3"/>
                                            </p:txEl>
                                          </p:spTgt>
                                        </p:tgtEl>
                                      </p:cBhvr>
                                      <p:to x="100000" y="100000"/>
                                    </p:animScale>
                                    <p:animScale>
                                      <p:cBhvr>
                                        <p:cTn id="81" dur="26">
                                          <p:stCondLst>
                                            <p:cond delay="1642"/>
                                          </p:stCondLst>
                                        </p:cTn>
                                        <p:tgtEl>
                                          <p:spTgt spid="5">
                                            <p:txEl>
                                              <p:pRg st="3" end="3"/>
                                            </p:txEl>
                                          </p:spTgt>
                                        </p:tgtEl>
                                      </p:cBhvr>
                                      <p:to x="100000" y="90000"/>
                                    </p:animScale>
                                    <p:animScale>
                                      <p:cBhvr>
                                        <p:cTn id="82" dur="166" decel="50000">
                                          <p:stCondLst>
                                            <p:cond delay="1668"/>
                                          </p:stCondLst>
                                        </p:cTn>
                                        <p:tgtEl>
                                          <p:spTgt spid="5">
                                            <p:txEl>
                                              <p:pRg st="3" end="3"/>
                                            </p:txEl>
                                          </p:spTgt>
                                        </p:tgtEl>
                                      </p:cBhvr>
                                      <p:to x="100000" y="100000"/>
                                    </p:animScale>
                                    <p:animScale>
                                      <p:cBhvr>
                                        <p:cTn id="83" dur="26">
                                          <p:stCondLst>
                                            <p:cond delay="1808"/>
                                          </p:stCondLst>
                                        </p:cTn>
                                        <p:tgtEl>
                                          <p:spTgt spid="5">
                                            <p:txEl>
                                              <p:pRg st="3" end="3"/>
                                            </p:txEl>
                                          </p:spTgt>
                                        </p:tgtEl>
                                      </p:cBhvr>
                                      <p:to x="100000" y="95000"/>
                                    </p:animScale>
                                    <p:animScale>
                                      <p:cBhvr>
                                        <p:cTn id="84" dur="166" decel="50000">
                                          <p:stCondLst>
                                            <p:cond delay="1834"/>
                                          </p:stCondLst>
                                        </p:cTn>
                                        <p:tgtEl>
                                          <p:spTgt spid="5">
                                            <p:txEl>
                                              <p:pRg st="3" end="3"/>
                                            </p:txEl>
                                          </p:spTgt>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26" presetClass="entr" presetSubtype="0" fill="hold" grpId="0" nodeType="clickEffect">
                                  <p:stCondLst>
                                    <p:cond delay="0"/>
                                  </p:stCondLst>
                                  <p:childTnLst>
                                    <p:set>
                                      <p:cBhvr>
                                        <p:cTn id="88" dur="1" fill="hold">
                                          <p:stCondLst>
                                            <p:cond delay="0"/>
                                          </p:stCondLst>
                                        </p:cTn>
                                        <p:tgtEl>
                                          <p:spTgt spid="5">
                                            <p:txEl>
                                              <p:pRg st="4" end="4"/>
                                            </p:txEl>
                                          </p:spTgt>
                                        </p:tgtEl>
                                        <p:attrNameLst>
                                          <p:attrName>style.visibility</p:attrName>
                                        </p:attrNameLst>
                                      </p:cBhvr>
                                      <p:to>
                                        <p:strVal val="visible"/>
                                      </p:to>
                                    </p:set>
                                    <p:animEffect transition="in" filter="wipe(down)">
                                      <p:cBhvr>
                                        <p:cTn id="89" dur="580">
                                          <p:stCondLst>
                                            <p:cond delay="0"/>
                                          </p:stCondLst>
                                        </p:cTn>
                                        <p:tgtEl>
                                          <p:spTgt spid="5">
                                            <p:txEl>
                                              <p:pRg st="4" end="4"/>
                                            </p:txEl>
                                          </p:spTgt>
                                        </p:tgtEl>
                                      </p:cBhvr>
                                    </p:animEffect>
                                    <p:anim calcmode="lin" valueType="num">
                                      <p:cBhvr>
                                        <p:cTn id="90"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
                                            <p:txEl>
                                              <p:pRg st="4" end="4"/>
                                            </p:txEl>
                                          </p:spTgt>
                                        </p:tgtEl>
                                      </p:cBhvr>
                                      <p:to x="100000" y="60000"/>
                                    </p:animScale>
                                    <p:animScale>
                                      <p:cBhvr>
                                        <p:cTn id="96" dur="166" decel="50000">
                                          <p:stCondLst>
                                            <p:cond delay="676"/>
                                          </p:stCondLst>
                                        </p:cTn>
                                        <p:tgtEl>
                                          <p:spTgt spid="5">
                                            <p:txEl>
                                              <p:pRg st="4" end="4"/>
                                            </p:txEl>
                                          </p:spTgt>
                                        </p:tgtEl>
                                      </p:cBhvr>
                                      <p:to x="100000" y="100000"/>
                                    </p:animScale>
                                    <p:animScale>
                                      <p:cBhvr>
                                        <p:cTn id="97" dur="26">
                                          <p:stCondLst>
                                            <p:cond delay="1312"/>
                                          </p:stCondLst>
                                        </p:cTn>
                                        <p:tgtEl>
                                          <p:spTgt spid="5">
                                            <p:txEl>
                                              <p:pRg st="4" end="4"/>
                                            </p:txEl>
                                          </p:spTgt>
                                        </p:tgtEl>
                                      </p:cBhvr>
                                      <p:to x="100000" y="80000"/>
                                    </p:animScale>
                                    <p:animScale>
                                      <p:cBhvr>
                                        <p:cTn id="98" dur="166" decel="50000">
                                          <p:stCondLst>
                                            <p:cond delay="1338"/>
                                          </p:stCondLst>
                                        </p:cTn>
                                        <p:tgtEl>
                                          <p:spTgt spid="5">
                                            <p:txEl>
                                              <p:pRg st="4" end="4"/>
                                            </p:txEl>
                                          </p:spTgt>
                                        </p:tgtEl>
                                      </p:cBhvr>
                                      <p:to x="100000" y="100000"/>
                                    </p:animScale>
                                    <p:animScale>
                                      <p:cBhvr>
                                        <p:cTn id="99" dur="26">
                                          <p:stCondLst>
                                            <p:cond delay="1642"/>
                                          </p:stCondLst>
                                        </p:cTn>
                                        <p:tgtEl>
                                          <p:spTgt spid="5">
                                            <p:txEl>
                                              <p:pRg st="4" end="4"/>
                                            </p:txEl>
                                          </p:spTgt>
                                        </p:tgtEl>
                                      </p:cBhvr>
                                      <p:to x="100000" y="90000"/>
                                    </p:animScale>
                                    <p:animScale>
                                      <p:cBhvr>
                                        <p:cTn id="100" dur="166" decel="50000">
                                          <p:stCondLst>
                                            <p:cond delay="1668"/>
                                          </p:stCondLst>
                                        </p:cTn>
                                        <p:tgtEl>
                                          <p:spTgt spid="5">
                                            <p:txEl>
                                              <p:pRg st="4" end="4"/>
                                            </p:txEl>
                                          </p:spTgt>
                                        </p:tgtEl>
                                      </p:cBhvr>
                                      <p:to x="100000" y="100000"/>
                                    </p:animScale>
                                    <p:animScale>
                                      <p:cBhvr>
                                        <p:cTn id="101" dur="26">
                                          <p:stCondLst>
                                            <p:cond delay="1808"/>
                                          </p:stCondLst>
                                        </p:cTn>
                                        <p:tgtEl>
                                          <p:spTgt spid="5">
                                            <p:txEl>
                                              <p:pRg st="4" end="4"/>
                                            </p:txEl>
                                          </p:spTgt>
                                        </p:tgtEl>
                                      </p:cBhvr>
                                      <p:to x="100000" y="95000"/>
                                    </p:animScale>
                                    <p:animScale>
                                      <p:cBhvr>
                                        <p:cTn id="102" dur="166" decel="50000">
                                          <p:stCondLst>
                                            <p:cond delay="1834"/>
                                          </p:stCondLst>
                                        </p:cTn>
                                        <p:tgtEl>
                                          <p:spTgt spid="5">
                                            <p:txEl>
                                              <p:pRg st="4" end="4"/>
                                            </p:txEl>
                                          </p:spTgt>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5">
                                            <p:txEl>
                                              <p:pRg st="5" end="5"/>
                                            </p:txEl>
                                          </p:spTgt>
                                        </p:tgtEl>
                                        <p:attrNameLst>
                                          <p:attrName>style.visibility</p:attrName>
                                        </p:attrNameLst>
                                      </p:cBhvr>
                                      <p:to>
                                        <p:strVal val="visible"/>
                                      </p:to>
                                    </p:set>
                                    <p:animEffect transition="in" filter="wipe(down)">
                                      <p:cBhvr>
                                        <p:cTn id="107" dur="580">
                                          <p:stCondLst>
                                            <p:cond delay="0"/>
                                          </p:stCondLst>
                                        </p:cTn>
                                        <p:tgtEl>
                                          <p:spTgt spid="5">
                                            <p:txEl>
                                              <p:pRg st="5" end="5"/>
                                            </p:txEl>
                                          </p:spTgt>
                                        </p:tgtEl>
                                      </p:cBhvr>
                                    </p:animEffect>
                                    <p:anim calcmode="lin" valueType="num">
                                      <p:cBhvr>
                                        <p:cTn id="108"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5">
                                            <p:txEl>
                                              <p:pRg st="5" end="5"/>
                                            </p:txEl>
                                          </p:spTgt>
                                        </p:tgtEl>
                                      </p:cBhvr>
                                      <p:to x="100000" y="60000"/>
                                    </p:animScale>
                                    <p:animScale>
                                      <p:cBhvr>
                                        <p:cTn id="114" dur="166" decel="50000">
                                          <p:stCondLst>
                                            <p:cond delay="676"/>
                                          </p:stCondLst>
                                        </p:cTn>
                                        <p:tgtEl>
                                          <p:spTgt spid="5">
                                            <p:txEl>
                                              <p:pRg st="5" end="5"/>
                                            </p:txEl>
                                          </p:spTgt>
                                        </p:tgtEl>
                                      </p:cBhvr>
                                      <p:to x="100000" y="100000"/>
                                    </p:animScale>
                                    <p:animScale>
                                      <p:cBhvr>
                                        <p:cTn id="115" dur="26">
                                          <p:stCondLst>
                                            <p:cond delay="1312"/>
                                          </p:stCondLst>
                                        </p:cTn>
                                        <p:tgtEl>
                                          <p:spTgt spid="5">
                                            <p:txEl>
                                              <p:pRg st="5" end="5"/>
                                            </p:txEl>
                                          </p:spTgt>
                                        </p:tgtEl>
                                      </p:cBhvr>
                                      <p:to x="100000" y="80000"/>
                                    </p:animScale>
                                    <p:animScale>
                                      <p:cBhvr>
                                        <p:cTn id="116" dur="166" decel="50000">
                                          <p:stCondLst>
                                            <p:cond delay="1338"/>
                                          </p:stCondLst>
                                        </p:cTn>
                                        <p:tgtEl>
                                          <p:spTgt spid="5">
                                            <p:txEl>
                                              <p:pRg st="5" end="5"/>
                                            </p:txEl>
                                          </p:spTgt>
                                        </p:tgtEl>
                                      </p:cBhvr>
                                      <p:to x="100000" y="100000"/>
                                    </p:animScale>
                                    <p:animScale>
                                      <p:cBhvr>
                                        <p:cTn id="117" dur="26">
                                          <p:stCondLst>
                                            <p:cond delay="1642"/>
                                          </p:stCondLst>
                                        </p:cTn>
                                        <p:tgtEl>
                                          <p:spTgt spid="5">
                                            <p:txEl>
                                              <p:pRg st="5" end="5"/>
                                            </p:txEl>
                                          </p:spTgt>
                                        </p:tgtEl>
                                      </p:cBhvr>
                                      <p:to x="100000" y="90000"/>
                                    </p:animScale>
                                    <p:animScale>
                                      <p:cBhvr>
                                        <p:cTn id="118" dur="166" decel="50000">
                                          <p:stCondLst>
                                            <p:cond delay="1668"/>
                                          </p:stCondLst>
                                        </p:cTn>
                                        <p:tgtEl>
                                          <p:spTgt spid="5">
                                            <p:txEl>
                                              <p:pRg st="5" end="5"/>
                                            </p:txEl>
                                          </p:spTgt>
                                        </p:tgtEl>
                                      </p:cBhvr>
                                      <p:to x="100000" y="100000"/>
                                    </p:animScale>
                                    <p:animScale>
                                      <p:cBhvr>
                                        <p:cTn id="119" dur="26">
                                          <p:stCondLst>
                                            <p:cond delay="1808"/>
                                          </p:stCondLst>
                                        </p:cTn>
                                        <p:tgtEl>
                                          <p:spTgt spid="5">
                                            <p:txEl>
                                              <p:pRg st="5" end="5"/>
                                            </p:txEl>
                                          </p:spTgt>
                                        </p:tgtEl>
                                      </p:cBhvr>
                                      <p:to x="100000" y="95000"/>
                                    </p:animScale>
                                    <p:animScale>
                                      <p:cBhvr>
                                        <p:cTn id="120"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83079" y="197346"/>
            <a:ext cx="7979435" cy="6463308"/>
          </a:xfrm>
          <a:prstGeom prst="rect">
            <a:avLst/>
          </a:prstGeom>
        </p:spPr>
        <p:txBody>
          <a:bodyPr wrap="square">
            <a:spAutoFit/>
          </a:bodyPr>
          <a:lstStyle/>
          <a:p>
            <a:pPr algn="ctr"/>
            <a:endParaRPr lang="es-CO" sz="2800" b="1" dirty="0">
              <a:latin typeface="+mj-lt"/>
            </a:endParaRPr>
          </a:p>
          <a:p>
            <a:pPr algn="ctr"/>
            <a:r>
              <a:rPr lang="es-CO" sz="2800" b="1" dirty="0">
                <a:latin typeface="+mj-lt"/>
              </a:rPr>
              <a:t>LA CORTE CONSTITUCIONAL Y LOS MECANISMOS ALTERNATIVOS DE RESOLUCIÓN DE CONFLICTOS</a:t>
            </a:r>
            <a:endParaRPr lang="es-ES_tradnl" sz="2800" b="1" dirty="0">
              <a:latin typeface="+mj-lt"/>
            </a:endParaRPr>
          </a:p>
          <a:p>
            <a:r>
              <a:rPr lang="es-CO" sz="2400" dirty="0"/>
              <a:t> </a:t>
            </a:r>
            <a:r>
              <a:rPr lang="es-ES_tradnl" sz="2400" dirty="0">
                <a:latin typeface="+mj-lt"/>
              </a:rPr>
              <a:t> </a:t>
            </a:r>
          </a:p>
          <a:p>
            <a:r>
              <a:rPr lang="es-CO" sz="2200" dirty="0">
                <a:latin typeface="+mj-lt"/>
              </a:rPr>
              <a:t>“La importancia de los mecanismos alternos de resolución de conflictos entre ellos la conciliación, la mediación, se puede resumir en los términos de la jurisprudencia constitucional, así: </a:t>
            </a:r>
            <a:r>
              <a:rPr lang="es-CO" sz="2200" b="1" dirty="0">
                <a:latin typeface="+mj-lt"/>
              </a:rPr>
              <a:t>i)</a:t>
            </a:r>
            <a:r>
              <a:rPr lang="es-CO" sz="2200" dirty="0">
                <a:latin typeface="+mj-lt"/>
              </a:rPr>
              <a:t> buscan hacer efectivo uno de los fines constitucionales como el de la convivencia pacífica, </a:t>
            </a:r>
            <a:r>
              <a:rPr lang="es-CO" sz="2200" b="1" dirty="0">
                <a:latin typeface="+mj-lt"/>
              </a:rPr>
              <a:t>ii)</a:t>
            </a:r>
            <a:r>
              <a:rPr lang="es-CO" sz="2200" dirty="0">
                <a:latin typeface="+mj-lt"/>
              </a:rPr>
              <a:t> permiten la participación directa de los interesados en la resolución de sus conflictos, como una manifestación del principio de participación democrática que es axial a nuestra organización estatal, </a:t>
            </a:r>
            <a:r>
              <a:rPr lang="es-CO" sz="2200" b="1" dirty="0">
                <a:latin typeface="+mj-lt"/>
              </a:rPr>
              <a:t>iii)</a:t>
            </a:r>
            <a:r>
              <a:rPr lang="es-CO" sz="2200" dirty="0">
                <a:latin typeface="+mj-lt"/>
              </a:rPr>
              <a:t> son otra forma de hacer efectivo el derecho de acceso a la administración de justicia y </a:t>
            </a:r>
            <a:r>
              <a:rPr lang="es-CO" sz="2200" b="1" dirty="0">
                <a:latin typeface="+mj-lt"/>
              </a:rPr>
              <a:t>iv</a:t>
            </a:r>
            <a:r>
              <a:rPr lang="es-CO" sz="2200" dirty="0">
                <a:latin typeface="+mj-lt"/>
              </a:rPr>
              <a:t>) son un buen mecanismo para lograr la descongestión judicial, pero no se debe tener como su fin único o esencial”.  </a:t>
            </a:r>
            <a:endParaRPr lang="es-ES_tradnl" sz="2200" dirty="0">
              <a:latin typeface="+mj-lt"/>
            </a:endParaRPr>
          </a:p>
          <a:p>
            <a:r>
              <a:rPr lang="es-CO" dirty="0">
                <a:latin typeface="+mj-lt"/>
              </a:rPr>
              <a:t>Corte Constitucional, Sentencias C-594 de 1992; C-160 de 1999, C-037 de 1996, C-893 de 2001, C-1195 de 2001 y C-204 de 2003, entre otras. </a:t>
            </a:r>
            <a:endParaRPr lang="es-ES_tradnl" dirty="0">
              <a:latin typeface="+mj-lt"/>
            </a:endParaRPr>
          </a:p>
        </p:txBody>
      </p:sp>
      <p:pic>
        <p:nvPicPr>
          <p:cNvPr id="3" name="Imagen 2">
            <a:extLst>
              <a:ext uri="{FF2B5EF4-FFF2-40B4-BE49-F238E27FC236}">
                <a16:creationId xmlns:a16="http://schemas.microsoft.com/office/drawing/2014/main" id="{FFAA2074-E77E-E046-0675-56A0E9044FB9}"/>
              </a:ext>
            </a:extLst>
          </p:cNvPr>
          <p:cNvPicPr>
            <a:picLocks noChangeAspect="1"/>
          </p:cNvPicPr>
          <p:nvPr/>
        </p:nvPicPr>
        <p:blipFill>
          <a:blip r:embed="rId2"/>
          <a:stretch>
            <a:fillRect/>
          </a:stretch>
        </p:blipFill>
        <p:spPr>
          <a:xfrm>
            <a:off x="90687" y="0"/>
            <a:ext cx="2186687" cy="488057"/>
          </a:xfrm>
          <a:prstGeom prst="rect">
            <a:avLst/>
          </a:prstGeom>
        </p:spPr>
      </p:pic>
    </p:spTree>
    <p:extLst>
      <p:ext uri="{BB962C8B-B14F-4D97-AF65-F5344CB8AC3E}">
        <p14:creationId xmlns:p14="http://schemas.microsoft.com/office/powerpoint/2010/main" val="3060240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819508"/>
            <a:ext cx="7772400" cy="1043797"/>
          </a:xfrm>
        </p:spPr>
        <p:txBody>
          <a:bodyPr>
            <a:noAutofit/>
          </a:bodyPr>
          <a:lstStyle/>
          <a:p>
            <a:pPr algn="ctr"/>
            <a:br>
              <a:rPr lang="es-ES" sz="3600" b="1" dirty="0"/>
            </a:br>
            <a:br>
              <a:rPr lang="es-ES" sz="3600" b="1" dirty="0"/>
            </a:br>
            <a:br>
              <a:rPr lang="es-ES" sz="3600" b="1" dirty="0"/>
            </a:br>
            <a:br>
              <a:rPr lang="es-ES" sz="3600" b="1" dirty="0"/>
            </a:br>
            <a:br>
              <a:rPr lang="es-ES" sz="3600" b="1" dirty="0"/>
            </a:br>
            <a:r>
              <a:rPr lang="es-ES" sz="3600" b="1" dirty="0"/>
              <a:t>LA CONCILIACION  EN LOS JUZGADOS DE FAMILIA</a:t>
            </a:r>
          </a:p>
        </p:txBody>
      </p:sp>
      <p:sp>
        <p:nvSpPr>
          <p:cNvPr id="3" name="Subtítulo 2"/>
          <p:cNvSpPr>
            <a:spLocks noGrp="1"/>
          </p:cNvSpPr>
          <p:nvPr>
            <p:ph type="subTitle" idx="1"/>
          </p:nvPr>
        </p:nvSpPr>
        <p:spPr>
          <a:xfrm>
            <a:off x="685800" y="2234241"/>
            <a:ext cx="7772400" cy="3953649"/>
          </a:xfrm>
        </p:spPr>
        <p:txBody>
          <a:bodyPr>
            <a:normAutofit fontScale="92500" lnSpcReduction="20000"/>
          </a:bodyPr>
          <a:lstStyle/>
          <a:p>
            <a:pPr algn="ctr"/>
            <a:r>
              <a:rPr lang="es-CO" sz="3200" dirty="0">
                <a:latin typeface="+mj-lt"/>
              </a:rPr>
              <a:t>MEDIACIÓN Y/ CONCILIACION  INTRAJUDICIAL EN EL SISTEMA JUDICIAL ORAL EN FAMILIA</a:t>
            </a:r>
            <a:r>
              <a:rPr lang="es-CO" sz="3200" baseline="30000" dirty="0">
                <a:latin typeface="+mj-lt"/>
              </a:rPr>
              <a:t>  </a:t>
            </a:r>
          </a:p>
          <a:p>
            <a:pPr algn="ctr"/>
            <a:r>
              <a:rPr lang="es-CO" sz="3200" dirty="0">
                <a:latin typeface="+mj-lt"/>
              </a:rPr>
              <a:t>Se evidencia como en el Sistema de Oralidad que contempla el Sistema Jurídico y Judicial Colombiano, es primordial la implementación de la función del Asistente Social como promotor de la sensibilización de la Dinámica Familiar tendiendo a la Mediación Familiar Intrajudicial.</a:t>
            </a:r>
          </a:p>
          <a:p>
            <a:endParaRPr lang="es-ES_tradnl" dirty="0"/>
          </a:p>
          <a:p>
            <a:endParaRPr lang="es-ES" dirty="0"/>
          </a:p>
        </p:txBody>
      </p:sp>
      <p:pic>
        <p:nvPicPr>
          <p:cNvPr id="4" name="Imagen 3">
            <a:extLst>
              <a:ext uri="{FF2B5EF4-FFF2-40B4-BE49-F238E27FC236}">
                <a16:creationId xmlns:a16="http://schemas.microsoft.com/office/drawing/2014/main" id="{02C5A361-2E84-8256-7165-8B925E976C8D}"/>
              </a:ext>
            </a:extLst>
          </p:cNvPr>
          <p:cNvPicPr>
            <a:picLocks noChangeAspect="1"/>
          </p:cNvPicPr>
          <p:nvPr/>
        </p:nvPicPr>
        <p:blipFill>
          <a:blip r:embed="rId2"/>
          <a:stretch>
            <a:fillRect/>
          </a:stretch>
        </p:blipFill>
        <p:spPr>
          <a:xfrm>
            <a:off x="133819" y="0"/>
            <a:ext cx="2186687" cy="488057"/>
          </a:xfrm>
          <a:prstGeom prst="rect">
            <a:avLst/>
          </a:prstGeom>
        </p:spPr>
      </p:pic>
    </p:spTree>
    <p:extLst>
      <p:ext uri="{BB962C8B-B14F-4D97-AF65-F5344CB8AC3E}">
        <p14:creationId xmlns:p14="http://schemas.microsoft.com/office/powerpoint/2010/main" val="5479729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1287</TotalTime>
  <Words>2094</Words>
  <Application>Microsoft Office PowerPoint</Application>
  <PresentationFormat>Presentación en pantalla (4:3)</PresentationFormat>
  <Paragraphs>156</Paragraphs>
  <Slides>22</Slides>
  <Notes>7</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Cambria</vt:lpstr>
      <vt:lpstr>Adyacencia</vt:lpstr>
      <vt:lpstr>            ENCUENTRO REGIONAL EJE CAFETERO  ASOCIACION COLOMBIANA DE ASISTENTES SOCIALES  DE LA RAMA JUDICIAL    JUSTICIA TRANSFORMATIVA JUSTICIA RESTAURATIVA  -   JUSTICIA TERAPEUTICA  ATENCION INTEGRAL FAMILIAR Y PREPARACION PARA LA MEDIACION EN LA JURSIDICCIÓN DE  FAMILIA  Enfoque Interdisciplinar  María  Carmenza Ciro Montes Asistente Social  Asistente Social I Juzgado Tercero de Familia – Cali   Julio de 2025</vt:lpstr>
      <vt:lpstr>¿Beun dia...  Qeueroms sbaer qieuens etsaoms auqi… Una pqeuñea pernesaticòn… Qeu hcaeoms? De dnode somos oruidnos? Con qieun vivoims y qeu son ellos praa notsoors?</vt:lpstr>
      <vt:lpstr>Presentación de PowerPoint</vt:lpstr>
      <vt:lpstr>LA FAMILIA</vt:lpstr>
      <vt:lpstr>    NUEVAS CONFIGURACIONES FAMILIIARES </vt:lpstr>
      <vt:lpstr>LA IMPLEMENTACION DE JUSTICIA</vt:lpstr>
      <vt:lpstr>     DE LA CONCILIACION COMO MEDIO ALTERNATIVO DE RESOLUCIÓN DE CONFLICTOS</vt:lpstr>
      <vt:lpstr>Presentación de PowerPoint</vt:lpstr>
      <vt:lpstr>     LA CONCILIACION  EN LOS JUZGADOS DE FAMILIA</vt:lpstr>
      <vt:lpstr>Presentación de PowerPoint</vt:lpstr>
      <vt:lpstr> MODELO SISTEMICO</vt:lpstr>
      <vt:lpstr> MODELO SISTÉMICO Y TERAPIA FAMILIAR</vt:lpstr>
      <vt:lpstr>  </vt:lpstr>
      <vt:lpstr> LA SENSIBILIZACIÓN Y LA MEDIACIÓN</vt:lpstr>
      <vt:lpstr>ATENCIÓN INTEGRAL PSICOSOCIAL Y JURIDICO INSTITUCIONAL A LA FAMILIA EN EL SISTEMA JUDICIAL ORAL</vt:lpstr>
      <vt:lpstr>OBJETIVOS</vt:lpstr>
      <vt:lpstr> EXPERIENCIA PUNTUAL  </vt:lpstr>
      <vt:lpstr>  1. SELECCIÓN DE CASOS   </vt:lpstr>
      <vt:lpstr>2. PLAN DE ACCIÓN</vt:lpstr>
      <vt:lpstr> 3. INFORME DE RESULTADOS </vt:lpstr>
      <vt:lpstr>  4. SISTEMA DE EVALUACION Y CONTROL</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¿Beun dia...  Qeueroms sbaer qieuens etsaoms auqi… Una pqeuñea pernesaticòn… Qeu hcaeoms? De dnode somos oruidnos? Con qieun vivoims y qeu son ellos praa notsoors?</dc:title>
  <dc:creator>Pipe Salazar</dc:creator>
  <cp:lastModifiedBy>Maria Carmenza Ciro Montes</cp:lastModifiedBy>
  <cp:revision>89</cp:revision>
  <dcterms:created xsi:type="dcterms:W3CDTF">2017-09-23T13:54:04Z</dcterms:created>
  <dcterms:modified xsi:type="dcterms:W3CDTF">2025-07-11T21:13:52Z</dcterms:modified>
</cp:coreProperties>
</file>