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78" r:id="rId3"/>
    <p:sldId id="261" r:id="rId4"/>
    <p:sldId id="260" r:id="rId5"/>
    <p:sldId id="265" r:id="rId6"/>
    <p:sldId id="262" r:id="rId7"/>
    <p:sldId id="257" r:id="rId8"/>
    <p:sldId id="259" r:id="rId9"/>
    <p:sldId id="267" r:id="rId10"/>
    <p:sldId id="263" r:id="rId11"/>
    <p:sldId id="276" r:id="rId12"/>
    <p:sldId id="266" r:id="rId13"/>
    <p:sldId id="273" r:id="rId14"/>
    <p:sldId id="268" r:id="rId15"/>
    <p:sldId id="269" r:id="rId16"/>
    <p:sldId id="270" r:id="rId17"/>
    <p:sldId id="271" r:id="rId18"/>
    <p:sldId id="264" r:id="rId19"/>
    <p:sldId id="286" r:id="rId20"/>
    <p:sldId id="272" r:id="rId21"/>
    <p:sldId id="275" r:id="rId22"/>
    <p:sldId id="274" r:id="rId23"/>
    <p:sldId id="277" r:id="rId24"/>
    <p:sldId id="280" r:id="rId25"/>
    <p:sldId id="282" r:id="rId26"/>
    <p:sldId id="283"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209A139-4641-4313-AC7F-79385170323F}"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380281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209A139-4641-4313-AC7F-79385170323F}"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427191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209A139-4641-4313-AC7F-79385170323F}"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068B4-A8EC-435D-B8D7-95EFD3C4ED8D}" type="slidenum">
              <a:rPr lang="en-US" smtClean="0"/>
              <a:t>‹Nº›</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40700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209A139-4641-4313-AC7F-79385170323F}"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106880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209A139-4641-4313-AC7F-79385170323F}"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068B4-A8EC-435D-B8D7-95EFD3C4ED8D}"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4966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209A139-4641-4313-AC7F-79385170323F}"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1081034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09A139-4641-4313-AC7F-79385170323F}"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91315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09A139-4641-4313-AC7F-79385170323F}"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246803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09A139-4641-4313-AC7F-79385170323F}"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345641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209A139-4641-4313-AC7F-79385170323F}"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78249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209A139-4641-4313-AC7F-79385170323F}"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206605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209A139-4641-4313-AC7F-79385170323F}"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381998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209A139-4641-4313-AC7F-79385170323F}"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79811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9A139-4641-4313-AC7F-79385170323F}"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135778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209A139-4641-4313-AC7F-79385170323F}"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230374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209A139-4641-4313-AC7F-79385170323F}"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068B4-A8EC-435D-B8D7-95EFD3C4ED8D}" type="slidenum">
              <a:rPr lang="en-US" smtClean="0"/>
              <a:t>‹Nº›</a:t>
            </a:fld>
            <a:endParaRPr lang="en-US"/>
          </a:p>
        </p:txBody>
      </p:sp>
    </p:spTree>
    <p:extLst>
      <p:ext uri="{BB962C8B-B14F-4D97-AF65-F5344CB8AC3E}">
        <p14:creationId xmlns:p14="http://schemas.microsoft.com/office/powerpoint/2010/main" val="328665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09A139-4641-4313-AC7F-79385170323F}" type="datetimeFigureOut">
              <a:rPr lang="en-US" smtClean="0"/>
              <a:t>10/12/2020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8068B4-A8EC-435D-B8D7-95EFD3C4ED8D}" type="slidenum">
              <a:rPr lang="en-US" smtClean="0"/>
              <a:t>‹Nº›</a:t>
            </a:fld>
            <a:endParaRPr lang="en-US"/>
          </a:p>
        </p:txBody>
      </p:sp>
    </p:spTree>
    <p:extLst>
      <p:ext uri="{BB962C8B-B14F-4D97-AF65-F5344CB8AC3E}">
        <p14:creationId xmlns:p14="http://schemas.microsoft.com/office/powerpoint/2010/main" val="261977585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ofjudmon@cendoj.ramajudicial.gov.co"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istemtr@cendoj.ramajudicial.gov.co" TargetMode="External"/><Relationship Id="rId2" Type="http://schemas.openxmlformats.org/officeDocument/2006/relationships/hyperlink" Target="mailto:almacendesajmonteria@cendoj.ramajudicial.gov.co"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hyperlink" Target="mailto:bsocupmon@cendoj.ramajudicial.gov.co" TargetMode="External"/><Relationship Id="rId7" Type="http://schemas.openxmlformats.org/officeDocument/2006/relationships/image" Target="../media/image11.png"/><Relationship Id="rId2" Type="http://schemas.openxmlformats.org/officeDocument/2006/relationships/hyperlink" Target="https://www.alissta.gov.co/AutoEvaluacionCOVID/COVID19"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apoyosgsst@deaj.ramajudicial.gov.co" TargetMode="External"/><Relationship Id="rId4" Type="http://schemas.openxmlformats.org/officeDocument/2006/relationships/hyperlink" Target="https://nam02.safelinks.protection.outlook.com/?url=https://aonportal.questionpro.com/a/TakeSurvey?tt%3DodrCHR3gbNc%3D&amp;data=02|01|bsocupmon@cendoj.ramajudicial.gov.co|ca877fc259774fde757d08d80c24442f|622cba9880f841f38df58eb99901598b|0|0|637273050262631783&amp;sdata=B4PuHrWEoDyXl7e2ZrNFTQof3Hw4JuXXIiXtRfc9d20%3D&amp;reserved=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bsocupmon@cendoj.ramajudicial.gov.co"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bsocupmon@cendoj.ramajudicial.gov.co"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bsocupmon@cendoj.ramajudicial.gov.co" TargetMode="Externa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94152" y="499248"/>
            <a:ext cx="9165287" cy="1708920"/>
          </a:xfrm>
        </p:spPr>
        <p:txBody>
          <a:bodyPr/>
          <a:lstStyle/>
          <a:p>
            <a:pPr algn="ctr"/>
            <a:r>
              <a:rPr lang="es-CO" sz="3200" dirty="0" smtClean="0">
                <a:solidFill>
                  <a:schemeClr val="tx1"/>
                </a:solidFill>
              </a:rPr>
              <a:t/>
            </a:r>
            <a:br>
              <a:rPr lang="es-CO" sz="3200" dirty="0" smtClean="0">
                <a:solidFill>
                  <a:schemeClr val="tx1"/>
                </a:solidFill>
              </a:rPr>
            </a:br>
            <a:r>
              <a:rPr lang="es-CO" sz="3200" dirty="0">
                <a:solidFill>
                  <a:schemeClr val="tx1"/>
                </a:solidFill>
              </a:rPr>
              <a:t/>
            </a:r>
            <a:br>
              <a:rPr lang="es-CO" sz="3200" dirty="0">
                <a:solidFill>
                  <a:schemeClr val="tx1"/>
                </a:solidFill>
              </a:rPr>
            </a:br>
            <a:r>
              <a:rPr lang="es-CO" sz="3200" dirty="0" smtClean="0">
                <a:solidFill>
                  <a:schemeClr val="tx1"/>
                </a:solidFill>
              </a:rPr>
              <a:t>PROTOCOLO DE LA RAMA JUDICIAL DE CÓRDOBA PARA LA PREVENCIÓN Y PROTECCIÓN CONTRA EL COVID- 19</a:t>
            </a:r>
            <a:endParaRPr lang="en-US" sz="3200" dirty="0">
              <a:solidFill>
                <a:schemeClr val="tx1"/>
              </a:solidFill>
            </a:endParaRPr>
          </a:p>
        </p:txBody>
      </p:sp>
      <p:pic>
        <p:nvPicPr>
          <p:cNvPr id="4" name="Imagen 1" descr="cid:image001.png@01D208D8.A09EB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Subtítulo"/>
          <p:cNvSpPr txBox="1">
            <a:spLocks/>
          </p:cNvSpPr>
          <p:nvPr/>
        </p:nvSpPr>
        <p:spPr bwMode="auto">
          <a:xfrm>
            <a:off x="9379131" y="63683"/>
            <a:ext cx="2760616" cy="72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964" y="2305184"/>
            <a:ext cx="2497727" cy="3330303"/>
          </a:xfrm>
          <a:prstGeom prst="rect">
            <a:avLst/>
          </a:prstGeom>
        </p:spPr>
      </p:pic>
      <p:sp>
        <p:nvSpPr>
          <p:cNvPr id="6" name="2 Subtítulo"/>
          <p:cNvSpPr txBox="1">
            <a:spLocks/>
          </p:cNvSpPr>
          <p:nvPr/>
        </p:nvSpPr>
        <p:spPr bwMode="auto">
          <a:xfrm>
            <a:off x="1594152" y="5857556"/>
            <a:ext cx="9026434" cy="72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600" b="1" i="1" dirty="0" smtClean="0">
                <a:latin typeface="+mn-lt"/>
              </a:rPr>
              <a:t>Consejo Seccional de la Judicatura de C</a:t>
            </a:r>
            <a:r>
              <a:rPr lang="es-ES" altLang="es-ES" sz="1600" b="1" i="1" dirty="0">
                <a:latin typeface="+mn-lt"/>
              </a:rPr>
              <a:t>ó</a:t>
            </a:r>
            <a:r>
              <a:rPr lang="es-ES" altLang="es-ES" sz="1600" b="1" i="1" dirty="0" smtClean="0">
                <a:latin typeface="+mn-lt"/>
              </a:rPr>
              <a:t>rdoba y </a:t>
            </a:r>
          </a:p>
          <a:p>
            <a:pPr algn="ctr" eaLnBrk="1" hangingPunct="1">
              <a:spcBef>
                <a:spcPct val="0"/>
              </a:spcBef>
              <a:buFont typeface="Arial" panose="020B0604020202020204" pitchFamily="34" charset="0"/>
              <a:buNone/>
            </a:pPr>
            <a:r>
              <a:rPr lang="es-ES" altLang="es-ES" sz="1600" b="1" i="1" dirty="0" smtClean="0">
                <a:latin typeface="+mn-lt"/>
              </a:rPr>
              <a:t>Dirección </a:t>
            </a:r>
            <a:r>
              <a:rPr lang="es-ES" altLang="es-ES" sz="1600" b="1" i="1" dirty="0">
                <a:latin typeface="+mn-lt"/>
              </a:rPr>
              <a:t>Ejecutiva de Administración </a:t>
            </a:r>
            <a:r>
              <a:rPr lang="es-ES" altLang="es-ES" sz="1600" b="1" i="1" dirty="0" smtClean="0">
                <a:latin typeface="+mn-lt"/>
              </a:rPr>
              <a:t>Judicial de Montería</a:t>
            </a:r>
            <a:endParaRPr lang="es-CO" altLang="es-ES" sz="1600" b="1" i="1" dirty="0">
              <a:latin typeface="+mn-lt"/>
            </a:endParaRPr>
          </a:p>
        </p:txBody>
      </p:sp>
    </p:spTree>
    <p:extLst>
      <p:ext uri="{BB962C8B-B14F-4D97-AF65-F5344CB8AC3E}">
        <p14:creationId xmlns:p14="http://schemas.microsoft.com/office/powerpoint/2010/main" val="260438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1985" y="674103"/>
            <a:ext cx="9877454" cy="868407"/>
          </a:xfrm>
        </p:spPr>
        <p:txBody>
          <a:bodyPr>
            <a:normAutofit/>
          </a:bodyPr>
          <a:lstStyle/>
          <a:p>
            <a:pPr algn="just"/>
            <a:r>
              <a:rPr lang="es-CO" sz="3200" b="1" dirty="0" smtClean="0">
                <a:solidFill>
                  <a:schemeClr val="tx1"/>
                </a:solidFill>
              </a:rPr>
              <a:t>6. PROTECCIÓN A LOS SERVIDORES JUDICIALES </a:t>
            </a:r>
            <a:endParaRPr lang="en-US" sz="3200" b="1" dirty="0">
              <a:solidFill>
                <a:schemeClr val="tx1"/>
              </a:solidFill>
            </a:endParaRPr>
          </a:p>
        </p:txBody>
      </p:sp>
      <p:sp>
        <p:nvSpPr>
          <p:cNvPr id="3" name="Marcador de contenido 2"/>
          <p:cNvSpPr>
            <a:spLocks noGrp="1"/>
          </p:cNvSpPr>
          <p:nvPr>
            <p:ph idx="1"/>
          </p:nvPr>
        </p:nvSpPr>
        <p:spPr>
          <a:xfrm>
            <a:off x="339875" y="1482368"/>
            <a:ext cx="10961673" cy="4845774"/>
          </a:xfrm>
        </p:spPr>
        <p:txBody>
          <a:bodyPr>
            <a:normAutofit fontScale="47500" lnSpcReduction="20000"/>
          </a:bodyPr>
          <a:lstStyle/>
          <a:p>
            <a:pPr algn="just" fontAlgn="base">
              <a:buFont typeface="Arial" panose="020B0604020202020204" pitchFamily="34" charset="0"/>
              <a:buChar char="•"/>
            </a:pPr>
            <a:r>
              <a:rPr lang="es-MX" sz="3300" b="1" dirty="0" smtClean="0">
                <a:solidFill>
                  <a:schemeClr val="tx1"/>
                </a:solidFill>
              </a:rPr>
              <a:t>A cada servidor judicial se le entregará un kit de protección en el despacho </a:t>
            </a:r>
            <a:r>
              <a:rPr lang="es-MX" sz="3300" b="1" dirty="0" smtClean="0">
                <a:solidFill>
                  <a:schemeClr val="tx1"/>
                </a:solidFill>
              </a:rPr>
              <a:t>judicial a cargo de la DESAJ, </a:t>
            </a:r>
            <a:r>
              <a:rPr lang="es-MX" sz="3300" b="1" dirty="0" smtClean="0">
                <a:solidFill>
                  <a:schemeClr val="tx1"/>
                </a:solidFill>
              </a:rPr>
              <a:t>para lo cual deben firmar una planilla de entrega.</a:t>
            </a:r>
          </a:p>
          <a:p>
            <a:pPr algn="just" fontAlgn="base">
              <a:buFont typeface="Arial" panose="020B0604020202020204" pitchFamily="34" charset="0"/>
              <a:buChar char="•"/>
            </a:pPr>
            <a:r>
              <a:rPr lang="es-MX" sz="3300" b="1" dirty="0" smtClean="0">
                <a:solidFill>
                  <a:schemeClr val="tx1"/>
                </a:solidFill>
              </a:rPr>
              <a:t>El uso de los EPP entregado por la Rama Judicial se debe limitar a la permanencia en la sede judicial (incluye ingreso, salida y transporte a la sede de trabajo).</a:t>
            </a:r>
          </a:p>
          <a:p>
            <a:pPr algn="just" fontAlgn="base">
              <a:buFont typeface="Arial" panose="020B0604020202020204" pitchFamily="34" charset="0"/>
              <a:buChar char="•"/>
            </a:pPr>
            <a:r>
              <a:rPr lang="es-MX" sz="3300" b="1" dirty="0" smtClean="0">
                <a:solidFill>
                  <a:schemeClr val="tx1"/>
                </a:solidFill>
              </a:rPr>
              <a:t>El uso de EPP es intransferible y se prohíbe su distribución a personal no perteneciente a la Rama Judicial; se exceptúan los visitantes y quienes de forma excepcional no cuenten con tapabocas o este se le haya dañado.</a:t>
            </a:r>
          </a:p>
          <a:p>
            <a:pPr algn="just" fontAlgn="base">
              <a:buFont typeface="Arial" panose="020B0604020202020204" pitchFamily="34" charset="0"/>
              <a:buChar char="•"/>
            </a:pPr>
            <a:r>
              <a:rPr lang="es-MX" sz="3400" b="1" dirty="0">
                <a:solidFill>
                  <a:schemeClr val="tx1"/>
                </a:solidFill>
              </a:rPr>
              <a:t>El magistrado, juez o jefe organizará la asistencia a las sedes de acuerdo con las necesidades de su despacho o dependencia y si es posible estableciendo un sistema de </a:t>
            </a:r>
            <a:r>
              <a:rPr lang="es-MX" sz="3400" b="1" dirty="0" smtClean="0">
                <a:solidFill>
                  <a:schemeClr val="tx1"/>
                </a:solidFill>
              </a:rPr>
              <a:t>rotación</a:t>
            </a:r>
            <a:r>
              <a:rPr lang="es-MX" sz="3400" b="1" dirty="0">
                <a:solidFill>
                  <a:schemeClr val="tx1"/>
                </a:solidFill>
              </a:rPr>
              <a:t> </a:t>
            </a:r>
            <a:r>
              <a:rPr lang="es-MX" sz="3400" b="1" dirty="0" smtClean="0">
                <a:solidFill>
                  <a:schemeClr val="tx1"/>
                </a:solidFill>
              </a:rPr>
              <a:t> y así evitar superar el aforo del 40% de los servidores por despacho.</a:t>
            </a:r>
            <a:endParaRPr lang="es-MX" sz="3400" b="1" dirty="0" smtClean="0">
              <a:solidFill>
                <a:schemeClr val="tx1"/>
              </a:solidFill>
            </a:endParaRPr>
          </a:p>
          <a:p>
            <a:pPr algn="just" fontAlgn="base">
              <a:buFont typeface="Arial" panose="020B0604020202020204" pitchFamily="34" charset="0"/>
              <a:buChar char="•"/>
            </a:pPr>
            <a:r>
              <a:rPr lang="es-MX" sz="3300" b="1" dirty="0" smtClean="0">
                <a:solidFill>
                  <a:schemeClr val="tx1"/>
                </a:solidFill>
              </a:rPr>
              <a:t>​Cada servidor judicial debe limpiar con soluciones de </a:t>
            </a:r>
            <a:r>
              <a:rPr lang="es-MX" sz="3300" b="1" dirty="0" smtClean="0">
                <a:solidFill>
                  <a:schemeClr val="tx1"/>
                </a:solidFill>
              </a:rPr>
              <a:t>jabón superficies</a:t>
            </a:r>
            <a:r>
              <a:rPr lang="es-MX" sz="3300" b="1" dirty="0" smtClean="0">
                <a:solidFill>
                  <a:schemeClr val="tx1"/>
                </a:solidFill>
              </a:rPr>
              <a:t> de su puesto de trabajo, escritorio, teclado, mouse entre otros, aplique la metodología de arrastre (limpie en una sola dirección) y retire con un paño húmedo la suciedad. Posteriormente aplicar una solución desinfectante en un paño para complementar el procedimiento de limpieza  y repita este procedimiento mínimo 3 veces al día. Deben lavarse las manos una vez termine.</a:t>
            </a:r>
          </a:p>
          <a:p>
            <a:pPr algn="just" fontAlgn="base">
              <a:buFont typeface="Arial" panose="020B0604020202020204" pitchFamily="34" charset="0"/>
              <a:buChar char="•"/>
            </a:pPr>
            <a:r>
              <a:rPr lang="es-MX" sz="3300" b="1" dirty="0">
                <a:solidFill>
                  <a:schemeClr val="tx1"/>
                </a:solidFill>
              </a:rPr>
              <a:t>Se establecerán rutinas permanentes en todas las sedes para asegurar la limpieza de entradas, barandas, zonas de atención al público, puertas, ventanas, ascensores, escaleras, baños, lavamanos, cocinas y lavaplatos. Igualmente, se establecerán mecanismos de verificación de dichas rutinas</a:t>
            </a:r>
            <a:r>
              <a:rPr lang="es-MX" sz="3300" b="1" dirty="0" smtClean="0">
                <a:solidFill>
                  <a:schemeClr val="tx1"/>
                </a:solidFill>
              </a:rPr>
              <a:t>.</a:t>
            </a:r>
          </a:p>
          <a:p>
            <a:pPr algn="just" fontAlgn="base">
              <a:buFont typeface="Arial" panose="020B0604020202020204" pitchFamily="34" charset="0"/>
              <a:buChar char="•"/>
            </a:pPr>
            <a:r>
              <a:rPr lang="es-MX" sz="3300" b="1" dirty="0" smtClean="0">
                <a:solidFill>
                  <a:schemeClr val="tx1"/>
                </a:solidFill>
              </a:rPr>
              <a:t>Garantizar el </a:t>
            </a:r>
            <a:r>
              <a:rPr lang="es-MX" sz="3300" b="1" dirty="0" smtClean="0">
                <a:solidFill>
                  <a:schemeClr val="tx1"/>
                </a:solidFill>
              </a:rPr>
              <a:t>aforo del 40% </a:t>
            </a:r>
            <a:r>
              <a:rPr lang="es-MX" sz="3300" b="1" dirty="0" smtClean="0">
                <a:solidFill>
                  <a:schemeClr val="tx1"/>
                </a:solidFill>
              </a:rPr>
              <a:t>en los baños públicos para evitar aglomeraciones.</a:t>
            </a:r>
          </a:p>
          <a:p>
            <a:pPr algn="just" fontAlgn="base">
              <a:buFont typeface="Arial" panose="020B0604020202020204" pitchFamily="34" charset="0"/>
              <a:buChar char="•"/>
            </a:pPr>
            <a:endParaRPr lang="es-MX" sz="3500" b="1" dirty="0">
              <a:solidFill>
                <a:schemeClr val="tx1"/>
              </a:solidFill>
            </a:endParaRPr>
          </a:p>
        </p:txBody>
      </p:sp>
      <p:pic>
        <p:nvPicPr>
          <p:cNvPr id="4" name="Imagen 1" descr="cid:image001.png@01D208D8.A09EB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63"/>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Subtítulo"/>
          <p:cNvSpPr txBox="1">
            <a:spLocks/>
          </p:cNvSpPr>
          <p:nvPr/>
        </p:nvSpPr>
        <p:spPr bwMode="auto">
          <a:xfrm>
            <a:off x="9379131" y="-13063"/>
            <a:ext cx="2760616" cy="90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663" y="5512526"/>
            <a:ext cx="2277337" cy="1345473"/>
          </a:xfrm>
          <a:prstGeom prst="rect">
            <a:avLst/>
          </a:prstGeom>
        </p:spPr>
      </p:pic>
    </p:spTree>
    <p:extLst>
      <p:ext uri="{BB962C8B-B14F-4D97-AF65-F5344CB8AC3E}">
        <p14:creationId xmlns:p14="http://schemas.microsoft.com/office/powerpoint/2010/main" val="258340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5753" y="777513"/>
            <a:ext cx="10704876" cy="5295084"/>
          </a:xfrm>
        </p:spPr>
        <p:txBody>
          <a:bodyPr>
            <a:normAutofit fontScale="92500" lnSpcReduction="10000"/>
          </a:bodyPr>
          <a:lstStyle/>
          <a:p>
            <a:pPr algn="just" fontAlgn="base">
              <a:buFont typeface="Arial" panose="020B0604020202020204" pitchFamily="34" charset="0"/>
              <a:buChar char="•"/>
            </a:pPr>
            <a:r>
              <a:rPr lang="es-MX" b="1" dirty="0">
                <a:solidFill>
                  <a:schemeClr val="tx1"/>
                </a:solidFill>
              </a:rPr>
              <a:t>Los empleados encargados del archivo general de expedientes deben utilizar guantes de nitrilo y tapabocas.</a:t>
            </a:r>
          </a:p>
          <a:p>
            <a:pPr algn="just" fontAlgn="base">
              <a:buFont typeface="Arial" panose="020B0604020202020204" pitchFamily="34" charset="0"/>
              <a:buChar char="•"/>
            </a:pPr>
            <a:r>
              <a:rPr lang="es-MX" b="1" dirty="0">
                <a:solidFill>
                  <a:schemeClr val="tx1"/>
                </a:solidFill>
              </a:rPr>
              <a:t>Los empleados encargados d</a:t>
            </a:r>
            <a:r>
              <a:rPr lang="es-MX" sz="1900" b="1" dirty="0">
                <a:solidFill>
                  <a:schemeClr val="tx1"/>
                </a:solidFill>
              </a:rPr>
              <a:t>e atención al publico y audiencias deben utilizar tapabocas, guantes y protector visual o gafas protectoras.</a:t>
            </a:r>
            <a:r>
              <a:rPr lang="es-MX" sz="2400" b="1" dirty="0">
                <a:solidFill>
                  <a:schemeClr val="tx1"/>
                </a:solidFill>
              </a:rPr>
              <a:t> </a:t>
            </a:r>
          </a:p>
          <a:p>
            <a:pPr algn="just" fontAlgn="base">
              <a:buFont typeface="Arial" panose="020B0604020202020204" pitchFamily="34" charset="0"/>
              <a:buChar char="•"/>
            </a:pPr>
            <a:r>
              <a:rPr lang="es-MX" b="1" dirty="0" smtClean="0">
                <a:solidFill>
                  <a:schemeClr val="tx1"/>
                </a:solidFill>
              </a:rPr>
              <a:t>Los </a:t>
            </a:r>
            <a:r>
              <a:rPr lang="es-MX" b="1" dirty="0" smtClean="0">
                <a:solidFill>
                  <a:schemeClr val="tx1"/>
                </a:solidFill>
              </a:rPr>
              <a:t>elementos de protección personal tales como tapabocas, guantes y otros deben ser botados en las canecas especiales dispuestas para su disposición final.</a:t>
            </a:r>
          </a:p>
          <a:p>
            <a:pPr algn="just" fontAlgn="base">
              <a:buFont typeface="Arial" panose="020B0604020202020204" pitchFamily="34" charset="0"/>
              <a:buChar char="•"/>
            </a:pPr>
            <a:r>
              <a:rPr lang="es-MX" b="1" dirty="0">
                <a:solidFill>
                  <a:schemeClr val="tx1"/>
                </a:solidFill>
              </a:rPr>
              <a:t>O</a:t>
            </a:r>
            <a:r>
              <a:rPr lang="es-MX" b="1" dirty="0" smtClean="0">
                <a:solidFill>
                  <a:schemeClr val="tx1"/>
                </a:solidFill>
              </a:rPr>
              <a:t>rganizar </a:t>
            </a:r>
            <a:r>
              <a:rPr lang="es-MX" b="1" dirty="0">
                <a:solidFill>
                  <a:schemeClr val="tx1"/>
                </a:solidFill>
              </a:rPr>
              <a:t>y demarcar los puestos de trabajo de manera que se mantenga una distancia de dos metros entre los servidores</a:t>
            </a:r>
            <a:r>
              <a:rPr lang="es-MX" b="1" dirty="0" smtClean="0">
                <a:solidFill>
                  <a:schemeClr val="tx1"/>
                </a:solidFill>
              </a:rPr>
              <a:t>.</a:t>
            </a:r>
          </a:p>
          <a:p>
            <a:pPr algn="just" fontAlgn="base">
              <a:buFont typeface="Arial" panose="020B0604020202020204" pitchFamily="34" charset="0"/>
              <a:buChar char="•"/>
            </a:pPr>
            <a:r>
              <a:rPr lang="es-MX" b="1" dirty="0" smtClean="0">
                <a:solidFill>
                  <a:schemeClr val="tx1"/>
                </a:solidFill>
              </a:rPr>
              <a:t>Cuando sea posible abrir las ventanas de las oficinas y salas de audiencia para que estas se ventilen y circule el aire, mínimo cada tres (03) horas.</a:t>
            </a:r>
            <a:endParaRPr lang="es-MX" b="1" dirty="0">
              <a:solidFill>
                <a:schemeClr val="tx1"/>
              </a:solidFill>
            </a:endParaRPr>
          </a:p>
          <a:p>
            <a:pPr algn="just" fontAlgn="base">
              <a:buFont typeface="Arial" panose="020B0604020202020204" pitchFamily="34" charset="0"/>
              <a:buChar char="•"/>
            </a:pPr>
            <a:r>
              <a:rPr lang="es-MX" b="1" dirty="0" smtClean="0">
                <a:solidFill>
                  <a:schemeClr val="tx1"/>
                </a:solidFill>
              </a:rPr>
              <a:t>Los jueces y jefes de área, </a:t>
            </a:r>
            <a:r>
              <a:rPr lang="es-MX" b="1" dirty="0">
                <a:solidFill>
                  <a:schemeClr val="tx1"/>
                </a:solidFill>
              </a:rPr>
              <a:t>con relación a sus equipos de trabajo, establecerán las condiciones en que se encuentra cada uno de los servidores judiciales para desarrollar el trabajo en casa, identificando, entre otras, si los servidores judiciales están a cargo de hijos menores, o en edad escolar y/o de adultos mayores o personas enfermas</a:t>
            </a:r>
            <a:r>
              <a:rPr lang="es-MX" b="1" dirty="0" smtClean="0">
                <a:solidFill>
                  <a:schemeClr val="tx1"/>
                </a:solidFill>
              </a:rPr>
              <a:t>. En consecuencia, se </a:t>
            </a:r>
            <a:r>
              <a:rPr lang="es-MX" b="1" dirty="0">
                <a:solidFill>
                  <a:schemeClr val="tx1"/>
                </a:solidFill>
              </a:rPr>
              <a:t>acordarán con cada uno de los miembros de su equipo de trabajo las tareas a desarrollar, productos a entregar, periodicidad, fecha de entrega, correo electrónico al cual deberán remitir la información y el horario en que cumplirán la jornada laboral, respetando el derecho al descanso y a la desconexión laboral de los servidores judiciales.</a:t>
            </a:r>
            <a:br>
              <a:rPr lang="es-MX" b="1" dirty="0">
                <a:solidFill>
                  <a:schemeClr val="tx1"/>
                </a:solidFill>
              </a:rPr>
            </a:br>
            <a:endParaRPr lang="en-US" b="1" dirty="0">
              <a:solidFill>
                <a:schemeClr val="tx1"/>
              </a:solidFill>
            </a:endParaRPr>
          </a:p>
          <a:p>
            <a:pPr marL="0" indent="0">
              <a:buNone/>
            </a:pPr>
            <a:endParaRPr lang="en-US" dirty="0"/>
          </a:p>
        </p:txBody>
      </p:sp>
      <p:pic>
        <p:nvPicPr>
          <p:cNvPr id="4" name="Imagen 1" descr="cid:image001.png@01D208D8.A09EB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63"/>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Subtítulo"/>
          <p:cNvSpPr txBox="1">
            <a:spLocks/>
          </p:cNvSpPr>
          <p:nvPr/>
        </p:nvSpPr>
        <p:spPr bwMode="auto">
          <a:xfrm>
            <a:off x="9379131" y="0"/>
            <a:ext cx="2760616" cy="90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663" y="5512526"/>
            <a:ext cx="2277337" cy="1345473"/>
          </a:xfrm>
          <a:prstGeom prst="rect">
            <a:avLst/>
          </a:prstGeom>
        </p:spPr>
      </p:pic>
    </p:spTree>
    <p:extLst>
      <p:ext uri="{BB962C8B-B14F-4D97-AF65-F5344CB8AC3E}">
        <p14:creationId xmlns:p14="http://schemas.microsoft.com/office/powerpoint/2010/main" val="254833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2462" y="790576"/>
            <a:ext cx="9759263" cy="1320800"/>
          </a:xfrm>
        </p:spPr>
        <p:txBody>
          <a:bodyPr/>
          <a:lstStyle/>
          <a:p>
            <a:r>
              <a:rPr lang="es-CO" sz="3200" b="1" dirty="0" smtClean="0">
                <a:solidFill>
                  <a:schemeClr val="tx1"/>
                </a:solidFill>
              </a:rPr>
              <a:t>7. USO DE LAS TECNOLOGÍAS DE LA INFORMACIÓN </a:t>
            </a:r>
            <a:r>
              <a:rPr lang="es-CO" dirty="0" smtClean="0"/>
              <a:t> </a:t>
            </a:r>
            <a:endParaRPr lang="en-US" dirty="0"/>
          </a:p>
        </p:txBody>
      </p:sp>
      <p:sp>
        <p:nvSpPr>
          <p:cNvPr id="3" name="Marcador de contenido 2"/>
          <p:cNvSpPr>
            <a:spLocks noGrp="1"/>
          </p:cNvSpPr>
          <p:nvPr>
            <p:ph idx="1"/>
          </p:nvPr>
        </p:nvSpPr>
        <p:spPr>
          <a:xfrm>
            <a:off x="677334" y="1397727"/>
            <a:ext cx="10478346" cy="4376058"/>
          </a:xfrm>
        </p:spPr>
        <p:txBody>
          <a:bodyPr>
            <a:normAutofit/>
          </a:bodyPr>
          <a:lstStyle/>
          <a:p>
            <a:pPr marL="0" lvl="0" indent="0" algn="just">
              <a:buNone/>
            </a:pPr>
            <a:r>
              <a:rPr lang="es-MX" dirty="0" smtClean="0">
                <a:solidFill>
                  <a:schemeClr val="tx1"/>
                </a:solidFill>
              </a:rPr>
              <a:t>Se </a:t>
            </a:r>
            <a:r>
              <a:rPr lang="es-MX" dirty="0">
                <a:solidFill>
                  <a:schemeClr val="tx1"/>
                </a:solidFill>
              </a:rPr>
              <a:t>privilegiará el uso de las tecnologías de la información y las comunicaciones, de preferencia institucionales, buscando optimizar los canales de acceso, consulta y publicidad de la información</a:t>
            </a:r>
            <a:r>
              <a:rPr lang="es-MX" dirty="0" smtClean="0">
                <a:solidFill>
                  <a:schemeClr val="tx1"/>
                </a:solidFill>
              </a:rPr>
              <a:t>.</a:t>
            </a:r>
          </a:p>
          <a:p>
            <a:pPr algn="just"/>
            <a:r>
              <a:rPr lang="es-MX" dirty="0" smtClean="0">
                <a:solidFill>
                  <a:schemeClr val="tx1"/>
                </a:solidFill>
              </a:rPr>
              <a:t>El </a:t>
            </a:r>
            <a:r>
              <a:rPr lang="es-MX" dirty="0">
                <a:solidFill>
                  <a:schemeClr val="tx1"/>
                </a:solidFill>
              </a:rPr>
              <a:t>envío de acciones de tutela y hábeas corpus seguirá haciéndose de manera electrónica. Para las firmas de los actos, providencias y decisiones se atenderá lo dispuesto en el artículo 11 del Decreto 491 de 2020 o las </a:t>
            </a:r>
            <a:r>
              <a:rPr lang="es-MX" dirty="0" smtClean="0">
                <a:solidFill>
                  <a:schemeClr val="tx1"/>
                </a:solidFill>
              </a:rPr>
              <a:t>demás disposiciones </a:t>
            </a:r>
            <a:r>
              <a:rPr lang="es-MX" dirty="0">
                <a:solidFill>
                  <a:schemeClr val="tx1"/>
                </a:solidFill>
              </a:rPr>
              <a:t>que regulen el particular. </a:t>
            </a:r>
            <a:r>
              <a:rPr lang="es-MX" dirty="0" smtClean="0">
                <a:solidFill>
                  <a:schemeClr val="tx1"/>
                </a:solidFill>
              </a:rPr>
              <a:t>Las </a:t>
            </a:r>
            <a:r>
              <a:rPr lang="es-MX" dirty="0">
                <a:solidFill>
                  <a:schemeClr val="tx1"/>
                </a:solidFill>
              </a:rPr>
              <a:t>tutelas y habeas corpus </a:t>
            </a:r>
            <a:r>
              <a:rPr lang="es-MX" dirty="0" smtClean="0">
                <a:solidFill>
                  <a:schemeClr val="tx1"/>
                </a:solidFill>
              </a:rPr>
              <a:t>en el Municipio de Montería se </a:t>
            </a:r>
            <a:r>
              <a:rPr lang="es-MX" dirty="0">
                <a:solidFill>
                  <a:schemeClr val="tx1"/>
                </a:solidFill>
              </a:rPr>
              <a:t>reciben en el </a:t>
            </a:r>
            <a:r>
              <a:rPr lang="es-MX" dirty="0" smtClean="0">
                <a:solidFill>
                  <a:schemeClr val="tx1"/>
                </a:solidFill>
              </a:rPr>
              <a:t>correo: </a:t>
            </a:r>
            <a:r>
              <a:rPr lang="es-MX" dirty="0">
                <a:solidFill>
                  <a:schemeClr val="tx1"/>
                </a:solidFill>
                <a:hlinkClick r:id="rId2"/>
              </a:rPr>
              <a:t>ofjudmon@cendoj.ramajudicial.gov.co</a:t>
            </a:r>
            <a:endParaRPr lang="es-MX" dirty="0">
              <a:solidFill>
                <a:schemeClr val="tx1"/>
              </a:solidFill>
            </a:endParaRPr>
          </a:p>
          <a:p>
            <a:pPr algn="just"/>
            <a:r>
              <a:rPr lang="es-MX" dirty="0" smtClean="0">
                <a:solidFill>
                  <a:schemeClr val="tx1"/>
                </a:solidFill>
              </a:rPr>
              <a:t>Para </a:t>
            </a:r>
            <a:r>
              <a:rPr lang="es-MX" dirty="0">
                <a:solidFill>
                  <a:schemeClr val="tx1"/>
                </a:solidFill>
              </a:rPr>
              <a:t>el desarrollo de las audiencias y diligencias se continuará privilegiando la virtualidad. Si las circunstancias así lo demandan, deberán realizarse de manera presencial, con las restricciones de acceso que establezca el director del proceso y en el marco de los protocolos y disposiciones del nivel central y seccional sobre condiciones de acceso y permanencia en sedes</a:t>
            </a:r>
            <a:r>
              <a:rPr lang="es-MX" dirty="0" smtClean="0">
                <a:solidFill>
                  <a:schemeClr val="tx1"/>
                </a:solidFill>
              </a:rPr>
              <a:t>.</a:t>
            </a:r>
          </a:p>
          <a:p>
            <a:pPr marL="0" lvl="0" indent="0" algn="just">
              <a:buNone/>
            </a:pPr>
            <a:endParaRPr lang="es-MX" b="1" dirty="0">
              <a:solidFill>
                <a:schemeClr val="tx1"/>
              </a:solidFill>
            </a:endParaRPr>
          </a:p>
          <a:p>
            <a:pPr marL="0" indent="0">
              <a:buNone/>
            </a:pPr>
            <a:endParaRPr lang="en-US" dirty="0"/>
          </a:p>
        </p:txBody>
      </p:sp>
      <p:pic>
        <p:nvPicPr>
          <p:cNvPr id="4" name="Imagen 1" descr="cid:image001.png@01D208D8.A09EB7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Subtítulo"/>
          <p:cNvSpPr txBox="1">
            <a:spLocks/>
          </p:cNvSpPr>
          <p:nvPr/>
        </p:nvSpPr>
        <p:spPr bwMode="auto">
          <a:xfrm>
            <a:off x="9379131" y="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
        <p:nvSpPr>
          <p:cNvPr id="6" name="AutoShape 2" descr="partes del computador animado - Buscar con Google (con imágenes) | Monitor,  Computadoras, Equi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5782" y="5161690"/>
            <a:ext cx="1846217" cy="1696310"/>
          </a:xfrm>
          <a:prstGeom prst="rect">
            <a:avLst/>
          </a:prstGeom>
        </p:spPr>
      </p:pic>
    </p:spTree>
    <p:extLst>
      <p:ext uri="{BB962C8B-B14F-4D97-AF65-F5344CB8AC3E}">
        <p14:creationId xmlns:p14="http://schemas.microsoft.com/office/powerpoint/2010/main" val="331128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0264" y="893491"/>
            <a:ext cx="9875518" cy="5624875"/>
          </a:xfrm>
        </p:spPr>
        <p:txBody>
          <a:bodyPr>
            <a:normAutofit lnSpcReduction="10000"/>
          </a:bodyPr>
          <a:lstStyle/>
          <a:p>
            <a:pPr algn="just"/>
            <a:r>
              <a:rPr lang="es-MX" dirty="0">
                <a:solidFill>
                  <a:schemeClr val="tx1"/>
                </a:solidFill>
              </a:rPr>
              <a:t>Los jueces y magistrados utilizarán preferencialmente los medios tecnológicos para todas las actuaciones, comunicaciones, notificaciones, audiencias y diligencias, y permitirán a las partes, abogados, terceros e intervinientes actuar en los procesos mediante los medios tecnológicos disponibles, evitando exigir y cumplir formalidades presenciales innecesarias. </a:t>
            </a:r>
            <a:endParaRPr lang="es-MX" dirty="0" smtClean="0">
              <a:solidFill>
                <a:schemeClr val="tx1"/>
              </a:solidFill>
            </a:endParaRPr>
          </a:p>
          <a:p>
            <a:pPr algn="just"/>
            <a:r>
              <a:rPr lang="es-MX" dirty="0" smtClean="0">
                <a:solidFill>
                  <a:schemeClr val="tx1"/>
                </a:solidFill>
              </a:rPr>
              <a:t>Los </a:t>
            </a:r>
            <a:r>
              <a:rPr lang="es-MX" dirty="0">
                <a:solidFill>
                  <a:schemeClr val="tx1"/>
                </a:solidFill>
              </a:rPr>
              <a:t>memoriales y demás comunicaciones podrán ser enviados o recibidos, por el despacho, partes, apoderados e intervinientes, por correo u otro medio electrónico evitando presentaciones o autenticaciones personales o adicionales de algún tipo. De preferencia se usará el formato PDF para los documentos escritos enviados o recibidos por medios electrónicos, usando algún mecanismo de firma para identificar al autor o emisor del documento e identificándolo con el número del radicado del proceso cuando corresponda</a:t>
            </a:r>
            <a:r>
              <a:rPr lang="es-MX" dirty="0" smtClean="0">
                <a:solidFill>
                  <a:schemeClr val="tx1"/>
                </a:solidFill>
              </a:rPr>
              <a:t>.</a:t>
            </a:r>
          </a:p>
          <a:p>
            <a:pPr algn="just"/>
            <a:r>
              <a:rPr lang="es-MX" dirty="0">
                <a:solidFill>
                  <a:schemeClr val="tx1"/>
                </a:solidFill>
              </a:rPr>
              <a:t>Para la atención y consultas de usuarios y apoderados se privilegiará el uso de medios técnicos y/o electrónicos, como atención telefónica, correo electrónico institucional u otros. La atención en ventanilla, baranda o de manera presencial se restringirá a lo estrictamente necesario, atendiendo los protocolos y disposiciones del nivel central y seccional sobre condiciones de acceso y permanencia en sedes</a:t>
            </a:r>
            <a:r>
              <a:rPr lang="es-MX" dirty="0" smtClean="0">
                <a:solidFill>
                  <a:schemeClr val="tx1"/>
                </a:solidFill>
              </a:rPr>
              <a:t>.</a:t>
            </a:r>
          </a:p>
          <a:p>
            <a:pPr algn="just"/>
            <a:r>
              <a:rPr lang="es-MX" dirty="0">
                <a:solidFill>
                  <a:schemeClr val="tx1"/>
                </a:solidFill>
              </a:rPr>
              <a:t>Los despachos judiciales del país podrán publicar notificaciones, comunicaciones, traslados, avisos y otras publicaciones con efectos procesales en el portal Web de la Rama Judicial. Esto sin perjuicio de las publicaciones válidas en los sistemas de información de la gestión procesal que puedan vincularse a los espacios del portal Web. </a:t>
            </a:r>
            <a:endParaRPr lang="en-US" dirty="0">
              <a:solidFill>
                <a:schemeClr val="tx1"/>
              </a:solidFill>
            </a:endParaRPr>
          </a:p>
        </p:txBody>
      </p:sp>
      <p:pic>
        <p:nvPicPr>
          <p:cNvPr id="4" name="Imagen 1" descr="cid:image001.png@01D208D8.A09EB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Subtítulo"/>
          <p:cNvSpPr txBox="1">
            <a:spLocks/>
          </p:cNvSpPr>
          <p:nvPr/>
        </p:nvSpPr>
        <p:spPr bwMode="auto">
          <a:xfrm>
            <a:off x="9379131" y="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5782" y="5161690"/>
            <a:ext cx="1846217" cy="1696310"/>
          </a:xfrm>
          <a:prstGeom prst="rect">
            <a:avLst/>
          </a:prstGeom>
        </p:spPr>
      </p:pic>
    </p:spTree>
    <p:extLst>
      <p:ext uri="{BB962C8B-B14F-4D97-AF65-F5344CB8AC3E}">
        <p14:creationId xmlns:p14="http://schemas.microsoft.com/office/powerpoint/2010/main" val="3518289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22663"/>
            <a:ext cx="8596668" cy="1320800"/>
          </a:xfrm>
        </p:spPr>
        <p:txBody>
          <a:bodyPr/>
          <a:lstStyle/>
          <a:p>
            <a:r>
              <a:rPr lang="es-CO" sz="3200" b="1" dirty="0" smtClean="0">
                <a:solidFill>
                  <a:schemeClr val="tx1"/>
                </a:solidFill>
              </a:rPr>
              <a:t>8. MANEJO Y RETIRO DE EXPEDIENTES </a:t>
            </a:r>
            <a:r>
              <a:rPr lang="es-CO" dirty="0" smtClean="0"/>
              <a:t> </a:t>
            </a:r>
            <a:endParaRPr lang="en-US" dirty="0"/>
          </a:p>
        </p:txBody>
      </p:sp>
      <p:sp>
        <p:nvSpPr>
          <p:cNvPr id="3" name="Marcador de contenido 2"/>
          <p:cNvSpPr>
            <a:spLocks noGrp="1"/>
          </p:cNvSpPr>
          <p:nvPr>
            <p:ph idx="1"/>
          </p:nvPr>
        </p:nvSpPr>
        <p:spPr>
          <a:xfrm>
            <a:off x="677333" y="1632857"/>
            <a:ext cx="9328815" cy="4408505"/>
          </a:xfrm>
        </p:spPr>
        <p:txBody>
          <a:bodyPr>
            <a:normAutofit fontScale="92500" lnSpcReduction="20000"/>
          </a:bodyPr>
          <a:lstStyle/>
          <a:p>
            <a:pPr marL="0" indent="0">
              <a:buNone/>
            </a:pPr>
            <a:r>
              <a:rPr lang="es-MX" dirty="0">
                <a:solidFill>
                  <a:schemeClr val="tx1"/>
                </a:solidFill>
              </a:rPr>
              <a:t>Para el manejo y retiro de expedientes deben seguirse las indicaciones dadas en la CIRCULAR PCSJ20-15 del 16 de abril de </a:t>
            </a:r>
            <a:r>
              <a:rPr lang="es-MX" dirty="0" smtClean="0">
                <a:solidFill>
                  <a:schemeClr val="tx1"/>
                </a:solidFill>
              </a:rPr>
              <a:t>2020. </a:t>
            </a:r>
          </a:p>
          <a:p>
            <a:pPr marL="0" indent="0">
              <a:buNone/>
            </a:pPr>
            <a:r>
              <a:rPr lang="es-MX" b="1" dirty="0" smtClean="0">
                <a:solidFill>
                  <a:schemeClr val="tx1"/>
                </a:solidFill>
              </a:rPr>
              <a:t>8.1 Manejo de expedientes:</a:t>
            </a:r>
          </a:p>
          <a:p>
            <a:pPr algn="just">
              <a:buAutoNum type="alphaLcPeriod"/>
            </a:pPr>
            <a:r>
              <a:rPr lang="es-MX" dirty="0" smtClean="0">
                <a:solidFill>
                  <a:schemeClr val="tx1"/>
                </a:solidFill>
              </a:rPr>
              <a:t>Utilizar </a:t>
            </a:r>
            <a:r>
              <a:rPr lang="es-MX" dirty="0">
                <a:solidFill>
                  <a:schemeClr val="tx1"/>
                </a:solidFill>
              </a:rPr>
              <a:t>guantes y tapabocas desechables</a:t>
            </a:r>
            <a:r>
              <a:rPr lang="es-MX" dirty="0" smtClean="0">
                <a:solidFill>
                  <a:schemeClr val="tx1"/>
                </a:solidFill>
              </a:rPr>
              <a:t>. Mientras </a:t>
            </a:r>
            <a:r>
              <a:rPr lang="es-MX" dirty="0">
                <a:solidFill>
                  <a:schemeClr val="tx1"/>
                </a:solidFill>
              </a:rPr>
              <a:t>se trabaja, se debe evitar el contacto de los guantes sucios con cualquier parte del cuerpo. Si las actividades se deben desarrollar en depósitos de archivo, adicionalmente es necesario el uso de bata de trabajo cerrada y limpia, la cual se debe utilizar solo en el área de trabajo y mientras se ejecutan las labores. Se debe quitar si se van a realizar otras acciones como consumir alimentos o ir al baño. </a:t>
            </a:r>
            <a:endParaRPr lang="es-MX" dirty="0" smtClean="0">
              <a:solidFill>
                <a:schemeClr val="tx1"/>
              </a:solidFill>
            </a:endParaRPr>
          </a:p>
          <a:p>
            <a:pPr>
              <a:buAutoNum type="alphaLcPeriod"/>
            </a:pPr>
            <a:r>
              <a:rPr lang="es-MX" dirty="0" smtClean="0">
                <a:solidFill>
                  <a:schemeClr val="tx1"/>
                </a:solidFill>
              </a:rPr>
              <a:t>Lavarse </a:t>
            </a:r>
            <a:r>
              <a:rPr lang="es-MX" dirty="0">
                <a:solidFill>
                  <a:schemeClr val="tx1"/>
                </a:solidFill>
              </a:rPr>
              <a:t>cuidadosamente las manos con agua y jabón antes y después de la manipulación de los documentos. </a:t>
            </a:r>
            <a:endParaRPr lang="es-MX" dirty="0" smtClean="0">
              <a:solidFill>
                <a:schemeClr val="tx1"/>
              </a:solidFill>
            </a:endParaRPr>
          </a:p>
          <a:p>
            <a:pPr>
              <a:buAutoNum type="alphaLcPeriod"/>
            </a:pPr>
            <a:r>
              <a:rPr lang="es-MX" dirty="0" smtClean="0">
                <a:solidFill>
                  <a:schemeClr val="tx1"/>
                </a:solidFill>
              </a:rPr>
              <a:t>Mantener </a:t>
            </a:r>
            <a:r>
              <a:rPr lang="es-MX" dirty="0">
                <a:solidFill>
                  <a:schemeClr val="tx1"/>
                </a:solidFill>
              </a:rPr>
              <a:t>el orden y limpieza del puesto de trabajo, el cual debe ser limpiado antes y después de la jornada, primero con una bayetilla, paño o tela de algodón seca y posteriormente humedecida en alcohol antiséptico al 70</a:t>
            </a:r>
            <a:r>
              <a:rPr lang="es-MX" dirty="0" smtClean="0">
                <a:solidFill>
                  <a:schemeClr val="tx1"/>
                </a:solidFill>
              </a:rPr>
              <a:t>%.</a:t>
            </a:r>
          </a:p>
          <a:p>
            <a:pPr>
              <a:buAutoNum type="alphaLcPeriod"/>
            </a:pPr>
            <a:r>
              <a:rPr lang="es-MX" dirty="0" smtClean="0">
                <a:solidFill>
                  <a:schemeClr val="tx1"/>
                </a:solidFill>
              </a:rPr>
              <a:t>No </a:t>
            </a:r>
            <a:r>
              <a:rPr lang="es-MX" dirty="0">
                <a:solidFill>
                  <a:schemeClr val="tx1"/>
                </a:solidFill>
              </a:rPr>
              <a:t>consumir alimentos o bebidas en el área de trabajo con documentos. Los directores seccionales de administración judicial deberán garantizar la disposición de los elementos y suministros indicados, conforme la necesidad.</a:t>
            </a:r>
            <a:endParaRPr lang="en-US" dirty="0">
              <a:solidFill>
                <a:schemeClr val="tx1"/>
              </a:solidFill>
            </a:endParaRPr>
          </a:p>
        </p:txBody>
      </p:sp>
      <p:pic>
        <p:nvPicPr>
          <p:cNvPr id="4" name="Imagen 1" descr="cid:image001.png@01D208D8.A09EB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Subtítulo"/>
          <p:cNvSpPr txBox="1">
            <a:spLocks/>
          </p:cNvSpPr>
          <p:nvPr/>
        </p:nvSpPr>
        <p:spPr bwMode="auto">
          <a:xfrm>
            <a:off x="9379131" y="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875" y="4714875"/>
            <a:ext cx="2143125" cy="2143125"/>
          </a:xfrm>
          <a:prstGeom prst="rect">
            <a:avLst/>
          </a:prstGeom>
        </p:spPr>
      </p:pic>
    </p:spTree>
    <p:extLst>
      <p:ext uri="{BB962C8B-B14F-4D97-AF65-F5344CB8AC3E}">
        <p14:creationId xmlns:p14="http://schemas.microsoft.com/office/powerpoint/2010/main" val="3858472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790576"/>
            <a:ext cx="8596668" cy="1320800"/>
          </a:xfrm>
        </p:spPr>
        <p:txBody>
          <a:bodyPr>
            <a:normAutofit/>
          </a:bodyPr>
          <a:lstStyle/>
          <a:p>
            <a:r>
              <a:rPr lang="es-CO" sz="2800" b="1" dirty="0" smtClean="0">
                <a:solidFill>
                  <a:schemeClr val="tx1"/>
                </a:solidFill>
              </a:rPr>
              <a:t>8.2 RETIRO DE EXPEDIENTES DE LA SEDE JUDICIAL</a:t>
            </a:r>
            <a:endParaRPr lang="en-US" sz="2800" b="1" dirty="0">
              <a:solidFill>
                <a:schemeClr val="tx1"/>
              </a:solidFill>
            </a:endParaRPr>
          </a:p>
        </p:txBody>
      </p:sp>
      <p:sp>
        <p:nvSpPr>
          <p:cNvPr id="3" name="Marcador de contenido 2"/>
          <p:cNvSpPr>
            <a:spLocks noGrp="1"/>
          </p:cNvSpPr>
          <p:nvPr>
            <p:ph idx="1"/>
          </p:nvPr>
        </p:nvSpPr>
        <p:spPr>
          <a:xfrm>
            <a:off x="677333" y="1293223"/>
            <a:ext cx="10922484" cy="4748139"/>
          </a:xfrm>
        </p:spPr>
        <p:txBody>
          <a:bodyPr>
            <a:normAutofit fontScale="92500"/>
          </a:bodyPr>
          <a:lstStyle/>
          <a:p>
            <a:pPr marL="0" indent="0" algn="just">
              <a:buNone/>
            </a:pPr>
            <a:r>
              <a:rPr lang="es-MX" dirty="0">
                <a:solidFill>
                  <a:schemeClr val="tx1"/>
                </a:solidFill>
              </a:rPr>
              <a:t>Por regla general, los expedientes no deben ser retirados de los despachos judiciales y dependencias administrativas de la Rama Judicial. No obstante, con ocasión de la situación de aislamiento por la que atravesamos, si para el cumplimiento de funciones es indispensable retirar los expedientes físicos, se debe seguir el siguiente procedimiento: </a:t>
            </a:r>
            <a:endParaRPr lang="es-MX" dirty="0" smtClean="0">
              <a:solidFill>
                <a:schemeClr val="tx1"/>
              </a:solidFill>
            </a:endParaRPr>
          </a:p>
          <a:p>
            <a:pPr algn="just">
              <a:buFont typeface="+mj-lt"/>
              <a:buAutoNum type="alphaUcPeriod"/>
            </a:pPr>
            <a:r>
              <a:rPr lang="es-MX" dirty="0" smtClean="0">
                <a:solidFill>
                  <a:schemeClr val="tx1"/>
                </a:solidFill>
              </a:rPr>
              <a:t>Elaborar </a:t>
            </a:r>
            <a:r>
              <a:rPr lang="es-MX" dirty="0">
                <a:solidFill>
                  <a:schemeClr val="tx1"/>
                </a:solidFill>
              </a:rPr>
              <a:t>el acta de retiro temporal de expedientes, en el formato anexo a la presente circular, en la que se incluirá la información básica de los documentos o expedientes que serán retirados. El formato incluye la siguiente información: • Fecha del acta • Nombre de la oficina, despacho o depósito de archivo de donde se retiran los documentos. • Fecha de retiro de documentos. • Contenido: nombre o descripción de las carpetas o expedientes. • Unidad de almacenamiento: señalar si se trata de carpetas, cajas, legajos, cuadernos, tomos. • Número de unidades: señal el número de unidades de almacenamiento que se retiran (número de carpetas, cajas, legajos, cuadernos, tomos) • Número de folios de cada unidad de almacenamiento: si se cuenta con esta información. • Nombre y cargo del servidor que retira los documentos y el responsable de la dependencia o despacho judicial, quien avala el procedimiento. </a:t>
            </a:r>
            <a:endParaRPr lang="es-MX" dirty="0" smtClean="0">
              <a:solidFill>
                <a:schemeClr val="tx1"/>
              </a:solidFill>
            </a:endParaRPr>
          </a:p>
          <a:p>
            <a:pPr algn="just">
              <a:buFont typeface="+mj-lt"/>
              <a:buAutoNum type="alphaUcPeriod"/>
            </a:pPr>
            <a:r>
              <a:rPr lang="es-MX" dirty="0" smtClean="0">
                <a:solidFill>
                  <a:schemeClr val="tx1"/>
                </a:solidFill>
              </a:rPr>
              <a:t>Superada </a:t>
            </a:r>
            <a:r>
              <a:rPr lang="es-MX" dirty="0">
                <a:solidFill>
                  <a:schemeClr val="tx1"/>
                </a:solidFill>
              </a:rPr>
              <a:t>la contingencia, se registrará la fecha de reincorporación de los expedientes al respectivo archivo y se remitirá copia digital del acta al responsable de la dependencia o despacho judicial, a la respectiva dirección seccional administración judicial y al Centro de Documentación Judicial – CENDOJ. </a:t>
            </a:r>
            <a:endParaRPr lang="en-US" dirty="0">
              <a:solidFill>
                <a:schemeClr val="tx1"/>
              </a:solidFill>
            </a:endParaRPr>
          </a:p>
        </p:txBody>
      </p:sp>
      <p:pic>
        <p:nvPicPr>
          <p:cNvPr id="4" name="Imagen 1" descr="cid:image001.png@01D208D8.A09EB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Subtítulo"/>
          <p:cNvSpPr txBox="1">
            <a:spLocks/>
          </p:cNvSpPr>
          <p:nvPr/>
        </p:nvSpPr>
        <p:spPr bwMode="auto">
          <a:xfrm>
            <a:off x="9379131" y="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
        <p:nvSpPr>
          <p:cNvPr id="6" name="AutoShape 2" descr="sistemas de informacion - Mind4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1176" y="5717176"/>
            <a:ext cx="1140823" cy="1140823"/>
          </a:xfrm>
          <a:prstGeom prst="rect">
            <a:avLst/>
          </a:prstGeom>
        </p:spPr>
      </p:pic>
    </p:spTree>
    <p:extLst>
      <p:ext uri="{BB962C8B-B14F-4D97-AF65-F5344CB8AC3E}">
        <p14:creationId xmlns:p14="http://schemas.microsoft.com/office/powerpoint/2010/main" val="77730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9949" y="734560"/>
            <a:ext cx="10739605" cy="5363617"/>
          </a:xfrm>
        </p:spPr>
        <p:txBody>
          <a:bodyPr>
            <a:normAutofit fontScale="85000" lnSpcReduction="10000"/>
          </a:bodyPr>
          <a:lstStyle/>
          <a:p>
            <a:pPr marL="0" indent="0" algn="just">
              <a:buNone/>
            </a:pPr>
            <a:r>
              <a:rPr lang="es-MX" dirty="0" smtClean="0">
                <a:solidFill>
                  <a:schemeClr val="tx1"/>
                </a:solidFill>
              </a:rPr>
              <a:t>C. De </a:t>
            </a:r>
            <a:r>
              <a:rPr lang="es-MX" dirty="0">
                <a:solidFill>
                  <a:schemeClr val="tx1"/>
                </a:solidFill>
              </a:rPr>
              <a:t>manera previa a la reincorporación de expedientes, se debe realizar una limpieza de la documentación con una bayetilla, paño o tela de algodón seca, en una zona de trabajo aparte de la dependencia o despacho, con el fin evitar dispersión de partículas en los espacios de trabajo. Una vez terminada la limpieza de los documentos, se debe limpiar el mueble, bandeja o superficie de donde fueron retirados, primero con una bayetilla, paño o tela de algodón seca y posteriormente humedecida en alcohol antiséptico al 70%. </a:t>
            </a:r>
            <a:endParaRPr lang="es-MX" dirty="0" smtClean="0">
              <a:solidFill>
                <a:schemeClr val="tx1"/>
              </a:solidFill>
            </a:endParaRPr>
          </a:p>
          <a:p>
            <a:pPr marL="0" indent="0" algn="just">
              <a:buNone/>
            </a:pPr>
            <a:r>
              <a:rPr lang="es-MX" dirty="0" smtClean="0">
                <a:solidFill>
                  <a:schemeClr val="tx1"/>
                </a:solidFill>
              </a:rPr>
              <a:t>D. </a:t>
            </a:r>
            <a:r>
              <a:rPr lang="es-MX" dirty="0">
                <a:solidFill>
                  <a:schemeClr val="tx1"/>
                </a:solidFill>
              </a:rPr>
              <a:t>Reubicar los documentos en su sitio de almacenamiento original, garantizando que se conserve la integridad, disposición y posterior organización de los expedientes, de conformidad con los procedimientos institucionales de gestión documental</a:t>
            </a:r>
            <a:r>
              <a:rPr lang="es-MX" dirty="0" smtClean="0">
                <a:solidFill>
                  <a:schemeClr val="tx1"/>
                </a:solidFill>
              </a:rPr>
              <a:t>.</a:t>
            </a:r>
          </a:p>
          <a:p>
            <a:pPr marL="0" indent="0" algn="just">
              <a:buNone/>
            </a:pPr>
            <a:endParaRPr lang="es-MX" dirty="0">
              <a:solidFill>
                <a:schemeClr val="tx1"/>
              </a:solidFill>
            </a:endParaRPr>
          </a:p>
          <a:p>
            <a:pPr marL="0" indent="0" algn="just">
              <a:buNone/>
            </a:pPr>
            <a:r>
              <a:rPr lang="es-MX" b="1" dirty="0">
                <a:solidFill>
                  <a:schemeClr val="tx1"/>
                </a:solidFill>
              </a:rPr>
              <a:t>8.3 Administración de comunicaciones oficiales de carácter administrativo</a:t>
            </a:r>
            <a:r>
              <a:rPr lang="es-MX" dirty="0">
                <a:solidFill>
                  <a:schemeClr val="tx1"/>
                </a:solidFill>
              </a:rPr>
              <a:t> </a:t>
            </a:r>
            <a:endParaRPr lang="es-MX" dirty="0" smtClean="0">
              <a:solidFill>
                <a:schemeClr val="tx1"/>
              </a:solidFill>
            </a:endParaRPr>
          </a:p>
          <a:p>
            <a:pPr marL="0" indent="0" algn="just">
              <a:buNone/>
            </a:pPr>
            <a:endParaRPr lang="es-MX" dirty="0" smtClean="0">
              <a:solidFill>
                <a:schemeClr val="tx1"/>
              </a:solidFill>
            </a:endParaRPr>
          </a:p>
          <a:p>
            <a:pPr marL="0" indent="0" algn="just">
              <a:buNone/>
            </a:pPr>
            <a:r>
              <a:rPr lang="es-MX" dirty="0" smtClean="0">
                <a:solidFill>
                  <a:schemeClr val="tx1"/>
                </a:solidFill>
              </a:rPr>
              <a:t>El </a:t>
            </a:r>
            <a:r>
              <a:rPr lang="es-MX" dirty="0">
                <a:solidFill>
                  <a:schemeClr val="tx1"/>
                </a:solidFill>
              </a:rPr>
              <a:t>Consejo Superior de la Judicatura, los consejos seccionales de la judicatura, la Dirección Ejecutiva de Administración Judicial y sus seccionales, adelantarán el proceso de recepción de correspondencia administrativa a través de los correos electrónicos de las mesas de entrada, en reemplazo de la recepción de correspondencia física en las sedes administrativas. </a:t>
            </a:r>
            <a:endParaRPr lang="es-MX" dirty="0" smtClean="0">
              <a:solidFill>
                <a:schemeClr val="tx1"/>
              </a:solidFill>
            </a:endParaRPr>
          </a:p>
          <a:p>
            <a:pPr marL="0" indent="0" algn="just">
              <a:buNone/>
            </a:pPr>
            <a:r>
              <a:rPr lang="es-MX" dirty="0" smtClean="0">
                <a:solidFill>
                  <a:schemeClr val="tx1"/>
                </a:solidFill>
              </a:rPr>
              <a:t>Los </a:t>
            </a:r>
            <a:r>
              <a:rPr lang="es-MX" dirty="0">
                <a:solidFill>
                  <a:schemeClr val="tx1"/>
                </a:solidFill>
              </a:rPr>
              <a:t>responsables de la recepción y registro de correspondencia, de no contar con acceso al módulo de Mesa de Entrada del sistema de correspondencia oficial SIGOBIUS, deberán llevar un control de las comunicaciones que reciben y transfieren, a través de una planilla de Excel. Los responsables de gestionar las comunicaciones en cada área o dependencia harán uso preferente del sistema </a:t>
            </a:r>
            <a:r>
              <a:rPr lang="es-MX" dirty="0" err="1">
                <a:solidFill>
                  <a:schemeClr val="tx1"/>
                </a:solidFill>
              </a:rPr>
              <a:t>SIGOBius</a:t>
            </a:r>
            <a:r>
              <a:rPr lang="es-MX" dirty="0">
                <a:solidFill>
                  <a:schemeClr val="tx1"/>
                </a:solidFill>
              </a:rPr>
              <a:t> Web, atendiendo los presupuestos y observaciones para la seguridad de la información, así como el instructivo y tutoriales señalados en la Circular PCSJC20-11</a:t>
            </a:r>
            <a:r>
              <a:rPr lang="es-MX" dirty="0" smtClean="0">
                <a:solidFill>
                  <a:schemeClr val="tx1"/>
                </a:solidFill>
              </a:rPr>
              <a:t>.</a:t>
            </a:r>
          </a:p>
          <a:p>
            <a:pPr marL="0" indent="0" algn="just">
              <a:buNone/>
            </a:pP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5406228"/>
            <a:ext cx="1676400" cy="1451771"/>
          </a:xfrm>
          <a:prstGeom prst="rect">
            <a:avLst/>
          </a:prstGeom>
        </p:spPr>
      </p:pic>
      <p:pic>
        <p:nvPicPr>
          <p:cNvPr id="5" name="Imagen 1" descr="cid:image001.png@01D208D8.A09EB7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Subtítulo"/>
          <p:cNvSpPr txBox="1">
            <a:spLocks/>
          </p:cNvSpPr>
          <p:nvPr/>
        </p:nvSpPr>
        <p:spPr bwMode="auto">
          <a:xfrm>
            <a:off x="9379131" y="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Tree>
    <p:extLst>
      <p:ext uri="{BB962C8B-B14F-4D97-AF65-F5344CB8AC3E}">
        <p14:creationId xmlns:p14="http://schemas.microsoft.com/office/powerpoint/2010/main" val="217780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10530597" cy="1320800"/>
          </a:xfrm>
        </p:spPr>
        <p:txBody>
          <a:bodyPr>
            <a:normAutofit/>
          </a:bodyPr>
          <a:lstStyle/>
          <a:p>
            <a:pPr algn="just"/>
            <a:r>
              <a:rPr lang="es-CO" sz="3200" b="1" dirty="0" smtClean="0">
                <a:solidFill>
                  <a:schemeClr val="tx1"/>
                </a:solidFill>
              </a:rPr>
              <a:t>9. RETIRO TEMPORAL DE LOS EQUIPOS DE COMPUTO PARA TELETRABAJO</a:t>
            </a:r>
            <a:endParaRPr lang="en-US" sz="3200" b="1" dirty="0">
              <a:solidFill>
                <a:schemeClr val="tx1"/>
              </a:solidFill>
            </a:endParaRPr>
          </a:p>
        </p:txBody>
      </p:sp>
      <p:sp>
        <p:nvSpPr>
          <p:cNvPr id="3" name="Marcador de contenido 2"/>
          <p:cNvSpPr>
            <a:spLocks noGrp="1"/>
          </p:cNvSpPr>
          <p:nvPr>
            <p:ph idx="1"/>
          </p:nvPr>
        </p:nvSpPr>
        <p:spPr>
          <a:xfrm>
            <a:off x="246257" y="1682207"/>
            <a:ext cx="10961673" cy="4091577"/>
          </a:xfrm>
        </p:spPr>
        <p:txBody>
          <a:bodyPr>
            <a:normAutofit lnSpcReduction="10000"/>
          </a:bodyPr>
          <a:lstStyle/>
          <a:p>
            <a:pPr marL="0" indent="0" algn="just">
              <a:buNone/>
            </a:pPr>
            <a:r>
              <a:rPr lang="es-CO" dirty="0" smtClean="0">
                <a:solidFill>
                  <a:schemeClr val="tx1"/>
                </a:solidFill>
              </a:rPr>
              <a:t>Conforme el </a:t>
            </a:r>
            <a:r>
              <a:rPr lang="en-US" dirty="0" smtClean="0">
                <a:solidFill>
                  <a:schemeClr val="tx1"/>
                </a:solidFill>
              </a:rPr>
              <a:t>MEMORANDO DEAJADM20-330  de 30 de </a:t>
            </a:r>
            <a:r>
              <a:rPr lang="es-CO" dirty="0" smtClean="0">
                <a:solidFill>
                  <a:schemeClr val="tx1"/>
                </a:solidFill>
              </a:rPr>
              <a:t>marzo</a:t>
            </a:r>
            <a:r>
              <a:rPr lang="en-US" dirty="0" smtClean="0">
                <a:solidFill>
                  <a:schemeClr val="tx1"/>
                </a:solidFill>
              </a:rPr>
              <a:t> de 2020, para el </a:t>
            </a:r>
            <a:r>
              <a:rPr lang="es-ES_tradnl" dirty="0" smtClean="0">
                <a:solidFill>
                  <a:schemeClr val="tx1"/>
                </a:solidFill>
              </a:rPr>
              <a:t>retiro</a:t>
            </a:r>
            <a:r>
              <a:rPr lang="en-US" dirty="0" smtClean="0">
                <a:solidFill>
                  <a:schemeClr val="tx1"/>
                </a:solidFill>
              </a:rPr>
              <a:t> de </a:t>
            </a:r>
            <a:r>
              <a:rPr lang="es-CO" dirty="0" smtClean="0">
                <a:solidFill>
                  <a:schemeClr val="tx1"/>
                </a:solidFill>
              </a:rPr>
              <a:t>los</a:t>
            </a:r>
            <a:r>
              <a:rPr lang="en-US" dirty="0" smtClean="0">
                <a:solidFill>
                  <a:schemeClr val="tx1"/>
                </a:solidFill>
              </a:rPr>
              <a:t> </a:t>
            </a:r>
            <a:r>
              <a:rPr lang="es-CO" dirty="0" smtClean="0">
                <a:solidFill>
                  <a:schemeClr val="tx1"/>
                </a:solidFill>
              </a:rPr>
              <a:t>equipos</a:t>
            </a:r>
            <a:r>
              <a:rPr lang="en-US" dirty="0" smtClean="0">
                <a:solidFill>
                  <a:schemeClr val="tx1"/>
                </a:solidFill>
              </a:rPr>
              <a:t> de </a:t>
            </a:r>
            <a:r>
              <a:rPr lang="es-CO" dirty="0" smtClean="0">
                <a:solidFill>
                  <a:schemeClr val="tx1"/>
                </a:solidFill>
              </a:rPr>
              <a:t>cómputo</a:t>
            </a:r>
            <a:r>
              <a:rPr lang="en-US" dirty="0" smtClean="0">
                <a:solidFill>
                  <a:schemeClr val="tx1"/>
                </a:solidFill>
              </a:rPr>
              <a:t> se </a:t>
            </a:r>
            <a:r>
              <a:rPr lang="es-CO" dirty="0" smtClean="0">
                <a:solidFill>
                  <a:schemeClr val="tx1"/>
                </a:solidFill>
              </a:rPr>
              <a:t>debe</a:t>
            </a:r>
            <a:r>
              <a:rPr lang="en-US" dirty="0" smtClean="0">
                <a:solidFill>
                  <a:schemeClr val="tx1"/>
                </a:solidFill>
              </a:rPr>
              <a:t> </a:t>
            </a:r>
            <a:r>
              <a:rPr lang="es-CO" dirty="0" smtClean="0">
                <a:solidFill>
                  <a:schemeClr val="tx1"/>
                </a:solidFill>
              </a:rPr>
              <a:t>tener</a:t>
            </a:r>
            <a:r>
              <a:rPr lang="en-US" dirty="0" smtClean="0">
                <a:solidFill>
                  <a:schemeClr val="tx1"/>
                </a:solidFill>
              </a:rPr>
              <a:t> </a:t>
            </a:r>
            <a:r>
              <a:rPr lang="es-CO" dirty="0" smtClean="0">
                <a:solidFill>
                  <a:schemeClr val="tx1"/>
                </a:solidFill>
              </a:rPr>
              <a:t>en</a:t>
            </a:r>
            <a:r>
              <a:rPr lang="en-US" dirty="0" smtClean="0">
                <a:solidFill>
                  <a:schemeClr val="tx1"/>
                </a:solidFill>
              </a:rPr>
              <a:t> </a:t>
            </a:r>
            <a:r>
              <a:rPr lang="es-CO" dirty="0" smtClean="0">
                <a:solidFill>
                  <a:schemeClr val="tx1"/>
                </a:solidFill>
              </a:rPr>
              <a:t>cuenta</a:t>
            </a:r>
            <a:r>
              <a:rPr lang="en-US" dirty="0" smtClean="0">
                <a:solidFill>
                  <a:schemeClr val="tx1"/>
                </a:solidFill>
              </a:rPr>
              <a:t>:</a:t>
            </a:r>
          </a:p>
          <a:p>
            <a:pPr marL="0" indent="0" algn="just">
              <a:buNone/>
            </a:pPr>
            <a:endParaRPr lang="es-CO" dirty="0" smtClean="0">
              <a:solidFill>
                <a:schemeClr val="tx1"/>
              </a:solidFill>
            </a:endParaRPr>
          </a:p>
          <a:p>
            <a:pPr marL="0" indent="0" algn="just">
              <a:buNone/>
            </a:pPr>
            <a:r>
              <a:rPr lang="es-MX" dirty="0" smtClean="0">
                <a:solidFill>
                  <a:schemeClr val="tx1"/>
                </a:solidFill>
              </a:rPr>
              <a:t>1. Debe mediar autorización previa y escrita, por parte del jefe inmediato del funcionario, y/o en su defecto del Director jefe líder del área Administrativa, en donde se registre que para dar continuidad al servicio de la Entidad, se requiere retirar el equipo asignado al Servidor Judicial, identificándolo con las placas de inventario individual, para llevarlo a su domicilio.</a:t>
            </a:r>
          </a:p>
          <a:p>
            <a:pPr marL="0" indent="0" algn="just">
              <a:buNone/>
            </a:pPr>
            <a:r>
              <a:rPr lang="es-MX" dirty="0" smtClean="0">
                <a:solidFill>
                  <a:schemeClr val="tx1"/>
                </a:solidFill>
              </a:rPr>
              <a:t> </a:t>
            </a:r>
            <a:r>
              <a:rPr lang="es-MX" dirty="0">
                <a:solidFill>
                  <a:schemeClr val="tx1"/>
                </a:solidFill>
              </a:rPr>
              <a:t>2. Efectuarse registro en la bitácora de seguridad, vigilancia o policía, la salida del equipo debidamente identificado con la placa de inventario indicando día y hora de la salida. Hay que tener presente que igual protocolo se debe seguirse al retorno del equipo a la </a:t>
            </a:r>
            <a:r>
              <a:rPr lang="es-MX" dirty="0" smtClean="0">
                <a:solidFill>
                  <a:schemeClr val="tx1"/>
                </a:solidFill>
              </a:rPr>
              <a:t>Entidad.</a:t>
            </a:r>
          </a:p>
          <a:p>
            <a:pPr marL="0" indent="0" algn="just">
              <a:buNone/>
            </a:pPr>
            <a:r>
              <a:rPr lang="es-MX" dirty="0" smtClean="0">
                <a:solidFill>
                  <a:schemeClr val="tx1"/>
                </a:solidFill>
              </a:rPr>
              <a:t> </a:t>
            </a:r>
            <a:r>
              <a:rPr lang="es-MX" dirty="0">
                <a:solidFill>
                  <a:schemeClr val="tx1"/>
                </a:solidFill>
              </a:rPr>
              <a:t>3. </a:t>
            </a:r>
            <a:r>
              <a:rPr lang="es-MX" dirty="0" smtClean="0">
                <a:solidFill>
                  <a:schemeClr val="tx1"/>
                </a:solidFill>
              </a:rPr>
              <a:t>Suministrar vía </a:t>
            </a:r>
            <a:r>
              <a:rPr lang="es-MX" dirty="0">
                <a:solidFill>
                  <a:schemeClr val="tx1"/>
                </a:solidFill>
              </a:rPr>
              <a:t>correo electrónico, el listado que </a:t>
            </a:r>
            <a:r>
              <a:rPr lang="es-MX" dirty="0" smtClean="0">
                <a:solidFill>
                  <a:schemeClr val="tx1"/>
                </a:solidFill>
              </a:rPr>
              <a:t>consolida el equipo retirado </a:t>
            </a:r>
            <a:r>
              <a:rPr lang="es-MX" dirty="0">
                <a:solidFill>
                  <a:schemeClr val="tx1"/>
                </a:solidFill>
              </a:rPr>
              <a:t>con la siguiente información: nombre del Servidor Judicial, Dependencia, placas de inventario y fecha del retiro o salida. </a:t>
            </a:r>
            <a:r>
              <a:rPr lang="es-MX" dirty="0" smtClean="0">
                <a:solidFill>
                  <a:schemeClr val="tx1"/>
                </a:solidFill>
              </a:rPr>
              <a:t>Enviar la información a </a:t>
            </a:r>
            <a:r>
              <a:rPr lang="es-MX" dirty="0">
                <a:solidFill>
                  <a:schemeClr val="tx1"/>
                </a:solidFill>
              </a:rPr>
              <a:t>los correos </a:t>
            </a:r>
            <a:r>
              <a:rPr lang="es-MX" dirty="0" smtClean="0">
                <a:solidFill>
                  <a:schemeClr val="tx1"/>
                </a:solidFill>
                <a:hlinkClick r:id="rId2"/>
              </a:rPr>
              <a:t>almacendesajmonteria@cendoj.ramajudicial.gov.co</a:t>
            </a:r>
            <a:r>
              <a:rPr lang="es-MX" dirty="0">
                <a:solidFill>
                  <a:schemeClr val="tx1"/>
                </a:solidFill>
              </a:rPr>
              <a:t> y </a:t>
            </a:r>
            <a:r>
              <a:rPr lang="es-MX" dirty="0" smtClean="0">
                <a:solidFill>
                  <a:schemeClr val="tx1"/>
                </a:solidFill>
                <a:hlinkClick r:id="rId3"/>
              </a:rPr>
              <a:t>sistemtr@cendoj.ramajudicial.gov.co</a:t>
            </a:r>
            <a:r>
              <a:rPr lang="es-MX" dirty="0" smtClean="0">
                <a:solidFill>
                  <a:schemeClr val="tx1"/>
                </a:solidFill>
              </a:rPr>
              <a:t> </a:t>
            </a:r>
            <a:endParaRPr lang="en-US" dirty="0" smtClean="0">
              <a:solidFill>
                <a:schemeClr val="tx1"/>
              </a:solidFill>
            </a:endParaRPr>
          </a:p>
          <a:p>
            <a:pPr marL="0" indent="0">
              <a:buNone/>
            </a:pPr>
            <a:endParaRPr lang="en-US"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2537" y="5521756"/>
            <a:ext cx="1689462" cy="1336243"/>
          </a:xfrm>
          <a:prstGeom prst="rect">
            <a:avLst/>
          </a:prstGeom>
        </p:spPr>
      </p:pic>
      <p:sp>
        <p:nvSpPr>
          <p:cNvPr id="6" name="2 Subtítulo"/>
          <p:cNvSpPr txBox="1">
            <a:spLocks/>
          </p:cNvSpPr>
          <p:nvPr/>
        </p:nvSpPr>
        <p:spPr bwMode="auto">
          <a:xfrm>
            <a:off x="9379131" y="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Tree>
    <p:extLst>
      <p:ext uri="{BB962C8B-B14F-4D97-AF65-F5344CB8AC3E}">
        <p14:creationId xmlns:p14="http://schemas.microsoft.com/office/powerpoint/2010/main" val="56955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85075"/>
            <a:ext cx="8596668" cy="1320800"/>
          </a:xfrm>
        </p:spPr>
        <p:txBody>
          <a:bodyPr/>
          <a:lstStyle/>
          <a:p>
            <a:pPr algn="just"/>
            <a:r>
              <a:rPr lang="es-CO" dirty="0" smtClean="0">
                <a:solidFill>
                  <a:schemeClr val="tx1"/>
                </a:solidFill>
              </a:rPr>
              <a:t>10. DILIGENCIAMIENTO ENCUESTAS</a:t>
            </a:r>
            <a:endParaRPr lang="en-US" dirty="0">
              <a:solidFill>
                <a:schemeClr val="tx1"/>
              </a:solidFill>
            </a:endParaRPr>
          </a:p>
        </p:txBody>
      </p:sp>
      <p:sp>
        <p:nvSpPr>
          <p:cNvPr id="3" name="Marcador de contenido 2"/>
          <p:cNvSpPr>
            <a:spLocks noGrp="1"/>
          </p:cNvSpPr>
          <p:nvPr>
            <p:ph idx="1"/>
          </p:nvPr>
        </p:nvSpPr>
        <p:spPr>
          <a:xfrm>
            <a:off x="272385" y="1475651"/>
            <a:ext cx="10399970" cy="4565712"/>
          </a:xfrm>
        </p:spPr>
        <p:txBody>
          <a:bodyPr>
            <a:normAutofit fontScale="92500" lnSpcReduction="20000"/>
          </a:bodyPr>
          <a:lstStyle/>
          <a:p>
            <a:pPr marL="0" indent="0" algn="just">
              <a:buNone/>
            </a:pPr>
            <a:r>
              <a:rPr lang="es-MX" dirty="0" smtClean="0"/>
              <a:t>10.1 Encuesta de autoevaluación diaria de síntomas: Todos </a:t>
            </a:r>
            <a:r>
              <a:rPr lang="es-MX" dirty="0"/>
              <a:t>los servidores judiciales, deberán diligenciar </a:t>
            </a:r>
            <a:r>
              <a:rPr lang="es-MX" dirty="0" smtClean="0"/>
              <a:t>OBLIGATORIAMENTE </a:t>
            </a:r>
            <a:r>
              <a:rPr lang="es-MX" dirty="0"/>
              <a:t>el formulario de autoevaluación </a:t>
            </a:r>
            <a:r>
              <a:rPr lang="es-MX" dirty="0" smtClean="0"/>
              <a:t>DIARIA de </a:t>
            </a:r>
            <a:r>
              <a:rPr lang="es-MX" dirty="0"/>
              <a:t>síntomas, </a:t>
            </a:r>
            <a:r>
              <a:rPr lang="es-MX" dirty="0" smtClean="0"/>
              <a:t>accediendo al </a:t>
            </a:r>
            <a:r>
              <a:rPr lang="es-MX" dirty="0"/>
              <a:t>link</a:t>
            </a:r>
            <a:r>
              <a:rPr lang="es-MX" dirty="0" smtClean="0"/>
              <a:t>:</a:t>
            </a:r>
          </a:p>
          <a:p>
            <a:pPr marL="0" indent="0" algn="just">
              <a:buNone/>
            </a:pPr>
            <a:r>
              <a:rPr lang="es-MX" dirty="0" smtClean="0"/>
              <a:t>      </a:t>
            </a:r>
            <a:r>
              <a:rPr lang="en-US" dirty="0" smtClean="0">
                <a:hlinkClick r:id="rId2"/>
              </a:rPr>
              <a:t>https</a:t>
            </a:r>
            <a:r>
              <a:rPr lang="en-US" dirty="0">
                <a:hlinkClick r:id="rId2"/>
              </a:rPr>
              <a:t>://</a:t>
            </a:r>
            <a:r>
              <a:rPr lang="en-US" dirty="0" smtClean="0">
                <a:hlinkClick r:id="rId2"/>
              </a:rPr>
              <a:t>www.alissta.gov.co/AutoEvaluacionCOVID/COVID19</a:t>
            </a:r>
            <a:endParaRPr lang="en-US" dirty="0" smtClean="0"/>
          </a:p>
          <a:p>
            <a:pPr marL="0" indent="0" algn="just">
              <a:buNone/>
            </a:pPr>
            <a:endParaRPr lang="es-CO" dirty="0" smtClean="0"/>
          </a:p>
          <a:p>
            <a:pPr marL="0" indent="0" algn="just">
              <a:buNone/>
            </a:pPr>
            <a:r>
              <a:rPr lang="es-CO" dirty="0" smtClean="0"/>
              <a:t>Si presenta inconvenientes para ingresar a la encuesta favor enviar correo a </a:t>
            </a:r>
            <a:r>
              <a:rPr lang="es-CO" dirty="0" smtClean="0">
                <a:hlinkClick r:id="rId3"/>
              </a:rPr>
              <a:t>bsocupmon@cendoj.ramajudicial.gov.co</a:t>
            </a:r>
            <a:r>
              <a:rPr lang="es-CO" dirty="0" smtClean="0"/>
              <a:t> </a:t>
            </a:r>
          </a:p>
          <a:p>
            <a:pPr marL="0" indent="0" algn="just">
              <a:buNone/>
            </a:pPr>
            <a:endParaRPr lang="es-CO" dirty="0"/>
          </a:p>
          <a:p>
            <a:pPr marL="0" indent="0" algn="just">
              <a:buNone/>
            </a:pPr>
            <a:r>
              <a:rPr lang="es-CO" dirty="0" smtClean="0"/>
              <a:t>10.2 Encuesta de diagnóstico en el entorno: Los SERVIDORES Y JUDICANTES debe llenar por ÚNICA vez la encuesta de diagnostico en el entorno, ingresando al </a:t>
            </a:r>
            <a:r>
              <a:rPr lang="en-US" dirty="0"/>
              <a:t> link: </a:t>
            </a:r>
            <a:r>
              <a:rPr lang="en-US" dirty="0">
                <a:hlinkClick r:id="rId4"/>
              </a:rPr>
              <a:t>https://</a:t>
            </a:r>
            <a:r>
              <a:rPr lang="en-US" dirty="0" smtClean="0">
                <a:hlinkClick r:id="rId4"/>
              </a:rPr>
              <a:t>aonportal.questionpro.com/a/TakeSurvey?tt=odrCHR3gbNc%3D</a:t>
            </a:r>
            <a:endParaRPr lang="en-US" dirty="0" smtClean="0"/>
          </a:p>
          <a:p>
            <a:pPr marL="0" indent="0" algn="just">
              <a:buNone/>
            </a:pPr>
            <a:endParaRPr lang="en-US" dirty="0" smtClean="0"/>
          </a:p>
          <a:p>
            <a:pPr marL="0" indent="0" algn="just">
              <a:buNone/>
            </a:pPr>
            <a:r>
              <a:rPr lang="es-MX" dirty="0"/>
              <a:t>La contraseña asignada es su número de cédula de ciudadanía.</a:t>
            </a:r>
          </a:p>
          <a:p>
            <a:pPr marL="0" indent="0" algn="just">
              <a:buNone/>
            </a:pPr>
            <a:r>
              <a:rPr lang="es-MX" dirty="0" smtClean="0"/>
              <a:t>Debe </a:t>
            </a:r>
            <a:r>
              <a:rPr lang="es-MX" dirty="0"/>
              <a:t>utilizar navegador Google Chrome o internet Explorer actualizado. Si  persiste el inconveniente favor enviar nombre completo y número de cédula al correo:  </a:t>
            </a:r>
            <a:r>
              <a:rPr lang="es-MX" dirty="0" smtClean="0">
                <a:hlinkClick r:id="rId5"/>
              </a:rPr>
              <a:t>apoyosgsst@deaj.ramajudicial.gov.c</a:t>
            </a:r>
            <a:r>
              <a:rPr lang="es-MX" dirty="0" smtClean="0"/>
              <a:t>o</a:t>
            </a:r>
          </a:p>
          <a:p>
            <a:pPr marL="0" indent="0" algn="just">
              <a:buNone/>
            </a:pPr>
            <a:r>
              <a:rPr lang="es-MX" dirty="0" smtClean="0"/>
              <a:t>Esta </a:t>
            </a:r>
            <a:r>
              <a:rPr lang="es-MX" dirty="0"/>
              <a:t>encuesta sólo permite un ingreso. Si olvidó incluir algún dato o presenta fallas en el servicio de Internet y se sale de la encuesta, por favor reporte la novedad al correo anteriormente señalado.</a:t>
            </a:r>
          </a:p>
          <a:p>
            <a:pPr marL="0" indent="0">
              <a:buNone/>
            </a:pPr>
            <a:endParaRPr lang="es-CO" dirty="0"/>
          </a:p>
          <a:p>
            <a:pPr marL="0" indent="0">
              <a:buNone/>
            </a:pPr>
            <a:endParaRPr lang="en-US" dirty="0" smtClean="0"/>
          </a:p>
        </p:txBody>
      </p:sp>
      <p:pic>
        <p:nvPicPr>
          <p:cNvPr id="4" name="Imagen 1" descr="cid:image001.png@01D208D8.A09EB7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063"/>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Subtítulo"/>
          <p:cNvSpPr txBox="1">
            <a:spLocks/>
          </p:cNvSpPr>
          <p:nvPr/>
        </p:nvSpPr>
        <p:spPr bwMode="auto">
          <a:xfrm>
            <a:off x="9379131" y="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9948" y="5421086"/>
            <a:ext cx="1582052" cy="1450884"/>
          </a:xfrm>
          <a:prstGeom prst="rect">
            <a:avLst/>
          </a:prstGeom>
        </p:spPr>
      </p:pic>
    </p:spTree>
    <p:extLst>
      <p:ext uri="{BB962C8B-B14F-4D97-AF65-F5344CB8AC3E}">
        <p14:creationId xmlns:p14="http://schemas.microsoft.com/office/powerpoint/2010/main" val="416845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721" y="639671"/>
            <a:ext cx="8596668" cy="1320800"/>
          </a:xfrm>
        </p:spPr>
        <p:txBody>
          <a:bodyPr>
            <a:normAutofit/>
          </a:bodyPr>
          <a:lstStyle/>
          <a:p>
            <a:pPr algn="just"/>
            <a:r>
              <a:rPr lang="es-CO" sz="3200" b="1" dirty="0" smtClean="0">
                <a:solidFill>
                  <a:schemeClr val="tx1"/>
                </a:solidFill>
              </a:rPr>
              <a:t>11. PREVENCIÓN Y MANEJO DE SITUACIONES POR RIESGO DE CONTAGIO </a:t>
            </a:r>
            <a:endParaRPr lang="en-US" sz="3200" b="1" dirty="0">
              <a:solidFill>
                <a:schemeClr val="tx1"/>
              </a:solidFill>
            </a:endParaRPr>
          </a:p>
        </p:txBody>
      </p:sp>
      <p:sp>
        <p:nvSpPr>
          <p:cNvPr id="3" name="Marcador de contenido 2"/>
          <p:cNvSpPr>
            <a:spLocks noGrp="1"/>
          </p:cNvSpPr>
          <p:nvPr>
            <p:ph idx="1"/>
          </p:nvPr>
        </p:nvSpPr>
        <p:spPr>
          <a:xfrm>
            <a:off x="546705" y="1711234"/>
            <a:ext cx="9694574" cy="4480151"/>
          </a:xfrm>
        </p:spPr>
        <p:txBody>
          <a:bodyPr>
            <a:normAutofit fontScale="85000" lnSpcReduction="10000"/>
          </a:bodyPr>
          <a:lstStyle/>
          <a:p>
            <a:pPr marL="0" indent="0" algn="just">
              <a:buNone/>
            </a:pPr>
            <a:r>
              <a:rPr lang="es-MX" dirty="0">
                <a:solidFill>
                  <a:schemeClr val="tx1"/>
                </a:solidFill>
              </a:rPr>
              <a:t>EN </a:t>
            </a:r>
            <a:r>
              <a:rPr lang="es-MX" dirty="0" smtClean="0">
                <a:solidFill>
                  <a:schemeClr val="tx1"/>
                </a:solidFill>
              </a:rPr>
              <a:t> CASOS SOSPECHOSOS, PROBABLES O </a:t>
            </a:r>
            <a:r>
              <a:rPr lang="es-MX" dirty="0" smtClean="0">
                <a:solidFill>
                  <a:schemeClr val="tx1"/>
                </a:solidFill>
              </a:rPr>
              <a:t>CONFIRMADOS</a:t>
            </a:r>
            <a:r>
              <a:rPr lang="es-MX" dirty="0" smtClean="0">
                <a:solidFill>
                  <a:schemeClr val="tx1"/>
                </a:solidFill>
              </a:rPr>
              <a:t> DE </a:t>
            </a:r>
            <a:r>
              <a:rPr lang="es-MX" dirty="0">
                <a:solidFill>
                  <a:schemeClr val="tx1"/>
                </a:solidFill>
              </a:rPr>
              <a:t>COVID-19 (CORONAVIRUS), ES NECESARIO</a:t>
            </a:r>
            <a:r>
              <a:rPr lang="es-MX" dirty="0" smtClean="0">
                <a:solidFill>
                  <a:schemeClr val="tx1"/>
                </a:solidFill>
              </a:rPr>
              <a:t>:</a:t>
            </a:r>
          </a:p>
          <a:p>
            <a:pPr algn="just"/>
            <a:r>
              <a:rPr lang="es-MX" dirty="0" smtClean="0">
                <a:solidFill>
                  <a:schemeClr val="tx1"/>
                </a:solidFill>
              </a:rPr>
              <a:t>  </a:t>
            </a:r>
            <a:r>
              <a:rPr lang="es-MX" dirty="0">
                <a:solidFill>
                  <a:schemeClr val="tx1"/>
                </a:solidFill>
              </a:rPr>
              <a:t>Identificar los síntomas: tos, fiebre, dificultad respiratoria, secreciones nasales, fatiga y malestar general. </a:t>
            </a:r>
            <a:endParaRPr lang="es-MX" dirty="0" smtClean="0">
              <a:solidFill>
                <a:schemeClr val="tx1"/>
              </a:solidFill>
            </a:endParaRPr>
          </a:p>
          <a:p>
            <a:pPr algn="just"/>
            <a:r>
              <a:rPr lang="es-MX" dirty="0" smtClean="0">
                <a:solidFill>
                  <a:schemeClr val="tx1"/>
                </a:solidFill>
              </a:rPr>
              <a:t> </a:t>
            </a:r>
            <a:r>
              <a:rPr lang="es-MX" dirty="0">
                <a:solidFill>
                  <a:schemeClr val="tx1"/>
                </a:solidFill>
              </a:rPr>
              <a:t>Aislar de inmediato a la persona, sin exponer a los demás servidores judiciales y/o usuarios. La persona debe conservar en todo momento tapabocas, (protegiendo la boca y la nariz) mientras se da su traslado</a:t>
            </a:r>
            <a:r>
              <a:rPr lang="es-MX" dirty="0" smtClean="0">
                <a:solidFill>
                  <a:schemeClr val="tx1"/>
                </a:solidFill>
              </a:rPr>
              <a:t>.</a:t>
            </a:r>
          </a:p>
          <a:p>
            <a:pPr algn="just"/>
            <a:r>
              <a:rPr lang="es-MX" dirty="0" smtClean="0">
                <a:solidFill>
                  <a:schemeClr val="tx1"/>
                </a:solidFill>
              </a:rPr>
              <a:t> </a:t>
            </a:r>
            <a:r>
              <a:rPr lang="es-MX" dirty="0">
                <a:solidFill>
                  <a:schemeClr val="tx1"/>
                </a:solidFill>
              </a:rPr>
              <a:t>Reportar inmediatamente el posible caso de contagio a las líneas dispuestas por el Gobierno Nacional: En Bogotá, Línea de emergencia 1dos3 o a la Secretaria de Salud en el número 3649666. A nivel nacional: 01 8000 95 55 </a:t>
            </a:r>
            <a:r>
              <a:rPr lang="es-MX" dirty="0" smtClean="0">
                <a:solidFill>
                  <a:schemeClr val="tx1"/>
                </a:solidFill>
              </a:rPr>
              <a:t>90</a:t>
            </a:r>
          </a:p>
          <a:p>
            <a:pPr algn="just"/>
            <a:r>
              <a:rPr lang="es-MX" dirty="0" smtClean="0">
                <a:solidFill>
                  <a:schemeClr val="tx1"/>
                </a:solidFill>
              </a:rPr>
              <a:t> </a:t>
            </a:r>
            <a:r>
              <a:rPr lang="es-MX" dirty="0">
                <a:solidFill>
                  <a:schemeClr val="tx1"/>
                </a:solidFill>
              </a:rPr>
              <a:t>Informar al Coordinador de la sede judicial y/o al área </a:t>
            </a:r>
            <a:r>
              <a:rPr lang="es-MX" dirty="0" smtClean="0">
                <a:solidFill>
                  <a:schemeClr val="tx1"/>
                </a:solidFill>
              </a:rPr>
              <a:t>de Seguridad y Salud en el Trabajo </a:t>
            </a:r>
            <a:r>
              <a:rPr lang="es-MX" dirty="0">
                <a:solidFill>
                  <a:schemeClr val="tx1"/>
                </a:solidFill>
              </a:rPr>
              <a:t>de la seccional, </a:t>
            </a:r>
            <a:r>
              <a:rPr lang="es-MX" dirty="0" smtClean="0">
                <a:solidFill>
                  <a:schemeClr val="tx1"/>
                </a:solidFill>
              </a:rPr>
              <a:t>para ser ingresado a la base de datos de la Rama Judicial y realizar el respectivo seguimiento del caso.</a:t>
            </a:r>
          </a:p>
          <a:p>
            <a:pPr algn="just"/>
            <a:r>
              <a:rPr lang="es-MX" dirty="0">
                <a:solidFill>
                  <a:schemeClr val="tx1"/>
                </a:solidFill>
              </a:rPr>
              <a:t>R</a:t>
            </a:r>
            <a:r>
              <a:rPr lang="es-MX" dirty="0" smtClean="0">
                <a:solidFill>
                  <a:schemeClr val="tx1"/>
                </a:solidFill>
              </a:rPr>
              <a:t>eportar el caso a su EPS para seguimiento médico y toma de muestra.</a:t>
            </a:r>
            <a:endParaRPr lang="es-MX" dirty="0" smtClean="0">
              <a:solidFill>
                <a:schemeClr val="tx1"/>
              </a:solidFill>
            </a:endParaRPr>
          </a:p>
          <a:p>
            <a:pPr algn="just"/>
            <a:r>
              <a:rPr lang="es-MX" dirty="0" smtClean="0">
                <a:solidFill>
                  <a:schemeClr val="tx1"/>
                </a:solidFill>
              </a:rPr>
              <a:t>Diligenciar de forma diaria la encuesta de autoevaluación de síntomas de </a:t>
            </a:r>
            <a:r>
              <a:rPr lang="es-MX" dirty="0" err="1" smtClean="0">
                <a:solidFill>
                  <a:schemeClr val="tx1"/>
                </a:solidFill>
              </a:rPr>
              <a:t>Alissta</a:t>
            </a:r>
            <a:r>
              <a:rPr lang="es-MX" dirty="0" smtClean="0">
                <a:solidFill>
                  <a:schemeClr val="tx1"/>
                </a:solidFill>
              </a:rPr>
              <a:t>. </a:t>
            </a:r>
            <a:endParaRPr lang="es-MX" dirty="0" smtClean="0">
              <a:solidFill>
                <a:schemeClr val="tx1"/>
              </a:solidFill>
            </a:endParaRPr>
          </a:p>
          <a:p>
            <a:pPr algn="just"/>
            <a:r>
              <a:rPr lang="es-MX" dirty="0" smtClean="0">
                <a:solidFill>
                  <a:schemeClr val="tx1"/>
                </a:solidFill>
              </a:rPr>
              <a:t> </a:t>
            </a:r>
            <a:r>
              <a:rPr lang="es-MX" dirty="0">
                <a:solidFill>
                  <a:schemeClr val="tx1"/>
                </a:solidFill>
              </a:rPr>
              <a:t>En caso que un servidor judicial, tenga contacto con un caso confirmado debe comunicarse con la línea POSITIVA #533 </a:t>
            </a:r>
            <a:r>
              <a:rPr lang="es-MX" dirty="0" smtClean="0">
                <a:solidFill>
                  <a:schemeClr val="tx1"/>
                </a:solidFill>
              </a:rPr>
              <a:t>Opción1.</a:t>
            </a:r>
            <a:r>
              <a:rPr lang="es-ES" dirty="0" smtClean="0">
                <a:solidFill>
                  <a:schemeClr val="tx1"/>
                </a:solidFill>
              </a:rPr>
              <a:t>Para </a:t>
            </a:r>
            <a:r>
              <a:rPr lang="es-ES" dirty="0">
                <a:solidFill>
                  <a:schemeClr val="tx1"/>
                </a:solidFill>
              </a:rPr>
              <a:t>reporte del algún evento en ámbito laboral asociado con COVID19, comunicarse a través #533 opción 1, donde se realizará una evaluación por medio de un </a:t>
            </a:r>
            <a:r>
              <a:rPr lang="es-ES" dirty="0" err="1">
                <a:solidFill>
                  <a:schemeClr val="tx1"/>
                </a:solidFill>
              </a:rPr>
              <a:t>triage</a:t>
            </a:r>
            <a:r>
              <a:rPr lang="es-ES" dirty="0">
                <a:solidFill>
                  <a:schemeClr val="tx1"/>
                </a:solidFill>
              </a:rPr>
              <a:t> telefónico y definición de las medidas a seguir de acuerdo con el protocolo establecido por las autoridades competentes.</a:t>
            </a:r>
          </a:p>
          <a:p>
            <a:endParaRPr lang="en-U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79" y="4907279"/>
            <a:ext cx="1950721" cy="1950721"/>
          </a:xfrm>
          <a:prstGeom prst="rect">
            <a:avLst/>
          </a:prstGeom>
        </p:spPr>
      </p:pic>
      <p:pic>
        <p:nvPicPr>
          <p:cNvPr id="6" name="Imagen 1" descr="cid:image001.png@01D208D8.A09EB7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63"/>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Subtítulo"/>
          <p:cNvSpPr txBox="1">
            <a:spLocks/>
          </p:cNvSpPr>
          <p:nvPr/>
        </p:nvSpPr>
        <p:spPr bwMode="auto">
          <a:xfrm>
            <a:off x="9379131" y="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Tree>
    <p:extLst>
      <p:ext uri="{BB962C8B-B14F-4D97-AF65-F5344CB8AC3E}">
        <p14:creationId xmlns:p14="http://schemas.microsoft.com/office/powerpoint/2010/main" val="140796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7021" y="661852"/>
            <a:ext cx="8596668" cy="422365"/>
          </a:xfrm>
        </p:spPr>
        <p:txBody>
          <a:bodyPr>
            <a:normAutofit fontScale="90000"/>
          </a:bodyPr>
          <a:lstStyle/>
          <a:p>
            <a:pPr algn="ctr"/>
            <a:r>
              <a:rPr lang="es-MX" sz="2800" b="1" dirty="0" smtClean="0">
                <a:solidFill>
                  <a:schemeClr val="tx1"/>
                </a:solidFill>
              </a:rPr>
              <a:t>         </a:t>
            </a:r>
            <a:r>
              <a:rPr lang="es-MX" sz="3100" b="1" dirty="0" smtClean="0">
                <a:solidFill>
                  <a:schemeClr val="tx1"/>
                </a:solidFill>
              </a:rPr>
              <a:t>FUENTES NORMATIVAS</a:t>
            </a:r>
            <a:r>
              <a:rPr lang="es-MX" sz="2800" b="1" dirty="0" smtClean="0">
                <a:solidFill>
                  <a:schemeClr val="tx1"/>
                </a:solidFill>
              </a:rPr>
              <a:t> </a:t>
            </a:r>
            <a:br>
              <a:rPr lang="es-MX" sz="2800" b="1" dirty="0" smtClean="0">
                <a:solidFill>
                  <a:schemeClr val="tx1"/>
                </a:solidFill>
              </a:rPr>
            </a:br>
            <a:endParaRPr lang="en-US" sz="2800" b="1" dirty="0">
              <a:solidFill>
                <a:schemeClr val="tx1"/>
              </a:solidFill>
            </a:endParaRPr>
          </a:p>
        </p:txBody>
      </p:sp>
      <p:sp>
        <p:nvSpPr>
          <p:cNvPr id="3" name="Marcador de contenido 2"/>
          <p:cNvSpPr>
            <a:spLocks noGrp="1"/>
          </p:cNvSpPr>
          <p:nvPr>
            <p:ph idx="1"/>
          </p:nvPr>
        </p:nvSpPr>
        <p:spPr>
          <a:xfrm>
            <a:off x="1197021" y="1650953"/>
            <a:ext cx="10402796" cy="4488590"/>
          </a:xfrm>
        </p:spPr>
        <p:txBody>
          <a:bodyPr>
            <a:normAutofit fontScale="40000" lnSpcReduction="20000"/>
          </a:bodyPr>
          <a:lstStyle/>
          <a:p>
            <a:pPr algn="just">
              <a:buFont typeface="Wingdings" panose="05000000000000000000" pitchFamily="2" charset="2"/>
              <a:buChar char="v"/>
            </a:pPr>
            <a:r>
              <a:rPr lang="es-CO" sz="3400" dirty="0" smtClean="0">
                <a:solidFill>
                  <a:schemeClr val="tx1"/>
                </a:solidFill>
              </a:rPr>
              <a:t>Resolución 666 de 24 de abril de 2020 del Ministerio de Salud</a:t>
            </a:r>
          </a:p>
          <a:p>
            <a:pPr algn="just">
              <a:buFont typeface="Wingdings" panose="05000000000000000000" pitchFamily="2" charset="2"/>
              <a:buChar char="v"/>
            </a:pPr>
            <a:r>
              <a:rPr lang="es-CO" sz="3400" dirty="0" smtClean="0">
                <a:solidFill>
                  <a:schemeClr val="tx1"/>
                </a:solidFill>
              </a:rPr>
              <a:t>Acuerdo</a:t>
            </a:r>
            <a:r>
              <a:rPr lang="en-US" sz="3400" dirty="0" smtClean="0">
                <a:solidFill>
                  <a:schemeClr val="tx1"/>
                </a:solidFill>
              </a:rPr>
              <a:t> PCSJA20-11567 del 5 de </a:t>
            </a:r>
            <a:r>
              <a:rPr lang="es-CO" sz="3400" dirty="0" smtClean="0">
                <a:solidFill>
                  <a:schemeClr val="tx1"/>
                </a:solidFill>
              </a:rPr>
              <a:t>junio</a:t>
            </a:r>
            <a:r>
              <a:rPr lang="en-US" sz="3400" dirty="0" smtClean="0">
                <a:solidFill>
                  <a:schemeClr val="tx1"/>
                </a:solidFill>
              </a:rPr>
              <a:t> de 2020  </a:t>
            </a:r>
            <a:r>
              <a:rPr lang="es-CO" sz="3400" dirty="0" smtClean="0">
                <a:solidFill>
                  <a:schemeClr val="tx1"/>
                </a:solidFill>
              </a:rPr>
              <a:t>proferido</a:t>
            </a:r>
            <a:r>
              <a:rPr lang="en-US" sz="3400" dirty="0" smtClean="0">
                <a:solidFill>
                  <a:schemeClr val="tx1"/>
                </a:solidFill>
              </a:rPr>
              <a:t> </a:t>
            </a:r>
            <a:r>
              <a:rPr lang="es-CO" sz="3400" dirty="0" smtClean="0">
                <a:solidFill>
                  <a:schemeClr val="tx1"/>
                </a:solidFill>
              </a:rPr>
              <a:t>por</a:t>
            </a:r>
            <a:r>
              <a:rPr lang="en-US" sz="3400" dirty="0" smtClean="0">
                <a:solidFill>
                  <a:schemeClr val="tx1"/>
                </a:solidFill>
              </a:rPr>
              <a:t> el </a:t>
            </a:r>
            <a:r>
              <a:rPr lang="es-CO" sz="3400" dirty="0" smtClean="0">
                <a:solidFill>
                  <a:schemeClr val="tx1"/>
                </a:solidFill>
              </a:rPr>
              <a:t>Consejo</a:t>
            </a:r>
            <a:r>
              <a:rPr lang="en-US" sz="3400" dirty="0" smtClean="0">
                <a:solidFill>
                  <a:schemeClr val="tx1"/>
                </a:solidFill>
              </a:rPr>
              <a:t> Superior de la </a:t>
            </a:r>
            <a:r>
              <a:rPr lang="es-CO" sz="3400" dirty="0" smtClean="0">
                <a:solidFill>
                  <a:schemeClr val="tx1"/>
                </a:solidFill>
              </a:rPr>
              <a:t>Judicatura</a:t>
            </a:r>
          </a:p>
          <a:p>
            <a:pPr algn="just">
              <a:buFont typeface="Wingdings" panose="05000000000000000000" pitchFamily="2" charset="2"/>
              <a:buChar char="v"/>
            </a:pPr>
            <a:r>
              <a:rPr lang="es-CO" sz="3400" dirty="0" smtClean="0">
                <a:solidFill>
                  <a:schemeClr val="tx1"/>
                </a:solidFill>
              </a:rPr>
              <a:t>Circular </a:t>
            </a:r>
            <a:r>
              <a:rPr lang="en-US" sz="3400" dirty="0">
                <a:solidFill>
                  <a:schemeClr val="tx1"/>
                </a:solidFill>
              </a:rPr>
              <a:t>DEAJC20-35 </a:t>
            </a:r>
            <a:r>
              <a:rPr lang="en-US" sz="3400" dirty="0" smtClean="0">
                <a:solidFill>
                  <a:schemeClr val="tx1"/>
                </a:solidFill>
              </a:rPr>
              <a:t>de 5 de mayo de 2020 </a:t>
            </a:r>
            <a:r>
              <a:rPr lang="es-ES_tradnl" sz="3400" dirty="0" smtClean="0">
                <a:solidFill>
                  <a:schemeClr val="tx1"/>
                </a:solidFill>
              </a:rPr>
              <a:t>suscrita</a:t>
            </a:r>
            <a:r>
              <a:rPr lang="en-US" sz="3400" dirty="0" smtClean="0">
                <a:solidFill>
                  <a:schemeClr val="tx1"/>
                </a:solidFill>
              </a:rPr>
              <a:t> </a:t>
            </a:r>
            <a:r>
              <a:rPr lang="es-ES_tradnl" sz="3400" dirty="0" smtClean="0">
                <a:solidFill>
                  <a:schemeClr val="tx1"/>
                </a:solidFill>
              </a:rPr>
              <a:t>por</a:t>
            </a:r>
            <a:r>
              <a:rPr lang="en-US" sz="3400" dirty="0" smtClean="0">
                <a:solidFill>
                  <a:schemeClr val="tx1"/>
                </a:solidFill>
              </a:rPr>
              <a:t> el </a:t>
            </a:r>
            <a:r>
              <a:rPr lang="es-CO" sz="3400" dirty="0" smtClean="0">
                <a:solidFill>
                  <a:schemeClr val="tx1"/>
                </a:solidFill>
              </a:rPr>
              <a:t>Director Ejecutivo de Administración Judicial</a:t>
            </a:r>
          </a:p>
          <a:p>
            <a:pPr algn="just">
              <a:buFont typeface="Wingdings" panose="05000000000000000000" pitchFamily="2" charset="2"/>
              <a:buChar char="v"/>
            </a:pPr>
            <a:r>
              <a:rPr lang="es-CO" sz="3400" dirty="0" smtClean="0">
                <a:solidFill>
                  <a:schemeClr val="tx1"/>
                </a:solidFill>
              </a:rPr>
              <a:t>Circular </a:t>
            </a:r>
            <a:r>
              <a:rPr lang="en-US" sz="3400" dirty="0" smtClean="0">
                <a:solidFill>
                  <a:schemeClr val="tx1"/>
                </a:solidFill>
              </a:rPr>
              <a:t>DESAJMOC20-14 de 27 de </a:t>
            </a:r>
            <a:r>
              <a:rPr lang="es-CO" sz="3400" dirty="0" smtClean="0">
                <a:solidFill>
                  <a:schemeClr val="tx1"/>
                </a:solidFill>
              </a:rPr>
              <a:t>abril</a:t>
            </a:r>
            <a:r>
              <a:rPr lang="en-US" sz="3400" dirty="0" smtClean="0">
                <a:solidFill>
                  <a:schemeClr val="tx1"/>
                </a:solidFill>
              </a:rPr>
              <a:t> de 2020 </a:t>
            </a:r>
            <a:r>
              <a:rPr lang="es-CO" sz="3400" dirty="0" smtClean="0">
                <a:solidFill>
                  <a:schemeClr val="tx1"/>
                </a:solidFill>
              </a:rPr>
              <a:t>proferida</a:t>
            </a:r>
            <a:r>
              <a:rPr lang="en-US" sz="3400" dirty="0" smtClean="0">
                <a:solidFill>
                  <a:schemeClr val="tx1"/>
                </a:solidFill>
              </a:rPr>
              <a:t> </a:t>
            </a:r>
            <a:r>
              <a:rPr lang="es-CO" sz="3400" dirty="0" smtClean="0">
                <a:solidFill>
                  <a:schemeClr val="tx1"/>
                </a:solidFill>
              </a:rPr>
              <a:t>por</a:t>
            </a:r>
            <a:r>
              <a:rPr lang="en-US" sz="3400" dirty="0" smtClean="0">
                <a:solidFill>
                  <a:schemeClr val="tx1"/>
                </a:solidFill>
              </a:rPr>
              <a:t> el </a:t>
            </a:r>
            <a:r>
              <a:rPr lang="es-CO" sz="3400" dirty="0" smtClean="0">
                <a:solidFill>
                  <a:schemeClr val="tx1"/>
                </a:solidFill>
              </a:rPr>
              <a:t>Consejo Seccional de la Judicatura de Córdoba y la dirección Ejecutiva Seccional de Administración Judicial de Montería</a:t>
            </a:r>
          </a:p>
          <a:p>
            <a:pPr algn="just">
              <a:buFont typeface="Wingdings" panose="05000000000000000000" pitchFamily="2" charset="2"/>
              <a:buChar char="v"/>
            </a:pPr>
            <a:r>
              <a:rPr lang="es-CO" sz="3400" dirty="0" smtClean="0">
                <a:solidFill>
                  <a:schemeClr val="tx1"/>
                </a:solidFill>
              </a:rPr>
              <a:t>Memorando </a:t>
            </a:r>
            <a:r>
              <a:rPr lang="en-US" sz="3400" dirty="0" smtClean="0">
                <a:solidFill>
                  <a:schemeClr val="tx1"/>
                </a:solidFill>
              </a:rPr>
              <a:t>DEAJADM20-330 de 30 de </a:t>
            </a:r>
            <a:r>
              <a:rPr lang="es-CO" sz="3400" dirty="0" smtClean="0">
                <a:solidFill>
                  <a:schemeClr val="tx1"/>
                </a:solidFill>
              </a:rPr>
              <a:t>marzo</a:t>
            </a:r>
            <a:r>
              <a:rPr lang="en-US" sz="3400" dirty="0" smtClean="0">
                <a:solidFill>
                  <a:schemeClr val="tx1"/>
                </a:solidFill>
              </a:rPr>
              <a:t> de 2020 </a:t>
            </a:r>
            <a:r>
              <a:rPr lang="es-CO" sz="3400" dirty="0" smtClean="0">
                <a:solidFill>
                  <a:schemeClr val="tx1"/>
                </a:solidFill>
              </a:rPr>
              <a:t>proferido</a:t>
            </a:r>
            <a:r>
              <a:rPr lang="en-US" sz="3400" dirty="0" smtClean="0">
                <a:solidFill>
                  <a:schemeClr val="tx1"/>
                </a:solidFill>
              </a:rPr>
              <a:t> </a:t>
            </a:r>
            <a:r>
              <a:rPr lang="es-CO" sz="3400" dirty="0" smtClean="0">
                <a:solidFill>
                  <a:schemeClr val="tx1"/>
                </a:solidFill>
              </a:rPr>
              <a:t>por</a:t>
            </a:r>
            <a:r>
              <a:rPr lang="en-US" sz="3400" dirty="0" smtClean="0">
                <a:solidFill>
                  <a:schemeClr val="tx1"/>
                </a:solidFill>
              </a:rPr>
              <a:t> el </a:t>
            </a:r>
            <a:r>
              <a:rPr lang="en-US" sz="3400" dirty="0">
                <a:solidFill>
                  <a:schemeClr val="tx1"/>
                </a:solidFill>
              </a:rPr>
              <a:t>Director de la </a:t>
            </a:r>
            <a:r>
              <a:rPr lang="es-CO" sz="3400" dirty="0" smtClean="0">
                <a:solidFill>
                  <a:schemeClr val="tx1"/>
                </a:solidFill>
              </a:rPr>
              <a:t>Unidad</a:t>
            </a:r>
            <a:r>
              <a:rPr lang="en-US" sz="3400" dirty="0" smtClean="0">
                <a:solidFill>
                  <a:schemeClr val="tx1"/>
                </a:solidFill>
              </a:rPr>
              <a:t> </a:t>
            </a:r>
            <a:r>
              <a:rPr lang="es-CO" sz="3400" dirty="0" smtClean="0">
                <a:solidFill>
                  <a:schemeClr val="tx1"/>
                </a:solidFill>
              </a:rPr>
              <a:t>Administrativa</a:t>
            </a:r>
            <a:r>
              <a:rPr lang="en-US" sz="3400" dirty="0" smtClean="0">
                <a:solidFill>
                  <a:schemeClr val="tx1"/>
                </a:solidFill>
              </a:rPr>
              <a:t> </a:t>
            </a:r>
            <a:r>
              <a:rPr lang="en-US" sz="3400" dirty="0">
                <a:solidFill>
                  <a:schemeClr val="tx1"/>
                </a:solidFill>
              </a:rPr>
              <a:t>del </a:t>
            </a:r>
            <a:r>
              <a:rPr lang="es-CO" sz="3400" dirty="0" smtClean="0">
                <a:solidFill>
                  <a:schemeClr val="tx1"/>
                </a:solidFill>
              </a:rPr>
              <a:t>Consejo</a:t>
            </a:r>
            <a:r>
              <a:rPr lang="en-US" sz="3400" dirty="0" smtClean="0">
                <a:solidFill>
                  <a:schemeClr val="tx1"/>
                </a:solidFill>
              </a:rPr>
              <a:t> Superior </a:t>
            </a:r>
            <a:r>
              <a:rPr lang="en-US" sz="3400" dirty="0">
                <a:solidFill>
                  <a:schemeClr val="tx1"/>
                </a:solidFill>
              </a:rPr>
              <a:t>de la </a:t>
            </a:r>
            <a:r>
              <a:rPr lang="es-CO" sz="3400" dirty="0" smtClean="0">
                <a:solidFill>
                  <a:schemeClr val="tx1"/>
                </a:solidFill>
              </a:rPr>
              <a:t>Judicatura</a:t>
            </a:r>
          </a:p>
          <a:p>
            <a:pPr algn="just">
              <a:buFont typeface="Wingdings" panose="05000000000000000000" pitchFamily="2" charset="2"/>
              <a:buChar char="v"/>
            </a:pPr>
            <a:r>
              <a:rPr lang="es-CO" sz="3400" dirty="0" smtClean="0">
                <a:solidFill>
                  <a:schemeClr val="tx1"/>
                </a:solidFill>
              </a:rPr>
              <a:t>Documento Medidas preventivas para el regreso seguro al trabajo en </a:t>
            </a:r>
            <a:r>
              <a:rPr lang="es-CO" sz="3400" dirty="0">
                <a:solidFill>
                  <a:schemeClr val="tx1"/>
                </a:solidFill>
              </a:rPr>
              <a:t>sedes judiciales (COVID-19) elaborado por el Consejo Superior de la judicatura y la ARL Positiva</a:t>
            </a:r>
            <a:endParaRPr lang="es-CO" sz="3500" dirty="0">
              <a:solidFill>
                <a:schemeClr val="tx1"/>
              </a:solidFill>
            </a:endParaRPr>
          </a:p>
          <a:p>
            <a:pPr algn="just">
              <a:buFont typeface="Wingdings" panose="05000000000000000000" pitchFamily="2" charset="2"/>
              <a:buChar char="v"/>
            </a:pPr>
            <a:r>
              <a:rPr lang="es-MX" sz="3500" dirty="0">
                <a:solidFill>
                  <a:schemeClr val="tx1"/>
                </a:solidFill>
              </a:rPr>
              <a:t>CIRCULAR PCSJ20-15 del 16 de abril de 2020 del </a:t>
            </a:r>
            <a:r>
              <a:rPr lang="es-MX" sz="3500" dirty="0">
                <a:solidFill>
                  <a:schemeClr val="tx1"/>
                </a:solidFill>
              </a:rPr>
              <a:t>Consejo Superior de </a:t>
            </a:r>
            <a:r>
              <a:rPr lang="es-MX" sz="3500" dirty="0">
                <a:solidFill>
                  <a:schemeClr val="tx1"/>
                </a:solidFill>
              </a:rPr>
              <a:t>la </a:t>
            </a:r>
            <a:r>
              <a:rPr lang="es-MX" sz="3500" dirty="0">
                <a:solidFill>
                  <a:schemeClr val="tx1"/>
                </a:solidFill>
              </a:rPr>
              <a:t>Judicatura</a:t>
            </a:r>
          </a:p>
          <a:p>
            <a:pPr algn="just">
              <a:buFont typeface="Wingdings" panose="05000000000000000000" pitchFamily="2" charset="2"/>
              <a:buChar char="v"/>
            </a:pPr>
            <a:r>
              <a:rPr lang="es-MX" sz="3500" dirty="0">
                <a:solidFill>
                  <a:schemeClr val="tx1"/>
                </a:solidFill>
              </a:rPr>
              <a:t>Acuerdo </a:t>
            </a:r>
            <a:r>
              <a:rPr lang="en-US" sz="3500" dirty="0">
                <a:solidFill>
                  <a:schemeClr val="tx1"/>
                </a:solidFill>
              </a:rPr>
              <a:t>PCSJA20-11632 </a:t>
            </a:r>
            <a:r>
              <a:rPr lang="en-US" sz="3500" dirty="0">
                <a:solidFill>
                  <a:schemeClr val="tx1"/>
                </a:solidFill>
              </a:rPr>
              <a:t>30/09/2020 </a:t>
            </a:r>
            <a:r>
              <a:rPr lang="en-US" sz="3500" dirty="0" err="1">
                <a:solidFill>
                  <a:schemeClr val="tx1"/>
                </a:solidFill>
              </a:rPr>
              <a:t>proferido</a:t>
            </a:r>
            <a:r>
              <a:rPr lang="en-US" sz="3500" dirty="0">
                <a:solidFill>
                  <a:schemeClr val="tx1"/>
                </a:solidFill>
              </a:rPr>
              <a:t> </a:t>
            </a:r>
            <a:r>
              <a:rPr lang="en-US" sz="3500" dirty="0" err="1">
                <a:solidFill>
                  <a:schemeClr val="tx1"/>
                </a:solidFill>
              </a:rPr>
              <a:t>por</a:t>
            </a:r>
            <a:r>
              <a:rPr lang="en-US" sz="3500" dirty="0">
                <a:solidFill>
                  <a:schemeClr val="tx1"/>
                </a:solidFill>
              </a:rPr>
              <a:t> el </a:t>
            </a:r>
            <a:r>
              <a:rPr lang="en-US" sz="3500" dirty="0" err="1">
                <a:solidFill>
                  <a:schemeClr val="tx1"/>
                </a:solidFill>
              </a:rPr>
              <a:t>Consejo</a:t>
            </a:r>
            <a:r>
              <a:rPr lang="en-US" sz="3500" dirty="0">
                <a:solidFill>
                  <a:schemeClr val="tx1"/>
                </a:solidFill>
              </a:rPr>
              <a:t> Superior de la </a:t>
            </a:r>
            <a:r>
              <a:rPr lang="en-US" sz="3500" dirty="0" err="1" smtClean="0">
                <a:solidFill>
                  <a:schemeClr val="tx1"/>
                </a:solidFill>
              </a:rPr>
              <a:t>Judicatura</a:t>
            </a:r>
            <a:endParaRPr lang="es-CO" sz="3500" dirty="0">
              <a:solidFill>
                <a:schemeClr val="tx1"/>
              </a:solidFill>
            </a:endParaRPr>
          </a:p>
          <a:p>
            <a:pPr marL="0" indent="0" algn="just">
              <a:buNone/>
            </a:pPr>
            <a:endParaRPr lang="es-CO" sz="2800" dirty="0" smtClean="0">
              <a:solidFill>
                <a:schemeClr val="tx1"/>
              </a:solidFill>
            </a:endParaRPr>
          </a:p>
          <a:p>
            <a:pPr marL="0" indent="0" algn="ctr">
              <a:buNone/>
            </a:pPr>
            <a:r>
              <a:rPr lang="es-CO" sz="5900" b="1" dirty="0">
                <a:solidFill>
                  <a:schemeClr val="tx1"/>
                </a:solidFill>
              </a:rPr>
              <a:t>ÁMBITO DE APLICACIÓN</a:t>
            </a:r>
            <a:r>
              <a:rPr lang="es-CO" sz="4400" b="1" dirty="0">
                <a:solidFill>
                  <a:schemeClr val="tx1"/>
                </a:solidFill>
              </a:rPr>
              <a:t> </a:t>
            </a:r>
            <a:endParaRPr lang="es-CO" sz="4400" dirty="0">
              <a:solidFill>
                <a:schemeClr val="tx1"/>
              </a:solidFill>
            </a:endParaRPr>
          </a:p>
          <a:p>
            <a:pPr marL="0" indent="0" algn="ctr">
              <a:buNone/>
            </a:pPr>
            <a:endParaRPr lang="es-CO" sz="3400" dirty="0" smtClean="0">
              <a:solidFill>
                <a:schemeClr val="tx1"/>
              </a:solidFill>
            </a:endParaRPr>
          </a:p>
          <a:p>
            <a:pPr marL="0" indent="0" algn="just">
              <a:buNone/>
            </a:pPr>
            <a:r>
              <a:rPr lang="es-CO" sz="3400" dirty="0" smtClean="0">
                <a:solidFill>
                  <a:schemeClr val="tx1"/>
                </a:solidFill>
              </a:rPr>
              <a:t>Este protocolo es aplicable a todos los servidores judiciales, contratistas y usuarios de la justicia que ingresen y permanezcan en las sedes judiciales.</a:t>
            </a:r>
            <a:endParaRPr lang="en-US" sz="3400" dirty="0">
              <a:solidFill>
                <a:schemeClr val="tx1"/>
              </a:solidFill>
            </a:endParaRPr>
          </a:p>
        </p:txBody>
      </p:sp>
      <p:pic>
        <p:nvPicPr>
          <p:cNvPr id="4" name="Imagen 1" descr="cid:image001.png@01D208D8.A09EB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 y="-8168"/>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Subtítulo"/>
          <p:cNvSpPr txBox="1">
            <a:spLocks/>
          </p:cNvSpPr>
          <p:nvPr/>
        </p:nvSpPr>
        <p:spPr bwMode="auto">
          <a:xfrm>
            <a:off x="9431384" y="95116"/>
            <a:ext cx="2760616" cy="72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Tree>
    <p:extLst>
      <p:ext uri="{BB962C8B-B14F-4D97-AF65-F5344CB8AC3E}">
        <p14:creationId xmlns:p14="http://schemas.microsoft.com/office/powerpoint/2010/main" val="1360170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5387" y="659948"/>
            <a:ext cx="9890517" cy="1506583"/>
          </a:xfrm>
        </p:spPr>
        <p:txBody>
          <a:bodyPr>
            <a:normAutofit fontScale="90000"/>
          </a:bodyPr>
          <a:lstStyle/>
          <a:p>
            <a:pPr marL="0" indent="0" algn="just"/>
            <a:r>
              <a:rPr lang="es-MX" b="1" dirty="0" smtClean="0">
                <a:solidFill>
                  <a:schemeClr val="tx1"/>
                </a:solidFill>
              </a:rPr>
              <a:t>12. OBLIGACIONES DEL TRABAJADOR- RESOLUCIÓN 666 DE 24 DE ABRIL DE 2020 DEL MINISTERIO DE SALUD:</a:t>
            </a:r>
            <a:endParaRPr lang="es-MX" b="1" dirty="0">
              <a:solidFill>
                <a:schemeClr val="tx1"/>
              </a:solidFill>
            </a:endParaRPr>
          </a:p>
        </p:txBody>
      </p:sp>
      <p:sp>
        <p:nvSpPr>
          <p:cNvPr id="3" name="Marcador de contenido 2"/>
          <p:cNvSpPr>
            <a:spLocks noGrp="1"/>
          </p:cNvSpPr>
          <p:nvPr>
            <p:ph idx="1"/>
          </p:nvPr>
        </p:nvSpPr>
        <p:spPr>
          <a:xfrm>
            <a:off x="847151" y="2170059"/>
            <a:ext cx="9629260" cy="3880773"/>
          </a:xfrm>
        </p:spPr>
        <p:txBody>
          <a:bodyPr>
            <a:normAutofit fontScale="92500"/>
          </a:bodyPr>
          <a:lstStyle/>
          <a:p>
            <a:pPr algn="just"/>
            <a:r>
              <a:rPr lang="es-MX" dirty="0" smtClean="0">
                <a:solidFill>
                  <a:schemeClr val="tx1"/>
                </a:solidFill>
              </a:rPr>
              <a:t>Cumplir </a:t>
            </a:r>
            <a:r>
              <a:rPr lang="es-MX" dirty="0">
                <a:solidFill>
                  <a:schemeClr val="tx1"/>
                </a:solidFill>
              </a:rPr>
              <a:t>con los protocolos de bioseguridad adoptados y adaptados por el empleador, o contratante durante el tiempo que permanezca en las instalaciones de su empresa o lugar de trabajo, y en el ejercicio de las labores que esta le designe.</a:t>
            </a:r>
          </a:p>
          <a:p>
            <a:pPr algn="just"/>
            <a:r>
              <a:rPr lang="es-MX" dirty="0" smtClean="0">
                <a:solidFill>
                  <a:schemeClr val="tx1"/>
                </a:solidFill>
              </a:rPr>
              <a:t>Reportar </a:t>
            </a:r>
            <a:r>
              <a:rPr lang="es-MX" dirty="0">
                <a:solidFill>
                  <a:schemeClr val="tx1"/>
                </a:solidFill>
              </a:rPr>
              <a:t>al empleador o contratante cualquier caso de contagio que se llegase a presentar en su lugar de trabajo o familia, para que se adopten las medidas </a:t>
            </a:r>
            <a:r>
              <a:rPr lang="es-MX" dirty="0" smtClean="0">
                <a:solidFill>
                  <a:schemeClr val="tx1"/>
                </a:solidFill>
              </a:rPr>
              <a:t>correspondientes. </a:t>
            </a:r>
          </a:p>
          <a:p>
            <a:pPr algn="just"/>
            <a:r>
              <a:rPr lang="es-MX" dirty="0" smtClean="0">
                <a:solidFill>
                  <a:schemeClr val="tx1"/>
                </a:solidFill>
              </a:rPr>
              <a:t>Si el servidor judicial tiene contacto estrecho con un caso confirmado, sospechoso o probable de Covid-19 el servidor judicial debe informarlo a su superior inmediato y al correo </a:t>
            </a:r>
            <a:r>
              <a:rPr lang="es-MX" dirty="0" smtClean="0">
                <a:solidFill>
                  <a:schemeClr val="tx1"/>
                </a:solidFill>
                <a:hlinkClick r:id="rId2"/>
              </a:rPr>
              <a:t>bsocupmon@cendoj.ramajudicial.gov.co</a:t>
            </a:r>
            <a:r>
              <a:rPr lang="es-MX" dirty="0" smtClean="0">
                <a:solidFill>
                  <a:schemeClr val="tx1"/>
                </a:solidFill>
              </a:rPr>
              <a:t> Igualmente lo debe reportar a su EPS y a la ARL POSITIVA llamando al #533 opción 1. </a:t>
            </a:r>
            <a:endParaRPr lang="es-MX" dirty="0">
              <a:solidFill>
                <a:schemeClr val="tx1"/>
              </a:solidFill>
            </a:endParaRPr>
          </a:p>
          <a:p>
            <a:pPr algn="just"/>
            <a:r>
              <a:rPr lang="es-MX" dirty="0" smtClean="0">
                <a:solidFill>
                  <a:schemeClr val="tx1"/>
                </a:solidFill>
              </a:rPr>
              <a:t>Adoptar </a:t>
            </a:r>
            <a:r>
              <a:rPr lang="es-MX" dirty="0">
                <a:solidFill>
                  <a:schemeClr val="tx1"/>
                </a:solidFill>
              </a:rPr>
              <a:t>las medidas de cuidado de su salud, y reportar al empleador o contratante las alteraciones de su estado de salud, especialmente relacionados con síntomas de enfermedad respiratoria y reportar en </a:t>
            </a:r>
            <a:r>
              <a:rPr lang="es-MX" dirty="0" err="1" smtClean="0">
                <a:solidFill>
                  <a:schemeClr val="tx1"/>
                </a:solidFill>
              </a:rPr>
              <a:t>CoronApp</a:t>
            </a:r>
            <a:r>
              <a:rPr lang="es-MX" dirty="0" smtClean="0">
                <a:solidFill>
                  <a:schemeClr val="tx1"/>
                </a:solidFill>
              </a:rPr>
              <a:t>- y el diligenciamiento de las encuestas señaladas en el numeral 10 de este protocolo.</a:t>
            </a:r>
            <a:endParaRPr lang="en-US" dirty="0">
              <a:solidFill>
                <a:schemeClr val="tx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6982" y="5486401"/>
            <a:ext cx="2135018" cy="1371600"/>
          </a:xfrm>
          <a:prstGeom prst="rect">
            <a:avLst/>
          </a:prstGeom>
        </p:spPr>
      </p:pic>
      <p:pic>
        <p:nvPicPr>
          <p:cNvPr id="5" name="Imagen 1" descr="cid:image001.png@01D208D8.A09EB7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063"/>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Subtítulo"/>
          <p:cNvSpPr txBox="1">
            <a:spLocks/>
          </p:cNvSpPr>
          <p:nvPr/>
        </p:nvSpPr>
        <p:spPr bwMode="auto">
          <a:xfrm>
            <a:off x="9379131" y="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Tree>
    <p:extLst>
      <p:ext uri="{BB962C8B-B14F-4D97-AF65-F5344CB8AC3E}">
        <p14:creationId xmlns:p14="http://schemas.microsoft.com/office/powerpoint/2010/main" val="3640535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6850" y="844029"/>
            <a:ext cx="8596668" cy="1320800"/>
          </a:xfrm>
        </p:spPr>
        <p:txBody>
          <a:bodyPr/>
          <a:lstStyle/>
          <a:p>
            <a:r>
              <a:rPr lang="es-CO" sz="3200" b="1" dirty="0" smtClean="0">
                <a:solidFill>
                  <a:schemeClr val="tx1"/>
                </a:solidFill>
              </a:rPr>
              <a:t>13. MATRIZ ELEMENTOS DE PROTECCIÓN SERVIDORES JUDICIALES</a:t>
            </a:r>
            <a:r>
              <a:rPr lang="es-CO" dirty="0" smtClean="0"/>
              <a:t> </a:t>
            </a:r>
            <a:endParaRPr lang="en-US" dirty="0"/>
          </a:p>
        </p:txBody>
      </p:sp>
      <p:graphicFrame>
        <p:nvGraphicFramePr>
          <p:cNvPr id="19" name="Marcador de contenido 18"/>
          <p:cNvGraphicFramePr>
            <a:graphicFrameLocks noGrp="1"/>
          </p:cNvGraphicFramePr>
          <p:nvPr>
            <p:ph idx="1"/>
            <p:extLst>
              <p:ext uri="{D42A27DB-BD31-4B8C-83A1-F6EECF244321}">
                <p14:modId xmlns:p14="http://schemas.microsoft.com/office/powerpoint/2010/main" val="4212887253"/>
              </p:ext>
            </p:extLst>
          </p:nvPr>
        </p:nvGraphicFramePr>
        <p:xfrm>
          <a:off x="1847850" y="2160589"/>
          <a:ext cx="7544343" cy="4240210"/>
        </p:xfrm>
        <a:graphic>
          <a:graphicData uri="http://schemas.openxmlformats.org/drawingml/2006/table">
            <a:tbl>
              <a:tblPr>
                <a:tableStyleId>{5C22544A-7EE6-4342-B048-85BDC9FD1C3A}</a:tableStyleId>
              </a:tblPr>
              <a:tblGrid>
                <a:gridCol w="2514781">
                  <a:extLst>
                    <a:ext uri="{9D8B030D-6E8A-4147-A177-3AD203B41FA5}">
                      <a16:colId xmlns:a16="http://schemas.microsoft.com/office/drawing/2014/main" val="693366719"/>
                    </a:ext>
                  </a:extLst>
                </a:gridCol>
                <a:gridCol w="2514781">
                  <a:extLst>
                    <a:ext uri="{9D8B030D-6E8A-4147-A177-3AD203B41FA5}">
                      <a16:colId xmlns:a16="http://schemas.microsoft.com/office/drawing/2014/main" val="432171498"/>
                    </a:ext>
                  </a:extLst>
                </a:gridCol>
                <a:gridCol w="2514781">
                  <a:extLst>
                    <a:ext uri="{9D8B030D-6E8A-4147-A177-3AD203B41FA5}">
                      <a16:colId xmlns:a16="http://schemas.microsoft.com/office/drawing/2014/main" val="566945412"/>
                    </a:ext>
                  </a:extLst>
                </a:gridCol>
              </a:tblGrid>
              <a:tr h="340553">
                <a:tc rowSpan="4">
                  <a:txBody>
                    <a:bodyPr/>
                    <a:lstStyle/>
                    <a:p>
                      <a:pPr algn="ctr" rtl="0" fontAlgn="ctr"/>
                      <a:r>
                        <a:rPr lang="es-MX" sz="900" u="none" strike="noStrike">
                          <a:effectLst/>
                        </a:rPr>
                        <a:t>Servidores Judiciales que realicen actividades en sedes de la Rama Judicial. </a:t>
                      </a:r>
                      <a:endParaRPr lang="es-MX" sz="900" b="0" i="0" u="none" strike="noStrike">
                        <a:solidFill>
                          <a:srgbClr val="000000"/>
                        </a:solidFill>
                        <a:effectLst/>
                        <a:latin typeface="Trebuchet MS" panose="020B0603020202020204" pitchFamily="34" charset="0"/>
                      </a:endParaRPr>
                    </a:p>
                  </a:txBody>
                  <a:tcPr marL="6112" marR="6112" marT="6112" marB="0" anchor="ctr"/>
                </a:tc>
                <a:tc rowSpan="3">
                  <a:txBody>
                    <a:bodyPr/>
                    <a:lstStyle/>
                    <a:p>
                      <a:pPr algn="ctr" rtl="0" fontAlgn="ctr"/>
                      <a:r>
                        <a:rPr lang="en-US" sz="900" u="none" strike="noStrike" dirty="0" err="1">
                          <a:effectLst/>
                        </a:rPr>
                        <a:t>Proteccion</a:t>
                      </a:r>
                      <a:r>
                        <a:rPr lang="en-US" sz="900" u="none" strike="noStrike" dirty="0">
                          <a:effectLst/>
                        </a:rPr>
                        <a:t> </a:t>
                      </a:r>
                      <a:r>
                        <a:rPr lang="en-US" sz="900" u="none" strike="noStrike" dirty="0" err="1">
                          <a:effectLst/>
                        </a:rPr>
                        <a:t>Respiratoria</a:t>
                      </a:r>
                      <a:endParaRPr lang="en-US" sz="900" b="0" i="0" u="none" strike="noStrike" dirty="0">
                        <a:solidFill>
                          <a:srgbClr val="000000"/>
                        </a:solidFill>
                        <a:effectLst/>
                        <a:latin typeface="Trebuchet MS" panose="020B0603020202020204" pitchFamily="34" charset="0"/>
                      </a:endParaRPr>
                    </a:p>
                  </a:txBody>
                  <a:tcPr marL="6112" marR="6112" marT="6112" marB="0" anchor="ctr"/>
                </a:tc>
                <a:tc>
                  <a:txBody>
                    <a:bodyPr/>
                    <a:lstStyle/>
                    <a:p>
                      <a:pPr algn="l" rtl="0" fontAlgn="ctr"/>
                      <a:r>
                        <a:rPr lang="en-US" sz="900" u="none" strike="noStrike">
                          <a:effectLst/>
                        </a:rPr>
                        <a:t>Tapabocas quirurgico </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1483407064"/>
                  </a:ext>
                </a:extLst>
              </a:tr>
              <a:tr h="166937">
                <a:tc vMerge="1">
                  <a:txBody>
                    <a:bodyPr/>
                    <a:lstStyle/>
                    <a:p>
                      <a:endParaRPr lang="en-US"/>
                    </a:p>
                  </a:txBody>
                  <a:tcPr/>
                </a:tc>
                <a:tc vMerge="1">
                  <a:txBody>
                    <a:bodyPr/>
                    <a:lstStyle/>
                    <a:p>
                      <a:endParaRPr lang="en-US"/>
                    </a:p>
                  </a:txBody>
                  <a:tcPr/>
                </a:tc>
                <a:tc>
                  <a:txBody>
                    <a:bodyPr/>
                    <a:lstStyle/>
                    <a:p>
                      <a:pPr algn="l" rtl="0" fontAlgn="ctr"/>
                      <a:r>
                        <a:rPr lang="en-US" sz="900" u="none" strike="noStrike">
                          <a:effectLst/>
                        </a:rPr>
                        <a:t>Tapabocas Tela</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2841254210"/>
                  </a:ext>
                </a:extLst>
              </a:tr>
              <a:tr h="166937">
                <a:tc vMerge="1">
                  <a:txBody>
                    <a:bodyPr/>
                    <a:lstStyle/>
                    <a:p>
                      <a:endParaRPr lang="en-US"/>
                    </a:p>
                  </a:txBody>
                  <a:tcPr/>
                </a:tc>
                <a:tc vMerge="1">
                  <a:txBody>
                    <a:bodyPr/>
                    <a:lstStyle/>
                    <a:p>
                      <a:endParaRPr lang="en-US"/>
                    </a:p>
                  </a:txBody>
                  <a:tcPr/>
                </a:tc>
                <a:tc>
                  <a:txBody>
                    <a:bodyPr/>
                    <a:lstStyle/>
                    <a:p>
                      <a:pPr algn="l" rtl="0" fontAlgn="ctr"/>
                      <a:r>
                        <a:rPr lang="en-US" sz="900" u="none" strike="noStrike">
                          <a:effectLst/>
                        </a:rPr>
                        <a:t>Tapabocas Industrial </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3528402696"/>
                  </a:ext>
                </a:extLst>
              </a:tr>
              <a:tr h="467425">
                <a:tc vMerge="1">
                  <a:txBody>
                    <a:bodyPr/>
                    <a:lstStyle/>
                    <a:p>
                      <a:endParaRPr lang="en-US"/>
                    </a:p>
                  </a:txBody>
                  <a:tcPr/>
                </a:tc>
                <a:tc>
                  <a:txBody>
                    <a:bodyPr/>
                    <a:lstStyle/>
                    <a:p>
                      <a:pPr algn="l" rtl="0" fontAlgn="ctr"/>
                      <a:r>
                        <a:rPr lang="en-US" sz="900" u="none" strike="noStrike" dirty="0" smtClean="0">
                          <a:effectLst/>
                        </a:rPr>
                        <a:t>                   </a:t>
                      </a:r>
                      <a:r>
                        <a:rPr lang="en-US" sz="900" u="none" strike="noStrike" dirty="0" err="1" smtClean="0">
                          <a:effectLst/>
                        </a:rPr>
                        <a:t>Proteccion</a:t>
                      </a:r>
                      <a:r>
                        <a:rPr lang="en-US" sz="900" u="none" strike="noStrike" dirty="0" smtClean="0">
                          <a:effectLst/>
                        </a:rPr>
                        <a:t> </a:t>
                      </a:r>
                      <a:r>
                        <a:rPr lang="en-US" sz="900" u="none" strike="noStrike" dirty="0">
                          <a:effectLst/>
                        </a:rPr>
                        <a:t>Para Manos </a:t>
                      </a:r>
                      <a:endParaRPr lang="en-US" sz="900" b="0" i="0" u="none" strike="noStrike" dirty="0">
                        <a:solidFill>
                          <a:srgbClr val="000000"/>
                        </a:solidFill>
                        <a:effectLst/>
                        <a:latin typeface="Trebuchet MS" panose="020B0603020202020204" pitchFamily="34" charset="0"/>
                      </a:endParaRPr>
                    </a:p>
                  </a:txBody>
                  <a:tcPr marL="6112" marR="6112" marT="6112" marB="0" anchor="ctr"/>
                </a:tc>
                <a:tc>
                  <a:txBody>
                    <a:bodyPr/>
                    <a:lstStyle/>
                    <a:p>
                      <a:pPr algn="l" rtl="0" fontAlgn="ctr"/>
                      <a:r>
                        <a:rPr lang="en-US" sz="900" u="none" strike="noStrike">
                          <a:effectLst/>
                        </a:rPr>
                        <a:t>Gel Alcohol Isopropílico </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739743646"/>
                  </a:ext>
                </a:extLst>
              </a:tr>
              <a:tr h="554233">
                <a:tc rowSpan="5">
                  <a:txBody>
                    <a:bodyPr/>
                    <a:lstStyle/>
                    <a:p>
                      <a:pPr algn="ctr" rtl="0" fontAlgn="ctr"/>
                      <a:r>
                        <a:rPr lang="es-MX" sz="900" u="none" strike="noStrike" dirty="0">
                          <a:effectLst/>
                        </a:rPr>
                        <a:t>Servidores Judiciales que realicen actividades de 1. Organización de archivo general de los despachos judiciales</a:t>
                      </a:r>
                      <a:endParaRPr lang="es-MX" sz="900" b="0" i="0" u="none" strike="noStrike" dirty="0">
                        <a:solidFill>
                          <a:srgbClr val="000000"/>
                        </a:solidFill>
                        <a:effectLst/>
                        <a:latin typeface="Trebuchet MS" panose="020B0603020202020204" pitchFamily="34" charset="0"/>
                      </a:endParaRPr>
                    </a:p>
                  </a:txBody>
                  <a:tcPr marL="6112" marR="6112" marT="6112" marB="0" anchor="ctr"/>
                </a:tc>
                <a:tc rowSpan="3">
                  <a:txBody>
                    <a:bodyPr/>
                    <a:lstStyle/>
                    <a:p>
                      <a:pPr algn="ctr" rtl="0" fontAlgn="ctr"/>
                      <a:r>
                        <a:rPr lang="en-US" sz="900" u="none" strike="noStrike">
                          <a:effectLst/>
                        </a:rPr>
                        <a:t>Proteccion Respiratoria</a:t>
                      </a:r>
                      <a:endParaRPr lang="en-US" sz="900" b="0" i="0" u="none" strike="noStrike">
                        <a:solidFill>
                          <a:srgbClr val="000000"/>
                        </a:solidFill>
                        <a:effectLst/>
                        <a:latin typeface="Trebuchet MS" panose="020B0603020202020204" pitchFamily="34" charset="0"/>
                      </a:endParaRPr>
                    </a:p>
                  </a:txBody>
                  <a:tcPr marL="6112" marR="6112" marT="6112" marB="0" anchor="ctr"/>
                </a:tc>
                <a:tc>
                  <a:txBody>
                    <a:bodyPr/>
                    <a:lstStyle/>
                    <a:p>
                      <a:pPr algn="l" rtl="0" fontAlgn="ctr"/>
                      <a:r>
                        <a:rPr lang="en-US" sz="900" u="none" strike="noStrike">
                          <a:effectLst/>
                        </a:rPr>
                        <a:t>Tapabocas quirurgico </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652306540"/>
                  </a:ext>
                </a:extLst>
              </a:tr>
              <a:tr h="166937">
                <a:tc vMerge="1">
                  <a:txBody>
                    <a:bodyPr/>
                    <a:lstStyle/>
                    <a:p>
                      <a:endParaRPr lang="en-US"/>
                    </a:p>
                  </a:txBody>
                  <a:tcPr/>
                </a:tc>
                <a:tc vMerge="1">
                  <a:txBody>
                    <a:bodyPr/>
                    <a:lstStyle/>
                    <a:p>
                      <a:endParaRPr lang="en-US"/>
                    </a:p>
                  </a:txBody>
                  <a:tcPr/>
                </a:tc>
                <a:tc>
                  <a:txBody>
                    <a:bodyPr/>
                    <a:lstStyle/>
                    <a:p>
                      <a:pPr algn="l" rtl="0" fontAlgn="ctr"/>
                      <a:r>
                        <a:rPr lang="en-US" sz="900" u="none" strike="noStrike">
                          <a:effectLst/>
                        </a:rPr>
                        <a:t>Tapabocas Tela</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3546804463"/>
                  </a:ext>
                </a:extLst>
              </a:tr>
              <a:tr h="166937">
                <a:tc vMerge="1">
                  <a:txBody>
                    <a:bodyPr/>
                    <a:lstStyle/>
                    <a:p>
                      <a:endParaRPr lang="en-US"/>
                    </a:p>
                  </a:txBody>
                  <a:tcPr/>
                </a:tc>
                <a:tc vMerge="1">
                  <a:txBody>
                    <a:bodyPr/>
                    <a:lstStyle/>
                    <a:p>
                      <a:endParaRPr lang="en-US"/>
                    </a:p>
                  </a:txBody>
                  <a:tcPr/>
                </a:tc>
                <a:tc>
                  <a:txBody>
                    <a:bodyPr/>
                    <a:lstStyle/>
                    <a:p>
                      <a:pPr algn="l" rtl="0" fontAlgn="ctr"/>
                      <a:r>
                        <a:rPr lang="en-US" sz="900" u="none" strike="noStrike">
                          <a:effectLst/>
                        </a:rPr>
                        <a:t>Tapabocas Industrial </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1752273907"/>
                  </a:ext>
                </a:extLst>
              </a:tr>
              <a:tr h="166937">
                <a:tc vMerge="1">
                  <a:txBody>
                    <a:bodyPr/>
                    <a:lstStyle/>
                    <a:p>
                      <a:endParaRPr lang="en-US"/>
                    </a:p>
                  </a:txBody>
                  <a:tcPr/>
                </a:tc>
                <a:tc rowSpan="2">
                  <a:txBody>
                    <a:bodyPr/>
                    <a:lstStyle/>
                    <a:p>
                      <a:pPr algn="ctr" rtl="0" fontAlgn="ctr"/>
                      <a:r>
                        <a:rPr lang="en-US" sz="900" u="none" strike="noStrike">
                          <a:effectLst/>
                        </a:rPr>
                        <a:t>Proteccion Para Manos </a:t>
                      </a:r>
                      <a:endParaRPr lang="en-US" sz="900" b="0" i="0" u="none" strike="noStrike">
                        <a:solidFill>
                          <a:srgbClr val="000000"/>
                        </a:solidFill>
                        <a:effectLst/>
                        <a:latin typeface="Trebuchet MS" panose="020B0603020202020204" pitchFamily="34" charset="0"/>
                      </a:endParaRPr>
                    </a:p>
                  </a:txBody>
                  <a:tcPr marL="6112" marR="6112" marT="6112" marB="0" anchor="ctr"/>
                </a:tc>
                <a:tc>
                  <a:txBody>
                    <a:bodyPr/>
                    <a:lstStyle/>
                    <a:p>
                      <a:pPr algn="l" rtl="0" fontAlgn="ctr"/>
                      <a:r>
                        <a:rPr lang="en-US" sz="900" u="none" strike="noStrike">
                          <a:effectLst/>
                        </a:rPr>
                        <a:t>Guantes de nitrilo </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327548385"/>
                  </a:ext>
                </a:extLst>
              </a:tr>
              <a:tr h="166937">
                <a:tc vMerge="1">
                  <a:txBody>
                    <a:bodyPr/>
                    <a:lstStyle/>
                    <a:p>
                      <a:endParaRPr lang="en-US"/>
                    </a:p>
                  </a:txBody>
                  <a:tcPr/>
                </a:tc>
                <a:tc vMerge="1">
                  <a:txBody>
                    <a:bodyPr/>
                    <a:lstStyle/>
                    <a:p>
                      <a:endParaRPr lang="en-US"/>
                    </a:p>
                  </a:txBody>
                  <a:tcPr/>
                </a:tc>
                <a:tc>
                  <a:txBody>
                    <a:bodyPr/>
                    <a:lstStyle/>
                    <a:p>
                      <a:pPr algn="l" rtl="0" fontAlgn="ctr"/>
                      <a:r>
                        <a:rPr lang="en-US" sz="900" u="none" strike="noStrike">
                          <a:effectLst/>
                        </a:rPr>
                        <a:t>Gel Alcohol Isopropílico </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653014152"/>
                  </a:ext>
                </a:extLst>
              </a:tr>
              <a:tr h="721171">
                <a:tc rowSpan="6">
                  <a:txBody>
                    <a:bodyPr/>
                    <a:lstStyle/>
                    <a:p>
                      <a:pPr algn="ctr" rtl="0" fontAlgn="ctr"/>
                      <a:r>
                        <a:rPr lang="en-US" sz="900" u="none" strike="noStrike">
                          <a:effectLst/>
                        </a:rPr>
                        <a:t>Servidores Judiciales que realicen actividades de: 1. Atencion al publico 2. audiencias publicas</a:t>
                      </a:r>
                      <a:endParaRPr lang="en-US" sz="900" b="0" i="0" u="none" strike="noStrike">
                        <a:solidFill>
                          <a:srgbClr val="000000"/>
                        </a:solidFill>
                        <a:effectLst/>
                        <a:latin typeface="Trebuchet MS" panose="020B0603020202020204" pitchFamily="34" charset="0"/>
                      </a:endParaRPr>
                    </a:p>
                  </a:txBody>
                  <a:tcPr marL="6112" marR="6112" marT="6112" marB="0" anchor="ctr"/>
                </a:tc>
                <a:tc rowSpan="3">
                  <a:txBody>
                    <a:bodyPr/>
                    <a:lstStyle/>
                    <a:p>
                      <a:pPr algn="ctr" rtl="0" fontAlgn="ctr"/>
                      <a:r>
                        <a:rPr lang="en-US" sz="900" u="none" strike="noStrike">
                          <a:effectLst/>
                        </a:rPr>
                        <a:t>Proteccion Respiratoria</a:t>
                      </a:r>
                      <a:endParaRPr lang="en-US" sz="900" b="0" i="0" u="none" strike="noStrike">
                        <a:solidFill>
                          <a:srgbClr val="000000"/>
                        </a:solidFill>
                        <a:effectLst/>
                        <a:latin typeface="Trebuchet MS" panose="020B0603020202020204" pitchFamily="34" charset="0"/>
                      </a:endParaRPr>
                    </a:p>
                  </a:txBody>
                  <a:tcPr marL="6112" marR="6112" marT="6112" marB="0" anchor="ctr"/>
                </a:tc>
                <a:tc>
                  <a:txBody>
                    <a:bodyPr/>
                    <a:lstStyle/>
                    <a:p>
                      <a:pPr algn="l" rtl="0" fontAlgn="ctr"/>
                      <a:r>
                        <a:rPr lang="en-US" sz="900" u="none" strike="noStrike">
                          <a:effectLst/>
                        </a:rPr>
                        <a:t>Tapabocas quirurgico </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1024873003"/>
                  </a:ext>
                </a:extLst>
              </a:tr>
              <a:tr h="207002">
                <a:tc vMerge="1">
                  <a:txBody>
                    <a:bodyPr/>
                    <a:lstStyle/>
                    <a:p>
                      <a:endParaRPr lang="en-US"/>
                    </a:p>
                  </a:txBody>
                  <a:tcPr/>
                </a:tc>
                <a:tc vMerge="1">
                  <a:txBody>
                    <a:bodyPr/>
                    <a:lstStyle/>
                    <a:p>
                      <a:endParaRPr lang="en-US"/>
                    </a:p>
                  </a:txBody>
                  <a:tcPr/>
                </a:tc>
                <a:tc>
                  <a:txBody>
                    <a:bodyPr/>
                    <a:lstStyle/>
                    <a:p>
                      <a:pPr algn="l" rtl="0" fontAlgn="ctr"/>
                      <a:r>
                        <a:rPr lang="en-US" sz="900" u="none" strike="noStrike">
                          <a:effectLst/>
                        </a:rPr>
                        <a:t>Tapabocas Tela</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2766173790"/>
                  </a:ext>
                </a:extLst>
              </a:tr>
              <a:tr h="280455">
                <a:tc vMerge="1">
                  <a:txBody>
                    <a:bodyPr/>
                    <a:lstStyle/>
                    <a:p>
                      <a:endParaRPr lang="en-US"/>
                    </a:p>
                  </a:txBody>
                  <a:tcPr/>
                </a:tc>
                <a:tc vMerge="1">
                  <a:txBody>
                    <a:bodyPr/>
                    <a:lstStyle/>
                    <a:p>
                      <a:endParaRPr lang="en-US"/>
                    </a:p>
                  </a:txBody>
                  <a:tcPr/>
                </a:tc>
                <a:tc>
                  <a:txBody>
                    <a:bodyPr/>
                    <a:lstStyle/>
                    <a:p>
                      <a:pPr algn="l" rtl="0" fontAlgn="ctr"/>
                      <a:r>
                        <a:rPr lang="en-US" sz="900" u="none" strike="noStrike">
                          <a:effectLst/>
                        </a:rPr>
                        <a:t>Tapabocas Industrial </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2670126302"/>
                  </a:ext>
                </a:extLst>
              </a:tr>
              <a:tr h="166937">
                <a:tc vMerge="1">
                  <a:txBody>
                    <a:bodyPr/>
                    <a:lstStyle/>
                    <a:p>
                      <a:endParaRPr lang="en-US"/>
                    </a:p>
                  </a:txBody>
                  <a:tcPr/>
                </a:tc>
                <a:tc>
                  <a:txBody>
                    <a:bodyPr/>
                    <a:lstStyle/>
                    <a:p>
                      <a:pPr algn="l" rtl="0" fontAlgn="ctr"/>
                      <a:r>
                        <a:rPr lang="en-US" sz="900" u="none" strike="noStrike">
                          <a:effectLst/>
                        </a:rPr>
                        <a:t>Proteccion Para Manos </a:t>
                      </a:r>
                      <a:endParaRPr lang="en-US" sz="900" b="0" i="0" u="none" strike="noStrike">
                        <a:solidFill>
                          <a:srgbClr val="000000"/>
                        </a:solidFill>
                        <a:effectLst/>
                        <a:latin typeface="Trebuchet MS" panose="020B0603020202020204" pitchFamily="34" charset="0"/>
                      </a:endParaRPr>
                    </a:p>
                  </a:txBody>
                  <a:tcPr marL="6112" marR="6112" marT="6112" marB="0" anchor="ctr"/>
                </a:tc>
                <a:tc>
                  <a:txBody>
                    <a:bodyPr/>
                    <a:lstStyle/>
                    <a:p>
                      <a:pPr algn="l" rtl="0" fontAlgn="ctr"/>
                      <a:r>
                        <a:rPr lang="en-US" sz="900" u="none" strike="noStrike">
                          <a:effectLst/>
                        </a:rPr>
                        <a:t>Guantes de nitrilo </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431160762"/>
                  </a:ext>
                </a:extLst>
              </a:tr>
              <a:tr h="333875">
                <a:tc vMerge="1">
                  <a:txBody>
                    <a:bodyPr/>
                    <a:lstStyle/>
                    <a:p>
                      <a:endParaRPr lang="en-US"/>
                    </a:p>
                  </a:txBody>
                  <a:tcPr/>
                </a:tc>
                <a:tc>
                  <a:txBody>
                    <a:bodyPr/>
                    <a:lstStyle/>
                    <a:p>
                      <a:pPr algn="l" rtl="0" fontAlgn="ctr"/>
                      <a:r>
                        <a:rPr lang="es-MX" sz="900" u="none" strike="noStrike">
                          <a:effectLst/>
                        </a:rPr>
                        <a:t>Protección visual y otras zonas de cara o cabeza</a:t>
                      </a:r>
                      <a:endParaRPr lang="es-MX" sz="900" b="0" i="0" u="none" strike="noStrike">
                        <a:solidFill>
                          <a:srgbClr val="000000"/>
                        </a:solidFill>
                        <a:effectLst/>
                        <a:latin typeface="Trebuchet MS" panose="020B0603020202020204" pitchFamily="34" charset="0"/>
                      </a:endParaRPr>
                    </a:p>
                  </a:txBody>
                  <a:tcPr marL="6112" marR="6112" marT="6112" marB="0" anchor="ctr"/>
                </a:tc>
                <a:tc>
                  <a:txBody>
                    <a:bodyPr/>
                    <a:lstStyle/>
                    <a:p>
                      <a:pPr algn="l" rtl="0" fontAlgn="ctr"/>
                      <a:r>
                        <a:rPr lang="en-US" sz="900" u="none" strike="noStrike">
                          <a:effectLst/>
                        </a:rPr>
                        <a:t>Careta </a:t>
                      </a:r>
                      <a:endParaRPr lang="en-US" sz="900" b="0" i="0" u="none" strike="noStrike">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571651691"/>
                  </a:ext>
                </a:extLst>
              </a:tr>
              <a:tr h="166937">
                <a:tc vMerge="1">
                  <a:txBody>
                    <a:bodyPr/>
                    <a:lstStyle/>
                    <a:p>
                      <a:endParaRPr lang="en-US"/>
                    </a:p>
                  </a:txBody>
                  <a:tcPr/>
                </a:tc>
                <a:tc>
                  <a:txBody>
                    <a:bodyPr/>
                    <a:lstStyle/>
                    <a:p>
                      <a:pPr algn="l" rtl="0" fontAlgn="ctr"/>
                      <a:r>
                        <a:rPr lang="en-US" sz="900" u="none" strike="noStrike">
                          <a:effectLst/>
                        </a:rPr>
                        <a:t>Proteccion Para Manos </a:t>
                      </a:r>
                      <a:endParaRPr lang="en-US" sz="900" b="0" i="0" u="none" strike="noStrike">
                        <a:solidFill>
                          <a:srgbClr val="000000"/>
                        </a:solidFill>
                        <a:effectLst/>
                        <a:latin typeface="Trebuchet MS" panose="020B0603020202020204" pitchFamily="34" charset="0"/>
                      </a:endParaRPr>
                    </a:p>
                  </a:txBody>
                  <a:tcPr marL="6112" marR="6112" marT="6112" marB="0" anchor="ctr"/>
                </a:tc>
                <a:tc>
                  <a:txBody>
                    <a:bodyPr/>
                    <a:lstStyle/>
                    <a:p>
                      <a:pPr algn="l" rtl="0" fontAlgn="ctr"/>
                      <a:r>
                        <a:rPr lang="en-US" sz="900" u="none" strike="noStrike" dirty="0">
                          <a:effectLst/>
                        </a:rPr>
                        <a:t>Gel Alcohol </a:t>
                      </a:r>
                      <a:r>
                        <a:rPr lang="en-US" sz="900" u="none" strike="noStrike" dirty="0" err="1">
                          <a:effectLst/>
                        </a:rPr>
                        <a:t>Isopropílico</a:t>
                      </a:r>
                      <a:r>
                        <a:rPr lang="en-US" sz="900" u="none" strike="noStrike" dirty="0">
                          <a:effectLst/>
                        </a:rPr>
                        <a:t> </a:t>
                      </a:r>
                      <a:endParaRPr lang="en-US" sz="900" b="0" i="0" u="none" strike="noStrike" dirty="0">
                        <a:solidFill>
                          <a:srgbClr val="000000"/>
                        </a:solidFill>
                        <a:effectLst/>
                        <a:latin typeface="Trebuchet MS" panose="020B0603020202020204" pitchFamily="34" charset="0"/>
                      </a:endParaRPr>
                    </a:p>
                  </a:txBody>
                  <a:tcPr marL="6112" marR="6112" marT="6112" marB="0" anchor="ctr"/>
                </a:tc>
                <a:extLst>
                  <a:ext uri="{0D108BD9-81ED-4DB2-BD59-A6C34878D82A}">
                    <a16:rowId xmlns:a16="http://schemas.microsoft.com/office/drawing/2014/main" val="2799029541"/>
                  </a:ext>
                </a:extLst>
              </a:tr>
            </a:tbl>
          </a:graphicData>
        </a:graphic>
      </p:graphicFrame>
      <p:pic>
        <p:nvPicPr>
          <p:cNvPr id="20" name="Imagen 1" descr="cid:image001.png@01D208D8.A09EB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2 Subtítulo"/>
          <p:cNvSpPr txBox="1">
            <a:spLocks/>
          </p:cNvSpPr>
          <p:nvPr/>
        </p:nvSpPr>
        <p:spPr bwMode="auto">
          <a:xfrm>
            <a:off x="9379131" y="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Tree>
    <p:extLst>
      <p:ext uri="{BB962C8B-B14F-4D97-AF65-F5344CB8AC3E}">
        <p14:creationId xmlns:p14="http://schemas.microsoft.com/office/powerpoint/2010/main" val="3791078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9925" y="697713"/>
            <a:ext cx="8596668" cy="1320800"/>
          </a:xfrm>
        </p:spPr>
        <p:txBody>
          <a:bodyPr>
            <a:normAutofit/>
          </a:bodyPr>
          <a:lstStyle/>
          <a:p>
            <a:r>
              <a:rPr lang="es-CO" sz="3200" dirty="0" smtClean="0">
                <a:solidFill>
                  <a:schemeClr val="tx1"/>
                </a:solidFill>
              </a:rPr>
              <a:t>14. GUÍA CUIDADOS DE LOS TRABAJADORES FRENTE AL COVID-19</a:t>
            </a:r>
            <a:endParaRPr lang="en-US" sz="3200" dirty="0">
              <a:solidFill>
                <a:schemeClr val="tx1"/>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2776" y="1925650"/>
            <a:ext cx="9313817" cy="4823317"/>
          </a:xfrm>
        </p:spPr>
      </p:pic>
      <p:pic>
        <p:nvPicPr>
          <p:cNvPr id="5" name="Imagen 1" descr="cid:image001.png@01D208D8.A09EB7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Subtítulo"/>
          <p:cNvSpPr txBox="1">
            <a:spLocks/>
          </p:cNvSpPr>
          <p:nvPr/>
        </p:nvSpPr>
        <p:spPr bwMode="auto">
          <a:xfrm>
            <a:off x="9379131" y="-1306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Tree>
    <p:extLst>
      <p:ext uri="{BB962C8B-B14F-4D97-AF65-F5344CB8AC3E}">
        <p14:creationId xmlns:p14="http://schemas.microsoft.com/office/powerpoint/2010/main" val="4014309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3801" y="642757"/>
            <a:ext cx="8596668" cy="1320800"/>
          </a:xfrm>
        </p:spPr>
        <p:txBody>
          <a:bodyPr/>
          <a:lstStyle/>
          <a:p>
            <a:r>
              <a:rPr lang="es-CO" sz="3200" b="1" dirty="0" smtClean="0">
                <a:solidFill>
                  <a:schemeClr val="tx1"/>
                </a:solidFill>
              </a:rPr>
              <a:t>15. GUÍA DISTANCIAMIENTO FÍSICO</a:t>
            </a:r>
            <a:r>
              <a:rPr lang="es-CO" dirty="0" smtClean="0"/>
              <a:t> </a:t>
            </a:r>
            <a:endParaRPr lang="en-US" dirty="0"/>
          </a:p>
        </p:txBody>
      </p:sp>
      <p:pic>
        <p:nvPicPr>
          <p:cNvPr id="4" name="Marcador de contenido 3"/>
          <p:cNvPicPr>
            <a:picLocks noGrp="1" noChangeAspect="1"/>
          </p:cNvPicPr>
          <p:nvPr>
            <p:ph idx="1"/>
          </p:nvPr>
        </p:nvPicPr>
        <p:blipFill rotWithShape="1">
          <a:blip r:embed="rId2"/>
          <a:srcRect l="248" t="18657" r="4178" b="11248"/>
          <a:stretch/>
        </p:blipFill>
        <p:spPr>
          <a:xfrm>
            <a:off x="1045026" y="1864406"/>
            <a:ext cx="9987439" cy="4118383"/>
          </a:xfrm>
          <a:prstGeom prst="rect">
            <a:avLst/>
          </a:prstGeom>
        </p:spPr>
      </p:pic>
      <p:pic>
        <p:nvPicPr>
          <p:cNvPr id="5" name="Imagen 1" descr="cid:image001.png@01D208D8.A09EB7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63"/>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Subtítulo"/>
          <p:cNvSpPr txBox="1">
            <a:spLocks/>
          </p:cNvSpPr>
          <p:nvPr/>
        </p:nvSpPr>
        <p:spPr bwMode="auto">
          <a:xfrm>
            <a:off x="9379131" y="-1306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Tree>
    <p:extLst>
      <p:ext uri="{BB962C8B-B14F-4D97-AF65-F5344CB8AC3E}">
        <p14:creationId xmlns:p14="http://schemas.microsoft.com/office/powerpoint/2010/main" val="644675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3967" t="19385" r="8607" b="12064"/>
          <a:stretch/>
        </p:blipFill>
        <p:spPr>
          <a:xfrm>
            <a:off x="365760" y="0"/>
            <a:ext cx="8059783" cy="3553097"/>
          </a:xfrm>
          <a:prstGeom prst="rect">
            <a:avLst/>
          </a:prstGeom>
        </p:spPr>
      </p:pic>
      <p:pic>
        <p:nvPicPr>
          <p:cNvPr id="5" name="Imagen 4"/>
          <p:cNvPicPr>
            <a:picLocks noChangeAspect="1"/>
          </p:cNvPicPr>
          <p:nvPr/>
        </p:nvPicPr>
        <p:blipFill rotWithShape="1">
          <a:blip r:embed="rId3"/>
          <a:srcRect l="2689" t="12059" r="9236" b="21481"/>
          <a:stretch/>
        </p:blipFill>
        <p:spPr>
          <a:xfrm>
            <a:off x="4787537" y="3771207"/>
            <a:ext cx="7276011" cy="3086793"/>
          </a:xfrm>
          <a:prstGeom prst="rect">
            <a:avLst/>
          </a:prstGeom>
        </p:spPr>
      </p:pic>
    </p:spTree>
    <p:extLst>
      <p:ext uri="{BB962C8B-B14F-4D97-AF65-F5344CB8AC3E}">
        <p14:creationId xmlns:p14="http://schemas.microsoft.com/office/powerpoint/2010/main" val="139397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3088" t="16356" r="5521" b="13306"/>
          <a:stretch/>
        </p:blipFill>
        <p:spPr>
          <a:xfrm>
            <a:off x="135639" y="0"/>
            <a:ext cx="7824651" cy="3385823"/>
          </a:xfrm>
          <a:prstGeom prst="rect">
            <a:avLst/>
          </a:prstGeom>
        </p:spPr>
      </p:pic>
      <p:pic>
        <p:nvPicPr>
          <p:cNvPr id="5" name="Imagen 4"/>
          <p:cNvPicPr>
            <a:picLocks noChangeAspect="1"/>
          </p:cNvPicPr>
          <p:nvPr/>
        </p:nvPicPr>
        <p:blipFill rotWithShape="1">
          <a:blip r:embed="rId3"/>
          <a:srcRect l="3149" t="16876" r="4185" b="19017"/>
          <a:stretch/>
        </p:blipFill>
        <p:spPr>
          <a:xfrm>
            <a:off x="3728581" y="3566161"/>
            <a:ext cx="8463419" cy="3291839"/>
          </a:xfrm>
          <a:prstGeom prst="rect">
            <a:avLst/>
          </a:prstGeom>
        </p:spPr>
      </p:pic>
      <p:sp>
        <p:nvSpPr>
          <p:cNvPr id="6" name="2 Subtítulo"/>
          <p:cNvSpPr txBox="1">
            <a:spLocks/>
          </p:cNvSpPr>
          <p:nvPr/>
        </p:nvSpPr>
        <p:spPr bwMode="auto">
          <a:xfrm>
            <a:off x="9379131" y="-1306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Tree>
    <p:extLst>
      <p:ext uri="{BB962C8B-B14F-4D97-AF65-F5344CB8AC3E}">
        <p14:creationId xmlns:p14="http://schemas.microsoft.com/office/powerpoint/2010/main" val="4264185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3845" t="17702" r="7980" b="15998"/>
          <a:stretch/>
        </p:blipFill>
        <p:spPr>
          <a:xfrm>
            <a:off x="300444" y="300446"/>
            <a:ext cx="7879485" cy="3331028"/>
          </a:xfrm>
          <a:prstGeom prst="rect">
            <a:avLst/>
          </a:prstGeom>
        </p:spPr>
      </p:pic>
      <p:pic>
        <p:nvPicPr>
          <p:cNvPr id="6" name="Imagen 5"/>
          <p:cNvPicPr>
            <a:picLocks noChangeAspect="1"/>
          </p:cNvPicPr>
          <p:nvPr/>
        </p:nvPicPr>
        <p:blipFill rotWithShape="1">
          <a:blip r:embed="rId3"/>
          <a:srcRect l="3449" t="17946" r="14728" b="20804"/>
          <a:stretch/>
        </p:blipFill>
        <p:spPr>
          <a:xfrm>
            <a:off x="3500846" y="3239589"/>
            <a:ext cx="8597684" cy="3618411"/>
          </a:xfrm>
          <a:prstGeom prst="rect">
            <a:avLst/>
          </a:prstGeom>
        </p:spPr>
      </p:pic>
      <p:sp>
        <p:nvSpPr>
          <p:cNvPr id="7" name="2 Subtítulo"/>
          <p:cNvSpPr txBox="1">
            <a:spLocks/>
          </p:cNvSpPr>
          <p:nvPr/>
        </p:nvSpPr>
        <p:spPr bwMode="auto">
          <a:xfrm>
            <a:off x="9379131" y="-1306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Tree>
    <p:extLst>
      <p:ext uri="{BB962C8B-B14F-4D97-AF65-F5344CB8AC3E}">
        <p14:creationId xmlns:p14="http://schemas.microsoft.com/office/powerpoint/2010/main" val="560812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90775" y="382225"/>
            <a:ext cx="8596668" cy="1320800"/>
          </a:xfrm>
        </p:spPr>
        <p:txBody>
          <a:bodyPr>
            <a:normAutofit/>
          </a:bodyPr>
          <a:lstStyle/>
          <a:p>
            <a:pPr algn="just"/>
            <a:r>
              <a:rPr lang="es-CO" sz="3200" b="1" dirty="0" smtClean="0">
                <a:solidFill>
                  <a:schemeClr val="tx1"/>
                </a:solidFill>
              </a:rPr>
              <a:t>16. GUIA LIMPIEZA Y DESINFECCIÓN </a:t>
            </a:r>
            <a:endParaRPr lang="en-US" sz="3200" b="1" dirty="0">
              <a:solidFill>
                <a:schemeClr val="tx1"/>
              </a:solidFill>
            </a:endParaRPr>
          </a:p>
        </p:txBody>
      </p:sp>
      <p:pic>
        <p:nvPicPr>
          <p:cNvPr id="4" name="Marcador de contenido 3"/>
          <p:cNvPicPr>
            <a:picLocks noGrp="1" noChangeAspect="1"/>
          </p:cNvPicPr>
          <p:nvPr>
            <p:ph idx="1"/>
          </p:nvPr>
        </p:nvPicPr>
        <p:blipFill rotWithShape="1">
          <a:blip r:embed="rId2"/>
          <a:srcRect l="2971" t="22847" r="5394" b="17152"/>
          <a:stretch/>
        </p:blipFill>
        <p:spPr>
          <a:xfrm>
            <a:off x="295903" y="953589"/>
            <a:ext cx="8215340" cy="3024409"/>
          </a:xfrm>
          <a:prstGeom prst="rect">
            <a:avLst/>
          </a:prstGeom>
        </p:spPr>
      </p:pic>
      <p:pic>
        <p:nvPicPr>
          <p:cNvPr id="5" name="Imagen 4"/>
          <p:cNvPicPr>
            <a:picLocks noChangeAspect="1"/>
          </p:cNvPicPr>
          <p:nvPr/>
        </p:nvPicPr>
        <p:blipFill rotWithShape="1">
          <a:blip r:embed="rId3"/>
          <a:srcRect l="2748" t="16338" r="8001" b="30091"/>
          <a:stretch/>
        </p:blipFill>
        <p:spPr>
          <a:xfrm>
            <a:off x="3095251" y="3788230"/>
            <a:ext cx="9096749" cy="3069770"/>
          </a:xfrm>
          <a:prstGeom prst="rect">
            <a:avLst/>
          </a:prstGeom>
        </p:spPr>
      </p:pic>
      <p:pic>
        <p:nvPicPr>
          <p:cNvPr id="6" name="Imagen 1" descr="cid:image001.png@01D208D8.A09EB7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063"/>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Subtítulo"/>
          <p:cNvSpPr txBox="1">
            <a:spLocks/>
          </p:cNvSpPr>
          <p:nvPr/>
        </p:nvSpPr>
        <p:spPr bwMode="auto">
          <a:xfrm>
            <a:off x="9379131" y="-1306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Tree>
    <p:extLst>
      <p:ext uri="{BB962C8B-B14F-4D97-AF65-F5344CB8AC3E}">
        <p14:creationId xmlns:p14="http://schemas.microsoft.com/office/powerpoint/2010/main" val="3524928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3277" t="28472" r="5331" b="19026"/>
          <a:stretch/>
        </p:blipFill>
        <p:spPr>
          <a:xfrm>
            <a:off x="-1" y="169818"/>
            <a:ext cx="9302257" cy="3004456"/>
          </a:xfrm>
          <a:prstGeom prst="rect">
            <a:avLst/>
          </a:prstGeom>
        </p:spPr>
      </p:pic>
      <p:pic>
        <p:nvPicPr>
          <p:cNvPr id="5" name="Imagen 4"/>
          <p:cNvPicPr>
            <a:picLocks noChangeAspect="1"/>
          </p:cNvPicPr>
          <p:nvPr/>
        </p:nvPicPr>
        <p:blipFill rotWithShape="1">
          <a:blip r:embed="rId3"/>
          <a:srcRect l="3451" t="24734" r="7398" b="21695"/>
          <a:stretch/>
        </p:blipFill>
        <p:spPr>
          <a:xfrm>
            <a:off x="2930435" y="3729093"/>
            <a:ext cx="9261565" cy="3128907"/>
          </a:xfrm>
          <a:prstGeom prst="rect">
            <a:avLst/>
          </a:prstGeom>
        </p:spPr>
      </p:pic>
      <p:sp>
        <p:nvSpPr>
          <p:cNvPr id="6" name="2 Subtítulo"/>
          <p:cNvSpPr txBox="1">
            <a:spLocks/>
          </p:cNvSpPr>
          <p:nvPr/>
        </p:nvSpPr>
        <p:spPr bwMode="auto">
          <a:xfrm>
            <a:off x="9379131" y="-13061"/>
            <a:ext cx="2760616"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Tree>
    <p:extLst>
      <p:ext uri="{BB962C8B-B14F-4D97-AF65-F5344CB8AC3E}">
        <p14:creationId xmlns:p14="http://schemas.microsoft.com/office/powerpoint/2010/main" val="265502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3152" y="852852"/>
            <a:ext cx="8596668" cy="1320800"/>
          </a:xfrm>
        </p:spPr>
        <p:txBody>
          <a:bodyPr/>
          <a:lstStyle/>
          <a:p>
            <a:r>
              <a:rPr lang="es-CO" dirty="0" smtClean="0">
                <a:solidFill>
                  <a:schemeClr val="tx1"/>
                </a:solidFill>
              </a:rPr>
              <a:t>1. TELETRABAJO</a:t>
            </a:r>
            <a:br>
              <a:rPr lang="es-CO" dirty="0" smtClean="0">
                <a:solidFill>
                  <a:schemeClr val="tx1"/>
                </a:solidFill>
              </a:rPr>
            </a:br>
            <a:endParaRPr lang="en-US" dirty="0">
              <a:solidFill>
                <a:schemeClr val="tx1"/>
              </a:solidFill>
            </a:endParaRPr>
          </a:p>
        </p:txBody>
      </p:sp>
      <p:sp>
        <p:nvSpPr>
          <p:cNvPr id="3" name="Marcador de contenido 2"/>
          <p:cNvSpPr>
            <a:spLocks noGrp="1"/>
          </p:cNvSpPr>
          <p:nvPr>
            <p:ph idx="1"/>
          </p:nvPr>
        </p:nvSpPr>
        <p:spPr>
          <a:xfrm>
            <a:off x="753151" y="1436915"/>
            <a:ext cx="10271899" cy="4101736"/>
          </a:xfrm>
        </p:spPr>
        <p:txBody>
          <a:bodyPr>
            <a:normAutofit fontScale="92500" lnSpcReduction="20000"/>
          </a:bodyPr>
          <a:lstStyle/>
          <a:p>
            <a:pPr marL="0" lvl="0" indent="0" algn="just">
              <a:buNone/>
            </a:pPr>
            <a:r>
              <a:rPr lang="es-MX" dirty="0">
                <a:solidFill>
                  <a:schemeClr val="tx1"/>
                </a:solidFill>
              </a:rPr>
              <a:t>Mientras duren las medidas adoptadas por el Consejo Superior de la Judicatura con ocasión de la emergencia causada por el COVID-19, los servidores de la Rama Judicial trabajarán de manera preferente en su casa mediante el uso de las tecnologías de la información y las comunicaciones, salvo que, de manera excepcional, para cumplir con las funciones o prestación del servicio fuera necesario el desplazamiento o la atención presencial en las sedes judiciales o </a:t>
            </a:r>
            <a:r>
              <a:rPr lang="es-MX" dirty="0" smtClean="0">
                <a:solidFill>
                  <a:schemeClr val="tx1"/>
                </a:solidFill>
              </a:rPr>
              <a:t>administrativas</a:t>
            </a:r>
            <a:r>
              <a:rPr lang="es-MX" dirty="0" smtClean="0">
                <a:solidFill>
                  <a:schemeClr val="tx1"/>
                </a:solidFill>
              </a:rPr>
              <a:t>.</a:t>
            </a:r>
          </a:p>
          <a:p>
            <a:pPr marL="0" lvl="0" indent="0" algn="just">
              <a:buNone/>
            </a:pPr>
            <a:endParaRPr lang="es-MX" dirty="0">
              <a:solidFill>
                <a:schemeClr val="tx1"/>
              </a:solidFill>
            </a:endParaRPr>
          </a:p>
          <a:p>
            <a:pPr marL="0" lvl="0" indent="0" algn="just">
              <a:buNone/>
            </a:pPr>
            <a:r>
              <a:rPr lang="es-MX" dirty="0">
                <a:solidFill>
                  <a:schemeClr val="tx1"/>
                </a:solidFill>
              </a:rPr>
              <a:t>P</a:t>
            </a:r>
            <a:r>
              <a:rPr lang="es-MX" dirty="0" smtClean="0">
                <a:solidFill>
                  <a:schemeClr val="tx1"/>
                </a:solidFill>
              </a:rPr>
              <a:t>ara </a:t>
            </a:r>
            <a:r>
              <a:rPr lang="es-MX" dirty="0">
                <a:solidFill>
                  <a:schemeClr val="tx1"/>
                </a:solidFill>
              </a:rPr>
              <a:t>prestar los servicios que requieren </a:t>
            </a:r>
            <a:r>
              <a:rPr lang="es-MX" dirty="0" err="1">
                <a:solidFill>
                  <a:schemeClr val="tx1"/>
                </a:solidFill>
              </a:rPr>
              <a:t>presencialidad</a:t>
            </a:r>
            <a:r>
              <a:rPr lang="es-MX" dirty="0">
                <a:solidFill>
                  <a:schemeClr val="tx1"/>
                </a:solidFill>
              </a:rPr>
              <a:t> en las sedes podrán asistir como máximo el 40 % de los servidores judiciales por cada despacho, secretaría, oficina, centro o dependencia en general. El magistrado, juez o jefe organizará la asistencia a las sedes de acuerdo con las necesidades de su despacho o dependencia y si es posible estableciendo un sistema de </a:t>
            </a:r>
            <a:r>
              <a:rPr lang="es-MX" dirty="0" smtClean="0">
                <a:solidFill>
                  <a:schemeClr val="tx1"/>
                </a:solidFill>
              </a:rPr>
              <a:t>rotación.</a:t>
            </a:r>
            <a:endParaRPr lang="es-MX" dirty="0" smtClean="0">
              <a:solidFill>
                <a:schemeClr val="tx1"/>
              </a:solidFill>
            </a:endParaRPr>
          </a:p>
          <a:p>
            <a:pPr marL="0" lvl="0" indent="0" algn="just">
              <a:buNone/>
            </a:pPr>
            <a:endParaRPr lang="es-MX" dirty="0">
              <a:solidFill>
                <a:schemeClr val="tx1"/>
              </a:solidFill>
            </a:endParaRPr>
          </a:p>
          <a:p>
            <a:pPr marL="0" indent="0" algn="just">
              <a:buNone/>
            </a:pPr>
            <a:r>
              <a:rPr lang="es-MX" dirty="0" smtClean="0">
                <a:solidFill>
                  <a:schemeClr val="tx1"/>
                </a:solidFill>
              </a:rPr>
              <a:t>Para </a:t>
            </a:r>
            <a:r>
              <a:rPr lang="es-MX" dirty="0">
                <a:solidFill>
                  <a:schemeClr val="tx1"/>
                </a:solidFill>
              </a:rPr>
              <a:t>el ingreso de un servidor judicial, contratista de prestación de servicios o judicante a las sedes judiciales o administrativas, se deberá contar con la autorización del titular de cada </a:t>
            </a:r>
            <a:r>
              <a:rPr lang="es-MX" dirty="0" smtClean="0">
                <a:solidFill>
                  <a:schemeClr val="tx1"/>
                </a:solidFill>
              </a:rPr>
              <a:t>despacho, </a:t>
            </a:r>
            <a:r>
              <a:rPr lang="es-MX" dirty="0">
                <a:solidFill>
                  <a:schemeClr val="tx1"/>
                </a:solidFill>
              </a:rPr>
              <a:t>la cual podrá constar en medio escrito o electrónico, quien deberá garantizar que no se presente </a:t>
            </a:r>
            <a:r>
              <a:rPr lang="es-MX" dirty="0" smtClean="0">
                <a:solidFill>
                  <a:schemeClr val="tx1"/>
                </a:solidFill>
              </a:rPr>
              <a:t>aglomeración </a:t>
            </a:r>
            <a:r>
              <a:rPr lang="es-MX" dirty="0">
                <a:solidFill>
                  <a:schemeClr val="tx1"/>
                </a:solidFill>
              </a:rPr>
              <a:t>en los espacios de </a:t>
            </a:r>
            <a:r>
              <a:rPr lang="es-MX" dirty="0" smtClean="0">
                <a:solidFill>
                  <a:schemeClr val="tx1"/>
                </a:solidFill>
              </a:rPr>
              <a:t>trabajo, tal autorización se debe enviar al correo </a:t>
            </a:r>
            <a:r>
              <a:rPr lang="es-MX" dirty="0" smtClean="0">
                <a:solidFill>
                  <a:schemeClr val="tx1"/>
                </a:solidFill>
                <a:hlinkClick r:id="rId2"/>
              </a:rPr>
              <a:t>bsocupmon@cendoj.ramajudicial.gov.co</a:t>
            </a:r>
            <a:r>
              <a:rPr lang="es-MX" dirty="0" smtClean="0">
                <a:solidFill>
                  <a:schemeClr val="tx1"/>
                </a:solidFill>
              </a:rPr>
              <a:t> </a:t>
            </a:r>
          </a:p>
          <a:p>
            <a:pPr marL="0" indent="0" algn="just">
              <a:buNone/>
            </a:pPr>
            <a:endParaRPr lang="es-MX" b="1" dirty="0" smtClean="0">
              <a:solidFill>
                <a:schemeClr val="tx1"/>
              </a:solidFill>
            </a:endParaRPr>
          </a:p>
          <a:p>
            <a:pPr marL="0" indent="0" algn="just">
              <a:buNone/>
            </a:pPr>
            <a:endParaRPr lang="es-MX" b="1" dirty="0">
              <a:solidFill>
                <a:schemeClr val="tx1"/>
              </a:solidFill>
            </a:endParaRPr>
          </a:p>
          <a:p>
            <a:pPr marL="0" lvl="0" indent="0" algn="just">
              <a:buNone/>
            </a:pPr>
            <a:endParaRPr lang="es-CO" b="1" dirty="0">
              <a:solidFill>
                <a:schemeClr val="tx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4975" y="5267325"/>
            <a:ext cx="2867025" cy="1590675"/>
          </a:xfrm>
          <a:prstGeom prst="rect">
            <a:avLst/>
          </a:prstGeom>
        </p:spPr>
      </p:pic>
      <p:pic>
        <p:nvPicPr>
          <p:cNvPr id="5" name="Imagen 1" descr="cid:image001.png@01D208D8.A09EB7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370"/>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Subtítulo"/>
          <p:cNvSpPr txBox="1">
            <a:spLocks/>
          </p:cNvSpPr>
          <p:nvPr/>
        </p:nvSpPr>
        <p:spPr bwMode="auto">
          <a:xfrm>
            <a:off x="9431384" y="95116"/>
            <a:ext cx="2760616" cy="72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spTree>
    <p:extLst>
      <p:ext uri="{BB962C8B-B14F-4D97-AF65-F5344CB8AC3E}">
        <p14:creationId xmlns:p14="http://schemas.microsoft.com/office/powerpoint/2010/main" val="19459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0299" y="338270"/>
            <a:ext cx="9165287" cy="914400"/>
          </a:xfrm>
        </p:spPr>
        <p:txBody>
          <a:bodyPr/>
          <a:lstStyle/>
          <a:p>
            <a:pPr algn="l"/>
            <a:r>
              <a:rPr lang="es-CO" sz="3200" dirty="0" smtClean="0">
                <a:solidFill>
                  <a:schemeClr val="tx1"/>
                </a:solidFill>
              </a:rPr>
              <a:t>2. INGRESO A LAS SEDES JUDICIALES</a:t>
            </a:r>
            <a:endParaRPr lang="en-US" sz="3200" dirty="0">
              <a:solidFill>
                <a:schemeClr val="tx1"/>
              </a:solidFill>
            </a:endParaRPr>
          </a:p>
        </p:txBody>
      </p:sp>
      <p:sp>
        <p:nvSpPr>
          <p:cNvPr id="3" name="Subtítulo 2"/>
          <p:cNvSpPr>
            <a:spLocks noGrp="1"/>
          </p:cNvSpPr>
          <p:nvPr>
            <p:ph type="subTitle" idx="1"/>
          </p:nvPr>
        </p:nvSpPr>
        <p:spPr>
          <a:xfrm>
            <a:off x="313781" y="1048154"/>
            <a:ext cx="11009043" cy="5359450"/>
          </a:xfrm>
        </p:spPr>
        <p:txBody>
          <a:bodyPr>
            <a:normAutofit fontScale="85000" lnSpcReduction="10000"/>
          </a:bodyPr>
          <a:lstStyle/>
          <a:p>
            <a:pPr lvl="0" algn="ctr"/>
            <a:endParaRPr lang="es-CO" b="1" dirty="0" smtClean="0">
              <a:solidFill>
                <a:schemeClr val="tx1"/>
              </a:solidFill>
            </a:endParaRPr>
          </a:p>
          <a:p>
            <a:pPr lvl="0" algn="just"/>
            <a:r>
              <a:rPr lang="es-CO" b="1" dirty="0" smtClean="0">
                <a:solidFill>
                  <a:schemeClr val="tx1"/>
                </a:solidFill>
              </a:rPr>
              <a:t>No obstante, cuando sea necesario el desplazamiento a las sedes judiciales se deben seguir las siguientes instrucciones, aplicables tanto a SERVIDORES JUDICIALES, CONTRATISTAS Y USUARIOS: </a:t>
            </a:r>
          </a:p>
          <a:p>
            <a:pPr marL="285750" lvl="0" indent="-285750" algn="just">
              <a:buFont typeface="Arial" panose="020B0604020202020204" pitchFamily="34" charset="0"/>
              <a:buChar char="•"/>
            </a:pPr>
            <a:r>
              <a:rPr lang="es-CO" b="1" dirty="0" smtClean="0">
                <a:solidFill>
                  <a:schemeClr val="tx1"/>
                </a:solidFill>
              </a:rPr>
              <a:t>Podrán asistir como máximo el </a:t>
            </a:r>
            <a:r>
              <a:rPr lang="es-CO" b="1" dirty="0" smtClean="0">
                <a:solidFill>
                  <a:schemeClr val="tx1"/>
                </a:solidFill>
              </a:rPr>
              <a:t>40</a:t>
            </a:r>
            <a:r>
              <a:rPr lang="es-CO" b="1" dirty="0" smtClean="0">
                <a:solidFill>
                  <a:schemeClr val="tx1"/>
                </a:solidFill>
              </a:rPr>
              <a:t>% de los servidores judiciales por despacho.</a:t>
            </a:r>
          </a:p>
          <a:p>
            <a:pPr marL="285750" lvl="0" indent="-285750" algn="just">
              <a:buFont typeface="Arial" panose="020B0604020202020204" pitchFamily="34" charset="0"/>
              <a:buChar char="•"/>
            </a:pPr>
            <a:r>
              <a:rPr lang="es-CO" b="1" dirty="0" smtClean="0">
                <a:solidFill>
                  <a:schemeClr val="tx1"/>
                </a:solidFill>
              </a:rPr>
              <a:t>Obligatorio el uso de tapabocas al ingresar a las sedes judiciales.</a:t>
            </a:r>
          </a:p>
          <a:p>
            <a:pPr marL="285750" lvl="0" indent="-285750" algn="just">
              <a:buFont typeface="Arial" panose="020B0604020202020204" pitchFamily="34" charset="0"/>
              <a:buChar char="•"/>
            </a:pPr>
            <a:r>
              <a:rPr lang="es-CO" b="1" dirty="0" smtClean="0">
                <a:solidFill>
                  <a:schemeClr val="tx1"/>
                </a:solidFill>
              </a:rPr>
              <a:t>Conserve </a:t>
            </a:r>
            <a:r>
              <a:rPr lang="es-CO" b="1" dirty="0">
                <a:solidFill>
                  <a:schemeClr val="tx1"/>
                </a:solidFill>
              </a:rPr>
              <a:t>la distancia 2 </a:t>
            </a:r>
            <a:r>
              <a:rPr lang="es-CO" b="1" dirty="0" smtClean="0">
                <a:solidFill>
                  <a:schemeClr val="tx1"/>
                </a:solidFill>
              </a:rPr>
              <a:t>metros </a:t>
            </a:r>
            <a:r>
              <a:rPr lang="es-CO" b="1" dirty="0">
                <a:solidFill>
                  <a:schemeClr val="tx1"/>
                </a:solidFill>
              </a:rPr>
              <a:t>mínima con las personas que se va a relacionar.</a:t>
            </a:r>
            <a:r>
              <a:rPr lang="es-MX" b="1" dirty="0">
                <a:solidFill>
                  <a:schemeClr val="tx1"/>
                </a:solidFill>
              </a:rPr>
              <a:t> Dependiendo del área del recinto podrá restringirse el ingreso de personas para mantener dicha distancia. </a:t>
            </a:r>
            <a:endParaRPr lang="es-CO" b="1" dirty="0">
              <a:solidFill>
                <a:schemeClr val="tx1"/>
              </a:solidFill>
            </a:endParaRPr>
          </a:p>
          <a:p>
            <a:pPr marL="285750" lvl="0" indent="-285750" algn="just">
              <a:buFont typeface="Arial" panose="020B0604020202020204" pitchFamily="34" charset="0"/>
              <a:buChar char="•"/>
            </a:pPr>
            <a:r>
              <a:rPr lang="es-CO" b="1" dirty="0">
                <a:solidFill>
                  <a:schemeClr val="tx1"/>
                </a:solidFill>
              </a:rPr>
              <a:t>Al momento de ingresar a las sedes de trabajo, los servidores judiciales, abogados, usuarios y ciudadanos en general deberán proporcionar sus datos de identificación, contacto, e información sobre su estado de salud, para poder hacer un adecuado control del nivel de riesgo y seguimiento por el coronavirus COVID -19.</a:t>
            </a:r>
            <a:endParaRPr lang="en-US" b="1" dirty="0">
              <a:solidFill>
                <a:schemeClr val="tx1"/>
              </a:solidFill>
            </a:endParaRPr>
          </a:p>
          <a:p>
            <a:pPr marL="285750" lvl="0" indent="-285750" algn="just">
              <a:buFont typeface="Arial" panose="020B0604020202020204" pitchFamily="34" charset="0"/>
              <a:buChar char="•"/>
            </a:pPr>
            <a:r>
              <a:rPr lang="es-CO" b="1" dirty="0" smtClean="0">
                <a:solidFill>
                  <a:schemeClr val="tx1"/>
                </a:solidFill>
              </a:rPr>
              <a:t>No se permitirá el ingreso de personas con afecciones respiratorias o fiebre, para el efecto se tomará la temperatura con termómetro laser o en su defecto diligenciar el formato de reporte de estado de salud.</a:t>
            </a:r>
            <a:endParaRPr lang="en-US" b="1" dirty="0">
              <a:solidFill>
                <a:schemeClr val="tx1"/>
              </a:solidFill>
            </a:endParaRPr>
          </a:p>
          <a:p>
            <a:pPr marL="285750" lvl="0" indent="-285750" algn="just">
              <a:buFont typeface="Arial" panose="020B0604020202020204" pitchFamily="34" charset="0"/>
              <a:buChar char="•"/>
            </a:pPr>
            <a:r>
              <a:rPr lang="es-MX" b="1" dirty="0" smtClean="0">
                <a:solidFill>
                  <a:schemeClr val="tx1"/>
                </a:solidFill>
              </a:rPr>
              <a:t>Al ingreso y mientras </a:t>
            </a:r>
            <a:r>
              <a:rPr lang="es-MX" b="1" dirty="0">
                <a:solidFill>
                  <a:schemeClr val="tx1"/>
                </a:solidFill>
              </a:rPr>
              <a:t>se esté en una sede judicial se debe lavar las manos cada tres horas durante 20 segundos mínimo con agua y jabón o en seco con alcohol </a:t>
            </a:r>
            <a:r>
              <a:rPr lang="es-MX" b="1" dirty="0" err="1">
                <a:solidFill>
                  <a:schemeClr val="tx1"/>
                </a:solidFill>
              </a:rPr>
              <a:t>glicerinado</a:t>
            </a:r>
            <a:r>
              <a:rPr lang="es-MX" b="1" dirty="0">
                <a:solidFill>
                  <a:schemeClr val="tx1"/>
                </a:solidFill>
              </a:rPr>
              <a:t>; en zonas comunes </a:t>
            </a:r>
            <a:r>
              <a:rPr lang="es-MX" b="1" dirty="0" smtClean="0">
                <a:solidFill>
                  <a:schemeClr val="tx1"/>
                </a:solidFill>
              </a:rPr>
              <a:t>habrá disponibilidad </a:t>
            </a:r>
            <a:r>
              <a:rPr lang="es-MX" b="1" dirty="0">
                <a:solidFill>
                  <a:schemeClr val="tx1"/>
                </a:solidFill>
              </a:rPr>
              <a:t>para lavado de manos ya sea con agua y jabón o en </a:t>
            </a:r>
            <a:r>
              <a:rPr lang="es-MX" b="1" dirty="0" smtClean="0">
                <a:solidFill>
                  <a:schemeClr val="tx1"/>
                </a:solidFill>
              </a:rPr>
              <a:t>seco con alcohol o gel.</a:t>
            </a:r>
          </a:p>
          <a:p>
            <a:pPr marL="285750" lvl="0" indent="-285750" algn="just">
              <a:buFont typeface="Arial" panose="020B0604020202020204" pitchFamily="34" charset="0"/>
              <a:buChar char="•"/>
            </a:pPr>
            <a:r>
              <a:rPr lang="en-US" b="1" dirty="0" smtClean="0">
                <a:solidFill>
                  <a:schemeClr val="tx1"/>
                </a:solidFill>
              </a:rPr>
              <a:t> </a:t>
            </a:r>
            <a:r>
              <a:rPr lang="es-MX" b="1" dirty="0" smtClean="0">
                <a:solidFill>
                  <a:schemeClr val="tx1"/>
                </a:solidFill>
              </a:rPr>
              <a:t>A </a:t>
            </a:r>
            <a:r>
              <a:rPr lang="es-MX" b="1" dirty="0">
                <a:solidFill>
                  <a:schemeClr val="tx1"/>
                </a:solidFill>
              </a:rPr>
              <a:t>la entrada de cada sede judicial de Montería y cabeceras del circuito habrá un vigía de la salud encargado</a:t>
            </a:r>
            <a:br>
              <a:rPr lang="es-MX" b="1" dirty="0">
                <a:solidFill>
                  <a:schemeClr val="tx1"/>
                </a:solidFill>
              </a:rPr>
            </a:br>
            <a:r>
              <a:rPr lang="es-MX" b="1" dirty="0">
                <a:solidFill>
                  <a:schemeClr val="tx1"/>
                </a:solidFill>
              </a:rPr>
              <a:t>de tomar la temperatura a las personas y de velar por el uso de los EEP</a:t>
            </a:r>
            <a:r>
              <a:rPr lang="es-MX" b="1" dirty="0" smtClean="0">
                <a:solidFill>
                  <a:schemeClr val="tx1"/>
                </a:solidFill>
              </a:rPr>
              <a:t>.</a:t>
            </a:r>
            <a:endParaRPr lang="en-US" b="1" dirty="0">
              <a:solidFill>
                <a:schemeClr val="tx1"/>
              </a:solidFill>
            </a:endParaRPr>
          </a:p>
          <a:p>
            <a:endParaRPr lang="es-CO" dirty="0" smtClean="0">
              <a:solidFill>
                <a:schemeClr val="tx1"/>
              </a:solidFill>
            </a:endParaRPr>
          </a:p>
          <a:p>
            <a:r>
              <a:rPr lang="es-CO" dirty="0"/>
              <a:t> </a:t>
            </a:r>
            <a:endParaRPr lang="en-US" dirty="0"/>
          </a:p>
          <a:p>
            <a:endParaRPr lang="en-US" dirty="0"/>
          </a:p>
        </p:txBody>
      </p:sp>
      <p:pic>
        <p:nvPicPr>
          <p:cNvPr id="4" name="Imagen 1" descr="cid:image001.png@01D208D8.A09EB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 y="-8168"/>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Subtítulo"/>
          <p:cNvSpPr txBox="1">
            <a:spLocks/>
          </p:cNvSpPr>
          <p:nvPr/>
        </p:nvSpPr>
        <p:spPr bwMode="auto">
          <a:xfrm>
            <a:off x="9431383" y="68577"/>
            <a:ext cx="2760616" cy="72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4624" y="5434445"/>
            <a:ext cx="1947375" cy="1423555"/>
          </a:xfrm>
          <a:prstGeom prst="rect">
            <a:avLst/>
          </a:prstGeom>
        </p:spPr>
      </p:pic>
    </p:spTree>
    <p:extLst>
      <p:ext uri="{BB962C8B-B14F-4D97-AF65-F5344CB8AC3E}">
        <p14:creationId xmlns:p14="http://schemas.microsoft.com/office/powerpoint/2010/main" val="316257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3558" y="795471"/>
            <a:ext cx="9381066" cy="5584548"/>
          </a:xfrm>
        </p:spPr>
        <p:txBody>
          <a:bodyPr>
            <a:normAutofit fontScale="85000" lnSpcReduction="10000"/>
          </a:bodyPr>
          <a:lstStyle/>
          <a:p>
            <a:pPr marL="285750" lvl="0" indent="-285750" algn="just">
              <a:buFont typeface="Arial" panose="020B0604020202020204" pitchFamily="34" charset="0"/>
              <a:buChar char="•"/>
            </a:pPr>
            <a:r>
              <a:rPr lang="es-CO" b="1" dirty="0" smtClean="0">
                <a:solidFill>
                  <a:schemeClr val="tx1"/>
                </a:solidFill>
              </a:rPr>
              <a:t>Botar los elementos de protección personal en canecas especiales para su disposición final.</a:t>
            </a:r>
          </a:p>
          <a:p>
            <a:pPr marL="285750" lvl="0" indent="-285750" algn="just">
              <a:buFont typeface="Arial" panose="020B0604020202020204" pitchFamily="34" charset="0"/>
              <a:buChar char="•"/>
            </a:pPr>
            <a:r>
              <a:rPr lang="es-CO" b="1" dirty="0" smtClean="0">
                <a:solidFill>
                  <a:schemeClr val="tx1"/>
                </a:solidFill>
              </a:rPr>
              <a:t>Evite </a:t>
            </a:r>
            <a:r>
              <a:rPr lang="es-CO" b="1" dirty="0">
                <a:solidFill>
                  <a:schemeClr val="tx1"/>
                </a:solidFill>
              </a:rPr>
              <a:t>tocar con las manos su cara y ojos</a:t>
            </a:r>
            <a:r>
              <a:rPr lang="es-CO" b="1" dirty="0" smtClean="0">
                <a:solidFill>
                  <a:schemeClr val="tx1"/>
                </a:solidFill>
              </a:rPr>
              <a:t>.</a:t>
            </a:r>
          </a:p>
          <a:p>
            <a:pPr marL="285750" lvl="0" indent="-285750" algn="just">
              <a:buFont typeface="Arial" panose="020B0604020202020204" pitchFamily="34" charset="0"/>
              <a:buChar char="•"/>
            </a:pPr>
            <a:r>
              <a:rPr lang="es-CO" b="1" dirty="0" smtClean="0">
                <a:solidFill>
                  <a:schemeClr val="tx1"/>
                </a:solidFill>
              </a:rPr>
              <a:t>Al </a:t>
            </a:r>
            <a:r>
              <a:rPr lang="es-CO" b="1" dirty="0">
                <a:solidFill>
                  <a:schemeClr val="tx1"/>
                </a:solidFill>
              </a:rPr>
              <a:t>toser o estornudar, cubrirse boca y nariz con el antebrazo.</a:t>
            </a:r>
            <a:endParaRPr lang="en-US" b="1" dirty="0">
              <a:solidFill>
                <a:schemeClr val="tx1"/>
              </a:solidFill>
            </a:endParaRPr>
          </a:p>
          <a:p>
            <a:pPr marL="285750" lvl="0" indent="-285750" algn="just">
              <a:buFont typeface="Arial" panose="020B0604020202020204" pitchFamily="34" charset="0"/>
              <a:buChar char="•"/>
            </a:pPr>
            <a:r>
              <a:rPr lang="es-CO" b="1" dirty="0">
                <a:solidFill>
                  <a:schemeClr val="tx1"/>
                </a:solidFill>
              </a:rPr>
              <a:t>No apoye sus manos en mostradores, ventanas, botones de ascensores, manijas de puertas.</a:t>
            </a:r>
          </a:p>
          <a:p>
            <a:pPr marL="285750" lvl="0" indent="-285750" algn="just">
              <a:buFont typeface="Arial" panose="020B0604020202020204" pitchFamily="34" charset="0"/>
              <a:buChar char="•"/>
            </a:pPr>
            <a:r>
              <a:rPr lang="es-MX" b="1" dirty="0">
                <a:solidFill>
                  <a:schemeClr val="tx1"/>
                </a:solidFill>
              </a:rPr>
              <a:t>La Dirección Ejecutiva Seccional de Administración Judicial en coordinación con la ARL, definirán el aforo permitido en las sedes judiciales, en los espacios para la atención de usuarios, oficinas y salas de audiencias. </a:t>
            </a:r>
          </a:p>
          <a:p>
            <a:pPr marL="285750" lvl="0" indent="-285750" algn="just">
              <a:buFont typeface="Arial" panose="020B0604020202020204" pitchFamily="34" charset="0"/>
              <a:buChar char="•"/>
            </a:pPr>
            <a:r>
              <a:rPr lang="es-MX" b="1" dirty="0">
                <a:solidFill>
                  <a:schemeClr val="tx1"/>
                </a:solidFill>
              </a:rPr>
              <a:t>Prohibido el ingreso de menores de edad</a:t>
            </a:r>
            <a:r>
              <a:rPr lang="es-MX" b="1" dirty="0" smtClean="0">
                <a:solidFill>
                  <a:schemeClr val="tx1"/>
                </a:solidFill>
              </a:rPr>
              <a:t>.</a:t>
            </a:r>
          </a:p>
          <a:p>
            <a:pPr marL="285750" lvl="0" indent="-285750" algn="just">
              <a:buFont typeface="Arial" panose="020B0604020202020204" pitchFamily="34" charset="0"/>
              <a:buChar char="•"/>
            </a:pPr>
            <a:r>
              <a:rPr lang="es-MX" b="1" dirty="0" smtClean="0">
                <a:solidFill>
                  <a:schemeClr val="tx1"/>
                </a:solidFill>
              </a:rPr>
              <a:t>Respetar la </a:t>
            </a:r>
            <a:r>
              <a:rPr lang="es-MX" b="1" dirty="0">
                <a:solidFill>
                  <a:schemeClr val="tx1"/>
                </a:solidFill>
              </a:rPr>
              <a:t>señalización y avisos </a:t>
            </a:r>
            <a:r>
              <a:rPr lang="es-MX" b="1" dirty="0" smtClean="0">
                <a:solidFill>
                  <a:schemeClr val="tx1"/>
                </a:solidFill>
              </a:rPr>
              <a:t>informativos de las </a:t>
            </a:r>
            <a:r>
              <a:rPr lang="es-MX" b="1" dirty="0">
                <a:solidFill>
                  <a:schemeClr val="tx1"/>
                </a:solidFill>
              </a:rPr>
              <a:t>condiciones de acceso y permanencia en las </a:t>
            </a:r>
            <a:r>
              <a:rPr lang="es-MX" b="1" dirty="0" smtClean="0">
                <a:solidFill>
                  <a:schemeClr val="tx1"/>
                </a:solidFill>
              </a:rPr>
              <a:t>sedes, </a:t>
            </a:r>
            <a:r>
              <a:rPr lang="es-MX" b="1" dirty="0">
                <a:solidFill>
                  <a:schemeClr val="tx1"/>
                </a:solidFill>
              </a:rPr>
              <a:t>de uso de ascensores y las obligaciones de cuidado, en general.</a:t>
            </a:r>
          </a:p>
          <a:p>
            <a:pPr marL="285750" lvl="0" indent="-285750" algn="just">
              <a:buFont typeface="Arial" panose="020B0604020202020204" pitchFamily="34" charset="0"/>
              <a:buChar char="•"/>
            </a:pPr>
            <a:r>
              <a:rPr lang="es-MX" b="1" dirty="0">
                <a:solidFill>
                  <a:schemeClr val="tx1"/>
                </a:solidFill>
              </a:rPr>
              <a:t>En las sedes de la Rama Judicial se sellarán los espacios comunes y se demarcarán las zonas de espera que puedan utilizarse señalando los puestos que se inhabilitan para garantizar la distancia de dos metros entre las </a:t>
            </a:r>
            <a:r>
              <a:rPr lang="es-MX" b="1" dirty="0" smtClean="0">
                <a:solidFill>
                  <a:schemeClr val="tx1"/>
                </a:solidFill>
              </a:rPr>
              <a:t>personas</a:t>
            </a:r>
            <a:r>
              <a:rPr lang="es-MX" b="1" dirty="0" smtClean="0">
                <a:solidFill>
                  <a:schemeClr val="tx1"/>
                </a:solidFill>
              </a:rPr>
              <a:t>, los espacios comunes no superarán el aforo del 40% de su capacidad total.</a:t>
            </a:r>
            <a:endParaRPr lang="es-MX" b="1" dirty="0" smtClean="0">
              <a:solidFill>
                <a:schemeClr val="tx1"/>
              </a:solidFill>
            </a:endParaRPr>
          </a:p>
          <a:p>
            <a:pPr marL="285750" lvl="0" indent="-285750" algn="just">
              <a:buFont typeface="Arial" panose="020B0604020202020204" pitchFamily="34" charset="0"/>
              <a:buChar char="•"/>
            </a:pPr>
            <a:r>
              <a:rPr lang="es-MX" b="1" dirty="0">
                <a:solidFill>
                  <a:schemeClr val="tx1"/>
                </a:solidFill>
              </a:rPr>
              <a:t>Evitar reuniones en espacios cerrados y con gran concurrencia de personas. Preferir espacios abiertos, utilice las vías tecnológicas, teléfonos y videoconferencias</a:t>
            </a:r>
            <a:r>
              <a:rPr lang="es-MX" b="1" dirty="0" smtClean="0">
                <a:solidFill>
                  <a:schemeClr val="tx1"/>
                </a:solidFill>
              </a:rPr>
              <a:t>.</a:t>
            </a:r>
            <a:endParaRPr lang="en-US" b="1" dirty="0">
              <a:solidFill>
                <a:schemeClr val="tx1"/>
              </a:solidFill>
            </a:endParaRPr>
          </a:p>
          <a:p>
            <a:pPr marL="285750" lvl="0" indent="-285750" algn="just">
              <a:buFont typeface="Arial" panose="020B0604020202020204" pitchFamily="34" charset="0"/>
              <a:buChar char="•"/>
            </a:pPr>
            <a:r>
              <a:rPr lang="es-CO" b="1" dirty="0">
                <a:solidFill>
                  <a:schemeClr val="tx1"/>
                </a:solidFill>
              </a:rPr>
              <a:t>Minimice el tiempo de permanencia y consulta en recintos cerrados.</a:t>
            </a:r>
            <a:endParaRPr lang="en-US" b="1" dirty="0">
              <a:solidFill>
                <a:schemeClr val="tx1"/>
              </a:solidFill>
            </a:endParaRPr>
          </a:p>
          <a:p>
            <a:pPr marL="285750" lvl="0" indent="-285750" algn="just">
              <a:buFont typeface="Arial" panose="020B0604020202020204" pitchFamily="34" charset="0"/>
              <a:buChar char="•"/>
            </a:pPr>
            <a:r>
              <a:rPr lang="es-MX" b="1" dirty="0" smtClean="0">
                <a:solidFill>
                  <a:schemeClr val="tx1"/>
                </a:solidFill>
              </a:rPr>
              <a:t>Los usuarios solo podrán ingresar al lugar autorizado y por un tiempo limitado, sólo se </a:t>
            </a:r>
            <a:r>
              <a:rPr lang="es-MX" b="1" dirty="0">
                <a:solidFill>
                  <a:schemeClr val="tx1"/>
                </a:solidFill>
              </a:rPr>
              <a:t>podrá ingresar a los despachos judiciales para las actividades </a:t>
            </a:r>
            <a:r>
              <a:rPr lang="es-MX" b="1" dirty="0" smtClean="0">
                <a:solidFill>
                  <a:schemeClr val="tx1"/>
                </a:solidFill>
              </a:rPr>
              <a:t>estrictamente </a:t>
            </a:r>
            <a:r>
              <a:rPr lang="es-MX" b="1" dirty="0">
                <a:solidFill>
                  <a:schemeClr val="tx1"/>
                </a:solidFill>
              </a:rPr>
              <a:t>necesarias y con autorización expresa del </a:t>
            </a:r>
            <a:r>
              <a:rPr lang="es-MX" b="1" dirty="0" smtClean="0">
                <a:solidFill>
                  <a:schemeClr val="tx1"/>
                </a:solidFill>
              </a:rPr>
              <a:t>juez o titular del despacho.</a:t>
            </a:r>
            <a:endParaRPr lang="es-CO" b="1" dirty="0">
              <a:solidFill>
                <a:schemeClr val="tx1"/>
              </a:solidFill>
            </a:endParaRPr>
          </a:p>
        </p:txBody>
      </p:sp>
      <p:pic>
        <p:nvPicPr>
          <p:cNvPr id="4" name="Imagen 1" descr="cid:image001.png@01D208D8.A09EB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 y="4894"/>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Subtítulo"/>
          <p:cNvSpPr txBox="1">
            <a:spLocks/>
          </p:cNvSpPr>
          <p:nvPr/>
        </p:nvSpPr>
        <p:spPr bwMode="auto">
          <a:xfrm>
            <a:off x="9431383" y="68577"/>
            <a:ext cx="2760616" cy="72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4624" y="5225143"/>
            <a:ext cx="1947376" cy="1734637"/>
          </a:xfrm>
          <a:prstGeom prst="rect">
            <a:avLst/>
          </a:prstGeom>
        </p:spPr>
      </p:pic>
    </p:spTree>
    <p:extLst>
      <p:ext uri="{BB962C8B-B14F-4D97-AF65-F5344CB8AC3E}">
        <p14:creationId xmlns:p14="http://schemas.microsoft.com/office/powerpoint/2010/main" val="15040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07066" y="443722"/>
            <a:ext cx="7766936" cy="1646302"/>
          </a:xfrm>
        </p:spPr>
        <p:txBody>
          <a:bodyPr/>
          <a:lstStyle/>
          <a:p>
            <a:pPr algn="just"/>
            <a:r>
              <a:rPr lang="es-CO" sz="2800" b="1" dirty="0" smtClean="0">
                <a:solidFill>
                  <a:schemeClr val="tx1"/>
                </a:solidFill>
              </a:rPr>
              <a:t>3. SERVIDORES QUE DEBEN CONTINUAR CON TELETRABAJO</a:t>
            </a:r>
            <a:endParaRPr lang="en-US" sz="2800" b="1" dirty="0">
              <a:solidFill>
                <a:schemeClr val="tx1"/>
              </a:solidFill>
            </a:endParaRPr>
          </a:p>
        </p:txBody>
      </p:sp>
      <p:sp>
        <p:nvSpPr>
          <p:cNvPr id="5" name="Subtítulo 4"/>
          <p:cNvSpPr>
            <a:spLocks noGrp="1"/>
          </p:cNvSpPr>
          <p:nvPr>
            <p:ph type="subTitle" idx="1"/>
          </p:nvPr>
        </p:nvSpPr>
        <p:spPr>
          <a:xfrm>
            <a:off x="1507066" y="2455248"/>
            <a:ext cx="8799527" cy="3827986"/>
          </a:xfrm>
        </p:spPr>
        <p:txBody>
          <a:bodyPr>
            <a:normAutofit fontScale="92500" lnSpcReduction="10000"/>
          </a:bodyPr>
          <a:lstStyle/>
          <a:p>
            <a:pPr algn="just"/>
            <a:r>
              <a:rPr lang="es-MX" b="1" dirty="0" smtClean="0">
                <a:solidFill>
                  <a:schemeClr val="tx1"/>
                </a:solidFill>
              </a:rPr>
              <a:t>Deberán </a:t>
            </a:r>
            <a:r>
              <a:rPr lang="es-MX" b="1" dirty="0">
                <a:solidFill>
                  <a:schemeClr val="tx1"/>
                </a:solidFill>
              </a:rPr>
              <a:t>permanecer trabajando desde sus casas sin excepción, </a:t>
            </a:r>
            <a:r>
              <a:rPr lang="es-MX" b="1" dirty="0" smtClean="0">
                <a:solidFill>
                  <a:schemeClr val="tx1"/>
                </a:solidFill>
              </a:rPr>
              <a:t>los servidores que </a:t>
            </a:r>
            <a:r>
              <a:rPr lang="es-MX" b="1" dirty="0">
                <a:solidFill>
                  <a:schemeClr val="tx1"/>
                </a:solidFill>
              </a:rPr>
              <a:t>padezcan diabetes, enfermedad cardiovascular, incluyendo hipertensión arterial y accidente cerebrovascular, VIH, cáncer, enfermedad pulmonar obstructiva crónica (EPOC); que usen corticoides o inmunosupresores; que tengan mal nutrición (obesidad y desnutrición); que sean fumadores; </a:t>
            </a:r>
            <a:r>
              <a:rPr lang="es-MX" b="1" dirty="0" smtClean="0">
                <a:solidFill>
                  <a:schemeClr val="tx1"/>
                </a:solidFill>
              </a:rPr>
              <a:t>o </a:t>
            </a:r>
            <a:r>
              <a:rPr lang="es-MX" b="1" dirty="0">
                <a:solidFill>
                  <a:schemeClr val="tx1"/>
                </a:solidFill>
              </a:rPr>
              <a:t>mujeres en estado de gestación. </a:t>
            </a:r>
            <a:endParaRPr lang="es-MX" b="1" dirty="0" smtClean="0">
              <a:solidFill>
                <a:schemeClr val="tx1"/>
              </a:solidFill>
            </a:endParaRPr>
          </a:p>
          <a:p>
            <a:pPr algn="just"/>
            <a:endParaRPr lang="es-MX" b="1" dirty="0">
              <a:solidFill>
                <a:schemeClr val="tx1"/>
              </a:solidFill>
            </a:endParaRPr>
          </a:p>
          <a:p>
            <a:pPr algn="just"/>
            <a:r>
              <a:rPr lang="es-MX" b="1" dirty="0" smtClean="0">
                <a:solidFill>
                  <a:schemeClr val="tx1"/>
                </a:solidFill>
              </a:rPr>
              <a:t>Los empleados que presenten estas comorbilidades las deben reportar en primer lugar a su jefe inmediato, </a:t>
            </a:r>
            <a:r>
              <a:rPr lang="es-MX" b="1" dirty="0" smtClean="0">
                <a:solidFill>
                  <a:schemeClr val="tx1"/>
                </a:solidFill>
              </a:rPr>
              <a:t>así como </a:t>
            </a:r>
            <a:r>
              <a:rPr lang="es-MX" b="1" dirty="0" smtClean="0">
                <a:solidFill>
                  <a:schemeClr val="tx1"/>
                </a:solidFill>
              </a:rPr>
              <a:t>haber</a:t>
            </a:r>
            <a:r>
              <a:rPr lang="es-MX" b="1" dirty="0" smtClean="0">
                <a:solidFill>
                  <a:schemeClr val="tx1"/>
                </a:solidFill>
              </a:rPr>
              <a:t> diligenciado </a:t>
            </a:r>
            <a:r>
              <a:rPr lang="es-MX" b="1" dirty="0" smtClean="0">
                <a:solidFill>
                  <a:schemeClr val="tx1"/>
                </a:solidFill>
              </a:rPr>
              <a:t>la encuesta denominada diagnóstico en el entorno (link en el numeral 10 de este protocolo) y </a:t>
            </a:r>
            <a:r>
              <a:rPr lang="es-MX" b="1" dirty="0" smtClean="0">
                <a:solidFill>
                  <a:schemeClr val="tx1"/>
                </a:solidFill>
              </a:rPr>
              <a:t>informar </a:t>
            </a:r>
            <a:r>
              <a:rPr lang="es-MX" b="1" dirty="0" smtClean="0">
                <a:solidFill>
                  <a:schemeClr val="tx1"/>
                </a:solidFill>
              </a:rPr>
              <a:t>la oficina de Salud y Seguridad en el Trabajo al correo </a:t>
            </a:r>
            <a:r>
              <a:rPr lang="es-MX" b="1" dirty="0" smtClean="0">
                <a:solidFill>
                  <a:schemeClr val="tx1"/>
                </a:solidFill>
                <a:hlinkClick r:id="rId2"/>
              </a:rPr>
              <a:t>bsocupmon@cendoj.ramajudicial.gov.co</a:t>
            </a:r>
            <a:r>
              <a:rPr lang="es-MX" b="1" dirty="0" smtClean="0">
                <a:solidFill>
                  <a:schemeClr val="tx1"/>
                </a:solidFill>
              </a:rPr>
              <a:t> </a:t>
            </a:r>
          </a:p>
          <a:p>
            <a:pPr algn="just"/>
            <a:endParaRPr lang="es-MX" b="1" dirty="0">
              <a:solidFill>
                <a:schemeClr val="tx1"/>
              </a:solidFill>
            </a:endParaRPr>
          </a:p>
          <a:p>
            <a:r>
              <a:rPr lang="es-MX" dirty="0" smtClean="0"/>
              <a:t> </a:t>
            </a:r>
            <a:endParaRPr lang="en-US" dirty="0"/>
          </a:p>
        </p:txBody>
      </p:sp>
      <p:pic>
        <p:nvPicPr>
          <p:cNvPr id="6" name="Imagen 1" descr="cid:image001.png@01D208D8.A09EB7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70"/>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Subtítulo"/>
          <p:cNvSpPr txBox="1">
            <a:spLocks/>
          </p:cNvSpPr>
          <p:nvPr/>
        </p:nvSpPr>
        <p:spPr bwMode="auto">
          <a:xfrm>
            <a:off x="9431383" y="68577"/>
            <a:ext cx="2760616" cy="72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003" y="5286375"/>
            <a:ext cx="2905125" cy="1571625"/>
          </a:xfrm>
          <a:prstGeom prst="rect">
            <a:avLst/>
          </a:prstGeom>
        </p:spPr>
      </p:pic>
    </p:spTree>
    <p:extLst>
      <p:ext uri="{BB962C8B-B14F-4D97-AF65-F5344CB8AC3E}">
        <p14:creationId xmlns:p14="http://schemas.microsoft.com/office/powerpoint/2010/main" val="101623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72115" y="731423"/>
            <a:ext cx="7766936" cy="931654"/>
          </a:xfrm>
        </p:spPr>
        <p:txBody>
          <a:bodyPr/>
          <a:lstStyle/>
          <a:p>
            <a:pPr algn="ctr"/>
            <a:r>
              <a:rPr lang="es-CO" sz="3200" dirty="0">
                <a:solidFill>
                  <a:schemeClr val="tx1"/>
                </a:solidFill>
              </a:rPr>
              <a:t>4</a:t>
            </a:r>
            <a:r>
              <a:rPr lang="es-CO" sz="3200" dirty="0" smtClean="0">
                <a:solidFill>
                  <a:schemeClr val="tx1"/>
                </a:solidFill>
              </a:rPr>
              <a:t>. USO DE ASCENSORES</a:t>
            </a:r>
            <a:endParaRPr lang="en-US" sz="3200" dirty="0"/>
          </a:p>
        </p:txBody>
      </p:sp>
      <p:sp>
        <p:nvSpPr>
          <p:cNvPr id="3" name="Subtítulo 2"/>
          <p:cNvSpPr>
            <a:spLocks noGrp="1"/>
          </p:cNvSpPr>
          <p:nvPr>
            <p:ph type="subTitle" idx="1"/>
          </p:nvPr>
        </p:nvSpPr>
        <p:spPr>
          <a:xfrm>
            <a:off x="1944230" y="1663077"/>
            <a:ext cx="7766936" cy="4184584"/>
          </a:xfrm>
        </p:spPr>
        <p:txBody>
          <a:bodyPr>
            <a:noAutofit/>
          </a:bodyPr>
          <a:lstStyle/>
          <a:p>
            <a:pPr marL="285750" indent="-285750" algn="just">
              <a:buFont typeface="Arial" panose="020B0604020202020204" pitchFamily="34" charset="0"/>
              <a:buChar char="•"/>
            </a:pPr>
            <a:r>
              <a:rPr lang="es-MX" b="1" dirty="0" smtClean="0">
                <a:solidFill>
                  <a:schemeClr val="tx1"/>
                </a:solidFill>
              </a:rPr>
              <a:t>Evitar el uso de ascensores de preferencia.</a:t>
            </a:r>
          </a:p>
          <a:p>
            <a:pPr marL="285750" indent="-285750" algn="just">
              <a:buFont typeface="Arial" panose="020B0604020202020204" pitchFamily="34" charset="0"/>
              <a:buChar char="•"/>
            </a:pPr>
            <a:r>
              <a:rPr lang="es-MX" b="1" dirty="0" smtClean="0">
                <a:solidFill>
                  <a:schemeClr val="tx1"/>
                </a:solidFill>
              </a:rPr>
              <a:t>Se </a:t>
            </a:r>
            <a:r>
              <a:rPr lang="es-MX" b="1" dirty="0">
                <a:solidFill>
                  <a:schemeClr val="tx1"/>
                </a:solidFill>
              </a:rPr>
              <a:t>limita el uso de ascensores a máximo 4 personas.</a:t>
            </a:r>
          </a:p>
          <a:p>
            <a:pPr marL="285750" indent="-285750" algn="just">
              <a:buFont typeface="Arial" panose="020B0604020202020204" pitchFamily="34" charset="0"/>
              <a:buChar char="•"/>
            </a:pPr>
            <a:r>
              <a:rPr lang="es-MX" b="1" dirty="0">
                <a:solidFill>
                  <a:schemeClr val="tx1"/>
                </a:solidFill>
              </a:rPr>
              <a:t>Usar tapabocas de forma obligatoria. </a:t>
            </a:r>
          </a:p>
          <a:p>
            <a:pPr marL="285750" indent="-285750" algn="just">
              <a:buFont typeface="Arial" panose="020B0604020202020204" pitchFamily="34" charset="0"/>
              <a:buChar char="•"/>
            </a:pPr>
            <a:r>
              <a:rPr lang="es-MX" b="1" dirty="0">
                <a:solidFill>
                  <a:schemeClr val="tx1"/>
                </a:solidFill>
              </a:rPr>
              <a:t>Mantenga una distancia prudente con los otros ocupantes, favor </a:t>
            </a:r>
            <a:r>
              <a:rPr lang="es-MX" b="1" dirty="0" smtClean="0">
                <a:solidFill>
                  <a:schemeClr val="tx1"/>
                </a:solidFill>
              </a:rPr>
              <a:t>adoptar una posición</a:t>
            </a:r>
            <a:r>
              <a:rPr lang="es-MX" b="1" dirty="0" smtClean="0">
                <a:solidFill>
                  <a:schemeClr val="tx1"/>
                </a:solidFill>
              </a:rPr>
              <a:t> </a:t>
            </a:r>
            <a:r>
              <a:rPr lang="es-MX" b="1" dirty="0">
                <a:solidFill>
                  <a:schemeClr val="tx1"/>
                </a:solidFill>
              </a:rPr>
              <a:t>mirando a la pared de la cabina del ascensor, dando la espalda a los otros ocupantes.</a:t>
            </a:r>
          </a:p>
          <a:p>
            <a:pPr marL="285750" indent="-285750" algn="just">
              <a:buFont typeface="Arial" panose="020B0604020202020204" pitchFamily="34" charset="0"/>
              <a:buChar char="•"/>
            </a:pPr>
            <a:r>
              <a:rPr lang="es-MX" b="1" dirty="0">
                <a:solidFill>
                  <a:schemeClr val="tx1"/>
                </a:solidFill>
              </a:rPr>
              <a:t>No tocar los botones del ascensor con la mano, usar el codo o un papel y otro elemento que impida el contacto con los botones, en caso de hacerlo lavarse las manos inmediatamente.</a:t>
            </a:r>
          </a:p>
          <a:p>
            <a:pPr marL="285750" indent="-285750" algn="just">
              <a:buFont typeface="Arial" panose="020B0604020202020204" pitchFamily="34" charset="0"/>
              <a:buChar char="•"/>
            </a:pPr>
            <a:r>
              <a:rPr lang="es-MX" b="1" dirty="0">
                <a:solidFill>
                  <a:schemeClr val="tx1"/>
                </a:solidFill>
              </a:rPr>
              <a:t>Evitar tocar pasamanos o paredes del ascensor</a:t>
            </a:r>
            <a:r>
              <a:rPr lang="es-MX" b="1" dirty="0" smtClean="0">
                <a:solidFill>
                  <a:schemeClr val="tx1"/>
                </a:solidFill>
              </a:rPr>
              <a:t>.</a:t>
            </a:r>
          </a:p>
          <a:p>
            <a:pPr marL="285750" indent="-285750" algn="just">
              <a:buFont typeface="Arial" panose="020B0604020202020204" pitchFamily="34" charset="0"/>
              <a:buChar char="•"/>
            </a:pPr>
            <a:r>
              <a:rPr lang="es-MX" b="1" dirty="0" smtClean="0">
                <a:solidFill>
                  <a:schemeClr val="tx1"/>
                </a:solidFill>
              </a:rPr>
              <a:t>Se prioriza el uso de los ascensores a las personas de movilidad reducida.</a:t>
            </a:r>
            <a:endParaRPr lang="es-MX" b="1" dirty="0" smtClean="0">
              <a:solidFill>
                <a:schemeClr val="tx1"/>
              </a:solidFill>
            </a:endParaRPr>
          </a:p>
          <a:p>
            <a:pPr marL="285750" indent="-285750" algn="just">
              <a:buFont typeface="Arial" panose="020B0604020202020204" pitchFamily="34" charset="0"/>
              <a:buChar char="•"/>
            </a:pPr>
            <a:r>
              <a:rPr lang="es-MX" b="1" dirty="0" smtClean="0">
                <a:solidFill>
                  <a:schemeClr val="tx1"/>
                </a:solidFill>
              </a:rPr>
              <a:t>Respetar la delimitación y distancia para ingresar al ascensor. </a:t>
            </a:r>
            <a:r>
              <a:rPr lang="es-MX" dirty="0" smtClean="0"/>
              <a:t> </a:t>
            </a:r>
            <a:endParaRPr lang="es-MX" dirty="0"/>
          </a:p>
        </p:txBody>
      </p:sp>
      <p:pic>
        <p:nvPicPr>
          <p:cNvPr id="4" name="Imagen 1" descr="cid:image001.png@01D208D8.A09EB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750"/>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Subtítulo"/>
          <p:cNvSpPr txBox="1">
            <a:spLocks/>
          </p:cNvSpPr>
          <p:nvPr/>
        </p:nvSpPr>
        <p:spPr bwMode="auto">
          <a:xfrm>
            <a:off x="9379131" y="195943"/>
            <a:ext cx="2760616" cy="72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875" y="4714875"/>
            <a:ext cx="2143125" cy="2143125"/>
          </a:xfrm>
          <a:prstGeom prst="rect">
            <a:avLst/>
          </a:prstGeom>
        </p:spPr>
      </p:pic>
    </p:spTree>
    <p:extLst>
      <p:ext uri="{BB962C8B-B14F-4D97-AF65-F5344CB8AC3E}">
        <p14:creationId xmlns:p14="http://schemas.microsoft.com/office/powerpoint/2010/main" val="394825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3794" y="765961"/>
            <a:ext cx="7766936" cy="641430"/>
          </a:xfrm>
        </p:spPr>
        <p:txBody>
          <a:bodyPr/>
          <a:lstStyle/>
          <a:p>
            <a:pPr algn="l"/>
            <a:r>
              <a:rPr lang="es-CO" sz="3200" b="1" dirty="0" smtClean="0">
                <a:solidFill>
                  <a:schemeClr val="tx1"/>
                </a:solidFill>
              </a:rPr>
              <a:t>5. SALA DE AUDIENCIAS</a:t>
            </a:r>
            <a:endParaRPr lang="en-US" sz="3200" b="1" dirty="0">
              <a:solidFill>
                <a:schemeClr val="tx1"/>
              </a:solidFill>
            </a:endParaRPr>
          </a:p>
        </p:txBody>
      </p:sp>
      <p:sp>
        <p:nvSpPr>
          <p:cNvPr id="3" name="Subtítulo 2"/>
          <p:cNvSpPr>
            <a:spLocks noGrp="1"/>
          </p:cNvSpPr>
          <p:nvPr>
            <p:ph type="subTitle" idx="1"/>
          </p:nvPr>
        </p:nvSpPr>
        <p:spPr>
          <a:xfrm>
            <a:off x="697431" y="1808419"/>
            <a:ext cx="10419060" cy="4252747"/>
          </a:xfrm>
        </p:spPr>
        <p:txBody>
          <a:bodyPr>
            <a:normAutofit fontScale="25000" lnSpcReduction="20000"/>
          </a:bodyPr>
          <a:lstStyle/>
          <a:p>
            <a:pPr lvl="0" algn="just"/>
            <a:r>
              <a:rPr lang="es-CO" sz="6400" b="1" dirty="0" smtClean="0">
                <a:solidFill>
                  <a:schemeClr val="tx1"/>
                </a:solidFill>
                <a:latin typeface="+mj-lt"/>
              </a:rPr>
              <a:t>Servidores judiciales previo a la sesión, deben realizar correcto lavado de manos con agua y jabón. </a:t>
            </a:r>
          </a:p>
          <a:p>
            <a:pPr lvl="0" algn="just"/>
            <a:r>
              <a:rPr lang="es-CO" sz="6400" b="1" dirty="0" smtClean="0">
                <a:solidFill>
                  <a:schemeClr val="tx1"/>
                </a:solidFill>
                <a:latin typeface="+mj-lt"/>
              </a:rPr>
              <a:t>Servidores judiciales deben utilizar tapabocas, guantes y protector visual.</a:t>
            </a:r>
          </a:p>
          <a:p>
            <a:pPr lvl="0" algn="just"/>
            <a:r>
              <a:rPr lang="es-CO" sz="6400" b="1" dirty="0" smtClean="0">
                <a:solidFill>
                  <a:schemeClr val="tx1"/>
                </a:solidFill>
                <a:latin typeface="+mj-lt"/>
              </a:rPr>
              <a:t>Uso de tapabocas o mascarilla facial para partes y asistentes.</a:t>
            </a:r>
            <a:endParaRPr lang="en-US" sz="6400" b="1" dirty="0" smtClean="0">
              <a:solidFill>
                <a:schemeClr val="tx1"/>
              </a:solidFill>
              <a:latin typeface="+mj-lt"/>
            </a:endParaRPr>
          </a:p>
          <a:p>
            <a:pPr lvl="0" algn="just"/>
            <a:r>
              <a:rPr lang="es-CO" sz="6400" b="1" dirty="0" smtClean="0">
                <a:solidFill>
                  <a:schemeClr val="tx1"/>
                </a:solidFill>
                <a:latin typeface="+mj-lt"/>
              </a:rPr>
              <a:t>Los asistentes antes de ingresar a la sala debe lavarse las manos con agua y jabón o en seco.</a:t>
            </a:r>
          </a:p>
          <a:p>
            <a:pPr lvl="0" algn="just"/>
            <a:r>
              <a:rPr lang="es-MX" sz="6400" b="1" dirty="0">
                <a:solidFill>
                  <a:schemeClr val="tx1"/>
                </a:solidFill>
                <a:latin typeface="+mj-lt"/>
              </a:rPr>
              <a:t>Se debe conservar como mínimo 2 metros de distancia entre los puestos de las partes intervinientes, el estrado y las sillas del </a:t>
            </a:r>
            <a:r>
              <a:rPr lang="es-MX" sz="6400" b="1" dirty="0" smtClean="0">
                <a:solidFill>
                  <a:schemeClr val="tx1"/>
                </a:solidFill>
                <a:latin typeface="+mj-lt"/>
              </a:rPr>
              <a:t>público.</a:t>
            </a:r>
            <a:endParaRPr lang="en-US" sz="6400" b="1" dirty="0">
              <a:solidFill>
                <a:schemeClr val="tx1"/>
              </a:solidFill>
              <a:latin typeface="+mj-lt"/>
            </a:endParaRPr>
          </a:p>
          <a:p>
            <a:pPr lvl="0" algn="just"/>
            <a:r>
              <a:rPr lang="es-CO" sz="6400" b="1" dirty="0" smtClean="0">
                <a:solidFill>
                  <a:schemeClr val="tx1"/>
                </a:solidFill>
                <a:latin typeface="+mj-lt"/>
              </a:rPr>
              <a:t>El juez puede restringir </a:t>
            </a:r>
            <a:r>
              <a:rPr lang="es-CO" sz="6400" b="1" dirty="0">
                <a:solidFill>
                  <a:schemeClr val="tx1"/>
                </a:solidFill>
                <a:latin typeface="+mj-lt"/>
              </a:rPr>
              <a:t>el ingreso de personal a la sala </a:t>
            </a:r>
            <a:r>
              <a:rPr lang="es-CO" sz="6400" b="1" dirty="0" smtClean="0">
                <a:solidFill>
                  <a:schemeClr val="tx1"/>
                </a:solidFill>
                <a:latin typeface="+mj-lt"/>
              </a:rPr>
              <a:t>con </a:t>
            </a:r>
            <a:r>
              <a:rPr lang="es-CO" sz="6400" b="1" dirty="0">
                <a:solidFill>
                  <a:schemeClr val="tx1"/>
                </a:solidFill>
                <a:latin typeface="+mj-lt"/>
              </a:rPr>
              <a:t>el fin de evitar aglomeración en esta área, se debe conservar una distancia prudente entre las partes, </a:t>
            </a:r>
            <a:r>
              <a:rPr lang="es-CO" sz="6400" b="1" dirty="0" smtClean="0">
                <a:solidFill>
                  <a:schemeClr val="tx1"/>
                </a:solidFill>
                <a:latin typeface="+mj-lt"/>
              </a:rPr>
              <a:t>con </a:t>
            </a:r>
            <a:r>
              <a:rPr lang="es-CO" sz="6400" b="1" dirty="0">
                <a:solidFill>
                  <a:schemeClr val="tx1"/>
                </a:solidFill>
                <a:latin typeface="+mj-lt"/>
              </a:rPr>
              <a:t>espacio de 2 metros o más.</a:t>
            </a:r>
            <a:endParaRPr lang="en-US" sz="6400" b="1" dirty="0">
              <a:solidFill>
                <a:schemeClr val="tx1"/>
              </a:solidFill>
              <a:latin typeface="+mj-lt"/>
            </a:endParaRPr>
          </a:p>
          <a:p>
            <a:pPr lvl="0" algn="just"/>
            <a:r>
              <a:rPr lang="es-CO" sz="6400" b="1" dirty="0">
                <a:solidFill>
                  <a:schemeClr val="tx1"/>
                </a:solidFill>
                <a:latin typeface="+mj-lt"/>
              </a:rPr>
              <a:t>Respetar el espacio entre las barandillas y el estrado, en caso de que alguien deba acercarse al estrado, portará protección respiratoria, mascarilla facial o tapabocas.</a:t>
            </a:r>
            <a:endParaRPr lang="en-US" sz="6400" b="1" dirty="0">
              <a:solidFill>
                <a:schemeClr val="tx1"/>
              </a:solidFill>
              <a:latin typeface="+mj-lt"/>
            </a:endParaRPr>
          </a:p>
          <a:p>
            <a:pPr lvl="0" algn="just"/>
            <a:r>
              <a:rPr lang="es-CO" sz="6400" b="1" dirty="0">
                <a:solidFill>
                  <a:schemeClr val="tx1"/>
                </a:solidFill>
                <a:latin typeface="+mj-lt"/>
              </a:rPr>
              <a:t>Al intervenir, se recomienda mantener una distancia de 6 a 8 cm del micrófono y evitar contacto </a:t>
            </a:r>
            <a:r>
              <a:rPr lang="es-CO" sz="6400" b="1" dirty="0" smtClean="0">
                <a:solidFill>
                  <a:schemeClr val="tx1"/>
                </a:solidFill>
                <a:latin typeface="+mj-lt"/>
              </a:rPr>
              <a:t>directo, </a:t>
            </a:r>
            <a:r>
              <a:rPr lang="es-MX" sz="6400" b="1" dirty="0">
                <a:solidFill>
                  <a:srgbClr val="000000"/>
                </a:solidFill>
                <a:latin typeface="+mj-lt"/>
              </a:rPr>
              <a:t>estos siempre deben llevar una película plástica y una vez finalice la audiencia se debe quitar la película de protección.</a:t>
            </a:r>
            <a:endParaRPr lang="en-US" sz="6400" b="1" dirty="0">
              <a:solidFill>
                <a:schemeClr val="tx1"/>
              </a:solidFill>
              <a:latin typeface="+mj-lt"/>
            </a:endParaRPr>
          </a:p>
          <a:p>
            <a:r>
              <a:rPr lang="es-CO" dirty="0" smtClean="0"/>
              <a:t> </a:t>
            </a:r>
            <a:endParaRPr lang="en-US" dirty="0"/>
          </a:p>
        </p:txBody>
      </p:sp>
      <p:pic>
        <p:nvPicPr>
          <p:cNvPr id="4" name="Imagen 1" descr="cid:image001.png@01D208D8.A09EB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Subtítulo"/>
          <p:cNvSpPr txBox="1">
            <a:spLocks/>
          </p:cNvSpPr>
          <p:nvPr/>
        </p:nvSpPr>
        <p:spPr bwMode="auto">
          <a:xfrm>
            <a:off x="9379131" y="182880"/>
            <a:ext cx="2760616" cy="72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130" y="5119144"/>
            <a:ext cx="2812869" cy="1791108"/>
          </a:xfrm>
          <a:prstGeom prst="rect">
            <a:avLst/>
          </a:prstGeom>
        </p:spPr>
      </p:pic>
    </p:spTree>
    <p:extLst>
      <p:ext uri="{BB962C8B-B14F-4D97-AF65-F5344CB8AC3E}">
        <p14:creationId xmlns:p14="http://schemas.microsoft.com/office/powerpoint/2010/main" val="86564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09300" y="1494383"/>
            <a:ext cx="8596668" cy="3880773"/>
          </a:xfrm>
        </p:spPr>
        <p:txBody>
          <a:bodyPr>
            <a:normAutofit/>
          </a:bodyPr>
          <a:lstStyle/>
          <a:p>
            <a:pPr marL="0" lvl="0" indent="0" algn="just">
              <a:buNone/>
            </a:pPr>
            <a:r>
              <a:rPr lang="es-CO" b="1" dirty="0">
                <a:solidFill>
                  <a:schemeClr val="tx1"/>
                </a:solidFill>
              </a:rPr>
              <a:t>Al realizar la revisión de expedientes es necesario el uso de guantes de látex o nitrilo.</a:t>
            </a:r>
            <a:endParaRPr lang="en-US" b="1" dirty="0">
              <a:solidFill>
                <a:schemeClr val="tx1"/>
              </a:solidFill>
            </a:endParaRPr>
          </a:p>
          <a:p>
            <a:pPr marL="0" lvl="0" indent="0" algn="just">
              <a:buNone/>
            </a:pPr>
            <a:r>
              <a:rPr lang="es-CO" b="1" dirty="0">
                <a:solidFill>
                  <a:schemeClr val="tx1"/>
                </a:solidFill>
              </a:rPr>
              <a:t>En la consulta de expedientes, por ningún motivo lleve sus manos a la boca. </a:t>
            </a:r>
            <a:endParaRPr lang="en-US" b="1" dirty="0">
              <a:solidFill>
                <a:schemeClr val="tx1"/>
              </a:solidFill>
            </a:endParaRPr>
          </a:p>
          <a:p>
            <a:pPr marL="0" indent="0" algn="just" fontAlgn="base">
              <a:buNone/>
            </a:pPr>
            <a:r>
              <a:rPr lang="es-MX" b="1" dirty="0">
                <a:solidFill>
                  <a:schemeClr val="tx1"/>
                </a:solidFill>
              </a:rPr>
              <a:t>Demarcar y/o señalizar un silla de intermedio para garantizar un distanciamiento físico.</a:t>
            </a:r>
          </a:p>
          <a:p>
            <a:pPr marL="0" indent="0" algn="just" fontAlgn="base">
              <a:buNone/>
            </a:pPr>
            <a:r>
              <a:rPr lang="es-MX" b="1" dirty="0">
                <a:solidFill>
                  <a:srgbClr val="000000"/>
                </a:solidFill>
              </a:rPr>
              <a:t>Realizar por el personal de aseo los protocolos de limpieza y desinfección de superficies y equipos. Los jueces velarán porque se cumpla esta medida.</a:t>
            </a:r>
            <a:endParaRPr lang="en-US" b="1" dirty="0">
              <a:solidFill>
                <a:schemeClr val="tx1"/>
              </a:solidFill>
            </a:endParaRPr>
          </a:p>
          <a:p>
            <a:pPr marL="0" lvl="0" indent="0" algn="just">
              <a:buNone/>
            </a:pPr>
            <a:r>
              <a:rPr lang="es-CO" b="1" dirty="0">
                <a:solidFill>
                  <a:schemeClr val="tx1"/>
                </a:solidFill>
              </a:rPr>
              <a:t>Se debe aplicar el protocolo de limpieza y desinfección de superficies, equipos y elementos del área de trabajo al terminar cada audiencia, por el personal de </a:t>
            </a:r>
            <a:r>
              <a:rPr lang="es-CO" b="1" dirty="0" smtClean="0">
                <a:solidFill>
                  <a:schemeClr val="tx1"/>
                </a:solidFill>
              </a:rPr>
              <a:t>aseo, jueces deben velar porque este se cumpla.</a:t>
            </a:r>
            <a:endParaRPr lang="en-US" b="1" dirty="0">
              <a:solidFill>
                <a:schemeClr val="tx1"/>
              </a:solidFill>
            </a:endParaRPr>
          </a:p>
          <a:p>
            <a:pPr marL="0" indent="0">
              <a:buNone/>
            </a:pPr>
            <a:endParaRPr lang="en-US" dirty="0"/>
          </a:p>
        </p:txBody>
      </p:sp>
      <p:pic>
        <p:nvPicPr>
          <p:cNvPr id="4" name="Imagen 1" descr="cid:image001.png@01D208D8.A09EB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90775" cy="79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Subtítulo"/>
          <p:cNvSpPr txBox="1">
            <a:spLocks/>
          </p:cNvSpPr>
          <p:nvPr/>
        </p:nvSpPr>
        <p:spPr bwMode="auto">
          <a:xfrm>
            <a:off x="9431384" y="31841"/>
            <a:ext cx="2760616" cy="72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Consejo Superior de la Judicatura </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Dirección </a:t>
            </a:r>
            <a:r>
              <a:rPr lang="es-ES" altLang="es-ES" sz="1000" b="1" i="1" dirty="0">
                <a:latin typeface="Times New Roman" panose="02020603050405020304" pitchFamily="18" charset="0"/>
              </a:rPr>
              <a:t>Ejecutiva de Administración </a:t>
            </a:r>
            <a:r>
              <a:rPr lang="es-ES" altLang="es-ES" sz="1000" b="1" i="1" dirty="0" smtClean="0">
                <a:latin typeface="Times New Roman" panose="02020603050405020304" pitchFamily="18" charset="0"/>
              </a:rPr>
              <a:t>Judicial</a:t>
            </a:r>
          </a:p>
          <a:p>
            <a:pPr algn="ctr" eaLnBrk="1" hangingPunct="1">
              <a:spcBef>
                <a:spcPct val="0"/>
              </a:spcBef>
              <a:buFont typeface="Arial" panose="020B0604020202020204" pitchFamily="34" charset="0"/>
              <a:buNone/>
            </a:pPr>
            <a:r>
              <a:rPr lang="es-ES" altLang="es-ES" sz="1000" b="1" i="1" dirty="0" smtClean="0">
                <a:latin typeface="Times New Roman" panose="02020603050405020304" pitchFamily="18" charset="0"/>
              </a:rPr>
              <a:t>Montería- Córdoba </a:t>
            </a:r>
            <a:endParaRPr lang="es-CO" altLang="es-ES" sz="1000" b="1" i="1" dirty="0">
              <a:latin typeface="Times New Roman" panose="02020603050405020304" pitchFamily="18"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017" y="4903361"/>
            <a:ext cx="2420983" cy="1954639"/>
          </a:xfrm>
          <a:prstGeom prst="rect">
            <a:avLst/>
          </a:prstGeom>
        </p:spPr>
      </p:pic>
    </p:spTree>
    <p:extLst>
      <p:ext uri="{BB962C8B-B14F-4D97-AF65-F5344CB8AC3E}">
        <p14:creationId xmlns:p14="http://schemas.microsoft.com/office/powerpoint/2010/main" val="295440256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TM02900688[[fn=Faceta]]</Template>
  <TotalTime>743</TotalTime>
  <Words>3486</Words>
  <Application>Microsoft Office PowerPoint</Application>
  <PresentationFormat>Panorámica</PresentationFormat>
  <Paragraphs>258</Paragraphs>
  <Slides>28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Times New Roman</vt:lpstr>
      <vt:lpstr>Trebuchet MS</vt:lpstr>
      <vt:lpstr>Wingdings</vt:lpstr>
      <vt:lpstr>Wingdings 3</vt:lpstr>
      <vt:lpstr>Faceta</vt:lpstr>
      <vt:lpstr>  PROTOCOLO DE LA RAMA JUDICIAL DE CÓRDOBA PARA LA PREVENCIÓN Y PROTECCIÓN CONTRA EL COVID- 19</vt:lpstr>
      <vt:lpstr>         FUENTES NORMATIVAS  </vt:lpstr>
      <vt:lpstr>1. TELETRABAJO </vt:lpstr>
      <vt:lpstr>2. INGRESO A LAS SEDES JUDICIALES</vt:lpstr>
      <vt:lpstr>Presentación de PowerPoint</vt:lpstr>
      <vt:lpstr>3. SERVIDORES QUE DEBEN CONTINUAR CON TELETRABAJO</vt:lpstr>
      <vt:lpstr>4. USO DE ASCENSORES</vt:lpstr>
      <vt:lpstr>5. SALA DE AUDIENCIAS</vt:lpstr>
      <vt:lpstr>Presentación de PowerPoint</vt:lpstr>
      <vt:lpstr>6. PROTECCIÓN A LOS SERVIDORES JUDICIALES </vt:lpstr>
      <vt:lpstr>Presentación de PowerPoint</vt:lpstr>
      <vt:lpstr>7. USO DE LAS TECNOLOGÍAS DE LA INFORMACIÓN  </vt:lpstr>
      <vt:lpstr>Presentación de PowerPoint</vt:lpstr>
      <vt:lpstr>8. MANEJO Y RETIRO DE EXPEDIENTES  </vt:lpstr>
      <vt:lpstr>8.2 RETIRO DE EXPEDIENTES DE LA SEDE JUDICIAL</vt:lpstr>
      <vt:lpstr>Presentación de PowerPoint</vt:lpstr>
      <vt:lpstr>9. RETIRO TEMPORAL DE LOS EQUIPOS DE COMPUTO PARA TELETRABAJO</vt:lpstr>
      <vt:lpstr>10. DILIGENCIAMIENTO ENCUESTAS</vt:lpstr>
      <vt:lpstr>11. PREVENCIÓN Y MANEJO DE SITUACIONES POR RIESGO DE CONTAGIO </vt:lpstr>
      <vt:lpstr>12. OBLIGACIONES DEL TRABAJADOR- RESOLUCIÓN 666 DE 24 DE ABRIL DE 2020 DEL MINISTERIO DE SALUD:</vt:lpstr>
      <vt:lpstr>13. MATRIZ ELEMENTOS DE PROTECCIÓN SERVIDORES JUDICIALES </vt:lpstr>
      <vt:lpstr>14. GUÍA CUIDADOS DE LOS TRABAJADORES FRENTE AL COVID-19</vt:lpstr>
      <vt:lpstr>15. GUÍA DISTANCIAMIENTO FÍSICO </vt:lpstr>
      <vt:lpstr>Presentación de PowerPoint</vt:lpstr>
      <vt:lpstr>Presentación de PowerPoint</vt:lpstr>
      <vt:lpstr>Presentación de PowerPoint</vt:lpstr>
      <vt:lpstr>16. GUIA LIMPIEZA Y DESINFECCIÓN </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Medidas de prevención y protección contra el COVID- 19 en la Rama Judicial</dc:title>
  <dc:creator>HP</dc:creator>
  <cp:lastModifiedBy>HP</cp:lastModifiedBy>
  <cp:revision>83</cp:revision>
  <dcterms:created xsi:type="dcterms:W3CDTF">2020-05-13T14:50:58Z</dcterms:created>
  <dcterms:modified xsi:type="dcterms:W3CDTF">2020-10-13T01:57:10Z</dcterms:modified>
</cp:coreProperties>
</file>