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7" r:id="rId5"/>
    <p:sldId id="268" r:id="rId6"/>
    <p:sldId id="269" r:id="rId7"/>
    <p:sldId id="260" r:id="rId8"/>
    <p:sldId id="261"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3529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26706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840837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71855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445307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1336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1551873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067361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228736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805758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10078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211337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4019815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1567593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3782626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723283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4DB8F-01D1-4144-8FEF-12798B0DCB52}" type="datetimeFigureOut">
              <a:rPr lang="es-CO" smtClean="0"/>
              <a:t>21/11/2024</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B46243B1-04D2-4CF0-8DEC-4FDC54BBC05B}" type="slidenum">
              <a:rPr lang="es-CO" smtClean="0"/>
              <a:t>‹Nº›</a:t>
            </a:fld>
            <a:endParaRPr lang="es-CO" dirty="0"/>
          </a:p>
        </p:txBody>
      </p:sp>
    </p:spTree>
    <p:extLst>
      <p:ext uri="{BB962C8B-B14F-4D97-AF65-F5344CB8AC3E}">
        <p14:creationId xmlns:p14="http://schemas.microsoft.com/office/powerpoint/2010/main" val="208791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5B4DB8F-01D1-4144-8FEF-12798B0DCB52}" type="datetimeFigureOut">
              <a:rPr lang="es-CO" smtClean="0"/>
              <a:t>21/11/2024</a:t>
            </a:fld>
            <a:endParaRPr lang="es-CO"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CO"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46243B1-04D2-4CF0-8DEC-4FDC54BBC05B}" type="slidenum">
              <a:rPr lang="es-CO" smtClean="0"/>
              <a:t>‹Nº›</a:t>
            </a:fld>
            <a:endParaRPr lang="es-CO" dirty="0"/>
          </a:p>
        </p:txBody>
      </p:sp>
    </p:spTree>
    <p:extLst>
      <p:ext uri="{BB962C8B-B14F-4D97-AF65-F5344CB8AC3E}">
        <p14:creationId xmlns:p14="http://schemas.microsoft.com/office/powerpoint/2010/main" val="5288564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29FF3097-D87C-37C9-DFBA-264CAC8F8950}"/>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b="11114"/>
          <a:stretch/>
        </p:blipFill>
        <p:spPr bwMode="auto">
          <a:xfrm>
            <a:off x="0" y="1"/>
            <a:ext cx="12192000" cy="6858000"/>
          </a:xfrm>
          <a:prstGeom prst="rect">
            <a:avLst/>
          </a:prstGeom>
          <a:noFill/>
          <a:ln>
            <a:noFill/>
          </a:ln>
        </p:spPr>
      </p:pic>
      <p:sp>
        <p:nvSpPr>
          <p:cNvPr id="2" name="Título 1">
            <a:extLst>
              <a:ext uri="{FF2B5EF4-FFF2-40B4-BE49-F238E27FC236}">
                <a16:creationId xmlns:a16="http://schemas.microsoft.com/office/drawing/2014/main" id="{14D95E7D-E1BD-A012-F9D0-DFC24F3A177F}"/>
              </a:ext>
            </a:extLst>
          </p:cNvPr>
          <p:cNvSpPr>
            <a:spLocks noGrp="1"/>
          </p:cNvSpPr>
          <p:nvPr>
            <p:ph type="ctrTitle"/>
          </p:nvPr>
        </p:nvSpPr>
        <p:spPr>
          <a:xfrm>
            <a:off x="2095500" y="2489200"/>
            <a:ext cx="8001000" cy="1879600"/>
          </a:xfrm>
        </p:spPr>
        <p:txBody>
          <a:bodyPr>
            <a:normAutofit fontScale="90000"/>
          </a:bodyPr>
          <a:lstStyle/>
          <a:p>
            <a:pPr algn="ctr"/>
            <a:r>
              <a:rPr lang="es-CO" sz="6000" b="1" dirty="0">
                <a:latin typeface="Calibri" panose="020F0502020204030204" pitchFamily="34" charset="0"/>
                <a:ea typeface="Calibri" panose="020F0502020204030204" pitchFamily="34" charset="0"/>
                <a:cs typeface="Calibri" panose="020F0502020204030204" pitchFamily="34" charset="0"/>
              </a:rPr>
              <a:t>Informe de gestión</a:t>
            </a:r>
            <a:br>
              <a:rPr lang="es-CO" dirty="0">
                <a:latin typeface="Calibri" panose="020F0502020204030204" pitchFamily="34" charset="0"/>
                <a:ea typeface="Calibri" panose="020F0502020204030204" pitchFamily="34" charset="0"/>
                <a:cs typeface="Calibri" panose="020F0502020204030204" pitchFamily="34" charset="0"/>
              </a:rPr>
            </a:br>
            <a:br>
              <a:rPr lang="es-CO" dirty="0">
                <a:latin typeface="Calibri" panose="020F0502020204030204" pitchFamily="34" charset="0"/>
                <a:ea typeface="Calibri" panose="020F0502020204030204" pitchFamily="34" charset="0"/>
                <a:cs typeface="Calibri" panose="020F0502020204030204" pitchFamily="34" charset="0"/>
              </a:rPr>
            </a:br>
            <a:r>
              <a:rPr lang="es-CO" dirty="0">
                <a:latin typeface="Calibri" panose="020F0502020204030204" pitchFamily="34" charset="0"/>
                <a:ea typeface="Calibri" panose="020F0502020204030204" pitchFamily="34" charset="0"/>
                <a:cs typeface="Calibri" panose="020F0502020204030204" pitchFamily="34" charset="0"/>
              </a:rPr>
              <a:t>tercer trimestre 2024</a:t>
            </a:r>
          </a:p>
        </p:txBody>
      </p:sp>
      <p:pic>
        <p:nvPicPr>
          <p:cNvPr id="5" name="Imagen 4">
            <a:extLst>
              <a:ext uri="{FF2B5EF4-FFF2-40B4-BE49-F238E27FC236}">
                <a16:creationId xmlns:a16="http://schemas.microsoft.com/office/drawing/2014/main" id="{C9AF76AF-6585-4C5E-B469-1AE74F5F7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spTree>
    <p:extLst>
      <p:ext uri="{BB962C8B-B14F-4D97-AF65-F5344CB8AC3E}">
        <p14:creationId xmlns:p14="http://schemas.microsoft.com/office/powerpoint/2010/main" val="79282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84AC6A78-8AD5-49D7-AAE9-CD5E6C7ACE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pic>
        <p:nvPicPr>
          <p:cNvPr id="1026" name="Picture 2" descr="Logo de Instagram: la historia y el significado del logotipo, la marca y el  símbolo. | png, vector">
            <a:extLst>
              <a:ext uri="{FF2B5EF4-FFF2-40B4-BE49-F238E27FC236}">
                <a16:creationId xmlns:a16="http://schemas.microsoft.com/office/drawing/2014/main" id="{FB2A5635-1BB6-4F8B-8D46-FA851187134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282" t="5556" r="25001" b="5556"/>
          <a:stretch/>
        </p:blipFill>
        <p:spPr bwMode="auto">
          <a:xfrm>
            <a:off x="1347648" y="3069000"/>
            <a:ext cx="715933"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X Twitter PNG para descargar gratis">
            <a:extLst>
              <a:ext uri="{FF2B5EF4-FFF2-40B4-BE49-F238E27FC236}">
                <a16:creationId xmlns:a16="http://schemas.microsoft.com/office/drawing/2014/main" id="{43FC16B7-CB19-4D83-A466-E6B42C7AE3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380" t="16667" r="17330" b="16667"/>
          <a:stretch/>
        </p:blipFill>
        <p:spPr bwMode="auto">
          <a:xfrm>
            <a:off x="4272490" y="3069000"/>
            <a:ext cx="715933"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con email | Free SVG">
            <a:extLst>
              <a:ext uri="{FF2B5EF4-FFF2-40B4-BE49-F238E27FC236}">
                <a16:creationId xmlns:a16="http://schemas.microsoft.com/office/drawing/2014/main" id="{F993090C-882A-4185-8569-799E971593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3415" y="3069000"/>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8" name="Marcador de texto 7">
            <a:extLst>
              <a:ext uri="{FF2B5EF4-FFF2-40B4-BE49-F238E27FC236}">
                <a16:creationId xmlns:a16="http://schemas.microsoft.com/office/drawing/2014/main" id="{1BCCD76E-E0EF-4331-8081-47EE744F5F3A}"/>
              </a:ext>
            </a:extLst>
          </p:cNvPr>
          <p:cNvSpPr>
            <a:spLocks noGrp="1"/>
          </p:cNvSpPr>
          <p:nvPr>
            <p:ph type="body" idx="1"/>
          </p:nvPr>
        </p:nvSpPr>
        <p:spPr>
          <a:xfrm>
            <a:off x="766521" y="3968999"/>
            <a:ext cx="1825821" cy="360000"/>
          </a:xfrm>
        </p:spPr>
        <p:txBody>
          <a:bodyPr>
            <a:normAutofit fontScale="92500" lnSpcReduction="10000"/>
          </a:bodyPr>
          <a:lstStyle/>
          <a:p>
            <a:pPr algn="ctr"/>
            <a:r>
              <a:rPr lang="es-CO" b="1" dirty="0">
                <a:solidFill>
                  <a:schemeClr val="tx1"/>
                </a:solidFill>
                <a:latin typeface="Calibri" panose="020F0502020204030204" pitchFamily="34" charset="0"/>
                <a:ea typeface="Calibri" panose="020F0502020204030204" pitchFamily="34" charset="0"/>
                <a:cs typeface="Calibri" panose="020F0502020204030204" pitchFamily="34" charset="0"/>
              </a:rPr>
              <a:t>@csj_guajira </a:t>
            </a:r>
          </a:p>
        </p:txBody>
      </p:sp>
      <p:sp>
        <p:nvSpPr>
          <p:cNvPr id="16" name="Marcador de texto 7">
            <a:extLst>
              <a:ext uri="{FF2B5EF4-FFF2-40B4-BE49-F238E27FC236}">
                <a16:creationId xmlns:a16="http://schemas.microsoft.com/office/drawing/2014/main" id="{5B1C88D3-AE77-4D1A-A85B-E37E53A1B9E5}"/>
              </a:ext>
            </a:extLst>
          </p:cNvPr>
          <p:cNvSpPr txBox="1">
            <a:spLocks/>
          </p:cNvSpPr>
          <p:nvPr/>
        </p:nvSpPr>
        <p:spPr>
          <a:xfrm>
            <a:off x="3717545" y="3968999"/>
            <a:ext cx="1825821" cy="360000"/>
          </a:xfrm>
          <a:prstGeom prst="rect">
            <a:avLst/>
          </a:prstGeom>
        </p:spPr>
        <p:txBody>
          <a:bodyPr vert="horz" lIns="91440" tIns="45720" rIns="91440" bIns="45720" rtlCol="0" anchor="ctr">
            <a:normAutofit fontScale="92500"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es-CO" b="1" dirty="0">
                <a:solidFill>
                  <a:schemeClr val="tx1"/>
                </a:solidFill>
                <a:latin typeface="Calibri" panose="020F0502020204030204" pitchFamily="34" charset="0"/>
                <a:ea typeface="Calibri" panose="020F0502020204030204" pitchFamily="34" charset="0"/>
                <a:cs typeface="Calibri" panose="020F0502020204030204" pitchFamily="34" charset="0"/>
              </a:rPr>
              <a:t>@CSJ_LaGuajira</a:t>
            </a:r>
          </a:p>
        </p:txBody>
      </p:sp>
      <p:pic>
        <p:nvPicPr>
          <p:cNvPr id="1038" name="Picture 14" descr="icono de facebook png 16716481 PNG">
            <a:extLst>
              <a:ext uri="{FF2B5EF4-FFF2-40B4-BE49-F238E27FC236}">
                <a16:creationId xmlns:a16="http://schemas.microsoft.com/office/drawing/2014/main" id="{BABD2735-CC81-4BB6-9D65-85A88C55871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753" t="19877" r="19877" b="20000"/>
          <a:stretch/>
        </p:blipFill>
        <p:spPr bwMode="auto">
          <a:xfrm>
            <a:off x="10185162" y="3069000"/>
            <a:ext cx="722957" cy="720000"/>
          </a:xfrm>
          <a:prstGeom prst="rect">
            <a:avLst/>
          </a:prstGeom>
          <a:noFill/>
          <a:extLst>
            <a:ext uri="{909E8E84-426E-40DD-AFC4-6F175D3DCCD1}">
              <a14:hiddenFill xmlns:a14="http://schemas.microsoft.com/office/drawing/2010/main">
                <a:solidFill>
                  <a:srgbClr val="FFFFFF"/>
                </a:solidFill>
              </a14:hiddenFill>
            </a:ext>
          </a:extLst>
        </p:spPr>
      </p:pic>
      <p:sp>
        <p:nvSpPr>
          <p:cNvPr id="21" name="Marcador de texto 7">
            <a:extLst>
              <a:ext uri="{FF2B5EF4-FFF2-40B4-BE49-F238E27FC236}">
                <a16:creationId xmlns:a16="http://schemas.microsoft.com/office/drawing/2014/main" id="{95C73D85-AB55-4E4F-A0CF-F2A8CDD0B13E}"/>
              </a:ext>
            </a:extLst>
          </p:cNvPr>
          <p:cNvSpPr txBox="1">
            <a:spLocks/>
          </p:cNvSpPr>
          <p:nvPr/>
        </p:nvSpPr>
        <p:spPr>
          <a:xfrm>
            <a:off x="9325313" y="3788999"/>
            <a:ext cx="2442653" cy="720000"/>
          </a:xfrm>
          <a:prstGeom prst="rect">
            <a:avLst/>
          </a:prstGeom>
        </p:spPr>
        <p:txBody>
          <a:bodyPr vert="horz" lIns="91440" tIns="45720" rIns="91440" bIns="45720" rtlCol="0" anchor="ctr">
            <a:normAutofit fontScale="925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es-ES" sz="1900" b="1" dirty="0">
                <a:solidFill>
                  <a:schemeClr val="tx1"/>
                </a:solidFill>
                <a:latin typeface="Calibri" panose="020F0502020204030204" pitchFamily="34" charset="0"/>
                <a:ea typeface="Calibri" panose="020F0502020204030204" pitchFamily="34" charset="0"/>
                <a:cs typeface="Calibri" panose="020F0502020204030204" pitchFamily="34" charset="0"/>
              </a:rPr>
              <a:t>Consejo Seccional de la Judicatura de La Guajira</a:t>
            </a:r>
            <a:endParaRPr lang="es-CO" sz="19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22" name="Marcador de texto 7">
            <a:extLst>
              <a:ext uri="{FF2B5EF4-FFF2-40B4-BE49-F238E27FC236}">
                <a16:creationId xmlns:a16="http://schemas.microsoft.com/office/drawing/2014/main" id="{4A2F702C-26FD-4DBA-B8B6-3B533DD26625}"/>
              </a:ext>
            </a:extLst>
          </p:cNvPr>
          <p:cNvSpPr txBox="1">
            <a:spLocks/>
          </p:cNvSpPr>
          <p:nvPr/>
        </p:nvSpPr>
        <p:spPr>
          <a:xfrm>
            <a:off x="6043207" y="3719566"/>
            <a:ext cx="3020415" cy="858867"/>
          </a:xfrm>
          <a:prstGeom prst="rect">
            <a:avLst/>
          </a:prstGeom>
        </p:spPr>
        <p:txBody>
          <a:bodyPr vert="horz" lIns="91440" tIns="45720" rIns="91440" bIns="45720" rtlCol="0" anchor="ctr">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es-CO" sz="1800" b="1" dirty="0">
                <a:solidFill>
                  <a:schemeClr val="tx1"/>
                </a:solidFill>
                <a:latin typeface="Calibri" panose="020F0502020204030204" pitchFamily="34" charset="0"/>
                <a:ea typeface="Calibri" panose="020F0502020204030204" pitchFamily="34" charset="0"/>
                <a:cs typeface="Calibri" panose="020F0502020204030204" pitchFamily="34" charset="0"/>
              </a:rPr>
              <a:t>mecsjguajira</a:t>
            </a:r>
          </a:p>
          <a:p>
            <a:pPr algn="ctr">
              <a:spcBef>
                <a:spcPts val="0"/>
              </a:spcBef>
              <a:spcAft>
                <a:spcPts val="0"/>
              </a:spcAft>
            </a:pPr>
            <a:r>
              <a:rPr lang="es-CO" sz="1800" b="1" dirty="0">
                <a:solidFill>
                  <a:schemeClr val="tx1"/>
                </a:solidFill>
                <a:latin typeface="Calibri" panose="020F0502020204030204" pitchFamily="34" charset="0"/>
                <a:ea typeface="Calibri" panose="020F0502020204030204" pitchFamily="34" charset="0"/>
                <a:cs typeface="Calibri" panose="020F0502020204030204" pitchFamily="34" charset="0"/>
              </a:rPr>
              <a:t>@cendoj.ramajudicial.gov.co</a:t>
            </a:r>
          </a:p>
        </p:txBody>
      </p:sp>
      <p:sp>
        <p:nvSpPr>
          <p:cNvPr id="23" name="Título 1">
            <a:extLst>
              <a:ext uri="{FF2B5EF4-FFF2-40B4-BE49-F238E27FC236}">
                <a16:creationId xmlns:a16="http://schemas.microsoft.com/office/drawing/2014/main" id="{B7F7EA2D-F982-48EC-820E-2E85646BFBB4}"/>
              </a:ext>
            </a:extLst>
          </p:cNvPr>
          <p:cNvSpPr>
            <a:spLocks noGrp="1"/>
          </p:cNvSpPr>
          <p:nvPr>
            <p:ph type="title"/>
          </p:nvPr>
        </p:nvSpPr>
        <p:spPr>
          <a:xfrm>
            <a:off x="3413693" y="889002"/>
            <a:ext cx="5364615" cy="1507067"/>
          </a:xfrm>
        </p:spPr>
        <p:txBody>
          <a:bodyPr>
            <a:normAutofit/>
          </a:bodyPr>
          <a:lstStyle/>
          <a:p>
            <a:pPr algn="ctr"/>
            <a:r>
              <a:rPr lang="es-CO" b="1" dirty="0">
                <a:latin typeface="Calibri" panose="020F0502020204030204" pitchFamily="34" charset="0"/>
                <a:ea typeface="Calibri" panose="020F0502020204030204" pitchFamily="34" charset="0"/>
                <a:cs typeface="Calibri" panose="020F0502020204030204" pitchFamily="34" charset="0"/>
              </a:rPr>
              <a:t>Canales institucionales</a:t>
            </a:r>
            <a:endParaRPr lang="es-CO" sz="3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3023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911C3A-BBDF-DACB-588A-4948BBE0D71E}"/>
              </a:ext>
            </a:extLst>
          </p:cNvPr>
          <p:cNvSpPr>
            <a:spLocks noGrp="1"/>
          </p:cNvSpPr>
          <p:nvPr>
            <p:ph idx="1"/>
          </p:nvPr>
        </p:nvSpPr>
        <p:spPr>
          <a:xfrm>
            <a:off x="684211" y="685800"/>
            <a:ext cx="10195455" cy="3615267"/>
          </a:xfrm>
        </p:spPr>
        <p:txBody>
          <a:bodyPr/>
          <a:lstStyle/>
          <a:p>
            <a:pPr marL="0" indent="0" algn="just">
              <a:buNone/>
            </a:pPr>
            <a:r>
              <a:rPr lang="es-MX"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De conformidad con las necesidades presentadas al interior de los despachos judiciales, con ocasión a la carga laboral soportada por estos, la cual desborda la capacidad humana operativa, se dio la creación de cargos transitorios con la finalidad de descongestionar dichas dependencias, como a continuación se relaciona:</a:t>
            </a:r>
          </a:p>
          <a:p>
            <a:endParaRPr lang="es-CO" dirty="0"/>
          </a:p>
        </p:txBody>
      </p:sp>
      <p:pic>
        <p:nvPicPr>
          <p:cNvPr id="4" name="Imagen 3">
            <a:extLst>
              <a:ext uri="{FF2B5EF4-FFF2-40B4-BE49-F238E27FC236}">
                <a16:creationId xmlns:a16="http://schemas.microsoft.com/office/drawing/2014/main" id="{EFC86F3D-2D01-F795-ED26-923D95F8DA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sp>
        <p:nvSpPr>
          <p:cNvPr id="7" name="Elipse 6">
            <a:extLst>
              <a:ext uri="{FF2B5EF4-FFF2-40B4-BE49-F238E27FC236}">
                <a16:creationId xmlns:a16="http://schemas.microsoft.com/office/drawing/2014/main" id="{F58859BC-4538-4FA9-E5CA-389991409333}"/>
              </a:ext>
            </a:extLst>
          </p:cNvPr>
          <p:cNvSpPr/>
          <p:nvPr/>
        </p:nvSpPr>
        <p:spPr>
          <a:xfrm>
            <a:off x="3767666" y="3429000"/>
            <a:ext cx="4445001" cy="2031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32 cargos creados de manera transitoria en despachos judiciales</a:t>
            </a:r>
          </a:p>
        </p:txBody>
      </p:sp>
    </p:spTree>
    <p:extLst>
      <p:ext uri="{BB962C8B-B14F-4D97-AF65-F5344CB8AC3E}">
        <p14:creationId xmlns:p14="http://schemas.microsoft.com/office/powerpoint/2010/main" val="266544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0C4EFDA7-BF42-E886-43D4-0E0390942470}"/>
              </a:ext>
            </a:extLst>
          </p:cNvPr>
          <p:cNvSpPr>
            <a:spLocks noGrp="1" noChangeArrowheads="1"/>
          </p:cNvSpPr>
          <p:nvPr>
            <p:ph type="ctrTitle"/>
          </p:nvPr>
        </p:nvSpPr>
        <p:spPr bwMode="auto">
          <a:xfrm>
            <a:off x="2970828" y="0"/>
            <a:ext cx="7089539"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eaLnBrk="0" fontAlgn="base" hangingPunct="0">
              <a:spcAft>
                <a:spcPct val="0"/>
              </a:spcAft>
            </a:pPr>
            <a:br>
              <a:rPr kumimoji="0" lang="es-MX" altLang="es-MX"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s-MX" altLang="es-MX"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FORTALECIMIENTO DE LA OFERTA JUDICIAL</a:t>
            </a:r>
            <a:br>
              <a:rPr kumimoji="0" lang="es-MX" altLang="es-MX"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endParaRPr kumimoji="0" lang="es-MX" altLang="es-MX"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lvl="0" algn="ctr" defTabSz="914400" eaLnBrk="0" fontAlgn="base" hangingPunct="0">
              <a:spcAft>
                <a:spcPct val="0"/>
              </a:spcAft>
            </a:pPr>
            <a:r>
              <a:rPr kumimoji="0" lang="es-MX" altLang="es-MX"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CREACIÓN DE </a:t>
            </a:r>
            <a:r>
              <a:rPr lang="es-MX" altLang="es-MX" sz="1800" b="1" cap="none" dirty="0">
                <a:ln>
                  <a:noFill/>
                </a:ln>
                <a:latin typeface="Calibri" panose="020F0502020204030204" pitchFamily="34" charset="0"/>
                <a:ea typeface="Calibri" panose="020F0502020204030204" pitchFamily="34" charset="0"/>
                <a:cs typeface="Calibri" panose="020F0502020204030204" pitchFamily="34" charset="0"/>
              </a:rPr>
              <a:t>MEDIDAS TRANSITORIAS </a:t>
            </a:r>
            <a:br>
              <a:rPr kumimoji="0" lang="es-MX" altLang="es-MX"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s-MX" altLang="es-MX"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ACUERDOS PCSJ24</a:t>
            </a:r>
            <a:r>
              <a:rPr lang="es-MX" altLang="es-MX" sz="1600" b="1" cap="none" dirty="0">
                <a:ln>
                  <a:noFill/>
                </a:ln>
                <a:latin typeface="Calibri" panose="020F0502020204030204" pitchFamily="34" charset="0"/>
                <a:ea typeface="Calibri" panose="020F0502020204030204" pitchFamily="34" charset="0"/>
                <a:cs typeface="Calibri" panose="020F0502020204030204" pitchFamily="34" charset="0"/>
              </a:rPr>
              <a:t>-12194 -12198</a:t>
            </a:r>
            <a:endParaRPr kumimoji="0" lang="es-MX" altLang="es-MX"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9" name="Imagen 8">
            <a:extLst>
              <a:ext uri="{FF2B5EF4-FFF2-40B4-BE49-F238E27FC236}">
                <a16:creationId xmlns:a16="http://schemas.microsoft.com/office/drawing/2014/main" id="{7F1FB174-901B-4E2D-B267-E285367D38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graphicFrame>
        <p:nvGraphicFramePr>
          <p:cNvPr id="3" name="Objeto 2">
            <a:extLst>
              <a:ext uri="{FF2B5EF4-FFF2-40B4-BE49-F238E27FC236}">
                <a16:creationId xmlns:a16="http://schemas.microsoft.com/office/drawing/2014/main" id="{29298471-0720-520B-9C1E-B6A16666A7B6}"/>
              </a:ext>
            </a:extLst>
          </p:cNvPr>
          <p:cNvGraphicFramePr>
            <a:graphicFrameLocks noChangeAspect="1"/>
          </p:cNvGraphicFramePr>
          <p:nvPr>
            <p:extLst>
              <p:ext uri="{D42A27DB-BD31-4B8C-83A1-F6EECF244321}">
                <p14:modId xmlns:p14="http://schemas.microsoft.com/office/powerpoint/2010/main" val="359176044"/>
              </p:ext>
            </p:extLst>
          </p:nvPr>
        </p:nvGraphicFramePr>
        <p:xfrm>
          <a:off x="2148567" y="1468132"/>
          <a:ext cx="8128000" cy="5018087"/>
        </p:xfrm>
        <a:graphic>
          <a:graphicData uri="http://schemas.openxmlformats.org/presentationml/2006/ole">
            <mc:AlternateContent xmlns:mc="http://schemas.openxmlformats.org/markup-compatibility/2006">
              <mc:Choice xmlns:v="urn:schemas-microsoft-com:vml" Requires="v">
                <p:oleObj name="Worksheet" r:id="rId3" imgW="11725141" imgH="7239129" progId="Excel.Sheet.12">
                  <p:embed/>
                </p:oleObj>
              </mc:Choice>
              <mc:Fallback>
                <p:oleObj name="Worksheet" r:id="rId3" imgW="11725141" imgH="7239129" progId="Excel.Sheet.12">
                  <p:embed/>
                  <p:pic>
                    <p:nvPicPr>
                      <p:cNvPr id="3" name="Objeto 2">
                        <a:extLst>
                          <a:ext uri="{FF2B5EF4-FFF2-40B4-BE49-F238E27FC236}">
                            <a16:creationId xmlns:a16="http://schemas.microsoft.com/office/drawing/2014/main" id="{29298471-0720-520B-9C1E-B6A16666A7B6}"/>
                          </a:ext>
                        </a:extLst>
                      </p:cNvPr>
                      <p:cNvPicPr/>
                      <p:nvPr/>
                    </p:nvPicPr>
                    <p:blipFill>
                      <a:blip r:embed="rId4"/>
                      <a:stretch>
                        <a:fillRect/>
                      </a:stretch>
                    </p:blipFill>
                    <p:spPr>
                      <a:xfrm>
                        <a:off x="2148567" y="1468132"/>
                        <a:ext cx="8128000" cy="5018087"/>
                      </a:xfrm>
                      <a:prstGeom prst="rect">
                        <a:avLst/>
                      </a:prstGeom>
                    </p:spPr>
                  </p:pic>
                </p:oleObj>
              </mc:Fallback>
            </mc:AlternateContent>
          </a:graphicData>
        </a:graphic>
      </p:graphicFrame>
    </p:spTree>
    <p:extLst>
      <p:ext uri="{BB962C8B-B14F-4D97-AF65-F5344CB8AC3E}">
        <p14:creationId xmlns:p14="http://schemas.microsoft.com/office/powerpoint/2010/main" val="4200682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B17245-5BDC-DEB7-8E9E-4472299E505D}"/>
              </a:ext>
            </a:extLst>
          </p:cNvPr>
          <p:cNvSpPr>
            <a:spLocks noGrp="1"/>
          </p:cNvSpPr>
          <p:nvPr>
            <p:ph type="title"/>
          </p:nvPr>
        </p:nvSpPr>
        <p:spPr>
          <a:xfrm>
            <a:off x="3202822" y="-229047"/>
            <a:ext cx="8534400" cy="1507067"/>
          </a:xfrm>
        </p:spPr>
        <p:txBody>
          <a:bodyPr/>
          <a:lstStyle/>
          <a:p>
            <a:r>
              <a:rPr lang="es-CO" dirty="0"/>
              <a:t>Vigilancias judiciales</a:t>
            </a:r>
          </a:p>
        </p:txBody>
      </p:sp>
      <p:sp>
        <p:nvSpPr>
          <p:cNvPr id="5" name="CuadroTexto 4">
            <a:extLst>
              <a:ext uri="{FF2B5EF4-FFF2-40B4-BE49-F238E27FC236}">
                <a16:creationId xmlns:a16="http://schemas.microsoft.com/office/drawing/2014/main" id="{B8F30AB9-4501-4D40-5D8C-E967F9E1D081}"/>
              </a:ext>
            </a:extLst>
          </p:cNvPr>
          <p:cNvSpPr txBox="1"/>
          <p:nvPr/>
        </p:nvSpPr>
        <p:spPr>
          <a:xfrm>
            <a:off x="1465374" y="1727200"/>
            <a:ext cx="9422760" cy="3182410"/>
          </a:xfrm>
          <a:prstGeom prst="rect">
            <a:avLst/>
          </a:prstGeom>
          <a:noFill/>
        </p:spPr>
        <p:txBody>
          <a:bodyPr wrap="square">
            <a:spAutoFit/>
          </a:bodyPr>
          <a:lstStyle/>
          <a:p>
            <a:pPr algn="just">
              <a:lnSpc>
                <a:spcPct val="110000"/>
              </a:lnSpc>
              <a:spcAft>
                <a:spcPts val="600"/>
              </a:spcAft>
            </a:pPr>
            <a:r>
              <a:rPr lang="es-CO" dirty="0">
                <a:effectLst/>
                <a:latin typeface="Arial" panose="020B0604020202020204" pitchFamily="34" charset="0"/>
                <a:ea typeface="Times New Roman" panose="02020603050405020304" pitchFamily="18" charset="0"/>
                <a:cs typeface="Arial" panose="020B0604020202020204" pitchFamily="34" charset="0"/>
              </a:rPr>
              <a:t>Una de las funciones a cargo del Consejo Seccional es la de “ejercer la vigilancia judicial para que la justicia se administre de forma oportuna y eficazmente, así́ como cuidar del normal desempeño de las labores de los funcionarios y empleados de la Rama Judicial”, con fundamento en el numeral 6o del artículo 101 de la ley 270 de 1996, tarea que es fundamental para la garantía al ciudadano del acceso a una justicia pronta y oportuna. </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0000"/>
              </a:lnSpc>
              <a:spcAft>
                <a:spcPts val="600"/>
              </a:spcAft>
            </a:pPr>
            <a:r>
              <a:rPr lang="es-CO" dirty="0">
                <a:effectLst/>
                <a:latin typeface="Arial" panose="020B0604020202020204" pitchFamily="34" charset="0"/>
                <a:ea typeface="Times New Roman" panose="02020603050405020304" pitchFamily="18" charset="0"/>
                <a:cs typeface="Arial" panose="020B0604020202020204" pitchFamily="34" charset="0"/>
              </a:rPr>
              <a:t> </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MX" dirty="0">
                <a:effectLst/>
                <a:latin typeface="Arial" panose="020B0604020202020204" pitchFamily="34" charset="0"/>
                <a:ea typeface="Calibri" panose="020F0502020204030204" pitchFamily="34" charset="0"/>
                <a:cs typeface="Arial" panose="020B0604020202020204" pitchFamily="34" charset="0"/>
              </a:rPr>
              <a:t>Durante el tercer trimestre de 2024 se tramitaron un total de 52</a:t>
            </a:r>
            <a:r>
              <a:rPr lang="es-MX" b="1" dirty="0">
                <a:effectLst/>
                <a:latin typeface="Arial" panose="020B0604020202020204" pitchFamily="34" charset="0"/>
                <a:ea typeface="Calibri" panose="020F0502020204030204" pitchFamily="34" charset="0"/>
                <a:cs typeface="Arial" panose="020B0604020202020204" pitchFamily="34" charset="0"/>
              </a:rPr>
              <a:t> </a:t>
            </a:r>
            <a:r>
              <a:rPr lang="es-MX" dirty="0">
                <a:effectLst/>
                <a:latin typeface="Arial" panose="020B0604020202020204" pitchFamily="34" charset="0"/>
                <a:ea typeface="Calibri" panose="020F0502020204030204" pitchFamily="34" charset="0"/>
                <a:cs typeface="Arial" panose="020B0604020202020204" pitchFamily="34" charset="0"/>
              </a:rPr>
              <a:t>Vigilancias Judiciales, donde el 95% correspondió a la Jurisdicción Ordinaria y el 4% a la Administrativa, Disciplinario 1% (ACUERDO No. PSAA11-8716 de Octubre 6 de 2011), las cuales tienen como finalidad, evaluar la aplicación fiel de los principios de la oportunidad y la eficacia. </a:t>
            </a:r>
            <a:endParaRPr lang="es-MX" sz="20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Imagen 2">
            <a:extLst>
              <a:ext uri="{FF2B5EF4-FFF2-40B4-BE49-F238E27FC236}">
                <a16:creationId xmlns:a16="http://schemas.microsoft.com/office/drawing/2014/main" id="{17A08ABE-1ED2-6089-94AF-3E2D2240A3C1}"/>
              </a:ext>
            </a:extLst>
          </p:cNvPr>
          <p:cNvPicPr>
            <a:picLocks noChangeAspect="1"/>
          </p:cNvPicPr>
          <p:nvPr/>
        </p:nvPicPr>
        <p:blipFill>
          <a:blip r:embed="rId2"/>
          <a:stretch>
            <a:fillRect/>
          </a:stretch>
        </p:blipFill>
        <p:spPr>
          <a:xfrm>
            <a:off x="38786" y="128211"/>
            <a:ext cx="2853175" cy="792549"/>
          </a:xfrm>
          <a:prstGeom prst="rect">
            <a:avLst/>
          </a:prstGeom>
        </p:spPr>
      </p:pic>
    </p:spTree>
    <p:extLst>
      <p:ext uri="{BB962C8B-B14F-4D97-AF65-F5344CB8AC3E}">
        <p14:creationId xmlns:p14="http://schemas.microsoft.com/office/powerpoint/2010/main" val="3580442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B17245-5BDC-DEB7-8E9E-4472299E505D}"/>
              </a:ext>
            </a:extLst>
          </p:cNvPr>
          <p:cNvSpPr>
            <a:spLocks noGrp="1"/>
          </p:cNvSpPr>
          <p:nvPr>
            <p:ph type="title"/>
          </p:nvPr>
        </p:nvSpPr>
        <p:spPr>
          <a:xfrm>
            <a:off x="3202822" y="-229047"/>
            <a:ext cx="8534400" cy="1507067"/>
          </a:xfrm>
        </p:spPr>
        <p:txBody>
          <a:bodyPr/>
          <a:lstStyle/>
          <a:p>
            <a:r>
              <a:rPr lang="es-CO" dirty="0"/>
              <a:t>Vigilancias judiciales</a:t>
            </a:r>
          </a:p>
        </p:txBody>
      </p:sp>
      <p:pic>
        <p:nvPicPr>
          <p:cNvPr id="6" name="Imagen 5">
            <a:extLst>
              <a:ext uri="{FF2B5EF4-FFF2-40B4-BE49-F238E27FC236}">
                <a16:creationId xmlns:a16="http://schemas.microsoft.com/office/drawing/2014/main" id="{917AD1CF-F43E-25D6-7091-5DB66B511152}"/>
              </a:ext>
            </a:extLst>
          </p:cNvPr>
          <p:cNvPicPr>
            <a:picLocks noChangeAspect="1"/>
          </p:cNvPicPr>
          <p:nvPr/>
        </p:nvPicPr>
        <p:blipFill rotWithShape="1">
          <a:blip r:embed="rId2"/>
          <a:srcRect l="21387" t="29431" r="11056" b="11458"/>
          <a:stretch/>
        </p:blipFill>
        <p:spPr bwMode="auto">
          <a:xfrm>
            <a:off x="2010833" y="1418936"/>
            <a:ext cx="8170333" cy="4020127"/>
          </a:xfrm>
          <a:prstGeom prst="rect">
            <a:avLst/>
          </a:prstGeom>
          <a:ln>
            <a:noFill/>
          </a:ln>
          <a:extLst>
            <a:ext uri="{53640926-AAD7-44D8-BBD7-CCE9431645EC}">
              <a14:shadowObscured xmlns:a14="http://schemas.microsoft.com/office/drawing/2010/main"/>
            </a:ext>
          </a:extLst>
        </p:spPr>
      </p:pic>
      <p:pic>
        <p:nvPicPr>
          <p:cNvPr id="3" name="Imagen 2">
            <a:extLst>
              <a:ext uri="{FF2B5EF4-FFF2-40B4-BE49-F238E27FC236}">
                <a16:creationId xmlns:a16="http://schemas.microsoft.com/office/drawing/2014/main" id="{4B2E91A4-B9A2-9AEF-9306-3D0C76317254}"/>
              </a:ext>
            </a:extLst>
          </p:cNvPr>
          <p:cNvPicPr>
            <a:picLocks noChangeAspect="1"/>
          </p:cNvPicPr>
          <p:nvPr/>
        </p:nvPicPr>
        <p:blipFill>
          <a:blip r:embed="rId3"/>
          <a:stretch>
            <a:fillRect/>
          </a:stretch>
        </p:blipFill>
        <p:spPr>
          <a:xfrm>
            <a:off x="160912" y="159655"/>
            <a:ext cx="2853175" cy="792549"/>
          </a:xfrm>
          <a:prstGeom prst="rect">
            <a:avLst/>
          </a:prstGeom>
        </p:spPr>
      </p:pic>
    </p:spTree>
    <p:extLst>
      <p:ext uri="{BB962C8B-B14F-4D97-AF65-F5344CB8AC3E}">
        <p14:creationId xmlns:p14="http://schemas.microsoft.com/office/powerpoint/2010/main" val="192022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3874B7-77F5-EE71-F3B1-3FEFB9C363B4}"/>
              </a:ext>
            </a:extLst>
          </p:cNvPr>
          <p:cNvSpPr>
            <a:spLocks noGrp="1"/>
          </p:cNvSpPr>
          <p:nvPr>
            <p:ph type="title"/>
          </p:nvPr>
        </p:nvSpPr>
        <p:spPr>
          <a:xfrm>
            <a:off x="2170112" y="867832"/>
            <a:ext cx="8534400" cy="1507067"/>
          </a:xfrm>
        </p:spPr>
        <p:txBody>
          <a:bodyPr/>
          <a:lstStyle/>
          <a:p>
            <a:r>
              <a:rPr lang="es-CO" dirty="0"/>
              <a:t>Autorizaciones contractuales</a:t>
            </a:r>
          </a:p>
        </p:txBody>
      </p:sp>
      <p:pic>
        <p:nvPicPr>
          <p:cNvPr id="4" name="Marcador de contenido 3">
            <a:extLst>
              <a:ext uri="{FF2B5EF4-FFF2-40B4-BE49-F238E27FC236}">
                <a16:creationId xmlns:a16="http://schemas.microsoft.com/office/drawing/2014/main" id="{9CBD4AC8-0F81-9E2F-B653-D8B97444B405}"/>
              </a:ext>
            </a:extLst>
          </p:cNvPr>
          <p:cNvPicPr>
            <a:picLocks noGrp="1" noChangeAspect="1"/>
          </p:cNvPicPr>
          <p:nvPr>
            <p:ph idx="1"/>
          </p:nvPr>
        </p:nvPicPr>
        <p:blipFill>
          <a:blip r:embed="rId2"/>
          <a:stretch>
            <a:fillRect/>
          </a:stretch>
        </p:blipFill>
        <p:spPr>
          <a:xfrm>
            <a:off x="197425" y="280794"/>
            <a:ext cx="2853175" cy="792549"/>
          </a:xfrm>
          <a:prstGeom prst="rect">
            <a:avLst/>
          </a:prstGeom>
        </p:spPr>
      </p:pic>
      <p:sp>
        <p:nvSpPr>
          <p:cNvPr id="6" name="CuadroTexto 5">
            <a:extLst>
              <a:ext uri="{FF2B5EF4-FFF2-40B4-BE49-F238E27FC236}">
                <a16:creationId xmlns:a16="http://schemas.microsoft.com/office/drawing/2014/main" id="{A773D4FB-82CA-E8EA-46FC-10C95C04A6B8}"/>
              </a:ext>
            </a:extLst>
          </p:cNvPr>
          <p:cNvSpPr txBox="1"/>
          <p:nvPr/>
        </p:nvSpPr>
        <p:spPr>
          <a:xfrm>
            <a:off x="897467" y="2191869"/>
            <a:ext cx="10371666" cy="738664"/>
          </a:xfrm>
          <a:prstGeom prst="rect">
            <a:avLst/>
          </a:prstGeom>
          <a:noFill/>
        </p:spPr>
        <p:txBody>
          <a:bodyPr wrap="square">
            <a:spAutoFit/>
          </a:bodyPr>
          <a:lstStyle/>
          <a:p>
            <a:pPr algn="just"/>
            <a:r>
              <a:rPr lang="es-MX" sz="1400" b="0" i="0" u="none" strike="noStrike" baseline="0" dirty="0">
                <a:latin typeface="Arial" panose="020B0604020202020204" pitchFamily="34" charset="0"/>
                <a:cs typeface="Arial" panose="020B0604020202020204" pitchFamily="34" charset="0"/>
              </a:rPr>
              <a:t>Conforme a lo establecido en el Acuerdo PCSJA19-11339 de julio 16 de 2019, se autorizó a la Dirección Seccional de Administración Judicial de Riohacha para la adquisición de los siguientes bienes y servicios, cuya cuantía osciló entre los 100 y 3000 salarios mínimos legales mensuales vigentes los siguientes contratos:</a:t>
            </a:r>
            <a:endParaRPr lang="es-CO" dirty="0">
              <a:latin typeface="Arial" panose="020B0604020202020204" pitchFamily="34" charset="0"/>
              <a:cs typeface="Arial" panose="020B0604020202020204" pitchFamily="34" charset="0"/>
            </a:endParaRPr>
          </a:p>
        </p:txBody>
      </p:sp>
      <p:graphicFrame>
        <p:nvGraphicFramePr>
          <p:cNvPr id="7" name="Tabla 6">
            <a:extLst>
              <a:ext uri="{FF2B5EF4-FFF2-40B4-BE49-F238E27FC236}">
                <a16:creationId xmlns:a16="http://schemas.microsoft.com/office/drawing/2014/main" id="{2944AA57-BCFE-75E5-6563-9F56CFF9AD65}"/>
              </a:ext>
            </a:extLst>
          </p:cNvPr>
          <p:cNvGraphicFramePr>
            <a:graphicFrameLocks noGrp="1"/>
          </p:cNvGraphicFramePr>
          <p:nvPr>
            <p:extLst>
              <p:ext uri="{D42A27DB-BD31-4B8C-83A1-F6EECF244321}">
                <p14:modId xmlns:p14="http://schemas.microsoft.com/office/powerpoint/2010/main" val="1716346211"/>
              </p:ext>
            </p:extLst>
          </p:nvPr>
        </p:nvGraphicFramePr>
        <p:xfrm>
          <a:off x="2830882" y="3085272"/>
          <a:ext cx="6504835" cy="3491934"/>
        </p:xfrm>
        <a:graphic>
          <a:graphicData uri="http://schemas.openxmlformats.org/drawingml/2006/table">
            <a:tbl>
              <a:tblPr firstRow="1" firstCol="1" bandRow="1"/>
              <a:tblGrid>
                <a:gridCol w="1468475">
                  <a:extLst>
                    <a:ext uri="{9D8B030D-6E8A-4147-A177-3AD203B41FA5}">
                      <a16:colId xmlns:a16="http://schemas.microsoft.com/office/drawing/2014/main" val="1828982689"/>
                    </a:ext>
                  </a:extLst>
                </a:gridCol>
                <a:gridCol w="1442240">
                  <a:extLst>
                    <a:ext uri="{9D8B030D-6E8A-4147-A177-3AD203B41FA5}">
                      <a16:colId xmlns:a16="http://schemas.microsoft.com/office/drawing/2014/main" val="219477052"/>
                    </a:ext>
                  </a:extLst>
                </a:gridCol>
                <a:gridCol w="3594120">
                  <a:extLst>
                    <a:ext uri="{9D8B030D-6E8A-4147-A177-3AD203B41FA5}">
                      <a16:colId xmlns:a16="http://schemas.microsoft.com/office/drawing/2014/main" val="3992937945"/>
                    </a:ext>
                  </a:extLst>
                </a:gridCol>
              </a:tblGrid>
              <a:tr h="422966">
                <a:tc>
                  <a:txBody>
                    <a:bodyPr/>
                    <a:lstStyle/>
                    <a:p>
                      <a:pPr algn="just">
                        <a:lnSpc>
                          <a:spcPct val="107000"/>
                        </a:lnSpc>
                        <a:spcAft>
                          <a:spcPts val="800"/>
                        </a:spcAft>
                      </a:pPr>
                      <a:r>
                        <a:rPr lang="es-MX" sz="1100" kern="1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ACTO ADMINISTRATIVO</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just">
                        <a:lnSpc>
                          <a:spcPct val="107000"/>
                        </a:lnSpc>
                        <a:spcAft>
                          <a:spcPts val="800"/>
                        </a:spcAft>
                      </a:pPr>
                      <a:r>
                        <a:rPr lang="es-MX" sz="1100" kern="1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FECHA</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just">
                        <a:lnSpc>
                          <a:spcPct val="107000"/>
                        </a:lnSpc>
                        <a:spcAft>
                          <a:spcPts val="800"/>
                        </a:spcAft>
                      </a:pPr>
                      <a:r>
                        <a:rPr lang="es-MX" sz="1100" kern="1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DESCRIPCION</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extLst>
                  <a:ext uri="{0D108BD9-81ED-4DB2-BD59-A6C34878D82A}">
                    <a16:rowId xmlns:a16="http://schemas.microsoft.com/office/drawing/2014/main" val="3686460407"/>
                  </a:ext>
                </a:extLst>
              </a:tr>
              <a:tr h="853139">
                <a:tc>
                  <a:txBody>
                    <a:bodyPr/>
                    <a:lstStyle/>
                    <a:p>
                      <a:pPr algn="just">
                        <a:lnSpc>
                          <a:spcPct val="107000"/>
                        </a:lnSpc>
                        <a:spcAft>
                          <a:spcPts val="800"/>
                        </a:spcAft>
                      </a:pPr>
                      <a:r>
                        <a:rPr lang="es-MX" sz="11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RESOLUCION No. CSJGUR24-403</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31-07-2024</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i="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 autoriza “Contratar la prestación de servicios de apoyo operativo y logístico para el desarrollo de actividades contempladas en el plan nacional de bienestar social y seguridad y salud en el trabajo para los servidores judiciales en el Departamento de La Guajira</a:t>
                      </a:r>
                      <a:endParaRPr lang="es-MX"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342374895"/>
                  </a:ext>
                </a:extLst>
              </a:tr>
              <a:tr h="934352">
                <a:tc>
                  <a:txBody>
                    <a:bodyPr/>
                    <a:lstStyle/>
                    <a:p>
                      <a:pPr algn="just">
                        <a:lnSpc>
                          <a:spcPct val="107000"/>
                        </a:lnSpc>
                        <a:spcAft>
                          <a:spcPts val="800"/>
                        </a:spcAft>
                      </a:pPr>
                      <a:r>
                        <a:rPr lang="es-MX" sz="11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RESOLUCION No. CSJGUR24-419</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08-08-2024</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i="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autorización para adelantar un proceso contractual para la adquisición de UPS para los despachos judiciales y demás dependencias de la</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100" i="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Rama Judicial en el departamento de La Guajira</a:t>
                      </a:r>
                      <a:r>
                        <a:rPr lang="es-MX" sz="11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077132160"/>
                  </a:ext>
                </a:extLst>
              </a:tr>
              <a:tr h="853139">
                <a:tc>
                  <a:txBody>
                    <a:bodyPr/>
                    <a:lstStyle/>
                    <a:p>
                      <a:pPr algn="just">
                        <a:lnSpc>
                          <a:spcPct val="107000"/>
                        </a:lnSpc>
                        <a:spcAft>
                          <a:spcPts val="800"/>
                        </a:spcAft>
                      </a:pPr>
                      <a:r>
                        <a:rPr lang="es-MX" sz="11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RESOLUCION N CSJGUR24-520</a:t>
                      </a:r>
                      <a:endParaRPr lang="es-MX"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19-09-2024</a:t>
                      </a:r>
                      <a:endParaRPr lang="es-MX"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800"/>
                        </a:spcAft>
                      </a:pPr>
                      <a:r>
                        <a:rPr lang="es-MX" sz="1100" i="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autorización para adelantar un proceso contractual para contratar el suministro e instalación de aires acondicionados para los despachos judiciales y dependencias adscritas a la Dirección Seccional de Administración Judicial de Riohacha, departamento de La Guajira”</a:t>
                      </a:r>
                      <a:endParaRPr lang="es-MX"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2343" marR="623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545095746"/>
                  </a:ext>
                </a:extLst>
              </a:tr>
            </a:tbl>
          </a:graphicData>
        </a:graphic>
      </p:graphicFrame>
    </p:spTree>
    <p:extLst>
      <p:ext uri="{BB962C8B-B14F-4D97-AF65-F5344CB8AC3E}">
        <p14:creationId xmlns:p14="http://schemas.microsoft.com/office/powerpoint/2010/main" val="62987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AD6C1F-FE09-3893-94C4-10366B885C29}"/>
              </a:ext>
            </a:extLst>
          </p:cNvPr>
          <p:cNvSpPr>
            <a:spLocks noGrp="1"/>
          </p:cNvSpPr>
          <p:nvPr>
            <p:ph type="title"/>
          </p:nvPr>
        </p:nvSpPr>
        <p:spPr>
          <a:xfrm>
            <a:off x="1584729" y="889002"/>
            <a:ext cx="9022542" cy="1724973"/>
          </a:xfrm>
        </p:spPr>
        <p:txBody>
          <a:bodyPr>
            <a:noAutofit/>
          </a:bodyPr>
          <a:lstStyle/>
          <a:p>
            <a:pPr algn="ctr"/>
            <a:r>
              <a:rPr lang="es-CO" sz="3200" b="1" dirty="0">
                <a:latin typeface="Calibri" panose="020F0502020204030204" pitchFamily="34" charset="0"/>
                <a:ea typeface="Calibri" panose="020F0502020204030204" pitchFamily="34" charset="0"/>
                <a:cs typeface="Calibri" panose="020F0502020204030204" pitchFamily="34" charset="0"/>
              </a:rPr>
              <a:t>ACTOS ADMINISTRATIVOs relevantes</a:t>
            </a:r>
            <a:br>
              <a:rPr lang="es-CO" sz="3200" b="1" dirty="0">
                <a:latin typeface="Calibri" panose="020F0502020204030204" pitchFamily="34" charset="0"/>
                <a:ea typeface="Calibri" panose="020F0502020204030204" pitchFamily="34" charset="0"/>
                <a:cs typeface="Calibri" panose="020F0502020204030204" pitchFamily="34" charset="0"/>
              </a:rPr>
            </a:br>
            <a:br>
              <a:rPr lang="es-CO" sz="3200" b="1" dirty="0">
                <a:latin typeface="Calibri" panose="020F0502020204030204" pitchFamily="34" charset="0"/>
                <a:ea typeface="Calibri" panose="020F0502020204030204" pitchFamily="34" charset="0"/>
                <a:cs typeface="Calibri" panose="020F0502020204030204" pitchFamily="34" charset="0"/>
              </a:rPr>
            </a:br>
            <a:r>
              <a:rPr lang="es-CO" sz="3200" b="1" dirty="0">
                <a:latin typeface="Calibri" panose="020F0502020204030204" pitchFamily="34" charset="0"/>
                <a:ea typeface="Calibri" panose="020F0502020204030204" pitchFamily="34" charset="0"/>
                <a:cs typeface="Calibri" panose="020F0502020204030204" pitchFamily="34" charset="0"/>
              </a:rPr>
              <a:t> </a:t>
            </a:r>
            <a:r>
              <a:rPr lang="es-CO" sz="2400" dirty="0">
                <a:latin typeface="Calibri" panose="020F0502020204030204" pitchFamily="34" charset="0"/>
                <a:ea typeface="Calibri" panose="020F0502020204030204" pitchFamily="34" charset="0"/>
                <a:cs typeface="Calibri" panose="020F0502020204030204" pitchFamily="34" charset="0"/>
              </a:rPr>
              <a:t>RESOLUCIONES, CIRCULARES, ACUERDOS Y OTROS</a:t>
            </a:r>
            <a:endParaRPr lang="es-CO" sz="3200" dirty="0">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esquinas redondeadas 4">
            <a:extLst>
              <a:ext uri="{FF2B5EF4-FFF2-40B4-BE49-F238E27FC236}">
                <a16:creationId xmlns:a16="http://schemas.microsoft.com/office/drawing/2014/main" id="{9E9E5F03-39E6-41F4-C3F2-41557D1A50A9}"/>
              </a:ext>
            </a:extLst>
          </p:cNvPr>
          <p:cNvSpPr/>
          <p:nvPr/>
        </p:nvSpPr>
        <p:spPr>
          <a:xfrm>
            <a:off x="1156151" y="2969902"/>
            <a:ext cx="1727200" cy="113631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 21</a:t>
            </a:r>
          </a:p>
          <a:p>
            <a:pPr algn="ctr"/>
            <a:r>
              <a:rPr lang="es-CO" dirty="0"/>
              <a:t>Acuerdos</a:t>
            </a:r>
          </a:p>
        </p:txBody>
      </p:sp>
      <p:sp>
        <p:nvSpPr>
          <p:cNvPr id="7" name="Rectángulo: esquinas redondeadas 6">
            <a:extLst>
              <a:ext uri="{FF2B5EF4-FFF2-40B4-BE49-F238E27FC236}">
                <a16:creationId xmlns:a16="http://schemas.microsoft.com/office/drawing/2014/main" id="{DA7B8C33-A431-03CC-4F4F-C9930B30F1DC}"/>
              </a:ext>
            </a:extLst>
          </p:cNvPr>
          <p:cNvSpPr/>
          <p:nvPr/>
        </p:nvSpPr>
        <p:spPr>
          <a:xfrm>
            <a:off x="3855161" y="2961145"/>
            <a:ext cx="1727200" cy="11138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264</a:t>
            </a:r>
          </a:p>
          <a:p>
            <a:pPr algn="ctr"/>
            <a:r>
              <a:rPr lang="es-CO" dirty="0"/>
              <a:t>Resoluciones</a:t>
            </a:r>
          </a:p>
        </p:txBody>
      </p:sp>
      <p:sp>
        <p:nvSpPr>
          <p:cNvPr id="14" name="Rectángulo: esquinas redondeadas 13">
            <a:extLst>
              <a:ext uri="{FF2B5EF4-FFF2-40B4-BE49-F238E27FC236}">
                <a16:creationId xmlns:a16="http://schemas.microsoft.com/office/drawing/2014/main" id="{FBC45DD5-8D7A-A0FC-1926-D558F3E962A7}"/>
              </a:ext>
            </a:extLst>
          </p:cNvPr>
          <p:cNvSpPr/>
          <p:nvPr/>
        </p:nvSpPr>
        <p:spPr>
          <a:xfrm>
            <a:off x="6469501" y="2951137"/>
            <a:ext cx="1727200" cy="113631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41 Circulares</a:t>
            </a:r>
          </a:p>
        </p:txBody>
      </p:sp>
      <p:sp>
        <p:nvSpPr>
          <p:cNvPr id="15" name="Rectángulo: esquinas redondeadas 14">
            <a:extLst>
              <a:ext uri="{FF2B5EF4-FFF2-40B4-BE49-F238E27FC236}">
                <a16:creationId xmlns:a16="http://schemas.microsoft.com/office/drawing/2014/main" id="{41907AE4-C52C-FFF3-7E38-19FA315EEA5F}"/>
              </a:ext>
            </a:extLst>
          </p:cNvPr>
          <p:cNvSpPr/>
          <p:nvPr/>
        </p:nvSpPr>
        <p:spPr>
          <a:xfrm>
            <a:off x="9168511" y="2948635"/>
            <a:ext cx="1728000" cy="1147577"/>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117 </a:t>
            </a:r>
          </a:p>
          <a:p>
            <a:pPr algn="ctr"/>
            <a:r>
              <a:rPr lang="es-CO" dirty="0"/>
              <a:t>Oficios de Presidencia</a:t>
            </a:r>
          </a:p>
        </p:txBody>
      </p:sp>
      <p:sp>
        <p:nvSpPr>
          <p:cNvPr id="17" name="Rectángulo: esquinas redondeadas 16">
            <a:extLst>
              <a:ext uri="{FF2B5EF4-FFF2-40B4-BE49-F238E27FC236}">
                <a16:creationId xmlns:a16="http://schemas.microsoft.com/office/drawing/2014/main" id="{230078B1-97DF-1782-7690-E941CF7DB800}"/>
              </a:ext>
            </a:extLst>
          </p:cNvPr>
          <p:cNvSpPr/>
          <p:nvPr/>
        </p:nvSpPr>
        <p:spPr>
          <a:xfrm>
            <a:off x="3854361" y="4831398"/>
            <a:ext cx="1728000" cy="11376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50</a:t>
            </a:r>
          </a:p>
          <a:p>
            <a:pPr algn="ctr"/>
            <a:r>
              <a:rPr lang="es-CO" dirty="0"/>
              <a:t>Vigilancias Judiciales</a:t>
            </a:r>
          </a:p>
        </p:txBody>
      </p:sp>
      <p:sp>
        <p:nvSpPr>
          <p:cNvPr id="19" name="Rectángulo: esquinas redondeadas 18">
            <a:extLst>
              <a:ext uri="{FF2B5EF4-FFF2-40B4-BE49-F238E27FC236}">
                <a16:creationId xmlns:a16="http://schemas.microsoft.com/office/drawing/2014/main" id="{D26DDDAE-8C10-46EC-F674-D7B34780909B}"/>
              </a:ext>
            </a:extLst>
          </p:cNvPr>
          <p:cNvSpPr/>
          <p:nvPr/>
        </p:nvSpPr>
        <p:spPr>
          <a:xfrm>
            <a:off x="6962955" y="4831398"/>
            <a:ext cx="1728000" cy="11376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2</a:t>
            </a:r>
          </a:p>
          <a:p>
            <a:pPr algn="ctr"/>
            <a:r>
              <a:rPr lang="es-CO" dirty="0"/>
              <a:t>Cierres de despacho</a:t>
            </a:r>
          </a:p>
        </p:txBody>
      </p:sp>
      <p:pic>
        <p:nvPicPr>
          <p:cNvPr id="12" name="Imagen 11">
            <a:extLst>
              <a:ext uri="{FF2B5EF4-FFF2-40B4-BE49-F238E27FC236}">
                <a16:creationId xmlns:a16="http://schemas.microsoft.com/office/drawing/2014/main" id="{9FE725FD-1930-4D50-9B5A-18DD134676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spTree>
    <p:extLst>
      <p:ext uri="{BB962C8B-B14F-4D97-AF65-F5344CB8AC3E}">
        <p14:creationId xmlns:p14="http://schemas.microsoft.com/office/powerpoint/2010/main" val="384677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629BD-B5E9-09F9-5D00-DCAAD605F7CD}"/>
              </a:ext>
            </a:extLst>
          </p:cNvPr>
          <p:cNvSpPr>
            <a:spLocks noGrp="1"/>
          </p:cNvSpPr>
          <p:nvPr>
            <p:ph type="title"/>
          </p:nvPr>
        </p:nvSpPr>
        <p:spPr>
          <a:xfrm>
            <a:off x="1828800" y="889002"/>
            <a:ext cx="8534400" cy="1507067"/>
          </a:xfrm>
        </p:spPr>
        <p:txBody>
          <a:bodyPr>
            <a:normAutofit/>
          </a:bodyPr>
          <a:lstStyle/>
          <a:p>
            <a:pPr algn="ctr"/>
            <a:r>
              <a:rPr lang="es-CO" sz="3200" b="1" dirty="0">
                <a:latin typeface="Calibri" panose="020F0502020204030204" pitchFamily="34" charset="0"/>
                <a:ea typeface="Calibri" panose="020F0502020204030204" pitchFamily="34" charset="0"/>
                <a:cs typeface="Calibri" panose="020F0502020204030204" pitchFamily="34" charset="0"/>
              </a:rPr>
              <a:t>Actuaciones administrativas generales</a:t>
            </a:r>
          </a:p>
        </p:txBody>
      </p:sp>
      <p:graphicFrame>
        <p:nvGraphicFramePr>
          <p:cNvPr id="6" name="Tabla 5">
            <a:extLst>
              <a:ext uri="{FF2B5EF4-FFF2-40B4-BE49-F238E27FC236}">
                <a16:creationId xmlns:a16="http://schemas.microsoft.com/office/drawing/2014/main" id="{69621693-E22E-66F5-B868-A9E83C086CBF}"/>
              </a:ext>
            </a:extLst>
          </p:cNvPr>
          <p:cNvGraphicFramePr>
            <a:graphicFrameLocks noGrp="1"/>
          </p:cNvGraphicFramePr>
          <p:nvPr>
            <p:extLst>
              <p:ext uri="{D42A27DB-BD31-4B8C-83A1-F6EECF244321}">
                <p14:modId xmlns:p14="http://schemas.microsoft.com/office/powerpoint/2010/main" val="1087907774"/>
              </p:ext>
            </p:extLst>
          </p:nvPr>
        </p:nvGraphicFramePr>
        <p:xfrm>
          <a:off x="2135999" y="2723147"/>
          <a:ext cx="7920001" cy="2833399"/>
        </p:xfrm>
        <a:graphic>
          <a:graphicData uri="http://schemas.openxmlformats.org/drawingml/2006/table">
            <a:tbl>
              <a:tblPr firstRow="1" firstCol="1" bandRow="1">
                <a:tableStyleId>{5C22544A-7EE6-4342-B048-85BDC9FD1C3A}</a:tableStyleId>
              </a:tblPr>
              <a:tblGrid>
                <a:gridCol w="681474">
                  <a:extLst>
                    <a:ext uri="{9D8B030D-6E8A-4147-A177-3AD203B41FA5}">
                      <a16:colId xmlns:a16="http://schemas.microsoft.com/office/drawing/2014/main" val="3624299236"/>
                    </a:ext>
                  </a:extLst>
                </a:gridCol>
                <a:gridCol w="4297215">
                  <a:extLst>
                    <a:ext uri="{9D8B030D-6E8A-4147-A177-3AD203B41FA5}">
                      <a16:colId xmlns:a16="http://schemas.microsoft.com/office/drawing/2014/main" val="4151090391"/>
                    </a:ext>
                  </a:extLst>
                </a:gridCol>
                <a:gridCol w="1427371">
                  <a:extLst>
                    <a:ext uri="{9D8B030D-6E8A-4147-A177-3AD203B41FA5}">
                      <a16:colId xmlns:a16="http://schemas.microsoft.com/office/drawing/2014/main" val="3713924116"/>
                    </a:ext>
                  </a:extLst>
                </a:gridCol>
                <a:gridCol w="1513941">
                  <a:extLst>
                    <a:ext uri="{9D8B030D-6E8A-4147-A177-3AD203B41FA5}">
                      <a16:colId xmlns:a16="http://schemas.microsoft.com/office/drawing/2014/main" val="3140658110"/>
                    </a:ext>
                  </a:extLst>
                </a:gridCol>
              </a:tblGrid>
              <a:tr h="428906">
                <a:tc gridSpan="4">
                  <a:txBody>
                    <a:bodyPr/>
                    <a:lstStyle/>
                    <a:p>
                      <a:pPr algn="ctr">
                        <a:lnSpc>
                          <a:spcPct val="107000"/>
                        </a:lnSpc>
                      </a:pPr>
                      <a:r>
                        <a:rPr lang="es-MX" sz="1700" kern="100" dirty="0">
                          <a:effectLst/>
                          <a:latin typeface="+mn-lt"/>
                          <a:ea typeface="Calibri" panose="020F0502020204030204" pitchFamily="34" charset="0"/>
                          <a:cs typeface="Calibri" panose="020F0502020204030204" pitchFamily="34" charset="0"/>
                        </a:rPr>
                        <a:t>ACTUACIONES ADMINISTRATIVA GENERALES 2024</a:t>
                      </a:r>
                      <a:endParaRPr lang="es-MX" sz="2500" kern="100" dirty="0">
                        <a:effectLst/>
                        <a:latin typeface="+mn-lt"/>
                        <a:ea typeface="Calibri" panose="020F0502020204030204" pitchFamily="34" charset="0"/>
                        <a:cs typeface="Calibri" panose="020F0502020204030204" pitchFamily="34" charset="0"/>
                      </a:endParaRPr>
                    </a:p>
                  </a:txBody>
                  <a:tcPr marL="101089" marR="101089" marT="50545" marB="50545" anchor="ct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637549790"/>
                  </a:ext>
                </a:extLst>
              </a:tr>
              <a:tr h="514069">
                <a:tc>
                  <a:txBody>
                    <a:bodyPr/>
                    <a:lstStyle/>
                    <a:p>
                      <a:pPr algn="ctr">
                        <a:lnSpc>
                          <a:spcPct val="107000"/>
                        </a:lnSpc>
                      </a:pPr>
                      <a:r>
                        <a:rPr lang="es-MX" sz="800" kern="100" dirty="0">
                          <a:effectLst/>
                          <a:latin typeface="+mn-lt"/>
                          <a:ea typeface="Calibri" panose="020F0502020204030204" pitchFamily="34" charset="0"/>
                          <a:cs typeface="Calibri" panose="020F0502020204030204" pitchFamily="34" charset="0"/>
                        </a:rPr>
                        <a:t>Con.</a:t>
                      </a:r>
                      <a:endParaRPr lang="es-MX" sz="1200" kern="100" dirty="0">
                        <a:effectLst/>
                        <a:latin typeface="+mn-lt"/>
                        <a:ea typeface="Calibri" panose="020F0502020204030204" pitchFamily="34" charset="0"/>
                        <a:cs typeface="Calibri" panose="020F0502020204030204" pitchFamily="34" charset="0"/>
                      </a:endParaRPr>
                    </a:p>
                  </a:txBody>
                  <a:tcPr marL="40709" marR="40709" marT="0" marB="0" anchor="ctr"/>
                </a:tc>
                <a:tc>
                  <a:txBody>
                    <a:bodyPr/>
                    <a:lstStyle/>
                    <a:p>
                      <a:pPr algn="l">
                        <a:lnSpc>
                          <a:spcPct val="107000"/>
                        </a:lnSpc>
                      </a:pPr>
                      <a:r>
                        <a:rPr lang="es-MX" sz="1200" kern="100" dirty="0">
                          <a:effectLst/>
                          <a:latin typeface="+mn-lt"/>
                          <a:ea typeface="Calibri" panose="020F0502020204030204" pitchFamily="34" charset="0"/>
                          <a:cs typeface="Calibri" panose="020F0502020204030204" pitchFamily="34" charset="0"/>
                        </a:rPr>
                        <a:t>Asunto</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Actuaciones ingresadas</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Actuaciones atendidas</a:t>
                      </a:r>
                    </a:p>
                  </a:txBody>
                  <a:tcPr marL="40709" marR="40709" marT="0" marB="0" anchor="ctr"/>
                </a:tc>
                <a:extLst>
                  <a:ext uri="{0D108BD9-81ED-4DB2-BD59-A6C34878D82A}">
                    <a16:rowId xmlns:a16="http://schemas.microsoft.com/office/drawing/2014/main" val="2550331935"/>
                  </a:ext>
                </a:extLst>
              </a:tr>
              <a:tr h="472606">
                <a:tc>
                  <a:txBody>
                    <a:bodyPr/>
                    <a:lstStyle/>
                    <a:p>
                      <a:pPr algn="ctr">
                        <a:lnSpc>
                          <a:spcPct val="107000"/>
                        </a:lnSpc>
                      </a:pPr>
                      <a:r>
                        <a:rPr lang="es-MX" sz="800" kern="100" dirty="0">
                          <a:effectLst/>
                          <a:latin typeface="+mn-lt"/>
                          <a:ea typeface="Calibri" panose="020F0502020204030204" pitchFamily="34" charset="0"/>
                          <a:cs typeface="Calibri" panose="020F0502020204030204" pitchFamily="34" charset="0"/>
                        </a:rPr>
                        <a:t> 1</a:t>
                      </a:r>
                      <a:endParaRPr lang="es-MX" sz="1200" kern="100" dirty="0">
                        <a:effectLst/>
                        <a:latin typeface="+mn-lt"/>
                        <a:ea typeface="Calibri" panose="020F0502020204030204" pitchFamily="34" charset="0"/>
                        <a:cs typeface="Calibri" panose="020F0502020204030204" pitchFamily="34" charset="0"/>
                      </a:endParaRPr>
                    </a:p>
                  </a:txBody>
                  <a:tcPr marL="40709" marR="40709" marT="0" marB="0" anchor="ctr"/>
                </a:tc>
                <a:tc>
                  <a:txBody>
                    <a:bodyPr/>
                    <a:lstStyle/>
                    <a:p>
                      <a:pPr algn="l">
                        <a:lnSpc>
                          <a:spcPct val="107000"/>
                        </a:lnSpc>
                      </a:pPr>
                      <a:r>
                        <a:rPr lang="es-MX" sz="1200" kern="100" dirty="0">
                          <a:effectLst/>
                          <a:latin typeface="+mn-lt"/>
                          <a:ea typeface="Calibri" panose="020F0502020204030204" pitchFamily="34" charset="0"/>
                          <a:cs typeface="Calibri" panose="020F0502020204030204" pitchFamily="34" charset="0"/>
                        </a:rPr>
                        <a:t>Derechos de Petición y Consultas</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26</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26</a:t>
                      </a:r>
                    </a:p>
                  </a:txBody>
                  <a:tcPr marL="40709" marR="40709" marT="0" marB="0" anchor="ctr"/>
                </a:tc>
                <a:extLst>
                  <a:ext uri="{0D108BD9-81ED-4DB2-BD59-A6C34878D82A}">
                    <a16:rowId xmlns:a16="http://schemas.microsoft.com/office/drawing/2014/main" val="2183209354"/>
                  </a:ext>
                </a:extLst>
              </a:tr>
              <a:tr h="472606">
                <a:tc>
                  <a:txBody>
                    <a:bodyPr/>
                    <a:lstStyle/>
                    <a:p>
                      <a:pPr algn="ctr">
                        <a:lnSpc>
                          <a:spcPct val="107000"/>
                        </a:lnSpc>
                      </a:pPr>
                      <a:r>
                        <a:rPr lang="es-MX" sz="800" kern="100" dirty="0">
                          <a:effectLst/>
                          <a:latin typeface="+mn-lt"/>
                          <a:ea typeface="Calibri" panose="020F0502020204030204" pitchFamily="34" charset="0"/>
                          <a:cs typeface="Calibri" panose="020F0502020204030204" pitchFamily="34" charset="0"/>
                        </a:rPr>
                        <a:t> 2</a:t>
                      </a:r>
                      <a:endParaRPr lang="es-MX" sz="1200" kern="100" dirty="0">
                        <a:effectLst/>
                        <a:latin typeface="+mn-lt"/>
                        <a:ea typeface="Calibri" panose="020F0502020204030204" pitchFamily="34" charset="0"/>
                        <a:cs typeface="Calibri" panose="020F0502020204030204" pitchFamily="34" charset="0"/>
                      </a:endParaRPr>
                    </a:p>
                  </a:txBody>
                  <a:tcPr marL="40709" marR="40709" marT="0" marB="0" anchor="ctr"/>
                </a:tc>
                <a:tc>
                  <a:txBody>
                    <a:bodyPr/>
                    <a:lstStyle/>
                    <a:p>
                      <a:pPr algn="l">
                        <a:lnSpc>
                          <a:spcPct val="107000"/>
                        </a:lnSpc>
                      </a:pPr>
                      <a:r>
                        <a:rPr lang="es-MX" sz="1200" kern="100" dirty="0">
                          <a:effectLst/>
                          <a:latin typeface="+mn-lt"/>
                          <a:ea typeface="Calibri" panose="020F0502020204030204" pitchFamily="34" charset="0"/>
                          <a:cs typeface="Calibri" panose="020F0502020204030204" pitchFamily="34" charset="0"/>
                        </a:rPr>
                        <a:t>Recursos de Reposición </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7</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7</a:t>
                      </a:r>
                    </a:p>
                  </a:txBody>
                  <a:tcPr marL="40709" marR="40709" marT="0" marB="0" anchor="ctr"/>
                </a:tc>
                <a:extLst>
                  <a:ext uri="{0D108BD9-81ED-4DB2-BD59-A6C34878D82A}">
                    <a16:rowId xmlns:a16="http://schemas.microsoft.com/office/drawing/2014/main" val="3740790848"/>
                  </a:ext>
                </a:extLst>
              </a:tr>
              <a:tr h="472606">
                <a:tc>
                  <a:txBody>
                    <a:bodyPr/>
                    <a:lstStyle/>
                    <a:p>
                      <a:pPr algn="ctr">
                        <a:lnSpc>
                          <a:spcPct val="107000"/>
                        </a:lnSpc>
                      </a:pPr>
                      <a:r>
                        <a:rPr lang="es-MX" sz="800" kern="100" dirty="0">
                          <a:effectLst/>
                          <a:latin typeface="+mn-lt"/>
                          <a:ea typeface="Calibri" panose="020F0502020204030204" pitchFamily="34" charset="0"/>
                          <a:cs typeface="Calibri" panose="020F0502020204030204" pitchFamily="34" charset="0"/>
                        </a:rPr>
                        <a:t> 3</a:t>
                      </a:r>
                      <a:endParaRPr lang="es-MX" sz="1200" kern="100" dirty="0">
                        <a:effectLst/>
                        <a:latin typeface="+mn-lt"/>
                        <a:ea typeface="Calibri" panose="020F0502020204030204" pitchFamily="34" charset="0"/>
                        <a:cs typeface="Calibri" panose="020F0502020204030204" pitchFamily="34" charset="0"/>
                      </a:endParaRPr>
                    </a:p>
                  </a:txBody>
                  <a:tcPr marL="40709" marR="40709" marT="0" marB="0" anchor="ctr"/>
                </a:tc>
                <a:tc>
                  <a:txBody>
                    <a:bodyPr/>
                    <a:lstStyle/>
                    <a:p>
                      <a:pPr algn="l">
                        <a:lnSpc>
                          <a:spcPct val="107000"/>
                        </a:lnSpc>
                      </a:pPr>
                      <a:r>
                        <a:rPr lang="es-MX" sz="1200" kern="100" dirty="0">
                          <a:effectLst/>
                          <a:latin typeface="+mn-lt"/>
                          <a:ea typeface="Calibri" panose="020F0502020204030204" pitchFamily="34" charset="0"/>
                          <a:cs typeface="Calibri" panose="020F0502020204030204" pitchFamily="34" charset="0"/>
                        </a:rPr>
                        <a:t>Respuestas Acciones de Tutela</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17</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17</a:t>
                      </a:r>
                    </a:p>
                  </a:txBody>
                  <a:tcPr marL="40709" marR="40709" marT="0" marB="0" anchor="ctr"/>
                </a:tc>
                <a:extLst>
                  <a:ext uri="{0D108BD9-81ED-4DB2-BD59-A6C34878D82A}">
                    <a16:rowId xmlns:a16="http://schemas.microsoft.com/office/drawing/2014/main" val="2089142380"/>
                  </a:ext>
                </a:extLst>
              </a:tr>
              <a:tr h="472606">
                <a:tc>
                  <a:txBody>
                    <a:bodyPr/>
                    <a:lstStyle/>
                    <a:p>
                      <a:pPr algn="ctr">
                        <a:lnSpc>
                          <a:spcPct val="107000"/>
                        </a:lnSpc>
                      </a:pPr>
                      <a:r>
                        <a:rPr lang="es-MX" sz="800" kern="100" dirty="0">
                          <a:effectLst/>
                          <a:latin typeface="+mn-lt"/>
                          <a:ea typeface="Calibri" panose="020F0502020204030204" pitchFamily="34" charset="0"/>
                          <a:cs typeface="Calibri" panose="020F0502020204030204" pitchFamily="34" charset="0"/>
                        </a:rPr>
                        <a:t> 4</a:t>
                      </a:r>
                      <a:endParaRPr lang="es-MX" sz="1200" kern="100" dirty="0">
                        <a:effectLst/>
                        <a:latin typeface="+mn-lt"/>
                        <a:ea typeface="Calibri" panose="020F0502020204030204" pitchFamily="34" charset="0"/>
                        <a:cs typeface="Calibri" panose="020F0502020204030204" pitchFamily="34" charset="0"/>
                      </a:endParaRPr>
                    </a:p>
                  </a:txBody>
                  <a:tcPr marL="40709" marR="40709" marT="0" marB="0" anchor="ctr"/>
                </a:tc>
                <a:tc>
                  <a:txBody>
                    <a:bodyPr/>
                    <a:lstStyle/>
                    <a:p>
                      <a:pPr algn="l">
                        <a:lnSpc>
                          <a:spcPct val="107000"/>
                        </a:lnSpc>
                      </a:pPr>
                      <a:r>
                        <a:rPr lang="es-MX" sz="1200" kern="100" dirty="0">
                          <a:effectLst/>
                          <a:latin typeface="+mn-lt"/>
                          <a:ea typeface="Calibri" panose="020F0502020204030204" pitchFamily="34" charset="0"/>
                          <a:cs typeface="Calibri" panose="020F0502020204030204" pitchFamily="34" charset="0"/>
                        </a:rPr>
                        <a:t>otras Actuaciones Administrativas</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135</a:t>
                      </a:r>
                    </a:p>
                  </a:txBody>
                  <a:tcPr marL="40709" marR="40709" marT="0" marB="0" anchor="ctr"/>
                </a:tc>
                <a:tc>
                  <a:txBody>
                    <a:bodyPr/>
                    <a:lstStyle/>
                    <a:p>
                      <a:pPr algn="ctr">
                        <a:lnSpc>
                          <a:spcPct val="107000"/>
                        </a:lnSpc>
                      </a:pPr>
                      <a:r>
                        <a:rPr lang="es-MX" sz="1200" kern="100" dirty="0">
                          <a:effectLst/>
                          <a:latin typeface="+mn-lt"/>
                          <a:ea typeface="Calibri" panose="020F0502020204030204" pitchFamily="34" charset="0"/>
                          <a:cs typeface="Calibri" panose="020F0502020204030204" pitchFamily="34" charset="0"/>
                        </a:rPr>
                        <a:t>135</a:t>
                      </a:r>
                    </a:p>
                  </a:txBody>
                  <a:tcPr marL="40709" marR="40709" marT="0" marB="0" anchor="ctr"/>
                </a:tc>
                <a:extLst>
                  <a:ext uri="{0D108BD9-81ED-4DB2-BD59-A6C34878D82A}">
                    <a16:rowId xmlns:a16="http://schemas.microsoft.com/office/drawing/2014/main" val="1267788954"/>
                  </a:ext>
                </a:extLst>
              </a:tr>
            </a:tbl>
          </a:graphicData>
        </a:graphic>
      </p:graphicFrame>
      <p:pic>
        <p:nvPicPr>
          <p:cNvPr id="7" name="Imagen 6">
            <a:extLst>
              <a:ext uri="{FF2B5EF4-FFF2-40B4-BE49-F238E27FC236}">
                <a16:creationId xmlns:a16="http://schemas.microsoft.com/office/drawing/2014/main" id="{CB349B0E-6B85-4AD9-8BA8-47203CF884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spTree>
    <p:extLst>
      <p:ext uri="{BB962C8B-B14F-4D97-AF65-F5344CB8AC3E}">
        <p14:creationId xmlns:p14="http://schemas.microsoft.com/office/powerpoint/2010/main" val="303706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629BD-B5E9-09F9-5D00-DCAAD605F7CD}"/>
              </a:ext>
            </a:extLst>
          </p:cNvPr>
          <p:cNvSpPr>
            <a:spLocks noGrp="1"/>
          </p:cNvSpPr>
          <p:nvPr>
            <p:ph type="title"/>
          </p:nvPr>
        </p:nvSpPr>
        <p:spPr>
          <a:xfrm>
            <a:off x="1828800" y="889002"/>
            <a:ext cx="8534400" cy="1507067"/>
          </a:xfrm>
        </p:spPr>
        <p:txBody>
          <a:bodyPr>
            <a:normAutofit/>
          </a:bodyPr>
          <a:lstStyle/>
          <a:p>
            <a:pPr algn="ctr"/>
            <a:r>
              <a:rPr lang="es-CO" sz="3200" b="1" dirty="0">
                <a:latin typeface="Calibri" panose="020F0502020204030204" pitchFamily="34" charset="0"/>
                <a:ea typeface="Calibri" panose="020F0502020204030204" pitchFamily="34" charset="0"/>
                <a:cs typeface="Calibri" panose="020F0502020204030204" pitchFamily="34" charset="0"/>
              </a:rPr>
              <a:t>Actuaciones administrativas generales</a:t>
            </a:r>
          </a:p>
        </p:txBody>
      </p:sp>
      <p:graphicFrame>
        <p:nvGraphicFramePr>
          <p:cNvPr id="6" name="Tabla 5">
            <a:extLst>
              <a:ext uri="{FF2B5EF4-FFF2-40B4-BE49-F238E27FC236}">
                <a16:creationId xmlns:a16="http://schemas.microsoft.com/office/drawing/2014/main" id="{2B757D14-0B71-9052-14A7-4DCF2F30A877}"/>
              </a:ext>
            </a:extLst>
          </p:cNvPr>
          <p:cNvGraphicFramePr>
            <a:graphicFrameLocks noGrp="1"/>
          </p:cNvGraphicFramePr>
          <p:nvPr>
            <p:extLst>
              <p:ext uri="{D42A27DB-BD31-4B8C-83A1-F6EECF244321}">
                <p14:modId xmlns:p14="http://schemas.microsoft.com/office/powerpoint/2010/main" val="450301525"/>
              </p:ext>
            </p:extLst>
          </p:nvPr>
        </p:nvGraphicFramePr>
        <p:xfrm>
          <a:off x="2136000" y="2718559"/>
          <a:ext cx="7920000" cy="2999288"/>
        </p:xfrm>
        <a:graphic>
          <a:graphicData uri="http://schemas.openxmlformats.org/drawingml/2006/table">
            <a:tbl>
              <a:tblPr firstRow="1" firstCol="1" bandRow="1">
                <a:tableStyleId>{5C22544A-7EE6-4342-B048-85BDC9FD1C3A}</a:tableStyleId>
              </a:tblPr>
              <a:tblGrid>
                <a:gridCol w="681474">
                  <a:extLst>
                    <a:ext uri="{9D8B030D-6E8A-4147-A177-3AD203B41FA5}">
                      <a16:colId xmlns:a16="http://schemas.microsoft.com/office/drawing/2014/main" val="3441662710"/>
                    </a:ext>
                  </a:extLst>
                </a:gridCol>
                <a:gridCol w="4297215">
                  <a:extLst>
                    <a:ext uri="{9D8B030D-6E8A-4147-A177-3AD203B41FA5}">
                      <a16:colId xmlns:a16="http://schemas.microsoft.com/office/drawing/2014/main" val="455848502"/>
                    </a:ext>
                  </a:extLst>
                </a:gridCol>
                <a:gridCol w="1427371">
                  <a:extLst>
                    <a:ext uri="{9D8B030D-6E8A-4147-A177-3AD203B41FA5}">
                      <a16:colId xmlns:a16="http://schemas.microsoft.com/office/drawing/2014/main" val="2967534937"/>
                    </a:ext>
                  </a:extLst>
                </a:gridCol>
                <a:gridCol w="1513940">
                  <a:extLst>
                    <a:ext uri="{9D8B030D-6E8A-4147-A177-3AD203B41FA5}">
                      <a16:colId xmlns:a16="http://schemas.microsoft.com/office/drawing/2014/main" val="1075432178"/>
                    </a:ext>
                  </a:extLst>
                </a:gridCol>
              </a:tblGrid>
              <a:tr h="456441">
                <a:tc gridSpan="4">
                  <a:txBody>
                    <a:bodyPr/>
                    <a:lstStyle/>
                    <a:p>
                      <a:pPr algn="ctr">
                        <a:lnSpc>
                          <a:spcPct val="107000"/>
                        </a:lnSpc>
                      </a:pPr>
                      <a:r>
                        <a:rPr lang="es-MX" sz="1700" kern="100" dirty="0">
                          <a:effectLst/>
                        </a:rPr>
                        <a:t>ASUNTOS DE CARRERA 2024</a:t>
                      </a:r>
                      <a:endParaRPr lang="es-MX" sz="17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0584" marR="100584" marT="50292" marB="50292" anchor="ct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203625995"/>
                  </a:ext>
                </a:extLst>
              </a:tr>
              <a:tr h="577138">
                <a:tc>
                  <a:txBody>
                    <a:bodyPr/>
                    <a:lstStyle/>
                    <a:p>
                      <a:pPr algn="ctr">
                        <a:lnSpc>
                          <a:spcPct val="107000"/>
                        </a:lnSpc>
                      </a:pPr>
                      <a:r>
                        <a:rPr lang="es-MX" sz="800" kern="100" dirty="0">
                          <a:effectLst/>
                        </a:rPr>
                        <a:t>Con</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Asunto</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Actuaciones ingresadas</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Actuaciones Atendidas</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912948209"/>
                  </a:ext>
                </a:extLst>
              </a:tr>
              <a:tr h="264248">
                <a:tc>
                  <a:txBody>
                    <a:bodyPr/>
                    <a:lstStyle/>
                    <a:p>
                      <a:pPr algn="ctr">
                        <a:lnSpc>
                          <a:spcPct val="107000"/>
                        </a:lnSpc>
                      </a:pPr>
                      <a:r>
                        <a:rPr lang="es-MX" sz="800" kern="100" dirty="0">
                          <a:effectLst/>
                        </a:rPr>
                        <a:t>1</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Lista de Candidatos de Jueces</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8</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8</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101414865"/>
                  </a:ext>
                </a:extLst>
              </a:tr>
              <a:tr h="264248">
                <a:tc>
                  <a:txBody>
                    <a:bodyPr/>
                    <a:lstStyle/>
                    <a:p>
                      <a:pPr algn="ctr">
                        <a:lnSpc>
                          <a:spcPct val="107000"/>
                        </a:lnSpc>
                      </a:pPr>
                      <a:r>
                        <a:rPr lang="es-MX" sz="800" kern="100" dirty="0">
                          <a:effectLst/>
                        </a:rPr>
                        <a:t>2</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Lista de Elegibles de empleados</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6</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6</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4116418413"/>
                  </a:ext>
                </a:extLst>
              </a:tr>
              <a:tr h="264248">
                <a:tc>
                  <a:txBody>
                    <a:bodyPr/>
                    <a:lstStyle/>
                    <a:p>
                      <a:pPr algn="ctr">
                        <a:lnSpc>
                          <a:spcPct val="107000"/>
                        </a:lnSpc>
                      </a:pPr>
                      <a:r>
                        <a:rPr lang="es-MX" sz="800" kern="100" dirty="0">
                          <a:effectLst/>
                        </a:rPr>
                        <a:t>3</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Reclasificación Registros Seccionales</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3505595602"/>
                  </a:ext>
                </a:extLst>
              </a:tr>
              <a:tr h="264248">
                <a:tc>
                  <a:txBody>
                    <a:bodyPr/>
                    <a:lstStyle/>
                    <a:p>
                      <a:pPr algn="ctr">
                        <a:lnSpc>
                          <a:spcPct val="107000"/>
                        </a:lnSpc>
                      </a:pPr>
                      <a:r>
                        <a:rPr lang="es-MX" sz="800" kern="100" dirty="0">
                          <a:effectLst/>
                        </a:rPr>
                        <a:t>4</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Novedades de escalafón</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12</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12</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1164277927"/>
                  </a:ext>
                </a:extLst>
              </a:tr>
              <a:tr h="380221">
                <a:tc>
                  <a:txBody>
                    <a:bodyPr/>
                    <a:lstStyle/>
                    <a:p>
                      <a:pPr algn="ctr">
                        <a:lnSpc>
                          <a:spcPct val="107000"/>
                        </a:lnSpc>
                      </a:pPr>
                      <a:r>
                        <a:rPr lang="es-MX" sz="800" kern="100" dirty="0">
                          <a:effectLst/>
                        </a:rPr>
                        <a:t>5</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Traslado de servidores de Carrera</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13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13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1177704799"/>
                  </a:ext>
                </a:extLst>
              </a:tr>
              <a:tr h="264248">
                <a:tc>
                  <a:txBody>
                    <a:bodyPr/>
                    <a:lstStyle/>
                    <a:p>
                      <a:pPr algn="ctr">
                        <a:lnSpc>
                          <a:spcPct val="107000"/>
                        </a:lnSpc>
                      </a:pPr>
                      <a:r>
                        <a:rPr lang="es-MX" sz="800" kern="100" dirty="0">
                          <a:effectLst/>
                        </a:rPr>
                        <a:t>6</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Permisos para residir</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23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23</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2286435817"/>
                  </a:ext>
                </a:extLst>
              </a:tr>
              <a:tr h="264248">
                <a:tc>
                  <a:txBody>
                    <a:bodyPr/>
                    <a:lstStyle/>
                    <a:p>
                      <a:pPr algn="ctr">
                        <a:lnSpc>
                          <a:spcPct val="107000"/>
                        </a:lnSpc>
                      </a:pPr>
                      <a:r>
                        <a:rPr lang="es-MX" sz="800" kern="100" dirty="0">
                          <a:effectLst/>
                        </a:rPr>
                        <a:t>7</a:t>
                      </a:r>
                      <a:endParaRPr lang="es-MX"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nSpc>
                          <a:spcPct val="107000"/>
                        </a:lnSpc>
                      </a:pPr>
                      <a:r>
                        <a:rPr lang="es-MX" sz="1200" kern="100" dirty="0">
                          <a:effectLst/>
                        </a:rPr>
                        <a:t>Permisos de Estudio</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2</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tc>
                  <a:txBody>
                    <a:bodyPr/>
                    <a:lstStyle/>
                    <a:p>
                      <a:pPr algn="ctr">
                        <a:lnSpc>
                          <a:spcPct val="107000"/>
                        </a:lnSpc>
                      </a:pPr>
                      <a:r>
                        <a:rPr lang="es-MX" sz="1200" kern="100" dirty="0">
                          <a:effectLst/>
                        </a:rPr>
                        <a:t>2</a:t>
                      </a:r>
                      <a:endParaRPr lang="es-MX"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22" marR="37322" marT="0" marB="0" anchor="ctr"/>
                </a:tc>
                <a:extLst>
                  <a:ext uri="{0D108BD9-81ED-4DB2-BD59-A6C34878D82A}">
                    <a16:rowId xmlns:a16="http://schemas.microsoft.com/office/drawing/2014/main" val="3359573103"/>
                  </a:ext>
                </a:extLst>
              </a:tr>
            </a:tbl>
          </a:graphicData>
        </a:graphic>
      </p:graphicFrame>
      <p:pic>
        <p:nvPicPr>
          <p:cNvPr id="7" name="Imagen 6">
            <a:extLst>
              <a:ext uri="{FF2B5EF4-FFF2-40B4-BE49-F238E27FC236}">
                <a16:creationId xmlns:a16="http://schemas.microsoft.com/office/drawing/2014/main" id="{EBA817E1-5BB7-4961-A586-1BDD38CD98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5" y="98526"/>
            <a:ext cx="2857143" cy="790476"/>
          </a:xfrm>
          <a:prstGeom prst="rect">
            <a:avLst/>
          </a:prstGeom>
        </p:spPr>
      </p:pic>
    </p:spTree>
    <p:extLst>
      <p:ext uri="{BB962C8B-B14F-4D97-AF65-F5344CB8AC3E}">
        <p14:creationId xmlns:p14="http://schemas.microsoft.com/office/powerpoint/2010/main" val="1445875910"/>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1024</TotalTime>
  <Words>583</Words>
  <Application>Microsoft Office PowerPoint</Application>
  <PresentationFormat>Panorámica</PresentationFormat>
  <Paragraphs>99</Paragraphs>
  <Slides>10</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10</vt:i4>
      </vt:variant>
    </vt:vector>
  </HeadingPairs>
  <TitlesOfParts>
    <vt:vector size="17" baseType="lpstr">
      <vt:lpstr>Arial</vt:lpstr>
      <vt:lpstr>Calibri</vt:lpstr>
      <vt:lpstr>Century Gothic</vt:lpstr>
      <vt:lpstr>Times New Roman</vt:lpstr>
      <vt:lpstr>Wingdings 3</vt:lpstr>
      <vt:lpstr>Sector</vt:lpstr>
      <vt:lpstr>Worksheet</vt:lpstr>
      <vt:lpstr>Informe de gestión  tercer trimestre 2024</vt:lpstr>
      <vt:lpstr>Presentación de PowerPoint</vt:lpstr>
      <vt:lpstr> FORTALECIMIENTO DE LA OFERTA JUDICIAL  CREACIÓN DE MEDIDAS TRANSITORIAS  ACUERDOS PCSJ24-12194 -12198</vt:lpstr>
      <vt:lpstr>Vigilancias judiciales</vt:lpstr>
      <vt:lpstr>Vigilancias judiciales</vt:lpstr>
      <vt:lpstr>Autorizaciones contractuales</vt:lpstr>
      <vt:lpstr>ACTOS ADMINISTRATIVOs relevantes   RESOLUCIONES, CIRCULARES, ACUERDOS Y OTROS</vt:lpstr>
      <vt:lpstr>Actuaciones administrativas generales</vt:lpstr>
      <vt:lpstr>Actuaciones administrativas generales</vt:lpstr>
      <vt:lpstr>Canales institucionales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gestión</dc:title>
  <dc:creator>Despacho 01 Sala Administrativa Consejo Seccional Judicatura - La Guajira - Riohacha</dc:creator>
  <cp:lastModifiedBy>Despacho 01 Sala Administrativa Consejo Seccional Judicatura - La Guajira - Riohacha</cp:lastModifiedBy>
  <cp:revision>18</cp:revision>
  <dcterms:created xsi:type="dcterms:W3CDTF">2024-11-18T13:15:32Z</dcterms:created>
  <dcterms:modified xsi:type="dcterms:W3CDTF">2024-11-21T20:23:36Z</dcterms:modified>
</cp:coreProperties>
</file>