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80" r:id="rId10"/>
    <p:sldId id="272" r:id="rId11"/>
    <p:sldId id="271" r:id="rId12"/>
    <p:sldId id="265" r:id="rId13"/>
    <p:sldId id="273" r:id="rId14"/>
    <p:sldId id="274" r:id="rId15"/>
    <p:sldId id="275" r:id="rId16"/>
    <p:sldId id="276" r:id="rId17"/>
    <p:sldId id="277" r:id="rId18"/>
    <p:sldId id="269" r:id="rId19"/>
    <p:sldId id="264" r:id="rId20"/>
    <p:sldId id="266" r:id="rId21"/>
    <p:sldId id="270" r:id="rId22"/>
    <p:sldId id="278" r:id="rId23"/>
    <p:sldId id="267" r:id="rId24"/>
    <p:sldId id="279"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65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59B029D-DCE4-481F-AD3B-D51FA526768B}" type="datetimeFigureOut">
              <a:rPr lang="es-ES" smtClean="0"/>
              <a:t>15/05/2020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90664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422623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2785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408198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1782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386456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132696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291685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56882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9B029D-DCE4-481F-AD3B-D51FA526768B}" type="datetimeFigureOut">
              <a:rPr lang="es-ES" smtClean="0"/>
              <a:t>15/05/2020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320051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9B029D-DCE4-481F-AD3B-D51FA526768B}" type="datetimeFigureOut">
              <a:rPr lang="es-ES" smtClean="0"/>
              <a:t>15/05/2020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182909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59B029D-DCE4-481F-AD3B-D51FA526768B}" type="datetimeFigureOut">
              <a:rPr lang="es-ES" smtClean="0"/>
              <a:t>15/05/2020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215769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59B029D-DCE4-481F-AD3B-D51FA526768B}" type="datetimeFigureOut">
              <a:rPr lang="es-ES" smtClean="0"/>
              <a:t>15/05/2020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278776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B029D-DCE4-481F-AD3B-D51FA526768B}" type="datetimeFigureOut">
              <a:rPr lang="es-ES" smtClean="0"/>
              <a:t>15/05/2020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305935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9B029D-DCE4-481F-AD3B-D51FA526768B}" type="datetimeFigureOut">
              <a:rPr lang="es-ES" smtClean="0"/>
              <a:t>15/05/2020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379989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9B029D-DCE4-481F-AD3B-D51FA526768B}" type="datetimeFigureOut">
              <a:rPr lang="es-ES" smtClean="0"/>
              <a:t>15/05/2020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632C7D-D176-4B1C-B753-4C6237C30CA7}" type="slidenum">
              <a:rPr lang="es-ES" smtClean="0"/>
              <a:t>‹Nº›</a:t>
            </a:fld>
            <a:endParaRPr lang="es-ES"/>
          </a:p>
        </p:txBody>
      </p:sp>
    </p:spTree>
    <p:extLst>
      <p:ext uri="{BB962C8B-B14F-4D97-AF65-F5344CB8AC3E}">
        <p14:creationId xmlns:p14="http://schemas.microsoft.com/office/powerpoint/2010/main" val="246043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59B029D-DCE4-481F-AD3B-D51FA526768B}" type="datetimeFigureOut">
              <a:rPr lang="es-ES" smtClean="0"/>
              <a:t>15/05/2020</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1632C7D-D176-4B1C-B753-4C6237C30CA7}" type="slidenum">
              <a:rPr lang="es-ES" smtClean="0"/>
              <a:t>‹Nº›</a:t>
            </a:fld>
            <a:endParaRPr lang="es-ES"/>
          </a:p>
        </p:txBody>
      </p:sp>
    </p:spTree>
    <p:extLst>
      <p:ext uri="{BB962C8B-B14F-4D97-AF65-F5344CB8AC3E}">
        <p14:creationId xmlns:p14="http://schemas.microsoft.com/office/powerpoint/2010/main" val="15613821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ramajudicial.gov.co/documents/2319107/27787410/RESOLUCION+CSJMAR19-189.pdf/8fdb8877-20f6-4988-b334-61c8fbc0f8ae" TargetMode="External"/><Relationship Id="rId2" Type="http://schemas.openxmlformats.org/officeDocument/2006/relationships/hyperlink" Target="https://www.ramajudicial.gov.co/documents/2319107/14818231/RESOLUCION+CSJMAR19-123.pdf/6b5a6990-ce38-4ece-b2d2-e9d6d281c60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2670463" y="744519"/>
            <a:ext cx="6705212" cy="5022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p:cNvSpPr txBox="1"/>
          <p:nvPr/>
        </p:nvSpPr>
        <p:spPr>
          <a:xfrm>
            <a:off x="982133" y="744519"/>
            <a:ext cx="10667999" cy="1077218"/>
          </a:xfrm>
          <a:prstGeom prst="rect">
            <a:avLst/>
          </a:prstGeom>
          <a:noFill/>
        </p:spPr>
        <p:txBody>
          <a:bodyPr wrap="square" rtlCol="0">
            <a:spAutoFit/>
          </a:bodyPr>
          <a:lstStyle/>
          <a:p>
            <a:pPr algn="ctr"/>
            <a:r>
              <a:rPr lang="es-CO" sz="3200" dirty="0" smtClean="0">
                <a:solidFill>
                  <a:schemeClr val="bg1"/>
                </a:solidFill>
                <a:latin typeface="Arial" panose="020B0604020202020204" pitchFamily="34" charset="0"/>
                <a:cs typeface="Arial" panose="020B0604020202020204" pitchFamily="34" charset="0"/>
              </a:rPr>
              <a:t>CONSEJO SECCIONAL DE LA JUDICATURA DEL MAGDALENA </a:t>
            </a:r>
            <a:endParaRPr lang="es-ES" sz="3200"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3141286" y="2235199"/>
            <a:ext cx="5763565" cy="461665"/>
          </a:xfrm>
          <a:prstGeom prst="rect">
            <a:avLst/>
          </a:prstGeom>
          <a:noFill/>
        </p:spPr>
        <p:txBody>
          <a:bodyPr wrap="none" rtlCol="0">
            <a:spAutoFit/>
          </a:bodyPr>
          <a:lstStyle/>
          <a:p>
            <a:pPr algn="ctr"/>
            <a:r>
              <a:rPr lang="es-CO" sz="2400" dirty="0" smtClean="0">
                <a:solidFill>
                  <a:schemeClr val="bg1"/>
                </a:solidFill>
                <a:latin typeface="Arial" panose="020B0604020202020204" pitchFamily="34" charset="0"/>
                <a:cs typeface="Arial" panose="020B0604020202020204" pitchFamily="34" charset="0"/>
              </a:rPr>
              <a:t>INFORME DE GESTIÓN DEL AÑO 2019</a:t>
            </a:r>
            <a:endParaRPr lang="es-ES" sz="2400"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2670464" y="3262488"/>
            <a:ext cx="6705212" cy="2585323"/>
          </a:xfrm>
          <a:prstGeom prst="rect">
            <a:avLst/>
          </a:prstGeom>
          <a:noFill/>
        </p:spPr>
        <p:txBody>
          <a:bodyPr wrap="square" rtlCol="0">
            <a:spAutoFit/>
          </a:bodyPr>
          <a:lstStyle/>
          <a:p>
            <a:pPr algn="ctr"/>
            <a:r>
              <a:rPr lang="es-CO" dirty="0" smtClean="0">
                <a:solidFill>
                  <a:schemeClr val="bg1"/>
                </a:solidFill>
                <a:latin typeface="Arial" panose="020B0604020202020204" pitchFamily="34" charset="0"/>
                <a:cs typeface="Arial" panose="020B0604020202020204" pitchFamily="34" charset="0"/>
              </a:rPr>
              <a:t>Presentado por los Magistrados </a:t>
            </a:r>
          </a:p>
          <a:p>
            <a:pPr algn="ctr"/>
            <a:endParaRPr lang="es-CO" dirty="0">
              <a:solidFill>
                <a:schemeClr val="bg1"/>
              </a:solidFill>
              <a:latin typeface="Arial" panose="020B0604020202020204" pitchFamily="34" charset="0"/>
              <a:cs typeface="Arial" panose="020B0604020202020204" pitchFamily="34" charset="0"/>
            </a:endParaRPr>
          </a:p>
          <a:p>
            <a:pPr algn="ctr"/>
            <a:endParaRPr lang="es-CO" dirty="0" smtClean="0">
              <a:solidFill>
                <a:schemeClr val="bg1"/>
              </a:solidFill>
              <a:latin typeface="Arial" panose="020B0604020202020204" pitchFamily="34" charset="0"/>
              <a:cs typeface="Arial" panose="020B0604020202020204" pitchFamily="34" charset="0"/>
            </a:endParaRPr>
          </a:p>
          <a:p>
            <a:pPr algn="ctr"/>
            <a:r>
              <a:rPr lang="es-CO" b="1" dirty="0" smtClean="0">
                <a:solidFill>
                  <a:schemeClr val="bg1"/>
                </a:solidFill>
                <a:latin typeface="Arial" panose="020B0604020202020204" pitchFamily="34" charset="0"/>
                <a:cs typeface="Arial" panose="020B0604020202020204" pitchFamily="34" charset="0"/>
              </a:rPr>
              <a:t>MARIA GLADIS SALAZAR MEDINA </a:t>
            </a:r>
          </a:p>
          <a:p>
            <a:pPr algn="ctr"/>
            <a:r>
              <a:rPr lang="es-CO" dirty="0" smtClean="0">
                <a:solidFill>
                  <a:schemeClr val="bg1"/>
                </a:solidFill>
                <a:latin typeface="Arial" panose="020B0604020202020204" pitchFamily="34" charset="0"/>
                <a:cs typeface="Arial" panose="020B0604020202020204" pitchFamily="34" charset="0"/>
              </a:rPr>
              <a:t>Presidenta </a:t>
            </a:r>
          </a:p>
          <a:p>
            <a:pPr algn="ctr"/>
            <a:endParaRPr lang="es-CO" dirty="0">
              <a:solidFill>
                <a:schemeClr val="bg1"/>
              </a:solidFill>
              <a:latin typeface="Arial" panose="020B0604020202020204" pitchFamily="34" charset="0"/>
              <a:cs typeface="Arial" panose="020B0604020202020204" pitchFamily="34" charset="0"/>
            </a:endParaRPr>
          </a:p>
          <a:p>
            <a:pPr algn="ctr"/>
            <a:endParaRPr lang="es-CO" dirty="0" smtClean="0">
              <a:solidFill>
                <a:schemeClr val="bg1"/>
              </a:solidFill>
              <a:latin typeface="Arial" panose="020B0604020202020204" pitchFamily="34" charset="0"/>
              <a:cs typeface="Arial" panose="020B0604020202020204" pitchFamily="34" charset="0"/>
            </a:endParaRPr>
          </a:p>
          <a:p>
            <a:pPr algn="ctr"/>
            <a:r>
              <a:rPr lang="es-CO" b="1" dirty="0" smtClean="0">
                <a:solidFill>
                  <a:schemeClr val="bg1"/>
                </a:solidFill>
                <a:latin typeface="Arial" panose="020B0604020202020204" pitchFamily="34" charset="0"/>
                <a:cs typeface="Arial" panose="020B0604020202020204" pitchFamily="34" charset="0"/>
              </a:rPr>
              <a:t>JAIRO ARTURO SAADE URUETA</a:t>
            </a:r>
            <a:r>
              <a:rPr lang="es-CO" dirty="0" smtClean="0">
                <a:solidFill>
                  <a:schemeClr val="bg1"/>
                </a:solidFill>
                <a:latin typeface="Arial" panose="020B0604020202020204" pitchFamily="34" charset="0"/>
                <a:cs typeface="Arial" panose="020B0604020202020204" pitchFamily="34" charset="0"/>
              </a:rPr>
              <a:t> </a:t>
            </a:r>
          </a:p>
          <a:p>
            <a:pPr algn="ctr"/>
            <a:r>
              <a:rPr lang="es-CO" dirty="0" smtClean="0">
                <a:solidFill>
                  <a:schemeClr val="bg1"/>
                </a:solidFill>
                <a:latin typeface="Arial" panose="020B0604020202020204" pitchFamily="34" charset="0"/>
                <a:cs typeface="Arial" panose="020B0604020202020204" pitchFamily="34" charset="0"/>
              </a:rPr>
              <a:t>Vicepresidente</a:t>
            </a:r>
            <a:endParaRPr lang="es-E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466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451555" y="587023"/>
            <a:ext cx="10792177" cy="5723466"/>
          </a:xfrm>
        </p:spPr>
        <p:txBody>
          <a:bodyPr>
            <a:normAutofit fontScale="55000" lnSpcReduction="20000"/>
          </a:bodyPr>
          <a:lstStyle/>
          <a:p>
            <a:r>
              <a:rPr lang="es-CO" sz="4400" b="1" dirty="0" smtClean="0">
                <a:solidFill>
                  <a:schemeClr val="bg1"/>
                </a:solidFill>
              </a:rPr>
              <a:t>CONTROL </a:t>
            </a:r>
            <a:r>
              <a:rPr lang="es-CO" sz="4400" b="1" dirty="0">
                <a:solidFill>
                  <a:schemeClr val="bg1"/>
                </a:solidFill>
              </a:rPr>
              <a:t>DE RENDIMIENTO Y GESTIÓN DE LOS DESPACHOS JUDICIALES</a:t>
            </a:r>
          </a:p>
          <a:p>
            <a:endParaRPr lang="es-CO" dirty="0"/>
          </a:p>
          <a:p>
            <a:endParaRPr lang="es-CO" sz="3100" dirty="0">
              <a:solidFill>
                <a:schemeClr val="bg1"/>
              </a:solidFill>
            </a:endParaRPr>
          </a:p>
          <a:p>
            <a:pPr algn="just"/>
            <a:r>
              <a:rPr lang="es-CO" sz="3100" dirty="0">
                <a:solidFill>
                  <a:schemeClr val="bg1"/>
                </a:solidFill>
              </a:rPr>
              <a:t>De acuerdo a lo establecido en el artículo 101 de la  Ley 270 de 1996 donde se establecen las funciones de los Consejos Seccionales de la Judicatura, en su numeral 2º se señala que se debe “…Llevar el control del rendimiento y gestión de los despachos judiciales mediante mecanismos e índices correspondientes…”. Teniendo en cuenta lo anterior, en el numeral 8 del mismo artículo, se ratifica que los Consejos Seccionales deben “…Realizar la calificación integral de servicios de los jueces en el área de su competencia…”. </a:t>
            </a:r>
          </a:p>
          <a:p>
            <a:pPr algn="just"/>
            <a:endParaRPr lang="es-CO" sz="3100" dirty="0">
              <a:solidFill>
                <a:schemeClr val="bg1"/>
              </a:solidFill>
            </a:endParaRPr>
          </a:p>
          <a:p>
            <a:pPr algn="just"/>
            <a:r>
              <a:rPr lang="es-CO" sz="3100" dirty="0">
                <a:solidFill>
                  <a:schemeClr val="bg1"/>
                </a:solidFill>
              </a:rPr>
              <a:t>Al efecto, este Consejo se permite manifestar que durante el año 2019, la calificación integral de los servicios de los Jueces, donde se evaluaron los factores de calidad, eficiencia y rendimiento y organización del trabajo, durante el período comprendido de enero 1 de 2018 a diciembre 31 del mismo año se realizaron un total de cuarenta y ocho (48) calificaciones de Jueces.</a:t>
            </a:r>
          </a:p>
          <a:p>
            <a:pPr algn="just"/>
            <a:endParaRPr lang="es-CO" sz="3100" dirty="0">
              <a:solidFill>
                <a:schemeClr val="bg1"/>
              </a:solidFill>
            </a:endParaRPr>
          </a:p>
          <a:p>
            <a:pPr algn="just"/>
            <a:r>
              <a:rPr lang="es-CO" sz="3100" dirty="0">
                <a:solidFill>
                  <a:schemeClr val="bg1"/>
                </a:solidFill>
              </a:rPr>
              <a:t>Además de lo anterior, se efectuaron 76 visitas a los despachos judiciales con el fin de hacer seguimiento a la gestión realizada en las dependencias, de acuerdo a lo establecido en el artículo 47 del Acuerdo No. PSAA16-10618, de diciembre 7 de 2016, donde reza “…Dentro del período de evaluación, los Consejos Seccionales de la Judicatura, realizarán visita a los juzgados ubicados en el ámbito territorial de su competencia…”.</a:t>
            </a:r>
          </a:p>
          <a:p>
            <a:endParaRPr lang="es-ES" dirty="0"/>
          </a:p>
        </p:txBody>
      </p:sp>
    </p:spTree>
    <p:extLst>
      <p:ext uri="{BB962C8B-B14F-4D97-AF65-F5344CB8AC3E}">
        <p14:creationId xmlns:p14="http://schemas.microsoft.com/office/powerpoint/2010/main" val="71102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481012" y="581378"/>
            <a:ext cx="11225566" cy="5796844"/>
          </a:xfrm>
        </p:spPr>
        <p:txBody>
          <a:bodyPr/>
          <a:lstStyle/>
          <a:p>
            <a:pPr lvl="1" algn="l"/>
            <a:r>
              <a:rPr lang="es-CO" sz="2400" b="1" dirty="0">
                <a:solidFill>
                  <a:schemeClr val="bg1"/>
                </a:solidFill>
              </a:rPr>
              <a:t>SOLICITUDES DE TRASLADO</a:t>
            </a:r>
            <a:endParaRPr lang="es-ES" sz="2400" b="1" dirty="0">
              <a:solidFill>
                <a:schemeClr val="bg1"/>
              </a:solidFill>
            </a:endParaRPr>
          </a:p>
          <a:p>
            <a:r>
              <a:rPr lang="es-CO" sz="2400" dirty="0"/>
              <a:t> </a:t>
            </a:r>
            <a:endParaRPr lang="es-ES" sz="2000" dirty="0"/>
          </a:p>
          <a:p>
            <a:pPr algn="just"/>
            <a:r>
              <a:rPr lang="es-CO" sz="2400" dirty="0" smtClean="0">
                <a:solidFill>
                  <a:schemeClr val="bg1"/>
                </a:solidFill>
              </a:rPr>
              <a:t>Fueron </a:t>
            </a:r>
            <a:r>
              <a:rPr lang="es-CO" sz="2400" dirty="0">
                <a:solidFill>
                  <a:schemeClr val="bg1"/>
                </a:solidFill>
              </a:rPr>
              <a:t>recepcionadas y tramitadas solicitudes de traslado de empleados y funcionarios, para las cuales se expidieron los respectivos conceptos, de la siguiente manera: </a:t>
            </a:r>
            <a:endParaRPr lang="es-ES" sz="2000" dirty="0">
              <a:solidFill>
                <a:schemeClr val="bg1"/>
              </a:solidFill>
            </a:endParaRPr>
          </a:p>
          <a:p>
            <a:pPr algn="just"/>
            <a:r>
              <a:rPr lang="es-CO" sz="2400" dirty="0">
                <a:solidFill>
                  <a:schemeClr val="bg1"/>
                </a:solidFill>
              </a:rPr>
              <a:t> </a:t>
            </a:r>
            <a:endParaRPr lang="es-ES" sz="2000" dirty="0">
              <a:solidFill>
                <a:schemeClr val="bg1"/>
              </a:solidFill>
            </a:endParaRPr>
          </a:p>
          <a:p>
            <a:pPr lvl="0" algn="just"/>
            <a:r>
              <a:rPr lang="es-CO" sz="2400" dirty="0">
                <a:solidFill>
                  <a:schemeClr val="bg1"/>
                </a:solidFill>
              </a:rPr>
              <a:t>Despacho Dra. María Gladis Salazar Medina: Se recepcionaron tres (3) solicitudes de traslado, siendo emitidas tres (3) </a:t>
            </a:r>
            <a:r>
              <a:rPr lang="es-CO" sz="2400" dirty="0" smtClean="0">
                <a:solidFill>
                  <a:schemeClr val="bg1"/>
                </a:solidFill>
              </a:rPr>
              <a:t>conceptos favorables</a:t>
            </a:r>
            <a:r>
              <a:rPr lang="es-CO" sz="2400" dirty="0">
                <a:solidFill>
                  <a:schemeClr val="bg1"/>
                </a:solidFill>
              </a:rPr>
              <a:t>.</a:t>
            </a:r>
            <a:endParaRPr lang="es-ES" sz="2000" dirty="0">
              <a:solidFill>
                <a:schemeClr val="bg1"/>
              </a:solidFill>
            </a:endParaRPr>
          </a:p>
          <a:p>
            <a:pPr algn="just"/>
            <a:r>
              <a:rPr lang="es-CO" sz="2400" dirty="0">
                <a:solidFill>
                  <a:schemeClr val="bg1"/>
                </a:solidFill>
              </a:rPr>
              <a:t> </a:t>
            </a:r>
            <a:endParaRPr lang="es-ES" sz="2000" dirty="0">
              <a:solidFill>
                <a:schemeClr val="bg1"/>
              </a:solidFill>
            </a:endParaRPr>
          </a:p>
          <a:p>
            <a:pPr lvl="0" algn="just"/>
            <a:r>
              <a:rPr lang="es-CO" sz="2400" dirty="0">
                <a:solidFill>
                  <a:schemeClr val="bg1"/>
                </a:solidFill>
              </a:rPr>
              <a:t>Despacho Dr. Jairo Saade Urueta: Se recepcionaron cinco (5) solicitudes de traslado, siendo emitió cinco (5) </a:t>
            </a:r>
            <a:r>
              <a:rPr lang="es-CO" sz="2400" dirty="0" smtClean="0">
                <a:solidFill>
                  <a:schemeClr val="bg1"/>
                </a:solidFill>
              </a:rPr>
              <a:t>Conceptos favorables</a:t>
            </a:r>
            <a:r>
              <a:rPr lang="es-CO" sz="2400" dirty="0">
                <a:solidFill>
                  <a:schemeClr val="bg1"/>
                </a:solidFill>
              </a:rPr>
              <a:t>. </a:t>
            </a:r>
            <a:endParaRPr lang="es-ES" sz="2000" dirty="0">
              <a:solidFill>
                <a:schemeClr val="bg1"/>
              </a:solidFill>
            </a:endParaRPr>
          </a:p>
          <a:p>
            <a:endParaRPr lang="es-ES" dirty="0"/>
          </a:p>
        </p:txBody>
      </p:sp>
    </p:spTree>
    <p:extLst>
      <p:ext uri="{BB962C8B-B14F-4D97-AF65-F5344CB8AC3E}">
        <p14:creationId xmlns:p14="http://schemas.microsoft.com/office/powerpoint/2010/main" val="739953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279400"/>
            <a:ext cx="11270722" cy="725312"/>
          </a:xfrm>
        </p:spPr>
        <p:txBody>
          <a:bodyPr>
            <a:normAutofit fontScale="90000"/>
          </a:bodyPr>
          <a:lstStyle/>
          <a:p>
            <a:r>
              <a:rPr lang="es-CO" b="1" dirty="0">
                <a:solidFill>
                  <a:schemeClr val="bg1"/>
                </a:solidFill>
              </a:rPr>
              <a:t>Anticorrupción y Transparencia</a:t>
            </a:r>
            <a:endParaRPr lang="es-ES" dirty="0">
              <a:solidFill>
                <a:schemeClr val="bg1"/>
              </a:solidFill>
            </a:endParaRPr>
          </a:p>
        </p:txBody>
      </p:sp>
      <p:sp>
        <p:nvSpPr>
          <p:cNvPr id="3" name="Subtítulo 2"/>
          <p:cNvSpPr>
            <a:spLocks noGrp="1"/>
          </p:cNvSpPr>
          <p:nvPr>
            <p:ph type="subTitle" idx="1"/>
          </p:nvPr>
        </p:nvSpPr>
        <p:spPr>
          <a:xfrm>
            <a:off x="146756" y="1230489"/>
            <a:ext cx="5633155" cy="5384800"/>
          </a:xfrm>
        </p:spPr>
        <p:txBody>
          <a:bodyPr/>
          <a:lstStyle/>
          <a:p>
            <a:r>
              <a:rPr lang="es-CO" sz="2400" b="1" i="1" dirty="0" smtClean="0">
                <a:solidFill>
                  <a:schemeClr val="bg1"/>
                </a:solidFill>
              </a:rPr>
              <a:t>Vigilancia</a:t>
            </a:r>
            <a:r>
              <a:rPr lang="es-CO" sz="2400" b="1" dirty="0" smtClean="0">
                <a:solidFill>
                  <a:schemeClr val="bg1"/>
                </a:solidFill>
              </a:rPr>
              <a:t> </a:t>
            </a:r>
            <a:r>
              <a:rPr lang="es-CO" sz="2400" b="1" dirty="0">
                <a:solidFill>
                  <a:schemeClr val="bg1"/>
                </a:solidFill>
              </a:rPr>
              <a:t>judicial </a:t>
            </a:r>
            <a:r>
              <a:rPr lang="es-CO" sz="2400" b="1" dirty="0" smtClean="0">
                <a:solidFill>
                  <a:schemeClr val="bg1"/>
                </a:solidFill>
              </a:rPr>
              <a:t>administrativa</a:t>
            </a:r>
          </a:p>
          <a:p>
            <a:endParaRPr lang="es-CO" b="1" dirty="0" smtClean="0"/>
          </a:p>
          <a:p>
            <a:pPr algn="just"/>
            <a:r>
              <a:rPr lang="es-CO" dirty="0">
                <a:solidFill>
                  <a:schemeClr val="bg1"/>
                </a:solidFill>
              </a:rPr>
              <a:t>De la Gestión realizada por el Consejo Seccional durante el año 2019, dio cumplimiento al numeral seis del artículo 101 de la Ley 270 de 1996 y aplicando lo regulado por el honorable Consejo Superior de la Judicatura en el acuerdo PSAA11-8716 de 2011, se practicaron dentro del Distrito Judicial de Santa Marta, 199 Vigilancias Judiciales Administrativas atendiendo las quejas de los interesados.</a:t>
            </a:r>
            <a:endParaRPr lang="es-ES" dirty="0">
              <a:solidFill>
                <a:schemeClr val="bg1"/>
              </a:solidFill>
            </a:endParaRPr>
          </a:p>
          <a:p>
            <a:endParaRPr lang="es-ES" dirty="0"/>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688527444"/>
              </p:ext>
            </p:extLst>
          </p:nvPr>
        </p:nvGraphicFramePr>
        <p:xfrm>
          <a:off x="6468533" y="2357251"/>
          <a:ext cx="5486401" cy="2948527"/>
        </p:xfrm>
        <a:graphic>
          <a:graphicData uri="http://schemas.openxmlformats.org/drawingml/2006/table">
            <a:tbl>
              <a:tblPr firstRow="1" firstCol="1" bandRow="1">
                <a:tableStyleId>{5C22544A-7EE6-4342-B048-85BDC9FD1C3A}</a:tableStyleId>
              </a:tblPr>
              <a:tblGrid>
                <a:gridCol w="1118695"/>
                <a:gridCol w="1511616"/>
                <a:gridCol w="1433689"/>
                <a:gridCol w="1422401"/>
              </a:tblGrid>
              <a:tr h="577388">
                <a:tc>
                  <a:txBody>
                    <a:bodyPr/>
                    <a:lstStyle/>
                    <a:p>
                      <a:pPr algn="just">
                        <a:lnSpc>
                          <a:spcPct val="110000"/>
                        </a:lnSpc>
                        <a:spcAft>
                          <a:spcPts val="600"/>
                        </a:spcAft>
                      </a:pPr>
                      <a:r>
                        <a:rPr lang="es-ES" sz="1400" dirty="0">
                          <a:effectLst/>
                        </a:rPr>
                        <a:t>DESPACHO</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s-ES" sz="1400" dirty="0">
                          <a:effectLst/>
                        </a:rPr>
                        <a:t>TOTAL VIGILANCIAS</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s-ES" sz="1400">
                          <a:effectLst/>
                        </a:rPr>
                        <a:t>APERTURADAS</a:t>
                      </a:r>
                      <a:endParaRPr lang="es-E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s-ES" sz="1400" dirty="0">
                          <a:effectLst/>
                        </a:rPr>
                        <a:t>PRELIMINARES</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03291">
                <a:tc>
                  <a:txBody>
                    <a:bodyPr/>
                    <a:lstStyle/>
                    <a:p>
                      <a:pPr algn="just">
                        <a:lnSpc>
                          <a:spcPct val="110000"/>
                        </a:lnSpc>
                        <a:spcAft>
                          <a:spcPts val="600"/>
                        </a:spcAft>
                      </a:pPr>
                      <a:r>
                        <a:rPr lang="es-ES" sz="1200" dirty="0">
                          <a:effectLst/>
                        </a:rPr>
                        <a:t>Dra. María Gladis Salazar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dirty="0">
                          <a:effectLst/>
                        </a:rPr>
                        <a:t>101</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dirty="0">
                          <a:effectLst/>
                        </a:rPr>
                        <a:t>8</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a:effectLst/>
                        </a:rPr>
                        <a:t>93</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03291">
                <a:tc>
                  <a:txBody>
                    <a:bodyPr/>
                    <a:lstStyle/>
                    <a:p>
                      <a:pPr algn="just">
                        <a:lnSpc>
                          <a:spcPct val="110000"/>
                        </a:lnSpc>
                        <a:spcAft>
                          <a:spcPts val="600"/>
                        </a:spcAft>
                      </a:pPr>
                      <a:r>
                        <a:rPr lang="es-ES" sz="1200" dirty="0">
                          <a:effectLst/>
                        </a:rPr>
                        <a:t>Dr.  Jairo Saade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a:effectLst/>
                        </a:rPr>
                        <a:t>98</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dirty="0">
                          <a:effectLst/>
                        </a:rPr>
                        <a:t>3</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a:effectLst/>
                        </a:rPr>
                        <a:t>95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64557">
                <a:tc>
                  <a:txBody>
                    <a:bodyPr/>
                    <a:lstStyle/>
                    <a:p>
                      <a:pPr algn="just">
                        <a:lnSpc>
                          <a:spcPct val="110000"/>
                        </a:lnSpc>
                        <a:spcAft>
                          <a:spcPts val="600"/>
                        </a:spcAft>
                      </a:pPr>
                      <a:r>
                        <a:rPr lang="es-ES" sz="1200" b="1" dirty="0">
                          <a:effectLst/>
                        </a:rPr>
                        <a:t>TOTAL</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b="1">
                          <a:effectLst/>
                        </a:rPr>
                        <a:t>199</a:t>
                      </a:r>
                      <a:endParaRPr lang="es-E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b="1">
                          <a:effectLst/>
                        </a:rPr>
                        <a:t>11</a:t>
                      </a:r>
                      <a:endParaRPr lang="es-E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600"/>
                        </a:spcAft>
                      </a:pPr>
                      <a:r>
                        <a:rPr lang="es-ES" sz="1200" b="1" dirty="0">
                          <a:effectLst/>
                        </a:rPr>
                        <a:t>188</a:t>
                      </a:r>
                      <a:endParaRPr lang="es-E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1692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70934" y="324556"/>
            <a:ext cx="11717866" cy="1459090"/>
          </a:xfrm>
        </p:spPr>
        <p:txBody>
          <a:bodyPr>
            <a:normAutofit/>
          </a:bodyPr>
          <a:lstStyle/>
          <a:p>
            <a:pPr algn="ctr"/>
            <a:r>
              <a:rPr lang="es-CO" sz="4000" dirty="0" smtClean="0">
                <a:solidFill>
                  <a:schemeClr val="bg1"/>
                </a:solidFill>
              </a:rPr>
              <a:t>Actos Administrativos realizados por este consejo seccional </a:t>
            </a:r>
            <a:endParaRPr lang="es-ES" sz="4000" dirty="0">
              <a:solidFill>
                <a:schemeClr val="bg1"/>
              </a:solidFill>
            </a:endParaRPr>
          </a:p>
        </p:txBody>
      </p:sp>
      <p:sp>
        <p:nvSpPr>
          <p:cNvPr id="5" name="Subtítulo 4"/>
          <p:cNvSpPr>
            <a:spLocks noGrp="1"/>
          </p:cNvSpPr>
          <p:nvPr>
            <p:ph type="subTitle" idx="1"/>
          </p:nvPr>
        </p:nvSpPr>
        <p:spPr>
          <a:xfrm>
            <a:off x="169334" y="1964267"/>
            <a:ext cx="6050844" cy="4504266"/>
          </a:xfrm>
        </p:spPr>
        <p:txBody>
          <a:bodyPr>
            <a:normAutofit lnSpcReduction="10000"/>
          </a:bodyPr>
          <a:lstStyle/>
          <a:p>
            <a:pPr lvl="0" algn="just"/>
            <a:r>
              <a:rPr lang="es-CO" b="1" dirty="0">
                <a:solidFill>
                  <a:schemeClr val="bg1"/>
                </a:solidFill>
              </a:rPr>
              <a:t>AUTORIZACIONES PARA CONTRATAR</a:t>
            </a:r>
            <a:endParaRPr lang="es-ES" dirty="0">
              <a:solidFill>
                <a:schemeClr val="bg1"/>
              </a:solidFill>
            </a:endParaRPr>
          </a:p>
          <a:p>
            <a:pPr algn="just"/>
            <a:r>
              <a:rPr lang="es-CO" b="1" dirty="0">
                <a:solidFill>
                  <a:schemeClr val="bg1"/>
                </a:solidFill>
              </a:rPr>
              <a:t> </a:t>
            </a:r>
            <a:endParaRPr lang="es-ES" dirty="0">
              <a:solidFill>
                <a:schemeClr val="bg1"/>
              </a:solidFill>
            </a:endParaRPr>
          </a:p>
          <a:p>
            <a:pPr algn="just"/>
            <a:r>
              <a:rPr lang="es-CO" dirty="0">
                <a:solidFill>
                  <a:schemeClr val="bg1"/>
                </a:solidFill>
              </a:rPr>
              <a:t>El Consejo Seccional de la Judicatura del Magdalena durante el año 2018, expidieron un total de trece (13) acuerdos autorizando a la Directora Ejecutiva Seccional de Administración Judicial de Santa Marta de conformidad con el Acuerdo PSAA16-10561 de 2016 y el artículo 3º, para celebrar contratos tales como arrendamiento, servicio de vigilancia, aseo y seguridad privada entre otros, las cuales se relacionan a continuación:</a:t>
            </a:r>
            <a:endParaRPr lang="es-ES" dirty="0">
              <a:solidFill>
                <a:schemeClr val="bg1"/>
              </a:solidFill>
            </a:endParaRPr>
          </a:p>
          <a:p>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3415533721"/>
              </p:ext>
            </p:extLst>
          </p:nvPr>
        </p:nvGraphicFramePr>
        <p:xfrm>
          <a:off x="6220178" y="1880496"/>
          <a:ext cx="5610579" cy="4588037"/>
        </p:xfrm>
        <a:graphic>
          <a:graphicData uri="http://schemas.openxmlformats.org/drawingml/2006/table">
            <a:tbl>
              <a:tblPr firstRow="1" firstCol="1" bandRow="1">
                <a:tableStyleId>{5C22544A-7EE6-4342-B048-85BDC9FD1C3A}</a:tableStyleId>
              </a:tblPr>
              <a:tblGrid>
                <a:gridCol w="1479888"/>
                <a:gridCol w="1344128"/>
                <a:gridCol w="2786563"/>
              </a:tblGrid>
              <a:tr h="489785">
                <a:tc>
                  <a:txBody>
                    <a:bodyPr/>
                    <a:lstStyle/>
                    <a:p>
                      <a:pPr marL="457200" algn="ctr">
                        <a:lnSpc>
                          <a:spcPct val="115000"/>
                        </a:lnSpc>
                        <a:spcAft>
                          <a:spcPts val="0"/>
                        </a:spcAft>
                      </a:pPr>
                      <a:r>
                        <a:rPr lang="es-CO" sz="1000">
                          <a:effectLst/>
                        </a:rPr>
                        <a:t>No. De Acuerdo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a:effectLst/>
                        </a:rPr>
                        <a:t>Fecha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a:effectLst/>
                        </a:rPr>
                        <a:t>Finalidad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892">
                <a:tc>
                  <a:txBody>
                    <a:bodyPr/>
                    <a:lstStyle/>
                    <a:p>
                      <a:pPr marL="457200" algn="ctr">
                        <a:lnSpc>
                          <a:spcPct val="115000"/>
                        </a:lnSpc>
                        <a:spcAft>
                          <a:spcPts val="0"/>
                        </a:spcAft>
                      </a:pPr>
                      <a:r>
                        <a:rPr lang="es-CO" sz="1000">
                          <a:effectLst/>
                        </a:rPr>
                        <a:t>CSJMAA19-17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03/04/2019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Contratar Servicios de Seguridad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892">
                <a:tc>
                  <a:txBody>
                    <a:bodyPr/>
                    <a:lstStyle/>
                    <a:p>
                      <a:pPr marL="457200" algn="ctr">
                        <a:lnSpc>
                          <a:spcPct val="115000"/>
                        </a:lnSpc>
                        <a:spcAft>
                          <a:spcPts val="0"/>
                        </a:spcAft>
                      </a:pPr>
                      <a:r>
                        <a:rPr lang="es-CO" sz="1000">
                          <a:effectLst/>
                        </a:rPr>
                        <a:t>CSJMAA19-41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06/08/2019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Contratar Servicios de aseo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892">
                <a:tc>
                  <a:txBody>
                    <a:bodyPr/>
                    <a:lstStyle/>
                    <a:p>
                      <a:pPr marL="457200" algn="ctr">
                        <a:lnSpc>
                          <a:spcPct val="115000"/>
                        </a:lnSpc>
                        <a:spcAft>
                          <a:spcPts val="0"/>
                        </a:spcAft>
                      </a:pPr>
                      <a:r>
                        <a:rPr lang="es-CO" sz="1000">
                          <a:effectLst/>
                        </a:rPr>
                        <a:t>CSJMAA19-46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13/09/2019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Contratar obras Civil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892">
                <a:tc>
                  <a:txBody>
                    <a:bodyPr/>
                    <a:lstStyle/>
                    <a:p>
                      <a:pPr marL="457200" algn="ctr">
                        <a:lnSpc>
                          <a:spcPct val="115000"/>
                        </a:lnSpc>
                        <a:spcAft>
                          <a:spcPts val="0"/>
                        </a:spcAft>
                      </a:pPr>
                      <a:r>
                        <a:rPr lang="es-CO" sz="1000">
                          <a:effectLst/>
                        </a:rPr>
                        <a:t>CSJMAA19-52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25/09/2019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Instalación de Plantas Eléctricas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892">
                <a:tc>
                  <a:txBody>
                    <a:bodyPr/>
                    <a:lstStyle/>
                    <a:p>
                      <a:pPr marL="457200" algn="ctr">
                        <a:lnSpc>
                          <a:spcPct val="115000"/>
                        </a:lnSpc>
                        <a:spcAft>
                          <a:spcPts val="0"/>
                        </a:spcAft>
                      </a:pPr>
                      <a:r>
                        <a:rPr lang="es-CO" sz="1000">
                          <a:effectLst/>
                        </a:rPr>
                        <a:t>CSJMAA19-51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25/09/2019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Arrendar Inmuebles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892">
                <a:tc>
                  <a:txBody>
                    <a:bodyPr/>
                    <a:lstStyle/>
                    <a:p>
                      <a:pPr marL="457200" algn="ctr">
                        <a:lnSpc>
                          <a:spcPct val="115000"/>
                        </a:lnSpc>
                        <a:spcAft>
                          <a:spcPts val="0"/>
                        </a:spcAft>
                      </a:pPr>
                      <a:r>
                        <a:rPr lang="es-CO" sz="1000">
                          <a:effectLst/>
                        </a:rPr>
                        <a:t>CSJMAA19-59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12/11/2019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Suministro de instanterias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892">
                <a:tc>
                  <a:txBody>
                    <a:bodyPr/>
                    <a:lstStyle/>
                    <a:p>
                      <a:pPr marL="457200" algn="ctr">
                        <a:lnSpc>
                          <a:spcPct val="115000"/>
                        </a:lnSpc>
                        <a:spcAft>
                          <a:spcPts val="0"/>
                        </a:spcAft>
                      </a:pPr>
                      <a:r>
                        <a:rPr lang="es-CO" sz="1000">
                          <a:effectLst/>
                        </a:rPr>
                        <a:t>CSJMAA19-13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06/03/2019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Prorrogar el contrato de servicio de vigilancia Nº 077 de 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892">
                <a:tc>
                  <a:txBody>
                    <a:bodyPr/>
                    <a:lstStyle/>
                    <a:p>
                      <a:pPr marL="457200" algn="ctr">
                        <a:lnSpc>
                          <a:spcPct val="115000"/>
                        </a:lnSpc>
                        <a:spcAft>
                          <a:spcPts val="0"/>
                        </a:spcAft>
                      </a:pPr>
                      <a:r>
                        <a:rPr lang="es-CO" sz="1000">
                          <a:effectLst/>
                        </a:rPr>
                        <a:t>CSJMAA19-37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03/07/2019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Prorroga al Contrato de Servicios de Aseo 075 de 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892">
                <a:tc>
                  <a:txBody>
                    <a:bodyPr/>
                    <a:lstStyle/>
                    <a:p>
                      <a:pPr marL="457200" algn="ctr">
                        <a:lnSpc>
                          <a:spcPct val="115000"/>
                        </a:lnSpc>
                        <a:spcAft>
                          <a:spcPts val="0"/>
                        </a:spcAft>
                      </a:pPr>
                      <a:r>
                        <a:rPr lang="es-CO" sz="1000">
                          <a:effectLst/>
                        </a:rPr>
                        <a:t>CSJMAA19-47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13/09/2019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Prorroga al Contrato de Servicios de Vigilancia Nº 008 de 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892">
                <a:tc>
                  <a:txBody>
                    <a:bodyPr/>
                    <a:lstStyle/>
                    <a:p>
                      <a:pPr marL="457200" algn="ctr">
                        <a:lnSpc>
                          <a:spcPct val="115000"/>
                        </a:lnSpc>
                        <a:spcAft>
                          <a:spcPts val="0"/>
                        </a:spcAft>
                      </a:pPr>
                      <a:r>
                        <a:rPr lang="es-CO" sz="1000">
                          <a:effectLst/>
                        </a:rPr>
                        <a:t>CSJMAA19-48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13/09/2019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Prestación de servicios de vigilancia y seguridad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892">
                <a:tc>
                  <a:txBody>
                    <a:bodyPr/>
                    <a:lstStyle/>
                    <a:p>
                      <a:pPr marL="457200" algn="ctr">
                        <a:lnSpc>
                          <a:spcPct val="115000"/>
                        </a:lnSpc>
                        <a:spcAft>
                          <a:spcPts val="0"/>
                        </a:spcAft>
                      </a:pPr>
                      <a:r>
                        <a:rPr lang="es-CO" sz="1000">
                          <a:effectLst/>
                        </a:rPr>
                        <a:t>CSJMAA19-50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25/09/2019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Obras civiles de impermeabilización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892">
                <a:tc>
                  <a:txBody>
                    <a:bodyPr/>
                    <a:lstStyle/>
                    <a:p>
                      <a:pPr marL="457200" algn="ctr">
                        <a:lnSpc>
                          <a:spcPct val="115000"/>
                        </a:lnSpc>
                        <a:spcAft>
                          <a:spcPts val="0"/>
                        </a:spcAft>
                      </a:pPr>
                      <a:r>
                        <a:rPr lang="es-CO" sz="1000">
                          <a:effectLst/>
                        </a:rPr>
                        <a:t>CSJMAA19-53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25/09/2019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Suministro e instalación de catorce (14) unidades de Aire Acondicionado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892">
                <a:tc>
                  <a:txBody>
                    <a:bodyPr/>
                    <a:lstStyle/>
                    <a:p>
                      <a:pPr marL="457200" algn="ctr">
                        <a:lnSpc>
                          <a:spcPct val="115000"/>
                        </a:lnSpc>
                        <a:spcAft>
                          <a:spcPts val="0"/>
                        </a:spcAft>
                      </a:pPr>
                      <a:r>
                        <a:rPr lang="es-CO" sz="1000">
                          <a:effectLst/>
                        </a:rPr>
                        <a:t>CSJMAA19-62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a:effectLst/>
                        </a:rPr>
                        <a:t>27/11/2019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CO" sz="1000" dirty="0">
                          <a:effectLst/>
                        </a:rPr>
                        <a:t>Adicionar en valor los contratos Nº 28 y 29 de 2019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6325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187501" y="903111"/>
            <a:ext cx="6400800" cy="5192889"/>
          </a:xfrm>
        </p:spPr>
        <p:txBody>
          <a:bodyPr/>
          <a:lstStyle/>
          <a:p>
            <a:pPr lvl="0" algn="just"/>
            <a:r>
              <a:rPr lang="es-CO" b="1" dirty="0">
                <a:solidFill>
                  <a:schemeClr val="bg1"/>
                </a:solidFill>
              </a:rPr>
              <a:t>AUTORIZACIÓN DE RESIDENCIAS TEMPORALES FUERA DE JURISDICCION EN CASOS JUSTIFICADOS</a:t>
            </a:r>
            <a:endParaRPr lang="es-ES" b="1" dirty="0">
              <a:solidFill>
                <a:schemeClr val="bg1"/>
              </a:solidFill>
            </a:endParaRPr>
          </a:p>
          <a:p>
            <a:pPr algn="just"/>
            <a:r>
              <a:rPr lang="es-CO" dirty="0">
                <a:solidFill>
                  <a:schemeClr val="bg1"/>
                </a:solidFill>
              </a:rPr>
              <a:t>  </a:t>
            </a:r>
            <a:endParaRPr lang="es-ES" dirty="0">
              <a:solidFill>
                <a:schemeClr val="bg1"/>
              </a:solidFill>
            </a:endParaRPr>
          </a:p>
          <a:p>
            <a:pPr algn="just"/>
            <a:r>
              <a:rPr lang="es-CO" dirty="0">
                <a:solidFill>
                  <a:schemeClr val="bg1"/>
                </a:solidFill>
              </a:rPr>
              <a:t>Durante el año 2019 se recepcionaron nueve (9) solicitudes de autorización para residir en un lugar diferente al de su trabajo de Funcionarios y Servidores Judiciales del Distrito Judicial, emitiendo este Consejo Seccional las diferentes Resoluciones de la siguiente manera:</a:t>
            </a:r>
            <a:endParaRPr lang="es-ES" dirty="0">
              <a:solidFill>
                <a:schemeClr val="bg1"/>
              </a:solidFill>
            </a:endParaRPr>
          </a:p>
          <a:p>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390739949"/>
              </p:ext>
            </p:extLst>
          </p:nvPr>
        </p:nvGraphicFramePr>
        <p:xfrm>
          <a:off x="6884078" y="1631262"/>
          <a:ext cx="5059566" cy="3787405"/>
        </p:xfrm>
        <a:graphic>
          <a:graphicData uri="http://schemas.openxmlformats.org/drawingml/2006/table">
            <a:tbl>
              <a:tblPr firstRow="1" firstCol="1" bandRow="1">
                <a:tableStyleId>{5C22544A-7EE6-4342-B048-85BDC9FD1C3A}</a:tableStyleId>
              </a:tblPr>
              <a:tblGrid>
                <a:gridCol w="1210055"/>
                <a:gridCol w="1095023"/>
                <a:gridCol w="2754488"/>
              </a:tblGrid>
              <a:tr h="488698">
                <a:tc>
                  <a:txBody>
                    <a:bodyPr/>
                    <a:lstStyle/>
                    <a:p>
                      <a:pPr algn="ctr">
                        <a:lnSpc>
                          <a:spcPct val="115000"/>
                        </a:lnSpc>
                        <a:spcAft>
                          <a:spcPts val="0"/>
                        </a:spcAft>
                      </a:pPr>
                      <a:r>
                        <a:rPr lang="es-CO" sz="1200" dirty="0">
                          <a:effectLst/>
                        </a:rPr>
                        <a:t>No. De Resolución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c>
                  <a:txBody>
                    <a:bodyPr/>
                    <a:lstStyle/>
                    <a:p>
                      <a:pPr algn="ctr">
                        <a:lnSpc>
                          <a:spcPct val="115000"/>
                        </a:lnSpc>
                        <a:spcAft>
                          <a:spcPts val="0"/>
                        </a:spcAft>
                      </a:pPr>
                      <a:r>
                        <a:rPr lang="es-CO" sz="1200" dirty="0">
                          <a:effectLst/>
                        </a:rPr>
                        <a:t>Fecha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c>
                  <a:txBody>
                    <a:bodyPr/>
                    <a:lstStyle/>
                    <a:p>
                      <a:pPr algn="ctr">
                        <a:lnSpc>
                          <a:spcPct val="115000"/>
                        </a:lnSpc>
                        <a:spcAft>
                          <a:spcPts val="0"/>
                        </a:spcAft>
                      </a:pPr>
                      <a:r>
                        <a:rPr lang="es-CO" sz="1200" dirty="0">
                          <a:effectLst/>
                        </a:rPr>
                        <a:t>Servidor Judicial</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r>
              <a:tr h="366523">
                <a:tc>
                  <a:txBody>
                    <a:bodyPr/>
                    <a:lstStyle/>
                    <a:p>
                      <a:pPr algn="ctr">
                        <a:lnSpc>
                          <a:spcPct val="115000"/>
                        </a:lnSpc>
                        <a:spcAft>
                          <a:spcPts val="1000"/>
                        </a:spcAft>
                      </a:pPr>
                      <a:r>
                        <a:rPr lang="es-CO" sz="1000">
                          <a:effectLst/>
                        </a:rPr>
                        <a:t>CSJMAR19-133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dirty="0">
                          <a:effectLst/>
                        </a:rPr>
                        <a:t>29/05/2019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a:effectLst/>
                        </a:rPr>
                        <a:t>Jaina Fabiola Ciro Montenegro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r>
              <a:tr h="366523">
                <a:tc>
                  <a:txBody>
                    <a:bodyPr/>
                    <a:lstStyle/>
                    <a:p>
                      <a:pPr algn="ctr">
                        <a:lnSpc>
                          <a:spcPct val="115000"/>
                        </a:lnSpc>
                        <a:spcAft>
                          <a:spcPts val="1000"/>
                        </a:spcAft>
                      </a:pPr>
                      <a:r>
                        <a:rPr lang="es-CO" sz="1000">
                          <a:effectLst/>
                        </a:rPr>
                        <a:t>CSJMAR19-150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dirty="0">
                          <a:effectLst/>
                        </a:rPr>
                        <a:t>19/06/2019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a:effectLst/>
                        </a:rPr>
                        <a:t>Gustavo Ortega Diaz</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r>
              <a:tr h="366523">
                <a:tc>
                  <a:txBody>
                    <a:bodyPr/>
                    <a:lstStyle/>
                    <a:p>
                      <a:pPr algn="ctr">
                        <a:lnSpc>
                          <a:spcPct val="115000"/>
                        </a:lnSpc>
                        <a:spcAft>
                          <a:spcPts val="1000"/>
                        </a:spcAft>
                      </a:pPr>
                      <a:r>
                        <a:rPr lang="es-CO" sz="1000">
                          <a:effectLst/>
                        </a:rPr>
                        <a:t>CSJMAR19-207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dirty="0">
                          <a:effectLst/>
                        </a:rPr>
                        <a:t>28/08/2019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a:effectLst/>
                        </a:rPr>
                        <a:t>Carlos Mario Puesta Posada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r>
              <a:tr h="366523">
                <a:tc>
                  <a:txBody>
                    <a:bodyPr/>
                    <a:lstStyle/>
                    <a:p>
                      <a:pPr algn="ctr">
                        <a:lnSpc>
                          <a:spcPct val="115000"/>
                        </a:lnSpc>
                        <a:spcAft>
                          <a:spcPts val="1000"/>
                        </a:spcAft>
                      </a:pPr>
                      <a:r>
                        <a:rPr lang="es-CO" sz="1000">
                          <a:effectLst/>
                        </a:rPr>
                        <a:t>CSJMAR19-208</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dirty="0">
                          <a:effectLst/>
                        </a:rPr>
                        <a:t>28/08/2019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b"/>
                </a:tc>
                <a:tc>
                  <a:txBody>
                    <a:bodyPr/>
                    <a:lstStyle/>
                    <a:p>
                      <a:pPr algn="ctr">
                        <a:lnSpc>
                          <a:spcPct val="115000"/>
                        </a:lnSpc>
                        <a:spcAft>
                          <a:spcPts val="0"/>
                        </a:spcAft>
                      </a:pPr>
                      <a:r>
                        <a:rPr lang="es-CO" sz="1000">
                          <a:effectLst/>
                        </a:rPr>
                        <a:t>Piedad  Cecilia Perea Varela</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b"/>
                </a:tc>
              </a:tr>
              <a:tr h="366523">
                <a:tc>
                  <a:txBody>
                    <a:bodyPr/>
                    <a:lstStyle/>
                    <a:p>
                      <a:pPr algn="ctr">
                        <a:lnSpc>
                          <a:spcPct val="115000"/>
                        </a:lnSpc>
                        <a:spcAft>
                          <a:spcPts val="1000"/>
                        </a:spcAft>
                      </a:pPr>
                      <a:r>
                        <a:rPr lang="es-CO" sz="1000">
                          <a:effectLst/>
                        </a:rPr>
                        <a:t>CSJMAR19-211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dirty="0">
                          <a:effectLst/>
                        </a:rPr>
                        <a:t>28/08/2019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dirty="0" smtClean="0">
                          <a:effectLst/>
                        </a:rPr>
                        <a:t>Josué </a:t>
                      </a:r>
                      <a:r>
                        <a:rPr lang="es-CO" sz="1000" dirty="0">
                          <a:effectLst/>
                        </a:rPr>
                        <a:t>David </a:t>
                      </a:r>
                      <a:r>
                        <a:rPr lang="es-CO" sz="1000" dirty="0" smtClean="0">
                          <a:effectLst/>
                        </a:rPr>
                        <a:t>Díaz </a:t>
                      </a:r>
                      <a:r>
                        <a:rPr lang="es-CO" sz="1000" dirty="0">
                          <a:effectLst/>
                        </a:rPr>
                        <a:t>Mendoza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r>
              <a:tr h="366523">
                <a:tc>
                  <a:txBody>
                    <a:bodyPr/>
                    <a:lstStyle/>
                    <a:p>
                      <a:pPr algn="ctr">
                        <a:lnSpc>
                          <a:spcPct val="115000"/>
                        </a:lnSpc>
                        <a:spcAft>
                          <a:spcPts val="1000"/>
                        </a:spcAft>
                      </a:pPr>
                      <a:r>
                        <a:rPr lang="es-CO" sz="1000">
                          <a:effectLst/>
                        </a:rPr>
                        <a:t>CSJMAR19-96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a:effectLst/>
                        </a:rPr>
                        <a:t>10/04/2019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dirty="0">
                          <a:effectLst/>
                        </a:rPr>
                        <a:t>Brisdith </a:t>
                      </a:r>
                      <a:r>
                        <a:rPr lang="es-CO" sz="1000" dirty="0" smtClean="0">
                          <a:effectLst/>
                        </a:rPr>
                        <a:t>Díaz </a:t>
                      </a:r>
                      <a:r>
                        <a:rPr lang="es-CO" sz="1000" dirty="0">
                          <a:effectLst/>
                        </a:rPr>
                        <a:t>Urueña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r>
              <a:tr h="366523">
                <a:tc>
                  <a:txBody>
                    <a:bodyPr/>
                    <a:lstStyle/>
                    <a:p>
                      <a:pPr algn="ctr">
                        <a:lnSpc>
                          <a:spcPct val="115000"/>
                        </a:lnSpc>
                        <a:spcAft>
                          <a:spcPts val="1000"/>
                        </a:spcAft>
                      </a:pPr>
                      <a:r>
                        <a:rPr lang="es-CO" sz="1000">
                          <a:effectLst/>
                        </a:rPr>
                        <a:t>CSJMAR19-100</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a:effectLst/>
                        </a:rPr>
                        <a:t>24/04/2019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dirty="0">
                          <a:effectLst/>
                        </a:rPr>
                        <a:t>Tatiana Isabel De La Rosa </a:t>
                      </a:r>
                      <a:r>
                        <a:rPr lang="es-CO" sz="1000" dirty="0" smtClean="0">
                          <a:effectLst/>
                        </a:rPr>
                        <a:t>Gómez</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r>
              <a:tr h="366523">
                <a:tc>
                  <a:txBody>
                    <a:bodyPr/>
                    <a:lstStyle/>
                    <a:p>
                      <a:pPr algn="ctr">
                        <a:lnSpc>
                          <a:spcPct val="115000"/>
                        </a:lnSpc>
                        <a:spcAft>
                          <a:spcPts val="1000"/>
                        </a:spcAft>
                      </a:pPr>
                      <a:r>
                        <a:rPr lang="es-CO" sz="1000">
                          <a:effectLst/>
                        </a:rPr>
                        <a:t>CSJMAR19-126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a:effectLst/>
                        </a:rPr>
                        <a:t>29/05/2019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dirty="0">
                          <a:effectLst/>
                        </a:rPr>
                        <a:t>Diana Marcela Duica Porras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r>
              <a:tr h="366523">
                <a:tc>
                  <a:txBody>
                    <a:bodyPr/>
                    <a:lstStyle/>
                    <a:p>
                      <a:pPr algn="ctr">
                        <a:lnSpc>
                          <a:spcPct val="115000"/>
                        </a:lnSpc>
                        <a:spcAft>
                          <a:spcPts val="1000"/>
                        </a:spcAft>
                      </a:pPr>
                      <a:r>
                        <a:rPr lang="es-CO" sz="1000">
                          <a:effectLst/>
                        </a:rPr>
                        <a:t>CSJMAR19-127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1000"/>
                        </a:spcAft>
                      </a:pPr>
                      <a:r>
                        <a:rPr lang="es-CO" sz="1000">
                          <a:effectLst/>
                        </a:rPr>
                        <a:t>29/05/2019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nchor="ctr"/>
                </a:tc>
                <a:tc>
                  <a:txBody>
                    <a:bodyPr/>
                    <a:lstStyle/>
                    <a:p>
                      <a:pPr algn="ctr">
                        <a:lnSpc>
                          <a:spcPct val="115000"/>
                        </a:lnSpc>
                        <a:spcAft>
                          <a:spcPts val="0"/>
                        </a:spcAft>
                      </a:pPr>
                      <a:r>
                        <a:rPr lang="es-CO" sz="1000" dirty="0">
                          <a:effectLst/>
                        </a:rPr>
                        <a:t>Karen Cristina Villamizar Sierra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628" marR="45628" marT="0" marB="0"/>
                </a:tc>
              </a:tr>
            </a:tbl>
          </a:graphicData>
        </a:graphic>
      </p:graphicFrame>
    </p:spTree>
    <p:extLst>
      <p:ext uri="{BB962C8B-B14F-4D97-AF65-F5344CB8AC3E}">
        <p14:creationId xmlns:p14="http://schemas.microsoft.com/office/powerpoint/2010/main" val="2808674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1911" y="1964266"/>
            <a:ext cx="5644445" cy="2912534"/>
          </a:xfrm>
        </p:spPr>
        <p:txBody>
          <a:bodyPr>
            <a:normAutofit lnSpcReduction="10000"/>
          </a:bodyPr>
          <a:lstStyle/>
          <a:p>
            <a:pPr lvl="0" algn="just"/>
            <a:r>
              <a:rPr lang="es-CO" b="1" dirty="0">
                <a:solidFill>
                  <a:schemeClr val="bg1"/>
                </a:solidFill>
              </a:rPr>
              <a:t>PERMISOS DE ESTUDIOS</a:t>
            </a:r>
            <a:endParaRPr lang="es-ES" dirty="0">
              <a:solidFill>
                <a:schemeClr val="bg1"/>
              </a:solidFill>
            </a:endParaRPr>
          </a:p>
          <a:p>
            <a:pPr algn="just"/>
            <a:r>
              <a:rPr lang="es-CO" dirty="0">
                <a:solidFill>
                  <a:schemeClr val="bg1"/>
                </a:solidFill>
              </a:rPr>
              <a:t> </a:t>
            </a:r>
            <a:endParaRPr lang="es-ES" dirty="0">
              <a:solidFill>
                <a:schemeClr val="bg1"/>
              </a:solidFill>
            </a:endParaRPr>
          </a:p>
          <a:p>
            <a:pPr algn="just"/>
            <a:r>
              <a:rPr lang="es-CO" dirty="0">
                <a:solidFill>
                  <a:schemeClr val="bg1"/>
                </a:solidFill>
              </a:rPr>
              <a:t>Durante el año 2019, y de acuerdo a solicitudes de diferentes servidores judiciales, se expidieron once (11) Resoluciones, por medio de las cuales se concedió permiso especial de estudios así: </a:t>
            </a:r>
            <a:endParaRPr lang="es-ES" dirty="0">
              <a:solidFill>
                <a:schemeClr val="bg1"/>
              </a:solidFill>
            </a:endParaRP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73602182"/>
              </p:ext>
            </p:extLst>
          </p:nvPr>
        </p:nvGraphicFramePr>
        <p:xfrm>
          <a:off x="6096071" y="1250366"/>
          <a:ext cx="5836286" cy="4815640"/>
        </p:xfrm>
        <a:graphic>
          <a:graphicData uri="http://schemas.openxmlformats.org/drawingml/2006/table">
            <a:tbl>
              <a:tblPr firstRow="1" firstCol="1" bandRow="1">
                <a:tableStyleId>{5C22544A-7EE6-4342-B048-85BDC9FD1C3A}</a:tableStyleId>
              </a:tblPr>
              <a:tblGrid>
                <a:gridCol w="1533501"/>
                <a:gridCol w="1229264"/>
                <a:gridCol w="3073521"/>
              </a:tblGrid>
              <a:tr h="380415">
                <a:tc>
                  <a:txBody>
                    <a:bodyPr/>
                    <a:lstStyle/>
                    <a:p>
                      <a:pPr algn="ctr">
                        <a:lnSpc>
                          <a:spcPct val="115000"/>
                        </a:lnSpc>
                        <a:spcAft>
                          <a:spcPts val="0"/>
                        </a:spcAft>
                      </a:pPr>
                      <a:r>
                        <a:rPr lang="es-CO" sz="1400" dirty="0">
                          <a:effectLst/>
                        </a:rPr>
                        <a:t>No. De Resolución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a:effectLst/>
                        </a:rPr>
                        <a:t>Fecha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dirty="0">
                          <a:effectLst/>
                        </a:rPr>
                        <a:t>Servidor Judicial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560">
                <a:tc>
                  <a:txBody>
                    <a:bodyPr/>
                    <a:lstStyle/>
                    <a:p>
                      <a:pPr algn="ctr">
                        <a:lnSpc>
                          <a:spcPct val="115000"/>
                        </a:lnSpc>
                        <a:spcAft>
                          <a:spcPts val="1000"/>
                        </a:spcAft>
                      </a:pPr>
                      <a:r>
                        <a:rPr lang="es-CO" sz="1000">
                          <a:effectLst/>
                        </a:rPr>
                        <a:t>CSJMAR19-38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13/02/2019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CIRO  CASTRILLON SANCHEZ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0560">
                <a:tc>
                  <a:txBody>
                    <a:bodyPr/>
                    <a:lstStyle/>
                    <a:p>
                      <a:pPr algn="ctr">
                        <a:lnSpc>
                          <a:spcPct val="115000"/>
                        </a:lnSpc>
                        <a:spcAft>
                          <a:spcPts val="1000"/>
                        </a:spcAft>
                      </a:pPr>
                      <a:r>
                        <a:rPr lang="es-CO" sz="1000">
                          <a:effectLst/>
                        </a:rPr>
                        <a:t>CSJMAR19-47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06/03/2019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s-CO" sz="1000">
                          <a:effectLst/>
                        </a:rPr>
                        <a:t>RICARDO ELIAS DE JESUS BOLAÑOS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63163">
                <a:tc>
                  <a:txBody>
                    <a:bodyPr/>
                    <a:lstStyle/>
                    <a:p>
                      <a:pPr algn="ctr">
                        <a:lnSpc>
                          <a:spcPct val="115000"/>
                        </a:lnSpc>
                        <a:spcAft>
                          <a:spcPts val="1000"/>
                        </a:spcAft>
                      </a:pPr>
                      <a:r>
                        <a:rPr lang="es-CO" sz="1000">
                          <a:effectLst/>
                        </a:rPr>
                        <a:t>CSJMAR19-62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13/04/2019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s-CO" sz="1000">
                          <a:effectLst/>
                        </a:rPr>
                        <a:t>RAUL ALBERTO SAUCEDO GONZALEZ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0560">
                <a:tc>
                  <a:txBody>
                    <a:bodyPr/>
                    <a:lstStyle/>
                    <a:p>
                      <a:pPr algn="ctr">
                        <a:lnSpc>
                          <a:spcPct val="115000"/>
                        </a:lnSpc>
                        <a:spcAft>
                          <a:spcPts val="1000"/>
                        </a:spcAft>
                      </a:pPr>
                      <a:r>
                        <a:rPr lang="es-CO" sz="1000">
                          <a:effectLst/>
                        </a:rPr>
                        <a:t>CSJMAR19-199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14/08/2019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s-CO" sz="1000">
                          <a:effectLst/>
                        </a:rPr>
                        <a:t>RAUL ALBERTO SAUCEDO GONZALEZ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0560">
                <a:tc>
                  <a:txBody>
                    <a:bodyPr/>
                    <a:lstStyle/>
                    <a:p>
                      <a:pPr algn="ctr">
                        <a:lnSpc>
                          <a:spcPct val="115000"/>
                        </a:lnSpc>
                        <a:spcAft>
                          <a:spcPts val="1000"/>
                        </a:spcAft>
                      </a:pPr>
                      <a:r>
                        <a:rPr lang="es-CO" sz="1000">
                          <a:effectLst/>
                        </a:rPr>
                        <a:t>CSJMAR19-213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28/08/2019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1000"/>
                        </a:spcAft>
                      </a:pPr>
                      <a:r>
                        <a:rPr lang="es-CO" sz="1000">
                          <a:effectLst/>
                        </a:rPr>
                        <a:t>TINA LORENA BALAGUERA TORNE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0560">
                <a:tc>
                  <a:txBody>
                    <a:bodyPr/>
                    <a:lstStyle/>
                    <a:p>
                      <a:pPr algn="ctr">
                        <a:lnSpc>
                          <a:spcPct val="115000"/>
                        </a:lnSpc>
                        <a:spcAft>
                          <a:spcPts val="1000"/>
                        </a:spcAft>
                      </a:pPr>
                      <a:r>
                        <a:rPr lang="es-CO" sz="1000">
                          <a:effectLst/>
                        </a:rPr>
                        <a:t>CSJMAR19-37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13/02/2019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000">
                          <a:effectLst/>
                        </a:rPr>
                        <a:t>JOAQUÍN RAFAEL GONZÁLEZ ORTEGA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560">
                <a:tc>
                  <a:txBody>
                    <a:bodyPr/>
                    <a:lstStyle/>
                    <a:p>
                      <a:pPr algn="ctr">
                        <a:lnSpc>
                          <a:spcPct val="115000"/>
                        </a:lnSpc>
                        <a:spcAft>
                          <a:spcPts val="1000"/>
                        </a:spcAft>
                      </a:pPr>
                      <a:r>
                        <a:rPr lang="es-CO" sz="1000">
                          <a:effectLst/>
                        </a:rPr>
                        <a:t>CSJMAR19-49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06/03/2019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000">
                          <a:effectLst/>
                        </a:rPr>
                        <a:t>TINA LORENA BALAGUERA TORNE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560">
                <a:tc>
                  <a:txBody>
                    <a:bodyPr/>
                    <a:lstStyle/>
                    <a:p>
                      <a:pPr algn="ctr">
                        <a:lnSpc>
                          <a:spcPct val="115000"/>
                        </a:lnSpc>
                        <a:spcAft>
                          <a:spcPts val="1000"/>
                        </a:spcAft>
                      </a:pPr>
                      <a:r>
                        <a:rPr lang="es-CO" sz="1000">
                          <a:effectLst/>
                        </a:rPr>
                        <a:t>CSJMAR19-57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06/03/2019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000">
                          <a:effectLst/>
                        </a:rPr>
                        <a:t>CARLOS ALBERTO MORELLI PEREZ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560">
                <a:tc>
                  <a:txBody>
                    <a:bodyPr/>
                    <a:lstStyle/>
                    <a:p>
                      <a:pPr algn="ctr">
                        <a:lnSpc>
                          <a:spcPct val="115000"/>
                        </a:lnSpc>
                        <a:spcAft>
                          <a:spcPts val="1000"/>
                        </a:spcAft>
                      </a:pPr>
                      <a:r>
                        <a:rPr lang="es-CO" sz="1000">
                          <a:effectLst/>
                        </a:rPr>
                        <a:t>CSJMAR19-109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02/05/2019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000">
                          <a:effectLst/>
                        </a:rPr>
                        <a:t>DIANA PATRICIA MARTINEZ CUDRIS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0560">
                <a:tc>
                  <a:txBody>
                    <a:bodyPr/>
                    <a:lstStyle/>
                    <a:p>
                      <a:pPr algn="ctr">
                        <a:lnSpc>
                          <a:spcPct val="115000"/>
                        </a:lnSpc>
                        <a:spcAft>
                          <a:spcPts val="1000"/>
                        </a:spcAft>
                      </a:pPr>
                      <a:r>
                        <a:rPr lang="es-CO" sz="1000">
                          <a:effectLst/>
                        </a:rPr>
                        <a:t>CSJMAR19-136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06/06/2019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000">
                          <a:effectLst/>
                        </a:rPr>
                        <a:t>RUBEN DARIO MONTENEGRO SANDON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2838">
                <a:tc>
                  <a:txBody>
                    <a:bodyPr/>
                    <a:lstStyle/>
                    <a:p>
                      <a:pPr algn="ctr">
                        <a:lnSpc>
                          <a:spcPct val="115000"/>
                        </a:lnSpc>
                        <a:spcAft>
                          <a:spcPts val="1000"/>
                        </a:spcAft>
                      </a:pPr>
                      <a:r>
                        <a:rPr lang="es-CO" sz="1000">
                          <a:effectLst/>
                        </a:rPr>
                        <a:t>CSJMAR19-191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000">
                          <a:effectLst/>
                        </a:rPr>
                        <a:t>08/08/2019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1000" dirty="0">
                          <a:effectLst/>
                        </a:rPr>
                        <a:t>CIRO  CASTRILLON SANCHEZ</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38613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4800" y="304802"/>
            <a:ext cx="11808178" cy="2935110"/>
          </a:xfrm>
        </p:spPr>
        <p:txBody>
          <a:bodyPr>
            <a:normAutofit/>
          </a:bodyPr>
          <a:lstStyle/>
          <a:p>
            <a:pPr lvl="0" algn="ctr"/>
            <a:r>
              <a:rPr lang="es-CO" sz="2800" b="1" dirty="0">
                <a:solidFill>
                  <a:schemeClr val="bg1"/>
                </a:solidFill>
              </a:rPr>
              <a:t>TURNOS DE HABEAS CORPUS Y CONTROL DE GARANTÍAS</a:t>
            </a:r>
            <a:endParaRPr lang="es-ES" sz="2800" dirty="0">
              <a:solidFill>
                <a:schemeClr val="bg1"/>
              </a:solidFill>
            </a:endParaRPr>
          </a:p>
          <a:p>
            <a:pPr algn="just"/>
            <a:r>
              <a:rPr lang="es-CO" dirty="0">
                <a:solidFill>
                  <a:schemeClr val="bg1"/>
                </a:solidFill>
              </a:rPr>
              <a:t> </a:t>
            </a:r>
            <a:endParaRPr lang="es-ES" dirty="0">
              <a:solidFill>
                <a:schemeClr val="bg1"/>
              </a:solidFill>
            </a:endParaRPr>
          </a:p>
          <a:p>
            <a:pPr algn="just"/>
            <a:r>
              <a:rPr lang="es-CO" dirty="0">
                <a:solidFill>
                  <a:schemeClr val="bg1"/>
                </a:solidFill>
              </a:rPr>
              <a:t>En cumplimiento de lo dispuesto en la ley y los reglamentos correspondió en el año 2019 al Consejo Seccional de la Judicatura del Magdalena, programar los turnos para la prestación de la función de control de garantías y habeas corpus.</a:t>
            </a:r>
            <a:endParaRPr lang="es-ES" dirty="0">
              <a:solidFill>
                <a:schemeClr val="bg1"/>
              </a:solidFill>
            </a:endParaRPr>
          </a:p>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5924709"/>
              </p:ext>
            </p:extLst>
          </p:nvPr>
        </p:nvGraphicFramePr>
        <p:xfrm>
          <a:off x="7141743" y="4071348"/>
          <a:ext cx="4248747" cy="1798873"/>
        </p:xfrm>
        <a:graphic>
          <a:graphicData uri="http://schemas.openxmlformats.org/drawingml/2006/table">
            <a:tbl>
              <a:tblPr firstRow="1" firstCol="1" bandRow="1">
                <a:tableStyleId>{5C22544A-7EE6-4342-B048-85BDC9FD1C3A}</a:tableStyleId>
              </a:tblPr>
              <a:tblGrid>
                <a:gridCol w="2013547"/>
                <a:gridCol w="2235200"/>
              </a:tblGrid>
              <a:tr h="356157">
                <a:tc>
                  <a:txBody>
                    <a:bodyPr/>
                    <a:lstStyle/>
                    <a:p>
                      <a:pPr marL="457200" algn="ctr">
                        <a:lnSpc>
                          <a:spcPct val="115000"/>
                        </a:lnSpc>
                        <a:spcAft>
                          <a:spcPts val="0"/>
                        </a:spcAft>
                      </a:pPr>
                      <a:r>
                        <a:rPr lang="es-CO" sz="1400" dirty="0">
                          <a:effectLst/>
                        </a:rPr>
                        <a:t>No. De Acuerdo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400" dirty="0">
                          <a:effectLst/>
                        </a:rPr>
                        <a:t>Fecha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6294">
                <a:tc>
                  <a:txBody>
                    <a:bodyPr/>
                    <a:lstStyle/>
                    <a:p>
                      <a:pPr marL="457200" algn="ctr">
                        <a:lnSpc>
                          <a:spcPct val="115000"/>
                        </a:lnSpc>
                        <a:spcAft>
                          <a:spcPts val="0"/>
                        </a:spcAft>
                      </a:pPr>
                      <a:r>
                        <a:rPr lang="es-CO" sz="1000" dirty="0">
                          <a:effectLst/>
                        </a:rPr>
                        <a:t>CSJMAA19-1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a:effectLst/>
                        </a:rPr>
                        <a:t>03/01/2019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3834">
                <a:tc>
                  <a:txBody>
                    <a:bodyPr/>
                    <a:lstStyle/>
                    <a:p>
                      <a:pPr marL="457200" algn="ctr">
                        <a:lnSpc>
                          <a:spcPct val="115000"/>
                        </a:lnSpc>
                        <a:spcAft>
                          <a:spcPts val="0"/>
                        </a:spcAft>
                      </a:pPr>
                      <a:r>
                        <a:rPr lang="es-CO" sz="1050" dirty="0" smtClean="0">
                          <a:effectLst/>
                        </a:rPr>
                        <a:t>CSJMAA19-31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a:effectLst/>
                        </a:rPr>
                        <a:t>12/06/2019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6294">
                <a:tc>
                  <a:txBody>
                    <a:bodyPr/>
                    <a:lstStyle/>
                    <a:p>
                      <a:pPr marL="457200" algn="ctr">
                        <a:lnSpc>
                          <a:spcPct val="115000"/>
                        </a:lnSpc>
                        <a:spcAft>
                          <a:spcPts val="0"/>
                        </a:spcAft>
                      </a:pPr>
                      <a:r>
                        <a:rPr lang="es-CO" sz="1000">
                          <a:effectLst/>
                        </a:rPr>
                        <a:t> CSJMAA19-43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a:effectLst/>
                        </a:rPr>
                        <a:t>04/09/2019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6294">
                <a:tc>
                  <a:txBody>
                    <a:bodyPr/>
                    <a:lstStyle/>
                    <a:p>
                      <a:pPr marL="457200" algn="ctr">
                        <a:lnSpc>
                          <a:spcPct val="115000"/>
                        </a:lnSpc>
                        <a:spcAft>
                          <a:spcPts val="0"/>
                        </a:spcAft>
                      </a:pPr>
                      <a:r>
                        <a:rPr lang="es-CO" sz="1000">
                          <a:effectLst/>
                        </a:rPr>
                        <a:t>CSJMAA19-64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dirty="0">
                          <a:effectLst/>
                        </a:rPr>
                        <a:t>04/12/2019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96837086"/>
              </p:ext>
            </p:extLst>
          </p:nvPr>
        </p:nvGraphicFramePr>
        <p:xfrm>
          <a:off x="530578" y="4064000"/>
          <a:ext cx="4978115" cy="1885245"/>
        </p:xfrm>
        <a:graphic>
          <a:graphicData uri="http://schemas.openxmlformats.org/drawingml/2006/table">
            <a:tbl>
              <a:tblPr firstRow="1" firstCol="1" bandRow="1">
                <a:tableStyleId>{5C22544A-7EE6-4342-B048-85BDC9FD1C3A}</a:tableStyleId>
              </a:tblPr>
              <a:tblGrid>
                <a:gridCol w="2284481"/>
                <a:gridCol w="2693634"/>
              </a:tblGrid>
              <a:tr h="465493">
                <a:tc>
                  <a:txBody>
                    <a:bodyPr/>
                    <a:lstStyle/>
                    <a:p>
                      <a:pPr marL="457200" algn="ctr">
                        <a:lnSpc>
                          <a:spcPct val="115000"/>
                        </a:lnSpc>
                        <a:spcAft>
                          <a:spcPts val="0"/>
                        </a:spcAft>
                      </a:pPr>
                      <a:r>
                        <a:rPr lang="es-CO" sz="1400" dirty="0">
                          <a:effectLst/>
                        </a:rPr>
                        <a:t>No. De Acuerdo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400" dirty="0">
                          <a:effectLst/>
                        </a:rPr>
                        <a:t>Fecha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8766">
                <a:tc>
                  <a:txBody>
                    <a:bodyPr/>
                    <a:lstStyle/>
                    <a:p>
                      <a:pPr marL="457200" algn="ctr">
                        <a:lnSpc>
                          <a:spcPct val="115000"/>
                        </a:lnSpc>
                        <a:spcAft>
                          <a:spcPts val="0"/>
                        </a:spcAft>
                      </a:pPr>
                      <a:r>
                        <a:rPr lang="es-CO" sz="1050">
                          <a:effectLst/>
                        </a:rPr>
                        <a:t>CSJMAA19-2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dirty="0">
                          <a:effectLst/>
                        </a:rPr>
                        <a:t>03/01/2019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5493">
                <a:tc>
                  <a:txBody>
                    <a:bodyPr/>
                    <a:lstStyle/>
                    <a:p>
                      <a:pPr marL="457200" algn="ctr">
                        <a:lnSpc>
                          <a:spcPct val="115000"/>
                        </a:lnSpc>
                        <a:spcAft>
                          <a:spcPts val="0"/>
                        </a:spcAft>
                      </a:pPr>
                      <a:r>
                        <a:rPr lang="es-CO" sz="1000">
                          <a:effectLst/>
                        </a:rPr>
                        <a:t>CSJMAA19-32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a:effectLst/>
                        </a:rPr>
                        <a:t>12/06/2019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5493">
                <a:tc>
                  <a:txBody>
                    <a:bodyPr/>
                    <a:lstStyle/>
                    <a:p>
                      <a:pPr marL="457200" algn="ctr">
                        <a:lnSpc>
                          <a:spcPct val="115000"/>
                        </a:lnSpc>
                        <a:spcAft>
                          <a:spcPts val="0"/>
                        </a:spcAft>
                      </a:pPr>
                      <a:r>
                        <a:rPr lang="es-CO" sz="1000">
                          <a:effectLst/>
                        </a:rPr>
                        <a:t>CSJMAA19-69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s-CO" sz="1000" dirty="0">
                          <a:effectLst/>
                        </a:rPr>
                        <a:t>18/12/2019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uadroTexto 6"/>
          <p:cNvSpPr txBox="1"/>
          <p:nvPr/>
        </p:nvSpPr>
        <p:spPr>
          <a:xfrm>
            <a:off x="530578" y="3149600"/>
            <a:ext cx="11108267" cy="369332"/>
          </a:xfrm>
          <a:prstGeom prst="rect">
            <a:avLst/>
          </a:prstGeom>
          <a:noFill/>
        </p:spPr>
        <p:txBody>
          <a:bodyPr wrap="square" rtlCol="0">
            <a:spAutoFit/>
          </a:bodyPr>
          <a:lstStyle/>
          <a:p>
            <a:pPr lvl="0" algn="just"/>
            <a:r>
              <a:rPr lang="es-CO" b="1" dirty="0" smtClean="0">
                <a:solidFill>
                  <a:schemeClr val="bg1"/>
                </a:solidFill>
              </a:rPr>
              <a:t>           TURNO DE HABEAS CORPUS                                                   TURNO CONTROL DE GARANTÍAS</a:t>
            </a:r>
            <a:endParaRPr lang="es-ES" dirty="0">
              <a:solidFill>
                <a:schemeClr val="bg1"/>
              </a:solidFill>
            </a:endParaRPr>
          </a:p>
        </p:txBody>
      </p:sp>
    </p:spTree>
    <p:extLst>
      <p:ext uri="{BB962C8B-B14F-4D97-AF65-F5344CB8AC3E}">
        <p14:creationId xmlns:p14="http://schemas.microsoft.com/office/powerpoint/2010/main" val="3211164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392289"/>
            <a:ext cx="11248144" cy="747890"/>
          </a:xfrm>
        </p:spPr>
        <p:txBody>
          <a:bodyPr>
            <a:normAutofit fontScale="90000"/>
          </a:bodyPr>
          <a:lstStyle/>
          <a:p>
            <a:pPr lvl="0" algn="ctr"/>
            <a:r>
              <a:rPr lang="es-CO" b="1" dirty="0" smtClean="0"/>
              <a:t> </a:t>
            </a:r>
            <a:r>
              <a:rPr lang="es-CO" b="1" dirty="0">
                <a:solidFill>
                  <a:schemeClr val="bg1"/>
                </a:solidFill>
              </a:rPr>
              <a:t>REGISTRO NACIONAL DE </a:t>
            </a:r>
            <a:r>
              <a:rPr lang="es-CO" b="1" dirty="0" smtClean="0">
                <a:solidFill>
                  <a:schemeClr val="bg1"/>
                </a:solidFill>
              </a:rPr>
              <a:t>ABOGADOS</a:t>
            </a:r>
            <a:endParaRPr lang="es-ES" dirty="0">
              <a:solidFill>
                <a:schemeClr val="bg1"/>
              </a:solidFill>
            </a:endParaRPr>
          </a:p>
        </p:txBody>
      </p:sp>
      <p:sp>
        <p:nvSpPr>
          <p:cNvPr id="3" name="Subtítulo 2"/>
          <p:cNvSpPr>
            <a:spLocks noGrp="1"/>
          </p:cNvSpPr>
          <p:nvPr>
            <p:ph type="subTitle" idx="1"/>
          </p:nvPr>
        </p:nvSpPr>
        <p:spPr>
          <a:xfrm>
            <a:off x="180622" y="1320801"/>
            <a:ext cx="6904390" cy="5068710"/>
          </a:xfrm>
        </p:spPr>
        <p:txBody>
          <a:bodyPr>
            <a:normAutofit fontScale="77500" lnSpcReduction="20000"/>
          </a:bodyPr>
          <a:lstStyle/>
          <a:p>
            <a:r>
              <a:rPr lang="es-CO" dirty="0"/>
              <a:t> </a:t>
            </a:r>
            <a:endParaRPr lang="es-ES" dirty="0"/>
          </a:p>
          <a:p>
            <a:pPr algn="just"/>
            <a:r>
              <a:rPr lang="es-CO" dirty="0">
                <a:solidFill>
                  <a:schemeClr val="bg1"/>
                </a:solidFill>
              </a:rPr>
              <a:t>Para realizar la inscripción en el Registro Nacional de Abogados, el Consejo Seccional de la Judicatura del Magdalena, recepcionó y dio trámite a solicitudes impetradas por los usuarios del servicio durante el año 2019 de la siguiente manera: </a:t>
            </a:r>
            <a:endParaRPr lang="es-ES" dirty="0">
              <a:solidFill>
                <a:schemeClr val="bg1"/>
              </a:solidFill>
            </a:endParaRPr>
          </a:p>
          <a:p>
            <a:pPr algn="just"/>
            <a:r>
              <a:rPr lang="es-CO" dirty="0">
                <a:solidFill>
                  <a:schemeClr val="bg1"/>
                </a:solidFill>
              </a:rPr>
              <a:t> </a:t>
            </a:r>
            <a:endParaRPr lang="es-ES" dirty="0">
              <a:solidFill>
                <a:schemeClr val="bg1"/>
              </a:solidFill>
            </a:endParaRPr>
          </a:p>
          <a:p>
            <a:pPr lvl="0" algn="just"/>
            <a:r>
              <a:rPr lang="es-CO" dirty="0">
                <a:solidFill>
                  <a:schemeClr val="bg1"/>
                </a:solidFill>
              </a:rPr>
              <a:t>Trámite de Tarjetas Profesionales. Se tramitaron 305 solicitudes.</a:t>
            </a:r>
            <a:endParaRPr lang="es-ES" dirty="0">
              <a:solidFill>
                <a:schemeClr val="bg1"/>
              </a:solidFill>
            </a:endParaRPr>
          </a:p>
          <a:p>
            <a:pPr algn="just"/>
            <a:r>
              <a:rPr lang="es-CO" dirty="0">
                <a:solidFill>
                  <a:schemeClr val="bg1"/>
                </a:solidFill>
              </a:rPr>
              <a:t> </a:t>
            </a:r>
            <a:endParaRPr lang="es-ES" dirty="0">
              <a:solidFill>
                <a:schemeClr val="bg1"/>
              </a:solidFill>
            </a:endParaRPr>
          </a:p>
          <a:p>
            <a:pPr lvl="0" algn="just"/>
            <a:r>
              <a:rPr lang="es-CO" dirty="0">
                <a:solidFill>
                  <a:schemeClr val="bg1"/>
                </a:solidFill>
              </a:rPr>
              <a:t>Trámite de Duplicado de Tarjeta Profesional. Se tramitaron 77 solicitudes.</a:t>
            </a:r>
            <a:endParaRPr lang="es-ES" dirty="0">
              <a:solidFill>
                <a:schemeClr val="bg1"/>
              </a:solidFill>
            </a:endParaRPr>
          </a:p>
          <a:p>
            <a:pPr algn="just"/>
            <a:r>
              <a:rPr lang="es-CO" dirty="0">
                <a:solidFill>
                  <a:schemeClr val="bg1"/>
                </a:solidFill>
              </a:rPr>
              <a:t> </a:t>
            </a:r>
            <a:endParaRPr lang="es-ES" dirty="0">
              <a:solidFill>
                <a:schemeClr val="bg1"/>
              </a:solidFill>
            </a:endParaRPr>
          </a:p>
          <a:p>
            <a:pPr lvl="0" algn="just"/>
            <a:r>
              <a:rPr lang="es-CO" dirty="0">
                <a:solidFill>
                  <a:schemeClr val="bg1"/>
                </a:solidFill>
              </a:rPr>
              <a:t>Trámite de Prácticas Jurídicas. Se tramitaron 88 solicitudes para el reconocimiento de Prácticas Jurídicas.</a:t>
            </a:r>
            <a:endParaRPr lang="es-ES" dirty="0">
              <a:solidFill>
                <a:schemeClr val="bg1"/>
              </a:solidFill>
            </a:endParaRPr>
          </a:p>
          <a:p>
            <a:pPr algn="just"/>
            <a:r>
              <a:rPr lang="es-CO" dirty="0">
                <a:solidFill>
                  <a:schemeClr val="bg1"/>
                </a:solidFill>
              </a:rPr>
              <a:t> </a:t>
            </a:r>
            <a:endParaRPr lang="es-ES" dirty="0">
              <a:solidFill>
                <a:schemeClr val="bg1"/>
              </a:solidFill>
            </a:endParaRPr>
          </a:p>
          <a:p>
            <a:pPr lvl="0" algn="just"/>
            <a:r>
              <a:rPr lang="es-CO" dirty="0">
                <a:solidFill>
                  <a:schemeClr val="bg1"/>
                </a:solidFill>
              </a:rPr>
              <a:t>Trámite de Licencias Temporales de Abogado. Se tramitaron 62 solicitudes.</a:t>
            </a:r>
            <a:endParaRPr lang="es-ES" dirty="0">
              <a:solidFill>
                <a:schemeClr val="bg1"/>
              </a:solidFill>
            </a:endParaRPr>
          </a:p>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651186194"/>
              </p:ext>
            </p:extLst>
          </p:nvPr>
        </p:nvGraphicFramePr>
        <p:xfrm>
          <a:off x="7407083" y="1848573"/>
          <a:ext cx="4412384" cy="3201254"/>
        </p:xfrm>
        <a:graphic>
          <a:graphicData uri="http://schemas.openxmlformats.org/drawingml/2006/table">
            <a:tbl>
              <a:tblPr firstRow="1" firstCol="1" bandRow="1">
                <a:tableStyleId>{5C22544A-7EE6-4342-B048-85BDC9FD1C3A}</a:tableStyleId>
              </a:tblPr>
              <a:tblGrid>
                <a:gridCol w="1693822"/>
                <a:gridCol w="745538"/>
                <a:gridCol w="986033"/>
                <a:gridCol w="986991"/>
              </a:tblGrid>
              <a:tr h="432505">
                <a:tc gridSpan="4">
                  <a:txBody>
                    <a:bodyPr/>
                    <a:lstStyle/>
                    <a:p>
                      <a:pPr algn="ctr">
                        <a:lnSpc>
                          <a:spcPct val="115000"/>
                        </a:lnSpc>
                        <a:spcAft>
                          <a:spcPts val="0"/>
                        </a:spcAft>
                      </a:pPr>
                      <a:r>
                        <a:rPr lang="es-ES" sz="1400" dirty="0">
                          <a:effectLst/>
                        </a:rPr>
                        <a:t>COMPARATIVO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432671">
                <a:tc>
                  <a:txBody>
                    <a:bodyPr/>
                    <a:lstStyle/>
                    <a:p>
                      <a:pPr algn="ctr">
                        <a:lnSpc>
                          <a:spcPct val="115000"/>
                        </a:lnSpc>
                        <a:spcAft>
                          <a:spcPts val="0"/>
                        </a:spcAft>
                      </a:pPr>
                      <a:r>
                        <a:rPr lang="es-ES" sz="1200">
                          <a:effectLst/>
                        </a:rPr>
                        <a:t>TRÁMITE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dirty="0">
                          <a:effectLst/>
                        </a:rPr>
                        <a:t>2017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latinLnBrk="0" hangingPunct="1">
                        <a:lnSpc>
                          <a:spcPct val="115000"/>
                        </a:lnSpc>
                        <a:spcAft>
                          <a:spcPts val="0"/>
                        </a:spcAft>
                      </a:pPr>
                      <a:endParaRPr lang="es-ES" sz="12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200" kern="1200" dirty="0" smtClean="0">
                          <a:solidFill>
                            <a:schemeClr val="dk1"/>
                          </a:solidFill>
                          <a:effectLst/>
                          <a:latin typeface="+mn-lt"/>
                          <a:ea typeface="+mn-ea"/>
                          <a:cs typeface="+mn-cs"/>
                        </a:rPr>
                        <a:t>2018</a:t>
                      </a:r>
                      <a:endParaRPr lang="es-ES" sz="1200" kern="1200" dirty="0">
                        <a:solidFill>
                          <a:schemeClr val="dk1"/>
                        </a:solidFill>
                        <a:effectLst/>
                        <a:latin typeface="+mn-lt"/>
                        <a:ea typeface="+mn-ea"/>
                        <a:cs typeface="+mn-cs"/>
                      </a:endParaRPr>
                    </a:p>
                  </a:txBody>
                  <a:tcPr marL="44450" marR="44450" marT="0" marB="0"/>
                </a:tc>
                <a:tc>
                  <a:txBody>
                    <a:bodyPr/>
                    <a:lstStyle/>
                    <a:p>
                      <a:pPr marL="0" algn="ctr" defTabSz="457200" rtl="0" eaLnBrk="1" latinLnBrk="0" hangingPunct="1">
                        <a:lnSpc>
                          <a:spcPct val="115000"/>
                        </a:lnSpc>
                        <a:spcAft>
                          <a:spcPts val="0"/>
                        </a:spcAft>
                      </a:pPr>
                      <a:endParaRPr lang="es-ES" sz="12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200" kern="1200" dirty="0" smtClean="0">
                          <a:solidFill>
                            <a:schemeClr val="dk1"/>
                          </a:solidFill>
                          <a:effectLst/>
                          <a:latin typeface="+mn-lt"/>
                          <a:ea typeface="+mn-ea"/>
                          <a:cs typeface="+mn-cs"/>
                        </a:rPr>
                        <a:t>2019</a:t>
                      </a:r>
                      <a:endParaRPr lang="es-ES" sz="1200" kern="1200" dirty="0">
                        <a:solidFill>
                          <a:schemeClr val="dk1"/>
                        </a:solidFill>
                        <a:effectLst/>
                        <a:latin typeface="+mn-lt"/>
                        <a:ea typeface="+mn-ea"/>
                        <a:cs typeface="+mn-cs"/>
                      </a:endParaRPr>
                    </a:p>
                  </a:txBody>
                  <a:tcPr marL="44450" marR="44450" marT="0" marB="0"/>
                </a:tc>
              </a:tr>
              <a:tr h="432671">
                <a:tc>
                  <a:txBody>
                    <a:bodyPr/>
                    <a:lstStyle/>
                    <a:p>
                      <a:pPr>
                        <a:lnSpc>
                          <a:spcPct val="115000"/>
                        </a:lnSpc>
                        <a:spcAft>
                          <a:spcPts val="0"/>
                        </a:spcAft>
                      </a:pPr>
                      <a:r>
                        <a:rPr lang="es-ES" sz="1100">
                          <a:effectLst/>
                        </a:rPr>
                        <a:t>Tarjeta Profesional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100" dirty="0">
                          <a:effectLst/>
                        </a:rPr>
                        <a:t>193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245</a:t>
                      </a:r>
                      <a:endParaRPr lang="es-ES" sz="1100" kern="1200" dirty="0">
                        <a:solidFill>
                          <a:schemeClr val="dk1"/>
                        </a:solidFill>
                        <a:effectLst/>
                        <a:latin typeface="+mn-lt"/>
                        <a:ea typeface="+mn-ea"/>
                        <a:cs typeface="+mn-cs"/>
                      </a:endParaRPr>
                    </a:p>
                  </a:txBody>
                  <a:tcPr marL="44450" marR="44450" marT="0" marB="0"/>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305</a:t>
                      </a:r>
                      <a:endParaRPr lang="es-ES" sz="1100" kern="1200" dirty="0">
                        <a:solidFill>
                          <a:schemeClr val="dk1"/>
                        </a:solidFill>
                        <a:effectLst/>
                        <a:latin typeface="+mn-lt"/>
                        <a:ea typeface="+mn-ea"/>
                        <a:cs typeface="+mn-cs"/>
                      </a:endParaRPr>
                    </a:p>
                  </a:txBody>
                  <a:tcPr marL="44450" marR="44450" marT="0" marB="0"/>
                </a:tc>
              </a:tr>
              <a:tr h="432671">
                <a:tc>
                  <a:txBody>
                    <a:bodyPr/>
                    <a:lstStyle/>
                    <a:p>
                      <a:pPr>
                        <a:lnSpc>
                          <a:spcPct val="115000"/>
                        </a:lnSpc>
                        <a:spcAft>
                          <a:spcPts val="0"/>
                        </a:spcAft>
                      </a:pPr>
                      <a:r>
                        <a:rPr lang="es-ES" sz="1100">
                          <a:effectLst/>
                        </a:rPr>
                        <a:t>Duplicado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100" dirty="0">
                          <a:effectLst/>
                        </a:rPr>
                        <a:t>35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57</a:t>
                      </a:r>
                      <a:endParaRPr lang="es-ES" sz="1100" kern="1200" dirty="0">
                        <a:solidFill>
                          <a:schemeClr val="dk1"/>
                        </a:solidFill>
                        <a:effectLst/>
                        <a:latin typeface="+mn-lt"/>
                        <a:ea typeface="+mn-ea"/>
                        <a:cs typeface="+mn-cs"/>
                      </a:endParaRPr>
                    </a:p>
                  </a:txBody>
                  <a:tcPr marL="44450" marR="44450" marT="0" marB="0"/>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77</a:t>
                      </a:r>
                      <a:endParaRPr lang="es-ES" sz="1100" kern="1200" dirty="0">
                        <a:solidFill>
                          <a:schemeClr val="dk1"/>
                        </a:solidFill>
                        <a:effectLst/>
                        <a:latin typeface="+mn-lt"/>
                        <a:ea typeface="+mn-ea"/>
                        <a:cs typeface="+mn-cs"/>
                      </a:endParaRPr>
                    </a:p>
                  </a:txBody>
                  <a:tcPr marL="44450" marR="44450" marT="0" marB="0"/>
                </a:tc>
              </a:tr>
              <a:tr h="552642">
                <a:tc>
                  <a:txBody>
                    <a:bodyPr/>
                    <a:lstStyle/>
                    <a:p>
                      <a:pPr>
                        <a:lnSpc>
                          <a:spcPct val="115000"/>
                        </a:lnSpc>
                        <a:spcAft>
                          <a:spcPts val="0"/>
                        </a:spcAft>
                      </a:pPr>
                      <a:r>
                        <a:rPr lang="es-ES" sz="1100">
                          <a:effectLst/>
                        </a:rPr>
                        <a:t>Prácticas Jurídicas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100" dirty="0">
                          <a:effectLst/>
                        </a:rPr>
                        <a:t>67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118</a:t>
                      </a:r>
                      <a:endParaRPr lang="es-ES" sz="1100" kern="1200" dirty="0">
                        <a:solidFill>
                          <a:schemeClr val="dk1"/>
                        </a:solidFill>
                        <a:effectLst/>
                        <a:latin typeface="+mn-lt"/>
                        <a:ea typeface="+mn-ea"/>
                        <a:cs typeface="+mn-cs"/>
                      </a:endParaRPr>
                    </a:p>
                  </a:txBody>
                  <a:tcPr marL="44450" marR="44450" marT="0" marB="0"/>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88</a:t>
                      </a:r>
                      <a:endParaRPr lang="es-ES" sz="1100" kern="1200" dirty="0">
                        <a:solidFill>
                          <a:schemeClr val="dk1"/>
                        </a:solidFill>
                        <a:effectLst/>
                        <a:latin typeface="+mn-lt"/>
                        <a:ea typeface="+mn-ea"/>
                        <a:cs typeface="+mn-cs"/>
                      </a:endParaRPr>
                    </a:p>
                  </a:txBody>
                  <a:tcPr marL="44450" marR="44450" marT="0" marB="0"/>
                </a:tc>
              </a:tr>
              <a:tr h="485423">
                <a:tc>
                  <a:txBody>
                    <a:bodyPr/>
                    <a:lstStyle/>
                    <a:p>
                      <a:pPr>
                        <a:lnSpc>
                          <a:spcPct val="115000"/>
                        </a:lnSpc>
                        <a:spcAft>
                          <a:spcPts val="0"/>
                        </a:spcAft>
                      </a:pPr>
                      <a:r>
                        <a:rPr lang="es-ES" sz="1100">
                          <a:effectLst/>
                        </a:rPr>
                        <a:t>Licencias Temporales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100" dirty="0">
                          <a:effectLst/>
                        </a:rPr>
                        <a:t>47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41</a:t>
                      </a:r>
                      <a:endParaRPr lang="es-ES" sz="1100" kern="1200" dirty="0">
                        <a:solidFill>
                          <a:schemeClr val="dk1"/>
                        </a:solidFill>
                        <a:effectLst/>
                        <a:latin typeface="+mn-lt"/>
                        <a:ea typeface="+mn-ea"/>
                        <a:cs typeface="+mn-cs"/>
                      </a:endParaRPr>
                    </a:p>
                  </a:txBody>
                  <a:tcPr marL="44450" marR="44450" marT="0" marB="0"/>
                </a:tc>
                <a:tc>
                  <a:txBody>
                    <a:bodyPr/>
                    <a:lstStyle/>
                    <a:p>
                      <a:pPr marL="0" algn="ctr" defTabSz="457200" rtl="0" eaLnBrk="1" latinLnBrk="0" hangingPunct="1">
                        <a:lnSpc>
                          <a:spcPct val="115000"/>
                        </a:lnSpc>
                        <a:spcAft>
                          <a:spcPts val="0"/>
                        </a:spcAft>
                      </a:pPr>
                      <a:endParaRPr lang="es-ES" sz="1100" kern="1200" dirty="0" smtClean="0">
                        <a:solidFill>
                          <a:schemeClr val="dk1"/>
                        </a:solidFill>
                        <a:effectLst/>
                        <a:latin typeface="+mn-lt"/>
                        <a:ea typeface="+mn-ea"/>
                        <a:cs typeface="+mn-cs"/>
                      </a:endParaRPr>
                    </a:p>
                    <a:p>
                      <a:pPr marL="0" algn="ctr" defTabSz="457200" rtl="0" eaLnBrk="1" latinLnBrk="0" hangingPunct="1">
                        <a:lnSpc>
                          <a:spcPct val="115000"/>
                        </a:lnSpc>
                        <a:spcAft>
                          <a:spcPts val="0"/>
                        </a:spcAft>
                      </a:pPr>
                      <a:r>
                        <a:rPr lang="es-ES" sz="1100" kern="1200" dirty="0" smtClean="0">
                          <a:solidFill>
                            <a:schemeClr val="dk1"/>
                          </a:solidFill>
                          <a:effectLst/>
                          <a:latin typeface="+mn-lt"/>
                          <a:ea typeface="+mn-ea"/>
                          <a:cs typeface="+mn-cs"/>
                        </a:rPr>
                        <a:t>62</a:t>
                      </a:r>
                      <a:endParaRPr lang="es-ES" sz="1100" kern="1200" dirty="0">
                        <a:solidFill>
                          <a:schemeClr val="dk1"/>
                        </a:solidFill>
                        <a:effectLst/>
                        <a:latin typeface="+mn-lt"/>
                        <a:ea typeface="+mn-ea"/>
                        <a:cs typeface="+mn-cs"/>
                      </a:endParaRPr>
                    </a:p>
                  </a:txBody>
                  <a:tcPr marL="44450" marR="44450" marT="0" marB="0"/>
                </a:tc>
              </a:tr>
              <a:tr h="432671">
                <a:tc>
                  <a:txBody>
                    <a:bodyPr/>
                    <a:lstStyle/>
                    <a:p>
                      <a:pPr algn="ctr">
                        <a:lnSpc>
                          <a:spcPct val="115000"/>
                        </a:lnSpc>
                        <a:spcAft>
                          <a:spcPts val="0"/>
                        </a:spcAft>
                      </a:pPr>
                      <a:r>
                        <a:rPr lang="es-ES" sz="1200" b="1">
                          <a:solidFill>
                            <a:schemeClr val="bg1"/>
                          </a:solidFill>
                          <a:effectLst/>
                        </a:rPr>
                        <a:t>TOTAL</a:t>
                      </a:r>
                      <a:endParaRPr lang="es-E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200" b="1" dirty="0">
                          <a:solidFill>
                            <a:schemeClr val="bg1"/>
                          </a:solidFill>
                          <a:effectLst/>
                        </a:rPr>
                        <a:t>342</a:t>
                      </a:r>
                      <a:endParaRPr lang="es-E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ES" sz="800" b="1" dirty="0" smtClean="0">
                        <a:solidFill>
                          <a:schemeClr val="bg1"/>
                        </a:solidFill>
                        <a:effectLst/>
                      </a:endParaRPr>
                    </a:p>
                    <a:p>
                      <a:pPr algn="ctr">
                        <a:lnSpc>
                          <a:spcPct val="115000"/>
                        </a:lnSpc>
                        <a:spcAft>
                          <a:spcPts val="0"/>
                        </a:spcAft>
                      </a:pPr>
                      <a:r>
                        <a:rPr lang="es-ES" sz="1200" b="1" dirty="0" smtClean="0">
                          <a:solidFill>
                            <a:schemeClr val="bg1"/>
                          </a:solidFill>
                          <a:effectLst/>
                        </a:rPr>
                        <a:t>461</a:t>
                      </a:r>
                      <a:endParaRPr lang="es-E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endParaRPr lang="es-ES" sz="700" b="1" dirty="0" smtClean="0">
                        <a:solidFill>
                          <a:schemeClr val="bg1"/>
                        </a:solidFill>
                        <a:effectLst/>
                      </a:endParaRPr>
                    </a:p>
                    <a:p>
                      <a:pPr algn="ctr">
                        <a:lnSpc>
                          <a:spcPct val="115000"/>
                        </a:lnSpc>
                        <a:spcAft>
                          <a:spcPts val="0"/>
                        </a:spcAft>
                      </a:pPr>
                      <a:r>
                        <a:rPr lang="es-ES" sz="1200" b="1" dirty="0" smtClean="0">
                          <a:solidFill>
                            <a:schemeClr val="bg1"/>
                          </a:solidFill>
                          <a:effectLst/>
                        </a:rPr>
                        <a:t>532</a:t>
                      </a:r>
                      <a:endParaRPr lang="es-E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76108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51555" y="643467"/>
            <a:ext cx="10859911" cy="5802489"/>
          </a:xfrm>
        </p:spPr>
        <p:txBody>
          <a:bodyPr/>
          <a:lstStyle/>
          <a:p>
            <a:pPr algn="ctr"/>
            <a:r>
              <a:rPr lang="es-CO" sz="3600" b="1" dirty="0">
                <a:solidFill>
                  <a:schemeClr val="bg1"/>
                </a:solidFill>
              </a:rPr>
              <a:t>Acciones internas para mejorar la calidad de los </a:t>
            </a:r>
            <a:r>
              <a:rPr lang="es-CO" sz="3600" b="1" dirty="0" smtClean="0">
                <a:solidFill>
                  <a:schemeClr val="bg1"/>
                </a:solidFill>
              </a:rPr>
              <a:t>servicios</a:t>
            </a:r>
          </a:p>
          <a:p>
            <a:endParaRPr lang="es-ES" sz="3600" dirty="0">
              <a:solidFill>
                <a:schemeClr val="bg1"/>
              </a:solidFill>
            </a:endParaRPr>
          </a:p>
          <a:p>
            <a:pPr algn="just"/>
            <a:r>
              <a:rPr lang="es-CO" dirty="0">
                <a:solidFill>
                  <a:schemeClr val="bg1"/>
                </a:solidFill>
              </a:rPr>
              <a:t>En la actualidad el Consejo Seccional y la Dirección Ejecutiva Seccional han demostrado una mejora continua en el cumplimiento de metas en cada uno de los procesos estratégicos, misionales y de apoyo durante los años 2013 al 2019, Además, se obtuvo la recertificación para el Consejo Seccional de la Judicatura, Dirección Ejecutiva Seccional de Administración Judicial por parte del Icontec en las Normas GP1000:2009 e ISO 9001:2008, sin ninguna “NO CONFORMIDAD” igualmente, se realiza la actualización y capacitación de las normas ISO 9001:2015, ISO 140001:2015 OHSAS 180001:2007 y MECI 2014 a los auditores internos de calidad de la seccional.</a:t>
            </a:r>
            <a:endParaRPr lang="es-ES" dirty="0">
              <a:solidFill>
                <a:schemeClr val="bg1"/>
              </a:solidFill>
            </a:endParaRPr>
          </a:p>
          <a:p>
            <a:endParaRPr lang="es-ES" dirty="0"/>
          </a:p>
        </p:txBody>
      </p:sp>
    </p:spTree>
    <p:extLst>
      <p:ext uri="{BB962C8B-B14F-4D97-AF65-F5344CB8AC3E}">
        <p14:creationId xmlns:p14="http://schemas.microsoft.com/office/powerpoint/2010/main" val="1750377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8390" y="414865"/>
            <a:ext cx="9927344" cy="815623"/>
          </a:xfrm>
        </p:spPr>
        <p:txBody>
          <a:bodyPr>
            <a:normAutofit fontScale="90000"/>
          </a:bodyPr>
          <a:lstStyle/>
          <a:p>
            <a:pPr algn="ctr"/>
            <a:r>
              <a:rPr lang="es-CO" b="1" dirty="0">
                <a:solidFill>
                  <a:schemeClr val="bg1"/>
                </a:solidFill>
              </a:rPr>
              <a:t>Comité de Género</a:t>
            </a:r>
            <a:endParaRPr lang="es-ES" dirty="0">
              <a:solidFill>
                <a:schemeClr val="bg1"/>
              </a:solidFill>
            </a:endParaRPr>
          </a:p>
        </p:txBody>
      </p:sp>
      <p:sp>
        <p:nvSpPr>
          <p:cNvPr id="3" name="Subtítulo 2"/>
          <p:cNvSpPr>
            <a:spLocks noGrp="1"/>
          </p:cNvSpPr>
          <p:nvPr>
            <p:ph type="subTitle" idx="1"/>
          </p:nvPr>
        </p:nvSpPr>
        <p:spPr>
          <a:xfrm>
            <a:off x="135467" y="1230489"/>
            <a:ext cx="6445955" cy="5305778"/>
          </a:xfrm>
        </p:spPr>
        <p:txBody>
          <a:bodyPr>
            <a:normAutofit fontScale="77500" lnSpcReduction="20000"/>
          </a:bodyPr>
          <a:lstStyle/>
          <a:p>
            <a:pPr algn="just"/>
            <a:r>
              <a:rPr lang="es-CO" dirty="0">
                <a:solidFill>
                  <a:schemeClr val="bg1"/>
                </a:solidFill>
              </a:rPr>
              <a:t>El Comité Seccional de Género del Distrito Judicial de Santa Marta, en cabeza de la Presidenta Seccional y sus miembros, llevó a cabo el día 08 de marzo de 2019, la conmemoración del Día Internacional de la Mujer en el Auditorio del Edificio Benavides Maceas, con la participación de Pro familia, Financiera Juriscoop y la intervención de la Doctora Lorena Mosquera, Juez Quinta Administrativa, Doctora Elizabeth Diazgranados Palencia, Juez Primera Penal Municipal de Infancia y Adolescentes de Santa Marta y la Doctora Mónica Lozano, Juez Quinta Civil Municipal</a:t>
            </a:r>
            <a:r>
              <a:rPr lang="es-CO" dirty="0" smtClean="0">
                <a:solidFill>
                  <a:schemeClr val="bg1"/>
                </a:solidFill>
              </a:rPr>
              <a:t>.</a:t>
            </a:r>
          </a:p>
          <a:p>
            <a:pPr algn="just"/>
            <a:endParaRPr lang="es-CO" dirty="0" smtClean="0">
              <a:solidFill>
                <a:schemeClr val="bg1"/>
              </a:solidFill>
            </a:endParaRPr>
          </a:p>
          <a:p>
            <a:pPr algn="just"/>
            <a:r>
              <a:rPr lang="es-CO" dirty="0">
                <a:solidFill>
                  <a:schemeClr val="bg1"/>
                </a:solidFill>
              </a:rPr>
              <a:t>Los días 2 y 3 de mayo de 2019, se llevó a cabo el Conversatorio Regional para el Cumplimiento de la Sentencia T-338 de 2018, sobre violencia de género.</a:t>
            </a:r>
            <a:endParaRPr lang="es-ES" dirty="0">
              <a:solidFill>
                <a:schemeClr val="bg1"/>
              </a:solidFill>
            </a:endParaRPr>
          </a:p>
          <a:p>
            <a:pPr algn="just"/>
            <a:r>
              <a:rPr lang="es-CO" dirty="0">
                <a:solidFill>
                  <a:schemeClr val="bg1"/>
                </a:solidFill>
              </a:rPr>
              <a:t> </a:t>
            </a:r>
            <a:endParaRPr lang="es-ES" dirty="0">
              <a:solidFill>
                <a:schemeClr val="bg1"/>
              </a:solidFill>
            </a:endParaRPr>
          </a:p>
          <a:p>
            <a:pPr algn="just"/>
            <a:r>
              <a:rPr lang="es-CO" dirty="0">
                <a:solidFill>
                  <a:schemeClr val="bg1"/>
                </a:solidFill>
              </a:rPr>
              <a:t>El día 14 de junio de 2019 realizó en el Auditorio del Palacio de Justicia Benavides Macea, un conversatorio de Providencias con Enfoque de Género, expedidas en el Distrito Judicial de Santa Marta dirigido a los abogados, empleados, jueces y demás usuarios de la Administración de Justicia.</a:t>
            </a:r>
            <a:endParaRPr lang="es-ES" dirty="0">
              <a:solidFill>
                <a:schemeClr val="bg1"/>
              </a:solidFill>
            </a:endParaRPr>
          </a:p>
          <a:p>
            <a:pPr algn="just"/>
            <a:r>
              <a:rPr lang="es-CO" dirty="0" smtClean="0">
                <a:solidFill>
                  <a:schemeClr val="bg1"/>
                </a:solidFill>
              </a:rPr>
              <a:t>Se realizó la campaña de sensibilización el  día 25 de noviembre de 2019  “Día Internacional de sensibilización de la no violencia contra las mujeres”</a:t>
            </a:r>
            <a:endParaRPr lang="es-ES" dirty="0" smtClean="0">
              <a:solidFill>
                <a:schemeClr val="bg1"/>
              </a:solidFill>
            </a:endParaRPr>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5364" y="1330008"/>
            <a:ext cx="2852051" cy="2139038"/>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032" y="3723062"/>
            <a:ext cx="2852051" cy="2139038"/>
          </a:xfrm>
          <a:prstGeom prst="rect">
            <a:avLst/>
          </a:prstGeom>
          <a:ln>
            <a:noFill/>
          </a:ln>
          <a:effectLst>
            <a:softEdge rad="112500"/>
          </a:effectLst>
        </p:spPr>
      </p:pic>
      <p:pic>
        <p:nvPicPr>
          <p:cNvPr id="7" name="Imagen 6"/>
          <p:cNvPicPr>
            <a:picLocks noChangeAspect="1"/>
          </p:cNvPicPr>
          <p:nvPr/>
        </p:nvPicPr>
        <p:blipFill>
          <a:blip r:embed="rId4"/>
          <a:stretch>
            <a:fillRect/>
          </a:stretch>
        </p:blipFill>
        <p:spPr>
          <a:xfrm>
            <a:off x="10021358" y="1116641"/>
            <a:ext cx="1561041" cy="2466445"/>
          </a:xfrm>
          <a:prstGeom prst="rect">
            <a:avLst/>
          </a:prstGeom>
          <a:ln>
            <a:noFill/>
          </a:ln>
          <a:effectLst>
            <a:softEdge rad="112500"/>
          </a:effectLst>
        </p:spPr>
      </p:pic>
      <p:pic>
        <p:nvPicPr>
          <p:cNvPr id="8" name="Marcador de contenido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7415" y="4041380"/>
            <a:ext cx="1994082" cy="2494887"/>
          </a:xfrm>
          <a:prstGeom prst="rect">
            <a:avLst/>
          </a:prstGeom>
          <a:ln>
            <a:noFill/>
          </a:ln>
          <a:effectLst>
            <a:softEdge rad="112500"/>
          </a:effectLst>
        </p:spPr>
      </p:pic>
    </p:spTree>
    <p:extLst>
      <p:ext uri="{BB962C8B-B14F-4D97-AF65-F5344CB8AC3E}">
        <p14:creationId xmlns:p14="http://schemas.microsoft.com/office/powerpoint/2010/main" val="3590119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9649" y="945444"/>
            <a:ext cx="8001000" cy="1159935"/>
          </a:xfrm>
        </p:spPr>
        <p:txBody>
          <a:bodyPr>
            <a:normAutofit fontScale="90000"/>
          </a:bodyPr>
          <a:lstStyle/>
          <a:p>
            <a:pPr lvl="0" algn="ctr"/>
            <a:r>
              <a:rPr lang="es-CO" b="1" dirty="0">
                <a:solidFill>
                  <a:schemeClr val="bg1"/>
                </a:solidFill>
              </a:rPr>
              <a:t>Introducción</a:t>
            </a:r>
            <a:r>
              <a:rPr lang="es-ES" dirty="0"/>
              <a:t/>
            </a:r>
            <a:br>
              <a:rPr lang="es-ES" dirty="0"/>
            </a:br>
            <a:endParaRPr lang="es-ES" dirty="0"/>
          </a:p>
        </p:txBody>
      </p:sp>
      <p:sp>
        <p:nvSpPr>
          <p:cNvPr id="3" name="Subtítulo 2"/>
          <p:cNvSpPr>
            <a:spLocks noGrp="1"/>
          </p:cNvSpPr>
          <p:nvPr>
            <p:ph type="subTitle" idx="1"/>
          </p:nvPr>
        </p:nvSpPr>
        <p:spPr>
          <a:xfrm>
            <a:off x="605189" y="1834445"/>
            <a:ext cx="9949921" cy="2105377"/>
          </a:xfrm>
        </p:spPr>
        <p:txBody>
          <a:bodyPr>
            <a:normAutofit lnSpcReduction="10000"/>
          </a:bodyPr>
          <a:lstStyle/>
          <a:p>
            <a:r>
              <a:rPr lang="es-CO" dirty="0"/>
              <a:t> </a:t>
            </a:r>
            <a:endParaRPr lang="es-ES"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
            </a:r>
            <a:br>
              <a:rPr lang="es-CO" dirty="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El Consejo Seccional de la Judicatura del Magdalena, en cumplimiento del Acuerdo PCSJA20-11478 de enero 17 de 2020, presenta a la comunidad el documento de rendición pública anual de cuentas para el período enero a diciembre de 2019.</a:t>
            </a:r>
            <a:endParaRPr lang="es-ES"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7575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191911" y="722489"/>
            <a:ext cx="6893101" cy="5429955"/>
          </a:xfrm>
        </p:spPr>
        <p:txBody>
          <a:bodyPr>
            <a:normAutofit fontScale="85000" lnSpcReduction="10000"/>
          </a:bodyPr>
          <a:lstStyle/>
          <a:p>
            <a:r>
              <a:rPr lang="es-ES" sz="3200" dirty="0">
                <a:solidFill>
                  <a:schemeClr val="bg1"/>
                </a:solidFill>
              </a:rPr>
              <a:t>RECONOCIMIENTO A LA EXCELENCIA.</a:t>
            </a:r>
          </a:p>
          <a:p>
            <a:pPr algn="just"/>
            <a:endParaRPr lang="es-ES" sz="2400" dirty="0">
              <a:solidFill>
                <a:schemeClr val="bg1"/>
              </a:solidFill>
            </a:endParaRPr>
          </a:p>
          <a:p>
            <a:pPr algn="just"/>
            <a:r>
              <a:rPr lang="es-ES" sz="2400" dirty="0">
                <a:solidFill>
                  <a:schemeClr val="bg1"/>
                </a:solidFill>
              </a:rPr>
              <a:t>El Comité de Género del Distrito judicial de Santa Marta, felicita a la Honorable Magistrada del Tribunal Administrativo del Magdalena, Maribel Mendoza Jiménez, y su equipo de colaboradores, con motivo de su participación en la convocatoria de la Comisión Nacional de Género de la Rama Judicial, denominado “RECONOCIMIENTO EN LA INCORPORACIÓN DEL DERECHO A LA IGUALDAD Y A LA NO DISCRIMINACIÓN EN LAS SENTENCIAS JUDICIALES”, en donde se resaltó por el jurado conformado por profesionales de cooperación internacional y por académicos de reconocida trayectoria en investigación en Género, la valoración en el rango de EXCELENTE, dada a la Sentencia 2014-00251, proferida por el Despacho a su cargo.</a:t>
            </a:r>
          </a:p>
          <a:p>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934" y="1705450"/>
            <a:ext cx="3239911" cy="3464032"/>
          </a:xfrm>
          <a:prstGeom prst="rect">
            <a:avLst/>
          </a:prstGeom>
          <a:ln>
            <a:noFill/>
          </a:ln>
          <a:effectLst>
            <a:softEdge rad="112500"/>
          </a:effectLst>
        </p:spPr>
      </p:pic>
    </p:spTree>
    <p:extLst>
      <p:ext uri="{BB962C8B-B14F-4D97-AF65-F5344CB8AC3E}">
        <p14:creationId xmlns:p14="http://schemas.microsoft.com/office/powerpoint/2010/main" val="4075644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3127022" y="654756"/>
            <a:ext cx="6287911" cy="4052711"/>
          </a:xfrm>
          <a:prstGeom prst="rect">
            <a:avLst/>
          </a:prstGeom>
          <a:noFill/>
          <a:ln>
            <a:noFill/>
          </a:ln>
        </p:spPr>
      </p:pic>
      <p:sp>
        <p:nvSpPr>
          <p:cNvPr id="4" name="CuadroTexto 3"/>
          <p:cNvSpPr txBox="1"/>
          <p:nvPr/>
        </p:nvSpPr>
        <p:spPr>
          <a:xfrm>
            <a:off x="869245" y="4910667"/>
            <a:ext cx="10487378" cy="707886"/>
          </a:xfrm>
          <a:prstGeom prst="rect">
            <a:avLst/>
          </a:prstGeom>
          <a:noFill/>
        </p:spPr>
        <p:txBody>
          <a:bodyPr wrap="square" rtlCol="0">
            <a:spAutoFit/>
          </a:bodyPr>
          <a:lstStyle/>
          <a:p>
            <a:r>
              <a:rPr lang="es-CO" sz="2000" dirty="0">
                <a:solidFill>
                  <a:schemeClr val="bg1"/>
                </a:solidFill>
              </a:rPr>
              <a:t>Los </a:t>
            </a:r>
            <a:r>
              <a:rPr lang="es-CO" sz="2000" dirty="0">
                <a:solidFill>
                  <a:schemeClr val="bg1"/>
                </a:solidFill>
              </a:rPr>
              <a:t>funcionarios y empleados de </a:t>
            </a:r>
            <a:r>
              <a:rPr lang="es-CO" sz="2000" dirty="0">
                <a:solidFill>
                  <a:schemeClr val="bg1"/>
                </a:solidFill>
              </a:rPr>
              <a:t>Distrito Judicial de Santa Marta a </a:t>
            </a:r>
            <a:r>
              <a:rPr lang="es-CO" sz="2000" dirty="0">
                <a:solidFill>
                  <a:schemeClr val="bg1"/>
                </a:solidFill>
              </a:rPr>
              <a:t>corte </a:t>
            </a:r>
            <a:r>
              <a:rPr lang="es-CO" sz="2000" dirty="0">
                <a:solidFill>
                  <a:schemeClr val="bg1"/>
                </a:solidFill>
              </a:rPr>
              <a:t>del 31 </a:t>
            </a:r>
            <a:r>
              <a:rPr lang="es-CO" sz="2000" dirty="0">
                <a:solidFill>
                  <a:schemeClr val="bg1"/>
                </a:solidFill>
              </a:rPr>
              <a:t>diciembre de </a:t>
            </a:r>
            <a:r>
              <a:rPr lang="es-CO" sz="2000" dirty="0">
                <a:solidFill>
                  <a:schemeClr val="bg1"/>
                </a:solidFill>
              </a:rPr>
              <a:t>2019</a:t>
            </a:r>
            <a:r>
              <a:rPr lang="es-CO" sz="2000" dirty="0">
                <a:solidFill>
                  <a:schemeClr val="bg1"/>
                </a:solidFill>
              </a:rPr>
              <a:t>.</a:t>
            </a:r>
            <a:endParaRPr lang="es-ES" sz="2000" dirty="0">
              <a:solidFill>
                <a:schemeClr val="bg1"/>
              </a:solidFill>
            </a:endParaRPr>
          </a:p>
        </p:txBody>
      </p:sp>
    </p:spTree>
    <p:extLst>
      <p:ext uri="{BB962C8B-B14F-4D97-AF65-F5344CB8AC3E}">
        <p14:creationId xmlns:p14="http://schemas.microsoft.com/office/powerpoint/2010/main" val="194851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088" y="84665"/>
            <a:ext cx="11176000" cy="1507067"/>
          </a:xfrm>
        </p:spPr>
        <p:txBody>
          <a:bodyPr>
            <a:normAutofit/>
          </a:bodyPr>
          <a:lstStyle/>
          <a:p>
            <a:pPr algn="ctr"/>
            <a:r>
              <a:rPr lang="es-CO" dirty="0" smtClean="0">
                <a:solidFill>
                  <a:schemeClr val="bg1"/>
                </a:solidFill>
              </a:rPr>
              <a:t>COMISIÓN INTERINSTITUCIONAL DE LA RAMA JUDICIAL </a:t>
            </a:r>
            <a:endParaRPr lang="es-ES" dirty="0">
              <a:solidFill>
                <a:schemeClr val="bg1"/>
              </a:solidFill>
            </a:endParaRPr>
          </a:p>
        </p:txBody>
      </p:sp>
      <p:sp>
        <p:nvSpPr>
          <p:cNvPr id="3" name="CuadroTexto 2"/>
          <p:cNvSpPr txBox="1"/>
          <p:nvPr/>
        </p:nvSpPr>
        <p:spPr>
          <a:xfrm>
            <a:off x="846665" y="1907823"/>
            <a:ext cx="10645423" cy="1600438"/>
          </a:xfrm>
          <a:prstGeom prst="rect">
            <a:avLst/>
          </a:prstGeom>
          <a:noFill/>
        </p:spPr>
        <p:txBody>
          <a:bodyPr wrap="square" rtlCol="0">
            <a:spAutoFit/>
          </a:bodyPr>
          <a:lstStyle/>
          <a:p>
            <a:pPr algn="just"/>
            <a:r>
              <a:rPr lang="es-CO" sz="2000" dirty="0">
                <a:solidFill>
                  <a:schemeClr val="bg1"/>
                </a:solidFill>
              </a:rPr>
              <a:t>ACUERDO No. </a:t>
            </a:r>
            <a:r>
              <a:rPr lang="es-CO" sz="2000" dirty="0">
                <a:solidFill>
                  <a:schemeClr val="bg1"/>
                </a:solidFill>
              </a:rPr>
              <a:t>CSJMAA19-21 DEL 9 DE MAYO DE </a:t>
            </a:r>
            <a:r>
              <a:rPr lang="es-CO" sz="2000" dirty="0" smtClean="0">
                <a:solidFill>
                  <a:schemeClr val="bg1"/>
                </a:solidFill>
              </a:rPr>
              <a:t>2019 Por medio del cual se convocó a los funcionarios y empleados de la Rama Judicial a elegir su representante ante la Comisión Interinstitucional Seccional Magdalena.</a:t>
            </a:r>
            <a:r>
              <a:rPr lang="es-CO" dirty="0"/>
              <a:t> </a:t>
            </a:r>
            <a:endParaRPr lang="es-CO" dirty="0" smtClean="0"/>
          </a:p>
          <a:p>
            <a:pPr algn="just"/>
            <a:endParaRPr lang="es-CO" dirty="0" smtClean="0"/>
          </a:p>
          <a:p>
            <a:pPr algn="just"/>
            <a:r>
              <a:rPr lang="es-CO" sz="2000" dirty="0">
                <a:solidFill>
                  <a:schemeClr val="bg1"/>
                </a:solidFill>
              </a:rPr>
              <a:t>La cual se llevó acabo el día 23 de agosto de 2019 con éxito  </a:t>
            </a:r>
          </a:p>
        </p:txBody>
      </p:sp>
      <p:pic>
        <p:nvPicPr>
          <p:cNvPr id="4" name="Imagen 3"/>
          <p:cNvPicPr>
            <a:picLocks noChangeAspect="1"/>
          </p:cNvPicPr>
          <p:nvPr/>
        </p:nvPicPr>
        <p:blipFill>
          <a:blip r:embed="rId2"/>
          <a:stretch>
            <a:fillRect/>
          </a:stretch>
        </p:blipFill>
        <p:spPr>
          <a:xfrm>
            <a:off x="4389085" y="3646313"/>
            <a:ext cx="3276070" cy="2710744"/>
          </a:xfrm>
          <a:prstGeom prst="rect">
            <a:avLst/>
          </a:prstGeom>
        </p:spPr>
      </p:pic>
    </p:spTree>
    <p:extLst>
      <p:ext uri="{BB962C8B-B14F-4D97-AF65-F5344CB8AC3E}">
        <p14:creationId xmlns:p14="http://schemas.microsoft.com/office/powerpoint/2010/main" val="3084112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rot="20077554">
            <a:off x="733778" y="2967334"/>
            <a:ext cx="10543822" cy="1446550"/>
          </a:xfrm>
          <a:prstGeom prst="rect">
            <a:avLst/>
          </a:prstGeom>
          <a:noFill/>
        </p:spPr>
        <p:txBody>
          <a:bodyPr wrap="square" lIns="91440" tIns="45720" rIns="91440" bIns="45720">
            <a:spAutoFit/>
          </a:bodyPr>
          <a:lstStyle/>
          <a:p>
            <a:pPr algn="ctr"/>
            <a:r>
              <a:rPr lang="es-CO" sz="8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Muchas Gracias </a:t>
            </a:r>
            <a:endParaRPr lang="es-E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5308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Tree>
    <p:extLst>
      <p:ext uri="{BB962C8B-B14F-4D97-AF65-F5344CB8AC3E}">
        <p14:creationId xmlns:p14="http://schemas.microsoft.com/office/powerpoint/2010/main" val="3016066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9923" y="646289"/>
            <a:ext cx="6019800" cy="1143000"/>
          </a:xfrm>
        </p:spPr>
        <p:txBody>
          <a:bodyPr>
            <a:normAutofit fontScale="90000"/>
          </a:bodyPr>
          <a:lstStyle/>
          <a:p>
            <a:pPr lvl="0" algn="ctr"/>
            <a:r>
              <a:rPr lang="es-CO" b="1" dirty="0">
                <a:solidFill>
                  <a:schemeClr val="bg1"/>
                </a:solidFill>
              </a:rPr>
              <a:t>CONFORMACIÓN ACTUAL DEL DISTRITO JUDICIAL DE SANTA MARTA</a:t>
            </a:r>
            <a:r>
              <a:rPr lang="es-ES" b="1" dirty="0"/>
              <a:t/>
            </a:r>
            <a:br>
              <a:rPr lang="es-ES" b="1" dirty="0"/>
            </a:br>
            <a:endParaRPr lang="es-ES" dirty="0"/>
          </a:p>
        </p:txBody>
      </p:sp>
      <p:pic>
        <p:nvPicPr>
          <p:cNvPr id="7" name="Marcador de posición de imagen 6"/>
          <p:cNvPicPr>
            <a:picLocks noGrp="1" noChangeAspect="1"/>
          </p:cNvPicPr>
          <p:nvPr>
            <p:ph type="pic" idx="1"/>
          </p:nvPr>
        </p:nvPicPr>
        <p:blipFill>
          <a:blip r:embed="rId2">
            <a:extLst>
              <a:ext uri="{28A0092B-C50C-407E-A947-70E740481C1C}">
                <a14:useLocalDpi xmlns:a14="http://schemas.microsoft.com/office/drawing/2010/main" val="0"/>
              </a:ext>
            </a:extLst>
          </a:blip>
          <a:srcRect l="6879" r="6879"/>
          <a:stretch>
            <a:fillRect/>
          </a:stretch>
        </p:blipFill>
        <p:spPr/>
      </p:pic>
      <p:sp>
        <p:nvSpPr>
          <p:cNvPr id="4" name="Marcador de texto 3"/>
          <p:cNvSpPr>
            <a:spLocks noGrp="1"/>
          </p:cNvSpPr>
          <p:nvPr>
            <p:ph type="body" sz="half" idx="2"/>
          </p:nvPr>
        </p:nvSpPr>
        <p:spPr>
          <a:xfrm>
            <a:off x="4504267" y="1789289"/>
            <a:ext cx="6773333" cy="3889021"/>
          </a:xfrm>
        </p:spPr>
        <p:txBody>
          <a:bodyPr/>
          <a:lstStyle/>
          <a:p>
            <a:pPr algn="just"/>
            <a:r>
              <a:rPr lang="es-CO" sz="2000" dirty="0">
                <a:solidFill>
                  <a:schemeClr val="bg1"/>
                </a:solidFill>
              </a:rPr>
              <a:t>El Departamento del Magdalena, cuenta con el Distrito Judicial de Santa Marta, conformado por los circuitos de Santa Marta, Ciénaga, Fundación, Pivijay, Plato y El Banco, para la atención de los municipios del Magdalena, la oferta de despachos judiciales es </a:t>
            </a:r>
            <a:r>
              <a:rPr lang="es-CO" sz="2000" dirty="0" smtClean="0">
                <a:solidFill>
                  <a:schemeClr val="bg1"/>
                </a:solidFill>
              </a:rPr>
              <a:t>de:</a:t>
            </a:r>
          </a:p>
          <a:p>
            <a:endParaRPr lang="es-CO" dirty="0"/>
          </a:p>
          <a:p>
            <a:endParaRPr lang="es-ES" dirty="0"/>
          </a:p>
        </p:txBody>
      </p:sp>
      <p:graphicFrame>
        <p:nvGraphicFramePr>
          <p:cNvPr id="11" name="Tabla 10"/>
          <p:cNvGraphicFramePr>
            <a:graphicFrameLocks noGrp="1"/>
          </p:cNvGraphicFramePr>
          <p:nvPr>
            <p:extLst>
              <p:ext uri="{D42A27DB-BD31-4B8C-83A1-F6EECF244321}">
                <p14:modId xmlns:p14="http://schemas.microsoft.com/office/powerpoint/2010/main" val="3371862315"/>
              </p:ext>
            </p:extLst>
          </p:nvPr>
        </p:nvGraphicFramePr>
        <p:xfrm>
          <a:off x="5935837" y="3826934"/>
          <a:ext cx="4325762" cy="2269065"/>
        </p:xfrm>
        <a:graphic>
          <a:graphicData uri="http://schemas.openxmlformats.org/drawingml/2006/table">
            <a:tbl>
              <a:tblPr>
                <a:tableStyleId>{5C22544A-7EE6-4342-B048-85BDC9FD1C3A}</a:tableStyleId>
              </a:tblPr>
              <a:tblGrid>
                <a:gridCol w="1337864"/>
                <a:gridCol w="1493949"/>
                <a:gridCol w="1493949"/>
              </a:tblGrid>
              <a:tr h="768705">
                <a:tc>
                  <a:txBody>
                    <a:bodyPr/>
                    <a:lstStyle/>
                    <a:p>
                      <a:pPr algn="ctr" fontAlgn="ctr"/>
                      <a:r>
                        <a:rPr lang="es-CO" sz="1200" b="1" u="none" strike="noStrike" dirty="0">
                          <a:solidFill>
                            <a:schemeClr val="bg1"/>
                          </a:solidFill>
                          <a:effectLst/>
                        </a:rPr>
                        <a:t>Distrito Judicial </a:t>
                      </a:r>
                      <a:endParaRPr lang="es-ES" sz="1200" b="1"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CO" sz="1200" b="1" u="none" strike="noStrike" dirty="0">
                          <a:solidFill>
                            <a:schemeClr val="bg1"/>
                          </a:solidFill>
                          <a:effectLst/>
                        </a:rPr>
                        <a:t>Categoría </a:t>
                      </a:r>
                      <a:endParaRPr lang="es-ES" sz="1200" b="1"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CO" sz="1200" b="1" u="none" strike="noStrike" dirty="0">
                          <a:solidFill>
                            <a:schemeClr val="bg1"/>
                          </a:solidFill>
                          <a:effectLst/>
                        </a:rPr>
                        <a:t>No DESPACHOS</a:t>
                      </a:r>
                      <a:endParaRPr lang="es-ES" sz="1200" b="1" i="0" u="none" strike="noStrike" dirty="0">
                        <a:solidFill>
                          <a:schemeClr val="bg1"/>
                        </a:solidFill>
                        <a:effectLst/>
                        <a:latin typeface="Arial" panose="020B0604020202020204" pitchFamily="34" charset="0"/>
                      </a:endParaRPr>
                    </a:p>
                  </a:txBody>
                  <a:tcPr marL="9525" marR="9525" marT="9525" marB="0" anchor="ctr"/>
                </a:tc>
              </a:tr>
              <a:tr h="300072">
                <a:tc rowSpan="4">
                  <a:txBody>
                    <a:bodyPr/>
                    <a:lstStyle/>
                    <a:p>
                      <a:pPr algn="just" fontAlgn="ctr"/>
                      <a:r>
                        <a:rPr lang="es-CO" sz="1200" u="none" strike="noStrike" dirty="0">
                          <a:solidFill>
                            <a:schemeClr val="bg1"/>
                          </a:solidFill>
                          <a:effectLst/>
                        </a:rPr>
                        <a:t>Santa Marta</a:t>
                      </a:r>
                      <a:endParaRPr lang="es-ES" sz="1200" b="1" i="0" u="none" strike="noStrike" dirty="0">
                        <a:solidFill>
                          <a:schemeClr val="bg1"/>
                        </a:solidFill>
                        <a:effectLst/>
                        <a:latin typeface="Arial" panose="020B0604020202020204" pitchFamily="34" charset="0"/>
                      </a:endParaRPr>
                    </a:p>
                  </a:txBody>
                  <a:tcPr marL="9525" marR="9525" marT="9525" marB="0" anchor="ctr"/>
                </a:tc>
                <a:tc>
                  <a:txBody>
                    <a:bodyPr/>
                    <a:lstStyle/>
                    <a:p>
                      <a:pPr algn="l" fontAlgn="ctr"/>
                      <a:r>
                        <a:rPr lang="es-CO" sz="1200" u="none" strike="noStrike" dirty="0">
                          <a:solidFill>
                            <a:schemeClr val="bg1"/>
                          </a:solidFill>
                          <a:effectLst/>
                        </a:rPr>
                        <a:t>Magistrados </a:t>
                      </a:r>
                      <a:endParaRPr lang="es-ES" sz="12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CO" sz="1200" u="none" strike="noStrike" dirty="0">
                          <a:solidFill>
                            <a:schemeClr val="bg1"/>
                          </a:solidFill>
                          <a:effectLst/>
                        </a:rPr>
                        <a:t>20</a:t>
                      </a:r>
                      <a:endParaRPr lang="es-ES" sz="1200" b="0" i="0" u="none" strike="noStrike" dirty="0">
                        <a:solidFill>
                          <a:schemeClr val="bg1"/>
                        </a:solidFill>
                        <a:effectLst/>
                        <a:latin typeface="Arial" panose="020B0604020202020204" pitchFamily="34" charset="0"/>
                      </a:endParaRPr>
                    </a:p>
                  </a:txBody>
                  <a:tcPr marL="9525" marR="9525" marT="9525" marB="0" anchor="ctr"/>
                </a:tc>
              </a:tr>
              <a:tr h="300072">
                <a:tc vMerge="1">
                  <a:txBody>
                    <a:bodyPr/>
                    <a:lstStyle/>
                    <a:p>
                      <a:endParaRPr lang="es-ES"/>
                    </a:p>
                  </a:txBody>
                  <a:tcPr/>
                </a:tc>
                <a:tc>
                  <a:txBody>
                    <a:bodyPr/>
                    <a:lstStyle/>
                    <a:p>
                      <a:pPr algn="l" fontAlgn="ctr"/>
                      <a:r>
                        <a:rPr lang="es-CO" sz="1200" u="none" strike="noStrike" dirty="0">
                          <a:solidFill>
                            <a:schemeClr val="bg1"/>
                          </a:solidFill>
                          <a:effectLst/>
                        </a:rPr>
                        <a:t>Jueces </a:t>
                      </a:r>
                      <a:r>
                        <a:rPr lang="es-CO" sz="1200" u="none" strike="noStrike" dirty="0" smtClean="0">
                          <a:solidFill>
                            <a:schemeClr val="bg1"/>
                          </a:solidFill>
                          <a:effectLst/>
                        </a:rPr>
                        <a:t>Circuito</a:t>
                      </a:r>
                      <a:endParaRPr lang="es-ES" sz="12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CO" sz="1200" u="none" strike="noStrike" dirty="0">
                          <a:solidFill>
                            <a:schemeClr val="bg1"/>
                          </a:solidFill>
                          <a:effectLst/>
                        </a:rPr>
                        <a:t>54</a:t>
                      </a:r>
                      <a:endParaRPr lang="es-ES" sz="1200" b="0" i="0" u="none" strike="noStrike" dirty="0">
                        <a:solidFill>
                          <a:schemeClr val="bg1"/>
                        </a:solidFill>
                        <a:effectLst/>
                        <a:latin typeface="Arial" panose="020B0604020202020204" pitchFamily="34" charset="0"/>
                      </a:endParaRPr>
                    </a:p>
                  </a:txBody>
                  <a:tcPr marL="9525" marR="9525" marT="9525" marB="0" anchor="ctr"/>
                </a:tc>
              </a:tr>
              <a:tr h="300072">
                <a:tc vMerge="1">
                  <a:txBody>
                    <a:bodyPr/>
                    <a:lstStyle/>
                    <a:p>
                      <a:endParaRPr lang="es-ES"/>
                    </a:p>
                  </a:txBody>
                  <a:tcPr/>
                </a:tc>
                <a:tc>
                  <a:txBody>
                    <a:bodyPr/>
                    <a:lstStyle/>
                    <a:p>
                      <a:pPr algn="l" fontAlgn="ctr"/>
                      <a:r>
                        <a:rPr lang="es-CO" sz="1200" u="none" strike="noStrike" dirty="0">
                          <a:solidFill>
                            <a:schemeClr val="bg1"/>
                          </a:solidFill>
                          <a:effectLst/>
                        </a:rPr>
                        <a:t>Jueces </a:t>
                      </a:r>
                      <a:r>
                        <a:rPr lang="es-CO" sz="1200" u="none" strike="noStrike" dirty="0" smtClean="0">
                          <a:solidFill>
                            <a:schemeClr val="bg1"/>
                          </a:solidFill>
                          <a:effectLst/>
                        </a:rPr>
                        <a:t>Municipal </a:t>
                      </a:r>
                      <a:endParaRPr lang="es-ES" sz="12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CO" sz="1200" u="none" strike="noStrike" dirty="0">
                          <a:solidFill>
                            <a:schemeClr val="bg1"/>
                          </a:solidFill>
                          <a:effectLst/>
                        </a:rPr>
                        <a:t>63</a:t>
                      </a:r>
                      <a:endParaRPr lang="es-ES" sz="1200" b="0" i="0" u="none" strike="noStrike" dirty="0">
                        <a:solidFill>
                          <a:schemeClr val="bg1"/>
                        </a:solidFill>
                        <a:effectLst/>
                        <a:latin typeface="Arial" panose="020B0604020202020204" pitchFamily="34" charset="0"/>
                      </a:endParaRPr>
                    </a:p>
                  </a:txBody>
                  <a:tcPr marL="9525" marR="9525" marT="9525" marB="0" anchor="ctr"/>
                </a:tc>
              </a:tr>
              <a:tr h="300072">
                <a:tc vMerge="1">
                  <a:txBody>
                    <a:bodyPr/>
                    <a:lstStyle/>
                    <a:p>
                      <a:endParaRPr lang="es-ES"/>
                    </a:p>
                  </a:txBody>
                  <a:tcPr/>
                </a:tc>
                <a:tc>
                  <a:txBody>
                    <a:bodyPr/>
                    <a:lstStyle/>
                    <a:p>
                      <a:pPr algn="l" fontAlgn="ctr"/>
                      <a:r>
                        <a:rPr lang="es-CO" sz="1200" u="none" strike="noStrike" dirty="0" smtClean="0">
                          <a:solidFill>
                            <a:schemeClr val="bg1"/>
                          </a:solidFill>
                          <a:effectLst/>
                        </a:rPr>
                        <a:t>Empleados</a:t>
                      </a:r>
                      <a:endParaRPr lang="es-ES" sz="12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CO" sz="1200" u="none" strike="noStrike" dirty="0">
                          <a:solidFill>
                            <a:schemeClr val="bg1"/>
                          </a:solidFill>
                          <a:effectLst/>
                        </a:rPr>
                        <a:t>594</a:t>
                      </a:r>
                      <a:endParaRPr lang="es-ES" sz="1200" b="0" i="0" u="none" strike="noStrike" dirty="0">
                        <a:solidFill>
                          <a:schemeClr val="bg1"/>
                        </a:solidFill>
                        <a:effectLst/>
                        <a:latin typeface="Arial" panose="020B0604020202020204" pitchFamily="34" charset="0"/>
                      </a:endParaRPr>
                    </a:p>
                  </a:txBody>
                  <a:tcPr marL="9525" marR="9525" marT="9525" marB="0" anchor="ctr"/>
                </a:tc>
              </a:tr>
              <a:tr h="300072">
                <a:tc gridSpan="2">
                  <a:txBody>
                    <a:bodyPr/>
                    <a:lstStyle/>
                    <a:p>
                      <a:pPr algn="ctr" fontAlgn="ctr"/>
                      <a:r>
                        <a:rPr lang="es-CO" sz="1200" b="1" u="none" strike="noStrike" dirty="0">
                          <a:solidFill>
                            <a:schemeClr val="bg1"/>
                          </a:solidFill>
                          <a:effectLst/>
                        </a:rPr>
                        <a:t>TOTAL</a:t>
                      </a:r>
                      <a:endParaRPr lang="es-ES" sz="1200" b="1" i="0" u="none" strike="noStrike" dirty="0">
                        <a:solidFill>
                          <a:schemeClr val="bg1"/>
                        </a:solidFill>
                        <a:effectLst/>
                        <a:latin typeface="Arial" panose="020B0604020202020204" pitchFamily="34" charset="0"/>
                      </a:endParaRPr>
                    </a:p>
                  </a:txBody>
                  <a:tcPr marL="9525" marR="9525" marT="9525" marB="0" anchor="ctr"/>
                </a:tc>
                <a:tc hMerge="1">
                  <a:txBody>
                    <a:bodyPr/>
                    <a:lstStyle/>
                    <a:p>
                      <a:endParaRPr lang="es-ES"/>
                    </a:p>
                  </a:txBody>
                  <a:tcPr/>
                </a:tc>
                <a:tc>
                  <a:txBody>
                    <a:bodyPr/>
                    <a:lstStyle/>
                    <a:p>
                      <a:pPr algn="ctr" fontAlgn="ctr"/>
                      <a:r>
                        <a:rPr lang="es-CO" sz="1200" b="1" u="none" strike="noStrike" dirty="0">
                          <a:solidFill>
                            <a:schemeClr val="bg1"/>
                          </a:solidFill>
                          <a:effectLst/>
                        </a:rPr>
                        <a:t>731</a:t>
                      </a:r>
                      <a:endParaRPr lang="es-ES" sz="1200" b="1" i="0" u="none" strike="noStrike" dirty="0">
                        <a:solidFill>
                          <a:schemeClr val="bg1"/>
                        </a:solidFill>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184254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685799"/>
            <a:ext cx="9904766" cy="635001"/>
          </a:xfrm>
        </p:spPr>
        <p:txBody>
          <a:bodyPr>
            <a:normAutofit fontScale="90000"/>
          </a:bodyPr>
          <a:lstStyle/>
          <a:p>
            <a:pPr algn="ctr"/>
            <a:r>
              <a:rPr lang="es-CO" b="1" dirty="0">
                <a:solidFill>
                  <a:schemeClr val="bg1"/>
                </a:solidFill>
              </a:rPr>
              <a:t>Productividad de la Justicia</a:t>
            </a:r>
            <a:endParaRPr lang="es-ES" dirty="0">
              <a:solidFill>
                <a:schemeClr val="bg1"/>
              </a:solidFill>
            </a:endParaRPr>
          </a:p>
        </p:txBody>
      </p:sp>
      <p:sp>
        <p:nvSpPr>
          <p:cNvPr id="3" name="Subtítulo 2"/>
          <p:cNvSpPr>
            <a:spLocks noGrp="1"/>
          </p:cNvSpPr>
          <p:nvPr>
            <p:ph type="subTitle" idx="1"/>
          </p:nvPr>
        </p:nvSpPr>
        <p:spPr>
          <a:xfrm>
            <a:off x="440267" y="1591733"/>
            <a:ext cx="11627555" cy="5102578"/>
          </a:xfrm>
        </p:spPr>
        <p:txBody>
          <a:bodyPr/>
          <a:lstStyle/>
          <a:p>
            <a:r>
              <a:rPr lang="es-CO" b="1" dirty="0"/>
              <a:t>Gestión </a:t>
            </a:r>
            <a:r>
              <a:rPr lang="es-CO" b="1" dirty="0" smtClean="0"/>
              <a:t>Judicial</a:t>
            </a:r>
            <a:endParaRPr lang="es-ES" dirty="0"/>
          </a:p>
          <a:p>
            <a:r>
              <a:rPr lang="es-CO" b="1" i="1" dirty="0"/>
              <a:t/>
            </a:r>
            <a:br>
              <a:rPr lang="es-CO" b="1" i="1" dirty="0"/>
            </a:br>
            <a:r>
              <a:rPr lang="es-CO" b="1" i="1" dirty="0"/>
              <a:t>Jurisdicción </a:t>
            </a:r>
            <a:r>
              <a:rPr lang="es-CO" b="1" i="1" dirty="0" smtClean="0"/>
              <a:t>Ordinaria             Jurisdicción Contenciosa               Jurisdicción Disciplinaria             </a:t>
            </a:r>
            <a:endParaRPr lang="es-ES" dirty="0"/>
          </a:p>
          <a:p>
            <a:r>
              <a:rPr lang="es-CO" b="1" i="1" dirty="0"/>
              <a:t/>
            </a:r>
            <a:br>
              <a:rPr lang="es-CO" b="1" i="1" dirty="0"/>
            </a:br>
            <a:endParaRPr lang="es-ES" dirty="0"/>
          </a:p>
        </p:txBody>
      </p:sp>
      <p:pic>
        <p:nvPicPr>
          <p:cNvPr id="7" name="Imagen 6"/>
          <p:cNvPicPr>
            <a:picLocks noChangeAspect="1"/>
          </p:cNvPicPr>
          <p:nvPr/>
        </p:nvPicPr>
        <p:blipFill>
          <a:blip r:embed="rId2"/>
          <a:stretch>
            <a:fillRect/>
          </a:stretch>
        </p:blipFill>
        <p:spPr>
          <a:xfrm>
            <a:off x="306035" y="2949398"/>
            <a:ext cx="3769253" cy="3269752"/>
          </a:xfrm>
          <a:prstGeom prst="rect">
            <a:avLst/>
          </a:prstGeom>
        </p:spPr>
      </p:pic>
      <p:pic>
        <p:nvPicPr>
          <p:cNvPr id="9" name="Imagen 8"/>
          <p:cNvPicPr>
            <a:picLocks noChangeAspect="1"/>
          </p:cNvPicPr>
          <p:nvPr/>
        </p:nvPicPr>
        <p:blipFill>
          <a:blip r:embed="rId3"/>
          <a:stretch>
            <a:fillRect/>
          </a:stretch>
        </p:blipFill>
        <p:spPr>
          <a:xfrm>
            <a:off x="4209520" y="2949398"/>
            <a:ext cx="3918480" cy="3269752"/>
          </a:xfrm>
          <a:prstGeom prst="rect">
            <a:avLst/>
          </a:prstGeom>
        </p:spPr>
      </p:pic>
      <p:pic>
        <p:nvPicPr>
          <p:cNvPr id="10" name="Imagen 9"/>
          <p:cNvPicPr>
            <a:picLocks noChangeAspect="1"/>
          </p:cNvPicPr>
          <p:nvPr/>
        </p:nvPicPr>
        <p:blipFill>
          <a:blip r:embed="rId4"/>
          <a:stretch>
            <a:fillRect/>
          </a:stretch>
        </p:blipFill>
        <p:spPr>
          <a:xfrm>
            <a:off x="8262231" y="2949398"/>
            <a:ext cx="3715279" cy="3269752"/>
          </a:xfrm>
          <a:prstGeom prst="rect">
            <a:avLst/>
          </a:prstGeom>
        </p:spPr>
      </p:pic>
    </p:spTree>
    <p:extLst>
      <p:ext uri="{BB962C8B-B14F-4D97-AF65-F5344CB8AC3E}">
        <p14:creationId xmlns:p14="http://schemas.microsoft.com/office/powerpoint/2010/main" val="3467723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5467" y="248356"/>
            <a:ext cx="6220177" cy="4820355"/>
          </a:xfrm>
        </p:spPr>
        <p:txBody>
          <a:bodyPr>
            <a:normAutofit lnSpcReduction="10000"/>
          </a:bodyPr>
          <a:lstStyle/>
          <a:p>
            <a:r>
              <a:rPr lang="es-CO" b="1" dirty="0"/>
              <a:t>Gestión Judicial</a:t>
            </a:r>
            <a:endParaRPr lang="es-ES" dirty="0"/>
          </a:p>
          <a:p>
            <a:pPr algn="just"/>
            <a:r>
              <a:rPr lang="es-CO" dirty="0">
                <a:solidFill>
                  <a:schemeClr val="bg1"/>
                </a:solidFill>
              </a:rPr>
              <a:t>La demanda de procesos que se recepcionaron en los despachos judiciales pertenecientes al Departamento del Magdalena para la vigencia de 2019 fue de 50.987 procesos, de los cuales se tuvieron egresos de 49.949 procesos, lo cual pone de manifiesto que el índice de productividad (relación entre egreso efectivo/ ingreso efectivo) fue del 98%. La información detallada en este numeral corresponde a los reportes de las estadísticas realizados por cada despacho judicial a través del aplicativo SIERJU.</a:t>
            </a:r>
            <a:endParaRPr lang="es-ES" dirty="0">
              <a:solidFill>
                <a:schemeClr val="bg1"/>
              </a:solidFill>
            </a:endParaRPr>
          </a:p>
          <a:p>
            <a:r>
              <a:rPr lang="es-CO" dirty="0" smtClean="0"/>
              <a:t> </a:t>
            </a:r>
            <a:endParaRPr lang="es-ES" dirty="0"/>
          </a:p>
        </p:txBody>
      </p:sp>
      <p:pic>
        <p:nvPicPr>
          <p:cNvPr id="4" name="Imagen 3"/>
          <p:cNvPicPr>
            <a:picLocks noChangeAspect="1"/>
          </p:cNvPicPr>
          <p:nvPr/>
        </p:nvPicPr>
        <p:blipFill>
          <a:blip r:embed="rId2"/>
          <a:stretch>
            <a:fillRect/>
          </a:stretch>
        </p:blipFill>
        <p:spPr>
          <a:xfrm>
            <a:off x="6739819" y="722312"/>
            <a:ext cx="4781191" cy="3623910"/>
          </a:xfrm>
          <a:prstGeom prst="rect">
            <a:avLst/>
          </a:prstGeom>
        </p:spPr>
      </p:pic>
      <p:sp>
        <p:nvSpPr>
          <p:cNvPr id="5" name="CuadroTexto 4"/>
          <p:cNvSpPr txBox="1"/>
          <p:nvPr/>
        </p:nvSpPr>
        <p:spPr>
          <a:xfrm>
            <a:off x="316089" y="4809067"/>
            <a:ext cx="11577454" cy="1661993"/>
          </a:xfrm>
          <a:prstGeom prst="rect">
            <a:avLst/>
          </a:prstGeom>
          <a:noFill/>
        </p:spPr>
        <p:txBody>
          <a:bodyPr wrap="square" rtlCol="0">
            <a:spAutoFit/>
          </a:bodyPr>
          <a:lstStyle/>
          <a:p>
            <a:pPr algn="just"/>
            <a:r>
              <a:rPr lang="es-CO" sz="2100" dirty="0">
                <a:solidFill>
                  <a:schemeClr val="bg1"/>
                </a:solidFill>
              </a:rPr>
              <a:t>El comportamiento año tras año en las variables de gestión judicial como son ingreso y egreso han venido aumentando, teniendo en cuenta que para el año 2019, los ingresos en este Distrito Judicial aumentó un total de 0.90 %; el número de egresos también aumentó 0.84 %</a:t>
            </a:r>
            <a:endParaRPr lang="es-ES" sz="2100" dirty="0">
              <a:solidFill>
                <a:schemeClr val="bg1"/>
              </a:solidFill>
            </a:endParaRPr>
          </a:p>
          <a:p>
            <a:endParaRPr lang="es-ES" dirty="0"/>
          </a:p>
        </p:txBody>
      </p:sp>
    </p:spTree>
    <p:extLst>
      <p:ext uri="{BB962C8B-B14F-4D97-AF65-F5344CB8AC3E}">
        <p14:creationId xmlns:p14="http://schemas.microsoft.com/office/powerpoint/2010/main" val="959032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37067" y="327378"/>
            <a:ext cx="11627555" cy="6197599"/>
          </a:xfrm>
        </p:spPr>
        <p:txBody>
          <a:bodyPr>
            <a:normAutofit fontScale="92500"/>
          </a:bodyPr>
          <a:lstStyle/>
          <a:p>
            <a:r>
              <a:rPr lang="es-CO" sz="2600" b="1" dirty="0"/>
              <a:t>Medidas en descongestión en el año </a:t>
            </a:r>
            <a:r>
              <a:rPr lang="es-CO" sz="2600" b="1" dirty="0" smtClean="0"/>
              <a:t>2019 </a:t>
            </a:r>
            <a:r>
              <a:rPr lang="es-CO" sz="2600" b="1" dirty="0"/>
              <a:t>para mejorar el Acceso a la </a:t>
            </a:r>
            <a:r>
              <a:rPr lang="es-CO" sz="2600" b="1" dirty="0" smtClean="0"/>
              <a:t>Justicia.</a:t>
            </a:r>
          </a:p>
          <a:p>
            <a:pPr algn="just"/>
            <a:r>
              <a:rPr lang="es-CO" dirty="0">
                <a:solidFill>
                  <a:schemeClr val="bg1"/>
                </a:solidFill>
              </a:rPr>
              <a:t>En el año 2019, el Consejo Superior benefició con las siguientes medidas de descongestión:</a:t>
            </a:r>
            <a:endParaRPr lang="es-ES" dirty="0">
              <a:solidFill>
                <a:schemeClr val="bg1"/>
              </a:solidFill>
            </a:endParaRPr>
          </a:p>
          <a:p>
            <a:pPr algn="just"/>
            <a:r>
              <a:rPr lang="es-CO" dirty="0">
                <a:solidFill>
                  <a:schemeClr val="bg1"/>
                </a:solidFill>
              </a:rPr>
              <a:t> </a:t>
            </a:r>
            <a:endParaRPr lang="es-ES" dirty="0">
              <a:solidFill>
                <a:schemeClr val="bg1"/>
              </a:solidFill>
            </a:endParaRPr>
          </a:p>
          <a:p>
            <a:pPr marL="342900" indent="-342900" algn="just">
              <a:buFont typeface="Wingdings" panose="05000000000000000000" pitchFamily="2" charset="2"/>
              <a:buChar char="ü"/>
            </a:pPr>
            <a:r>
              <a:rPr lang="es-CO" dirty="0">
                <a:solidFill>
                  <a:schemeClr val="bg1"/>
                </a:solidFill>
              </a:rPr>
              <a:t>Acuerdo No. PCSJA19 – 11320 Creó transitoriamente un cargo de Asistente Administrativo grado 6 para el centro de servicios administrativos de los Juzgados de Ejecución de Penas y Medidas de Seguridad de Santa Marta</a:t>
            </a:r>
            <a:r>
              <a:rPr lang="es-CO" dirty="0" smtClean="0">
                <a:solidFill>
                  <a:schemeClr val="bg1"/>
                </a:solidFill>
              </a:rPr>
              <a:t>.</a:t>
            </a:r>
          </a:p>
          <a:p>
            <a:pPr marL="342900" indent="-342900" algn="just">
              <a:buFont typeface="Wingdings" panose="05000000000000000000" pitchFamily="2" charset="2"/>
              <a:buChar char="ü"/>
            </a:pPr>
            <a:r>
              <a:rPr lang="es-CO" dirty="0">
                <a:solidFill>
                  <a:schemeClr val="bg1"/>
                </a:solidFill>
              </a:rPr>
              <a:t>Acuerdo </a:t>
            </a:r>
            <a:r>
              <a:rPr lang="es-CO" dirty="0" smtClean="0">
                <a:solidFill>
                  <a:schemeClr val="bg1"/>
                </a:solidFill>
              </a:rPr>
              <a:t>PCSJA19-11241 </a:t>
            </a:r>
            <a:r>
              <a:rPr lang="es-CO" dirty="0">
                <a:solidFill>
                  <a:schemeClr val="bg1"/>
                </a:solidFill>
              </a:rPr>
              <a:t>de </a:t>
            </a:r>
            <a:r>
              <a:rPr lang="es-CO" dirty="0" smtClean="0">
                <a:solidFill>
                  <a:schemeClr val="bg1"/>
                </a:solidFill>
              </a:rPr>
              <a:t>12 </a:t>
            </a:r>
            <a:r>
              <a:rPr lang="es-CO" dirty="0">
                <a:solidFill>
                  <a:schemeClr val="bg1"/>
                </a:solidFill>
              </a:rPr>
              <a:t>de </a:t>
            </a:r>
            <a:r>
              <a:rPr lang="es-CO" dirty="0" smtClean="0">
                <a:solidFill>
                  <a:schemeClr val="bg1"/>
                </a:solidFill>
              </a:rPr>
              <a:t>marzo </a:t>
            </a:r>
            <a:r>
              <a:rPr lang="es-CO" dirty="0">
                <a:solidFill>
                  <a:schemeClr val="bg1"/>
                </a:solidFill>
              </a:rPr>
              <a:t>de </a:t>
            </a:r>
            <a:r>
              <a:rPr lang="es-CO" dirty="0" smtClean="0">
                <a:solidFill>
                  <a:schemeClr val="bg1"/>
                </a:solidFill>
              </a:rPr>
              <a:t>2019, se prorroga las </a:t>
            </a:r>
            <a:r>
              <a:rPr lang="es-CO" dirty="0">
                <a:solidFill>
                  <a:schemeClr val="bg1"/>
                </a:solidFill>
              </a:rPr>
              <a:t>medidas que transformaron transitoriamente algunos juzgados civiles municipales a juzgados de pequeñas causas y competencia múltiple en </a:t>
            </a:r>
            <a:r>
              <a:rPr lang="es-CO" dirty="0" smtClean="0">
                <a:solidFill>
                  <a:schemeClr val="bg1"/>
                </a:solidFill>
              </a:rPr>
              <a:t>la ciudad </a:t>
            </a:r>
            <a:r>
              <a:rPr lang="es-CO" dirty="0">
                <a:solidFill>
                  <a:schemeClr val="bg1"/>
                </a:solidFill>
              </a:rPr>
              <a:t>de Santa </a:t>
            </a:r>
            <a:r>
              <a:rPr lang="es-CO" dirty="0" smtClean="0">
                <a:solidFill>
                  <a:schemeClr val="bg1"/>
                </a:solidFill>
              </a:rPr>
              <a:t>Marta.</a:t>
            </a:r>
            <a:endParaRPr lang="es-ES" dirty="0">
              <a:solidFill>
                <a:schemeClr val="bg1"/>
              </a:solidFill>
            </a:endParaRPr>
          </a:p>
          <a:p>
            <a:pPr marL="342900" indent="-342900" algn="just">
              <a:buFont typeface="Wingdings" panose="05000000000000000000" pitchFamily="2" charset="2"/>
              <a:buChar char="ü"/>
            </a:pPr>
            <a:r>
              <a:rPr lang="es-CO" dirty="0">
                <a:solidFill>
                  <a:schemeClr val="bg1"/>
                </a:solidFill>
              </a:rPr>
              <a:t>Acuerdo No. PCSJA19 – 11331 de 2 de julio de 2019 Creó un Juzgado de Ejecución de Penas y Medidas de Seguridad en Santa Marta.</a:t>
            </a:r>
            <a:endParaRPr lang="es-ES" dirty="0">
              <a:solidFill>
                <a:schemeClr val="bg1"/>
              </a:solidFill>
            </a:endParaRPr>
          </a:p>
          <a:p>
            <a:pPr marL="342900" indent="-342900" algn="just">
              <a:buFont typeface="Wingdings" panose="05000000000000000000" pitchFamily="2" charset="2"/>
              <a:buChar char="ü"/>
            </a:pPr>
            <a:r>
              <a:rPr lang="es-CO" dirty="0">
                <a:solidFill>
                  <a:schemeClr val="bg1"/>
                </a:solidFill>
              </a:rPr>
              <a:t>Acuerdo No. PCSJA19 – 11349 del 22 de julio de 2019 Creó transitoriamente un cargo de sustanciador al Juzgado Único Promiscuo del Circuito de Pivijay – Magdalena.</a:t>
            </a:r>
            <a:endParaRPr lang="es-ES" dirty="0">
              <a:solidFill>
                <a:schemeClr val="bg1"/>
              </a:solidFill>
            </a:endParaRPr>
          </a:p>
          <a:p>
            <a:pPr marL="342900" indent="-342900" algn="just">
              <a:buFont typeface="Wingdings" panose="05000000000000000000" pitchFamily="2" charset="2"/>
              <a:buChar char="ü"/>
            </a:pPr>
            <a:r>
              <a:rPr lang="es-CO" dirty="0">
                <a:solidFill>
                  <a:schemeClr val="bg1"/>
                </a:solidFill>
              </a:rPr>
              <a:t>Acuerdo No. PCSJA19 – 11418 del 29 de octubre de 2019 Creó transitoriamente un cargo de sustanciador al Juzgado Segundo Promiscuo Municipal de Ciénaga – Magdalena.</a:t>
            </a:r>
            <a:endParaRPr lang="es-ES" dirty="0">
              <a:solidFill>
                <a:schemeClr val="bg1"/>
              </a:solidFill>
            </a:endParaRPr>
          </a:p>
          <a:p>
            <a:endParaRPr lang="es-ES" dirty="0"/>
          </a:p>
        </p:txBody>
      </p:sp>
    </p:spTree>
    <p:extLst>
      <p:ext uri="{BB962C8B-B14F-4D97-AF65-F5344CB8AC3E}">
        <p14:creationId xmlns:p14="http://schemas.microsoft.com/office/powerpoint/2010/main" val="49109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6756" y="282222"/>
            <a:ext cx="5396088" cy="6344355"/>
          </a:xfrm>
        </p:spPr>
        <p:txBody>
          <a:bodyPr>
            <a:normAutofit fontScale="77500" lnSpcReduction="20000"/>
          </a:bodyPr>
          <a:lstStyle/>
          <a:p>
            <a:r>
              <a:rPr lang="es-CO" b="1" dirty="0"/>
              <a:t>Jurisdicción indígena</a:t>
            </a:r>
            <a:endParaRPr lang="es-ES" dirty="0"/>
          </a:p>
          <a:p>
            <a:pPr algn="just"/>
            <a:r>
              <a:rPr lang="es-CO" dirty="0">
                <a:solidFill>
                  <a:schemeClr val="bg1"/>
                </a:solidFill>
              </a:rPr>
              <a:t>El Consejo Seccional de la Judicatura del Magdalena en cumplimiento a lo dispuesto en los Acuerdos PSAA12-9614 Y PSAA13-9816, llevó a cabo el día 25 de enero de 2019, la Instalación de la Mesa Interjurisdiccional y de Interlocución entre los Pueblos Indígenas del Magdalena y el Sistema Judicial Nacional, con la participación del representante de las Etnias Indígenas del Departamento del Magdalena, Jaison Pérez y las entidades estatales que conforman la Mesa: Defensoría del Pueblo, Procuraría, Fiscalía General de la Nación, Tribunal Superior de Santa Marta, Policía Nacional, ICBF, Comisaria de Familia Norte y Sur, Dirección Ejecutiva Seccional de Administración Judicial de Santa Marta y Consejo Seccional de la Judicatura.</a:t>
            </a:r>
            <a:endParaRPr lang="es-ES" dirty="0">
              <a:solidFill>
                <a:schemeClr val="bg1"/>
              </a:solidFill>
            </a:endParaRPr>
          </a:p>
          <a:p>
            <a:pPr algn="just"/>
            <a:r>
              <a:rPr lang="es-CO" dirty="0">
                <a:solidFill>
                  <a:schemeClr val="bg1"/>
                </a:solidFill>
              </a:rPr>
              <a:t> </a:t>
            </a:r>
            <a:endParaRPr lang="es-ES" dirty="0">
              <a:solidFill>
                <a:schemeClr val="bg1"/>
              </a:solidFill>
            </a:endParaRPr>
          </a:p>
          <a:p>
            <a:pPr algn="just"/>
            <a:r>
              <a:rPr lang="es-CO" dirty="0">
                <a:solidFill>
                  <a:schemeClr val="bg1"/>
                </a:solidFill>
              </a:rPr>
              <a:t>Con el objetivo de implementar fortalecer y consolidar las políticas regionales del Sistema Judicial Nacional y la Jurisdicción Especial Indígena en el Departamento del Magdalena, el día 2 de septiembre de 2019 se realizó en el Pueblo de Gunmaku la cuarta mesa de Coordinación Seccional Interjurisdiccional y de Interlocución entre las Pueblos y el Sistema Judicial Nacional (Acuerdo No. PSAA13-9816 y PSAA12-9614), con la participación del Honorable Consejo de Estado.</a:t>
            </a:r>
            <a:endParaRPr lang="es-ES" dirty="0">
              <a:solidFill>
                <a:schemeClr val="bg1"/>
              </a:solidFill>
            </a:endParaRPr>
          </a:p>
          <a:p>
            <a:endParaRPr lang="es-ES" dirty="0"/>
          </a:p>
        </p:txBody>
      </p:sp>
      <p:pic>
        <p:nvPicPr>
          <p:cNvPr id="4" name="Imagen 3"/>
          <p:cNvPicPr>
            <a:picLocks noChangeAspect="1"/>
          </p:cNvPicPr>
          <p:nvPr/>
        </p:nvPicPr>
        <p:blipFill>
          <a:blip r:embed="rId2"/>
          <a:stretch>
            <a:fillRect/>
          </a:stretch>
        </p:blipFill>
        <p:spPr>
          <a:xfrm>
            <a:off x="6334653" y="599368"/>
            <a:ext cx="5259035" cy="2753432"/>
          </a:xfrm>
          <a:prstGeom prst="rect">
            <a:avLst/>
          </a:prstGeom>
        </p:spPr>
      </p:pic>
      <p:pic>
        <p:nvPicPr>
          <p:cNvPr id="5" name="Imagen 4"/>
          <p:cNvPicPr>
            <a:picLocks noChangeAspect="1"/>
          </p:cNvPicPr>
          <p:nvPr/>
        </p:nvPicPr>
        <p:blipFill>
          <a:blip r:embed="rId3"/>
          <a:stretch>
            <a:fillRect/>
          </a:stretch>
        </p:blipFill>
        <p:spPr>
          <a:xfrm>
            <a:off x="6334653" y="3454399"/>
            <a:ext cx="5259035" cy="2674056"/>
          </a:xfrm>
          <a:prstGeom prst="rect">
            <a:avLst/>
          </a:prstGeom>
        </p:spPr>
      </p:pic>
    </p:spTree>
    <p:extLst>
      <p:ext uri="{BB962C8B-B14F-4D97-AF65-F5344CB8AC3E}">
        <p14:creationId xmlns:p14="http://schemas.microsoft.com/office/powerpoint/2010/main" val="79290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270933"/>
            <a:ext cx="10446632" cy="812800"/>
          </a:xfrm>
        </p:spPr>
        <p:txBody>
          <a:bodyPr>
            <a:normAutofit fontScale="90000"/>
          </a:bodyPr>
          <a:lstStyle/>
          <a:p>
            <a:pPr lvl="0" algn="ctr"/>
            <a:r>
              <a:rPr lang="es-CO" b="1" dirty="0">
                <a:solidFill>
                  <a:schemeClr val="bg1"/>
                </a:solidFill>
              </a:rPr>
              <a:t>Carrera </a:t>
            </a:r>
            <a:r>
              <a:rPr lang="es-CO" b="1" dirty="0" smtClean="0">
                <a:solidFill>
                  <a:schemeClr val="bg1"/>
                </a:solidFill>
              </a:rPr>
              <a:t>Judicial</a:t>
            </a:r>
            <a:endParaRPr lang="es-ES" dirty="0">
              <a:solidFill>
                <a:schemeClr val="bg1"/>
              </a:solidFill>
            </a:endParaRPr>
          </a:p>
        </p:txBody>
      </p:sp>
      <p:sp>
        <p:nvSpPr>
          <p:cNvPr id="3" name="Subtítulo 2"/>
          <p:cNvSpPr>
            <a:spLocks noGrp="1"/>
          </p:cNvSpPr>
          <p:nvPr>
            <p:ph type="subTitle" idx="1"/>
          </p:nvPr>
        </p:nvSpPr>
        <p:spPr>
          <a:xfrm>
            <a:off x="368122" y="1450622"/>
            <a:ext cx="11462634" cy="4995333"/>
          </a:xfrm>
        </p:spPr>
        <p:txBody>
          <a:bodyPr>
            <a:normAutofit fontScale="85000" lnSpcReduction="20000"/>
          </a:bodyPr>
          <a:lstStyle/>
          <a:p>
            <a:pPr algn="just"/>
            <a:r>
              <a:rPr lang="es-CO" dirty="0">
                <a:solidFill>
                  <a:schemeClr val="bg1"/>
                </a:solidFill>
              </a:rPr>
              <a:t>El día 04 de febrero de 2019, La Rama Judicial, El Consejo Superior de la Judicatura, El Consejo Seccional de la Judicatura del Magdalena, llevaron a cabo la prueba escrita de la Convocatoria No. 4 de Empleados de Tribunales, Juzgados y Centros de Servicios, con la participación de más de 1.000 aspirantes</a:t>
            </a:r>
            <a:r>
              <a:rPr lang="es-CO" dirty="0" smtClean="0">
                <a:solidFill>
                  <a:schemeClr val="bg1"/>
                </a:solidFill>
              </a:rPr>
              <a:t>.</a:t>
            </a:r>
          </a:p>
          <a:p>
            <a:pPr algn="just"/>
            <a:endParaRPr lang="es-CO" dirty="0">
              <a:solidFill>
                <a:schemeClr val="bg1"/>
              </a:solidFill>
            </a:endParaRPr>
          </a:p>
          <a:p>
            <a:pPr algn="just"/>
            <a:r>
              <a:rPr lang="es-CO" b="1" dirty="0">
                <a:solidFill>
                  <a:schemeClr val="bg1"/>
                </a:solidFill>
                <a:hlinkClick r:id="rId2"/>
              </a:rPr>
              <a:t>Resolución CSJMAR19-123</a:t>
            </a:r>
            <a:r>
              <a:rPr lang="es-CO" b="1" dirty="0">
                <a:solidFill>
                  <a:schemeClr val="bg1"/>
                </a:solidFill>
              </a:rPr>
              <a:t> del 17 de mayo de </a:t>
            </a:r>
            <a:r>
              <a:rPr lang="es-CO" b="1" dirty="0" smtClean="0">
                <a:solidFill>
                  <a:schemeClr val="bg1"/>
                </a:solidFill>
              </a:rPr>
              <a:t>2019. </a:t>
            </a:r>
            <a:r>
              <a:rPr lang="es-CO" dirty="0">
                <a:solidFill>
                  <a:schemeClr val="bg1"/>
                </a:solidFill>
              </a:rPr>
              <a:t>Por </a:t>
            </a:r>
            <a:r>
              <a:rPr lang="es-CO" dirty="0">
                <a:solidFill>
                  <a:schemeClr val="bg1"/>
                </a:solidFill>
              </a:rPr>
              <a:t>medio de la cual se publican los resultados de las pruebas de conocimientos, competencias, aptitudes y/o habilidades, correspondientes al Concurso de Méritos destinado a la conformación de los Registros Seccionales de Elegibles para cargos de empleados de carrera de Tribunales, Juzgados y Centros de Servicios del Distrito Judicial de Santa Marta y Administrativo del Magdalena convocado mediante Acuerdo No.CSJMAA17-206 del 06 de octubre 2017</a:t>
            </a:r>
            <a:r>
              <a:rPr lang="es-CO" dirty="0">
                <a:solidFill>
                  <a:schemeClr val="bg1"/>
                </a:solidFill>
              </a:rPr>
              <a:t>.</a:t>
            </a:r>
          </a:p>
          <a:p>
            <a:endParaRPr lang="es-CO" dirty="0">
              <a:solidFill>
                <a:schemeClr val="bg1"/>
              </a:solidFill>
            </a:endParaRPr>
          </a:p>
          <a:p>
            <a:pPr algn="just"/>
            <a:r>
              <a:rPr lang="es-CO" b="1" dirty="0" smtClean="0">
                <a:solidFill>
                  <a:schemeClr val="bg1"/>
                </a:solidFill>
                <a:hlinkClick r:id="rId3"/>
              </a:rPr>
              <a:t>Resolución No</a:t>
            </a:r>
            <a:r>
              <a:rPr lang="es-CO" b="1" dirty="0">
                <a:solidFill>
                  <a:schemeClr val="bg1"/>
                </a:solidFill>
                <a:hlinkClick r:id="rId3"/>
              </a:rPr>
              <a:t>. CSJMAR19-189 del 8 de agosto de </a:t>
            </a:r>
            <a:r>
              <a:rPr lang="es-CO" b="1" dirty="0" smtClean="0">
                <a:solidFill>
                  <a:schemeClr val="bg1"/>
                </a:solidFill>
                <a:hlinkClick r:id="rId3"/>
              </a:rPr>
              <a:t>2019</a:t>
            </a:r>
            <a:r>
              <a:rPr lang="es-CO" b="1" dirty="0" smtClean="0">
                <a:solidFill>
                  <a:schemeClr val="bg1"/>
                </a:solidFill>
              </a:rPr>
              <a:t>. </a:t>
            </a:r>
            <a:r>
              <a:rPr lang="es-CO" dirty="0">
                <a:solidFill>
                  <a:schemeClr val="bg1"/>
                </a:solidFill>
              </a:rPr>
              <a:t>Por </a:t>
            </a:r>
            <a:r>
              <a:rPr lang="es-CO" dirty="0">
                <a:solidFill>
                  <a:schemeClr val="bg1"/>
                </a:solidFill>
              </a:rPr>
              <a:t>medio de la cual se resuelven un recurso de reposición interpuestos en contra de la Resolución CSJMAR19-123 de 17 de mayo del 2019 por medio de la cual se publican los resultados de las pruebas de conocimientos, competencias, aptitudes y/o habilidades, correspondientes al Concurso de méritos destinado a la conformación de los Registros Seccionales de Elegibles para los cargos de empleados de carrera de Tribunales, Juzgados y Centros de servicios del Distrito Judicial de Santa Marta y Administrativo del magdalena, convocado mediante Acuerdo No. CSJMAA17-206 del 06 de Octubre del 2017</a:t>
            </a:r>
            <a:r>
              <a:rPr lang="es-CO" dirty="0">
                <a:solidFill>
                  <a:schemeClr val="bg1"/>
                </a:solidFill>
              </a:rPr>
              <a:t>.</a:t>
            </a:r>
            <a:endParaRPr lang="es-ES" dirty="0">
              <a:solidFill>
                <a:schemeClr val="bg1"/>
              </a:solidFill>
            </a:endParaRPr>
          </a:p>
          <a:p>
            <a:endParaRPr lang="es-ES" dirty="0"/>
          </a:p>
        </p:txBody>
      </p:sp>
    </p:spTree>
    <p:extLst>
      <p:ext uri="{BB962C8B-B14F-4D97-AF65-F5344CB8AC3E}">
        <p14:creationId xmlns:p14="http://schemas.microsoft.com/office/powerpoint/2010/main" val="1778714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214489" y="530578"/>
            <a:ext cx="5802489" cy="5971822"/>
          </a:xfrm>
        </p:spPr>
        <p:txBody>
          <a:bodyPr>
            <a:normAutofit fontScale="77500" lnSpcReduction="20000"/>
          </a:bodyPr>
          <a:lstStyle/>
          <a:p>
            <a:r>
              <a:rPr lang="es-CO" sz="2400" b="1" dirty="0" smtClean="0">
                <a:solidFill>
                  <a:schemeClr val="bg1"/>
                </a:solidFill>
              </a:rPr>
              <a:t>ESCALAFÓN</a:t>
            </a:r>
          </a:p>
          <a:p>
            <a:endParaRPr lang="es-CO" sz="1800" b="1" dirty="0">
              <a:solidFill>
                <a:schemeClr val="bg1"/>
              </a:solidFill>
            </a:endParaRPr>
          </a:p>
          <a:p>
            <a:pPr algn="just"/>
            <a:r>
              <a:rPr lang="es-CO" sz="2400" dirty="0">
                <a:solidFill>
                  <a:schemeClr val="bg1"/>
                </a:solidFill>
              </a:rPr>
              <a:t>En relación con el escalafón de la carrera judicial se emitieron por la seccional los actos administrativos de inscripción, actualización y exclusión corresponden las vinculaciones por ingreso a través de los concursos de mérito por traslados o por retiros de los funcionarios y empleados a los despachos judiciales. Estas anotaciones se llevaron en el Registro Seccional de Escalafón y se reportaron periódicamente a la Unidad de Administración de la Carrera Judicial para que sean incorporadas en el Registro Nacional de Escalafón. </a:t>
            </a:r>
            <a:r>
              <a:rPr lang="es-CO" sz="2400" dirty="0" smtClean="0">
                <a:solidFill>
                  <a:schemeClr val="bg1"/>
                </a:solidFill>
              </a:rPr>
              <a:t> </a:t>
            </a:r>
          </a:p>
          <a:p>
            <a:pPr algn="just"/>
            <a:endParaRPr lang="es-CO" sz="2400" dirty="0" smtClean="0">
              <a:solidFill>
                <a:schemeClr val="bg1"/>
              </a:solidFill>
            </a:endParaRPr>
          </a:p>
          <a:p>
            <a:pPr algn="just"/>
            <a:r>
              <a:rPr lang="es-CO" sz="2400" dirty="0">
                <a:solidFill>
                  <a:schemeClr val="bg1"/>
                </a:solidFill>
              </a:rPr>
              <a:t>De acuerdo con lo anterior, durante el año 2019, se expidieron resoluciones de escalafón por medio de las cuales se inscribieron, actualizaron y/o excluyeron a los servidores judiciales, funcionarios y empleados del Registro Nacional de Escalafón, así: </a:t>
            </a:r>
            <a:r>
              <a:rPr lang="es-CO" sz="2400" b="1" dirty="0" smtClean="0">
                <a:solidFill>
                  <a:schemeClr val="bg1"/>
                </a:solidFill>
              </a:rPr>
              <a:t> </a:t>
            </a:r>
            <a:endParaRPr lang="es-ES" sz="2400" b="1"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329649836"/>
              </p:ext>
            </p:extLst>
          </p:nvPr>
        </p:nvGraphicFramePr>
        <p:xfrm>
          <a:off x="7146253" y="1600702"/>
          <a:ext cx="4097479" cy="3716364"/>
        </p:xfrm>
        <a:graphic>
          <a:graphicData uri="http://schemas.openxmlformats.org/drawingml/2006/table">
            <a:tbl>
              <a:tblPr firstRow="1" firstCol="1" bandRow="1">
                <a:tableStyleId>{5C22544A-7EE6-4342-B048-85BDC9FD1C3A}</a:tableStyleId>
              </a:tblPr>
              <a:tblGrid>
                <a:gridCol w="1854940"/>
                <a:gridCol w="736187"/>
                <a:gridCol w="736187"/>
                <a:gridCol w="770165"/>
              </a:tblGrid>
              <a:tr h="619394">
                <a:tc gridSpan="4">
                  <a:txBody>
                    <a:bodyPr/>
                    <a:lstStyle/>
                    <a:p>
                      <a:pPr algn="ctr">
                        <a:lnSpc>
                          <a:spcPct val="110000"/>
                        </a:lnSpc>
                        <a:spcAft>
                          <a:spcPts val="0"/>
                        </a:spcAft>
                      </a:pPr>
                      <a:r>
                        <a:rPr lang="es-ES" sz="1200" dirty="0">
                          <a:effectLst/>
                        </a:rPr>
                        <a:t>COMPARATIVO</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619394">
                <a:tc>
                  <a:txBody>
                    <a:bodyPr/>
                    <a:lstStyle/>
                    <a:p>
                      <a:pPr algn="ctr">
                        <a:lnSpc>
                          <a:spcPct val="110000"/>
                        </a:lnSpc>
                        <a:spcAft>
                          <a:spcPts val="0"/>
                        </a:spcAft>
                      </a:pPr>
                      <a:r>
                        <a:rPr lang="es-ES" sz="1200">
                          <a:effectLst/>
                        </a:rPr>
                        <a:t>RESOLUCIÓN</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es-ES" sz="1200">
                          <a:effectLst/>
                        </a:rPr>
                        <a:t>2017</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2018</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2019</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r>
              <a:tr h="619394">
                <a:tc>
                  <a:txBody>
                    <a:bodyPr/>
                    <a:lstStyle/>
                    <a:p>
                      <a:pPr>
                        <a:lnSpc>
                          <a:spcPct val="110000"/>
                        </a:lnSpc>
                        <a:spcAft>
                          <a:spcPts val="0"/>
                        </a:spcAft>
                      </a:pPr>
                      <a:r>
                        <a:rPr lang="es-ES" sz="1200">
                          <a:effectLst/>
                        </a:rPr>
                        <a:t>Inscripción</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0000"/>
                        </a:lnSpc>
                        <a:spcAft>
                          <a:spcPts val="0"/>
                        </a:spcAft>
                      </a:pPr>
                      <a:r>
                        <a:rPr lang="es-ES" sz="1200">
                          <a:effectLst/>
                        </a:rPr>
                        <a:t>37</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27</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12</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r>
              <a:tr h="619394">
                <a:tc>
                  <a:txBody>
                    <a:bodyPr/>
                    <a:lstStyle/>
                    <a:p>
                      <a:pPr>
                        <a:lnSpc>
                          <a:spcPct val="110000"/>
                        </a:lnSpc>
                        <a:spcAft>
                          <a:spcPts val="0"/>
                        </a:spcAft>
                      </a:pPr>
                      <a:r>
                        <a:rPr lang="es-ES" sz="1200">
                          <a:effectLst/>
                        </a:rPr>
                        <a:t>Actualización </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0000"/>
                        </a:lnSpc>
                        <a:spcAft>
                          <a:spcPts val="0"/>
                        </a:spcAft>
                      </a:pPr>
                      <a:r>
                        <a:rPr lang="es-ES" sz="1200">
                          <a:effectLst/>
                        </a:rPr>
                        <a:t>21</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10</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5</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r>
              <a:tr h="619394">
                <a:tc>
                  <a:txBody>
                    <a:bodyPr/>
                    <a:lstStyle/>
                    <a:p>
                      <a:pPr>
                        <a:lnSpc>
                          <a:spcPct val="110000"/>
                        </a:lnSpc>
                        <a:spcAft>
                          <a:spcPts val="0"/>
                        </a:spcAft>
                      </a:pPr>
                      <a:r>
                        <a:rPr lang="es-ES" sz="1200">
                          <a:effectLst/>
                        </a:rPr>
                        <a:t>Exclusión</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0000"/>
                        </a:lnSpc>
                        <a:spcAft>
                          <a:spcPts val="0"/>
                        </a:spcAft>
                      </a:pPr>
                      <a:r>
                        <a:rPr lang="es-ES" sz="1200">
                          <a:effectLst/>
                        </a:rPr>
                        <a:t>5</a:t>
                      </a:r>
                      <a:endParaRPr lang="es-E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6</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10000"/>
                        </a:lnSpc>
                        <a:spcAft>
                          <a:spcPts val="0"/>
                        </a:spcAft>
                      </a:pPr>
                      <a:endParaRPr lang="es-ES" sz="1200" dirty="0" smtClean="0">
                        <a:effectLst/>
                      </a:endParaRPr>
                    </a:p>
                    <a:p>
                      <a:pPr algn="ctr">
                        <a:lnSpc>
                          <a:spcPct val="110000"/>
                        </a:lnSpc>
                        <a:spcAft>
                          <a:spcPts val="0"/>
                        </a:spcAft>
                      </a:pPr>
                      <a:r>
                        <a:rPr lang="es-ES" sz="1200" dirty="0" smtClean="0">
                          <a:effectLst/>
                        </a:rPr>
                        <a:t>3</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r>
              <a:tr h="619394">
                <a:tc>
                  <a:txBody>
                    <a:bodyPr/>
                    <a:lstStyle/>
                    <a:p>
                      <a:pPr algn="ctr">
                        <a:lnSpc>
                          <a:spcPct val="110000"/>
                        </a:lnSpc>
                        <a:spcAft>
                          <a:spcPts val="0"/>
                        </a:spcAft>
                      </a:pPr>
                      <a:r>
                        <a:rPr lang="es-ES" sz="1200" b="1" dirty="0">
                          <a:solidFill>
                            <a:schemeClr val="bg1"/>
                          </a:solidFill>
                          <a:effectLst/>
                        </a:rPr>
                        <a:t>TOTAL</a:t>
                      </a:r>
                      <a:endParaRPr lang="es-E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es-ES" sz="1200" b="1" dirty="0">
                          <a:solidFill>
                            <a:schemeClr val="bg1"/>
                          </a:solidFill>
                          <a:effectLst/>
                        </a:rPr>
                        <a:t>63</a:t>
                      </a:r>
                      <a:endParaRPr lang="es-E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endParaRPr lang="es-ES" sz="1200" b="1" dirty="0" smtClean="0">
                        <a:solidFill>
                          <a:schemeClr val="bg1"/>
                        </a:solidFill>
                        <a:effectLst/>
                      </a:endParaRPr>
                    </a:p>
                    <a:p>
                      <a:pPr algn="ctr">
                        <a:lnSpc>
                          <a:spcPct val="110000"/>
                        </a:lnSpc>
                        <a:spcAft>
                          <a:spcPts val="0"/>
                        </a:spcAft>
                      </a:pPr>
                      <a:r>
                        <a:rPr lang="es-ES" sz="1200" b="1" dirty="0" smtClean="0">
                          <a:solidFill>
                            <a:schemeClr val="bg1"/>
                          </a:solidFill>
                          <a:effectLst/>
                        </a:rPr>
                        <a:t>43</a:t>
                      </a:r>
                      <a:endParaRPr lang="es-E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10000"/>
                        </a:lnSpc>
                        <a:spcAft>
                          <a:spcPts val="0"/>
                        </a:spcAft>
                      </a:pPr>
                      <a:endParaRPr lang="es-ES" sz="1200" b="1" dirty="0" smtClean="0">
                        <a:solidFill>
                          <a:schemeClr val="bg1"/>
                        </a:solidFill>
                        <a:effectLst/>
                      </a:endParaRPr>
                    </a:p>
                    <a:p>
                      <a:pPr algn="ctr">
                        <a:lnSpc>
                          <a:spcPct val="110000"/>
                        </a:lnSpc>
                        <a:spcAft>
                          <a:spcPts val="0"/>
                        </a:spcAft>
                      </a:pPr>
                      <a:r>
                        <a:rPr lang="es-ES" sz="1200" b="1" dirty="0" smtClean="0">
                          <a:solidFill>
                            <a:schemeClr val="bg1"/>
                          </a:solidFill>
                          <a:effectLst/>
                        </a:rPr>
                        <a:t>20</a:t>
                      </a:r>
                      <a:endParaRPr lang="es-E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403368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177</TotalTime>
  <Words>1832</Words>
  <Application>Microsoft Office PowerPoint</Application>
  <PresentationFormat>Panorámica</PresentationFormat>
  <Paragraphs>334</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Century Gothic</vt:lpstr>
      <vt:lpstr>Times New Roman</vt:lpstr>
      <vt:lpstr>Wingdings</vt:lpstr>
      <vt:lpstr>Wingdings 3</vt:lpstr>
      <vt:lpstr>Sector</vt:lpstr>
      <vt:lpstr>Presentación de PowerPoint</vt:lpstr>
      <vt:lpstr>Introducción </vt:lpstr>
      <vt:lpstr>CONFORMACIÓN ACTUAL DEL DISTRITO JUDICIAL DE SANTA MARTA </vt:lpstr>
      <vt:lpstr>Productividad de la Justicia</vt:lpstr>
      <vt:lpstr>Presentación de PowerPoint</vt:lpstr>
      <vt:lpstr>Presentación de PowerPoint</vt:lpstr>
      <vt:lpstr>Presentación de PowerPoint</vt:lpstr>
      <vt:lpstr>Carrera Judicial</vt:lpstr>
      <vt:lpstr>Presentación de PowerPoint</vt:lpstr>
      <vt:lpstr>Presentación de PowerPoint</vt:lpstr>
      <vt:lpstr>Presentación de PowerPoint</vt:lpstr>
      <vt:lpstr>Anticorrupción y Transparencia</vt:lpstr>
      <vt:lpstr>Actos Administrativos realizados por este consejo seccional </vt:lpstr>
      <vt:lpstr>Presentación de PowerPoint</vt:lpstr>
      <vt:lpstr>Presentación de PowerPoint</vt:lpstr>
      <vt:lpstr>Presentación de PowerPoint</vt:lpstr>
      <vt:lpstr> REGISTRO NACIONAL DE ABOGADOS</vt:lpstr>
      <vt:lpstr>Presentación de PowerPoint</vt:lpstr>
      <vt:lpstr>Comité de Género</vt:lpstr>
      <vt:lpstr>Presentación de PowerPoint</vt:lpstr>
      <vt:lpstr>Presentación de PowerPoint</vt:lpstr>
      <vt:lpstr>COMISIÓN INTERINSTITUCIONAL DE LA RAMA JUDICIAL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Judicatura</dc:creator>
  <cp:lastModifiedBy>Judicatura</cp:lastModifiedBy>
  <cp:revision>20</cp:revision>
  <dcterms:created xsi:type="dcterms:W3CDTF">2020-05-15T13:48:14Z</dcterms:created>
  <dcterms:modified xsi:type="dcterms:W3CDTF">2020-05-15T16:45:31Z</dcterms:modified>
</cp:coreProperties>
</file>