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7010400" cy="111252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9BE406-B371-1840-A3D3-A1FC1E7E3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F813A03-99AD-334A-AE3B-721DD8559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23170E9-B540-DB4E-A6B9-E2862C2E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8F4B820-15C4-7C4D-98CA-F6FDC867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8BF74C1-27C0-4F4A-8DBE-76DA6854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6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345194-B812-104A-9E2E-C16DCC2B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E952AA4-3D52-B446-A3A4-12BA0E00A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686968-6F82-5347-9A0F-FA3408F4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EE0B087-A179-8849-B7DE-65968F2C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6646A24-A79F-4943-86A6-E93F1306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0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0A39C47-0E51-A446-9B7D-32B5D50C8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0D78E60-8DC8-FE4F-A022-65F6D423A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A10C7A5-EF6F-B441-BEAD-614D0AA6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85CF61-4C0B-7E42-9027-45F1347FF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BA0295E-F88F-3B40-9156-B2A8EDD6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2F0F57-60E8-7A41-BBC5-E9AA80562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40B5D5-CCDB-0F45-83A8-42ABB05C4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D79B834-29E3-A246-9596-B103CB868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131000E-C96C-214B-B4BB-BB117E3D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8AE524C-1760-C441-9351-DDB183F5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8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6A1A6F-1D99-9A46-AF37-8B44FFF68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330D5E-D923-394D-B222-B487F7907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4314870-8313-944A-AA29-A36A019B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488950C-4EA0-B744-90FE-43FB4C3E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FF62C59-42A3-B348-BB2A-58190A34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2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60A1E0-9AE6-B14F-A06C-9745C4678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419EC41-D894-FB48-A12D-41BC5DD36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36364D1-42B6-D64E-AF60-95E3912D9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AC7B179-4AE9-094E-9011-513700B0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BA331C0-9E37-5F48-807A-ED0650CA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D00AF95-C73C-CC47-A64D-8CD141D8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5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E3CBC4-56F9-4348-A404-11C61BC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75FD70C-C731-CE49-849E-F197587E7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498C79B-B8FC-BC41-B3F6-1414BBCB1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B3C1684-C879-0045-B7BE-6D612FEA3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33EB68C-89F3-8242-A68A-4E6A5CCC99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9F8146E-36AA-ED4B-A556-8423CDBD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83000BB-A68E-7B44-8155-863A9D16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9A06688-D043-FD45-96EF-1F9778E0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8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55F605-7EC5-1F4A-B00F-EC1B6C6C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65D6930-1315-404E-8825-2057EA7C0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754675E-59FD-C040-B081-F020AD5E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0265E82-7DBD-9344-A3C2-D2A583B8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7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D2B8AD0-9A11-0547-8E51-A1590CDA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E618F7F-6B80-364D-8409-D1F076FA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8EE74CC-6310-CB49-8810-60B101C2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9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678FD4-D2EB-5A48-970C-8E5AFB13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C516717-8801-A54B-87EE-E4B4961F9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4D12E06-7437-1F4E-9A0D-EAF2040BD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E18221F-F348-1449-BD73-BAB3E5CE5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0AD4378-4A16-7B46-B19F-80AE07C7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E6263A4-01C3-CC48-A073-143DA260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5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2EE419F-8FE3-1A4C-ACAF-04052CD6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6F5F820-DAAB-764D-A5FE-CC5FD6A3C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306ABD4-E733-1548-A9AA-FB2C1E19F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EE18A00-FB17-4946-94D2-13F954C2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CAA2C76-4F63-0041-92B8-FC55D3EC7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102015E-498C-C143-BF8F-69FF1CA7D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1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5378209-2AA0-A64B-B5FF-793D67D53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5E5AAAD-121C-8049-840D-5B431898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9A32BBB-CDD8-914F-B985-42A48E115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05056-2B3B-064D-8782-25FF5C39B0C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19/02/2024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C31935-CC21-694C-AE55-0D8EC475F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B5CEEB-CA54-1C4B-AB26-1437B85D1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A57D-D4F6-C341-B32D-67FAA574FF5C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09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4BC541-0BB9-D244-8F21-4C4C7B0C0496}"/>
              </a:ext>
            </a:extLst>
          </p:cNvPr>
          <p:cNvSpPr txBox="1"/>
          <p:nvPr/>
        </p:nvSpPr>
        <p:spPr>
          <a:xfrm>
            <a:off x="1456279" y="940630"/>
            <a:ext cx="7873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prstClr val="black"/>
                </a:solidFill>
                <a:latin typeface="Century Gothic" panose="020B0502020202020204" pitchFamily="34" charset="0"/>
              </a:rPr>
              <a:t>RUTA DE </a:t>
            </a:r>
            <a:r>
              <a:rPr lang="es-CO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ATENCIÓN CAIVAS</a:t>
            </a:r>
            <a:endParaRPr lang="es-CO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4767" y="2586677"/>
            <a:ext cx="1837037" cy="5436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Reporte (Denuncia)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128302" y="1734063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IPS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128301" y="2096529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Hospitales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128300" y="2912072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Presencial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128299" y="2483705"/>
            <a:ext cx="1334533" cy="3542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Plataforma virtual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128299" y="4098317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Otros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128299" y="3657594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Comisaria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2128299" y="3299252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ICBF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3866485" y="2804982"/>
            <a:ext cx="1334531" cy="4448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CONOCE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3" name="Cerrar llave 12"/>
          <p:cNvSpPr/>
          <p:nvPr/>
        </p:nvSpPr>
        <p:spPr>
          <a:xfrm>
            <a:off x="3462831" y="1643447"/>
            <a:ext cx="263611" cy="27926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redondeado 13"/>
          <p:cNvSpPr/>
          <p:nvPr/>
        </p:nvSpPr>
        <p:spPr>
          <a:xfrm>
            <a:off x="5379306" y="1363475"/>
            <a:ext cx="1334534" cy="7743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Policía infancia (Agresor adolescente)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5414532" y="2257173"/>
            <a:ext cx="1334532" cy="7125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CTI-SIJIN-Pereira-</a:t>
            </a:r>
            <a:r>
              <a:rPr lang="es-ES" sz="1200" b="1" dirty="0" smtClean="0">
                <a:solidFill>
                  <a:schemeClr val="tx1"/>
                </a:solidFill>
              </a:rPr>
              <a:t>Disponibilidad </a:t>
            </a:r>
            <a:r>
              <a:rPr lang="es-ES" sz="1200" b="1" u="sng" dirty="0" smtClean="0">
                <a:solidFill>
                  <a:schemeClr val="tx1"/>
                </a:solidFill>
              </a:rPr>
              <a:t>semanal (Lunes a viernes)</a:t>
            </a:r>
            <a:endParaRPr lang="es-CO" sz="1200" b="1" u="sng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5417512" y="3085042"/>
            <a:ext cx="1381647" cy="8278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CTI-SIJIN-Dosquebradas- </a:t>
            </a:r>
            <a:r>
              <a:rPr lang="es-ES" sz="1200" b="1" dirty="0" smtClean="0">
                <a:solidFill>
                  <a:schemeClr val="tx1"/>
                </a:solidFill>
              </a:rPr>
              <a:t>Disponibilidad </a:t>
            </a:r>
            <a:r>
              <a:rPr lang="es-ES" sz="1200" b="1" u="sng" dirty="0" smtClean="0">
                <a:solidFill>
                  <a:schemeClr val="tx1"/>
                </a:solidFill>
              </a:rPr>
              <a:t>diaria (24 horas)</a:t>
            </a:r>
            <a:endParaRPr lang="es-CO" sz="1200" b="1" u="sng" dirty="0">
              <a:solidFill>
                <a:schemeClr val="tx1"/>
              </a:solidFill>
            </a:endParaRPr>
          </a:p>
        </p:txBody>
      </p:sp>
      <p:sp>
        <p:nvSpPr>
          <p:cNvPr id="17" name="Cerrar llave 16"/>
          <p:cNvSpPr/>
          <p:nvPr/>
        </p:nvSpPr>
        <p:spPr>
          <a:xfrm flipH="1">
            <a:off x="7323433" y="696096"/>
            <a:ext cx="358346" cy="4627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ángulo 17"/>
          <p:cNvSpPr/>
          <p:nvPr/>
        </p:nvSpPr>
        <p:spPr>
          <a:xfrm rot="16200000">
            <a:off x="6554375" y="2872064"/>
            <a:ext cx="1230337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ACTUACIONES</a:t>
            </a:r>
            <a:endParaRPr lang="es-E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776521" y="742304"/>
            <a:ext cx="3608173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   </a:t>
            </a:r>
            <a:r>
              <a:rPr lang="es-ES" sz="1000" b="1" u="sng" dirty="0" smtClean="0"/>
              <a:t>ACTUACIONES CON LA VÍCTIMA </a:t>
            </a:r>
          </a:p>
          <a:p>
            <a:endParaRPr lang="es-ES" sz="1000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Reporte de inicio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Entrevista a la víctima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Acta de derechos y deberes víctima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Valoración sexológica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atención Médica-Clínicas y hospitales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copia de la historia clínica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Acta consentimiento historia clínica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verificación o restablecimiento de derechos (ICBF-COMISARIAS)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informe escolar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Inspección al lugar de los hechos (cuando aplique)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Labores de verificación, corroboración periférica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Recolección EMP Y EF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Entrevistas a testigos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registro civil de nacimiento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Retrato hablado (cuando aplique)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000" dirty="0" smtClean="0"/>
          </a:p>
          <a:p>
            <a:r>
              <a:rPr lang="es-ES" sz="1000" dirty="0" smtClean="0"/>
              <a:t>   </a:t>
            </a:r>
            <a:r>
              <a:rPr lang="es-ES" sz="1000" b="1" u="sng" dirty="0" smtClean="0"/>
              <a:t>ACTUACIONES CON EL INDICIADO </a:t>
            </a:r>
          </a:p>
          <a:p>
            <a:endParaRPr lang="es-ES" sz="1000" b="1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Individualización y arraigo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Antecedentes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Reseña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Solicitud Webservice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Notificación al indiciado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Consultas en bases de datos de acceso público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 smtClean="0"/>
              <a:t>Plena identidad </a:t>
            </a:r>
            <a:endParaRPr lang="es-E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CO" sz="1000" dirty="0"/>
          </a:p>
        </p:txBody>
      </p:sp>
      <p:sp>
        <p:nvSpPr>
          <p:cNvPr id="20" name="Llamada rectangular redondeada 19"/>
          <p:cNvSpPr/>
          <p:nvPr/>
        </p:nvSpPr>
        <p:spPr>
          <a:xfrm>
            <a:off x="115330" y="5568632"/>
            <a:ext cx="5931243" cy="1136822"/>
          </a:xfrm>
          <a:prstGeom prst="wedgeRoundRectCallout">
            <a:avLst>
              <a:gd name="adj1" fmla="val 74217"/>
              <a:gd name="adj2" fmla="val -71325"/>
              <a:gd name="adj3" fmla="val 1666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u="sng" dirty="0" smtClean="0">
                <a:solidFill>
                  <a:schemeClr val="tx1"/>
                </a:solidFill>
              </a:rPr>
              <a:t>Entrega informe ejecutivo al Fiscal-CAIVAS (36 HORAS)</a:t>
            </a:r>
            <a:endParaRPr lang="es-CO" b="1" u="sng" dirty="0">
              <a:solidFill>
                <a:schemeClr val="tx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5464627" y="4107528"/>
            <a:ext cx="1417733" cy="10479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Disponibilidad Fin de semana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CTI-SIJIN-Pereira-Dosquebradas-por turnos </a:t>
            </a:r>
            <a:endParaRPr lang="es-CO" sz="1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5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4BC541-0BB9-D244-8F21-4C4C7B0C0496}"/>
              </a:ext>
            </a:extLst>
          </p:cNvPr>
          <p:cNvSpPr txBox="1"/>
          <p:nvPr/>
        </p:nvSpPr>
        <p:spPr>
          <a:xfrm>
            <a:off x="1464169" y="576015"/>
            <a:ext cx="3091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CASOS CON CAPTURADO </a:t>
            </a:r>
            <a:endParaRPr lang="es-CO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94916" y="1977800"/>
            <a:ext cx="1252670" cy="54369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CASO LLEGA A URI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334441" y="1977800"/>
            <a:ext cx="1334532" cy="2636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Reporte de inicio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381978" y="624860"/>
            <a:ext cx="1200098" cy="21053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Se reciben documentos a la </a:t>
            </a:r>
            <a:r>
              <a:rPr lang="es-ES" sz="1200" dirty="0" smtClean="0">
                <a:solidFill>
                  <a:schemeClr val="tx1"/>
                </a:solidFill>
              </a:rPr>
              <a:t>Policía que realizó la captura-FPJ-5-Informe </a:t>
            </a:r>
            <a:r>
              <a:rPr lang="es-ES" sz="1200" dirty="0" smtClean="0">
                <a:solidFill>
                  <a:schemeClr val="tx1"/>
                </a:solidFill>
              </a:rPr>
              <a:t>de captura en flagrancia, FPJ-6, Acta derechos capturado 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541951" y="1633281"/>
            <a:ext cx="1226481" cy="10969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CONOCE-</a:t>
            </a:r>
            <a:r>
              <a:rPr lang="es-ES" sz="1200" dirty="0" smtClean="0">
                <a:solidFill>
                  <a:schemeClr val="tx1"/>
                </a:solidFill>
              </a:rPr>
              <a:t>Policía judicial URI </a:t>
            </a:r>
            <a:r>
              <a:rPr lang="es-ES" sz="1200" dirty="0">
                <a:solidFill>
                  <a:schemeClr val="tx1"/>
                </a:solidFill>
              </a:rPr>
              <a:t>en </a:t>
            </a:r>
            <a:r>
              <a:rPr lang="es-ES" sz="1200" dirty="0" smtClean="0">
                <a:solidFill>
                  <a:schemeClr val="tx1"/>
                </a:solidFill>
              </a:rPr>
              <a:t>turno </a:t>
            </a:r>
            <a:r>
              <a:rPr lang="es-ES" sz="1200" b="1" dirty="0" smtClean="0">
                <a:solidFill>
                  <a:schemeClr val="tx1"/>
                </a:solidFill>
              </a:rPr>
              <a:t>CTI-SIJIN</a:t>
            </a:r>
            <a:r>
              <a:rPr lang="es-ES" sz="1200" dirty="0" smtClean="0">
                <a:solidFill>
                  <a:schemeClr val="tx1"/>
                </a:solidFill>
              </a:rPr>
              <a:t>-Pereira</a:t>
            </a:r>
            <a:endParaRPr lang="es-CO" sz="1200" dirty="0">
              <a:solidFill>
                <a:schemeClr val="tx1"/>
              </a:solidFill>
            </a:endParaRP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 rot="16200000">
            <a:off x="1880854" y="2003687"/>
            <a:ext cx="226540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ACTUA</a:t>
            </a:r>
            <a:r>
              <a:rPr lang="es-ES" sz="20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</a:t>
            </a:r>
            <a:r>
              <a:rPr lang="es-E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ONES</a:t>
            </a:r>
            <a:endParaRPr lang="es-E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Llamada rectangular redondeada 19"/>
          <p:cNvSpPr/>
          <p:nvPr/>
        </p:nvSpPr>
        <p:spPr>
          <a:xfrm>
            <a:off x="51216" y="4840901"/>
            <a:ext cx="7444995" cy="1235674"/>
          </a:xfrm>
          <a:prstGeom prst="wedgeRoundRectCallout">
            <a:avLst>
              <a:gd name="adj1" fmla="val 49081"/>
              <a:gd name="adj2" fmla="val -19268"/>
              <a:gd name="adj3" fmla="val 1666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  <a:p>
            <a:endParaRPr lang="es-ES" sz="1200" b="1" dirty="0" smtClean="0">
              <a:solidFill>
                <a:schemeClr val="tx1"/>
              </a:solidFill>
            </a:endParaRPr>
          </a:p>
          <a:p>
            <a:pPr algn="just"/>
            <a:endParaRPr lang="es-ES" sz="1200" b="1" dirty="0" smtClean="0">
              <a:solidFill>
                <a:schemeClr val="tx1"/>
              </a:solidFill>
            </a:endParaRPr>
          </a:p>
          <a:p>
            <a:pPr algn="just"/>
            <a:r>
              <a:rPr lang="es-ES" sz="1200" b="1" dirty="0" smtClean="0">
                <a:solidFill>
                  <a:schemeClr val="tx1"/>
                </a:solidFill>
              </a:rPr>
              <a:t>Solicitud verificación de derechos: </a:t>
            </a:r>
            <a:r>
              <a:rPr lang="es-ES" sz="1200" dirty="0" smtClean="0">
                <a:solidFill>
                  <a:schemeClr val="tx1"/>
                </a:solidFill>
              </a:rPr>
              <a:t>enviar a los correos del ICBF cuando el indiciado no vive con la víctima. Enviar a los correos de las comisarias de familia cuando el indiciado vive con el NNA o cuando es el papá o la mamá. </a:t>
            </a:r>
            <a:r>
              <a:rPr lang="es-ES" sz="1200" b="1" dirty="0" smtClean="0">
                <a:solidFill>
                  <a:schemeClr val="tx1"/>
                </a:solidFill>
              </a:rPr>
              <a:t>Correos:</a:t>
            </a:r>
            <a:r>
              <a:rPr lang="es-ES" sz="1200" dirty="0" smtClean="0">
                <a:solidFill>
                  <a:schemeClr val="tx1"/>
                </a:solidFill>
              </a:rPr>
              <a:t> comisaria </a:t>
            </a:r>
            <a:r>
              <a:rPr lang="es-ES" sz="1200" b="1" dirty="0" smtClean="0">
                <a:solidFill>
                  <a:schemeClr val="tx1"/>
                </a:solidFill>
              </a:rPr>
              <a:t>Cuba: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CO" sz="1200" u="sng" dirty="0" smtClean="0">
                <a:solidFill>
                  <a:schemeClr val="tx1"/>
                </a:solidFill>
              </a:rPr>
              <a:t>comisariafamiliacuba@pereira.gov.co</a:t>
            </a:r>
            <a:r>
              <a:rPr lang="es-CO" sz="1200" u="sng" dirty="0">
                <a:solidFill>
                  <a:schemeClr val="tx1"/>
                </a:solidFill>
              </a:rPr>
              <a:t>;</a:t>
            </a:r>
            <a:r>
              <a:rPr lang="es-CO" sz="1200" u="sng" dirty="0" smtClean="0">
                <a:solidFill>
                  <a:schemeClr val="tx1"/>
                </a:solidFill>
              </a:rPr>
              <a:t> comisaría </a:t>
            </a:r>
            <a:r>
              <a:rPr lang="es-CO" sz="1200" b="1" u="sng" dirty="0" smtClean="0">
                <a:solidFill>
                  <a:schemeClr val="tx1"/>
                </a:solidFill>
              </a:rPr>
              <a:t>Centro:</a:t>
            </a:r>
            <a:r>
              <a:rPr lang="es-CO" sz="1200" u="sng" dirty="0" smtClean="0">
                <a:solidFill>
                  <a:schemeClr val="tx1"/>
                </a:solidFill>
              </a:rPr>
              <a:t> comisariafamiliacentro@pereira.gov.co;</a:t>
            </a:r>
            <a:r>
              <a:rPr lang="es-CO" sz="1200" dirty="0" smtClean="0">
                <a:solidFill>
                  <a:schemeClr val="tx1"/>
                </a:solidFill>
              </a:rPr>
              <a:t> comisaría </a:t>
            </a:r>
            <a:r>
              <a:rPr lang="es-CO" sz="1200" b="1" dirty="0" err="1" smtClean="0">
                <a:solidFill>
                  <a:schemeClr val="tx1"/>
                </a:solidFill>
              </a:rPr>
              <a:t>Villasantana</a:t>
            </a:r>
            <a:r>
              <a:rPr lang="es-CO" sz="1200" b="1" dirty="0" smtClean="0">
                <a:solidFill>
                  <a:schemeClr val="tx1"/>
                </a:solidFill>
              </a:rPr>
              <a:t>:</a:t>
            </a:r>
            <a:r>
              <a:rPr lang="es-CO" sz="1200" dirty="0" smtClean="0">
                <a:solidFill>
                  <a:schemeClr val="tx1"/>
                </a:solidFill>
              </a:rPr>
              <a:t> comisariavillasantana@pereira.gov.co</a:t>
            </a:r>
            <a:r>
              <a:rPr lang="es-CO" sz="1200" u="sng" dirty="0" smtClean="0">
                <a:solidFill>
                  <a:schemeClr val="tx1"/>
                </a:solidFill>
              </a:rPr>
              <a:t>; </a:t>
            </a:r>
            <a:r>
              <a:rPr lang="es-CO" sz="1200" b="1" u="sng" dirty="0" smtClean="0">
                <a:solidFill>
                  <a:schemeClr val="tx1"/>
                </a:solidFill>
              </a:rPr>
              <a:t>Nocturna:</a:t>
            </a:r>
            <a:r>
              <a:rPr lang="es-CO" sz="1200" u="sng" dirty="0" smtClean="0">
                <a:solidFill>
                  <a:schemeClr val="tx1"/>
                </a:solidFill>
              </a:rPr>
              <a:t> nocturnacomisariadefamilia@gmail.com y cuando el NNA vive en </a:t>
            </a:r>
            <a:r>
              <a:rPr lang="es-CO" sz="1200" b="1" u="sng" dirty="0" smtClean="0">
                <a:solidFill>
                  <a:schemeClr val="tx1"/>
                </a:solidFill>
              </a:rPr>
              <a:t>Dosquebradas</a:t>
            </a:r>
            <a:r>
              <a:rPr lang="es-CO" sz="1200" u="sng" dirty="0" smtClean="0">
                <a:solidFill>
                  <a:schemeClr val="tx1"/>
                </a:solidFill>
              </a:rPr>
              <a:t>, comisariafamilia@dosquebradas.gov.co </a:t>
            </a:r>
            <a:r>
              <a:rPr lang="es-CO" sz="1200" u="sng" dirty="0">
                <a:solidFill>
                  <a:schemeClr val="tx1"/>
                </a:solidFill>
              </a:rPr>
              <a:t> </a:t>
            </a:r>
            <a:r>
              <a:rPr lang="es-CO" sz="1200" u="sng" dirty="0" smtClean="0">
                <a:solidFill>
                  <a:schemeClr val="tx1"/>
                </a:solidFill>
              </a:rPr>
              <a:t>o al </a:t>
            </a:r>
            <a:r>
              <a:rPr lang="es-CO" sz="1200" b="1" u="sng" dirty="0" smtClean="0">
                <a:solidFill>
                  <a:schemeClr val="tx1"/>
                </a:solidFill>
              </a:rPr>
              <a:t>ICBF</a:t>
            </a:r>
            <a:r>
              <a:rPr lang="es-CO" sz="1200" u="sng" dirty="0" smtClean="0">
                <a:solidFill>
                  <a:schemeClr val="tx1"/>
                </a:solidFill>
              </a:rPr>
              <a:t> Adriana.Grisales@icbf.gov.co</a:t>
            </a:r>
            <a:r>
              <a:rPr lang="es-CO" sz="1200" dirty="0">
                <a:solidFill>
                  <a:schemeClr val="tx1"/>
                </a:solidFill>
              </a:rPr>
              <a:t>. </a:t>
            </a:r>
          </a:p>
          <a:p>
            <a:pPr algn="ctr"/>
            <a:endParaRPr lang="es-CO" sz="1200" dirty="0">
              <a:solidFill>
                <a:schemeClr val="tx1"/>
              </a:solidFill>
            </a:endParaRPr>
          </a:p>
          <a:p>
            <a:pPr algn="ctr"/>
            <a:endParaRPr lang="es-CO" sz="1200" dirty="0">
              <a:solidFill>
                <a:schemeClr val="tx1"/>
              </a:solidFill>
            </a:endParaRPr>
          </a:p>
          <a:p>
            <a:pPr algn="ctr"/>
            <a:endParaRPr lang="es-CO" sz="1200" dirty="0" smtClean="0">
              <a:solidFill>
                <a:schemeClr val="tx1"/>
              </a:solidFill>
            </a:endParaRP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21" name="Llamada rectangular redondeada 20"/>
          <p:cNvSpPr/>
          <p:nvPr/>
        </p:nvSpPr>
        <p:spPr>
          <a:xfrm>
            <a:off x="74766" y="3981290"/>
            <a:ext cx="7183395" cy="733918"/>
          </a:xfrm>
          <a:prstGeom prst="wedgeRoundRectCallout">
            <a:avLst>
              <a:gd name="adj1" fmla="val 49079"/>
              <a:gd name="adj2" fmla="val -28694"/>
              <a:gd name="adj3" fmla="val 1666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dirty="0">
              <a:solidFill>
                <a:schemeClr val="tx1"/>
              </a:solidFill>
            </a:endParaRPr>
          </a:p>
          <a:p>
            <a:pPr algn="ctr"/>
            <a:endParaRPr lang="es-ES" sz="1200" b="1" u="sng" dirty="0" smtClean="0">
              <a:solidFill>
                <a:schemeClr val="tx1"/>
              </a:solidFill>
            </a:endParaRPr>
          </a:p>
          <a:p>
            <a:pPr algn="just"/>
            <a:r>
              <a:rPr lang="es-ES" sz="1200" b="1" u="sng" dirty="0" smtClean="0">
                <a:solidFill>
                  <a:schemeClr val="tx1"/>
                </a:solidFill>
              </a:rPr>
              <a:t>Solicitud entrevista forense: </a:t>
            </a:r>
            <a:r>
              <a:rPr lang="es-ES" sz="1200" dirty="0" smtClean="0">
                <a:solidFill>
                  <a:schemeClr val="tx1"/>
                </a:solidFill>
              </a:rPr>
              <a:t>enviar a estos correos para </a:t>
            </a:r>
            <a:r>
              <a:rPr lang="es-ES" sz="1200" b="1" u="sng" dirty="0" smtClean="0">
                <a:solidFill>
                  <a:schemeClr val="tx1"/>
                </a:solidFill>
              </a:rPr>
              <a:t>Pereira</a:t>
            </a:r>
            <a:r>
              <a:rPr lang="es-ES" sz="1200" dirty="0" smtClean="0">
                <a:solidFill>
                  <a:schemeClr val="tx1"/>
                </a:solidFill>
              </a:rPr>
              <a:t>: </a:t>
            </a:r>
            <a:r>
              <a:rPr lang="es-CO" sz="1200" dirty="0" smtClean="0">
                <a:solidFill>
                  <a:schemeClr val="tx1"/>
                </a:solidFill>
              </a:rPr>
              <a:t>miguel.giraldo@icbf.gov.co;</a:t>
            </a:r>
            <a:endParaRPr lang="es-ES" sz="1200" dirty="0" smtClean="0">
              <a:solidFill>
                <a:schemeClr val="tx1"/>
              </a:solidFill>
            </a:endParaRPr>
          </a:p>
          <a:p>
            <a:pPr algn="just"/>
            <a:r>
              <a:rPr lang="es-ES" sz="1200" dirty="0" err="1" smtClean="0">
                <a:solidFill>
                  <a:schemeClr val="tx1"/>
                </a:solidFill>
              </a:rPr>
              <a:t>John.ospinam</a:t>
            </a:r>
            <a:r>
              <a:rPr lang="es-CO" sz="1200" dirty="0" smtClean="0">
                <a:solidFill>
                  <a:schemeClr val="tx1"/>
                </a:solidFill>
              </a:rPr>
              <a:t>@fiscalia.gov.co; diana.navas@icbf.gov.co y rosiny.pitalua@icbf.gov.co. Para </a:t>
            </a:r>
            <a:r>
              <a:rPr lang="es-CO" sz="1200" b="1" u="sng" dirty="0" smtClean="0">
                <a:solidFill>
                  <a:schemeClr val="tx1"/>
                </a:solidFill>
              </a:rPr>
              <a:t>Dosquebradas</a:t>
            </a:r>
            <a:r>
              <a:rPr lang="es-CO" sz="1200" b="1" u="sng" dirty="0">
                <a:solidFill>
                  <a:schemeClr val="tx1"/>
                </a:solidFill>
              </a:rPr>
              <a:t>:  </a:t>
            </a:r>
            <a:r>
              <a:rPr lang="es-CO" sz="1200" dirty="0" smtClean="0">
                <a:solidFill>
                  <a:schemeClr val="tx1"/>
                </a:solidFill>
              </a:rPr>
              <a:t>janier.gonzalez@icbf.gov.co y </a:t>
            </a:r>
            <a:r>
              <a:rPr lang="es-CO" sz="1200" u="sng" dirty="0">
                <a:solidFill>
                  <a:schemeClr val="tx1"/>
                </a:solidFill>
              </a:rPr>
              <a:t>Adriana.Grisales@icbf.gov.co</a:t>
            </a:r>
            <a:r>
              <a:rPr lang="es-CO" sz="1200" dirty="0">
                <a:solidFill>
                  <a:schemeClr val="tx1"/>
                </a:solidFill>
              </a:rPr>
              <a:t>. </a:t>
            </a:r>
          </a:p>
          <a:p>
            <a:pPr algn="ctr"/>
            <a:endParaRPr lang="es-CO" sz="1200" dirty="0">
              <a:solidFill>
                <a:schemeClr val="tx1"/>
              </a:solidFill>
            </a:endParaRPr>
          </a:p>
          <a:p>
            <a:pPr algn="ctr"/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2998573" y="6202269"/>
            <a:ext cx="5651157" cy="3509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u="sng" dirty="0" smtClean="0">
                <a:solidFill>
                  <a:schemeClr val="tx1"/>
                </a:solidFill>
              </a:rPr>
              <a:t>Entrega informe ejecutivo al Fiscal de turno-URI </a:t>
            </a:r>
            <a:r>
              <a:rPr lang="es-ES" sz="1600" b="1" u="sng" dirty="0" smtClean="0">
                <a:solidFill>
                  <a:schemeClr val="tx1"/>
                </a:solidFill>
              </a:rPr>
              <a:t>(36 HORAS) </a:t>
            </a:r>
            <a:endParaRPr lang="es-CO" sz="1600" b="1" u="sng" dirty="0">
              <a:solidFill>
                <a:schemeClr val="tx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7652508" y="3748140"/>
            <a:ext cx="1869054" cy="83615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Solicitud Entrevista </a:t>
            </a:r>
            <a:r>
              <a:rPr lang="es-ES" sz="1200" dirty="0" smtClean="0">
                <a:solidFill>
                  <a:schemeClr val="tx1"/>
                </a:solidFill>
              </a:rPr>
              <a:t>F</a:t>
            </a:r>
            <a:r>
              <a:rPr lang="es-ES" sz="1200" dirty="0" smtClean="0">
                <a:solidFill>
                  <a:schemeClr val="tx1"/>
                </a:solidFill>
              </a:rPr>
              <a:t>orense CTI-CAIVAS- </a:t>
            </a:r>
            <a:r>
              <a:rPr lang="es-ES" sz="1200" dirty="0" smtClean="0">
                <a:solidFill>
                  <a:schemeClr val="tx1"/>
                </a:solidFill>
              </a:rPr>
              <a:t>funcionario disponible</a:t>
            </a:r>
            <a:endParaRPr lang="es-CO" sz="1200" dirty="0">
              <a:solidFill>
                <a:schemeClr val="tx1"/>
              </a:solidFill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1347586" y="2286197"/>
            <a:ext cx="16817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Flecha derecha 8"/>
          <p:cNvSpPr/>
          <p:nvPr/>
        </p:nvSpPr>
        <p:spPr>
          <a:xfrm>
            <a:off x="2765247" y="2054006"/>
            <a:ext cx="1148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Flecha derecha 9"/>
          <p:cNvSpPr/>
          <p:nvPr/>
        </p:nvSpPr>
        <p:spPr>
          <a:xfrm>
            <a:off x="3135921" y="2099725"/>
            <a:ext cx="1705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redondeado 22"/>
          <p:cNvSpPr/>
          <p:nvPr/>
        </p:nvSpPr>
        <p:spPr>
          <a:xfrm>
            <a:off x="7779705" y="4802514"/>
            <a:ext cx="1558048" cy="11815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 Solicitud </a:t>
            </a:r>
            <a:r>
              <a:rPr lang="es-ES" sz="1200" dirty="0">
                <a:solidFill>
                  <a:schemeClr val="tx1"/>
                </a:solidFill>
              </a:rPr>
              <a:t>verificación o restablecimiento de derechos (ICBF-COMISARIAS) 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7141301" y="304216"/>
            <a:ext cx="2879174" cy="32257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2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200" b="1" u="sng" dirty="0" smtClean="0">
                <a:solidFill>
                  <a:schemeClr val="tx1"/>
                </a:solidFill>
              </a:rPr>
              <a:t>ACTUACIONES CON LA VÍCTIMA</a:t>
            </a:r>
            <a:endParaRPr lang="es-E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chemeClr val="tx1"/>
                </a:solidFill>
              </a:rPr>
              <a:t>Acta </a:t>
            </a:r>
            <a:r>
              <a:rPr lang="es-ES" sz="1200" dirty="0">
                <a:solidFill>
                  <a:schemeClr val="tx1"/>
                </a:solidFill>
              </a:rPr>
              <a:t>de derechos y deberes víctima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chemeClr val="tx1"/>
                </a:solidFill>
              </a:rPr>
              <a:t>Valoración </a:t>
            </a:r>
            <a:r>
              <a:rPr lang="es-ES" sz="1200" dirty="0">
                <a:solidFill>
                  <a:schemeClr val="tx1"/>
                </a:solidFill>
              </a:rPr>
              <a:t>sexológica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Solicitud atención Médica-Clínicas y hospitales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Solicitud copia de la historia clínica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Acta consentimiento historia clínica </a:t>
            </a:r>
            <a:endParaRPr lang="es-E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Solicitud informe escolar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Inspección al lugar de los hechos (cuando aplique</a:t>
            </a:r>
            <a:r>
              <a:rPr lang="es-ES" sz="12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Labores de verificación, corroboración periférica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Recolección EMP Y EF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Entrevistas a testigos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Solicitud registro civil de nacimiento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Retrato hablado (cuando aplique</a:t>
            </a:r>
            <a:r>
              <a:rPr lang="es-ES" sz="1200" dirty="0"/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0229607" y="1904010"/>
            <a:ext cx="1558048" cy="33775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</a:rPr>
              <a:t>  </a:t>
            </a:r>
            <a:r>
              <a:rPr lang="es-ES" sz="1200" b="1" u="sng" dirty="0" smtClean="0">
                <a:solidFill>
                  <a:schemeClr val="tx1"/>
                </a:solidFill>
              </a:rPr>
              <a:t>ACTUACIONES CON EL CAPTURADO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chemeClr val="tx1"/>
                </a:solidFill>
              </a:rPr>
              <a:t>Individualización </a:t>
            </a:r>
            <a:r>
              <a:rPr lang="es-ES" sz="1200" dirty="0">
                <a:solidFill>
                  <a:schemeClr val="tx1"/>
                </a:solidFill>
              </a:rPr>
              <a:t>y arraigo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Antecedentes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Reseña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Solicitud Webservice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Notificación al indiciado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Consultas en bases de datos de acceso público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/>
                </a:solidFill>
              </a:rPr>
              <a:t>Plena identidad 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29" name="Flecha izquierda 28"/>
          <p:cNvSpPr/>
          <p:nvPr/>
        </p:nvSpPr>
        <p:spPr>
          <a:xfrm>
            <a:off x="7339914" y="4226011"/>
            <a:ext cx="312594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Flecha izquierda 29"/>
          <p:cNvSpPr/>
          <p:nvPr/>
        </p:nvSpPr>
        <p:spPr>
          <a:xfrm>
            <a:off x="7570573" y="5393281"/>
            <a:ext cx="209132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Flecha abajo 31"/>
          <p:cNvSpPr/>
          <p:nvPr/>
        </p:nvSpPr>
        <p:spPr>
          <a:xfrm>
            <a:off x="8535869" y="3529920"/>
            <a:ext cx="45719" cy="125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Flecha abajo 32"/>
          <p:cNvSpPr/>
          <p:nvPr/>
        </p:nvSpPr>
        <p:spPr>
          <a:xfrm>
            <a:off x="8581588" y="4584293"/>
            <a:ext cx="68142" cy="130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Flecha derecha 34"/>
          <p:cNvSpPr/>
          <p:nvPr/>
        </p:nvSpPr>
        <p:spPr>
          <a:xfrm>
            <a:off x="4668973" y="2076865"/>
            <a:ext cx="58676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Flecha derecha 35"/>
          <p:cNvSpPr/>
          <p:nvPr/>
        </p:nvSpPr>
        <p:spPr>
          <a:xfrm>
            <a:off x="6582076" y="1633281"/>
            <a:ext cx="39537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408560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420</Words>
  <Application>Microsoft Office PowerPoint</Application>
  <PresentationFormat>Panorámica</PresentationFormat>
  <Paragraphs>88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Edison Jamith Sanchez Aguirre</dc:creator>
  <cp:lastModifiedBy>John Alexander Ospina Muñoz</cp:lastModifiedBy>
  <cp:revision>30</cp:revision>
  <cp:lastPrinted>2024-02-19T15:44:20Z</cp:lastPrinted>
  <dcterms:created xsi:type="dcterms:W3CDTF">2024-02-13T16:52:55Z</dcterms:created>
  <dcterms:modified xsi:type="dcterms:W3CDTF">2024-02-19T15:54:52Z</dcterms:modified>
</cp:coreProperties>
</file>