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sldIdLst>
    <p:sldId id="3910" r:id="rId5"/>
    <p:sldId id="4122" r:id="rId6"/>
    <p:sldId id="3930" r:id="rId7"/>
    <p:sldId id="3929" r:id="rId8"/>
    <p:sldId id="3931" r:id="rId9"/>
    <p:sldId id="3934" r:id="rId10"/>
    <p:sldId id="3935" r:id="rId11"/>
    <p:sldId id="3932" r:id="rId12"/>
    <p:sldId id="3933" r:id="rId13"/>
    <p:sldId id="4118" r:id="rId14"/>
    <p:sldId id="4119" r:id="rId15"/>
    <p:sldId id="4125" r:id="rId16"/>
    <p:sldId id="4120" r:id="rId17"/>
    <p:sldId id="3899" r:id="rId18"/>
    <p:sldId id="3900" r:id="rId19"/>
    <p:sldId id="3841" r:id="rId20"/>
    <p:sldId id="4123" r:id="rId21"/>
    <p:sldId id="3842" r:id="rId22"/>
    <p:sldId id="1124" r:id="rId23"/>
    <p:sldId id="3905" r:id="rId24"/>
    <p:sldId id="3906" r:id="rId25"/>
    <p:sldId id="3885" r:id="rId26"/>
    <p:sldId id="3907" r:id="rId27"/>
    <p:sldId id="3892" r:id="rId28"/>
    <p:sldId id="4124" r:id="rId29"/>
    <p:sldId id="3834" r:id="rId30"/>
    <p:sldId id="737" r:id="rId31"/>
    <p:sldId id="3908" r:id="rId32"/>
    <p:sldId id="3921" r:id="rId33"/>
    <p:sldId id="1339" r:id="rId34"/>
    <p:sldId id="3835" r:id="rId35"/>
    <p:sldId id="283" r:id="rId36"/>
    <p:sldId id="282" r:id="rId37"/>
    <p:sldId id="4121" r:id="rId38"/>
    <p:sldId id="296" r:id="rId3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136"/>
    <a:srgbClr val="242758"/>
    <a:srgbClr val="813983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D62F0A-D62D-8448-AD0C-09363E1D431F}" v="21" dt="2024-07-26T16:23:01.3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32" autoAdjust="0"/>
    <p:restoredTop sz="92908" autoAdjust="0"/>
  </p:normalViewPr>
  <p:slideViewPr>
    <p:cSldViewPr snapToGrid="0">
      <p:cViewPr varScale="1">
        <p:scale>
          <a:sx n="110" d="100"/>
          <a:sy n="110" d="100"/>
        </p:scale>
        <p:origin x="200" y="2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66CE1B-EAA6-4598-AB98-4F7EB5588EDE}" type="doc">
      <dgm:prSet loTypeId="urn:microsoft.com/office/officeart/2005/8/layout/hProcess9" loCatId="process" qsTypeId="urn:microsoft.com/office/officeart/2005/8/quickstyle/simple1" qsCatId="simple" csTypeId="urn:microsoft.com/office/officeart/2005/8/colors/accent6_1" csCatId="accent6" phldr="1"/>
      <dgm:spPr/>
    </dgm:pt>
    <dgm:pt modelId="{BDADA411-5343-496B-8BC3-DE33931EFDF9}">
      <dgm:prSet phldrT="[Texto]" custT="1"/>
      <dgm:spPr/>
      <dgm:t>
        <a:bodyPr/>
        <a:lstStyle/>
        <a:p>
          <a:pPr algn="ctr"/>
          <a:r>
            <a:rPr lang="es-CO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rPr>
            <a:t>Amenaza o vulneración de los derechos de un </a:t>
          </a:r>
          <a:r>
            <a:rPr lang="es-CO" sz="1400" dirty="0" err="1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rPr>
            <a:t>NNA</a:t>
          </a:r>
          <a:r>
            <a:rPr lang="es-CO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rPr>
            <a:t> indígena </a:t>
          </a:r>
          <a:endParaRPr lang="es-CO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7716B1-9884-4BF6-9518-0969048FA728}" type="parTrans" cxnId="{3B618069-BB2C-47B8-A246-35680BB39E0F}">
      <dgm:prSet/>
      <dgm:spPr/>
      <dgm:t>
        <a:bodyPr/>
        <a:lstStyle/>
        <a:p>
          <a:pPr algn="ctr"/>
          <a:endParaRPr lang="es-CO" sz="14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4666B535-A3EA-4F18-9DA5-E0599305C4FA}" type="sibTrans" cxnId="{3B618069-BB2C-47B8-A246-35680BB39E0F}">
      <dgm:prSet/>
      <dgm:spPr/>
      <dgm:t>
        <a:bodyPr/>
        <a:lstStyle/>
        <a:p>
          <a:pPr algn="ctr"/>
          <a:endParaRPr lang="es-CO" sz="14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666A61C8-D4A5-4BDB-A240-2BF384B58B00}">
      <dgm:prSet phldrT="[Texto]" custT="1"/>
      <dgm:spPr/>
      <dgm:t>
        <a:bodyPr/>
        <a:lstStyle/>
        <a:p>
          <a:pPr algn="ctr"/>
          <a:r>
            <a:rPr lang="es-CO" sz="24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rPr>
            <a:t>A PREVENCIÓN -AA</a:t>
          </a:r>
          <a:endParaRPr lang="es-CO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E0FEF4-E19D-4648-B817-E1AC71845B86}" type="parTrans" cxnId="{5DE27331-85E9-40B3-AAD2-7B8896CFB88A}">
      <dgm:prSet/>
      <dgm:spPr/>
      <dgm:t>
        <a:bodyPr/>
        <a:lstStyle/>
        <a:p>
          <a:pPr algn="ctr"/>
          <a:endParaRPr lang="es-CO" sz="14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267B3088-B03F-46CF-86C2-EDFEE8E406E3}" type="sibTrans" cxnId="{5DE27331-85E9-40B3-AAD2-7B8896CFB88A}">
      <dgm:prSet/>
      <dgm:spPr/>
      <dgm:t>
        <a:bodyPr/>
        <a:lstStyle/>
        <a:p>
          <a:pPr algn="ctr"/>
          <a:endParaRPr lang="es-CO" sz="14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5CFE2EEC-D7C5-4C50-8B0A-0FEBDAEBFC31}">
      <dgm:prSet phldrT="[Texto]" custT="1"/>
      <dgm:spPr/>
      <dgm:t>
        <a:bodyPr/>
        <a:lstStyle/>
        <a:p>
          <a:pPr algn="just">
            <a:buFont typeface="Arial" panose="020B0604020202020204" pitchFamily="34" charset="0"/>
            <a:buChar char="•"/>
          </a:pPr>
          <a:r>
            <a:rPr lang="es-CO" sz="1400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rPr>
            <a:t>*Verificar inmediatamente el estado de cumplimiento de derechos</a:t>
          </a:r>
          <a:r>
            <a:rPr lang="es-CO" sz="14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algn="just">
            <a:buFont typeface="Arial" panose="020B0604020202020204" pitchFamily="34" charset="0"/>
            <a:buChar char="•"/>
          </a:pPr>
          <a:r>
            <a:rPr lang="es-CO" sz="14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rPr>
            <a:t>*B</a:t>
          </a:r>
          <a:r>
            <a:rPr lang="es-CO" sz="1400" b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rPr>
            <a:t>rindar protección a través de una medida provisional si es el caso.</a:t>
          </a:r>
          <a:endParaRPr lang="es-CO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4A9F3F-EB2E-4DDF-A85C-17AF43752F67}" type="parTrans" cxnId="{87C87595-7BC8-431B-A2C2-987AC658B6F9}">
      <dgm:prSet/>
      <dgm:spPr/>
      <dgm:t>
        <a:bodyPr/>
        <a:lstStyle/>
        <a:p>
          <a:pPr algn="ctr"/>
          <a:endParaRPr lang="es-CO" sz="14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8EC6C506-C576-44BE-82AD-80D5893E9BC2}" type="sibTrans" cxnId="{87C87595-7BC8-431B-A2C2-987AC658B6F9}">
      <dgm:prSet/>
      <dgm:spPr/>
      <dgm:t>
        <a:bodyPr/>
        <a:lstStyle/>
        <a:p>
          <a:pPr algn="ctr"/>
          <a:endParaRPr lang="es-CO" sz="1400">
            <a:solidFill>
              <a:schemeClr val="tx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05CAA761-71F7-4C0A-9691-243E8E135A0D}" type="pres">
      <dgm:prSet presAssocID="{7F66CE1B-EAA6-4598-AB98-4F7EB5588EDE}" presName="CompostProcess" presStyleCnt="0">
        <dgm:presLayoutVars>
          <dgm:dir/>
          <dgm:resizeHandles val="exact"/>
        </dgm:presLayoutVars>
      </dgm:prSet>
      <dgm:spPr/>
    </dgm:pt>
    <dgm:pt modelId="{9156B534-24F8-4CF1-AC22-FB6D7FFE21A1}" type="pres">
      <dgm:prSet presAssocID="{7F66CE1B-EAA6-4598-AB98-4F7EB5588EDE}" presName="arrow" presStyleLbl="bgShp" presStyleIdx="0" presStyleCnt="1" custLinFactNeighborX="301" custLinFactNeighborY="-1143"/>
      <dgm:spPr/>
    </dgm:pt>
    <dgm:pt modelId="{E679D687-D02B-43E1-9D0F-44FB1A6C73BB}" type="pres">
      <dgm:prSet presAssocID="{7F66CE1B-EAA6-4598-AB98-4F7EB5588EDE}" presName="linearProcess" presStyleCnt="0"/>
      <dgm:spPr/>
    </dgm:pt>
    <dgm:pt modelId="{AB2E6752-C2B4-467C-B6F5-F57669569347}" type="pres">
      <dgm:prSet presAssocID="{BDADA411-5343-496B-8BC3-DE33931EFDF9}" presName="textNode" presStyleLbl="node1" presStyleIdx="0" presStyleCnt="3">
        <dgm:presLayoutVars>
          <dgm:bulletEnabled val="1"/>
        </dgm:presLayoutVars>
      </dgm:prSet>
      <dgm:spPr/>
    </dgm:pt>
    <dgm:pt modelId="{45FF5465-6D06-47EC-9CDB-146FE4CA237F}" type="pres">
      <dgm:prSet presAssocID="{4666B535-A3EA-4F18-9DA5-E0599305C4FA}" presName="sibTrans" presStyleCnt="0"/>
      <dgm:spPr/>
    </dgm:pt>
    <dgm:pt modelId="{BAE1675D-7726-4B3D-BF9D-7733C793735B}" type="pres">
      <dgm:prSet presAssocID="{666A61C8-D4A5-4BDB-A240-2BF384B58B00}" presName="textNode" presStyleLbl="node1" presStyleIdx="1" presStyleCnt="3">
        <dgm:presLayoutVars>
          <dgm:bulletEnabled val="1"/>
        </dgm:presLayoutVars>
      </dgm:prSet>
      <dgm:spPr/>
    </dgm:pt>
    <dgm:pt modelId="{544AE77C-D973-479F-90B7-DBEED94CBEE9}" type="pres">
      <dgm:prSet presAssocID="{267B3088-B03F-46CF-86C2-EDFEE8E406E3}" presName="sibTrans" presStyleCnt="0"/>
      <dgm:spPr/>
    </dgm:pt>
    <dgm:pt modelId="{53E6DF43-842E-4487-9517-B4F9105DA3D3}" type="pres">
      <dgm:prSet presAssocID="{5CFE2EEC-D7C5-4C50-8B0A-0FEBDAEBFC31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5DE27331-85E9-40B3-AAD2-7B8896CFB88A}" srcId="{7F66CE1B-EAA6-4598-AB98-4F7EB5588EDE}" destId="{666A61C8-D4A5-4BDB-A240-2BF384B58B00}" srcOrd="1" destOrd="0" parTransId="{13E0FEF4-E19D-4648-B817-E1AC71845B86}" sibTransId="{267B3088-B03F-46CF-86C2-EDFEE8E406E3}"/>
    <dgm:cxn modelId="{05115D3B-0C5C-4885-BF9C-F5C66405CD3E}" type="presOf" srcId="{7F66CE1B-EAA6-4598-AB98-4F7EB5588EDE}" destId="{05CAA761-71F7-4C0A-9691-243E8E135A0D}" srcOrd="0" destOrd="0" presId="urn:microsoft.com/office/officeart/2005/8/layout/hProcess9"/>
    <dgm:cxn modelId="{3B618069-BB2C-47B8-A246-35680BB39E0F}" srcId="{7F66CE1B-EAA6-4598-AB98-4F7EB5588EDE}" destId="{BDADA411-5343-496B-8BC3-DE33931EFDF9}" srcOrd="0" destOrd="0" parTransId="{317716B1-9884-4BF6-9518-0969048FA728}" sibTransId="{4666B535-A3EA-4F18-9DA5-E0599305C4FA}"/>
    <dgm:cxn modelId="{F1E79781-0C27-43DB-8439-840F506863CC}" type="presOf" srcId="{BDADA411-5343-496B-8BC3-DE33931EFDF9}" destId="{AB2E6752-C2B4-467C-B6F5-F57669569347}" srcOrd="0" destOrd="0" presId="urn:microsoft.com/office/officeart/2005/8/layout/hProcess9"/>
    <dgm:cxn modelId="{87C87595-7BC8-431B-A2C2-987AC658B6F9}" srcId="{7F66CE1B-EAA6-4598-AB98-4F7EB5588EDE}" destId="{5CFE2EEC-D7C5-4C50-8B0A-0FEBDAEBFC31}" srcOrd="2" destOrd="0" parTransId="{DD4A9F3F-EB2E-4DDF-A85C-17AF43752F67}" sibTransId="{8EC6C506-C576-44BE-82AD-80D5893E9BC2}"/>
    <dgm:cxn modelId="{8E7C37A6-2EEA-44D0-BC5F-F1B4FB9838D9}" type="presOf" srcId="{5CFE2EEC-D7C5-4C50-8B0A-0FEBDAEBFC31}" destId="{53E6DF43-842E-4487-9517-B4F9105DA3D3}" srcOrd="0" destOrd="0" presId="urn:microsoft.com/office/officeart/2005/8/layout/hProcess9"/>
    <dgm:cxn modelId="{AE1F83F2-F487-43A9-9282-FB3561D6376A}" type="presOf" srcId="{666A61C8-D4A5-4BDB-A240-2BF384B58B00}" destId="{BAE1675D-7726-4B3D-BF9D-7733C793735B}" srcOrd="0" destOrd="0" presId="urn:microsoft.com/office/officeart/2005/8/layout/hProcess9"/>
    <dgm:cxn modelId="{29952749-E9D3-42C0-9ED5-CA41CC216A37}" type="presParOf" srcId="{05CAA761-71F7-4C0A-9691-243E8E135A0D}" destId="{9156B534-24F8-4CF1-AC22-FB6D7FFE21A1}" srcOrd="0" destOrd="0" presId="urn:microsoft.com/office/officeart/2005/8/layout/hProcess9"/>
    <dgm:cxn modelId="{17082E9E-6589-42DD-97F8-2054A0CF8242}" type="presParOf" srcId="{05CAA761-71F7-4C0A-9691-243E8E135A0D}" destId="{E679D687-D02B-43E1-9D0F-44FB1A6C73BB}" srcOrd="1" destOrd="0" presId="urn:microsoft.com/office/officeart/2005/8/layout/hProcess9"/>
    <dgm:cxn modelId="{A23EF513-892D-4E2E-8425-671DFE795919}" type="presParOf" srcId="{E679D687-D02B-43E1-9D0F-44FB1A6C73BB}" destId="{AB2E6752-C2B4-467C-B6F5-F57669569347}" srcOrd="0" destOrd="0" presId="urn:microsoft.com/office/officeart/2005/8/layout/hProcess9"/>
    <dgm:cxn modelId="{12BBDDFB-3EE4-474A-A1AE-0D80B66FA8E1}" type="presParOf" srcId="{E679D687-D02B-43E1-9D0F-44FB1A6C73BB}" destId="{45FF5465-6D06-47EC-9CDB-146FE4CA237F}" srcOrd="1" destOrd="0" presId="urn:microsoft.com/office/officeart/2005/8/layout/hProcess9"/>
    <dgm:cxn modelId="{19B78C5F-9003-4974-9B9C-DD53525CD169}" type="presParOf" srcId="{E679D687-D02B-43E1-9D0F-44FB1A6C73BB}" destId="{BAE1675D-7726-4B3D-BF9D-7733C793735B}" srcOrd="2" destOrd="0" presId="urn:microsoft.com/office/officeart/2005/8/layout/hProcess9"/>
    <dgm:cxn modelId="{903267DD-31B3-4C2B-A8CC-915BDAB457FA}" type="presParOf" srcId="{E679D687-D02B-43E1-9D0F-44FB1A6C73BB}" destId="{544AE77C-D973-479F-90B7-DBEED94CBEE9}" srcOrd="3" destOrd="0" presId="urn:microsoft.com/office/officeart/2005/8/layout/hProcess9"/>
    <dgm:cxn modelId="{1FBA1CE4-DB33-4703-B133-7BCCE0DF2DAD}" type="presParOf" srcId="{E679D687-D02B-43E1-9D0F-44FB1A6C73BB}" destId="{53E6DF43-842E-4487-9517-B4F9105DA3D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ADE7E7-3AC9-4CD8-98F8-31DC75019854}" type="doc">
      <dgm:prSet loTypeId="urn:microsoft.com/office/officeart/2005/8/layout/orgChart1" loCatId="hierarchy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s-CO"/>
        </a:p>
      </dgm:t>
    </dgm:pt>
    <dgm:pt modelId="{8564E919-B649-47DE-B586-2C417A85AF70}">
      <dgm:prSet/>
      <dgm:spPr/>
      <dgm:t>
        <a:bodyPr/>
        <a:lstStyle/>
        <a:p>
          <a:r>
            <a:rPr lang="es-CO" dirty="0">
              <a:latin typeface="Arial" panose="020B0604020202020204" pitchFamily="34" charset="0"/>
              <a:cs typeface="Arial" panose="020B0604020202020204" pitchFamily="34" charset="0"/>
            </a:rPr>
            <a:t>Rutas</a:t>
          </a:r>
        </a:p>
      </dgm:t>
    </dgm:pt>
    <dgm:pt modelId="{4AFC79AC-5B6D-4BBF-81E3-EF0390BC6661}" type="parTrans" cxnId="{836ED0B0-4ED3-44D4-AD8B-D3933E096456}">
      <dgm:prSet/>
      <dgm:spPr/>
      <dgm:t>
        <a:bodyPr/>
        <a:lstStyle/>
        <a:p>
          <a:endParaRPr lang="es-CO"/>
        </a:p>
      </dgm:t>
    </dgm:pt>
    <dgm:pt modelId="{C94139A2-8814-4F88-8037-BF7A80608887}" type="sibTrans" cxnId="{836ED0B0-4ED3-44D4-AD8B-D3933E096456}">
      <dgm:prSet/>
      <dgm:spPr/>
      <dgm:t>
        <a:bodyPr/>
        <a:lstStyle/>
        <a:p>
          <a:endParaRPr lang="es-CO"/>
        </a:p>
      </dgm:t>
    </dgm:pt>
    <dgm:pt modelId="{2DC04E86-77BC-438D-99CB-14D3C3C8D7B2}">
      <dgm:prSet/>
      <dgm:spPr/>
      <dgm:t>
        <a:bodyPr/>
        <a:lstStyle/>
        <a:p>
          <a:r>
            <a:rPr lang="es-CO" dirty="0">
              <a:latin typeface="Arial" panose="020B0604020202020204" pitchFamily="34" charset="0"/>
              <a:cs typeface="Arial" panose="020B0604020202020204" pitchFamily="34" charset="0"/>
            </a:rPr>
            <a:t>Inobservancia de Derechos</a:t>
          </a:r>
        </a:p>
      </dgm:t>
    </dgm:pt>
    <dgm:pt modelId="{8FB7F3F6-04D6-4C8B-B936-40CA3096F91B}" type="parTrans" cxnId="{D8A434A7-A169-45DC-8E3F-D6DA301B4C35}">
      <dgm:prSet/>
      <dgm:spPr/>
      <dgm:t>
        <a:bodyPr/>
        <a:lstStyle/>
        <a:p>
          <a:endParaRPr lang="es-CO"/>
        </a:p>
      </dgm:t>
    </dgm:pt>
    <dgm:pt modelId="{2796FB92-D217-4EA9-AE6F-C8640FDFC812}" type="sibTrans" cxnId="{D8A434A7-A169-45DC-8E3F-D6DA301B4C35}">
      <dgm:prSet/>
      <dgm:spPr/>
      <dgm:t>
        <a:bodyPr/>
        <a:lstStyle/>
        <a:p>
          <a:endParaRPr lang="es-CO"/>
        </a:p>
      </dgm:t>
    </dgm:pt>
    <dgm:pt modelId="{3C07443C-7A88-4F76-AF09-F884B560C8D1}">
      <dgm:prSet/>
      <dgm:spPr/>
      <dgm:t>
        <a:bodyPr/>
        <a:lstStyle/>
        <a:p>
          <a:r>
            <a:rPr lang="es-CO" dirty="0">
              <a:latin typeface="Arial" panose="020B0604020202020204" pitchFamily="34" charset="0"/>
              <a:cs typeface="Arial" panose="020B0604020202020204" pitchFamily="34" charset="0"/>
            </a:rPr>
            <a:t>Extraprocesales</a:t>
          </a:r>
        </a:p>
      </dgm:t>
    </dgm:pt>
    <dgm:pt modelId="{7826DF1E-FCE5-465C-A8E9-6B24B5D9FAE4}" type="parTrans" cxnId="{A93F7B75-ADA9-47EA-879A-41F148D53411}">
      <dgm:prSet/>
      <dgm:spPr/>
      <dgm:t>
        <a:bodyPr/>
        <a:lstStyle/>
        <a:p>
          <a:endParaRPr lang="es-CO"/>
        </a:p>
      </dgm:t>
    </dgm:pt>
    <dgm:pt modelId="{6BB1A71E-06CA-4267-BF59-834D291243FB}" type="sibTrans" cxnId="{A93F7B75-ADA9-47EA-879A-41F148D53411}">
      <dgm:prSet/>
      <dgm:spPr/>
      <dgm:t>
        <a:bodyPr/>
        <a:lstStyle/>
        <a:p>
          <a:endParaRPr lang="es-CO"/>
        </a:p>
      </dgm:t>
    </dgm:pt>
    <dgm:pt modelId="{73C97C87-6280-46FF-B244-3ADD6CA16C5D}">
      <dgm:prSet/>
      <dgm:spPr/>
      <dgm:t>
        <a:bodyPr/>
        <a:lstStyle/>
        <a:p>
          <a:r>
            <a:rPr lang="es-CO" dirty="0">
              <a:latin typeface="Arial" panose="020B0604020202020204" pitchFamily="34" charset="0"/>
              <a:cs typeface="Arial" panose="020B0604020202020204" pitchFamily="34" charset="0"/>
            </a:rPr>
            <a:t>Proceso Administrativo de Restablecimiento de Derechos (PARD)</a:t>
          </a:r>
        </a:p>
      </dgm:t>
    </dgm:pt>
    <dgm:pt modelId="{118440C7-3A4F-47A1-B42D-82D85CE7AF4B}" type="parTrans" cxnId="{3403D4F8-7486-4F15-BEFE-F9B6274E1B99}">
      <dgm:prSet/>
      <dgm:spPr/>
      <dgm:t>
        <a:bodyPr/>
        <a:lstStyle/>
        <a:p>
          <a:endParaRPr lang="es-CO"/>
        </a:p>
      </dgm:t>
    </dgm:pt>
    <dgm:pt modelId="{3390DF97-45F5-4814-AC9D-6931DCA351D8}" type="sibTrans" cxnId="{3403D4F8-7486-4F15-BEFE-F9B6274E1B99}">
      <dgm:prSet/>
      <dgm:spPr/>
      <dgm:t>
        <a:bodyPr/>
        <a:lstStyle/>
        <a:p>
          <a:endParaRPr lang="es-CO"/>
        </a:p>
      </dgm:t>
    </dgm:pt>
    <dgm:pt modelId="{61970A34-E821-4D5A-BE4A-B4D116B21F11}">
      <dgm:prSet/>
      <dgm:spPr/>
      <dgm:t>
        <a:bodyPr/>
        <a:lstStyle/>
        <a:p>
          <a:r>
            <a:rPr lang="es-CO" dirty="0">
              <a:latin typeface="Arial" panose="020B0604020202020204" pitchFamily="34" charset="0"/>
              <a:cs typeface="Arial" panose="020B0604020202020204" pitchFamily="34" charset="0"/>
            </a:rPr>
            <a:t>SRPA</a:t>
          </a:r>
        </a:p>
      </dgm:t>
    </dgm:pt>
    <dgm:pt modelId="{B0CAD3A6-32BD-4E26-A03C-500A4AC3DD6F}" type="parTrans" cxnId="{029E3F30-FE37-436F-9F07-230391E26777}">
      <dgm:prSet/>
      <dgm:spPr/>
      <dgm:t>
        <a:bodyPr/>
        <a:lstStyle/>
        <a:p>
          <a:endParaRPr lang="es-CO"/>
        </a:p>
      </dgm:t>
    </dgm:pt>
    <dgm:pt modelId="{E72BD0D4-5670-4E5F-9DFE-8947DEBC6612}" type="sibTrans" cxnId="{029E3F30-FE37-436F-9F07-230391E26777}">
      <dgm:prSet/>
      <dgm:spPr/>
      <dgm:t>
        <a:bodyPr/>
        <a:lstStyle/>
        <a:p>
          <a:endParaRPr lang="es-CO"/>
        </a:p>
      </dgm:t>
    </dgm:pt>
    <dgm:pt modelId="{F7896642-57F9-4596-9DC8-00E230860724}">
      <dgm:prSet/>
      <dgm:spPr/>
      <dgm:t>
        <a:bodyPr/>
        <a:lstStyle/>
        <a:p>
          <a:r>
            <a:rPr lang="es-MX" dirty="0">
              <a:latin typeface="Arial" panose="020B0604020202020204" pitchFamily="34" charset="0"/>
              <a:cs typeface="Arial" panose="020B0604020202020204" pitchFamily="34" charset="0"/>
            </a:rPr>
            <a:t>Actuaciones frente a los NNA declarados en adoptabilidad sin familia adoptiva </a:t>
          </a:r>
          <a:endParaRPr lang="es-CO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2DD570-667A-4637-8E81-1E093A4F1477}" type="parTrans" cxnId="{CEB14C9C-3194-4F9F-BC91-42C8794DC0AD}">
      <dgm:prSet/>
      <dgm:spPr/>
      <dgm:t>
        <a:bodyPr/>
        <a:lstStyle/>
        <a:p>
          <a:endParaRPr lang="es-CO"/>
        </a:p>
      </dgm:t>
    </dgm:pt>
    <dgm:pt modelId="{0D46C0D3-4D0E-4CD1-BFD5-8FC7FBFC693B}" type="sibTrans" cxnId="{CEB14C9C-3194-4F9F-BC91-42C8794DC0AD}">
      <dgm:prSet/>
      <dgm:spPr/>
      <dgm:t>
        <a:bodyPr/>
        <a:lstStyle/>
        <a:p>
          <a:endParaRPr lang="es-CO"/>
        </a:p>
      </dgm:t>
    </dgm:pt>
    <dgm:pt modelId="{9068B815-A38D-4919-A4C8-1B49F7F1ADE6}" type="pres">
      <dgm:prSet presAssocID="{23ADE7E7-3AC9-4CD8-98F8-31DC7501985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01FB471-A75B-4329-A6A5-D6ED7BDC294E}" type="pres">
      <dgm:prSet presAssocID="{8564E919-B649-47DE-B586-2C417A85AF70}" presName="hierRoot1" presStyleCnt="0">
        <dgm:presLayoutVars>
          <dgm:hierBranch val="init"/>
        </dgm:presLayoutVars>
      </dgm:prSet>
      <dgm:spPr/>
    </dgm:pt>
    <dgm:pt modelId="{7AA96389-2D38-4A2E-B9EC-B7FE300E0210}" type="pres">
      <dgm:prSet presAssocID="{8564E919-B649-47DE-B586-2C417A85AF70}" presName="rootComposite1" presStyleCnt="0"/>
      <dgm:spPr/>
    </dgm:pt>
    <dgm:pt modelId="{2F207B23-2AF9-4593-B0DA-0C553DA82164}" type="pres">
      <dgm:prSet presAssocID="{8564E919-B649-47DE-B586-2C417A85AF70}" presName="rootText1" presStyleLbl="node0" presStyleIdx="0" presStyleCnt="1">
        <dgm:presLayoutVars>
          <dgm:chPref val="3"/>
        </dgm:presLayoutVars>
      </dgm:prSet>
      <dgm:spPr/>
    </dgm:pt>
    <dgm:pt modelId="{0534AD89-23A6-4C53-B174-8C1D67A75C6C}" type="pres">
      <dgm:prSet presAssocID="{8564E919-B649-47DE-B586-2C417A85AF70}" presName="rootConnector1" presStyleLbl="node1" presStyleIdx="0" presStyleCnt="0"/>
      <dgm:spPr/>
    </dgm:pt>
    <dgm:pt modelId="{2C332220-BC11-4468-A89C-5431DAA22F6F}" type="pres">
      <dgm:prSet presAssocID="{8564E919-B649-47DE-B586-2C417A85AF70}" presName="hierChild2" presStyleCnt="0"/>
      <dgm:spPr/>
    </dgm:pt>
    <dgm:pt modelId="{96512668-2B51-4F65-B1E4-F816AD7FC4C7}" type="pres">
      <dgm:prSet presAssocID="{8FB7F3F6-04D6-4C8B-B936-40CA3096F91B}" presName="Name37" presStyleLbl="parChTrans1D2" presStyleIdx="0" presStyleCnt="5"/>
      <dgm:spPr/>
    </dgm:pt>
    <dgm:pt modelId="{8B91E9A9-4D8C-43E0-BC43-FB75ED952D0B}" type="pres">
      <dgm:prSet presAssocID="{2DC04E86-77BC-438D-99CB-14D3C3C8D7B2}" presName="hierRoot2" presStyleCnt="0">
        <dgm:presLayoutVars>
          <dgm:hierBranch val="init"/>
        </dgm:presLayoutVars>
      </dgm:prSet>
      <dgm:spPr/>
    </dgm:pt>
    <dgm:pt modelId="{6414E072-BF08-4507-B883-2563CFCF4D6E}" type="pres">
      <dgm:prSet presAssocID="{2DC04E86-77BC-438D-99CB-14D3C3C8D7B2}" presName="rootComposite" presStyleCnt="0"/>
      <dgm:spPr/>
    </dgm:pt>
    <dgm:pt modelId="{49174E12-C81B-4CCC-8D91-DF54641CA5F9}" type="pres">
      <dgm:prSet presAssocID="{2DC04E86-77BC-438D-99CB-14D3C3C8D7B2}" presName="rootText" presStyleLbl="node2" presStyleIdx="0" presStyleCnt="5">
        <dgm:presLayoutVars>
          <dgm:chPref val="3"/>
        </dgm:presLayoutVars>
      </dgm:prSet>
      <dgm:spPr/>
    </dgm:pt>
    <dgm:pt modelId="{2C57D816-90CB-4D77-B8C0-E9DC1804335F}" type="pres">
      <dgm:prSet presAssocID="{2DC04E86-77BC-438D-99CB-14D3C3C8D7B2}" presName="rootConnector" presStyleLbl="node2" presStyleIdx="0" presStyleCnt="5"/>
      <dgm:spPr/>
    </dgm:pt>
    <dgm:pt modelId="{2F5A20B4-B2A9-4DA5-B394-01F4695926B0}" type="pres">
      <dgm:prSet presAssocID="{2DC04E86-77BC-438D-99CB-14D3C3C8D7B2}" presName="hierChild4" presStyleCnt="0"/>
      <dgm:spPr/>
    </dgm:pt>
    <dgm:pt modelId="{58C314A7-E31D-4DF6-BA38-D7C0CAEA326B}" type="pres">
      <dgm:prSet presAssocID="{2DC04E86-77BC-438D-99CB-14D3C3C8D7B2}" presName="hierChild5" presStyleCnt="0"/>
      <dgm:spPr/>
    </dgm:pt>
    <dgm:pt modelId="{4037468C-88D8-4FCA-9DC4-52D963BAF3F2}" type="pres">
      <dgm:prSet presAssocID="{7826DF1E-FCE5-465C-A8E9-6B24B5D9FAE4}" presName="Name37" presStyleLbl="parChTrans1D2" presStyleIdx="1" presStyleCnt="5"/>
      <dgm:spPr/>
    </dgm:pt>
    <dgm:pt modelId="{A5BA5EDF-7996-4C59-917D-79F5389E394C}" type="pres">
      <dgm:prSet presAssocID="{3C07443C-7A88-4F76-AF09-F884B560C8D1}" presName="hierRoot2" presStyleCnt="0">
        <dgm:presLayoutVars>
          <dgm:hierBranch val="init"/>
        </dgm:presLayoutVars>
      </dgm:prSet>
      <dgm:spPr/>
    </dgm:pt>
    <dgm:pt modelId="{B5F7F245-05C5-441F-930C-BEDEC5CCC570}" type="pres">
      <dgm:prSet presAssocID="{3C07443C-7A88-4F76-AF09-F884B560C8D1}" presName="rootComposite" presStyleCnt="0"/>
      <dgm:spPr/>
    </dgm:pt>
    <dgm:pt modelId="{B9E7E62E-5B82-43B5-8D39-273E968BA2B3}" type="pres">
      <dgm:prSet presAssocID="{3C07443C-7A88-4F76-AF09-F884B560C8D1}" presName="rootText" presStyleLbl="node2" presStyleIdx="1" presStyleCnt="5">
        <dgm:presLayoutVars>
          <dgm:chPref val="3"/>
        </dgm:presLayoutVars>
      </dgm:prSet>
      <dgm:spPr/>
    </dgm:pt>
    <dgm:pt modelId="{30D8F535-50D5-4303-B17F-A7D3E065BEEF}" type="pres">
      <dgm:prSet presAssocID="{3C07443C-7A88-4F76-AF09-F884B560C8D1}" presName="rootConnector" presStyleLbl="node2" presStyleIdx="1" presStyleCnt="5"/>
      <dgm:spPr/>
    </dgm:pt>
    <dgm:pt modelId="{E03A8713-34EC-4BA5-92C7-E22D5E45F291}" type="pres">
      <dgm:prSet presAssocID="{3C07443C-7A88-4F76-AF09-F884B560C8D1}" presName="hierChild4" presStyleCnt="0"/>
      <dgm:spPr/>
    </dgm:pt>
    <dgm:pt modelId="{97034DBE-FD26-40DF-AFE4-4CF4E4C26114}" type="pres">
      <dgm:prSet presAssocID="{3C07443C-7A88-4F76-AF09-F884B560C8D1}" presName="hierChild5" presStyleCnt="0"/>
      <dgm:spPr/>
    </dgm:pt>
    <dgm:pt modelId="{7E7121AB-3068-4E90-86C1-F1C5E563E534}" type="pres">
      <dgm:prSet presAssocID="{118440C7-3A4F-47A1-B42D-82D85CE7AF4B}" presName="Name37" presStyleLbl="parChTrans1D2" presStyleIdx="2" presStyleCnt="5"/>
      <dgm:spPr/>
    </dgm:pt>
    <dgm:pt modelId="{C3962702-4237-4D51-864B-462D0C05B4A3}" type="pres">
      <dgm:prSet presAssocID="{73C97C87-6280-46FF-B244-3ADD6CA16C5D}" presName="hierRoot2" presStyleCnt="0">
        <dgm:presLayoutVars>
          <dgm:hierBranch val="init"/>
        </dgm:presLayoutVars>
      </dgm:prSet>
      <dgm:spPr/>
    </dgm:pt>
    <dgm:pt modelId="{0782CA2A-546C-40A6-A4D9-4403AC0E49DE}" type="pres">
      <dgm:prSet presAssocID="{73C97C87-6280-46FF-B244-3ADD6CA16C5D}" presName="rootComposite" presStyleCnt="0"/>
      <dgm:spPr/>
    </dgm:pt>
    <dgm:pt modelId="{68B17B78-EF54-45CF-B65F-B7B108DCD9FA}" type="pres">
      <dgm:prSet presAssocID="{73C97C87-6280-46FF-B244-3ADD6CA16C5D}" presName="rootText" presStyleLbl="node2" presStyleIdx="2" presStyleCnt="5">
        <dgm:presLayoutVars>
          <dgm:chPref val="3"/>
        </dgm:presLayoutVars>
      </dgm:prSet>
      <dgm:spPr/>
    </dgm:pt>
    <dgm:pt modelId="{089B7341-73BE-4543-B59B-C169A980FC01}" type="pres">
      <dgm:prSet presAssocID="{73C97C87-6280-46FF-B244-3ADD6CA16C5D}" presName="rootConnector" presStyleLbl="node2" presStyleIdx="2" presStyleCnt="5"/>
      <dgm:spPr/>
    </dgm:pt>
    <dgm:pt modelId="{8ACBE015-062C-4F50-B792-54982ED59205}" type="pres">
      <dgm:prSet presAssocID="{73C97C87-6280-46FF-B244-3ADD6CA16C5D}" presName="hierChild4" presStyleCnt="0"/>
      <dgm:spPr/>
    </dgm:pt>
    <dgm:pt modelId="{AEB6C3F9-6A51-415E-8692-B78357E5AC06}" type="pres">
      <dgm:prSet presAssocID="{73C97C87-6280-46FF-B244-3ADD6CA16C5D}" presName="hierChild5" presStyleCnt="0"/>
      <dgm:spPr/>
    </dgm:pt>
    <dgm:pt modelId="{EB3551ED-0A3D-4921-9064-3AA9921B510D}" type="pres">
      <dgm:prSet presAssocID="{B0CAD3A6-32BD-4E26-A03C-500A4AC3DD6F}" presName="Name37" presStyleLbl="parChTrans1D2" presStyleIdx="3" presStyleCnt="5"/>
      <dgm:spPr/>
    </dgm:pt>
    <dgm:pt modelId="{74FEBE7B-897E-46A8-8EF6-1B105E670384}" type="pres">
      <dgm:prSet presAssocID="{61970A34-E821-4D5A-BE4A-B4D116B21F11}" presName="hierRoot2" presStyleCnt="0">
        <dgm:presLayoutVars>
          <dgm:hierBranch val="init"/>
        </dgm:presLayoutVars>
      </dgm:prSet>
      <dgm:spPr/>
    </dgm:pt>
    <dgm:pt modelId="{5CBABB6F-7FEC-4664-B672-AECF208C9606}" type="pres">
      <dgm:prSet presAssocID="{61970A34-E821-4D5A-BE4A-B4D116B21F11}" presName="rootComposite" presStyleCnt="0"/>
      <dgm:spPr/>
    </dgm:pt>
    <dgm:pt modelId="{1FABA9CF-15F6-4D1B-8EA9-E4C9A73B936F}" type="pres">
      <dgm:prSet presAssocID="{61970A34-E821-4D5A-BE4A-B4D116B21F11}" presName="rootText" presStyleLbl="node2" presStyleIdx="3" presStyleCnt="5">
        <dgm:presLayoutVars>
          <dgm:chPref val="3"/>
        </dgm:presLayoutVars>
      </dgm:prSet>
      <dgm:spPr/>
    </dgm:pt>
    <dgm:pt modelId="{E594149C-A4B3-4EC2-ADA7-A61C24699E7C}" type="pres">
      <dgm:prSet presAssocID="{61970A34-E821-4D5A-BE4A-B4D116B21F11}" presName="rootConnector" presStyleLbl="node2" presStyleIdx="3" presStyleCnt="5"/>
      <dgm:spPr/>
    </dgm:pt>
    <dgm:pt modelId="{91B12F64-8984-4526-A1F2-D5DEDD667C93}" type="pres">
      <dgm:prSet presAssocID="{61970A34-E821-4D5A-BE4A-B4D116B21F11}" presName="hierChild4" presStyleCnt="0"/>
      <dgm:spPr/>
    </dgm:pt>
    <dgm:pt modelId="{86946347-84E5-4FFF-8095-7982369696B2}" type="pres">
      <dgm:prSet presAssocID="{61970A34-E821-4D5A-BE4A-B4D116B21F11}" presName="hierChild5" presStyleCnt="0"/>
      <dgm:spPr/>
    </dgm:pt>
    <dgm:pt modelId="{02D6B4CE-4E47-4B72-9990-4BFF139D266A}" type="pres">
      <dgm:prSet presAssocID="{A62DD570-667A-4637-8E81-1E093A4F1477}" presName="Name37" presStyleLbl="parChTrans1D2" presStyleIdx="4" presStyleCnt="5"/>
      <dgm:spPr/>
    </dgm:pt>
    <dgm:pt modelId="{22BEB03C-61B4-46D0-BD2E-4EA7072CF362}" type="pres">
      <dgm:prSet presAssocID="{F7896642-57F9-4596-9DC8-00E230860724}" presName="hierRoot2" presStyleCnt="0">
        <dgm:presLayoutVars>
          <dgm:hierBranch val="init"/>
        </dgm:presLayoutVars>
      </dgm:prSet>
      <dgm:spPr/>
    </dgm:pt>
    <dgm:pt modelId="{127776A6-65F8-4FE9-8F2E-377147F36029}" type="pres">
      <dgm:prSet presAssocID="{F7896642-57F9-4596-9DC8-00E230860724}" presName="rootComposite" presStyleCnt="0"/>
      <dgm:spPr/>
    </dgm:pt>
    <dgm:pt modelId="{F98B991D-1D62-4218-A83F-54CAA64B29D8}" type="pres">
      <dgm:prSet presAssocID="{F7896642-57F9-4596-9DC8-00E230860724}" presName="rootText" presStyleLbl="node2" presStyleIdx="4" presStyleCnt="5">
        <dgm:presLayoutVars>
          <dgm:chPref val="3"/>
        </dgm:presLayoutVars>
      </dgm:prSet>
      <dgm:spPr/>
    </dgm:pt>
    <dgm:pt modelId="{E7C29A8E-AC24-4D91-8220-F2B2E1EC6C51}" type="pres">
      <dgm:prSet presAssocID="{F7896642-57F9-4596-9DC8-00E230860724}" presName="rootConnector" presStyleLbl="node2" presStyleIdx="4" presStyleCnt="5"/>
      <dgm:spPr/>
    </dgm:pt>
    <dgm:pt modelId="{F65CC10B-8C89-43E8-92F8-8115E4A1AB12}" type="pres">
      <dgm:prSet presAssocID="{F7896642-57F9-4596-9DC8-00E230860724}" presName="hierChild4" presStyleCnt="0"/>
      <dgm:spPr/>
    </dgm:pt>
    <dgm:pt modelId="{72A4489F-3F50-4913-AE73-DBCED53F5F5E}" type="pres">
      <dgm:prSet presAssocID="{F7896642-57F9-4596-9DC8-00E230860724}" presName="hierChild5" presStyleCnt="0"/>
      <dgm:spPr/>
    </dgm:pt>
    <dgm:pt modelId="{42F79513-3894-4AB8-86A4-31CE57DA92AD}" type="pres">
      <dgm:prSet presAssocID="{8564E919-B649-47DE-B586-2C417A85AF70}" presName="hierChild3" presStyleCnt="0"/>
      <dgm:spPr/>
    </dgm:pt>
  </dgm:ptLst>
  <dgm:cxnLst>
    <dgm:cxn modelId="{33097310-BA19-455A-9DE8-76E89F2C2AB0}" type="presOf" srcId="{A62DD570-667A-4637-8E81-1E093A4F1477}" destId="{02D6B4CE-4E47-4B72-9990-4BFF139D266A}" srcOrd="0" destOrd="0" presId="urn:microsoft.com/office/officeart/2005/8/layout/orgChart1"/>
    <dgm:cxn modelId="{372BC014-22C5-4FBC-AE93-C94E5FAFE842}" type="presOf" srcId="{7826DF1E-FCE5-465C-A8E9-6B24B5D9FAE4}" destId="{4037468C-88D8-4FCA-9DC4-52D963BAF3F2}" srcOrd="0" destOrd="0" presId="urn:microsoft.com/office/officeart/2005/8/layout/orgChart1"/>
    <dgm:cxn modelId="{C9502A19-CA9E-43BE-9A74-95A14104AE05}" type="presOf" srcId="{8564E919-B649-47DE-B586-2C417A85AF70}" destId="{0534AD89-23A6-4C53-B174-8C1D67A75C6C}" srcOrd="1" destOrd="0" presId="urn:microsoft.com/office/officeart/2005/8/layout/orgChart1"/>
    <dgm:cxn modelId="{3767F029-254E-4437-BF96-237F60024A90}" type="presOf" srcId="{3C07443C-7A88-4F76-AF09-F884B560C8D1}" destId="{30D8F535-50D5-4303-B17F-A7D3E065BEEF}" srcOrd="1" destOrd="0" presId="urn:microsoft.com/office/officeart/2005/8/layout/orgChart1"/>
    <dgm:cxn modelId="{029E3F30-FE37-436F-9F07-230391E26777}" srcId="{8564E919-B649-47DE-B586-2C417A85AF70}" destId="{61970A34-E821-4D5A-BE4A-B4D116B21F11}" srcOrd="3" destOrd="0" parTransId="{B0CAD3A6-32BD-4E26-A03C-500A4AC3DD6F}" sibTransId="{E72BD0D4-5670-4E5F-9DFE-8947DEBC6612}"/>
    <dgm:cxn modelId="{C22DCB39-90C2-4F04-B3C1-4A268F12A85F}" type="presOf" srcId="{8564E919-B649-47DE-B586-2C417A85AF70}" destId="{2F207B23-2AF9-4593-B0DA-0C553DA82164}" srcOrd="0" destOrd="0" presId="urn:microsoft.com/office/officeart/2005/8/layout/orgChart1"/>
    <dgm:cxn modelId="{467C973F-9C3D-4E2B-B6F0-6AED83AF9353}" type="presOf" srcId="{118440C7-3A4F-47A1-B42D-82D85CE7AF4B}" destId="{7E7121AB-3068-4E90-86C1-F1C5E563E534}" srcOrd="0" destOrd="0" presId="urn:microsoft.com/office/officeart/2005/8/layout/orgChart1"/>
    <dgm:cxn modelId="{0E8CCF67-C6FB-4A7F-BE70-67095855B574}" type="presOf" srcId="{2DC04E86-77BC-438D-99CB-14D3C3C8D7B2}" destId="{2C57D816-90CB-4D77-B8C0-E9DC1804335F}" srcOrd="1" destOrd="0" presId="urn:microsoft.com/office/officeart/2005/8/layout/orgChart1"/>
    <dgm:cxn modelId="{ADA17B70-0ADF-47B7-BD7B-2451675F76C5}" type="presOf" srcId="{F7896642-57F9-4596-9DC8-00E230860724}" destId="{E7C29A8E-AC24-4D91-8220-F2B2E1EC6C51}" srcOrd="1" destOrd="0" presId="urn:microsoft.com/office/officeart/2005/8/layout/orgChart1"/>
    <dgm:cxn modelId="{A93F7B75-ADA9-47EA-879A-41F148D53411}" srcId="{8564E919-B649-47DE-B586-2C417A85AF70}" destId="{3C07443C-7A88-4F76-AF09-F884B560C8D1}" srcOrd="1" destOrd="0" parTransId="{7826DF1E-FCE5-465C-A8E9-6B24B5D9FAE4}" sibTransId="{6BB1A71E-06CA-4267-BF59-834D291243FB}"/>
    <dgm:cxn modelId="{D6103B77-DB2C-4743-95CD-33D311D87B88}" type="presOf" srcId="{3C07443C-7A88-4F76-AF09-F884B560C8D1}" destId="{B9E7E62E-5B82-43B5-8D39-273E968BA2B3}" srcOrd="0" destOrd="0" presId="urn:microsoft.com/office/officeart/2005/8/layout/orgChart1"/>
    <dgm:cxn modelId="{DD808986-8F75-48BC-83F8-520B5D9D9013}" type="presOf" srcId="{73C97C87-6280-46FF-B244-3ADD6CA16C5D}" destId="{089B7341-73BE-4543-B59B-C169A980FC01}" srcOrd="1" destOrd="0" presId="urn:microsoft.com/office/officeart/2005/8/layout/orgChart1"/>
    <dgm:cxn modelId="{AE1C798F-B138-4981-9AFF-3F0D898D922A}" type="presOf" srcId="{2DC04E86-77BC-438D-99CB-14D3C3C8D7B2}" destId="{49174E12-C81B-4CCC-8D91-DF54641CA5F9}" srcOrd="0" destOrd="0" presId="urn:microsoft.com/office/officeart/2005/8/layout/orgChart1"/>
    <dgm:cxn modelId="{7FA14A9A-2BD6-4946-8899-681CC220184F}" type="presOf" srcId="{61970A34-E821-4D5A-BE4A-B4D116B21F11}" destId="{1FABA9CF-15F6-4D1B-8EA9-E4C9A73B936F}" srcOrd="0" destOrd="0" presId="urn:microsoft.com/office/officeart/2005/8/layout/orgChart1"/>
    <dgm:cxn modelId="{CEB14C9C-3194-4F9F-BC91-42C8794DC0AD}" srcId="{8564E919-B649-47DE-B586-2C417A85AF70}" destId="{F7896642-57F9-4596-9DC8-00E230860724}" srcOrd="4" destOrd="0" parTransId="{A62DD570-667A-4637-8E81-1E093A4F1477}" sibTransId="{0D46C0D3-4D0E-4CD1-BFD5-8FC7FBFC693B}"/>
    <dgm:cxn modelId="{D8A434A7-A169-45DC-8E3F-D6DA301B4C35}" srcId="{8564E919-B649-47DE-B586-2C417A85AF70}" destId="{2DC04E86-77BC-438D-99CB-14D3C3C8D7B2}" srcOrd="0" destOrd="0" parTransId="{8FB7F3F6-04D6-4C8B-B936-40CA3096F91B}" sibTransId="{2796FB92-D217-4EA9-AE6F-C8640FDFC812}"/>
    <dgm:cxn modelId="{836ED0B0-4ED3-44D4-AD8B-D3933E096456}" srcId="{23ADE7E7-3AC9-4CD8-98F8-31DC75019854}" destId="{8564E919-B649-47DE-B586-2C417A85AF70}" srcOrd="0" destOrd="0" parTransId="{4AFC79AC-5B6D-4BBF-81E3-EF0390BC6661}" sibTransId="{C94139A2-8814-4F88-8037-BF7A80608887}"/>
    <dgm:cxn modelId="{901B8BB9-73C6-4264-A8DE-9ACBC078F209}" type="presOf" srcId="{73C97C87-6280-46FF-B244-3ADD6CA16C5D}" destId="{68B17B78-EF54-45CF-B65F-B7B108DCD9FA}" srcOrd="0" destOrd="0" presId="urn:microsoft.com/office/officeart/2005/8/layout/orgChart1"/>
    <dgm:cxn modelId="{7B04B8C2-CAD2-4929-8262-3177070A4B19}" type="presOf" srcId="{B0CAD3A6-32BD-4E26-A03C-500A4AC3DD6F}" destId="{EB3551ED-0A3D-4921-9064-3AA9921B510D}" srcOrd="0" destOrd="0" presId="urn:microsoft.com/office/officeart/2005/8/layout/orgChart1"/>
    <dgm:cxn modelId="{CC4F45D3-B6E2-4D8B-95D1-F68496CAF0A9}" type="presOf" srcId="{61970A34-E821-4D5A-BE4A-B4D116B21F11}" destId="{E594149C-A4B3-4EC2-ADA7-A61C24699E7C}" srcOrd="1" destOrd="0" presId="urn:microsoft.com/office/officeart/2005/8/layout/orgChart1"/>
    <dgm:cxn modelId="{F60EA6D4-1B68-4564-9A93-7C8DAD0B2064}" type="presOf" srcId="{8FB7F3F6-04D6-4C8B-B936-40CA3096F91B}" destId="{96512668-2B51-4F65-B1E4-F816AD7FC4C7}" srcOrd="0" destOrd="0" presId="urn:microsoft.com/office/officeart/2005/8/layout/orgChart1"/>
    <dgm:cxn modelId="{390F58F4-192E-4DA9-BCBA-F458CF533F90}" type="presOf" srcId="{F7896642-57F9-4596-9DC8-00E230860724}" destId="{F98B991D-1D62-4218-A83F-54CAA64B29D8}" srcOrd="0" destOrd="0" presId="urn:microsoft.com/office/officeart/2005/8/layout/orgChart1"/>
    <dgm:cxn modelId="{3403D4F8-7486-4F15-BEFE-F9B6274E1B99}" srcId="{8564E919-B649-47DE-B586-2C417A85AF70}" destId="{73C97C87-6280-46FF-B244-3ADD6CA16C5D}" srcOrd="2" destOrd="0" parTransId="{118440C7-3A4F-47A1-B42D-82D85CE7AF4B}" sibTransId="{3390DF97-45F5-4814-AC9D-6931DCA351D8}"/>
    <dgm:cxn modelId="{2F83ACFD-725C-46CC-99D1-C6E8F6BE6C89}" type="presOf" srcId="{23ADE7E7-3AC9-4CD8-98F8-31DC75019854}" destId="{9068B815-A38D-4919-A4C8-1B49F7F1ADE6}" srcOrd="0" destOrd="0" presId="urn:microsoft.com/office/officeart/2005/8/layout/orgChart1"/>
    <dgm:cxn modelId="{ED48CDB6-BB8F-478B-AC00-FE03FABA570D}" type="presParOf" srcId="{9068B815-A38D-4919-A4C8-1B49F7F1ADE6}" destId="{D01FB471-A75B-4329-A6A5-D6ED7BDC294E}" srcOrd="0" destOrd="0" presId="urn:microsoft.com/office/officeart/2005/8/layout/orgChart1"/>
    <dgm:cxn modelId="{65AC0E94-368D-42F0-B2D7-64136702BF63}" type="presParOf" srcId="{D01FB471-A75B-4329-A6A5-D6ED7BDC294E}" destId="{7AA96389-2D38-4A2E-B9EC-B7FE300E0210}" srcOrd="0" destOrd="0" presId="urn:microsoft.com/office/officeart/2005/8/layout/orgChart1"/>
    <dgm:cxn modelId="{17D626B4-0122-445F-88BA-49F682356EFE}" type="presParOf" srcId="{7AA96389-2D38-4A2E-B9EC-B7FE300E0210}" destId="{2F207B23-2AF9-4593-B0DA-0C553DA82164}" srcOrd="0" destOrd="0" presId="urn:microsoft.com/office/officeart/2005/8/layout/orgChart1"/>
    <dgm:cxn modelId="{F8E54AC9-B3DD-4A24-B8B9-82747FFE9334}" type="presParOf" srcId="{7AA96389-2D38-4A2E-B9EC-B7FE300E0210}" destId="{0534AD89-23A6-4C53-B174-8C1D67A75C6C}" srcOrd="1" destOrd="0" presId="urn:microsoft.com/office/officeart/2005/8/layout/orgChart1"/>
    <dgm:cxn modelId="{437D1613-5494-4238-9CCB-AE4EE958DC61}" type="presParOf" srcId="{D01FB471-A75B-4329-A6A5-D6ED7BDC294E}" destId="{2C332220-BC11-4468-A89C-5431DAA22F6F}" srcOrd="1" destOrd="0" presId="urn:microsoft.com/office/officeart/2005/8/layout/orgChart1"/>
    <dgm:cxn modelId="{CDA891A0-E2FE-4446-A1D3-F51F309EEED7}" type="presParOf" srcId="{2C332220-BC11-4468-A89C-5431DAA22F6F}" destId="{96512668-2B51-4F65-B1E4-F816AD7FC4C7}" srcOrd="0" destOrd="0" presId="urn:microsoft.com/office/officeart/2005/8/layout/orgChart1"/>
    <dgm:cxn modelId="{ED8714D0-22D0-4712-A4DE-99BADBFC1F56}" type="presParOf" srcId="{2C332220-BC11-4468-A89C-5431DAA22F6F}" destId="{8B91E9A9-4D8C-43E0-BC43-FB75ED952D0B}" srcOrd="1" destOrd="0" presId="urn:microsoft.com/office/officeart/2005/8/layout/orgChart1"/>
    <dgm:cxn modelId="{61CD93D4-9D02-4B9B-93A8-08463874ED59}" type="presParOf" srcId="{8B91E9A9-4D8C-43E0-BC43-FB75ED952D0B}" destId="{6414E072-BF08-4507-B883-2563CFCF4D6E}" srcOrd="0" destOrd="0" presId="urn:microsoft.com/office/officeart/2005/8/layout/orgChart1"/>
    <dgm:cxn modelId="{CFEE0874-EF37-4A0C-AD65-95E856501356}" type="presParOf" srcId="{6414E072-BF08-4507-B883-2563CFCF4D6E}" destId="{49174E12-C81B-4CCC-8D91-DF54641CA5F9}" srcOrd="0" destOrd="0" presId="urn:microsoft.com/office/officeart/2005/8/layout/orgChart1"/>
    <dgm:cxn modelId="{DCDA5DDF-42EB-44F5-B1BB-F690ECED9F42}" type="presParOf" srcId="{6414E072-BF08-4507-B883-2563CFCF4D6E}" destId="{2C57D816-90CB-4D77-B8C0-E9DC1804335F}" srcOrd="1" destOrd="0" presId="urn:microsoft.com/office/officeart/2005/8/layout/orgChart1"/>
    <dgm:cxn modelId="{EE2B30B9-E1A3-4484-8D45-5E5BBEFA487A}" type="presParOf" srcId="{8B91E9A9-4D8C-43E0-BC43-FB75ED952D0B}" destId="{2F5A20B4-B2A9-4DA5-B394-01F4695926B0}" srcOrd="1" destOrd="0" presId="urn:microsoft.com/office/officeart/2005/8/layout/orgChart1"/>
    <dgm:cxn modelId="{5F017387-A463-428D-BD2A-9EEA49DFB0F5}" type="presParOf" srcId="{8B91E9A9-4D8C-43E0-BC43-FB75ED952D0B}" destId="{58C314A7-E31D-4DF6-BA38-D7C0CAEA326B}" srcOrd="2" destOrd="0" presId="urn:microsoft.com/office/officeart/2005/8/layout/orgChart1"/>
    <dgm:cxn modelId="{E7F05622-031D-4004-8C50-7FC62B328846}" type="presParOf" srcId="{2C332220-BC11-4468-A89C-5431DAA22F6F}" destId="{4037468C-88D8-4FCA-9DC4-52D963BAF3F2}" srcOrd="2" destOrd="0" presId="urn:microsoft.com/office/officeart/2005/8/layout/orgChart1"/>
    <dgm:cxn modelId="{462737DC-3764-4B94-A847-5DE8C57169FC}" type="presParOf" srcId="{2C332220-BC11-4468-A89C-5431DAA22F6F}" destId="{A5BA5EDF-7996-4C59-917D-79F5389E394C}" srcOrd="3" destOrd="0" presId="urn:microsoft.com/office/officeart/2005/8/layout/orgChart1"/>
    <dgm:cxn modelId="{9D465982-0EA7-4D05-BC1A-8A751C2E44B3}" type="presParOf" srcId="{A5BA5EDF-7996-4C59-917D-79F5389E394C}" destId="{B5F7F245-05C5-441F-930C-BEDEC5CCC570}" srcOrd="0" destOrd="0" presId="urn:microsoft.com/office/officeart/2005/8/layout/orgChart1"/>
    <dgm:cxn modelId="{74D67E75-249B-468B-A48D-3B0696ED5BD3}" type="presParOf" srcId="{B5F7F245-05C5-441F-930C-BEDEC5CCC570}" destId="{B9E7E62E-5B82-43B5-8D39-273E968BA2B3}" srcOrd="0" destOrd="0" presId="urn:microsoft.com/office/officeart/2005/8/layout/orgChart1"/>
    <dgm:cxn modelId="{67417CE9-F724-4D04-A8C7-4655AE2A1000}" type="presParOf" srcId="{B5F7F245-05C5-441F-930C-BEDEC5CCC570}" destId="{30D8F535-50D5-4303-B17F-A7D3E065BEEF}" srcOrd="1" destOrd="0" presId="urn:microsoft.com/office/officeart/2005/8/layout/orgChart1"/>
    <dgm:cxn modelId="{258920AD-AAEC-46CB-ADC8-CD4E2CDB0F32}" type="presParOf" srcId="{A5BA5EDF-7996-4C59-917D-79F5389E394C}" destId="{E03A8713-34EC-4BA5-92C7-E22D5E45F291}" srcOrd="1" destOrd="0" presId="urn:microsoft.com/office/officeart/2005/8/layout/orgChart1"/>
    <dgm:cxn modelId="{42A47BB0-B39A-4A24-BCA9-8FCE5893CDD4}" type="presParOf" srcId="{A5BA5EDF-7996-4C59-917D-79F5389E394C}" destId="{97034DBE-FD26-40DF-AFE4-4CF4E4C26114}" srcOrd="2" destOrd="0" presId="urn:microsoft.com/office/officeart/2005/8/layout/orgChart1"/>
    <dgm:cxn modelId="{86F30683-5C0C-449D-9E59-FACFD3D99220}" type="presParOf" srcId="{2C332220-BC11-4468-A89C-5431DAA22F6F}" destId="{7E7121AB-3068-4E90-86C1-F1C5E563E534}" srcOrd="4" destOrd="0" presId="urn:microsoft.com/office/officeart/2005/8/layout/orgChart1"/>
    <dgm:cxn modelId="{96CF8B0A-824A-4463-B00A-3295A3D15571}" type="presParOf" srcId="{2C332220-BC11-4468-A89C-5431DAA22F6F}" destId="{C3962702-4237-4D51-864B-462D0C05B4A3}" srcOrd="5" destOrd="0" presId="urn:microsoft.com/office/officeart/2005/8/layout/orgChart1"/>
    <dgm:cxn modelId="{444037F4-3B88-457A-8B8A-F1C11AC058D3}" type="presParOf" srcId="{C3962702-4237-4D51-864B-462D0C05B4A3}" destId="{0782CA2A-546C-40A6-A4D9-4403AC0E49DE}" srcOrd="0" destOrd="0" presId="urn:microsoft.com/office/officeart/2005/8/layout/orgChart1"/>
    <dgm:cxn modelId="{1A6D04A7-795E-45FE-A043-BFEC6B877A10}" type="presParOf" srcId="{0782CA2A-546C-40A6-A4D9-4403AC0E49DE}" destId="{68B17B78-EF54-45CF-B65F-B7B108DCD9FA}" srcOrd="0" destOrd="0" presId="urn:microsoft.com/office/officeart/2005/8/layout/orgChart1"/>
    <dgm:cxn modelId="{A8997B43-CA71-406E-834B-A3FFBBEB1850}" type="presParOf" srcId="{0782CA2A-546C-40A6-A4D9-4403AC0E49DE}" destId="{089B7341-73BE-4543-B59B-C169A980FC01}" srcOrd="1" destOrd="0" presId="urn:microsoft.com/office/officeart/2005/8/layout/orgChart1"/>
    <dgm:cxn modelId="{BE621882-B8BE-48DF-961A-D9C2080D091A}" type="presParOf" srcId="{C3962702-4237-4D51-864B-462D0C05B4A3}" destId="{8ACBE015-062C-4F50-B792-54982ED59205}" srcOrd="1" destOrd="0" presId="urn:microsoft.com/office/officeart/2005/8/layout/orgChart1"/>
    <dgm:cxn modelId="{782EE6EE-162A-43DF-8739-6C25F63E7809}" type="presParOf" srcId="{C3962702-4237-4D51-864B-462D0C05B4A3}" destId="{AEB6C3F9-6A51-415E-8692-B78357E5AC06}" srcOrd="2" destOrd="0" presId="urn:microsoft.com/office/officeart/2005/8/layout/orgChart1"/>
    <dgm:cxn modelId="{69EA49A1-65BB-4A38-A1D3-C5C7171820B8}" type="presParOf" srcId="{2C332220-BC11-4468-A89C-5431DAA22F6F}" destId="{EB3551ED-0A3D-4921-9064-3AA9921B510D}" srcOrd="6" destOrd="0" presId="urn:microsoft.com/office/officeart/2005/8/layout/orgChart1"/>
    <dgm:cxn modelId="{7BF8A889-ABC1-4E66-96A1-6FBAA74EAE2E}" type="presParOf" srcId="{2C332220-BC11-4468-A89C-5431DAA22F6F}" destId="{74FEBE7B-897E-46A8-8EF6-1B105E670384}" srcOrd="7" destOrd="0" presId="urn:microsoft.com/office/officeart/2005/8/layout/orgChart1"/>
    <dgm:cxn modelId="{1FC8DE3C-9883-4B23-9A31-1DE110E8098A}" type="presParOf" srcId="{74FEBE7B-897E-46A8-8EF6-1B105E670384}" destId="{5CBABB6F-7FEC-4664-B672-AECF208C9606}" srcOrd="0" destOrd="0" presId="urn:microsoft.com/office/officeart/2005/8/layout/orgChart1"/>
    <dgm:cxn modelId="{222A2C58-062B-4C76-9695-21EC6BAB572C}" type="presParOf" srcId="{5CBABB6F-7FEC-4664-B672-AECF208C9606}" destId="{1FABA9CF-15F6-4D1B-8EA9-E4C9A73B936F}" srcOrd="0" destOrd="0" presId="urn:microsoft.com/office/officeart/2005/8/layout/orgChart1"/>
    <dgm:cxn modelId="{AD8196E4-8447-410D-95B1-330BEC65B920}" type="presParOf" srcId="{5CBABB6F-7FEC-4664-B672-AECF208C9606}" destId="{E594149C-A4B3-4EC2-ADA7-A61C24699E7C}" srcOrd="1" destOrd="0" presId="urn:microsoft.com/office/officeart/2005/8/layout/orgChart1"/>
    <dgm:cxn modelId="{DD2C8BED-325B-4069-AD80-A8D0E948D189}" type="presParOf" srcId="{74FEBE7B-897E-46A8-8EF6-1B105E670384}" destId="{91B12F64-8984-4526-A1F2-D5DEDD667C93}" srcOrd="1" destOrd="0" presId="urn:microsoft.com/office/officeart/2005/8/layout/orgChart1"/>
    <dgm:cxn modelId="{B8E50EE5-5C38-4686-8BB8-02373C78D754}" type="presParOf" srcId="{74FEBE7B-897E-46A8-8EF6-1B105E670384}" destId="{86946347-84E5-4FFF-8095-7982369696B2}" srcOrd="2" destOrd="0" presId="urn:microsoft.com/office/officeart/2005/8/layout/orgChart1"/>
    <dgm:cxn modelId="{5B3A7E54-8FC5-48FD-AD3E-5EB554790E45}" type="presParOf" srcId="{2C332220-BC11-4468-A89C-5431DAA22F6F}" destId="{02D6B4CE-4E47-4B72-9990-4BFF139D266A}" srcOrd="8" destOrd="0" presId="urn:microsoft.com/office/officeart/2005/8/layout/orgChart1"/>
    <dgm:cxn modelId="{F13D0BA4-38A1-472D-A675-07A6A61FE968}" type="presParOf" srcId="{2C332220-BC11-4468-A89C-5431DAA22F6F}" destId="{22BEB03C-61B4-46D0-BD2E-4EA7072CF362}" srcOrd="9" destOrd="0" presId="urn:microsoft.com/office/officeart/2005/8/layout/orgChart1"/>
    <dgm:cxn modelId="{B533D87B-7072-4545-B4B0-C070AFDDC47C}" type="presParOf" srcId="{22BEB03C-61B4-46D0-BD2E-4EA7072CF362}" destId="{127776A6-65F8-4FE9-8F2E-377147F36029}" srcOrd="0" destOrd="0" presId="urn:microsoft.com/office/officeart/2005/8/layout/orgChart1"/>
    <dgm:cxn modelId="{9B59B570-B3D8-4941-851A-3AC2B6243A4D}" type="presParOf" srcId="{127776A6-65F8-4FE9-8F2E-377147F36029}" destId="{F98B991D-1D62-4218-A83F-54CAA64B29D8}" srcOrd="0" destOrd="0" presId="urn:microsoft.com/office/officeart/2005/8/layout/orgChart1"/>
    <dgm:cxn modelId="{959C8029-F1E4-4817-A017-355BADC94878}" type="presParOf" srcId="{127776A6-65F8-4FE9-8F2E-377147F36029}" destId="{E7C29A8E-AC24-4D91-8220-F2B2E1EC6C51}" srcOrd="1" destOrd="0" presId="urn:microsoft.com/office/officeart/2005/8/layout/orgChart1"/>
    <dgm:cxn modelId="{A124F299-6211-4ABB-A6AF-D606762739DB}" type="presParOf" srcId="{22BEB03C-61B4-46D0-BD2E-4EA7072CF362}" destId="{F65CC10B-8C89-43E8-92F8-8115E4A1AB12}" srcOrd="1" destOrd="0" presId="urn:microsoft.com/office/officeart/2005/8/layout/orgChart1"/>
    <dgm:cxn modelId="{71D484A7-57B1-4152-BC9B-C7864049EF43}" type="presParOf" srcId="{22BEB03C-61B4-46D0-BD2E-4EA7072CF362}" destId="{72A4489F-3F50-4913-AE73-DBCED53F5F5E}" srcOrd="2" destOrd="0" presId="urn:microsoft.com/office/officeart/2005/8/layout/orgChart1"/>
    <dgm:cxn modelId="{E08D4CDE-8F3A-4B3D-934F-B1D10491630D}" type="presParOf" srcId="{D01FB471-A75B-4329-A6A5-D6ED7BDC294E}" destId="{42F79513-3894-4AB8-86A4-31CE57DA92A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933349-F450-4BDE-935D-1AD7FF8D4525}" type="doc">
      <dgm:prSet loTypeId="urn:microsoft.com/office/officeart/2005/8/layout/chevron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CO"/>
        </a:p>
      </dgm:t>
    </dgm:pt>
    <dgm:pt modelId="{3DB2B63E-7861-46AA-AA61-7A4DAFF19DF8}">
      <dgm:prSet phldrT="[Texto]" custT="1"/>
      <dgm:spPr/>
      <dgm:t>
        <a:bodyPr/>
        <a:lstStyle/>
        <a:p>
          <a:r>
            <a:rPr lang="es-CO" sz="2800" dirty="0">
              <a:latin typeface="Aharoni" panose="02010803020104030203" pitchFamily="2" charset="-79"/>
              <a:cs typeface="Aharoni" panose="02010803020104030203" pitchFamily="2" charset="-79"/>
            </a:rPr>
            <a:t>1</a:t>
          </a:r>
        </a:p>
      </dgm:t>
    </dgm:pt>
    <dgm:pt modelId="{B19FA2CC-53D6-4907-B823-124C56A0EC97}" type="parTrans" cxnId="{5ECE5A16-6C90-404A-B205-DE426656AA4D}">
      <dgm:prSet/>
      <dgm:spPr/>
      <dgm:t>
        <a:bodyPr/>
        <a:lstStyle/>
        <a:p>
          <a:endParaRPr lang="es-CO" sz="1200"/>
        </a:p>
      </dgm:t>
    </dgm:pt>
    <dgm:pt modelId="{C4A28913-F290-4962-8EF9-C73E9700659F}" type="sibTrans" cxnId="{5ECE5A16-6C90-404A-B205-DE426656AA4D}">
      <dgm:prSet/>
      <dgm:spPr/>
      <dgm:t>
        <a:bodyPr/>
        <a:lstStyle/>
        <a:p>
          <a:endParaRPr lang="es-CO" sz="1200"/>
        </a:p>
      </dgm:t>
    </dgm:pt>
    <dgm:pt modelId="{B2521B54-870A-4384-8088-C86E0DE166EE}">
      <dgm:prSet phldrT="[Texto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s-ES" sz="1200" b="0" dirty="0">
              <a:latin typeface="+mn-lt"/>
              <a:cs typeface="Aharoni" panose="02010803020104030203" pitchFamily="2" charset="-79"/>
            </a:rPr>
            <a:t>APERTURA DEL PROCESO ADMINISTRATIVO DE RESTABLECIMIENTO DE DERECHOS</a:t>
          </a:r>
          <a:endParaRPr lang="es-CO" sz="1200" b="0" dirty="0">
            <a:latin typeface="+mn-lt"/>
            <a:cs typeface="Aharoni" panose="02010803020104030203" pitchFamily="2" charset="-79"/>
          </a:endParaRPr>
        </a:p>
      </dgm:t>
    </dgm:pt>
    <dgm:pt modelId="{C92DCDC0-05FC-4352-954D-BC1D244605A3}" type="parTrans" cxnId="{CEF25E8D-4B84-4933-828A-A96D59644285}">
      <dgm:prSet/>
      <dgm:spPr/>
      <dgm:t>
        <a:bodyPr/>
        <a:lstStyle/>
        <a:p>
          <a:endParaRPr lang="es-CO" sz="1200"/>
        </a:p>
      </dgm:t>
    </dgm:pt>
    <dgm:pt modelId="{D14B6A04-8F14-441B-A060-D1098FC28A11}" type="sibTrans" cxnId="{CEF25E8D-4B84-4933-828A-A96D59644285}">
      <dgm:prSet/>
      <dgm:spPr/>
      <dgm:t>
        <a:bodyPr/>
        <a:lstStyle/>
        <a:p>
          <a:endParaRPr lang="es-CO" sz="1200"/>
        </a:p>
      </dgm:t>
    </dgm:pt>
    <dgm:pt modelId="{1696373B-8273-497E-914E-2E381CEA85CE}">
      <dgm:prSet phldrT="[Texto]" custT="1"/>
      <dgm:spPr/>
      <dgm:t>
        <a:bodyPr/>
        <a:lstStyle/>
        <a:p>
          <a:r>
            <a:rPr lang="es-CO" sz="2800" dirty="0">
              <a:latin typeface="Aharoni" panose="02010803020104030203" pitchFamily="2" charset="-79"/>
              <a:cs typeface="Aharoni" panose="02010803020104030203" pitchFamily="2" charset="-79"/>
            </a:rPr>
            <a:t>2</a:t>
          </a:r>
        </a:p>
      </dgm:t>
    </dgm:pt>
    <dgm:pt modelId="{14E05343-4B14-47BB-9FB0-C362AF2F1839}" type="parTrans" cxnId="{34F1A457-EB76-466F-AE9C-8C4EE63347AE}">
      <dgm:prSet/>
      <dgm:spPr/>
      <dgm:t>
        <a:bodyPr/>
        <a:lstStyle/>
        <a:p>
          <a:endParaRPr lang="es-CO" sz="1200"/>
        </a:p>
      </dgm:t>
    </dgm:pt>
    <dgm:pt modelId="{C1971119-5FBC-4030-9ABD-53BB1E119773}" type="sibTrans" cxnId="{34F1A457-EB76-466F-AE9C-8C4EE63347AE}">
      <dgm:prSet/>
      <dgm:spPr/>
      <dgm:t>
        <a:bodyPr/>
        <a:lstStyle/>
        <a:p>
          <a:endParaRPr lang="es-CO" sz="1200"/>
        </a:p>
      </dgm:t>
    </dgm:pt>
    <dgm:pt modelId="{92B0F160-6812-4BC7-84EC-29C96AE545B1}">
      <dgm:prSet phldrT="[Texto]" custT="1"/>
      <dgm:spPr/>
      <dgm:t>
        <a:bodyPr/>
        <a:lstStyle/>
        <a:p>
          <a:pPr>
            <a:buNone/>
          </a:pPr>
          <a:r>
            <a:rPr lang="es-ES" sz="1200" b="0" dirty="0">
              <a:latin typeface="+mn-lt"/>
              <a:cs typeface="Aharoni" panose="02010803020104030203" pitchFamily="2" charset="-79"/>
            </a:rPr>
            <a:t>NOTIFICACIÓN DEL AUTO DE APERTURA (NOTIFICACIÓN PERSONAL Y CASOS ESPECIALES)	</a:t>
          </a:r>
          <a:endParaRPr lang="es-CO" sz="1200" b="0" dirty="0">
            <a:latin typeface="+mn-lt"/>
            <a:cs typeface="Aharoni" panose="02010803020104030203" pitchFamily="2" charset="-79"/>
          </a:endParaRPr>
        </a:p>
      </dgm:t>
    </dgm:pt>
    <dgm:pt modelId="{5AF6647B-E175-4690-986A-737754BC17CE}" type="parTrans" cxnId="{67960A85-910D-4DEC-AB69-53450714D067}">
      <dgm:prSet/>
      <dgm:spPr/>
      <dgm:t>
        <a:bodyPr/>
        <a:lstStyle/>
        <a:p>
          <a:endParaRPr lang="es-CO" sz="1200"/>
        </a:p>
      </dgm:t>
    </dgm:pt>
    <dgm:pt modelId="{5769A500-DCC0-49FD-8451-7F55FA2EF68B}" type="sibTrans" cxnId="{67960A85-910D-4DEC-AB69-53450714D067}">
      <dgm:prSet/>
      <dgm:spPr/>
      <dgm:t>
        <a:bodyPr/>
        <a:lstStyle/>
        <a:p>
          <a:endParaRPr lang="es-CO" sz="1200"/>
        </a:p>
      </dgm:t>
    </dgm:pt>
    <dgm:pt modelId="{991E3B31-D5EE-426F-8AE3-925408420A42}">
      <dgm:prSet phldrT="[Texto]" custT="1"/>
      <dgm:spPr/>
      <dgm:t>
        <a:bodyPr/>
        <a:lstStyle/>
        <a:p>
          <a:r>
            <a:rPr lang="es-CO" sz="2800" dirty="0">
              <a:latin typeface="Aharoni" panose="02010803020104030203" pitchFamily="2" charset="-79"/>
              <a:cs typeface="Aharoni" panose="02010803020104030203" pitchFamily="2" charset="-79"/>
            </a:rPr>
            <a:t>11</a:t>
          </a:r>
        </a:p>
      </dgm:t>
    </dgm:pt>
    <dgm:pt modelId="{56473339-924B-40BA-AC0C-91D944558FB5}" type="parTrans" cxnId="{48FD8EE1-4283-4E9E-A49A-984E6FF93698}">
      <dgm:prSet/>
      <dgm:spPr/>
      <dgm:t>
        <a:bodyPr/>
        <a:lstStyle/>
        <a:p>
          <a:endParaRPr lang="es-CO" sz="1200"/>
        </a:p>
      </dgm:t>
    </dgm:pt>
    <dgm:pt modelId="{C9955066-88F0-43CC-AD85-46234649AF55}" type="sibTrans" cxnId="{48FD8EE1-4283-4E9E-A49A-984E6FF93698}">
      <dgm:prSet/>
      <dgm:spPr/>
      <dgm:t>
        <a:bodyPr/>
        <a:lstStyle/>
        <a:p>
          <a:endParaRPr lang="es-CO" sz="1200"/>
        </a:p>
      </dgm:t>
    </dgm:pt>
    <dgm:pt modelId="{5D9AC620-9CC2-4879-B024-98E81FA1BCB6}">
      <dgm:prSet phldrT="[Texto]" custT="1"/>
      <dgm:spPr/>
      <dgm:t>
        <a:bodyPr/>
        <a:lstStyle/>
        <a:p>
          <a:pPr>
            <a:buNone/>
          </a:pPr>
          <a:r>
            <a:rPr lang="es-ES" sz="1200" b="0" dirty="0">
              <a:latin typeface="+mn-lt"/>
              <a:cs typeface="Aharoni" panose="02010803020104030203" pitchFamily="2" charset="-79"/>
            </a:rPr>
            <a:t>SEGUIMIENTO	</a:t>
          </a:r>
          <a:endParaRPr lang="es-CO" sz="1200" b="0" dirty="0">
            <a:latin typeface="+mn-lt"/>
            <a:cs typeface="Aharoni" panose="02010803020104030203" pitchFamily="2" charset="-79"/>
          </a:endParaRPr>
        </a:p>
      </dgm:t>
    </dgm:pt>
    <dgm:pt modelId="{82A86B82-8B97-489A-9F6C-5F277DF6E772}" type="parTrans" cxnId="{7BBDF9B3-A8C9-43F4-9505-05BDF8117B5F}">
      <dgm:prSet/>
      <dgm:spPr/>
      <dgm:t>
        <a:bodyPr/>
        <a:lstStyle/>
        <a:p>
          <a:endParaRPr lang="es-CO" sz="1200"/>
        </a:p>
      </dgm:t>
    </dgm:pt>
    <dgm:pt modelId="{56BEC295-E833-4E7E-A1A9-67F26C395053}" type="sibTrans" cxnId="{7BBDF9B3-A8C9-43F4-9505-05BDF8117B5F}">
      <dgm:prSet/>
      <dgm:spPr/>
      <dgm:t>
        <a:bodyPr/>
        <a:lstStyle/>
        <a:p>
          <a:endParaRPr lang="es-CO" sz="1200"/>
        </a:p>
      </dgm:t>
    </dgm:pt>
    <dgm:pt modelId="{98022FAB-2321-4881-9B3D-109594B9F4CB}">
      <dgm:prSet custT="1"/>
      <dgm:spPr/>
      <dgm:t>
        <a:bodyPr/>
        <a:lstStyle/>
        <a:p>
          <a:r>
            <a:rPr lang="es-CO" sz="2800" dirty="0">
              <a:latin typeface="Aharoni" panose="02010803020104030203" pitchFamily="2" charset="-79"/>
              <a:cs typeface="Aharoni" panose="02010803020104030203" pitchFamily="2" charset="-79"/>
            </a:rPr>
            <a:t>4</a:t>
          </a:r>
        </a:p>
      </dgm:t>
    </dgm:pt>
    <dgm:pt modelId="{4EBE5CEA-1B5C-4335-9C72-A311472C6940}" type="parTrans" cxnId="{91A01F38-5BC9-422A-AE1C-FD3184913409}">
      <dgm:prSet/>
      <dgm:spPr/>
      <dgm:t>
        <a:bodyPr/>
        <a:lstStyle/>
        <a:p>
          <a:endParaRPr lang="es-CO" sz="1200"/>
        </a:p>
      </dgm:t>
    </dgm:pt>
    <dgm:pt modelId="{2A9D2AC1-8932-45BD-B7CE-4A3E9AE43EE9}" type="sibTrans" cxnId="{91A01F38-5BC9-422A-AE1C-FD3184913409}">
      <dgm:prSet/>
      <dgm:spPr/>
      <dgm:t>
        <a:bodyPr/>
        <a:lstStyle/>
        <a:p>
          <a:endParaRPr lang="es-CO" sz="1200"/>
        </a:p>
      </dgm:t>
    </dgm:pt>
    <dgm:pt modelId="{3FB16072-FB95-41DC-969E-CBC22565A677}">
      <dgm:prSet custT="1"/>
      <dgm:spPr/>
      <dgm:t>
        <a:bodyPr/>
        <a:lstStyle/>
        <a:p>
          <a:pPr>
            <a:buNone/>
          </a:pPr>
          <a:r>
            <a:rPr lang="es-ES" sz="1200" b="0" dirty="0">
              <a:latin typeface="+mn-lt"/>
              <a:cs typeface="Aharoni" panose="02010803020104030203" pitchFamily="2" charset="-79"/>
            </a:rPr>
            <a:t>CORRER TRASLADO.</a:t>
          </a:r>
          <a:endParaRPr lang="es-CO" sz="1200" b="0" dirty="0">
            <a:latin typeface="+mn-lt"/>
            <a:cs typeface="Aharoni" panose="02010803020104030203" pitchFamily="2" charset="-79"/>
          </a:endParaRPr>
        </a:p>
      </dgm:t>
    </dgm:pt>
    <dgm:pt modelId="{B711C798-14DD-4A84-A26D-C3EBD83BD660}" type="parTrans" cxnId="{9FDB11AE-BF43-4D0A-933C-EF5E64BEB2DC}">
      <dgm:prSet/>
      <dgm:spPr/>
      <dgm:t>
        <a:bodyPr/>
        <a:lstStyle/>
        <a:p>
          <a:endParaRPr lang="es-CO" sz="1200"/>
        </a:p>
      </dgm:t>
    </dgm:pt>
    <dgm:pt modelId="{A24E1F60-351B-4301-B2D1-D71102456D28}" type="sibTrans" cxnId="{9FDB11AE-BF43-4D0A-933C-EF5E64BEB2DC}">
      <dgm:prSet/>
      <dgm:spPr/>
      <dgm:t>
        <a:bodyPr/>
        <a:lstStyle/>
        <a:p>
          <a:endParaRPr lang="es-CO" sz="1200"/>
        </a:p>
      </dgm:t>
    </dgm:pt>
    <dgm:pt modelId="{1FF855D4-30B7-4276-81F5-BF8A71849431}">
      <dgm:prSet custT="1"/>
      <dgm:spPr/>
      <dgm:t>
        <a:bodyPr/>
        <a:lstStyle/>
        <a:p>
          <a:r>
            <a:rPr lang="es-CO" sz="2800" dirty="0">
              <a:latin typeface="Aharoni" panose="02010803020104030203" pitchFamily="2" charset="-79"/>
              <a:cs typeface="Aharoni" panose="02010803020104030203" pitchFamily="2" charset="-79"/>
            </a:rPr>
            <a:t>3</a:t>
          </a:r>
        </a:p>
      </dgm:t>
    </dgm:pt>
    <dgm:pt modelId="{D96BEAFE-790C-4119-AE60-D72FB8CE430B}" type="parTrans" cxnId="{6BFADEC5-BC8B-4010-BFDC-D0644E0B18D2}">
      <dgm:prSet/>
      <dgm:spPr/>
      <dgm:t>
        <a:bodyPr/>
        <a:lstStyle/>
        <a:p>
          <a:endParaRPr lang="es-CO" sz="1200"/>
        </a:p>
      </dgm:t>
    </dgm:pt>
    <dgm:pt modelId="{BC0C4993-9F45-408B-BA93-E04FA66F4D76}" type="sibTrans" cxnId="{6BFADEC5-BC8B-4010-BFDC-D0644E0B18D2}">
      <dgm:prSet/>
      <dgm:spPr/>
      <dgm:t>
        <a:bodyPr/>
        <a:lstStyle/>
        <a:p>
          <a:endParaRPr lang="es-CO" sz="1200"/>
        </a:p>
      </dgm:t>
    </dgm:pt>
    <dgm:pt modelId="{46D62C25-CD69-48DA-87F6-DF6B57798DA0}">
      <dgm:prSet custT="1"/>
      <dgm:spPr/>
      <dgm:t>
        <a:bodyPr/>
        <a:lstStyle/>
        <a:p>
          <a:r>
            <a:rPr lang="es-CO" sz="2800" dirty="0">
              <a:latin typeface="Aharoni" panose="02010803020104030203" pitchFamily="2" charset="-79"/>
              <a:cs typeface="Aharoni" panose="02010803020104030203" pitchFamily="2" charset="-79"/>
            </a:rPr>
            <a:t>8</a:t>
          </a:r>
        </a:p>
      </dgm:t>
    </dgm:pt>
    <dgm:pt modelId="{7402E4CA-E48C-4766-B33A-DBB3C4DD087E}" type="parTrans" cxnId="{B6ACBFDC-EF9E-4FED-BA0F-A30CEAF36D23}">
      <dgm:prSet/>
      <dgm:spPr/>
      <dgm:t>
        <a:bodyPr/>
        <a:lstStyle/>
        <a:p>
          <a:endParaRPr lang="es-CO" sz="1200"/>
        </a:p>
      </dgm:t>
    </dgm:pt>
    <dgm:pt modelId="{C6AAAE56-14E7-45ED-B45F-1CA95D983FF5}" type="sibTrans" cxnId="{B6ACBFDC-EF9E-4FED-BA0F-A30CEAF36D23}">
      <dgm:prSet/>
      <dgm:spPr/>
      <dgm:t>
        <a:bodyPr/>
        <a:lstStyle/>
        <a:p>
          <a:endParaRPr lang="es-CO" sz="1200"/>
        </a:p>
      </dgm:t>
    </dgm:pt>
    <dgm:pt modelId="{3E4F2A30-D497-4AB6-A457-32A805F61283}">
      <dgm:prSet custT="1"/>
      <dgm:spPr/>
      <dgm:t>
        <a:bodyPr/>
        <a:lstStyle/>
        <a:p>
          <a:r>
            <a:rPr lang="es-CO" sz="2800" dirty="0">
              <a:latin typeface="Aharoni" panose="02010803020104030203" pitchFamily="2" charset="-79"/>
              <a:cs typeface="Aharoni" panose="02010803020104030203" pitchFamily="2" charset="-79"/>
            </a:rPr>
            <a:t>10</a:t>
          </a:r>
        </a:p>
      </dgm:t>
    </dgm:pt>
    <dgm:pt modelId="{121695C0-0B86-46BB-9654-9599F70E0598}" type="parTrans" cxnId="{58A3ACE2-BCD7-4F48-91F3-AC9F3D7E8D29}">
      <dgm:prSet/>
      <dgm:spPr/>
      <dgm:t>
        <a:bodyPr/>
        <a:lstStyle/>
        <a:p>
          <a:endParaRPr lang="es-CO" sz="1200"/>
        </a:p>
      </dgm:t>
    </dgm:pt>
    <dgm:pt modelId="{21655508-9B97-4368-B2E0-EA26129B8822}" type="sibTrans" cxnId="{58A3ACE2-BCD7-4F48-91F3-AC9F3D7E8D29}">
      <dgm:prSet/>
      <dgm:spPr/>
      <dgm:t>
        <a:bodyPr/>
        <a:lstStyle/>
        <a:p>
          <a:endParaRPr lang="es-CO" sz="1200"/>
        </a:p>
      </dgm:t>
    </dgm:pt>
    <dgm:pt modelId="{7AB4AA34-4DEC-474E-9EAC-96428D338946}">
      <dgm:prSet custT="1"/>
      <dgm:spPr/>
      <dgm:t>
        <a:bodyPr/>
        <a:lstStyle/>
        <a:p>
          <a:r>
            <a:rPr lang="es-CO" sz="2800" dirty="0">
              <a:latin typeface="Aharoni" panose="02010803020104030203" pitchFamily="2" charset="-79"/>
              <a:cs typeface="Aharoni" panose="02010803020104030203" pitchFamily="2" charset="-79"/>
            </a:rPr>
            <a:t>6</a:t>
          </a:r>
        </a:p>
      </dgm:t>
    </dgm:pt>
    <dgm:pt modelId="{59E70202-DC44-4B84-9257-30C94BB7E017}" type="parTrans" cxnId="{20EB5476-00D3-4665-8E0D-C5F530790DA0}">
      <dgm:prSet/>
      <dgm:spPr/>
      <dgm:t>
        <a:bodyPr/>
        <a:lstStyle/>
        <a:p>
          <a:endParaRPr lang="es-CO" sz="1200"/>
        </a:p>
      </dgm:t>
    </dgm:pt>
    <dgm:pt modelId="{3B261165-9940-4EBE-B90A-F5C2B5A85E62}" type="sibTrans" cxnId="{20EB5476-00D3-4665-8E0D-C5F530790DA0}">
      <dgm:prSet/>
      <dgm:spPr/>
      <dgm:t>
        <a:bodyPr/>
        <a:lstStyle/>
        <a:p>
          <a:endParaRPr lang="es-CO" sz="1200"/>
        </a:p>
      </dgm:t>
    </dgm:pt>
    <dgm:pt modelId="{EA2F56D2-CB14-4207-A359-42A6CB01B33E}">
      <dgm:prSet custT="1"/>
      <dgm:spPr/>
      <dgm:t>
        <a:bodyPr/>
        <a:lstStyle/>
        <a:p>
          <a:r>
            <a:rPr lang="es-CO" sz="2800" dirty="0">
              <a:latin typeface="Aharoni" panose="02010803020104030203" pitchFamily="2" charset="-79"/>
              <a:cs typeface="Aharoni" panose="02010803020104030203" pitchFamily="2" charset="-79"/>
            </a:rPr>
            <a:t>5</a:t>
          </a:r>
        </a:p>
      </dgm:t>
    </dgm:pt>
    <dgm:pt modelId="{A64F5F12-DDE7-48F4-B1A3-C5725F05892D}" type="parTrans" cxnId="{9A134E3D-798D-4EE9-A6E8-E878BEA8A0CF}">
      <dgm:prSet/>
      <dgm:spPr/>
      <dgm:t>
        <a:bodyPr/>
        <a:lstStyle/>
        <a:p>
          <a:endParaRPr lang="es-CO" sz="1200"/>
        </a:p>
      </dgm:t>
    </dgm:pt>
    <dgm:pt modelId="{7A8884D0-391C-488A-8324-5F7E991F2EB6}" type="sibTrans" cxnId="{9A134E3D-798D-4EE9-A6E8-E878BEA8A0CF}">
      <dgm:prSet/>
      <dgm:spPr/>
      <dgm:t>
        <a:bodyPr/>
        <a:lstStyle/>
        <a:p>
          <a:endParaRPr lang="es-CO" sz="1200"/>
        </a:p>
      </dgm:t>
    </dgm:pt>
    <dgm:pt modelId="{9E5E4219-54F4-4317-A0BC-0DBA8264CAB9}">
      <dgm:prSet custT="1"/>
      <dgm:spPr/>
      <dgm:t>
        <a:bodyPr/>
        <a:lstStyle/>
        <a:p>
          <a:r>
            <a:rPr lang="es-CO" sz="2800" dirty="0">
              <a:latin typeface="Aharoni" panose="02010803020104030203" pitchFamily="2" charset="-79"/>
              <a:cs typeface="Aharoni" panose="02010803020104030203" pitchFamily="2" charset="-79"/>
            </a:rPr>
            <a:t>7</a:t>
          </a:r>
        </a:p>
      </dgm:t>
    </dgm:pt>
    <dgm:pt modelId="{4ED8E646-C071-4D70-989D-F5D5781A57AB}" type="parTrans" cxnId="{21DB1B0F-CC16-4935-A2C5-364271015C01}">
      <dgm:prSet/>
      <dgm:spPr/>
      <dgm:t>
        <a:bodyPr/>
        <a:lstStyle/>
        <a:p>
          <a:endParaRPr lang="es-CO" sz="1200"/>
        </a:p>
      </dgm:t>
    </dgm:pt>
    <dgm:pt modelId="{64E31330-6079-4B11-A720-2D933F2554BF}" type="sibTrans" cxnId="{21DB1B0F-CC16-4935-A2C5-364271015C01}">
      <dgm:prSet/>
      <dgm:spPr/>
      <dgm:t>
        <a:bodyPr/>
        <a:lstStyle/>
        <a:p>
          <a:endParaRPr lang="es-CO" sz="1200"/>
        </a:p>
      </dgm:t>
    </dgm:pt>
    <dgm:pt modelId="{9D4D27A2-4CDE-4112-BEEE-901DB46BBF11}">
      <dgm:prSet custT="1"/>
      <dgm:spPr/>
      <dgm:t>
        <a:bodyPr/>
        <a:lstStyle/>
        <a:p>
          <a:r>
            <a:rPr lang="es-CO" sz="2800" dirty="0">
              <a:latin typeface="Aharoni" panose="02010803020104030203" pitchFamily="2" charset="-79"/>
              <a:cs typeface="Aharoni" panose="02010803020104030203" pitchFamily="2" charset="-79"/>
            </a:rPr>
            <a:t>9</a:t>
          </a:r>
        </a:p>
      </dgm:t>
    </dgm:pt>
    <dgm:pt modelId="{845A4CEC-E36D-49BD-9281-6F82C3744BE3}" type="parTrans" cxnId="{088951DB-F9FB-4BE6-9BEE-86D832C8ACE9}">
      <dgm:prSet/>
      <dgm:spPr/>
      <dgm:t>
        <a:bodyPr/>
        <a:lstStyle/>
        <a:p>
          <a:endParaRPr lang="es-CO" sz="1200"/>
        </a:p>
      </dgm:t>
    </dgm:pt>
    <dgm:pt modelId="{E0246571-558A-4178-AEB7-C04A7904755A}" type="sibTrans" cxnId="{088951DB-F9FB-4BE6-9BEE-86D832C8ACE9}">
      <dgm:prSet/>
      <dgm:spPr/>
      <dgm:t>
        <a:bodyPr/>
        <a:lstStyle/>
        <a:p>
          <a:endParaRPr lang="es-CO" sz="1200"/>
        </a:p>
      </dgm:t>
    </dgm:pt>
    <dgm:pt modelId="{44A05F2D-643F-4A4D-B2EE-EC291F8FF43C}">
      <dgm:prSet custT="1"/>
      <dgm:spPr/>
      <dgm:t>
        <a:bodyPr/>
        <a:lstStyle/>
        <a:p>
          <a:pPr>
            <a:buNone/>
          </a:pPr>
          <a:r>
            <a:rPr lang="es-ES" sz="1200" b="0" dirty="0">
              <a:latin typeface="+mn-lt"/>
              <a:cs typeface="Aharoni" panose="02010803020104030203" pitchFamily="2" charset="-79"/>
            </a:rPr>
            <a:t>ESTUDIO DE CASO ENTRE LA AUTORIDAD ADMINISTRATIVA Y LA RESPECTIVA AUTORIDAD TRADICIONAL INDÍGENA.</a:t>
          </a:r>
          <a:endParaRPr lang="es-CO" sz="1200" b="0" dirty="0">
            <a:latin typeface="+mn-lt"/>
            <a:cs typeface="Aharoni" panose="02010803020104030203" pitchFamily="2" charset="-79"/>
          </a:endParaRPr>
        </a:p>
      </dgm:t>
    </dgm:pt>
    <dgm:pt modelId="{40D4B803-EBAC-471A-8177-FCAF80C6FAFD}" type="parTrans" cxnId="{A1345254-0BCD-4A3E-B7AE-3BD32B6FADB7}">
      <dgm:prSet/>
      <dgm:spPr/>
      <dgm:t>
        <a:bodyPr/>
        <a:lstStyle/>
        <a:p>
          <a:endParaRPr lang="es-CO" sz="1200"/>
        </a:p>
      </dgm:t>
    </dgm:pt>
    <dgm:pt modelId="{00FFE26A-1B90-45DE-91F2-939272EF8040}" type="sibTrans" cxnId="{A1345254-0BCD-4A3E-B7AE-3BD32B6FADB7}">
      <dgm:prSet/>
      <dgm:spPr/>
      <dgm:t>
        <a:bodyPr/>
        <a:lstStyle/>
        <a:p>
          <a:endParaRPr lang="es-CO" sz="1200"/>
        </a:p>
      </dgm:t>
    </dgm:pt>
    <dgm:pt modelId="{92C2BA81-0140-46B5-9C3C-3998F0B53087}">
      <dgm:prSet custT="1"/>
      <dgm:spPr/>
      <dgm:t>
        <a:bodyPr/>
        <a:lstStyle/>
        <a:p>
          <a:pPr>
            <a:buNone/>
          </a:pPr>
          <a:r>
            <a:rPr lang="es-ES" sz="1200" b="0" dirty="0">
              <a:latin typeface="+mn-lt"/>
              <a:cs typeface="Aharoni" panose="02010803020104030203" pitchFamily="2" charset="-79"/>
            </a:rPr>
            <a:t>BÚSQUEDA DE REDES FAMILIARES Y VINCULARES.	</a:t>
          </a:r>
          <a:endParaRPr lang="es-CO" sz="1200" b="0" dirty="0">
            <a:latin typeface="+mn-lt"/>
            <a:cs typeface="Aharoni" panose="02010803020104030203" pitchFamily="2" charset="-79"/>
          </a:endParaRPr>
        </a:p>
      </dgm:t>
    </dgm:pt>
    <dgm:pt modelId="{9006D52C-7877-469F-AE0C-EF6CF7ED1D2C}" type="parTrans" cxnId="{B64314A0-B26C-41DF-9F68-83BD04B266A5}">
      <dgm:prSet/>
      <dgm:spPr/>
      <dgm:t>
        <a:bodyPr/>
        <a:lstStyle/>
        <a:p>
          <a:endParaRPr lang="es-CO" sz="1200"/>
        </a:p>
      </dgm:t>
    </dgm:pt>
    <dgm:pt modelId="{ADC02782-B85C-4405-9CDA-33D858A44B0B}" type="sibTrans" cxnId="{B64314A0-B26C-41DF-9F68-83BD04B266A5}">
      <dgm:prSet/>
      <dgm:spPr/>
      <dgm:t>
        <a:bodyPr/>
        <a:lstStyle/>
        <a:p>
          <a:endParaRPr lang="es-CO" sz="1200"/>
        </a:p>
      </dgm:t>
    </dgm:pt>
    <dgm:pt modelId="{9D733353-A409-4EFC-95E5-708406875411}">
      <dgm:prSet custT="1"/>
      <dgm:spPr/>
      <dgm:t>
        <a:bodyPr/>
        <a:lstStyle/>
        <a:p>
          <a:pPr>
            <a:buNone/>
          </a:pPr>
          <a:r>
            <a:rPr lang="es-ES" sz="1200" b="0" dirty="0">
              <a:latin typeface="+mn-lt"/>
              <a:cs typeface="Aharoni" panose="02010803020104030203" pitchFamily="2" charset="-79"/>
            </a:rPr>
            <a:t>DECRETO DE PRUEBAS: DICTAMEN PERICIAL EN EL MARCO DE LA LEY 1098 DE 2006</a:t>
          </a:r>
          <a:endParaRPr lang="es-CO" sz="1200" b="0" dirty="0">
            <a:latin typeface="+mn-lt"/>
            <a:cs typeface="Aharoni" panose="02010803020104030203" pitchFamily="2" charset="-79"/>
          </a:endParaRPr>
        </a:p>
      </dgm:t>
    </dgm:pt>
    <dgm:pt modelId="{72A450A5-E547-4FFB-AADA-AEAF780776A1}" type="parTrans" cxnId="{7BAF487C-6B89-4300-B470-7D27C6E30862}">
      <dgm:prSet/>
      <dgm:spPr/>
      <dgm:t>
        <a:bodyPr/>
        <a:lstStyle/>
        <a:p>
          <a:endParaRPr lang="es-CO" sz="1200"/>
        </a:p>
      </dgm:t>
    </dgm:pt>
    <dgm:pt modelId="{8D78270B-DCD9-4128-88A7-6220955D0AAA}" type="sibTrans" cxnId="{7BAF487C-6B89-4300-B470-7D27C6E30862}">
      <dgm:prSet/>
      <dgm:spPr/>
      <dgm:t>
        <a:bodyPr/>
        <a:lstStyle/>
        <a:p>
          <a:endParaRPr lang="es-CO" sz="1200"/>
        </a:p>
      </dgm:t>
    </dgm:pt>
    <dgm:pt modelId="{7AAE8896-27F3-4DB0-B1C2-1069FCCB231A}">
      <dgm:prSet custT="1"/>
      <dgm:spPr/>
      <dgm:t>
        <a:bodyPr/>
        <a:lstStyle/>
        <a:p>
          <a:pPr>
            <a:buNone/>
          </a:pPr>
          <a:r>
            <a:rPr lang="es-ES" sz="1200" b="0" dirty="0">
              <a:latin typeface="+mn-lt"/>
              <a:cs typeface="Aharoni" panose="02010803020104030203" pitchFamily="2" charset="-79"/>
            </a:rPr>
            <a:t>FIJACIÓN DE FECHA Y HORA PARA CELEBRAR LA AUDIENCIA DE PRÁCTICAS DE PRUEBAS Y FALLO.	</a:t>
          </a:r>
          <a:endParaRPr lang="es-CO" sz="1200" b="0" dirty="0">
            <a:latin typeface="+mn-lt"/>
            <a:cs typeface="Aharoni" panose="02010803020104030203" pitchFamily="2" charset="-79"/>
          </a:endParaRPr>
        </a:p>
      </dgm:t>
    </dgm:pt>
    <dgm:pt modelId="{6B1E30F8-D245-472F-9445-B99FF71DFBA7}" type="parTrans" cxnId="{11AD86F2-78FA-4687-9FC7-C1C21872A7BD}">
      <dgm:prSet/>
      <dgm:spPr/>
      <dgm:t>
        <a:bodyPr/>
        <a:lstStyle/>
        <a:p>
          <a:endParaRPr lang="es-CO" sz="1200"/>
        </a:p>
      </dgm:t>
    </dgm:pt>
    <dgm:pt modelId="{749066DD-2D00-4085-AE18-EFF9429C8A8B}" type="sibTrans" cxnId="{11AD86F2-78FA-4687-9FC7-C1C21872A7BD}">
      <dgm:prSet/>
      <dgm:spPr/>
      <dgm:t>
        <a:bodyPr/>
        <a:lstStyle/>
        <a:p>
          <a:endParaRPr lang="es-CO" sz="1200"/>
        </a:p>
      </dgm:t>
    </dgm:pt>
    <dgm:pt modelId="{2399AC9D-1CCC-4BEC-9239-BA9F0EE7D823}">
      <dgm:prSet custT="1"/>
      <dgm:spPr/>
      <dgm:t>
        <a:bodyPr/>
        <a:lstStyle/>
        <a:p>
          <a:pPr algn="just">
            <a:buNone/>
          </a:pPr>
          <a:r>
            <a:rPr lang="es-ES" sz="1200" b="0" dirty="0">
              <a:latin typeface="+mn-lt"/>
              <a:cs typeface="Aharoni" panose="02010803020104030203" pitchFamily="2" charset="-79"/>
            </a:rPr>
            <a:t>AUDIENCIA DE PRÁCTICA DE PRUEBAS Y FALLO DE RESTABLECIMIENTO DE DERECHOS: EN DECLARATORIA DE VULNERACIÓN DE DERECHOS,  DECLARATORIA EN SITUACIÓN DE ADOPTABILIDAD, CASOS ATÍPICOS.	</a:t>
          </a:r>
          <a:endParaRPr lang="es-CO" sz="1200" b="0" dirty="0">
            <a:latin typeface="+mn-lt"/>
            <a:cs typeface="Aharoni" panose="02010803020104030203" pitchFamily="2" charset="-79"/>
          </a:endParaRPr>
        </a:p>
      </dgm:t>
    </dgm:pt>
    <dgm:pt modelId="{52BC10DA-49BF-433D-AD8D-3126EC975FF5}" type="parTrans" cxnId="{A7F02768-28FD-4866-8D27-03D9877C487D}">
      <dgm:prSet/>
      <dgm:spPr/>
      <dgm:t>
        <a:bodyPr/>
        <a:lstStyle/>
        <a:p>
          <a:endParaRPr lang="es-CO" sz="1200"/>
        </a:p>
      </dgm:t>
    </dgm:pt>
    <dgm:pt modelId="{AEBA5E07-81AF-457F-AB56-0DA7ECA9EEFE}" type="sibTrans" cxnId="{A7F02768-28FD-4866-8D27-03D9877C487D}">
      <dgm:prSet/>
      <dgm:spPr/>
      <dgm:t>
        <a:bodyPr/>
        <a:lstStyle/>
        <a:p>
          <a:endParaRPr lang="es-CO" sz="1200"/>
        </a:p>
      </dgm:t>
    </dgm:pt>
    <dgm:pt modelId="{F690744B-2D06-4243-BB52-59A664AED012}">
      <dgm:prSet custT="1"/>
      <dgm:spPr/>
      <dgm:t>
        <a:bodyPr/>
        <a:lstStyle/>
        <a:p>
          <a:pPr>
            <a:buNone/>
          </a:pPr>
          <a:r>
            <a:rPr lang="es-ES" sz="1200" b="0" dirty="0">
              <a:latin typeface="+mn-lt"/>
              <a:cs typeface="Aharoni" panose="02010803020104030203" pitchFamily="2" charset="-79"/>
            </a:rPr>
            <a:t>ACCIONES DIFERENCIALES QUE SE DESPRENDEN DE LA PRÁCTICA DE PRUEBAS Y FALLO DE RESTABLECIMIENTO DE DERECHOS.</a:t>
          </a:r>
          <a:endParaRPr lang="es-CO" sz="1200" b="0" dirty="0">
            <a:latin typeface="+mn-lt"/>
            <a:cs typeface="Aharoni" panose="02010803020104030203" pitchFamily="2" charset="-79"/>
          </a:endParaRPr>
        </a:p>
      </dgm:t>
    </dgm:pt>
    <dgm:pt modelId="{AE70AC9D-9392-4E4B-AF6D-6302652A6433}" type="parTrans" cxnId="{0BFBDF3E-33F6-4F1B-BAE9-60AE093DA0AD}">
      <dgm:prSet/>
      <dgm:spPr/>
      <dgm:t>
        <a:bodyPr/>
        <a:lstStyle/>
        <a:p>
          <a:endParaRPr lang="es-CO" sz="1200"/>
        </a:p>
      </dgm:t>
    </dgm:pt>
    <dgm:pt modelId="{B3388644-1DE7-4EBB-8894-71B3868B7ED5}" type="sibTrans" cxnId="{0BFBDF3E-33F6-4F1B-BAE9-60AE093DA0AD}">
      <dgm:prSet/>
      <dgm:spPr/>
      <dgm:t>
        <a:bodyPr/>
        <a:lstStyle/>
        <a:p>
          <a:endParaRPr lang="es-CO" sz="1200"/>
        </a:p>
      </dgm:t>
    </dgm:pt>
    <dgm:pt modelId="{91BEB685-C898-44CE-A603-8D6E212C9173}">
      <dgm:prSet custT="1"/>
      <dgm:spPr/>
      <dgm:t>
        <a:bodyPr/>
        <a:lstStyle/>
        <a:p>
          <a:pPr>
            <a:buNone/>
          </a:pPr>
          <a:r>
            <a:rPr lang="es-ES" sz="1200" b="0" dirty="0">
              <a:latin typeface="+mn-lt"/>
              <a:cs typeface="Aharoni" panose="02010803020104030203" pitchFamily="2" charset="-79"/>
            </a:rPr>
            <a:t>HOMOLOGACIÓN	</a:t>
          </a:r>
          <a:endParaRPr lang="es-CO" sz="1200" b="0" dirty="0">
            <a:latin typeface="+mn-lt"/>
            <a:cs typeface="Aharoni" panose="02010803020104030203" pitchFamily="2" charset="-79"/>
          </a:endParaRPr>
        </a:p>
      </dgm:t>
    </dgm:pt>
    <dgm:pt modelId="{821B3281-F99F-48FF-9AE8-91924F3CA9B7}" type="parTrans" cxnId="{3BA01547-9F33-438B-8E4F-6D2342D6A481}">
      <dgm:prSet/>
      <dgm:spPr/>
      <dgm:t>
        <a:bodyPr/>
        <a:lstStyle/>
        <a:p>
          <a:endParaRPr lang="es-CO" sz="1200"/>
        </a:p>
      </dgm:t>
    </dgm:pt>
    <dgm:pt modelId="{EFB028B7-EE12-4916-90C4-E024C95E5D87}" type="sibTrans" cxnId="{3BA01547-9F33-438B-8E4F-6D2342D6A481}">
      <dgm:prSet/>
      <dgm:spPr/>
      <dgm:t>
        <a:bodyPr/>
        <a:lstStyle/>
        <a:p>
          <a:endParaRPr lang="es-CO" sz="1200"/>
        </a:p>
      </dgm:t>
    </dgm:pt>
    <dgm:pt modelId="{61BA66B4-C5F0-4066-BCC1-878674E4C93D}" type="pres">
      <dgm:prSet presAssocID="{47933349-F450-4BDE-935D-1AD7FF8D4525}" presName="linearFlow" presStyleCnt="0">
        <dgm:presLayoutVars>
          <dgm:dir/>
          <dgm:animLvl val="lvl"/>
          <dgm:resizeHandles val="exact"/>
        </dgm:presLayoutVars>
      </dgm:prSet>
      <dgm:spPr/>
    </dgm:pt>
    <dgm:pt modelId="{C9AE2C3A-96AE-4B99-AE4A-A2AAF27829FB}" type="pres">
      <dgm:prSet presAssocID="{3DB2B63E-7861-46AA-AA61-7A4DAFF19DF8}" presName="composite" presStyleCnt="0"/>
      <dgm:spPr/>
    </dgm:pt>
    <dgm:pt modelId="{77CE1F4A-E7F8-47A2-9F3D-6A706D0DE1CD}" type="pres">
      <dgm:prSet presAssocID="{3DB2B63E-7861-46AA-AA61-7A4DAFF19DF8}" presName="parentText" presStyleLbl="alignNode1" presStyleIdx="0" presStyleCnt="11">
        <dgm:presLayoutVars>
          <dgm:chMax val="1"/>
          <dgm:bulletEnabled val="1"/>
        </dgm:presLayoutVars>
      </dgm:prSet>
      <dgm:spPr/>
    </dgm:pt>
    <dgm:pt modelId="{B5DBEA8E-DCEE-4256-BB60-A0FD14D38A23}" type="pres">
      <dgm:prSet presAssocID="{3DB2B63E-7861-46AA-AA61-7A4DAFF19DF8}" presName="descendantText" presStyleLbl="alignAcc1" presStyleIdx="0" presStyleCnt="11">
        <dgm:presLayoutVars>
          <dgm:bulletEnabled val="1"/>
        </dgm:presLayoutVars>
      </dgm:prSet>
      <dgm:spPr/>
    </dgm:pt>
    <dgm:pt modelId="{DF6C28AA-8839-4AE1-84E5-2A763F7C766A}" type="pres">
      <dgm:prSet presAssocID="{C4A28913-F290-4962-8EF9-C73E9700659F}" presName="sp" presStyleCnt="0"/>
      <dgm:spPr/>
    </dgm:pt>
    <dgm:pt modelId="{74D5B4B3-EAE9-4DAF-BD7B-08E66F3E97F5}" type="pres">
      <dgm:prSet presAssocID="{1696373B-8273-497E-914E-2E381CEA85CE}" presName="composite" presStyleCnt="0"/>
      <dgm:spPr/>
    </dgm:pt>
    <dgm:pt modelId="{0054EB3E-F2A1-4144-AD2B-06A7D4656F11}" type="pres">
      <dgm:prSet presAssocID="{1696373B-8273-497E-914E-2E381CEA85CE}" presName="parentText" presStyleLbl="alignNode1" presStyleIdx="1" presStyleCnt="11">
        <dgm:presLayoutVars>
          <dgm:chMax val="1"/>
          <dgm:bulletEnabled val="1"/>
        </dgm:presLayoutVars>
      </dgm:prSet>
      <dgm:spPr/>
    </dgm:pt>
    <dgm:pt modelId="{DC8D771C-3F9F-4757-BA4C-8AF538A30B89}" type="pres">
      <dgm:prSet presAssocID="{1696373B-8273-497E-914E-2E381CEA85CE}" presName="descendantText" presStyleLbl="alignAcc1" presStyleIdx="1" presStyleCnt="11">
        <dgm:presLayoutVars>
          <dgm:bulletEnabled val="1"/>
        </dgm:presLayoutVars>
      </dgm:prSet>
      <dgm:spPr/>
    </dgm:pt>
    <dgm:pt modelId="{9BE64789-4A96-467E-B9F0-FE7070B71AA9}" type="pres">
      <dgm:prSet presAssocID="{C1971119-5FBC-4030-9ABD-53BB1E119773}" presName="sp" presStyleCnt="0"/>
      <dgm:spPr/>
    </dgm:pt>
    <dgm:pt modelId="{CC20C8CA-BA79-43DE-8F59-A2AE4895EB99}" type="pres">
      <dgm:prSet presAssocID="{1FF855D4-30B7-4276-81F5-BF8A71849431}" presName="composite" presStyleCnt="0"/>
      <dgm:spPr/>
    </dgm:pt>
    <dgm:pt modelId="{CB2C7FAC-4553-462C-A0FC-0E6C93D7D7BA}" type="pres">
      <dgm:prSet presAssocID="{1FF855D4-30B7-4276-81F5-BF8A71849431}" presName="parentText" presStyleLbl="alignNode1" presStyleIdx="2" presStyleCnt="11">
        <dgm:presLayoutVars>
          <dgm:chMax val="1"/>
          <dgm:bulletEnabled val="1"/>
        </dgm:presLayoutVars>
      </dgm:prSet>
      <dgm:spPr/>
    </dgm:pt>
    <dgm:pt modelId="{1ACBC011-F6B3-47A8-931F-21F55317428F}" type="pres">
      <dgm:prSet presAssocID="{1FF855D4-30B7-4276-81F5-BF8A71849431}" presName="descendantText" presStyleLbl="alignAcc1" presStyleIdx="2" presStyleCnt="11">
        <dgm:presLayoutVars>
          <dgm:bulletEnabled val="1"/>
        </dgm:presLayoutVars>
      </dgm:prSet>
      <dgm:spPr/>
    </dgm:pt>
    <dgm:pt modelId="{770C0868-C592-4A39-89E6-F19F6A3C53B9}" type="pres">
      <dgm:prSet presAssocID="{BC0C4993-9F45-408B-BA93-E04FA66F4D76}" presName="sp" presStyleCnt="0"/>
      <dgm:spPr/>
    </dgm:pt>
    <dgm:pt modelId="{A5703A75-ACE9-4000-8582-5493DDDFE47C}" type="pres">
      <dgm:prSet presAssocID="{98022FAB-2321-4881-9B3D-109594B9F4CB}" presName="composite" presStyleCnt="0"/>
      <dgm:spPr/>
    </dgm:pt>
    <dgm:pt modelId="{85A4271D-051F-4838-B335-9550E5C3845E}" type="pres">
      <dgm:prSet presAssocID="{98022FAB-2321-4881-9B3D-109594B9F4CB}" presName="parentText" presStyleLbl="alignNode1" presStyleIdx="3" presStyleCnt="11">
        <dgm:presLayoutVars>
          <dgm:chMax val="1"/>
          <dgm:bulletEnabled val="1"/>
        </dgm:presLayoutVars>
      </dgm:prSet>
      <dgm:spPr/>
    </dgm:pt>
    <dgm:pt modelId="{D63AA727-04CB-4386-9CF7-43E3F7C042BC}" type="pres">
      <dgm:prSet presAssocID="{98022FAB-2321-4881-9B3D-109594B9F4CB}" presName="descendantText" presStyleLbl="alignAcc1" presStyleIdx="3" presStyleCnt="11">
        <dgm:presLayoutVars>
          <dgm:bulletEnabled val="1"/>
        </dgm:presLayoutVars>
      </dgm:prSet>
      <dgm:spPr/>
    </dgm:pt>
    <dgm:pt modelId="{472E4B5F-A39C-4ED2-BBD7-5375B3F8C4D3}" type="pres">
      <dgm:prSet presAssocID="{2A9D2AC1-8932-45BD-B7CE-4A3E9AE43EE9}" presName="sp" presStyleCnt="0"/>
      <dgm:spPr/>
    </dgm:pt>
    <dgm:pt modelId="{60A8F1F8-4167-4083-87CD-D11907D33D44}" type="pres">
      <dgm:prSet presAssocID="{EA2F56D2-CB14-4207-A359-42A6CB01B33E}" presName="composite" presStyleCnt="0"/>
      <dgm:spPr/>
    </dgm:pt>
    <dgm:pt modelId="{4F2B6E77-CA2F-4C0E-AB0D-CA994D716EE4}" type="pres">
      <dgm:prSet presAssocID="{EA2F56D2-CB14-4207-A359-42A6CB01B33E}" presName="parentText" presStyleLbl="alignNode1" presStyleIdx="4" presStyleCnt="11">
        <dgm:presLayoutVars>
          <dgm:chMax val="1"/>
          <dgm:bulletEnabled val="1"/>
        </dgm:presLayoutVars>
      </dgm:prSet>
      <dgm:spPr/>
    </dgm:pt>
    <dgm:pt modelId="{96A15016-48E2-43E9-894F-BD2C74078235}" type="pres">
      <dgm:prSet presAssocID="{EA2F56D2-CB14-4207-A359-42A6CB01B33E}" presName="descendantText" presStyleLbl="alignAcc1" presStyleIdx="4" presStyleCnt="11">
        <dgm:presLayoutVars>
          <dgm:bulletEnabled val="1"/>
        </dgm:presLayoutVars>
      </dgm:prSet>
      <dgm:spPr/>
    </dgm:pt>
    <dgm:pt modelId="{506C0B37-3C92-427A-AD7E-40BB0B646205}" type="pres">
      <dgm:prSet presAssocID="{7A8884D0-391C-488A-8324-5F7E991F2EB6}" presName="sp" presStyleCnt="0"/>
      <dgm:spPr/>
    </dgm:pt>
    <dgm:pt modelId="{573A6385-58B6-4A56-99D8-BD68640D9E70}" type="pres">
      <dgm:prSet presAssocID="{7AB4AA34-4DEC-474E-9EAC-96428D338946}" presName="composite" presStyleCnt="0"/>
      <dgm:spPr/>
    </dgm:pt>
    <dgm:pt modelId="{DF65B500-2612-4E9C-80E6-40B8CF4E9E5E}" type="pres">
      <dgm:prSet presAssocID="{7AB4AA34-4DEC-474E-9EAC-96428D338946}" presName="parentText" presStyleLbl="alignNode1" presStyleIdx="5" presStyleCnt="11">
        <dgm:presLayoutVars>
          <dgm:chMax val="1"/>
          <dgm:bulletEnabled val="1"/>
        </dgm:presLayoutVars>
      </dgm:prSet>
      <dgm:spPr/>
    </dgm:pt>
    <dgm:pt modelId="{0A522F18-F11C-474F-9BAC-32216C9AC24F}" type="pres">
      <dgm:prSet presAssocID="{7AB4AA34-4DEC-474E-9EAC-96428D338946}" presName="descendantText" presStyleLbl="alignAcc1" presStyleIdx="5" presStyleCnt="11">
        <dgm:presLayoutVars>
          <dgm:bulletEnabled val="1"/>
        </dgm:presLayoutVars>
      </dgm:prSet>
      <dgm:spPr/>
    </dgm:pt>
    <dgm:pt modelId="{F2E01638-7CEE-408E-BB73-3BC0EE62BCBC}" type="pres">
      <dgm:prSet presAssocID="{3B261165-9940-4EBE-B90A-F5C2B5A85E62}" presName="sp" presStyleCnt="0"/>
      <dgm:spPr/>
    </dgm:pt>
    <dgm:pt modelId="{16E32818-E2ED-49FB-B479-E893948610C3}" type="pres">
      <dgm:prSet presAssocID="{9E5E4219-54F4-4317-A0BC-0DBA8264CAB9}" presName="composite" presStyleCnt="0"/>
      <dgm:spPr/>
    </dgm:pt>
    <dgm:pt modelId="{DB3E5C44-F4FC-4C09-B748-2DD701DCBA24}" type="pres">
      <dgm:prSet presAssocID="{9E5E4219-54F4-4317-A0BC-0DBA8264CAB9}" presName="parentText" presStyleLbl="alignNode1" presStyleIdx="6" presStyleCnt="11">
        <dgm:presLayoutVars>
          <dgm:chMax val="1"/>
          <dgm:bulletEnabled val="1"/>
        </dgm:presLayoutVars>
      </dgm:prSet>
      <dgm:spPr/>
    </dgm:pt>
    <dgm:pt modelId="{FD0DC82C-ED79-45C7-9465-528A2C7E05ED}" type="pres">
      <dgm:prSet presAssocID="{9E5E4219-54F4-4317-A0BC-0DBA8264CAB9}" presName="descendantText" presStyleLbl="alignAcc1" presStyleIdx="6" presStyleCnt="11" custLinFactNeighborX="-3876" custLinFactNeighborY="20662">
        <dgm:presLayoutVars>
          <dgm:bulletEnabled val="1"/>
        </dgm:presLayoutVars>
      </dgm:prSet>
      <dgm:spPr/>
    </dgm:pt>
    <dgm:pt modelId="{D14646E1-A6A5-46A1-B127-EFAFBCE6BE01}" type="pres">
      <dgm:prSet presAssocID="{64E31330-6079-4B11-A720-2D933F2554BF}" presName="sp" presStyleCnt="0"/>
      <dgm:spPr/>
    </dgm:pt>
    <dgm:pt modelId="{43B2E383-F791-4290-9F1D-3E0EF846C652}" type="pres">
      <dgm:prSet presAssocID="{46D62C25-CD69-48DA-87F6-DF6B57798DA0}" presName="composite" presStyleCnt="0"/>
      <dgm:spPr/>
    </dgm:pt>
    <dgm:pt modelId="{1EA2CA9A-952E-41AA-A518-8B510AD642ED}" type="pres">
      <dgm:prSet presAssocID="{46D62C25-CD69-48DA-87F6-DF6B57798DA0}" presName="parentText" presStyleLbl="alignNode1" presStyleIdx="7" presStyleCnt="11">
        <dgm:presLayoutVars>
          <dgm:chMax val="1"/>
          <dgm:bulletEnabled val="1"/>
        </dgm:presLayoutVars>
      </dgm:prSet>
      <dgm:spPr/>
    </dgm:pt>
    <dgm:pt modelId="{B1AA2DC9-3D83-4200-BE16-D2EDC83E5BB1}" type="pres">
      <dgm:prSet presAssocID="{46D62C25-CD69-48DA-87F6-DF6B57798DA0}" presName="descendantText" presStyleLbl="alignAcc1" presStyleIdx="7" presStyleCnt="11">
        <dgm:presLayoutVars>
          <dgm:bulletEnabled val="1"/>
        </dgm:presLayoutVars>
      </dgm:prSet>
      <dgm:spPr/>
    </dgm:pt>
    <dgm:pt modelId="{7B20A246-5AEE-420B-B569-0D1AD0837099}" type="pres">
      <dgm:prSet presAssocID="{C6AAAE56-14E7-45ED-B45F-1CA95D983FF5}" presName="sp" presStyleCnt="0"/>
      <dgm:spPr/>
    </dgm:pt>
    <dgm:pt modelId="{F47232DE-31DC-4947-8D6F-52CA4309A024}" type="pres">
      <dgm:prSet presAssocID="{9D4D27A2-4CDE-4112-BEEE-901DB46BBF11}" presName="composite" presStyleCnt="0"/>
      <dgm:spPr/>
    </dgm:pt>
    <dgm:pt modelId="{3EA409F7-5FC7-4473-8BBA-033D376C7BE8}" type="pres">
      <dgm:prSet presAssocID="{9D4D27A2-4CDE-4112-BEEE-901DB46BBF11}" presName="parentText" presStyleLbl="alignNode1" presStyleIdx="8" presStyleCnt="11">
        <dgm:presLayoutVars>
          <dgm:chMax val="1"/>
          <dgm:bulletEnabled val="1"/>
        </dgm:presLayoutVars>
      </dgm:prSet>
      <dgm:spPr/>
    </dgm:pt>
    <dgm:pt modelId="{B0EB3490-A3FF-46B1-8D8F-E4F5723E695D}" type="pres">
      <dgm:prSet presAssocID="{9D4D27A2-4CDE-4112-BEEE-901DB46BBF11}" presName="descendantText" presStyleLbl="alignAcc1" presStyleIdx="8" presStyleCnt="11">
        <dgm:presLayoutVars>
          <dgm:bulletEnabled val="1"/>
        </dgm:presLayoutVars>
      </dgm:prSet>
      <dgm:spPr/>
    </dgm:pt>
    <dgm:pt modelId="{CCA77946-B077-466C-9B60-B8EC14C509FC}" type="pres">
      <dgm:prSet presAssocID="{E0246571-558A-4178-AEB7-C04A7904755A}" presName="sp" presStyleCnt="0"/>
      <dgm:spPr/>
    </dgm:pt>
    <dgm:pt modelId="{F516E0C2-A8F0-4630-886C-BBF0D90925DA}" type="pres">
      <dgm:prSet presAssocID="{3E4F2A30-D497-4AB6-A457-32A805F61283}" presName="composite" presStyleCnt="0"/>
      <dgm:spPr/>
    </dgm:pt>
    <dgm:pt modelId="{B61964D3-2C11-4720-A002-137974BCF259}" type="pres">
      <dgm:prSet presAssocID="{3E4F2A30-D497-4AB6-A457-32A805F61283}" presName="parentText" presStyleLbl="alignNode1" presStyleIdx="9" presStyleCnt="11">
        <dgm:presLayoutVars>
          <dgm:chMax val="1"/>
          <dgm:bulletEnabled val="1"/>
        </dgm:presLayoutVars>
      </dgm:prSet>
      <dgm:spPr/>
    </dgm:pt>
    <dgm:pt modelId="{1A573DA1-4B50-4BE7-90CC-D480EACC113F}" type="pres">
      <dgm:prSet presAssocID="{3E4F2A30-D497-4AB6-A457-32A805F61283}" presName="descendantText" presStyleLbl="alignAcc1" presStyleIdx="9" presStyleCnt="11">
        <dgm:presLayoutVars>
          <dgm:bulletEnabled val="1"/>
        </dgm:presLayoutVars>
      </dgm:prSet>
      <dgm:spPr/>
    </dgm:pt>
    <dgm:pt modelId="{3AE31FDC-CBC9-496A-A475-84EEF929DE94}" type="pres">
      <dgm:prSet presAssocID="{21655508-9B97-4368-B2E0-EA26129B8822}" presName="sp" presStyleCnt="0"/>
      <dgm:spPr/>
    </dgm:pt>
    <dgm:pt modelId="{8A3E23BE-B6D1-4E23-BB5E-71E79B51D46D}" type="pres">
      <dgm:prSet presAssocID="{991E3B31-D5EE-426F-8AE3-925408420A42}" presName="composite" presStyleCnt="0"/>
      <dgm:spPr/>
    </dgm:pt>
    <dgm:pt modelId="{4F32B392-3ED1-49BF-B694-B8015F116063}" type="pres">
      <dgm:prSet presAssocID="{991E3B31-D5EE-426F-8AE3-925408420A42}" presName="parentText" presStyleLbl="alignNode1" presStyleIdx="10" presStyleCnt="11">
        <dgm:presLayoutVars>
          <dgm:chMax val="1"/>
          <dgm:bulletEnabled val="1"/>
        </dgm:presLayoutVars>
      </dgm:prSet>
      <dgm:spPr/>
    </dgm:pt>
    <dgm:pt modelId="{9BED763E-F41D-4F57-A85B-7E7282991E57}" type="pres">
      <dgm:prSet presAssocID="{991E3B31-D5EE-426F-8AE3-925408420A42}" presName="descendantText" presStyleLbl="alignAcc1" presStyleIdx="10" presStyleCnt="11">
        <dgm:presLayoutVars>
          <dgm:bulletEnabled val="1"/>
        </dgm:presLayoutVars>
      </dgm:prSet>
      <dgm:spPr/>
    </dgm:pt>
  </dgm:ptLst>
  <dgm:cxnLst>
    <dgm:cxn modelId="{21DB1B0F-CC16-4935-A2C5-364271015C01}" srcId="{47933349-F450-4BDE-935D-1AD7FF8D4525}" destId="{9E5E4219-54F4-4317-A0BC-0DBA8264CAB9}" srcOrd="6" destOrd="0" parTransId="{4ED8E646-C071-4D70-989D-F5D5781A57AB}" sibTransId="{64E31330-6079-4B11-A720-2D933F2554BF}"/>
    <dgm:cxn modelId="{E4B07010-148D-4DBB-9FD9-169A9127846D}" type="presOf" srcId="{1FF855D4-30B7-4276-81F5-BF8A71849431}" destId="{CB2C7FAC-4553-462C-A0FC-0E6C93D7D7BA}" srcOrd="0" destOrd="0" presId="urn:microsoft.com/office/officeart/2005/8/layout/chevron2"/>
    <dgm:cxn modelId="{5ECE5A16-6C90-404A-B205-DE426656AA4D}" srcId="{47933349-F450-4BDE-935D-1AD7FF8D4525}" destId="{3DB2B63E-7861-46AA-AA61-7A4DAFF19DF8}" srcOrd="0" destOrd="0" parTransId="{B19FA2CC-53D6-4907-B823-124C56A0EC97}" sibTransId="{C4A28913-F290-4962-8EF9-C73E9700659F}"/>
    <dgm:cxn modelId="{A1C24521-E2AD-4B65-B4D6-A03A2A966358}" type="presOf" srcId="{5D9AC620-9CC2-4879-B024-98E81FA1BCB6}" destId="{9BED763E-F41D-4F57-A85B-7E7282991E57}" srcOrd="0" destOrd="0" presId="urn:microsoft.com/office/officeart/2005/8/layout/chevron2"/>
    <dgm:cxn modelId="{39E2CA2C-CED5-48C5-8FFE-923BA784CA5E}" type="presOf" srcId="{3FB16072-FB95-41DC-969E-CBC22565A677}" destId="{D63AA727-04CB-4386-9CF7-43E3F7C042BC}" srcOrd="0" destOrd="0" presId="urn:microsoft.com/office/officeart/2005/8/layout/chevron2"/>
    <dgm:cxn modelId="{0E8EB22E-6299-4184-A6DA-4E05F61CB805}" type="presOf" srcId="{47933349-F450-4BDE-935D-1AD7FF8D4525}" destId="{61BA66B4-C5F0-4066-BCC1-878674E4C93D}" srcOrd="0" destOrd="0" presId="urn:microsoft.com/office/officeart/2005/8/layout/chevron2"/>
    <dgm:cxn modelId="{9A001238-66EB-4647-9F3A-B230B8311FDE}" type="presOf" srcId="{7AAE8896-27F3-4DB0-B1C2-1069FCCB231A}" destId="{FD0DC82C-ED79-45C7-9465-528A2C7E05ED}" srcOrd="0" destOrd="0" presId="urn:microsoft.com/office/officeart/2005/8/layout/chevron2"/>
    <dgm:cxn modelId="{91A01F38-5BC9-422A-AE1C-FD3184913409}" srcId="{47933349-F450-4BDE-935D-1AD7FF8D4525}" destId="{98022FAB-2321-4881-9B3D-109594B9F4CB}" srcOrd="3" destOrd="0" parTransId="{4EBE5CEA-1B5C-4335-9C72-A311472C6940}" sibTransId="{2A9D2AC1-8932-45BD-B7CE-4A3E9AE43EE9}"/>
    <dgm:cxn modelId="{9A134E3D-798D-4EE9-A6E8-E878BEA8A0CF}" srcId="{47933349-F450-4BDE-935D-1AD7FF8D4525}" destId="{EA2F56D2-CB14-4207-A359-42A6CB01B33E}" srcOrd="4" destOrd="0" parTransId="{A64F5F12-DDE7-48F4-B1A3-C5725F05892D}" sibTransId="{7A8884D0-391C-488A-8324-5F7E991F2EB6}"/>
    <dgm:cxn modelId="{0BFBDF3E-33F6-4F1B-BAE9-60AE093DA0AD}" srcId="{9D4D27A2-4CDE-4112-BEEE-901DB46BBF11}" destId="{F690744B-2D06-4243-BB52-59A664AED012}" srcOrd="0" destOrd="0" parTransId="{AE70AC9D-9392-4E4B-AF6D-6302652A6433}" sibTransId="{B3388644-1DE7-4EBB-8894-71B3868B7ED5}"/>
    <dgm:cxn modelId="{3BA01547-9F33-438B-8E4F-6D2342D6A481}" srcId="{3E4F2A30-D497-4AB6-A457-32A805F61283}" destId="{91BEB685-C898-44CE-A603-8D6E212C9173}" srcOrd="0" destOrd="0" parTransId="{821B3281-F99F-48FF-9AE8-91924F3CA9B7}" sibTransId="{EFB028B7-EE12-4916-90C4-E024C95E5D87}"/>
    <dgm:cxn modelId="{E7C71B49-DC08-472C-B779-2E064D9F0550}" type="presOf" srcId="{92C2BA81-0140-46B5-9C3C-3998F0B53087}" destId="{96A15016-48E2-43E9-894F-BD2C74078235}" srcOrd="0" destOrd="0" presId="urn:microsoft.com/office/officeart/2005/8/layout/chevron2"/>
    <dgm:cxn modelId="{BD751F4B-4FAA-4FFC-A3EF-E47D5F12AB17}" type="presOf" srcId="{46D62C25-CD69-48DA-87F6-DF6B57798DA0}" destId="{1EA2CA9A-952E-41AA-A518-8B510AD642ED}" srcOrd="0" destOrd="0" presId="urn:microsoft.com/office/officeart/2005/8/layout/chevron2"/>
    <dgm:cxn modelId="{1912604D-9B45-40FC-91B5-E6230EA335E8}" type="presOf" srcId="{9D733353-A409-4EFC-95E5-708406875411}" destId="{0A522F18-F11C-474F-9BAC-32216C9AC24F}" srcOrd="0" destOrd="0" presId="urn:microsoft.com/office/officeart/2005/8/layout/chevron2"/>
    <dgm:cxn modelId="{6D68C550-F368-4D89-BD11-1159D0699731}" type="presOf" srcId="{3DB2B63E-7861-46AA-AA61-7A4DAFF19DF8}" destId="{77CE1F4A-E7F8-47A2-9F3D-6A706D0DE1CD}" srcOrd="0" destOrd="0" presId="urn:microsoft.com/office/officeart/2005/8/layout/chevron2"/>
    <dgm:cxn modelId="{A1345254-0BCD-4A3E-B7AE-3BD32B6FADB7}" srcId="{1FF855D4-30B7-4276-81F5-BF8A71849431}" destId="{44A05F2D-643F-4A4D-B2EE-EC291F8FF43C}" srcOrd="0" destOrd="0" parTransId="{40D4B803-EBAC-471A-8177-FCAF80C6FAFD}" sibTransId="{00FFE26A-1B90-45DE-91F2-939272EF8040}"/>
    <dgm:cxn modelId="{EF8C5956-E82C-4CFB-8300-6CBF61A98AAB}" type="presOf" srcId="{44A05F2D-643F-4A4D-B2EE-EC291F8FF43C}" destId="{1ACBC011-F6B3-47A8-931F-21F55317428F}" srcOrd="0" destOrd="0" presId="urn:microsoft.com/office/officeart/2005/8/layout/chevron2"/>
    <dgm:cxn modelId="{34F1A457-EB76-466F-AE9C-8C4EE63347AE}" srcId="{47933349-F450-4BDE-935D-1AD7FF8D4525}" destId="{1696373B-8273-497E-914E-2E381CEA85CE}" srcOrd="1" destOrd="0" parTransId="{14E05343-4B14-47BB-9FB0-C362AF2F1839}" sibTransId="{C1971119-5FBC-4030-9ABD-53BB1E119773}"/>
    <dgm:cxn modelId="{7315375F-EBC7-4228-BDBF-B77D22B16189}" type="presOf" srcId="{F690744B-2D06-4243-BB52-59A664AED012}" destId="{B0EB3490-A3FF-46B1-8D8F-E4F5723E695D}" srcOrd="0" destOrd="0" presId="urn:microsoft.com/office/officeart/2005/8/layout/chevron2"/>
    <dgm:cxn modelId="{E021BB61-27D5-476C-92C6-D3D2273E4ECE}" type="presOf" srcId="{9D4D27A2-4CDE-4112-BEEE-901DB46BBF11}" destId="{3EA409F7-5FC7-4473-8BBA-033D376C7BE8}" srcOrd="0" destOrd="0" presId="urn:microsoft.com/office/officeart/2005/8/layout/chevron2"/>
    <dgm:cxn modelId="{35006F62-0E05-43A5-B487-DABC8DBEF413}" type="presOf" srcId="{7AB4AA34-4DEC-474E-9EAC-96428D338946}" destId="{DF65B500-2612-4E9C-80E6-40B8CF4E9E5E}" srcOrd="0" destOrd="0" presId="urn:microsoft.com/office/officeart/2005/8/layout/chevron2"/>
    <dgm:cxn modelId="{F6AB5267-9D56-4390-A860-A92B3493D7A0}" type="presOf" srcId="{9E5E4219-54F4-4317-A0BC-0DBA8264CAB9}" destId="{DB3E5C44-F4FC-4C09-B748-2DD701DCBA24}" srcOrd="0" destOrd="0" presId="urn:microsoft.com/office/officeart/2005/8/layout/chevron2"/>
    <dgm:cxn modelId="{A7F02768-28FD-4866-8D27-03D9877C487D}" srcId="{46D62C25-CD69-48DA-87F6-DF6B57798DA0}" destId="{2399AC9D-1CCC-4BEC-9239-BA9F0EE7D823}" srcOrd="0" destOrd="0" parTransId="{52BC10DA-49BF-433D-AD8D-3126EC975FF5}" sibTransId="{AEBA5E07-81AF-457F-AB56-0DA7ECA9EEFE}"/>
    <dgm:cxn modelId="{20EB5476-00D3-4665-8E0D-C5F530790DA0}" srcId="{47933349-F450-4BDE-935D-1AD7FF8D4525}" destId="{7AB4AA34-4DEC-474E-9EAC-96428D338946}" srcOrd="5" destOrd="0" parTransId="{59E70202-DC44-4B84-9257-30C94BB7E017}" sibTransId="{3B261165-9940-4EBE-B90A-F5C2B5A85E62}"/>
    <dgm:cxn modelId="{7BAF487C-6B89-4300-B470-7D27C6E30862}" srcId="{7AB4AA34-4DEC-474E-9EAC-96428D338946}" destId="{9D733353-A409-4EFC-95E5-708406875411}" srcOrd="0" destOrd="0" parTransId="{72A450A5-E547-4FFB-AADA-AEAF780776A1}" sibTransId="{8D78270B-DCD9-4128-88A7-6220955D0AAA}"/>
    <dgm:cxn modelId="{DB9A417D-8074-43BA-BD1F-3DE4C8FFE502}" type="presOf" srcId="{1696373B-8273-497E-914E-2E381CEA85CE}" destId="{0054EB3E-F2A1-4144-AD2B-06A7D4656F11}" srcOrd="0" destOrd="0" presId="urn:microsoft.com/office/officeart/2005/8/layout/chevron2"/>
    <dgm:cxn modelId="{0BB3EF7E-1449-407A-889E-5B5BB96EF151}" type="presOf" srcId="{98022FAB-2321-4881-9B3D-109594B9F4CB}" destId="{85A4271D-051F-4838-B335-9550E5C3845E}" srcOrd="0" destOrd="0" presId="urn:microsoft.com/office/officeart/2005/8/layout/chevron2"/>
    <dgm:cxn modelId="{67960A85-910D-4DEC-AB69-53450714D067}" srcId="{1696373B-8273-497E-914E-2E381CEA85CE}" destId="{92B0F160-6812-4BC7-84EC-29C96AE545B1}" srcOrd="0" destOrd="0" parTransId="{5AF6647B-E175-4690-986A-737754BC17CE}" sibTransId="{5769A500-DCC0-49FD-8451-7F55FA2EF68B}"/>
    <dgm:cxn modelId="{CEF25E8D-4B84-4933-828A-A96D59644285}" srcId="{3DB2B63E-7861-46AA-AA61-7A4DAFF19DF8}" destId="{B2521B54-870A-4384-8088-C86E0DE166EE}" srcOrd="0" destOrd="0" parTransId="{C92DCDC0-05FC-4352-954D-BC1D244605A3}" sibTransId="{D14B6A04-8F14-441B-A060-D1098FC28A11}"/>
    <dgm:cxn modelId="{14992692-5066-40CC-AA4F-37634FBDC792}" type="presOf" srcId="{B2521B54-870A-4384-8088-C86E0DE166EE}" destId="{B5DBEA8E-DCEE-4256-BB60-A0FD14D38A23}" srcOrd="0" destOrd="0" presId="urn:microsoft.com/office/officeart/2005/8/layout/chevron2"/>
    <dgm:cxn modelId="{6D6CFC98-4EA9-4A36-A6E4-4F7E2C35C302}" type="presOf" srcId="{3E4F2A30-D497-4AB6-A457-32A805F61283}" destId="{B61964D3-2C11-4720-A002-137974BCF259}" srcOrd="0" destOrd="0" presId="urn:microsoft.com/office/officeart/2005/8/layout/chevron2"/>
    <dgm:cxn modelId="{B64314A0-B26C-41DF-9F68-83BD04B266A5}" srcId="{EA2F56D2-CB14-4207-A359-42A6CB01B33E}" destId="{92C2BA81-0140-46B5-9C3C-3998F0B53087}" srcOrd="0" destOrd="0" parTransId="{9006D52C-7877-469F-AE0C-EF6CF7ED1D2C}" sibTransId="{ADC02782-B85C-4405-9CDA-33D858A44B0B}"/>
    <dgm:cxn modelId="{06D8A6A4-A6E8-484B-9E9D-DC45E7797053}" type="presOf" srcId="{EA2F56D2-CB14-4207-A359-42A6CB01B33E}" destId="{4F2B6E77-CA2F-4C0E-AB0D-CA994D716EE4}" srcOrd="0" destOrd="0" presId="urn:microsoft.com/office/officeart/2005/8/layout/chevron2"/>
    <dgm:cxn modelId="{9FDB11AE-BF43-4D0A-933C-EF5E64BEB2DC}" srcId="{98022FAB-2321-4881-9B3D-109594B9F4CB}" destId="{3FB16072-FB95-41DC-969E-CBC22565A677}" srcOrd="0" destOrd="0" parTransId="{B711C798-14DD-4A84-A26D-C3EBD83BD660}" sibTransId="{A24E1F60-351B-4301-B2D1-D71102456D28}"/>
    <dgm:cxn modelId="{E9C659AF-1F89-4530-B3AE-67E791EEE012}" type="presOf" srcId="{991E3B31-D5EE-426F-8AE3-925408420A42}" destId="{4F32B392-3ED1-49BF-B694-B8015F116063}" srcOrd="0" destOrd="0" presId="urn:microsoft.com/office/officeart/2005/8/layout/chevron2"/>
    <dgm:cxn modelId="{7BBDF9B3-A8C9-43F4-9505-05BDF8117B5F}" srcId="{991E3B31-D5EE-426F-8AE3-925408420A42}" destId="{5D9AC620-9CC2-4879-B024-98E81FA1BCB6}" srcOrd="0" destOrd="0" parTransId="{82A86B82-8B97-489A-9F6C-5F277DF6E772}" sibTransId="{56BEC295-E833-4E7E-A1A9-67F26C395053}"/>
    <dgm:cxn modelId="{6BFADEC5-BC8B-4010-BFDC-D0644E0B18D2}" srcId="{47933349-F450-4BDE-935D-1AD7FF8D4525}" destId="{1FF855D4-30B7-4276-81F5-BF8A71849431}" srcOrd="2" destOrd="0" parTransId="{D96BEAFE-790C-4119-AE60-D72FB8CE430B}" sibTransId="{BC0C4993-9F45-408B-BA93-E04FA66F4D76}"/>
    <dgm:cxn modelId="{162E3AD7-34E6-43C9-B309-234C3A934A9A}" type="presOf" srcId="{92B0F160-6812-4BC7-84EC-29C96AE545B1}" destId="{DC8D771C-3F9F-4757-BA4C-8AF538A30B89}" srcOrd="0" destOrd="0" presId="urn:microsoft.com/office/officeart/2005/8/layout/chevron2"/>
    <dgm:cxn modelId="{088951DB-F9FB-4BE6-9BEE-86D832C8ACE9}" srcId="{47933349-F450-4BDE-935D-1AD7FF8D4525}" destId="{9D4D27A2-4CDE-4112-BEEE-901DB46BBF11}" srcOrd="8" destOrd="0" parTransId="{845A4CEC-E36D-49BD-9281-6F82C3744BE3}" sibTransId="{E0246571-558A-4178-AEB7-C04A7904755A}"/>
    <dgm:cxn modelId="{B6ACBFDC-EF9E-4FED-BA0F-A30CEAF36D23}" srcId="{47933349-F450-4BDE-935D-1AD7FF8D4525}" destId="{46D62C25-CD69-48DA-87F6-DF6B57798DA0}" srcOrd="7" destOrd="0" parTransId="{7402E4CA-E48C-4766-B33A-DBB3C4DD087E}" sibTransId="{C6AAAE56-14E7-45ED-B45F-1CA95D983FF5}"/>
    <dgm:cxn modelId="{48FD8EE1-4283-4E9E-A49A-984E6FF93698}" srcId="{47933349-F450-4BDE-935D-1AD7FF8D4525}" destId="{991E3B31-D5EE-426F-8AE3-925408420A42}" srcOrd="10" destOrd="0" parTransId="{56473339-924B-40BA-AC0C-91D944558FB5}" sibTransId="{C9955066-88F0-43CC-AD85-46234649AF55}"/>
    <dgm:cxn modelId="{58A3ACE2-BCD7-4F48-91F3-AC9F3D7E8D29}" srcId="{47933349-F450-4BDE-935D-1AD7FF8D4525}" destId="{3E4F2A30-D497-4AB6-A457-32A805F61283}" srcOrd="9" destOrd="0" parTransId="{121695C0-0B86-46BB-9654-9599F70E0598}" sibTransId="{21655508-9B97-4368-B2E0-EA26129B8822}"/>
    <dgm:cxn modelId="{11AD86F2-78FA-4687-9FC7-C1C21872A7BD}" srcId="{9E5E4219-54F4-4317-A0BC-0DBA8264CAB9}" destId="{7AAE8896-27F3-4DB0-B1C2-1069FCCB231A}" srcOrd="0" destOrd="0" parTransId="{6B1E30F8-D245-472F-9445-B99FF71DFBA7}" sibTransId="{749066DD-2D00-4085-AE18-EFF9429C8A8B}"/>
    <dgm:cxn modelId="{A0515AFF-6A3E-4B4A-8999-39DC6019C666}" type="presOf" srcId="{2399AC9D-1CCC-4BEC-9239-BA9F0EE7D823}" destId="{B1AA2DC9-3D83-4200-BE16-D2EDC83E5BB1}" srcOrd="0" destOrd="0" presId="urn:microsoft.com/office/officeart/2005/8/layout/chevron2"/>
    <dgm:cxn modelId="{06F369FF-D525-4874-BA24-706826965167}" type="presOf" srcId="{91BEB685-C898-44CE-A603-8D6E212C9173}" destId="{1A573DA1-4B50-4BE7-90CC-D480EACC113F}" srcOrd="0" destOrd="0" presId="urn:microsoft.com/office/officeart/2005/8/layout/chevron2"/>
    <dgm:cxn modelId="{E15B1E42-051C-46C2-AD5D-B13A1F597324}" type="presParOf" srcId="{61BA66B4-C5F0-4066-BCC1-878674E4C93D}" destId="{C9AE2C3A-96AE-4B99-AE4A-A2AAF27829FB}" srcOrd="0" destOrd="0" presId="urn:microsoft.com/office/officeart/2005/8/layout/chevron2"/>
    <dgm:cxn modelId="{FF81F9F9-68FD-42DA-BB77-D26A5B51816E}" type="presParOf" srcId="{C9AE2C3A-96AE-4B99-AE4A-A2AAF27829FB}" destId="{77CE1F4A-E7F8-47A2-9F3D-6A706D0DE1CD}" srcOrd="0" destOrd="0" presId="urn:microsoft.com/office/officeart/2005/8/layout/chevron2"/>
    <dgm:cxn modelId="{A1B543D9-B8CF-4C51-9C67-0858783B00D3}" type="presParOf" srcId="{C9AE2C3A-96AE-4B99-AE4A-A2AAF27829FB}" destId="{B5DBEA8E-DCEE-4256-BB60-A0FD14D38A23}" srcOrd="1" destOrd="0" presId="urn:microsoft.com/office/officeart/2005/8/layout/chevron2"/>
    <dgm:cxn modelId="{AADD5375-7195-4032-B6EF-E8B5984C0EBE}" type="presParOf" srcId="{61BA66B4-C5F0-4066-BCC1-878674E4C93D}" destId="{DF6C28AA-8839-4AE1-84E5-2A763F7C766A}" srcOrd="1" destOrd="0" presId="urn:microsoft.com/office/officeart/2005/8/layout/chevron2"/>
    <dgm:cxn modelId="{2C278F1A-6A9C-43EA-A4C4-7FBF8746AA38}" type="presParOf" srcId="{61BA66B4-C5F0-4066-BCC1-878674E4C93D}" destId="{74D5B4B3-EAE9-4DAF-BD7B-08E66F3E97F5}" srcOrd="2" destOrd="0" presId="urn:microsoft.com/office/officeart/2005/8/layout/chevron2"/>
    <dgm:cxn modelId="{FC0EA261-7E9F-4721-98F0-A447F79F87E0}" type="presParOf" srcId="{74D5B4B3-EAE9-4DAF-BD7B-08E66F3E97F5}" destId="{0054EB3E-F2A1-4144-AD2B-06A7D4656F11}" srcOrd="0" destOrd="0" presId="urn:microsoft.com/office/officeart/2005/8/layout/chevron2"/>
    <dgm:cxn modelId="{939E63D0-F22A-4061-84CF-D413858021C3}" type="presParOf" srcId="{74D5B4B3-EAE9-4DAF-BD7B-08E66F3E97F5}" destId="{DC8D771C-3F9F-4757-BA4C-8AF538A30B89}" srcOrd="1" destOrd="0" presId="urn:microsoft.com/office/officeart/2005/8/layout/chevron2"/>
    <dgm:cxn modelId="{263B342C-3CB1-430E-95AC-A798529F37CB}" type="presParOf" srcId="{61BA66B4-C5F0-4066-BCC1-878674E4C93D}" destId="{9BE64789-4A96-467E-B9F0-FE7070B71AA9}" srcOrd="3" destOrd="0" presId="urn:microsoft.com/office/officeart/2005/8/layout/chevron2"/>
    <dgm:cxn modelId="{ADD45011-00BB-4891-8214-4EC8D5A01BD9}" type="presParOf" srcId="{61BA66B4-C5F0-4066-BCC1-878674E4C93D}" destId="{CC20C8CA-BA79-43DE-8F59-A2AE4895EB99}" srcOrd="4" destOrd="0" presId="urn:microsoft.com/office/officeart/2005/8/layout/chevron2"/>
    <dgm:cxn modelId="{2205C429-2CD2-41CC-B296-3D36CF00935A}" type="presParOf" srcId="{CC20C8CA-BA79-43DE-8F59-A2AE4895EB99}" destId="{CB2C7FAC-4553-462C-A0FC-0E6C93D7D7BA}" srcOrd="0" destOrd="0" presId="urn:microsoft.com/office/officeart/2005/8/layout/chevron2"/>
    <dgm:cxn modelId="{6D926EB3-39C6-4008-8288-8E956DBF61E3}" type="presParOf" srcId="{CC20C8CA-BA79-43DE-8F59-A2AE4895EB99}" destId="{1ACBC011-F6B3-47A8-931F-21F55317428F}" srcOrd="1" destOrd="0" presId="urn:microsoft.com/office/officeart/2005/8/layout/chevron2"/>
    <dgm:cxn modelId="{A0E4FA0C-06C0-4D24-802E-AA8192A91FA6}" type="presParOf" srcId="{61BA66B4-C5F0-4066-BCC1-878674E4C93D}" destId="{770C0868-C592-4A39-89E6-F19F6A3C53B9}" srcOrd="5" destOrd="0" presId="urn:microsoft.com/office/officeart/2005/8/layout/chevron2"/>
    <dgm:cxn modelId="{279D0683-F6E4-415F-AA03-695CBC8E3ED7}" type="presParOf" srcId="{61BA66B4-C5F0-4066-BCC1-878674E4C93D}" destId="{A5703A75-ACE9-4000-8582-5493DDDFE47C}" srcOrd="6" destOrd="0" presId="urn:microsoft.com/office/officeart/2005/8/layout/chevron2"/>
    <dgm:cxn modelId="{8C08E725-05AD-4170-8701-5FF3EAB3CBDC}" type="presParOf" srcId="{A5703A75-ACE9-4000-8582-5493DDDFE47C}" destId="{85A4271D-051F-4838-B335-9550E5C3845E}" srcOrd="0" destOrd="0" presId="urn:microsoft.com/office/officeart/2005/8/layout/chevron2"/>
    <dgm:cxn modelId="{B9D88331-C10C-4F12-9B8F-F497F7501DB1}" type="presParOf" srcId="{A5703A75-ACE9-4000-8582-5493DDDFE47C}" destId="{D63AA727-04CB-4386-9CF7-43E3F7C042BC}" srcOrd="1" destOrd="0" presId="urn:microsoft.com/office/officeart/2005/8/layout/chevron2"/>
    <dgm:cxn modelId="{35FBC3ED-616A-4B88-92AF-83B87FFE2E3F}" type="presParOf" srcId="{61BA66B4-C5F0-4066-BCC1-878674E4C93D}" destId="{472E4B5F-A39C-4ED2-BBD7-5375B3F8C4D3}" srcOrd="7" destOrd="0" presId="urn:microsoft.com/office/officeart/2005/8/layout/chevron2"/>
    <dgm:cxn modelId="{F2B0065F-7288-4918-AD41-C6FB502B1448}" type="presParOf" srcId="{61BA66B4-C5F0-4066-BCC1-878674E4C93D}" destId="{60A8F1F8-4167-4083-87CD-D11907D33D44}" srcOrd="8" destOrd="0" presId="urn:microsoft.com/office/officeart/2005/8/layout/chevron2"/>
    <dgm:cxn modelId="{C2C5BD2F-0853-4E8F-950E-BB275BC42FF6}" type="presParOf" srcId="{60A8F1F8-4167-4083-87CD-D11907D33D44}" destId="{4F2B6E77-CA2F-4C0E-AB0D-CA994D716EE4}" srcOrd="0" destOrd="0" presId="urn:microsoft.com/office/officeart/2005/8/layout/chevron2"/>
    <dgm:cxn modelId="{25B8E3BB-8BC0-42E7-9B8A-23A8F392F7EC}" type="presParOf" srcId="{60A8F1F8-4167-4083-87CD-D11907D33D44}" destId="{96A15016-48E2-43E9-894F-BD2C74078235}" srcOrd="1" destOrd="0" presId="urn:microsoft.com/office/officeart/2005/8/layout/chevron2"/>
    <dgm:cxn modelId="{148252B2-1A73-4BA3-97DF-7572BA1A8DE5}" type="presParOf" srcId="{61BA66B4-C5F0-4066-BCC1-878674E4C93D}" destId="{506C0B37-3C92-427A-AD7E-40BB0B646205}" srcOrd="9" destOrd="0" presId="urn:microsoft.com/office/officeart/2005/8/layout/chevron2"/>
    <dgm:cxn modelId="{5C714EA6-96A1-494B-B183-24640831BF61}" type="presParOf" srcId="{61BA66B4-C5F0-4066-BCC1-878674E4C93D}" destId="{573A6385-58B6-4A56-99D8-BD68640D9E70}" srcOrd="10" destOrd="0" presId="urn:microsoft.com/office/officeart/2005/8/layout/chevron2"/>
    <dgm:cxn modelId="{7405331E-0827-4C6C-9648-45C882FF2731}" type="presParOf" srcId="{573A6385-58B6-4A56-99D8-BD68640D9E70}" destId="{DF65B500-2612-4E9C-80E6-40B8CF4E9E5E}" srcOrd="0" destOrd="0" presId="urn:microsoft.com/office/officeart/2005/8/layout/chevron2"/>
    <dgm:cxn modelId="{1AECCB22-B18A-4F46-9911-228189DD672C}" type="presParOf" srcId="{573A6385-58B6-4A56-99D8-BD68640D9E70}" destId="{0A522F18-F11C-474F-9BAC-32216C9AC24F}" srcOrd="1" destOrd="0" presId="urn:microsoft.com/office/officeart/2005/8/layout/chevron2"/>
    <dgm:cxn modelId="{EDA47520-5BBA-4998-ACDD-F6F39554D5E9}" type="presParOf" srcId="{61BA66B4-C5F0-4066-BCC1-878674E4C93D}" destId="{F2E01638-7CEE-408E-BB73-3BC0EE62BCBC}" srcOrd="11" destOrd="0" presId="urn:microsoft.com/office/officeart/2005/8/layout/chevron2"/>
    <dgm:cxn modelId="{5055DD61-3412-4789-9F25-334282C17501}" type="presParOf" srcId="{61BA66B4-C5F0-4066-BCC1-878674E4C93D}" destId="{16E32818-E2ED-49FB-B479-E893948610C3}" srcOrd="12" destOrd="0" presId="urn:microsoft.com/office/officeart/2005/8/layout/chevron2"/>
    <dgm:cxn modelId="{9402EC46-526C-414F-B968-F83FAE1BF344}" type="presParOf" srcId="{16E32818-E2ED-49FB-B479-E893948610C3}" destId="{DB3E5C44-F4FC-4C09-B748-2DD701DCBA24}" srcOrd="0" destOrd="0" presId="urn:microsoft.com/office/officeart/2005/8/layout/chevron2"/>
    <dgm:cxn modelId="{94B34EB5-F472-4EA7-84A2-5F9A0CED357B}" type="presParOf" srcId="{16E32818-E2ED-49FB-B479-E893948610C3}" destId="{FD0DC82C-ED79-45C7-9465-528A2C7E05ED}" srcOrd="1" destOrd="0" presId="urn:microsoft.com/office/officeart/2005/8/layout/chevron2"/>
    <dgm:cxn modelId="{ECB25676-37D5-461C-A6BE-4A2ED7C4C399}" type="presParOf" srcId="{61BA66B4-C5F0-4066-BCC1-878674E4C93D}" destId="{D14646E1-A6A5-46A1-B127-EFAFBCE6BE01}" srcOrd="13" destOrd="0" presId="urn:microsoft.com/office/officeart/2005/8/layout/chevron2"/>
    <dgm:cxn modelId="{ACE2AB58-C29B-45AC-B109-8F7A58A6C7C9}" type="presParOf" srcId="{61BA66B4-C5F0-4066-BCC1-878674E4C93D}" destId="{43B2E383-F791-4290-9F1D-3E0EF846C652}" srcOrd="14" destOrd="0" presId="urn:microsoft.com/office/officeart/2005/8/layout/chevron2"/>
    <dgm:cxn modelId="{A998D052-78E5-4F73-976C-B49C3047FFFC}" type="presParOf" srcId="{43B2E383-F791-4290-9F1D-3E0EF846C652}" destId="{1EA2CA9A-952E-41AA-A518-8B510AD642ED}" srcOrd="0" destOrd="0" presId="urn:microsoft.com/office/officeart/2005/8/layout/chevron2"/>
    <dgm:cxn modelId="{5D33952F-CB42-43C4-BD15-7184C68F7521}" type="presParOf" srcId="{43B2E383-F791-4290-9F1D-3E0EF846C652}" destId="{B1AA2DC9-3D83-4200-BE16-D2EDC83E5BB1}" srcOrd="1" destOrd="0" presId="urn:microsoft.com/office/officeart/2005/8/layout/chevron2"/>
    <dgm:cxn modelId="{6DEA3D77-C4F7-4721-B37A-B285C7517F35}" type="presParOf" srcId="{61BA66B4-C5F0-4066-BCC1-878674E4C93D}" destId="{7B20A246-5AEE-420B-B569-0D1AD0837099}" srcOrd="15" destOrd="0" presId="urn:microsoft.com/office/officeart/2005/8/layout/chevron2"/>
    <dgm:cxn modelId="{067894DE-B220-416F-8F43-F886AC1A4BF6}" type="presParOf" srcId="{61BA66B4-C5F0-4066-BCC1-878674E4C93D}" destId="{F47232DE-31DC-4947-8D6F-52CA4309A024}" srcOrd="16" destOrd="0" presId="urn:microsoft.com/office/officeart/2005/8/layout/chevron2"/>
    <dgm:cxn modelId="{BA2BB4F9-120D-42E0-BD8F-B1C632BDC52F}" type="presParOf" srcId="{F47232DE-31DC-4947-8D6F-52CA4309A024}" destId="{3EA409F7-5FC7-4473-8BBA-033D376C7BE8}" srcOrd="0" destOrd="0" presId="urn:microsoft.com/office/officeart/2005/8/layout/chevron2"/>
    <dgm:cxn modelId="{8E430C0D-FD63-4912-BCA4-090196FFE4C7}" type="presParOf" srcId="{F47232DE-31DC-4947-8D6F-52CA4309A024}" destId="{B0EB3490-A3FF-46B1-8D8F-E4F5723E695D}" srcOrd="1" destOrd="0" presId="urn:microsoft.com/office/officeart/2005/8/layout/chevron2"/>
    <dgm:cxn modelId="{51C0971D-AFD6-4B2E-91B0-EAE166A0C17E}" type="presParOf" srcId="{61BA66B4-C5F0-4066-BCC1-878674E4C93D}" destId="{CCA77946-B077-466C-9B60-B8EC14C509FC}" srcOrd="17" destOrd="0" presId="urn:microsoft.com/office/officeart/2005/8/layout/chevron2"/>
    <dgm:cxn modelId="{625D07E4-4993-4F9B-9E87-3E3E5BEC063D}" type="presParOf" srcId="{61BA66B4-C5F0-4066-BCC1-878674E4C93D}" destId="{F516E0C2-A8F0-4630-886C-BBF0D90925DA}" srcOrd="18" destOrd="0" presId="urn:microsoft.com/office/officeart/2005/8/layout/chevron2"/>
    <dgm:cxn modelId="{3A7DBE7D-EC75-49D8-A77B-D19A5F8658FD}" type="presParOf" srcId="{F516E0C2-A8F0-4630-886C-BBF0D90925DA}" destId="{B61964D3-2C11-4720-A002-137974BCF259}" srcOrd="0" destOrd="0" presId="urn:microsoft.com/office/officeart/2005/8/layout/chevron2"/>
    <dgm:cxn modelId="{B8688201-60B2-48D9-8956-A87DA5CAC62E}" type="presParOf" srcId="{F516E0C2-A8F0-4630-886C-BBF0D90925DA}" destId="{1A573DA1-4B50-4BE7-90CC-D480EACC113F}" srcOrd="1" destOrd="0" presId="urn:microsoft.com/office/officeart/2005/8/layout/chevron2"/>
    <dgm:cxn modelId="{92594475-E867-40E7-8B4A-237FCD6A8249}" type="presParOf" srcId="{61BA66B4-C5F0-4066-BCC1-878674E4C93D}" destId="{3AE31FDC-CBC9-496A-A475-84EEF929DE94}" srcOrd="19" destOrd="0" presId="urn:microsoft.com/office/officeart/2005/8/layout/chevron2"/>
    <dgm:cxn modelId="{AADDFF3B-D9A5-4342-B000-CCC370FFB74D}" type="presParOf" srcId="{61BA66B4-C5F0-4066-BCC1-878674E4C93D}" destId="{8A3E23BE-B6D1-4E23-BB5E-71E79B51D46D}" srcOrd="20" destOrd="0" presId="urn:microsoft.com/office/officeart/2005/8/layout/chevron2"/>
    <dgm:cxn modelId="{3BB82A48-D6CD-4EF6-93D1-EC348C42F37A}" type="presParOf" srcId="{8A3E23BE-B6D1-4E23-BB5E-71E79B51D46D}" destId="{4F32B392-3ED1-49BF-B694-B8015F116063}" srcOrd="0" destOrd="0" presId="urn:microsoft.com/office/officeart/2005/8/layout/chevron2"/>
    <dgm:cxn modelId="{9FFC9DBA-8B3C-40CA-A67D-AD9F32CA668A}" type="presParOf" srcId="{8A3E23BE-B6D1-4E23-BB5E-71E79B51D46D}" destId="{9BED763E-F41D-4F57-A85B-7E7282991E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6D2125-0FB0-44A6-BED6-4F7729DA12F1}" type="doc">
      <dgm:prSet loTypeId="urn:microsoft.com/office/officeart/2005/8/layout/vList6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A7C80AA8-C14D-422C-9BAF-9D3BADDF43A3}">
      <dgm:prSet phldrT="[Texto]" phldr="0"/>
      <dgm:spPr/>
      <dgm:t>
        <a:bodyPr/>
        <a:lstStyle/>
        <a:p>
          <a:pPr rtl="0"/>
          <a:r>
            <a:rPr lang="es-ES" dirty="0">
              <a:latin typeface="Arial Black" panose="020B0A04020102020204" pitchFamily="34" charset="0"/>
            </a:rPr>
            <a:t>Migración Interna</a:t>
          </a:r>
        </a:p>
      </dgm:t>
    </dgm:pt>
    <dgm:pt modelId="{264A2CB9-AEB1-4369-8A2B-32E5C832978E}" type="parTrans" cxnId="{E13408D3-8185-406F-9382-D68BCE2632EB}">
      <dgm:prSet/>
      <dgm:spPr/>
      <dgm:t>
        <a:bodyPr/>
        <a:lstStyle/>
        <a:p>
          <a:endParaRPr lang="es-ES"/>
        </a:p>
      </dgm:t>
    </dgm:pt>
    <dgm:pt modelId="{D0604AAF-F551-457A-89C5-A6183AD7478E}" type="sibTrans" cxnId="{E13408D3-8185-406F-9382-D68BCE2632EB}">
      <dgm:prSet/>
      <dgm:spPr/>
      <dgm:t>
        <a:bodyPr/>
        <a:lstStyle/>
        <a:p>
          <a:endParaRPr lang="es-ES"/>
        </a:p>
      </dgm:t>
    </dgm:pt>
    <dgm:pt modelId="{8A39FEA3-8798-469E-8B59-8FE1660B1AB6}">
      <dgm:prSet phldrT="[Texto]" phldr="0"/>
      <dgm:spPr/>
      <dgm:t>
        <a:bodyPr/>
        <a:lstStyle/>
        <a:p>
          <a:pPr rtl="0"/>
          <a:r>
            <a:rPr lang="es-CO" dirty="0">
              <a:latin typeface="Arial" panose="020B0604020202020204" pitchFamily="34" charset="0"/>
              <a:cs typeface="Arial" panose="020B0604020202020204" pitchFamily="34" charset="0"/>
            </a:rPr>
            <a:t>Población indígena que vive en cascos urbanos u otras comunidades y no reconoce a las autoridades de sus comunidades de origen. 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CE6981-5477-4715-99F6-A11AFE1BEAB3}" type="parTrans" cxnId="{B0E30F32-1FF8-4973-BEEB-9ACEF2A044B4}">
      <dgm:prSet/>
      <dgm:spPr/>
      <dgm:t>
        <a:bodyPr/>
        <a:lstStyle/>
        <a:p>
          <a:endParaRPr lang="es-ES"/>
        </a:p>
      </dgm:t>
    </dgm:pt>
    <dgm:pt modelId="{1940A337-5114-42F5-B1F7-2E10F0CF7166}" type="sibTrans" cxnId="{B0E30F32-1FF8-4973-BEEB-9ACEF2A044B4}">
      <dgm:prSet/>
      <dgm:spPr/>
      <dgm:t>
        <a:bodyPr/>
        <a:lstStyle/>
        <a:p>
          <a:endParaRPr lang="es-ES"/>
        </a:p>
      </dgm:t>
    </dgm:pt>
    <dgm:pt modelId="{774D00EC-E7B6-4820-BD26-E89219429951}">
      <dgm:prSet phldrT="[Texto]" phldr="0"/>
      <dgm:spPr/>
      <dgm:t>
        <a:bodyPr/>
        <a:lstStyle/>
        <a:p>
          <a:pPr rtl="0"/>
          <a:r>
            <a:rPr lang="es-ES" dirty="0">
              <a:latin typeface="Arial Black" panose="020B0A04020102020204" pitchFamily="34" charset="0"/>
            </a:rPr>
            <a:t>Migración externa</a:t>
          </a:r>
        </a:p>
      </dgm:t>
    </dgm:pt>
    <dgm:pt modelId="{2386A792-EF7D-4533-B2FD-3BD53A31B4D1}" type="parTrans" cxnId="{3E315796-C822-415C-A521-30FB4CC906F6}">
      <dgm:prSet/>
      <dgm:spPr/>
      <dgm:t>
        <a:bodyPr/>
        <a:lstStyle/>
        <a:p>
          <a:endParaRPr lang="es-ES"/>
        </a:p>
      </dgm:t>
    </dgm:pt>
    <dgm:pt modelId="{67B4DA5E-1F74-4738-A2A1-50E8A9851D38}" type="sibTrans" cxnId="{3E315796-C822-415C-A521-30FB4CC906F6}">
      <dgm:prSet/>
      <dgm:spPr/>
      <dgm:t>
        <a:bodyPr/>
        <a:lstStyle/>
        <a:p>
          <a:endParaRPr lang="es-ES"/>
        </a:p>
      </dgm:t>
    </dgm:pt>
    <dgm:pt modelId="{425DB99E-9ECE-4077-89A4-6A3117B60091}">
      <dgm:prSet phldrT="[Texto]" phldr="0"/>
      <dgm:spPr/>
      <dgm:t>
        <a:bodyPr/>
        <a:lstStyle/>
        <a:p>
          <a:pPr rtl="0"/>
          <a:r>
            <a:rPr lang="es-CO" dirty="0">
              <a:latin typeface="Arial" panose="020B0604020202020204" pitchFamily="34" charset="0"/>
              <a:cs typeface="Arial" panose="020B0604020202020204" pitchFamily="34" charset="0"/>
            </a:rPr>
            <a:t>NNA provenientes de Venezuela que ingresan a protección. 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8E359C-CB6B-499D-93D4-55DFA6577511}" type="parTrans" cxnId="{E910D7AE-04E7-4932-AE9D-06002DBD84A7}">
      <dgm:prSet/>
      <dgm:spPr/>
      <dgm:t>
        <a:bodyPr/>
        <a:lstStyle/>
        <a:p>
          <a:endParaRPr lang="es-ES"/>
        </a:p>
      </dgm:t>
    </dgm:pt>
    <dgm:pt modelId="{5B88D950-9F71-408C-9006-F3F4DA04E500}" type="sibTrans" cxnId="{E910D7AE-04E7-4932-AE9D-06002DBD84A7}">
      <dgm:prSet/>
      <dgm:spPr/>
      <dgm:t>
        <a:bodyPr/>
        <a:lstStyle/>
        <a:p>
          <a:endParaRPr lang="es-ES"/>
        </a:p>
      </dgm:t>
    </dgm:pt>
    <dgm:pt modelId="{FA2EED27-640F-4732-9837-8C2AC4D3B617}">
      <dgm:prSet phldr="0"/>
      <dgm:spPr/>
      <dgm:t>
        <a:bodyPr/>
        <a:lstStyle/>
        <a:p>
          <a:pPr rtl="0"/>
          <a:r>
            <a:rPr lang="es-CO" dirty="0">
              <a:latin typeface="Arial" panose="020B0604020202020204" pitchFamily="34" charset="0"/>
              <a:cs typeface="Arial" panose="020B0604020202020204" pitchFamily="34" charset="0"/>
            </a:rPr>
            <a:t>No existe un protocolo/procedimiento para la identificación de sus ATI, las ATI en Colombia no les representan lo que imposibilita articular los procesos</a:t>
          </a:r>
          <a:r>
            <a:rPr lang="es-CO" dirty="0">
              <a:latin typeface="Calibri"/>
              <a:cs typeface="Calibri"/>
            </a:rPr>
            <a:t>.</a:t>
          </a:r>
          <a:endParaRPr lang="es-ES" dirty="0"/>
        </a:p>
      </dgm:t>
    </dgm:pt>
    <dgm:pt modelId="{5DEF5A53-AD87-4D1C-9154-B9C131B33766}" type="parTrans" cxnId="{3E98D1A5-FE61-491B-A1B1-C4CC2C232D19}">
      <dgm:prSet/>
      <dgm:spPr/>
      <dgm:t>
        <a:bodyPr/>
        <a:lstStyle/>
        <a:p>
          <a:endParaRPr lang="es-MX"/>
        </a:p>
      </dgm:t>
    </dgm:pt>
    <dgm:pt modelId="{93537066-B74C-4113-9604-0FB77CC218EF}" type="sibTrans" cxnId="{3E98D1A5-FE61-491B-A1B1-C4CC2C232D19}">
      <dgm:prSet/>
      <dgm:spPr/>
      <dgm:t>
        <a:bodyPr/>
        <a:lstStyle/>
        <a:p>
          <a:endParaRPr lang="es-MX"/>
        </a:p>
      </dgm:t>
    </dgm:pt>
    <dgm:pt modelId="{734D60AD-DD44-401D-B6D2-EBBCBBF3C761}">
      <dgm:prSet phldr="0"/>
      <dgm:spPr/>
      <dgm:t>
        <a:bodyPr/>
        <a:lstStyle/>
        <a:p>
          <a:r>
            <a:rPr lang="es-CO" dirty="0">
              <a:latin typeface="Arial" panose="020B0604020202020204" pitchFamily="34" charset="0"/>
              <a:cs typeface="Arial" panose="020B0604020202020204" pitchFamily="34" charset="0"/>
            </a:rPr>
            <a:t>Cabildos en contexto de ciudad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CDC685-751C-4969-8E6F-DE7AAC72831B}" type="parTrans" cxnId="{9DAC1CA7-0552-4F12-9086-D77D948F642F}">
      <dgm:prSet/>
      <dgm:spPr/>
      <dgm:t>
        <a:bodyPr/>
        <a:lstStyle/>
        <a:p>
          <a:endParaRPr lang="es-MX"/>
        </a:p>
      </dgm:t>
    </dgm:pt>
    <dgm:pt modelId="{A3169A5D-C37B-4CDC-AF23-B88D430909FD}" type="sibTrans" cxnId="{9DAC1CA7-0552-4F12-9086-D77D948F642F}">
      <dgm:prSet/>
      <dgm:spPr/>
      <dgm:t>
        <a:bodyPr/>
        <a:lstStyle/>
        <a:p>
          <a:endParaRPr lang="es-MX"/>
        </a:p>
      </dgm:t>
    </dgm:pt>
    <dgm:pt modelId="{757E4E3B-0077-448B-909C-ACF00306BBFA}">
      <dgm:prSet phldrT="[Texto]" phldr="0"/>
      <dgm:spPr/>
      <dgm:t>
        <a:bodyPr/>
        <a:lstStyle/>
        <a:p>
          <a:pPr rtl="0"/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1F9DC0-0A36-46FA-9F3D-53BE46CDB07A}" type="parTrans" cxnId="{FC17D32E-8969-4526-AF0B-F901F7FEA61A}">
      <dgm:prSet/>
      <dgm:spPr/>
      <dgm:t>
        <a:bodyPr/>
        <a:lstStyle/>
        <a:p>
          <a:endParaRPr lang="es-MX"/>
        </a:p>
      </dgm:t>
    </dgm:pt>
    <dgm:pt modelId="{E9F2F3D4-49D1-47F6-A610-08E37D498072}" type="sibTrans" cxnId="{FC17D32E-8969-4526-AF0B-F901F7FEA61A}">
      <dgm:prSet/>
      <dgm:spPr/>
      <dgm:t>
        <a:bodyPr/>
        <a:lstStyle/>
        <a:p>
          <a:endParaRPr lang="es-MX"/>
        </a:p>
      </dgm:t>
    </dgm:pt>
    <dgm:pt modelId="{0C219011-A96B-4C88-9608-120E42046AEF}" type="pres">
      <dgm:prSet presAssocID="{436D2125-0FB0-44A6-BED6-4F7729DA12F1}" presName="Name0" presStyleCnt="0">
        <dgm:presLayoutVars>
          <dgm:dir/>
          <dgm:animLvl val="lvl"/>
          <dgm:resizeHandles/>
        </dgm:presLayoutVars>
      </dgm:prSet>
      <dgm:spPr/>
    </dgm:pt>
    <dgm:pt modelId="{CFAB2441-9096-49E5-864D-1893E60DA4E7}" type="pres">
      <dgm:prSet presAssocID="{A7C80AA8-C14D-422C-9BAF-9D3BADDF43A3}" presName="linNode" presStyleCnt="0"/>
      <dgm:spPr/>
    </dgm:pt>
    <dgm:pt modelId="{C00305EA-DEB6-42ED-8248-0005493870C4}" type="pres">
      <dgm:prSet presAssocID="{A7C80AA8-C14D-422C-9BAF-9D3BADDF43A3}" presName="parentShp" presStyleLbl="node1" presStyleIdx="0" presStyleCnt="2">
        <dgm:presLayoutVars>
          <dgm:bulletEnabled val="1"/>
        </dgm:presLayoutVars>
      </dgm:prSet>
      <dgm:spPr/>
    </dgm:pt>
    <dgm:pt modelId="{9F173B64-D3BE-483C-AE18-28A54DF18154}" type="pres">
      <dgm:prSet presAssocID="{A7C80AA8-C14D-422C-9BAF-9D3BADDF43A3}" presName="childShp" presStyleLbl="bgAccFollowNode1" presStyleIdx="0" presStyleCnt="2">
        <dgm:presLayoutVars>
          <dgm:bulletEnabled val="1"/>
        </dgm:presLayoutVars>
      </dgm:prSet>
      <dgm:spPr/>
    </dgm:pt>
    <dgm:pt modelId="{29924369-5335-417D-B8DD-BEB6BFBEBBEE}" type="pres">
      <dgm:prSet presAssocID="{D0604AAF-F551-457A-89C5-A6183AD7478E}" presName="spacing" presStyleCnt="0"/>
      <dgm:spPr/>
    </dgm:pt>
    <dgm:pt modelId="{9D0AFDF9-6F6C-43BF-9B4F-79DC4D25BBF8}" type="pres">
      <dgm:prSet presAssocID="{774D00EC-E7B6-4820-BD26-E89219429951}" presName="linNode" presStyleCnt="0"/>
      <dgm:spPr/>
    </dgm:pt>
    <dgm:pt modelId="{25B49253-8001-4854-8EB3-9D7CBE828036}" type="pres">
      <dgm:prSet presAssocID="{774D00EC-E7B6-4820-BD26-E89219429951}" presName="parentShp" presStyleLbl="node1" presStyleIdx="1" presStyleCnt="2">
        <dgm:presLayoutVars>
          <dgm:bulletEnabled val="1"/>
        </dgm:presLayoutVars>
      </dgm:prSet>
      <dgm:spPr/>
    </dgm:pt>
    <dgm:pt modelId="{646F2F88-899B-4CD6-B66D-27FE6DD3A7E5}" type="pres">
      <dgm:prSet presAssocID="{774D00EC-E7B6-4820-BD26-E89219429951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52EB1804-46B7-49BF-822B-7204211762EF}" type="presOf" srcId="{A7C80AA8-C14D-422C-9BAF-9D3BADDF43A3}" destId="{C00305EA-DEB6-42ED-8248-0005493870C4}" srcOrd="0" destOrd="0" presId="urn:microsoft.com/office/officeart/2005/8/layout/vList6"/>
    <dgm:cxn modelId="{4B5C730F-6510-49AB-B729-0D5B66B42D87}" type="presOf" srcId="{FA2EED27-640F-4732-9837-8C2AC4D3B617}" destId="{646F2F88-899B-4CD6-B66D-27FE6DD3A7E5}" srcOrd="0" destOrd="1" presId="urn:microsoft.com/office/officeart/2005/8/layout/vList6"/>
    <dgm:cxn modelId="{3CC2EF26-0297-4E03-AE66-6079E1E63BB3}" type="presOf" srcId="{734D60AD-DD44-401D-B6D2-EBBCBBF3C761}" destId="{9F173B64-D3BE-483C-AE18-28A54DF18154}" srcOrd="0" destOrd="2" presId="urn:microsoft.com/office/officeart/2005/8/layout/vList6"/>
    <dgm:cxn modelId="{FC17D32E-8969-4526-AF0B-F901F7FEA61A}" srcId="{A7C80AA8-C14D-422C-9BAF-9D3BADDF43A3}" destId="{757E4E3B-0077-448B-909C-ACF00306BBFA}" srcOrd="0" destOrd="0" parTransId="{A41F9DC0-0A36-46FA-9F3D-53BE46CDB07A}" sibTransId="{E9F2F3D4-49D1-47F6-A610-08E37D498072}"/>
    <dgm:cxn modelId="{B0E30F32-1FF8-4973-BEEB-9ACEF2A044B4}" srcId="{A7C80AA8-C14D-422C-9BAF-9D3BADDF43A3}" destId="{8A39FEA3-8798-469E-8B59-8FE1660B1AB6}" srcOrd="1" destOrd="0" parTransId="{DBCE6981-5477-4715-99F6-A11AFE1BEAB3}" sibTransId="{1940A337-5114-42F5-B1F7-2E10F0CF7166}"/>
    <dgm:cxn modelId="{085BD34C-DC93-437F-BB69-CBFF74572EF7}" type="presOf" srcId="{8A39FEA3-8798-469E-8B59-8FE1660B1AB6}" destId="{9F173B64-D3BE-483C-AE18-28A54DF18154}" srcOrd="0" destOrd="1" presId="urn:microsoft.com/office/officeart/2005/8/layout/vList6"/>
    <dgm:cxn modelId="{4DFACE94-D52D-497D-94E7-C8CF9A2831FE}" type="presOf" srcId="{436D2125-0FB0-44A6-BED6-4F7729DA12F1}" destId="{0C219011-A96B-4C88-9608-120E42046AEF}" srcOrd="0" destOrd="0" presId="urn:microsoft.com/office/officeart/2005/8/layout/vList6"/>
    <dgm:cxn modelId="{3E315796-C822-415C-A521-30FB4CC906F6}" srcId="{436D2125-0FB0-44A6-BED6-4F7729DA12F1}" destId="{774D00EC-E7B6-4820-BD26-E89219429951}" srcOrd="1" destOrd="0" parTransId="{2386A792-EF7D-4533-B2FD-3BD53A31B4D1}" sibTransId="{67B4DA5E-1F74-4738-A2A1-50E8A9851D38}"/>
    <dgm:cxn modelId="{EA8194A1-0C8A-44ED-A89C-C8E8690F4228}" type="presOf" srcId="{757E4E3B-0077-448B-909C-ACF00306BBFA}" destId="{9F173B64-D3BE-483C-AE18-28A54DF18154}" srcOrd="0" destOrd="0" presId="urn:microsoft.com/office/officeart/2005/8/layout/vList6"/>
    <dgm:cxn modelId="{3E98D1A5-FE61-491B-A1B1-C4CC2C232D19}" srcId="{774D00EC-E7B6-4820-BD26-E89219429951}" destId="{FA2EED27-640F-4732-9837-8C2AC4D3B617}" srcOrd="1" destOrd="0" parTransId="{5DEF5A53-AD87-4D1C-9154-B9C131B33766}" sibTransId="{93537066-B74C-4113-9604-0FB77CC218EF}"/>
    <dgm:cxn modelId="{9DAC1CA7-0552-4F12-9086-D77D948F642F}" srcId="{A7C80AA8-C14D-422C-9BAF-9D3BADDF43A3}" destId="{734D60AD-DD44-401D-B6D2-EBBCBBF3C761}" srcOrd="2" destOrd="0" parTransId="{DBCDC685-751C-4969-8E6F-DE7AAC72831B}" sibTransId="{A3169A5D-C37B-4CDC-AF23-B88D430909FD}"/>
    <dgm:cxn modelId="{E910D7AE-04E7-4932-AE9D-06002DBD84A7}" srcId="{774D00EC-E7B6-4820-BD26-E89219429951}" destId="{425DB99E-9ECE-4077-89A4-6A3117B60091}" srcOrd="0" destOrd="0" parTransId="{888E359C-CB6B-499D-93D4-55DFA6577511}" sibTransId="{5B88D950-9F71-408C-9006-F3F4DA04E500}"/>
    <dgm:cxn modelId="{E13408D3-8185-406F-9382-D68BCE2632EB}" srcId="{436D2125-0FB0-44A6-BED6-4F7729DA12F1}" destId="{A7C80AA8-C14D-422C-9BAF-9D3BADDF43A3}" srcOrd="0" destOrd="0" parTransId="{264A2CB9-AEB1-4369-8A2B-32E5C832978E}" sibTransId="{D0604AAF-F551-457A-89C5-A6183AD7478E}"/>
    <dgm:cxn modelId="{410295DD-86CE-4EBF-92A6-A6D378756D83}" type="presOf" srcId="{425DB99E-9ECE-4077-89A4-6A3117B60091}" destId="{646F2F88-899B-4CD6-B66D-27FE6DD3A7E5}" srcOrd="0" destOrd="0" presId="urn:microsoft.com/office/officeart/2005/8/layout/vList6"/>
    <dgm:cxn modelId="{680457F6-8D0B-4D26-81CB-F6E83E70DF74}" type="presOf" srcId="{774D00EC-E7B6-4820-BD26-E89219429951}" destId="{25B49253-8001-4854-8EB3-9D7CBE828036}" srcOrd="0" destOrd="0" presId="urn:microsoft.com/office/officeart/2005/8/layout/vList6"/>
    <dgm:cxn modelId="{4EBCEE24-B270-4099-925A-5485A5421E09}" type="presParOf" srcId="{0C219011-A96B-4C88-9608-120E42046AEF}" destId="{CFAB2441-9096-49E5-864D-1893E60DA4E7}" srcOrd="0" destOrd="0" presId="urn:microsoft.com/office/officeart/2005/8/layout/vList6"/>
    <dgm:cxn modelId="{4C54CC2B-13C7-4C0D-B739-1081D87DB7DB}" type="presParOf" srcId="{CFAB2441-9096-49E5-864D-1893E60DA4E7}" destId="{C00305EA-DEB6-42ED-8248-0005493870C4}" srcOrd="0" destOrd="0" presId="urn:microsoft.com/office/officeart/2005/8/layout/vList6"/>
    <dgm:cxn modelId="{9EFBC5D1-EB40-4340-AAEC-1F70966297E9}" type="presParOf" srcId="{CFAB2441-9096-49E5-864D-1893E60DA4E7}" destId="{9F173B64-D3BE-483C-AE18-28A54DF18154}" srcOrd="1" destOrd="0" presId="urn:microsoft.com/office/officeart/2005/8/layout/vList6"/>
    <dgm:cxn modelId="{B725EB44-1F1E-4C34-8F6E-605FA6109C07}" type="presParOf" srcId="{0C219011-A96B-4C88-9608-120E42046AEF}" destId="{29924369-5335-417D-B8DD-BEB6BFBEBBEE}" srcOrd="1" destOrd="0" presId="urn:microsoft.com/office/officeart/2005/8/layout/vList6"/>
    <dgm:cxn modelId="{836F67E5-2DC5-4EEB-988E-5815E114FD05}" type="presParOf" srcId="{0C219011-A96B-4C88-9608-120E42046AEF}" destId="{9D0AFDF9-6F6C-43BF-9B4F-79DC4D25BBF8}" srcOrd="2" destOrd="0" presId="urn:microsoft.com/office/officeart/2005/8/layout/vList6"/>
    <dgm:cxn modelId="{8DB8D5A0-0FF7-4E33-B5B0-B2D0F09096E3}" type="presParOf" srcId="{9D0AFDF9-6F6C-43BF-9B4F-79DC4D25BBF8}" destId="{25B49253-8001-4854-8EB3-9D7CBE828036}" srcOrd="0" destOrd="0" presId="urn:microsoft.com/office/officeart/2005/8/layout/vList6"/>
    <dgm:cxn modelId="{8E10143B-8615-4384-99D3-BC835A5A215B}" type="presParOf" srcId="{9D0AFDF9-6F6C-43BF-9B4F-79DC4D25BBF8}" destId="{646F2F88-899B-4CD6-B66D-27FE6DD3A7E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56B534-24F8-4CF1-AC22-FB6D7FFE21A1}">
      <dsp:nvSpPr>
        <dsp:cNvPr id="0" name=""/>
        <dsp:cNvSpPr/>
      </dsp:nvSpPr>
      <dsp:spPr>
        <a:xfrm>
          <a:off x="688479" y="0"/>
          <a:ext cx="7545370" cy="4171797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2E6752-C2B4-467C-B6F5-F57669569347}">
      <dsp:nvSpPr>
        <dsp:cNvPr id="0" name=""/>
        <dsp:cNvSpPr/>
      </dsp:nvSpPr>
      <dsp:spPr>
        <a:xfrm>
          <a:off x="0" y="1251539"/>
          <a:ext cx="2663072" cy="16687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rPr>
            <a:t>Amenaza o vulneración de los derechos de un </a:t>
          </a:r>
          <a:r>
            <a:rPr lang="es-CO" sz="1400" kern="1200" dirty="0" err="1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rPr>
            <a:t>NNA</a:t>
          </a:r>
          <a:r>
            <a:rPr lang="es-CO" sz="1400" kern="1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rPr>
            <a:t> indígena </a:t>
          </a:r>
          <a:endParaRPr lang="es-CO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460" y="1332999"/>
        <a:ext cx="2500152" cy="1505798"/>
      </dsp:txXfrm>
    </dsp:sp>
    <dsp:sp modelId="{BAE1675D-7726-4B3D-BF9D-7733C793735B}">
      <dsp:nvSpPr>
        <dsp:cNvPr id="0" name=""/>
        <dsp:cNvSpPr/>
      </dsp:nvSpPr>
      <dsp:spPr>
        <a:xfrm>
          <a:off x="3106917" y="1251539"/>
          <a:ext cx="2663072" cy="16687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rPr>
            <a:t>A PREVENCIÓN -AA</a:t>
          </a:r>
          <a:endParaRPr lang="es-CO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88377" y="1332999"/>
        <a:ext cx="2500152" cy="1505798"/>
      </dsp:txXfrm>
    </dsp:sp>
    <dsp:sp modelId="{53E6DF43-842E-4487-9517-B4F9105DA3D3}">
      <dsp:nvSpPr>
        <dsp:cNvPr id="0" name=""/>
        <dsp:cNvSpPr/>
      </dsp:nvSpPr>
      <dsp:spPr>
        <a:xfrm>
          <a:off x="6213834" y="1251539"/>
          <a:ext cx="2663072" cy="16687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O" sz="1400" b="1" kern="1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rPr>
            <a:t>*Verificar inmediatamente el estado de cumplimiento de derechos</a:t>
          </a:r>
          <a:r>
            <a:rPr lang="es-CO" sz="1400" b="1" kern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CO" sz="1400" b="1" kern="12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rPr>
            <a:t>*B</a:t>
          </a:r>
          <a:r>
            <a:rPr lang="es-CO" sz="1400" b="1" kern="1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rPr>
            <a:t>rindar protección a través de una medida provisional si es el caso.</a:t>
          </a:r>
          <a:endParaRPr lang="es-CO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95294" y="1332999"/>
        <a:ext cx="2500152" cy="15057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6B4CE-4E47-4B72-9990-4BFF139D266A}">
      <dsp:nvSpPr>
        <dsp:cNvPr id="0" name=""/>
        <dsp:cNvSpPr/>
      </dsp:nvSpPr>
      <dsp:spPr>
        <a:xfrm>
          <a:off x="5257800" y="1986636"/>
          <a:ext cx="4356747" cy="378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032"/>
              </a:lnTo>
              <a:lnTo>
                <a:pt x="4356747" y="189032"/>
              </a:lnTo>
              <a:lnTo>
                <a:pt x="4356747" y="378064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3551ED-0A3D-4921-9064-3AA9921B510D}">
      <dsp:nvSpPr>
        <dsp:cNvPr id="0" name=""/>
        <dsp:cNvSpPr/>
      </dsp:nvSpPr>
      <dsp:spPr>
        <a:xfrm>
          <a:off x="5257800" y="1986636"/>
          <a:ext cx="2178373" cy="378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032"/>
              </a:lnTo>
              <a:lnTo>
                <a:pt x="2178373" y="189032"/>
              </a:lnTo>
              <a:lnTo>
                <a:pt x="2178373" y="378064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7121AB-3068-4E90-86C1-F1C5E563E534}">
      <dsp:nvSpPr>
        <dsp:cNvPr id="0" name=""/>
        <dsp:cNvSpPr/>
      </dsp:nvSpPr>
      <dsp:spPr>
        <a:xfrm>
          <a:off x="5212080" y="1986636"/>
          <a:ext cx="91440" cy="37806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8064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37468C-88D8-4FCA-9DC4-52D963BAF3F2}">
      <dsp:nvSpPr>
        <dsp:cNvPr id="0" name=""/>
        <dsp:cNvSpPr/>
      </dsp:nvSpPr>
      <dsp:spPr>
        <a:xfrm>
          <a:off x="3079426" y="1986636"/>
          <a:ext cx="2178373" cy="378064"/>
        </a:xfrm>
        <a:custGeom>
          <a:avLst/>
          <a:gdLst/>
          <a:ahLst/>
          <a:cxnLst/>
          <a:rect l="0" t="0" r="0" b="0"/>
          <a:pathLst>
            <a:path>
              <a:moveTo>
                <a:pt x="2178373" y="0"/>
              </a:moveTo>
              <a:lnTo>
                <a:pt x="2178373" y="189032"/>
              </a:lnTo>
              <a:lnTo>
                <a:pt x="0" y="189032"/>
              </a:lnTo>
              <a:lnTo>
                <a:pt x="0" y="378064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512668-2B51-4F65-B1E4-F816AD7FC4C7}">
      <dsp:nvSpPr>
        <dsp:cNvPr id="0" name=""/>
        <dsp:cNvSpPr/>
      </dsp:nvSpPr>
      <dsp:spPr>
        <a:xfrm>
          <a:off x="901052" y="1986636"/>
          <a:ext cx="4356747" cy="378064"/>
        </a:xfrm>
        <a:custGeom>
          <a:avLst/>
          <a:gdLst/>
          <a:ahLst/>
          <a:cxnLst/>
          <a:rect l="0" t="0" r="0" b="0"/>
          <a:pathLst>
            <a:path>
              <a:moveTo>
                <a:pt x="4356747" y="0"/>
              </a:moveTo>
              <a:lnTo>
                <a:pt x="4356747" y="189032"/>
              </a:lnTo>
              <a:lnTo>
                <a:pt x="0" y="189032"/>
              </a:lnTo>
              <a:lnTo>
                <a:pt x="0" y="378064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207B23-2AF9-4593-B0DA-0C553DA82164}">
      <dsp:nvSpPr>
        <dsp:cNvPr id="0" name=""/>
        <dsp:cNvSpPr/>
      </dsp:nvSpPr>
      <dsp:spPr>
        <a:xfrm>
          <a:off x="4357645" y="1086482"/>
          <a:ext cx="1800308" cy="90015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>
              <a:latin typeface="Arial" panose="020B0604020202020204" pitchFamily="34" charset="0"/>
              <a:cs typeface="Arial" panose="020B0604020202020204" pitchFamily="34" charset="0"/>
            </a:rPr>
            <a:t>Rutas</a:t>
          </a:r>
        </a:p>
      </dsp:txBody>
      <dsp:txXfrm>
        <a:off x="4357645" y="1086482"/>
        <a:ext cx="1800308" cy="900154"/>
      </dsp:txXfrm>
    </dsp:sp>
    <dsp:sp modelId="{49174E12-C81B-4CCC-8D91-DF54641CA5F9}">
      <dsp:nvSpPr>
        <dsp:cNvPr id="0" name=""/>
        <dsp:cNvSpPr/>
      </dsp:nvSpPr>
      <dsp:spPr>
        <a:xfrm>
          <a:off x="898" y="2364701"/>
          <a:ext cx="1800308" cy="90015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>
              <a:latin typeface="Arial" panose="020B0604020202020204" pitchFamily="34" charset="0"/>
              <a:cs typeface="Arial" panose="020B0604020202020204" pitchFamily="34" charset="0"/>
            </a:rPr>
            <a:t>Inobservancia de Derechos</a:t>
          </a:r>
        </a:p>
      </dsp:txBody>
      <dsp:txXfrm>
        <a:off x="898" y="2364701"/>
        <a:ext cx="1800308" cy="900154"/>
      </dsp:txXfrm>
    </dsp:sp>
    <dsp:sp modelId="{B9E7E62E-5B82-43B5-8D39-273E968BA2B3}">
      <dsp:nvSpPr>
        <dsp:cNvPr id="0" name=""/>
        <dsp:cNvSpPr/>
      </dsp:nvSpPr>
      <dsp:spPr>
        <a:xfrm>
          <a:off x="2179272" y="2364701"/>
          <a:ext cx="1800308" cy="90015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>
              <a:latin typeface="Arial" panose="020B0604020202020204" pitchFamily="34" charset="0"/>
              <a:cs typeface="Arial" panose="020B0604020202020204" pitchFamily="34" charset="0"/>
            </a:rPr>
            <a:t>Extraprocesales</a:t>
          </a:r>
        </a:p>
      </dsp:txBody>
      <dsp:txXfrm>
        <a:off x="2179272" y="2364701"/>
        <a:ext cx="1800308" cy="900154"/>
      </dsp:txXfrm>
    </dsp:sp>
    <dsp:sp modelId="{68B17B78-EF54-45CF-B65F-B7B108DCD9FA}">
      <dsp:nvSpPr>
        <dsp:cNvPr id="0" name=""/>
        <dsp:cNvSpPr/>
      </dsp:nvSpPr>
      <dsp:spPr>
        <a:xfrm>
          <a:off x="4357645" y="2364701"/>
          <a:ext cx="1800308" cy="90015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>
              <a:latin typeface="Arial" panose="020B0604020202020204" pitchFamily="34" charset="0"/>
              <a:cs typeface="Arial" panose="020B0604020202020204" pitchFamily="34" charset="0"/>
            </a:rPr>
            <a:t>Proceso Administrativo de Restablecimiento de Derechos (PARD)</a:t>
          </a:r>
        </a:p>
      </dsp:txBody>
      <dsp:txXfrm>
        <a:off x="4357645" y="2364701"/>
        <a:ext cx="1800308" cy="900154"/>
      </dsp:txXfrm>
    </dsp:sp>
    <dsp:sp modelId="{1FABA9CF-15F6-4D1B-8EA9-E4C9A73B936F}">
      <dsp:nvSpPr>
        <dsp:cNvPr id="0" name=""/>
        <dsp:cNvSpPr/>
      </dsp:nvSpPr>
      <dsp:spPr>
        <a:xfrm>
          <a:off x="6536019" y="2364701"/>
          <a:ext cx="1800308" cy="90015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>
              <a:latin typeface="Arial" panose="020B0604020202020204" pitchFamily="34" charset="0"/>
              <a:cs typeface="Arial" panose="020B0604020202020204" pitchFamily="34" charset="0"/>
            </a:rPr>
            <a:t>SRPA</a:t>
          </a:r>
        </a:p>
      </dsp:txBody>
      <dsp:txXfrm>
        <a:off x="6536019" y="2364701"/>
        <a:ext cx="1800308" cy="900154"/>
      </dsp:txXfrm>
    </dsp:sp>
    <dsp:sp modelId="{F98B991D-1D62-4218-A83F-54CAA64B29D8}">
      <dsp:nvSpPr>
        <dsp:cNvPr id="0" name=""/>
        <dsp:cNvSpPr/>
      </dsp:nvSpPr>
      <dsp:spPr>
        <a:xfrm>
          <a:off x="8714392" y="2364701"/>
          <a:ext cx="1800308" cy="90015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latin typeface="Arial" panose="020B0604020202020204" pitchFamily="34" charset="0"/>
              <a:cs typeface="Arial" panose="020B0604020202020204" pitchFamily="34" charset="0"/>
            </a:rPr>
            <a:t>Actuaciones frente a los NNA declarados en adoptabilidad sin familia adoptiva </a:t>
          </a:r>
          <a:endParaRPr lang="es-CO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14392" y="2364701"/>
        <a:ext cx="1800308" cy="9001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E1F4A-E7F8-47A2-9F3D-6A706D0DE1CD}">
      <dsp:nvSpPr>
        <dsp:cNvPr id="0" name=""/>
        <dsp:cNvSpPr/>
      </dsp:nvSpPr>
      <dsp:spPr>
        <a:xfrm rot="5400000">
          <a:off x="-80343" y="83317"/>
          <a:ext cx="535623" cy="37493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>
              <a:latin typeface="Aharoni" panose="02010803020104030203" pitchFamily="2" charset="-79"/>
              <a:cs typeface="Aharoni" panose="02010803020104030203" pitchFamily="2" charset="-79"/>
            </a:rPr>
            <a:t>1</a:t>
          </a:r>
        </a:p>
      </dsp:txBody>
      <dsp:txXfrm rot="-5400000">
        <a:off x="1" y="190441"/>
        <a:ext cx="374936" cy="160687"/>
      </dsp:txXfrm>
    </dsp:sp>
    <dsp:sp modelId="{B5DBEA8E-DCEE-4256-BB60-A0FD14D38A23}">
      <dsp:nvSpPr>
        <dsp:cNvPr id="0" name=""/>
        <dsp:cNvSpPr/>
      </dsp:nvSpPr>
      <dsp:spPr>
        <a:xfrm rot="5400000">
          <a:off x="3577921" y="-3200011"/>
          <a:ext cx="348338" cy="67543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s-ES" sz="1200" b="0" kern="1200" dirty="0">
              <a:latin typeface="+mn-lt"/>
              <a:cs typeface="Aharoni" panose="02010803020104030203" pitchFamily="2" charset="-79"/>
            </a:rPr>
            <a:t>APERTURA DEL PROCESO ADMINISTRATIVO DE RESTABLECIMIENTO DE DERECHOS</a:t>
          </a:r>
          <a:endParaRPr lang="es-CO" sz="1200" b="0" kern="1200" dirty="0">
            <a:latin typeface="+mn-lt"/>
            <a:cs typeface="Aharoni" panose="02010803020104030203" pitchFamily="2" charset="-79"/>
          </a:endParaRPr>
        </a:p>
      </dsp:txBody>
      <dsp:txXfrm rot="-5400000">
        <a:off x="374936" y="19978"/>
        <a:ext cx="6737304" cy="314330"/>
      </dsp:txXfrm>
    </dsp:sp>
    <dsp:sp modelId="{0054EB3E-F2A1-4144-AD2B-06A7D4656F11}">
      <dsp:nvSpPr>
        <dsp:cNvPr id="0" name=""/>
        <dsp:cNvSpPr/>
      </dsp:nvSpPr>
      <dsp:spPr>
        <a:xfrm rot="5400000">
          <a:off x="-80343" y="565438"/>
          <a:ext cx="535623" cy="37493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>
              <a:latin typeface="Aharoni" panose="02010803020104030203" pitchFamily="2" charset="-79"/>
              <a:cs typeface="Aharoni" panose="02010803020104030203" pitchFamily="2" charset="-79"/>
            </a:rPr>
            <a:t>2</a:t>
          </a:r>
        </a:p>
      </dsp:txBody>
      <dsp:txXfrm rot="-5400000">
        <a:off x="1" y="672562"/>
        <a:ext cx="374936" cy="160687"/>
      </dsp:txXfrm>
    </dsp:sp>
    <dsp:sp modelId="{DC8D771C-3F9F-4757-BA4C-8AF538A30B89}">
      <dsp:nvSpPr>
        <dsp:cNvPr id="0" name=""/>
        <dsp:cNvSpPr/>
      </dsp:nvSpPr>
      <dsp:spPr>
        <a:xfrm rot="5400000">
          <a:off x="3578013" y="-2717981"/>
          <a:ext cx="348155" cy="67543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200" b="0" kern="1200" dirty="0">
              <a:latin typeface="+mn-lt"/>
              <a:cs typeface="Aharoni" panose="02010803020104030203" pitchFamily="2" charset="-79"/>
            </a:rPr>
            <a:t>NOTIFICACIÓN DEL AUTO DE APERTURA (NOTIFICACIÓN PERSONAL Y CASOS ESPECIALES)	</a:t>
          </a:r>
          <a:endParaRPr lang="es-CO" sz="1200" b="0" kern="1200" dirty="0">
            <a:latin typeface="+mn-lt"/>
            <a:cs typeface="Aharoni" panose="02010803020104030203" pitchFamily="2" charset="-79"/>
          </a:endParaRPr>
        </a:p>
      </dsp:txBody>
      <dsp:txXfrm rot="-5400000">
        <a:off x="374937" y="502091"/>
        <a:ext cx="6737312" cy="314163"/>
      </dsp:txXfrm>
    </dsp:sp>
    <dsp:sp modelId="{CB2C7FAC-4553-462C-A0FC-0E6C93D7D7BA}">
      <dsp:nvSpPr>
        <dsp:cNvPr id="0" name=""/>
        <dsp:cNvSpPr/>
      </dsp:nvSpPr>
      <dsp:spPr>
        <a:xfrm rot="5400000">
          <a:off x="-80343" y="1047559"/>
          <a:ext cx="535623" cy="37493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>
              <a:latin typeface="Aharoni" panose="02010803020104030203" pitchFamily="2" charset="-79"/>
              <a:cs typeface="Aharoni" panose="02010803020104030203" pitchFamily="2" charset="-79"/>
            </a:rPr>
            <a:t>3</a:t>
          </a:r>
        </a:p>
      </dsp:txBody>
      <dsp:txXfrm rot="-5400000">
        <a:off x="1" y="1154683"/>
        <a:ext cx="374936" cy="160687"/>
      </dsp:txXfrm>
    </dsp:sp>
    <dsp:sp modelId="{1ACBC011-F6B3-47A8-931F-21F55317428F}">
      <dsp:nvSpPr>
        <dsp:cNvPr id="0" name=""/>
        <dsp:cNvSpPr/>
      </dsp:nvSpPr>
      <dsp:spPr>
        <a:xfrm rot="5400000">
          <a:off x="3578013" y="-2235860"/>
          <a:ext cx="348155" cy="67543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200" b="0" kern="1200" dirty="0">
              <a:latin typeface="+mn-lt"/>
              <a:cs typeface="Aharoni" panose="02010803020104030203" pitchFamily="2" charset="-79"/>
            </a:rPr>
            <a:t>ESTUDIO DE CASO ENTRE LA AUTORIDAD ADMINISTRATIVA Y LA RESPECTIVA AUTORIDAD TRADICIONAL INDÍGENA.</a:t>
          </a:r>
          <a:endParaRPr lang="es-CO" sz="1200" b="0" kern="1200" dirty="0">
            <a:latin typeface="+mn-lt"/>
            <a:cs typeface="Aharoni" panose="02010803020104030203" pitchFamily="2" charset="-79"/>
          </a:endParaRPr>
        </a:p>
      </dsp:txBody>
      <dsp:txXfrm rot="-5400000">
        <a:off x="374937" y="984212"/>
        <a:ext cx="6737312" cy="314163"/>
      </dsp:txXfrm>
    </dsp:sp>
    <dsp:sp modelId="{85A4271D-051F-4838-B335-9550E5C3845E}">
      <dsp:nvSpPr>
        <dsp:cNvPr id="0" name=""/>
        <dsp:cNvSpPr/>
      </dsp:nvSpPr>
      <dsp:spPr>
        <a:xfrm rot="5400000">
          <a:off x="-80343" y="1529680"/>
          <a:ext cx="535623" cy="37493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>
              <a:latin typeface="Aharoni" panose="02010803020104030203" pitchFamily="2" charset="-79"/>
              <a:cs typeface="Aharoni" panose="02010803020104030203" pitchFamily="2" charset="-79"/>
            </a:rPr>
            <a:t>4</a:t>
          </a:r>
        </a:p>
      </dsp:txBody>
      <dsp:txXfrm rot="-5400000">
        <a:off x="1" y="1636804"/>
        <a:ext cx="374936" cy="160687"/>
      </dsp:txXfrm>
    </dsp:sp>
    <dsp:sp modelId="{D63AA727-04CB-4386-9CF7-43E3F7C042BC}">
      <dsp:nvSpPr>
        <dsp:cNvPr id="0" name=""/>
        <dsp:cNvSpPr/>
      </dsp:nvSpPr>
      <dsp:spPr>
        <a:xfrm rot="5400000">
          <a:off x="3578013" y="-1753739"/>
          <a:ext cx="348155" cy="67543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200" b="0" kern="1200" dirty="0">
              <a:latin typeface="+mn-lt"/>
              <a:cs typeface="Aharoni" panose="02010803020104030203" pitchFamily="2" charset="-79"/>
            </a:rPr>
            <a:t>CORRER TRASLADO.</a:t>
          </a:r>
          <a:endParaRPr lang="es-CO" sz="1200" b="0" kern="1200" dirty="0">
            <a:latin typeface="+mn-lt"/>
            <a:cs typeface="Aharoni" panose="02010803020104030203" pitchFamily="2" charset="-79"/>
          </a:endParaRPr>
        </a:p>
      </dsp:txBody>
      <dsp:txXfrm rot="-5400000">
        <a:off x="374937" y="1466333"/>
        <a:ext cx="6737312" cy="314163"/>
      </dsp:txXfrm>
    </dsp:sp>
    <dsp:sp modelId="{4F2B6E77-CA2F-4C0E-AB0D-CA994D716EE4}">
      <dsp:nvSpPr>
        <dsp:cNvPr id="0" name=""/>
        <dsp:cNvSpPr/>
      </dsp:nvSpPr>
      <dsp:spPr>
        <a:xfrm rot="5400000">
          <a:off x="-80343" y="2011801"/>
          <a:ext cx="535623" cy="37493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>
              <a:latin typeface="Aharoni" panose="02010803020104030203" pitchFamily="2" charset="-79"/>
              <a:cs typeface="Aharoni" panose="02010803020104030203" pitchFamily="2" charset="-79"/>
            </a:rPr>
            <a:t>5</a:t>
          </a:r>
        </a:p>
      </dsp:txBody>
      <dsp:txXfrm rot="-5400000">
        <a:off x="1" y="2118925"/>
        <a:ext cx="374936" cy="160687"/>
      </dsp:txXfrm>
    </dsp:sp>
    <dsp:sp modelId="{96A15016-48E2-43E9-894F-BD2C74078235}">
      <dsp:nvSpPr>
        <dsp:cNvPr id="0" name=""/>
        <dsp:cNvSpPr/>
      </dsp:nvSpPr>
      <dsp:spPr>
        <a:xfrm rot="5400000">
          <a:off x="3578013" y="-1271618"/>
          <a:ext cx="348155" cy="67543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200" b="0" kern="1200" dirty="0">
              <a:latin typeface="+mn-lt"/>
              <a:cs typeface="Aharoni" panose="02010803020104030203" pitchFamily="2" charset="-79"/>
            </a:rPr>
            <a:t>BÚSQUEDA DE REDES FAMILIARES Y VINCULARES.	</a:t>
          </a:r>
          <a:endParaRPr lang="es-CO" sz="1200" b="0" kern="1200" dirty="0">
            <a:latin typeface="+mn-lt"/>
            <a:cs typeface="Aharoni" panose="02010803020104030203" pitchFamily="2" charset="-79"/>
          </a:endParaRPr>
        </a:p>
      </dsp:txBody>
      <dsp:txXfrm rot="-5400000">
        <a:off x="374937" y="1948454"/>
        <a:ext cx="6737312" cy="314163"/>
      </dsp:txXfrm>
    </dsp:sp>
    <dsp:sp modelId="{DF65B500-2612-4E9C-80E6-40B8CF4E9E5E}">
      <dsp:nvSpPr>
        <dsp:cNvPr id="0" name=""/>
        <dsp:cNvSpPr/>
      </dsp:nvSpPr>
      <dsp:spPr>
        <a:xfrm rot="5400000">
          <a:off x="-80343" y="2493922"/>
          <a:ext cx="535623" cy="37493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>
              <a:latin typeface="Aharoni" panose="02010803020104030203" pitchFamily="2" charset="-79"/>
              <a:cs typeface="Aharoni" panose="02010803020104030203" pitchFamily="2" charset="-79"/>
            </a:rPr>
            <a:t>6</a:t>
          </a:r>
        </a:p>
      </dsp:txBody>
      <dsp:txXfrm rot="-5400000">
        <a:off x="1" y="2601046"/>
        <a:ext cx="374936" cy="160687"/>
      </dsp:txXfrm>
    </dsp:sp>
    <dsp:sp modelId="{0A522F18-F11C-474F-9BAC-32216C9AC24F}">
      <dsp:nvSpPr>
        <dsp:cNvPr id="0" name=""/>
        <dsp:cNvSpPr/>
      </dsp:nvSpPr>
      <dsp:spPr>
        <a:xfrm rot="5400000">
          <a:off x="3578013" y="-789497"/>
          <a:ext cx="348155" cy="67543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200" b="0" kern="1200" dirty="0">
              <a:latin typeface="+mn-lt"/>
              <a:cs typeface="Aharoni" panose="02010803020104030203" pitchFamily="2" charset="-79"/>
            </a:rPr>
            <a:t>DECRETO DE PRUEBAS: DICTAMEN PERICIAL EN EL MARCO DE LA LEY 1098 DE 2006</a:t>
          </a:r>
          <a:endParaRPr lang="es-CO" sz="1200" b="0" kern="1200" dirty="0">
            <a:latin typeface="+mn-lt"/>
            <a:cs typeface="Aharoni" panose="02010803020104030203" pitchFamily="2" charset="-79"/>
          </a:endParaRPr>
        </a:p>
      </dsp:txBody>
      <dsp:txXfrm rot="-5400000">
        <a:off x="374937" y="2430575"/>
        <a:ext cx="6737312" cy="314163"/>
      </dsp:txXfrm>
    </dsp:sp>
    <dsp:sp modelId="{DB3E5C44-F4FC-4C09-B748-2DD701DCBA24}">
      <dsp:nvSpPr>
        <dsp:cNvPr id="0" name=""/>
        <dsp:cNvSpPr/>
      </dsp:nvSpPr>
      <dsp:spPr>
        <a:xfrm rot="5400000">
          <a:off x="-80343" y="2976043"/>
          <a:ext cx="535623" cy="37493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>
              <a:latin typeface="Aharoni" panose="02010803020104030203" pitchFamily="2" charset="-79"/>
              <a:cs typeface="Aharoni" panose="02010803020104030203" pitchFamily="2" charset="-79"/>
            </a:rPr>
            <a:t>7</a:t>
          </a:r>
        </a:p>
      </dsp:txBody>
      <dsp:txXfrm rot="-5400000">
        <a:off x="1" y="3083167"/>
        <a:ext cx="374936" cy="160687"/>
      </dsp:txXfrm>
    </dsp:sp>
    <dsp:sp modelId="{FD0DC82C-ED79-45C7-9465-528A2C7E05ED}">
      <dsp:nvSpPr>
        <dsp:cNvPr id="0" name=""/>
        <dsp:cNvSpPr/>
      </dsp:nvSpPr>
      <dsp:spPr>
        <a:xfrm rot="5400000">
          <a:off x="3316216" y="-235441"/>
          <a:ext cx="348155" cy="67543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200" b="0" kern="1200" dirty="0">
              <a:latin typeface="+mn-lt"/>
              <a:cs typeface="Aharoni" panose="02010803020104030203" pitchFamily="2" charset="-79"/>
            </a:rPr>
            <a:t>FIJACIÓN DE FECHA Y HORA PARA CELEBRAR LA AUDIENCIA DE PRÁCTICAS DE PRUEBAS Y FALLO.	</a:t>
          </a:r>
          <a:endParaRPr lang="es-CO" sz="1200" b="0" kern="1200" dirty="0">
            <a:latin typeface="+mn-lt"/>
            <a:cs typeface="Aharoni" panose="02010803020104030203" pitchFamily="2" charset="-79"/>
          </a:endParaRPr>
        </a:p>
      </dsp:txBody>
      <dsp:txXfrm rot="-5400000">
        <a:off x="113140" y="2984631"/>
        <a:ext cx="6737312" cy="314163"/>
      </dsp:txXfrm>
    </dsp:sp>
    <dsp:sp modelId="{1EA2CA9A-952E-41AA-A518-8B510AD642ED}">
      <dsp:nvSpPr>
        <dsp:cNvPr id="0" name=""/>
        <dsp:cNvSpPr/>
      </dsp:nvSpPr>
      <dsp:spPr>
        <a:xfrm rot="5400000">
          <a:off x="-80343" y="3458164"/>
          <a:ext cx="535623" cy="37493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>
              <a:latin typeface="Aharoni" panose="02010803020104030203" pitchFamily="2" charset="-79"/>
              <a:cs typeface="Aharoni" panose="02010803020104030203" pitchFamily="2" charset="-79"/>
            </a:rPr>
            <a:t>8</a:t>
          </a:r>
        </a:p>
      </dsp:txBody>
      <dsp:txXfrm rot="-5400000">
        <a:off x="1" y="3565288"/>
        <a:ext cx="374936" cy="160687"/>
      </dsp:txXfrm>
    </dsp:sp>
    <dsp:sp modelId="{B1AA2DC9-3D83-4200-BE16-D2EDC83E5BB1}">
      <dsp:nvSpPr>
        <dsp:cNvPr id="0" name=""/>
        <dsp:cNvSpPr/>
      </dsp:nvSpPr>
      <dsp:spPr>
        <a:xfrm rot="5400000">
          <a:off x="3578013" y="174744"/>
          <a:ext cx="348155" cy="67543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200" b="0" kern="1200" dirty="0">
              <a:latin typeface="+mn-lt"/>
              <a:cs typeface="Aharoni" panose="02010803020104030203" pitchFamily="2" charset="-79"/>
            </a:rPr>
            <a:t>AUDIENCIA DE PRÁCTICA DE PRUEBAS Y FALLO DE RESTABLECIMIENTO DE DERECHOS: EN DECLARATORIA DE VULNERACIÓN DE DERECHOS,  DECLARATORIA EN SITUACIÓN DE ADOPTABILIDAD, CASOS ATÍPICOS.	</a:t>
          </a:r>
          <a:endParaRPr lang="es-CO" sz="1200" b="0" kern="1200" dirty="0">
            <a:latin typeface="+mn-lt"/>
            <a:cs typeface="Aharoni" panose="02010803020104030203" pitchFamily="2" charset="-79"/>
          </a:endParaRPr>
        </a:p>
      </dsp:txBody>
      <dsp:txXfrm rot="-5400000">
        <a:off x="374937" y="3394816"/>
        <a:ext cx="6737312" cy="314163"/>
      </dsp:txXfrm>
    </dsp:sp>
    <dsp:sp modelId="{3EA409F7-5FC7-4473-8BBA-033D376C7BE8}">
      <dsp:nvSpPr>
        <dsp:cNvPr id="0" name=""/>
        <dsp:cNvSpPr/>
      </dsp:nvSpPr>
      <dsp:spPr>
        <a:xfrm rot="5400000">
          <a:off x="-80343" y="3940285"/>
          <a:ext cx="535623" cy="37493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>
              <a:latin typeface="Aharoni" panose="02010803020104030203" pitchFamily="2" charset="-79"/>
              <a:cs typeface="Aharoni" panose="02010803020104030203" pitchFamily="2" charset="-79"/>
            </a:rPr>
            <a:t>9</a:t>
          </a:r>
        </a:p>
      </dsp:txBody>
      <dsp:txXfrm rot="-5400000">
        <a:off x="1" y="4047409"/>
        <a:ext cx="374936" cy="160687"/>
      </dsp:txXfrm>
    </dsp:sp>
    <dsp:sp modelId="{B0EB3490-A3FF-46B1-8D8F-E4F5723E695D}">
      <dsp:nvSpPr>
        <dsp:cNvPr id="0" name=""/>
        <dsp:cNvSpPr/>
      </dsp:nvSpPr>
      <dsp:spPr>
        <a:xfrm rot="5400000">
          <a:off x="3578013" y="656865"/>
          <a:ext cx="348155" cy="67543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200" b="0" kern="1200" dirty="0">
              <a:latin typeface="+mn-lt"/>
              <a:cs typeface="Aharoni" panose="02010803020104030203" pitchFamily="2" charset="-79"/>
            </a:rPr>
            <a:t>ACCIONES DIFERENCIALES QUE SE DESPRENDEN DE LA PRÁCTICA DE PRUEBAS Y FALLO DE RESTABLECIMIENTO DE DERECHOS.</a:t>
          </a:r>
          <a:endParaRPr lang="es-CO" sz="1200" b="0" kern="1200" dirty="0">
            <a:latin typeface="+mn-lt"/>
            <a:cs typeface="Aharoni" panose="02010803020104030203" pitchFamily="2" charset="-79"/>
          </a:endParaRPr>
        </a:p>
      </dsp:txBody>
      <dsp:txXfrm rot="-5400000">
        <a:off x="374937" y="3876937"/>
        <a:ext cx="6737312" cy="314163"/>
      </dsp:txXfrm>
    </dsp:sp>
    <dsp:sp modelId="{B61964D3-2C11-4720-A002-137974BCF259}">
      <dsp:nvSpPr>
        <dsp:cNvPr id="0" name=""/>
        <dsp:cNvSpPr/>
      </dsp:nvSpPr>
      <dsp:spPr>
        <a:xfrm rot="5400000">
          <a:off x="-80343" y="4422406"/>
          <a:ext cx="535623" cy="37493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>
              <a:latin typeface="Aharoni" panose="02010803020104030203" pitchFamily="2" charset="-79"/>
              <a:cs typeface="Aharoni" panose="02010803020104030203" pitchFamily="2" charset="-79"/>
            </a:rPr>
            <a:t>10</a:t>
          </a:r>
        </a:p>
      </dsp:txBody>
      <dsp:txXfrm rot="-5400000">
        <a:off x="1" y="4529530"/>
        <a:ext cx="374936" cy="160687"/>
      </dsp:txXfrm>
    </dsp:sp>
    <dsp:sp modelId="{1A573DA1-4B50-4BE7-90CC-D480EACC113F}">
      <dsp:nvSpPr>
        <dsp:cNvPr id="0" name=""/>
        <dsp:cNvSpPr/>
      </dsp:nvSpPr>
      <dsp:spPr>
        <a:xfrm rot="5400000">
          <a:off x="3578013" y="1138986"/>
          <a:ext cx="348155" cy="67543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200" b="0" kern="1200" dirty="0">
              <a:latin typeface="+mn-lt"/>
              <a:cs typeface="Aharoni" panose="02010803020104030203" pitchFamily="2" charset="-79"/>
            </a:rPr>
            <a:t>HOMOLOGACIÓN	</a:t>
          </a:r>
          <a:endParaRPr lang="es-CO" sz="1200" b="0" kern="1200" dirty="0">
            <a:latin typeface="+mn-lt"/>
            <a:cs typeface="Aharoni" panose="02010803020104030203" pitchFamily="2" charset="-79"/>
          </a:endParaRPr>
        </a:p>
      </dsp:txBody>
      <dsp:txXfrm rot="-5400000">
        <a:off x="374937" y="4359058"/>
        <a:ext cx="6737312" cy="314163"/>
      </dsp:txXfrm>
    </dsp:sp>
    <dsp:sp modelId="{4F32B392-3ED1-49BF-B694-B8015F116063}">
      <dsp:nvSpPr>
        <dsp:cNvPr id="0" name=""/>
        <dsp:cNvSpPr/>
      </dsp:nvSpPr>
      <dsp:spPr>
        <a:xfrm rot="5400000">
          <a:off x="-80343" y="4904527"/>
          <a:ext cx="535623" cy="37493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>
              <a:latin typeface="Aharoni" panose="02010803020104030203" pitchFamily="2" charset="-79"/>
              <a:cs typeface="Aharoni" panose="02010803020104030203" pitchFamily="2" charset="-79"/>
            </a:rPr>
            <a:t>11</a:t>
          </a:r>
        </a:p>
      </dsp:txBody>
      <dsp:txXfrm rot="-5400000">
        <a:off x="1" y="5011651"/>
        <a:ext cx="374936" cy="160687"/>
      </dsp:txXfrm>
    </dsp:sp>
    <dsp:sp modelId="{9BED763E-F41D-4F57-A85B-7E7282991E57}">
      <dsp:nvSpPr>
        <dsp:cNvPr id="0" name=""/>
        <dsp:cNvSpPr/>
      </dsp:nvSpPr>
      <dsp:spPr>
        <a:xfrm rot="5400000">
          <a:off x="3578013" y="1621106"/>
          <a:ext cx="348155" cy="67543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200" b="0" kern="1200" dirty="0">
              <a:latin typeface="+mn-lt"/>
              <a:cs typeface="Aharoni" panose="02010803020104030203" pitchFamily="2" charset="-79"/>
            </a:rPr>
            <a:t>SEGUIMIENTO	</a:t>
          </a:r>
          <a:endParaRPr lang="es-CO" sz="1200" b="0" kern="1200" dirty="0">
            <a:latin typeface="+mn-lt"/>
            <a:cs typeface="Aharoni" panose="02010803020104030203" pitchFamily="2" charset="-79"/>
          </a:endParaRPr>
        </a:p>
      </dsp:txBody>
      <dsp:txXfrm rot="-5400000">
        <a:off x="374937" y="4841178"/>
        <a:ext cx="6737312" cy="3141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173B64-D3BE-483C-AE18-28A54DF18154}">
      <dsp:nvSpPr>
        <dsp:cNvPr id="0" name=""/>
        <dsp:cNvSpPr/>
      </dsp:nvSpPr>
      <dsp:spPr>
        <a:xfrm>
          <a:off x="4079965" y="524"/>
          <a:ext cx="6119947" cy="2047051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>
              <a:latin typeface="Arial" panose="020B0604020202020204" pitchFamily="34" charset="0"/>
              <a:cs typeface="Arial" panose="020B0604020202020204" pitchFamily="34" charset="0"/>
            </a:rPr>
            <a:t>Población indígena que vive en cascos urbanos u otras comunidades y no reconoce a las autoridades de sus comunidades de origen. 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>
              <a:latin typeface="Arial" panose="020B0604020202020204" pitchFamily="34" charset="0"/>
              <a:cs typeface="Arial" panose="020B0604020202020204" pitchFamily="34" charset="0"/>
            </a:rPr>
            <a:t>Cabildos en contexto de ciudad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79965" y="256405"/>
        <a:ext cx="5352303" cy="1535289"/>
      </dsp:txXfrm>
    </dsp:sp>
    <dsp:sp modelId="{C00305EA-DEB6-42ED-8248-0005493870C4}">
      <dsp:nvSpPr>
        <dsp:cNvPr id="0" name=""/>
        <dsp:cNvSpPr/>
      </dsp:nvSpPr>
      <dsp:spPr>
        <a:xfrm>
          <a:off x="0" y="524"/>
          <a:ext cx="4079965" cy="204705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800" kern="1200" dirty="0">
              <a:latin typeface="Arial Black" panose="020B0A04020102020204" pitchFamily="34" charset="0"/>
            </a:rPr>
            <a:t>Migración Interna</a:t>
          </a:r>
        </a:p>
      </dsp:txBody>
      <dsp:txXfrm>
        <a:off x="99929" y="100453"/>
        <a:ext cx="3880107" cy="1847193"/>
      </dsp:txXfrm>
    </dsp:sp>
    <dsp:sp modelId="{646F2F88-899B-4CD6-B66D-27FE6DD3A7E5}">
      <dsp:nvSpPr>
        <dsp:cNvPr id="0" name=""/>
        <dsp:cNvSpPr/>
      </dsp:nvSpPr>
      <dsp:spPr>
        <a:xfrm>
          <a:off x="4079965" y="2252281"/>
          <a:ext cx="6119947" cy="2047051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>
              <a:latin typeface="Arial" panose="020B0604020202020204" pitchFamily="34" charset="0"/>
              <a:cs typeface="Arial" panose="020B0604020202020204" pitchFamily="34" charset="0"/>
            </a:rPr>
            <a:t>NNA provenientes de Venezuela que ingresan a protección. 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800" kern="1200" dirty="0">
              <a:latin typeface="Arial" panose="020B0604020202020204" pitchFamily="34" charset="0"/>
              <a:cs typeface="Arial" panose="020B0604020202020204" pitchFamily="34" charset="0"/>
            </a:rPr>
            <a:t>No existe un protocolo/procedimiento para la identificación de sus ATI, las ATI en Colombia no les representan lo que imposibilita articular los procesos</a:t>
          </a:r>
          <a:r>
            <a:rPr lang="es-CO" sz="1800" kern="1200" dirty="0">
              <a:latin typeface="Calibri"/>
              <a:cs typeface="Calibri"/>
            </a:rPr>
            <a:t>.</a:t>
          </a:r>
          <a:endParaRPr lang="es-ES" sz="1800" kern="1200" dirty="0"/>
        </a:p>
      </dsp:txBody>
      <dsp:txXfrm>
        <a:off x="4079965" y="2508162"/>
        <a:ext cx="5352303" cy="1535289"/>
      </dsp:txXfrm>
    </dsp:sp>
    <dsp:sp modelId="{25B49253-8001-4854-8EB3-9D7CBE828036}">
      <dsp:nvSpPr>
        <dsp:cNvPr id="0" name=""/>
        <dsp:cNvSpPr/>
      </dsp:nvSpPr>
      <dsp:spPr>
        <a:xfrm>
          <a:off x="0" y="2252281"/>
          <a:ext cx="4079965" cy="2047051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800" kern="1200" dirty="0">
              <a:latin typeface="Arial Black" panose="020B0A04020102020204" pitchFamily="34" charset="0"/>
            </a:rPr>
            <a:t>Migración externa</a:t>
          </a:r>
        </a:p>
      </dsp:txBody>
      <dsp:txXfrm>
        <a:off x="99929" y="2352210"/>
        <a:ext cx="3880107" cy="18471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4E574-D2FB-47D1-A6A7-960AEE86CBA6}" type="datetimeFigureOut">
              <a:rPr lang="es-CO" smtClean="0"/>
              <a:t>26/07/24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10684-623C-4680-8944-A35B0228D89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8775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10684-623C-4680-8944-A35B0228D89B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7003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E88A7-7317-4A9A-9E0E-F74DCEBE74C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59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10684-623C-4680-8944-A35B0228D89B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1704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10684-623C-4680-8944-A35B0228D89B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67705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10684-623C-4680-8944-A35B0228D89B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36969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E88A7-7317-4A9A-9E0E-F74DCEBE74C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526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E88A7-7317-4A9A-9E0E-F74DCEBE74C2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561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10684-623C-4680-8944-A35B0228D89B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282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CCFA4-2B5D-4C83-8E8F-8DB590F131C5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47114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CCFA4-2B5D-4C83-8E8F-8DB590F131C5}" type="slidenum">
              <a:rPr lang="es-CO" smtClean="0"/>
              <a:t>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46283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69EDB5-C1A7-1444-AE91-2C7E7CCF3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F167EE-D878-2A49-A64A-E9D4BD37E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FEAF28-55A7-5A48-AA51-A05CB0713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26/07/24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A75E01-07A1-5841-8AA6-647CC8A5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9736EF-621D-FC42-B2E9-3F6EE482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8699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B8D509-B849-3240-82F5-F330B237D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9A1E299-13EF-0940-AECF-5C1EA452F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4B219C-D15D-764E-AD66-ADC8118E1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26/07/24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CBCE7E-0257-8B44-AF6B-587146DC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17E3D0-09F3-9746-8D83-C90E3D2E8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62695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65FD3C-113B-EB40-B146-19D9320857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6A8A6EF-7814-084E-8C4B-0DD53634B0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69557E-CBC5-D649-9CAE-28E870816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26/07/24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C3427A-060B-2442-B230-70DA0EC9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A2F48D-06C6-8E44-A0A1-785BE401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4591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158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1" i="0">
                <a:solidFill>
                  <a:srgbClr val="18214C"/>
                </a:solidFill>
                <a:latin typeface="Lato"/>
                <a:cs typeface="La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7/26/24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2544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CBCD98-496C-9640-AB59-A1DB214D7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02C7B2-6AF4-2443-855D-6F3E03290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A95031-E9C6-EF48-8A08-4CA4EAF06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26/07/24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FB7268-7E80-2F45-B0EC-4111759B6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2836BB-8123-4C41-BC97-617AACCD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212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A71E9C-6F93-084E-974A-3468C6DC9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68D444-3B07-4E4C-824F-15EAAC2F0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0C2926-75E8-6447-BDB2-F85F22328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26/07/24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F6C1E9-270A-F043-83AA-8DB3AFBEA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1BF48B-90AC-2F4B-84BF-DDD593945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8445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E0EF9F-4963-3244-9A96-C33136F88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0AC0C3-BF88-934C-847C-F2C906F2B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6623BEC-92BD-434D-8AE3-34B02B5B25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08A4DD-3874-DA4D-BA7B-9B385387C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26/07/24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043BFC-CD98-4C4B-A3F4-1E7AEFFCB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7EC0DF-6222-974F-B1AD-D9051B996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73980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AAC8D2-94DA-F14A-85D1-3F6002FA6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15B709-3F55-7F40-9E07-1D412635A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19DE5A-6FAC-264B-82EF-CC2ECF614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E121808-E4EF-BB4E-A748-2E92B0DCBC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86479D7-1ECA-DF45-8004-F3EA7F07D6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0442B5C-26A4-4E4F-9109-299667761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26/07/24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71C5043-5754-664D-A39A-F554B1FBF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09F63B2-DCF8-DC42-82DF-4A8DB8E8A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9944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1C96CC-C1D2-C446-983B-5C9D53E8F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2CAEEA-39DA-A64E-9BF6-36EB90D94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26/07/24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637C73-9E6D-B648-A234-B0262C247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5630B89-0FA8-0843-8B4F-C5E9D52D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3832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60CB1C-A799-E244-AA42-08A70CFE2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26/07/24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36DC0D7-F459-CE45-B344-169204E59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DF1DEE-CB48-3147-9878-6044C4E6E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9511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739F1-320C-3846-9128-36357B78F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47FC9A-F23D-3842-8D2E-A8F45712F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6993D9D-FE57-AB4F-B7F0-6F8876535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F729A9-49C6-F240-9FC7-22A9C1DB3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26/07/24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0104E7-70A5-FC4E-9B4B-2ED6489BE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5862B05-6C89-6F43-9BF2-F327A7395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42655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8173B4-BAE2-E146-BE58-1EB320777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2CD015D-41C7-AE49-8342-B894C22024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D5A05D8-DF2B-084B-9EAD-490769A18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89E8CC-FC09-8D4B-AD02-6612E0124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26/07/24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81387E-9611-7A48-9BE2-C6CB38C82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EDDCB9F-C280-E94D-88FB-6D551A53D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5831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4453FAE-0601-B54C-BE51-C696876E2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9064F8-E8DE-0842-9438-D5E61A389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F59C11-9CBF-354E-B253-DA0D8FCBCB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10A5F-8A61-1440-8CF1-78463D190B9B}" type="datetimeFigureOut">
              <a:rPr lang="es-CO" smtClean="0"/>
              <a:t>26/07/24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F3C495-0AEF-4642-A426-D1B52413D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EDCB6F-52E3-7F4C-8BEC-8741D3BA9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612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s://criandocriancas.blogspot.com/2011/04/lendas-indigenas-parte-ii.html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lickr.com/photos/apiboficial/48568321457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orinocotribune.com/may-19-webinar-gains-of-venezuelas-indigenous-peoples-during-bolivarian-revolution-and-their-struggle-against-us-economic-war/amp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s.wikipedia.org/wiki/Ley_Ind%C3%ADgen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s/photo/869087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haciendo gestos con la cara pintada&#10;&#10;Descripción generada automáticamente con confianza baja">
            <a:extLst>
              <a:ext uri="{FF2B5EF4-FFF2-40B4-BE49-F238E27FC236}">
                <a16:creationId xmlns:a16="http://schemas.microsoft.com/office/drawing/2014/main" id="{037C28F1-361D-AAF5-04C2-31B6B1DF28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7C21984-3D08-234E-9612-F3CC2075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175" y="526835"/>
            <a:ext cx="8862647" cy="1769162"/>
          </a:xfrm>
        </p:spPr>
        <p:txBody>
          <a:bodyPr>
            <a:noAutofit/>
          </a:bodyPr>
          <a:lstStyle/>
          <a:p>
            <a:pPr algn="ctr"/>
            <a:r>
              <a:rPr lang="es-CO" sz="2800" b="1" dirty="0">
                <a:latin typeface="Arial Black" panose="020B0A04020102020204" pitchFamily="34" charset="0"/>
              </a:rPr>
              <a:t>LA ARTICULACIÓN INTERJURISDICCIONAL E INTERCULTURAL PARA EL RESTABLECIMIENTO DE DERECHOS DE NIÑOS, NIÑAS Y ADOLESCENTES INDÍGENAS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F9CD6C2-B1F4-3D8C-C1D3-DFBB9E62A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88" y="2980944"/>
            <a:ext cx="9241536" cy="35295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b="1" dirty="0"/>
          </a:p>
          <a:p>
            <a:pPr marL="0" indent="0">
              <a:spcBef>
                <a:spcPts val="0"/>
              </a:spcBef>
              <a:buNone/>
            </a:pPr>
            <a:endParaRPr lang="es-E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s-E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s-E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s-E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" sz="2400" b="1" dirty="0">
                <a:latin typeface="Arial Black" panose="020B0A04020102020204" pitchFamily="34" charset="0"/>
              </a:rPr>
              <a:t>JUAN DAVID PARRA BEDOYA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" sz="2400" b="1" dirty="0">
                <a:latin typeface="Arial Black" panose="020B0A04020102020204" pitchFamily="34" charset="0"/>
              </a:rPr>
              <a:t>Defensor de Familia ICBF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" sz="2400" b="1" dirty="0">
                <a:latin typeface="Arial Black" panose="020B0A04020102020204" pitchFamily="34" charset="0"/>
              </a:rPr>
              <a:t>Grupo de Asistencia Técnica de la Regional Risaralda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61244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018948-624E-C656-232C-96870EBF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896" y="200026"/>
            <a:ext cx="10003536" cy="1154162"/>
          </a:xfrm>
        </p:spPr>
        <p:txBody>
          <a:bodyPr>
            <a:normAutofit fontScale="90000"/>
          </a:bodyPr>
          <a:lstStyle/>
          <a:p>
            <a:pPr algn="ctr"/>
            <a:r>
              <a:rPr lang="es-CO" sz="4000" dirty="0">
                <a:solidFill>
                  <a:schemeClr val="tx1"/>
                </a:solidFill>
                <a:latin typeface="Arial Black" panose="020B0A04020102020204" pitchFamily="34" charset="0"/>
              </a:rPr>
              <a:t>ES IMPORTANTE TENER EN CUENTA LOS SIGUIENTES CONCEPTOS: 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7B82EB7-6786-FE70-7E96-232D4653D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2104" y="1885951"/>
            <a:ext cx="10158984" cy="4117024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0" indent="0" algn="ctr">
              <a:buNone/>
            </a:pPr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Pertenencia étnica</a:t>
            </a:r>
            <a:br>
              <a:rPr lang="es-CO" sz="2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100" i="1" dirty="0">
                <a:latin typeface="Arial" panose="020B0604020202020204" pitchFamily="34" charset="0"/>
                <a:cs typeface="Arial" panose="020B0604020202020204" pitchFamily="34" charset="0"/>
              </a:rPr>
              <a:t>“La demostración de la condición indígena debe darse a partir de la identidad cultural real del sujeto, que pregona </a:t>
            </a:r>
            <a:r>
              <a:rPr lang="es-MX" sz="2100" i="1" u="sng" dirty="0">
                <a:latin typeface="Arial" panose="020B0604020202020204" pitchFamily="34" charset="0"/>
                <a:cs typeface="Arial" panose="020B0604020202020204" pitchFamily="34" charset="0"/>
              </a:rPr>
              <a:t>su pertenencia a una determinada comunidad</a:t>
            </a:r>
            <a:r>
              <a:rPr lang="es-MX" sz="2100" i="1" dirty="0">
                <a:latin typeface="Arial" panose="020B0604020202020204" pitchFamily="34" charset="0"/>
                <a:cs typeface="Arial" panose="020B0604020202020204" pitchFamily="34" charset="0"/>
              </a:rPr>
              <a:t>, y de </a:t>
            </a:r>
            <a:r>
              <a:rPr lang="es-MX" sz="2100" i="1" u="sng" dirty="0">
                <a:latin typeface="Arial" panose="020B0604020202020204" pitchFamily="34" charset="0"/>
                <a:cs typeface="Arial" panose="020B0604020202020204" pitchFamily="34" charset="0"/>
              </a:rPr>
              <a:t>la aceptación por parte de la comunidad de tal pertenencia e identidad.</a:t>
            </a:r>
            <a:r>
              <a:rPr lang="es-MX" sz="2100" i="1" dirty="0">
                <a:latin typeface="Arial" panose="020B0604020202020204" pitchFamily="34" charset="0"/>
                <a:cs typeface="Arial" panose="020B0604020202020204" pitchFamily="34" charset="0"/>
              </a:rPr>
              <a:t> Para el establecimiento de dicha situación, pueden ser aplicados diversos mecanismos, como las certificaciones de la máxima autoridad de cada comunidad o resguardo; las certificaciones del censo interno (…) Dentro de dichos mecanismos, </a:t>
            </a:r>
            <a:r>
              <a:rPr lang="es-MX" sz="2100" i="1" u="sng" dirty="0">
                <a:latin typeface="Arial" panose="020B0604020202020204" pitchFamily="34" charset="0"/>
                <a:cs typeface="Arial" panose="020B0604020202020204" pitchFamily="34" charset="0"/>
              </a:rPr>
              <a:t>deben tener mayor peso los que la propia comunidad indígena ha adoptado en ejercicio de su autonomía y, en todo caso, debe primar la realidad sobre formalidades </a:t>
            </a:r>
            <a:r>
              <a:rPr lang="es-MX" sz="2100" i="1" dirty="0">
                <a:latin typeface="Arial" panose="020B0604020202020204" pitchFamily="34" charset="0"/>
                <a:cs typeface="Arial" panose="020B0604020202020204" pitchFamily="34" charset="0"/>
              </a:rPr>
              <a:t>como la inscripción en un determinado censo, que puede estar desactualizado o contener errores”</a:t>
            </a:r>
          </a:p>
          <a:p>
            <a:pPr marL="228124" indent="-228124" algn="just"/>
            <a:r>
              <a:rPr lang="es-MX" sz="21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100" dirty="0">
                <a:latin typeface="Arial" panose="020B0604020202020204" pitchFamily="34" charset="0"/>
                <a:cs typeface="Arial" panose="020B0604020202020204" pitchFamily="34" charset="0"/>
              </a:rPr>
              <a:t>Corte Constitucional, Sentencia T-703 de 2008. M.P. Dr. Manuel José Cepeda Espinosa.)</a:t>
            </a:r>
            <a:r>
              <a:rPr lang="es-CO" sz="21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CO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123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018948-624E-C656-232C-96870EBF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050" y="200026"/>
            <a:ext cx="8343900" cy="1154162"/>
          </a:xfrm>
        </p:spPr>
        <p:txBody>
          <a:bodyPr>
            <a:normAutofit fontScale="90000"/>
          </a:bodyPr>
          <a:lstStyle/>
          <a:p>
            <a:pPr algn="ctr"/>
            <a:r>
              <a:rPr lang="es-CO" sz="3600" dirty="0">
                <a:solidFill>
                  <a:schemeClr val="tx1"/>
                </a:solidFill>
                <a:latin typeface="Arial Black" panose="020B0A04020102020204" pitchFamily="34" charset="0"/>
              </a:rPr>
              <a:t>ES IMPORTANTE TENER EN CUENTA LOS SIGUIENTES CONCEPTOS: 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7B82EB7-6786-FE70-7E96-232D4653D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" y="2162556"/>
            <a:ext cx="9994391" cy="3954416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0" indent="0" algn="ctr">
              <a:buNone/>
            </a:pPr>
            <a:r>
              <a:rPr lang="es-CO" sz="3300" b="1" dirty="0">
                <a:latin typeface="Arial" panose="020B0604020202020204" pitchFamily="34" charset="0"/>
                <a:cs typeface="Arial" panose="020B0604020202020204" pitchFamily="34" charset="0"/>
              </a:rPr>
              <a:t>Jurisdicción Especial Indígena</a:t>
            </a:r>
            <a:endParaRPr lang="es-ES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124" indent="-228124" algn="just"/>
            <a:b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Conforme al artículo 246 de la Constitución Política, esta jurisdicción </a:t>
            </a:r>
            <a:r>
              <a:rPr lang="es-MX" sz="2400" i="1" dirty="0">
                <a:latin typeface="Arial" panose="020B0604020202020204" pitchFamily="34" charset="0"/>
                <a:cs typeface="Arial" panose="020B0604020202020204" pitchFamily="34" charset="0"/>
              </a:rPr>
              <a:t>“(…) comprende: </a:t>
            </a:r>
            <a:r>
              <a:rPr lang="es-MX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(i)</a:t>
            </a:r>
            <a:r>
              <a:rPr lang="es-MX" sz="2400" i="1" dirty="0">
                <a:latin typeface="Arial" panose="020B0604020202020204" pitchFamily="34" charset="0"/>
                <a:cs typeface="Arial" panose="020B0604020202020204" pitchFamily="34" charset="0"/>
              </a:rPr>
              <a:t> la facultad de las comunidades de establecer autoridades judiciales propias; </a:t>
            </a:r>
            <a:r>
              <a:rPr lang="es-MX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MX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s-MX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s-MX" sz="2400" i="1" dirty="0">
                <a:latin typeface="Arial" panose="020B0604020202020204" pitchFamily="34" charset="0"/>
                <a:cs typeface="Arial" panose="020B0604020202020204" pitchFamily="34" charset="0"/>
              </a:rPr>
              <a:t> la potestad de disponer de sus propias normas y procedimientos; </a:t>
            </a:r>
            <a:r>
              <a:rPr lang="es-MX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MX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es-MX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s-MX" sz="2400" i="1" dirty="0">
                <a:latin typeface="Arial" panose="020B0604020202020204" pitchFamily="34" charset="0"/>
                <a:cs typeface="Arial" panose="020B0604020202020204" pitchFamily="34" charset="0"/>
              </a:rPr>
              <a:t>la sujeción de los elementos anteriores a la Constitución y la ley; y </a:t>
            </a:r>
            <a:r>
              <a:rPr lang="es-MX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MX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es-MX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s-MX" sz="2400" i="1" dirty="0">
                <a:latin typeface="Arial" panose="020B0604020202020204" pitchFamily="34" charset="0"/>
                <a:cs typeface="Arial" panose="020B0604020202020204" pitchFamily="34" charset="0"/>
              </a:rPr>
              <a:t>la competencia del legislador para señalar la forma de coordinación de la jurisdicción indígena con el sistema judicial nacional”</a:t>
            </a:r>
          </a:p>
          <a:p>
            <a:pPr marL="228124" indent="-228124" algn="just"/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Corte Constitucional, Sentencia T-397 de 1916. Magistrado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Ponente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: Gabriel Eduardo Mendoza Martelo)</a:t>
            </a:r>
            <a:endParaRPr lang="es-C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459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89343D-C499-A740-9C80-1E1258E40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>
                <a:latin typeface="Arial Black" panose="020B0604020202020204" pitchFamily="34" charset="0"/>
                <a:cs typeface="Arial Black" panose="020B0604020202020204" pitchFamily="34" charset="0"/>
              </a:rPr>
              <a:t>Como se garantiza de manera práctica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EE9E294-FD08-F247-BE60-5F8AE0E07F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725886" cy="4351338"/>
          </a:xfrm>
        </p:spPr>
        <p:txBody>
          <a:bodyPr>
            <a:normAutofit fontScale="55000" lnSpcReduction="20000"/>
          </a:bodyPr>
          <a:lstStyle/>
          <a:p>
            <a:r>
              <a:rPr lang="es-CO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ESPACIOS DE SOCIALIZACIÓN E INTERCAMBIO DE SABERES</a:t>
            </a:r>
          </a:p>
          <a:p>
            <a:r>
              <a:rPr lang="es-CO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MEDICINA PROPIA</a:t>
            </a:r>
          </a:p>
          <a:p>
            <a:r>
              <a:rPr lang="es-CO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NORMAS Y PROCEDIMIENTOS</a:t>
            </a:r>
          </a:p>
          <a:p>
            <a:r>
              <a:rPr lang="es-CO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ROLES ENTRE HOMBRES, MUJERES, NIÑOS Y NIÑAS</a:t>
            </a:r>
          </a:p>
          <a:p>
            <a:r>
              <a:rPr lang="es-CO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PARENTESCO</a:t>
            </a:r>
          </a:p>
          <a:p>
            <a:r>
              <a:rPr lang="es-CO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CONCEPCIONES SOBRE EL SER</a:t>
            </a:r>
          </a:p>
          <a:p>
            <a:r>
              <a:rPr lang="es-CO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HUMANO-NATURALEZA</a:t>
            </a:r>
          </a:p>
          <a:p>
            <a:r>
              <a:rPr lang="es-CO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RITUALES</a:t>
            </a:r>
          </a:p>
          <a:p>
            <a:r>
              <a:rPr lang="es-CO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¿QUÉ ES SER UNA NIÑO O NIÑO INDIGENÁ?</a:t>
            </a:r>
          </a:p>
          <a:p>
            <a:r>
              <a:rPr lang="es-CO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LENGUA PROPIA</a:t>
            </a:r>
          </a:p>
          <a:p>
            <a:r>
              <a:rPr lang="es-CO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PRÁCTICAS ALIMENTARIAS</a:t>
            </a:r>
          </a:p>
          <a:p>
            <a:r>
              <a:rPr lang="es-CO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PRÁCTICAS DE CUIDADO Y PROTECCIÓN</a:t>
            </a:r>
          </a:p>
          <a:p>
            <a:r>
              <a:rPr lang="es-CO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PLANES DE VIDA</a:t>
            </a:r>
          </a:p>
          <a:p>
            <a:endParaRPr lang="es-ES_tradnl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9E2A84D8-43FD-34CB-0936-D571EAF80F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877050" y="2578894"/>
            <a:ext cx="3771900" cy="2844800"/>
          </a:xfr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CC51A2D-1297-3FA8-3390-5CA433945A23}"/>
              </a:ext>
            </a:extLst>
          </p:cNvPr>
          <p:cNvSpPr txBox="1"/>
          <p:nvPr/>
        </p:nvSpPr>
        <p:spPr>
          <a:xfrm>
            <a:off x="6877050" y="5423694"/>
            <a:ext cx="3771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>
                <a:hlinkClick r:id="rId4" tooltip="https://criandocriancas.blogspot.com/2011/04/lendas-indigenas-parte-ii.html"/>
              </a:rPr>
              <a:t>Esta foto</a:t>
            </a:r>
            <a:r>
              <a:rPr lang="es-ES_tradnl" sz="900"/>
              <a:t> de Autor desconocido está bajo licencia </a:t>
            </a:r>
            <a:r>
              <a:rPr lang="es-ES_tradnl" sz="900">
                <a:hlinkClick r:id="rId5" tooltip="https://creativecommons.org/licenses/by-nd/3.0/"/>
              </a:rPr>
              <a:t>CC BY-ND</a:t>
            </a:r>
            <a:endParaRPr lang="es-ES_tradnl" sz="900"/>
          </a:p>
        </p:txBody>
      </p:sp>
    </p:spTree>
    <p:extLst>
      <p:ext uri="{BB962C8B-B14F-4D97-AF65-F5344CB8AC3E}">
        <p14:creationId xmlns:p14="http://schemas.microsoft.com/office/powerpoint/2010/main" val="352204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496C3C2F-D214-461F-9EC3-D5A69CFC7AA4}"/>
              </a:ext>
            </a:extLst>
          </p:cNvPr>
          <p:cNvSpPr/>
          <p:nvPr/>
        </p:nvSpPr>
        <p:spPr>
          <a:xfrm>
            <a:off x="388694" y="316354"/>
            <a:ext cx="3980783" cy="729717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C882E53C-9C16-416E-AF07-77D5560B91E0}"/>
              </a:ext>
            </a:extLst>
          </p:cNvPr>
          <p:cNvSpPr/>
          <p:nvPr/>
        </p:nvSpPr>
        <p:spPr>
          <a:xfrm>
            <a:off x="731534" y="1238779"/>
            <a:ext cx="4894384" cy="828672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DEF20C98-7E26-45E2-BAE6-844D92039A60}"/>
              </a:ext>
            </a:extLst>
          </p:cNvPr>
          <p:cNvSpPr/>
          <p:nvPr/>
        </p:nvSpPr>
        <p:spPr>
          <a:xfrm>
            <a:off x="1414759" y="2330012"/>
            <a:ext cx="7211994" cy="800357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1C061B24-200A-4595-B278-9A9F3DC58A31}"/>
              </a:ext>
            </a:extLst>
          </p:cNvPr>
          <p:cNvSpPr/>
          <p:nvPr/>
        </p:nvSpPr>
        <p:spPr>
          <a:xfrm>
            <a:off x="2213890" y="3419475"/>
            <a:ext cx="7764221" cy="710045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77C10873-8043-4D48-8280-34FE88E8715E}"/>
              </a:ext>
            </a:extLst>
          </p:cNvPr>
          <p:cNvSpPr/>
          <p:nvPr/>
        </p:nvSpPr>
        <p:spPr>
          <a:xfrm>
            <a:off x="2936857" y="4330656"/>
            <a:ext cx="8002381" cy="710045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Diagrama de flujo: conector 12">
            <a:extLst>
              <a:ext uri="{FF2B5EF4-FFF2-40B4-BE49-F238E27FC236}">
                <a16:creationId xmlns:a16="http://schemas.microsoft.com/office/drawing/2014/main" id="{D7C0042B-DA8F-49E7-A1FA-93853D0FDD0F}"/>
              </a:ext>
            </a:extLst>
          </p:cNvPr>
          <p:cNvSpPr/>
          <p:nvPr/>
        </p:nvSpPr>
        <p:spPr>
          <a:xfrm>
            <a:off x="3094734" y="4422751"/>
            <a:ext cx="556136" cy="509240"/>
          </a:xfrm>
          <a:prstGeom prst="flowChartConnector">
            <a:avLst/>
          </a:prstGeom>
          <a:noFill/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AB3D4C83-3FFD-4E4C-8CC7-968E6CA978B8}"/>
              </a:ext>
            </a:extLst>
          </p:cNvPr>
          <p:cNvSpPr txBox="1"/>
          <p:nvPr/>
        </p:nvSpPr>
        <p:spPr>
          <a:xfrm>
            <a:off x="494020" y="440381"/>
            <a:ext cx="3770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Resolución 4262 del 21 de julio 2021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0FE1AB33-805A-4371-A979-E29823B51797}"/>
              </a:ext>
            </a:extLst>
          </p:cNvPr>
          <p:cNvSpPr txBox="1"/>
          <p:nvPr/>
        </p:nvSpPr>
        <p:spPr>
          <a:xfrm>
            <a:off x="1758883" y="1418678"/>
            <a:ext cx="3648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Aprueba el Lineamiento técnico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A9CE3A9-ADCA-49D0-9B22-E8C1D060E8FC}"/>
              </a:ext>
            </a:extLst>
          </p:cNvPr>
          <p:cNvSpPr txBox="1"/>
          <p:nvPr/>
        </p:nvSpPr>
        <p:spPr>
          <a:xfrm>
            <a:off x="2379084" y="2360928"/>
            <a:ext cx="6143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Indica que es de 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es de “obligatorio cumplimiento, especialmente para las áreas, servidores públicos, operadores y entidades que prestan el servicio público de bienestar familiar.”</a:t>
            </a:r>
            <a:endParaRPr lang="es-C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FDD2359-733A-4EB9-9BA6-6F1A358EAB02}"/>
              </a:ext>
            </a:extLst>
          </p:cNvPr>
          <p:cNvSpPr txBox="1"/>
          <p:nvPr/>
        </p:nvSpPr>
        <p:spPr>
          <a:xfrm>
            <a:off x="3028331" y="3456870"/>
            <a:ext cx="64711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Medidas de socialización y aplicación: a cargo de la Coordinación de </a:t>
            </a: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Autoridades</a:t>
            </a:r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 Administrativas</a:t>
            </a:r>
            <a:endParaRPr lang="es-C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21B0E223-17A5-43F9-B397-41BCF4A1373B}"/>
              </a:ext>
            </a:extLst>
          </p:cNvPr>
          <p:cNvSpPr txBox="1"/>
          <p:nvPr/>
        </p:nvSpPr>
        <p:spPr>
          <a:xfrm>
            <a:off x="3808747" y="4508093"/>
            <a:ext cx="752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Direcciones regionales: encargados de la difusión y aplicación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14C43C6A-BCF7-4F48-9FD8-5A2776145A80}"/>
              </a:ext>
            </a:extLst>
          </p:cNvPr>
          <p:cNvSpPr/>
          <p:nvPr/>
        </p:nvSpPr>
        <p:spPr>
          <a:xfrm>
            <a:off x="3459522" y="5265984"/>
            <a:ext cx="7850122" cy="710045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Diagrama de flujo: conector 24">
            <a:extLst>
              <a:ext uri="{FF2B5EF4-FFF2-40B4-BE49-F238E27FC236}">
                <a16:creationId xmlns:a16="http://schemas.microsoft.com/office/drawing/2014/main" id="{404088DD-A0AE-4A9F-81A2-4037C9B71C06}"/>
              </a:ext>
            </a:extLst>
          </p:cNvPr>
          <p:cNvSpPr/>
          <p:nvPr/>
        </p:nvSpPr>
        <p:spPr>
          <a:xfrm>
            <a:off x="1657753" y="2512182"/>
            <a:ext cx="556136" cy="509240"/>
          </a:xfrm>
          <a:prstGeom prst="flowChartConnector">
            <a:avLst/>
          </a:prstGeom>
          <a:noFill/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Diagrama de flujo: conector 25">
            <a:extLst>
              <a:ext uri="{FF2B5EF4-FFF2-40B4-BE49-F238E27FC236}">
                <a16:creationId xmlns:a16="http://schemas.microsoft.com/office/drawing/2014/main" id="{17F5F948-592B-42D7-8C2D-B7D86577EF26}"/>
              </a:ext>
            </a:extLst>
          </p:cNvPr>
          <p:cNvSpPr/>
          <p:nvPr/>
        </p:nvSpPr>
        <p:spPr>
          <a:xfrm>
            <a:off x="984520" y="1403101"/>
            <a:ext cx="556136" cy="509240"/>
          </a:xfrm>
          <a:prstGeom prst="flowChartConnector">
            <a:avLst/>
          </a:prstGeom>
          <a:noFill/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Diagrama de flujo: conector 26">
            <a:extLst>
              <a:ext uri="{FF2B5EF4-FFF2-40B4-BE49-F238E27FC236}">
                <a16:creationId xmlns:a16="http://schemas.microsoft.com/office/drawing/2014/main" id="{55C19322-1692-45D2-AF3A-AD8C7C9368D5}"/>
              </a:ext>
            </a:extLst>
          </p:cNvPr>
          <p:cNvSpPr/>
          <p:nvPr/>
        </p:nvSpPr>
        <p:spPr>
          <a:xfrm>
            <a:off x="2379084" y="3519877"/>
            <a:ext cx="556136" cy="509240"/>
          </a:xfrm>
          <a:prstGeom prst="flowChartConnector">
            <a:avLst/>
          </a:prstGeom>
          <a:noFill/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Diagrama de flujo: conector 28">
            <a:extLst>
              <a:ext uri="{FF2B5EF4-FFF2-40B4-BE49-F238E27FC236}">
                <a16:creationId xmlns:a16="http://schemas.microsoft.com/office/drawing/2014/main" id="{FB74895C-22E0-4D8E-825A-D221AE47BDA8}"/>
              </a:ext>
            </a:extLst>
          </p:cNvPr>
          <p:cNvSpPr/>
          <p:nvPr/>
        </p:nvSpPr>
        <p:spPr>
          <a:xfrm>
            <a:off x="3650869" y="5381778"/>
            <a:ext cx="556136" cy="509240"/>
          </a:xfrm>
          <a:prstGeom prst="flowChartConnector">
            <a:avLst/>
          </a:prstGeom>
          <a:noFill/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A3BF625-D722-45C8-99E8-59DF0DCC8A2D}"/>
              </a:ext>
            </a:extLst>
          </p:cNvPr>
          <p:cNvSpPr txBox="1"/>
          <p:nvPr/>
        </p:nvSpPr>
        <p:spPr>
          <a:xfrm>
            <a:off x="4398352" y="5451732"/>
            <a:ext cx="6749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Deroga el Anexo 7, del Lineamiento de Ruta de actuaciones.</a:t>
            </a:r>
          </a:p>
        </p:txBody>
      </p:sp>
    </p:spTree>
    <p:extLst>
      <p:ext uri="{BB962C8B-B14F-4D97-AF65-F5344CB8AC3E}">
        <p14:creationId xmlns:p14="http://schemas.microsoft.com/office/powerpoint/2010/main" val="3005318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Un dibujo de una pareja&#10;&#10;Descripción generada automáticamente">
            <a:extLst>
              <a:ext uri="{FF2B5EF4-FFF2-40B4-BE49-F238E27FC236}">
                <a16:creationId xmlns:a16="http://schemas.microsoft.com/office/drawing/2014/main" id="{C3CEA91A-F2D7-A593-8BBF-706CDD8B7AA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5300284" y="1454261"/>
            <a:ext cx="6433929" cy="46130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4F88844-BF6D-2E9F-A6C4-3238C1557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46" y="365125"/>
            <a:ext cx="11405967" cy="1180211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es-CO" sz="4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¿POR QUÉ</a:t>
            </a:r>
            <a:r>
              <a:rPr lang="es-CO" sz="4400" b="1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kumimoji="0" lang="es-CO" sz="4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UN LINEAMIENTO PARD INDÍGENA?</a:t>
            </a:r>
            <a:endParaRPr lang="es-CO" dirty="0">
              <a:latin typeface="Arial Black" panose="020B0A040201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5B315E-9E32-54F3-13E3-E71A7BBAA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7418" y="2222746"/>
            <a:ext cx="6744286" cy="75594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s-ES" sz="4400" dirty="0">
                <a:latin typeface="Arial" panose="020B0604020202020204" pitchFamily="34" charset="0"/>
                <a:cs typeface="Arial" panose="020B0604020202020204" pitchFamily="34" charset="0"/>
              </a:rPr>
              <a:t>Reconocimiento y garantía del principio constitucional de </a:t>
            </a:r>
            <a:r>
              <a:rPr lang="es-ES" sz="4400" b="1" dirty="0">
                <a:latin typeface="Arial" panose="020B0604020202020204" pitchFamily="34" charset="0"/>
                <a:cs typeface="Arial" panose="020B0604020202020204" pitchFamily="34" charset="0"/>
              </a:rPr>
              <a:t>diversidad étnica y cultural.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2C3D73CC-2A15-BAAE-5444-CECABC02F15F}"/>
              </a:ext>
            </a:extLst>
          </p:cNvPr>
          <p:cNvSpPr txBox="1">
            <a:spLocks/>
          </p:cNvSpPr>
          <p:nvPr/>
        </p:nvSpPr>
        <p:spPr>
          <a:xfrm>
            <a:off x="2317418" y="3429000"/>
            <a:ext cx="6433928" cy="6924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Reconocimiento y garantía de los 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derechos individuales y colectivos. </a:t>
            </a:r>
          </a:p>
          <a:p>
            <a:pPr marL="0" indent="0">
              <a:buNone/>
            </a:pPr>
            <a:endParaRPr lang="es-CO" dirty="0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3EAE0DA-3E45-0A59-2FF9-EABAF34FCB81}"/>
              </a:ext>
            </a:extLst>
          </p:cNvPr>
          <p:cNvSpPr txBox="1">
            <a:spLocks/>
          </p:cNvSpPr>
          <p:nvPr/>
        </p:nvSpPr>
        <p:spPr>
          <a:xfrm>
            <a:off x="2317418" y="4571804"/>
            <a:ext cx="6433928" cy="6924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Reconocimiento y garantía de la </a:t>
            </a: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jurisdicción especial indígena.</a:t>
            </a:r>
          </a:p>
          <a:p>
            <a:endParaRPr lang="es-CO" dirty="0"/>
          </a:p>
        </p:txBody>
      </p:sp>
      <p:pic>
        <p:nvPicPr>
          <p:cNvPr id="7" name="Gráfico 6" descr="Marca de insignia1 con relleno sólido">
            <a:extLst>
              <a:ext uri="{FF2B5EF4-FFF2-40B4-BE49-F238E27FC236}">
                <a16:creationId xmlns:a16="http://schemas.microsoft.com/office/drawing/2014/main" id="{0B3AD953-AF88-A4C2-A8EA-0AA4952D5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5551" y="2121248"/>
            <a:ext cx="644417" cy="644417"/>
          </a:xfrm>
          <a:prstGeom prst="rect">
            <a:avLst/>
          </a:prstGeom>
        </p:spPr>
      </p:pic>
      <p:pic>
        <p:nvPicPr>
          <p:cNvPr id="10" name="Gráfico 9" descr="Marca de insignia1 con relleno sólido">
            <a:extLst>
              <a:ext uri="{FF2B5EF4-FFF2-40B4-BE49-F238E27FC236}">
                <a16:creationId xmlns:a16="http://schemas.microsoft.com/office/drawing/2014/main" id="{C746C894-5CCD-493D-879C-3848D0D2A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5551" y="4774590"/>
            <a:ext cx="644417" cy="644417"/>
          </a:xfrm>
          <a:prstGeom prst="rect">
            <a:avLst/>
          </a:prstGeom>
        </p:spPr>
      </p:pic>
      <p:pic>
        <p:nvPicPr>
          <p:cNvPr id="12" name="Gráfico 11" descr="Marca de insignia1 con relleno sólido">
            <a:extLst>
              <a:ext uri="{FF2B5EF4-FFF2-40B4-BE49-F238E27FC236}">
                <a16:creationId xmlns:a16="http://schemas.microsoft.com/office/drawing/2014/main" id="{25FC76C0-2924-423A-9CA8-395D5B63B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5551" y="3447919"/>
            <a:ext cx="644417" cy="64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27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AD43EA-A146-0D22-8322-F27385C0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90" y="365125"/>
            <a:ext cx="11599981" cy="1230770"/>
          </a:xfrm>
        </p:spPr>
        <p:txBody>
          <a:bodyPr>
            <a:noAutofit/>
          </a:bodyPr>
          <a:lstStyle/>
          <a:p>
            <a:pPr algn="ctr"/>
            <a:r>
              <a:rPr lang="es-CO" sz="3600" b="1" dirty="0">
                <a:latin typeface="Arial Black" panose="020B0A04020102020204" pitchFamily="34" charset="0"/>
              </a:rPr>
              <a:t>IMPLEMENTACIÓN DEL ENFOQUE DIFERENCIAL ÉTNICO EN EL RESTABLECIMIENTO DE DERECHOS</a:t>
            </a:r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B9906DFE-6602-9009-001E-09A6F42D189C}"/>
              </a:ext>
            </a:extLst>
          </p:cNvPr>
          <p:cNvSpPr/>
          <p:nvPr/>
        </p:nvSpPr>
        <p:spPr>
          <a:xfrm>
            <a:off x="3090201" y="1957973"/>
            <a:ext cx="6461760" cy="4213910"/>
          </a:xfrm>
          <a:custGeom>
            <a:avLst/>
            <a:gdLst>
              <a:gd name="connsiteX0" fmla="*/ 4248443 w 6461760"/>
              <a:gd name="connsiteY0" fmla="*/ 0 h 4213910"/>
              <a:gd name="connsiteX1" fmla="*/ 6461760 w 6461760"/>
              <a:gd name="connsiteY1" fmla="*/ 2106955 h 4213910"/>
              <a:gd name="connsiteX2" fmla="*/ 4248443 w 6461760"/>
              <a:gd name="connsiteY2" fmla="*/ 4213910 h 4213910"/>
              <a:gd name="connsiteX3" fmla="*/ 3193445 w 6461760"/>
              <a:gd name="connsiteY3" fmla="*/ 3959612 h 4213910"/>
              <a:gd name="connsiteX4" fmla="*/ 3164517 w 6461760"/>
              <a:gd name="connsiteY4" fmla="*/ 3942882 h 4213910"/>
              <a:gd name="connsiteX5" fmla="*/ 3311895 w 6461760"/>
              <a:gd name="connsiteY5" fmla="*/ 3854075 h 4213910"/>
              <a:gd name="connsiteX6" fmla="*/ 4248444 w 6461760"/>
              <a:gd name="connsiteY6" fmla="*/ 2106955 h 4213910"/>
              <a:gd name="connsiteX7" fmla="*/ 3311895 w 6461760"/>
              <a:gd name="connsiteY7" fmla="*/ 359835 h 4213910"/>
              <a:gd name="connsiteX8" fmla="*/ 3164517 w 6461760"/>
              <a:gd name="connsiteY8" fmla="*/ 271028 h 4213910"/>
              <a:gd name="connsiteX9" fmla="*/ 3193445 w 6461760"/>
              <a:gd name="connsiteY9" fmla="*/ 254298 h 4213910"/>
              <a:gd name="connsiteX10" fmla="*/ 4248443 w 6461760"/>
              <a:gd name="connsiteY10" fmla="*/ 0 h 4213910"/>
              <a:gd name="connsiteX11" fmla="*/ 2124222 w 6461760"/>
              <a:gd name="connsiteY11" fmla="*/ 0 h 4213910"/>
              <a:gd name="connsiteX12" fmla="*/ 3136752 w 6461760"/>
              <a:gd name="connsiteY12" fmla="*/ 254298 h 4213910"/>
              <a:gd name="connsiteX13" fmla="*/ 3164517 w 6461760"/>
              <a:gd name="connsiteY13" fmla="*/ 271028 h 4213910"/>
              <a:gd name="connsiteX14" fmla="*/ 3010957 w 6461760"/>
              <a:gd name="connsiteY14" fmla="*/ 359835 h 4213910"/>
              <a:gd name="connsiteX15" fmla="*/ 2035126 w 6461760"/>
              <a:gd name="connsiteY15" fmla="*/ 2106955 h 4213910"/>
              <a:gd name="connsiteX16" fmla="*/ 3010957 w 6461760"/>
              <a:gd name="connsiteY16" fmla="*/ 3854075 h 4213910"/>
              <a:gd name="connsiteX17" fmla="*/ 3164517 w 6461760"/>
              <a:gd name="connsiteY17" fmla="*/ 3942882 h 4213910"/>
              <a:gd name="connsiteX18" fmla="*/ 3136752 w 6461760"/>
              <a:gd name="connsiteY18" fmla="*/ 3959612 h 4213910"/>
              <a:gd name="connsiteX19" fmla="*/ 2124222 w 6461760"/>
              <a:gd name="connsiteY19" fmla="*/ 4213910 h 4213910"/>
              <a:gd name="connsiteX20" fmla="*/ 0 w 6461760"/>
              <a:gd name="connsiteY20" fmla="*/ 2106955 h 4213910"/>
              <a:gd name="connsiteX21" fmla="*/ 2124222 w 6461760"/>
              <a:gd name="connsiteY21" fmla="*/ 0 h 421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461760" h="4213910">
                <a:moveTo>
                  <a:pt x="4248443" y="0"/>
                </a:moveTo>
                <a:cubicBezTo>
                  <a:pt x="5470824" y="0"/>
                  <a:pt x="6461760" y="943316"/>
                  <a:pt x="6461760" y="2106955"/>
                </a:cubicBezTo>
                <a:cubicBezTo>
                  <a:pt x="6461760" y="3270594"/>
                  <a:pt x="5470824" y="4213910"/>
                  <a:pt x="4248443" y="4213910"/>
                </a:cubicBezTo>
                <a:cubicBezTo>
                  <a:pt x="3866449" y="4213910"/>
                  <a:pt x="3507057" y="4121790"/>
                  <a:pt x="3193445" y="3959612"/>
                </a:cubicBezTo>
                <a:lnTo>
                  <a:pt x="3164517" y="3942882"/>
                </a:lnTo>
                <a:lnTo>
                  <a:pt x="3311895" y="3854075"/>
                </a:lnTo>
                <a:cubicBezTo>
                  <a:pt x="3876942" y="3475440"/>
                  <a:pt x="4248444" y="2834230"/>
                  <a:pt x="4248444" y="2106955"/>
                </a:cubicBezTo>
                <a:cubicBezTo>
                  <a:pt x="4248444" y="1379681"/>
                  <a:pt x="3876942" y="738470"/>
                  <a:pt x="3311895" y="359835"/>
                </a:cubicBezTo>
                <a:lnTo>
                  <a:pt x="3164517" y="271028"/>
                </a:lnTo>
                <a:lnTo>
                  <a:pt x="3193445" y="254298"/>
                </a:lnTo>
                <a:cubicBezTo>
                  <a:pt x="3507057" y="92121"/>
                  <a:pt x="3866449" y="0"/>
                  <a:pt x="4248443" y="0"/>
                </a:cubicBezTo>
                <a:close/>
                <a:moveTo>
                  <a:pt x="2124222" y="0"/>
                </a:moveTo>
                <a:cubicBezTo>
                  <a:pt x="2490839" y="0"/>
                  <a:pt x="2835764" y="92121"/>
                  <a:pt x="3136752" y="254298"/>
                </a:cubicBezTo>
                <a:lnTo>
                  <a:pt x="3164517" y="271028"/>
                </a:lnTo>
                <a:lnTo>
                  <a:pt x="3010957" y="359835"/>
                </a:lnTo>
                <a:cubicBezTo>
                  <a:pt x="2422211" y="738470"/>
                  <a:pt x="2035126" y="1379681"/>
                  <a:pt x="2035126" y="2106955"/>
                </a:cubicBezTo>
                <a:cubicBezTo>
                  <a:pt x="2035126" y="2834230"/>
                  <a:pt x="2422211" y="3475440"/>
                  <a:pt x="3010957" y="3854075"/>
                </a:cubicBezTo>
                <a:lnTo>
                  <a:pt x="3164517" y="3942882"/>
                </a:lnTo>
                <a:lnTo>
                  <a:pt x="3136752" y="3959612"/>
                </a:lnTo>
                <a:cubicBezTo>
                  <a:pt x="2835764" y="4121790"/>
                  <a:pt x="2490839" y="4213910"/>
                  <a:pt x="2124222" y="4213910"/>
                </a:cubicBezTo>
                <a:cubicBezTo>
                  <a:pt x="951047" y="4213910"/>
                  <a:pt x="0" y="3270594"/>
                  <a:pt x="0" y="2106955"/>
                </a:cubicBezTo>
                <a:cubicBezTo>
                  <a:pt x="0" y="943316"/>
                  <a:pt x="951047" y="0"/>
                  <a:pt x="2124222" y="0"/>
                </a:cubicBezTo>
                <a:close/>
              </a:path>
            </a:pathLst>
          </a:custGeom>
          <a:noFill/>
          <a:ln w="1905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45B99DF-A1CB-4F65-2652-3FF1E94409A6}"/>
              </a:ext>
            </a:extLst>
          </p:cNvPr>
          <p:cNvSpPr txBox="1"/>
          <p:nvPr/>
        </p:nvSpPr>
        <p:spPr>
          <a:xfrm>
            <a:off x="686090" y="3480153"/>
            <a:ext cx="2236763" cy="584775"/>
          </a:xfrm>
          <a:custGeom>
            <a:avLst/>
            <a:gdLst>
              <a:gd name="connsiteX0" fmla="*/ 0 w 2236763"/>
              <a:gd name="connsiteY0" fmla="*/ 0 h 584775"/>
              <a:gd name="connsiteX1" fmla="*/ 536823 w 2236763"/>
              <a:gd name="connsiteY1" fmla="*/ 0 h 584775"/>
              <a:gd name="connsiteX2" fmla="*/ 1028911 w 2236763"/>
              <a:gd name="connsiteY2" fmla="*/ 0 h 584775"/>
              <a:gd name="connsiteX3" fmla="*/ 1632837 w 2236763"/>
              <a:gd name="connsiteY3" fmla="*/ 0 h 584775"/>
              <a:gd name="connsiteX4" fmla="*/ 2236763 w 2236763"/>
              <a:gd name="connsiteY4" fmla="*/ 0 h 584775"/>
              <a:gd name="connsiteX5" fmla="*/ 2236763 w 2236763"/>
              <a:gd name="connsiteY5" fmla="*/ 584775 h 584775"/>
              <a:gd name="connsiteX6" fmla="*/ 1722308 w 2236763"/>
              <a:gd name="connsiteY6" fmla="*/ 584775 h 584775"/>
              <a:gd name="connsiteX7" fmla="*/ 1207852 w 2236763"/>
              <a:gd name="connsiteY7" fmla="*/ 584775 h 584775"/>
              <a:gd name="connsiteX8" fmla="*/ 603926 w 2236763"/>
              <a:gd name="connsiteY8" fmla="*/ 584775 h 584775"/>
              <a:gd name="connsiteX9" fmla="*/ 0 w 2236763"/>
              <a:gd name="connsiteY9" fmla="*/ 584775 h 584775"/>
              <a:gd name="connsiteX10" fmla="*/ 0 w 2236763"/>
              <a:gd name="connsiteY10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36763" h="584775" extrusionOk="0">
                <a:moveTo>
                  <a:pt x="0" y="0"/>
                </a:moveTo>
                <a:cubicBezTo>
                  <a:pt x="217928" y="2345"/>
                  <a:pt x="405124" y="17366"/>
                  <a:pt x="536823" y="0"/>
                </a:cubicBezTo>
                <a:cubicBezTo>
                  <a:pt x="668522" y="-17366"/>
                  <a:pt x="789123" y="14761"/>
                  <a:pt x="1028911" y="0"/>
                </a:cubicBezTo>
                <a:cubicBezTo>
                  <a:pt x="1268699" y="-14761"/>
                  <a:pt x="1447772" y="20608"/>
                  <a:pt x="1632837" y="0"/>
                </a:cubicBezTo>
                <a:cubicBezTo>
                  <a:pt x="1817902" y="-20608"/>
                  <a:pt x="1956990" y="-29874"/>
                  <a:pt x="2236763" y="0"/>
                </a:cubicBezTo>
                <a:cubicBezTo>
                  <a:pt x="2249309" y="120638"/>
                  <a:pt x="2246531" y="453480"/>
                  <a:pt x="2236763" y="584775"/>
                </a:cubicBezTo>
                <a:cubicBezTo>
                  <a:pt x="2080869" y="571077"/>
                  <a:pt x="1935821" y="582647"/>
                  <a:pt x="1722308" y="584775"/>
                </a:cubicBezTo>
                <a:cubicBezTo>
                  <a:pt x="1508795" y="586903"/>
                  <a:pt x="1382259" y="599499"/>
                  <a:pt x="1207852" y="584775"/>
                </a:cubicBezTo>
                <a:cubicBezTo>
                  <a:pt x="1033445" y="570051"/>
                  <a:pt x="864143" y="595425"/>
                  <a:pt x="603926" y="584775"/>
                </a:cubicBezTo>
                <a:cubicBezTo>
                  <a:pt x="343709" y="574125"/>
                  <a:pt x="141692" y="591370"/>
                  <a:pt x="0" y="584775"/>
                </a:cubicBezTo>
                <a:cubicBezTo>
                  <a:pt x="10144" y="344304"/>
                  <a:pt x="-12907" y="249993"/>
                  <a:pt x="0" y="0"/>
                </a:cubicBezTo>
                <a:close/>
              </a:path>
            </a:pathLst>
          </a:custGeom>
          <a:noFill/>
          <a:ln w="25400">
            <a:solidFill>
              <a:schemeClr val="accent2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latin typeface="Abadi" panose="020B0604020104020204" pitchFamily="34" charset="0"/>
              </a:rPr>
              <a:t>PROCESO ADMINISTRATIVO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99BEEA2-D862-609B-749E-A28ADA3F33F4}"/>
              </a:ext>
            </a:extLst>
          </p:cNvPr>
          <p:cNvSpPr txBox="1"/>
          <p:nvPr/>
        </p:nvSpPr>
        <p:spPr>
          <a:xfrm>
            <a:off x="9683258" y="3429000"/>
            <a:ext cx="2236763" cy="584775"/>
          </a:xfrm>
          <a:custGeom>
            <a:avLst/>
            <a:gdLst>
              <a:gd name="connsiteX0" fmla="*/ 0 w 2236763"/>
              <a:gd name="connsiteY0" fmla="*/ 0 h 584775"/>
              <a:gd name="connsiteX1" fmla="*/ 536823 w 2236763"/>
              <a:gd name="connsiteY1" fmla="*/ 0 h 584775"/>
              <a:gd name="connsiteX2" fmla="*/ 1028911 w 2236763"/>
              <a:gd name="connsiteY2" fmla="*/ 0 h 584775"/>
              <a:gd name="connsiteX3" fmla="*/ 1632837 w 2236763"/>
              <a:gd name="connsiteY3" fmla="*/ 0 h 584775"/>
              <a:gd name="connsiteX4" fmla="*/ 2236763 w 2236763"/>
              <a:gd name="connsiteY4" fmla="*/ 0 h 584775"/>
              <a:gd name="connsiteX5" fmla="*/ 2236763 w 2236763"/>
              <a:gd name="connsiteY5" fmla="*/ 584775 h 584775"/>
              <a:gd name="connsiteX6" fmla="*/ 1722308 w 2236763"/>
              <a:gd name="connsiteY6" fmla="*/ 584775 h 584775"/>
              <a:gd name="connsiteX7" fmla="*/ 1207852 w 2236763"/>
              <a:gd name="connsiteY7" fmla="*/ 584775 h 584775"/>
              <a:gd name="connsiteX8" fmla="*/ 603926 w 2236763"/>
              <a:gd name="connsiteY8" fmla="*/ 584775 h 584775"/>
              <a:gd name="connsiteX9" fmla="*/ 0 w 2236763"/>
              <a:gd name="connsiteY9" fmla="*/ 584775 h 584775"/>
              <a:gd name="connsiteX10" fmla="*/ 0 w 2236763"/>
              <a:gd name="connsiteY10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36763" h="584775" extrusionOk="0">
                <a:moveTo>
                  <a:pt x="0" y="0"/>
                </a:moveTo>
                <a:cubicBezTo>
                  <a:pt x="217928" y="2345"/>
                  <a:pt x="405124" y="17366"/>
                  <a:pt x="536823" y="0"/>
                </a:cubicBezTo>
                <a:cubicBezTo>
                  <a:pt x="668522" y="-17366"/>
                  <a:pt x="789123" y="14761"/>
                  <a:pt x="1028911" y="0"/>
                </a:cubicBezTo>
                <a:cubicBezTo>
                  <a:pt x="1268699" y="-14761"/>
                  <a:pt x="1447772" y="20608"/>
                  <a:pt x="1632837" y="0"/>
                </a:cubicBezTo>
                <a:cubicBezTo>
                  <a:pt x="1817902" y="-20608"/>
                  <a:pt x="1956990" y="-29874"/>
                  <a:pt x="2236763" y="0"/>
                </a:cubicBezTo>
                <a:cubicBezTo>
                  <a:pt x="2249309" y="120638"/>
                  <a:pt x="2246531" y="453480"/>
                  <a:pt x="2236763" y="584775"/>
                </a:cubicBezTo>
                <a:cubicBezTo>
                  <a:pt x="2080869" y="571077"/>
                  <a:pt x="1935821" y="582647"/>
                  <a:pt x="1722308" y="584775"/>
                </a:cubicBezTo>
                <a:cubicBezTo>
                  <a:pt x="1508795" y="586903"/>
                  <a:pt x="1382259" y="599499"/>
                  <a:pt x="1207852" y="584775"/>
                </a:cubicBezTo>
                <a:cubicBezTo>
                  <a:pt x="1033445" y="570051"/>
                  <a:pt x="864143" y="595425"/>
                  <a:pt x="603926" y="584775"/>
                </a:cubicBezTo>
                <a:cubicBezTo>
                  <a:pt x="343709" y="574125"/>
                  <a:pt x="141692" y="591370"/>
                  <a:pt x="0" y="584775"/>
                </a:cubicBezTo>
                <a:cubicBezTo>
                  <a:pt x="10144" y="344304"/>
                  <a:pt x="-12907" y="249993"/>
                  <a:pt x="0" y="0"/>
                </a:cubicBezTo>
                <a:close/>
              </a:path>
            </a:pathLst>
          </a:custGeom>
          <a:noFill/>
          <a:ln w="25400">
            <a:solidFill>
              <a:schemeClr val="accent2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latin typeface="Abadi" panose="020B0604020104020204" pitchFamily="34" charset="0"/>
              </a:rPr>
              <a:t>PROCESO DE ATENCIÓN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36AA2F9-6ADB-71DB-EE02-0F09569D50AB}"/>
              </a:ext>
            </a:extLst>
          </p:cNvPr>
          <p:cNvSpPr txBox="1"/>
          <p:nvPr/>
        </p:nvSpPr>
        <p:spPr>
          <a:xfrm>
            <a:off x="5661660" y="3675221"/>
            <a:ext cx="1099624" cy="338554"/>
          </a:xfrm>
          <a:custGeom>
            <a:avLst/>
            <a:gdLst>
              <a:gd name="connsiteX0" fmla="*/ 0 w 1099624"/>
              <a:gd name="connsiteY0" fmla="*/ 0 h 338554"/>
              <a:gd name="connsiteX1" fmla="*/ 538816 w 1099624"/>
              <a:gd name="connsiteY1" fmla="*/ 0 h 338554"/>
              <a:gd name="connsiteX2" fmla="*/ 1099624 w 1099624"/>
              <a:gd name="connsiteY2" fmla="*/ 0 h 338554"/>
              <a:gd name="connsiteX3" fmla="*/ 1099624 w 1099624"/>
              <a:gd name="connsiteY3" fmla="*/ 338554 h 338554"/>
              <a:gd name="connsiteX4" fmla="*/ 549812 w 1099624"/>
              <a:gd name="connsiteY4" fmla="*/ 338554 h 338554"/>
              <a:gd name="connsiteX5" fmla="*/ 0 w 1099624"/>
              <a:gd name="connsiteY5" fmla="*/ 338554 h 338554"/>
              <a:gd name="connsiteX6" fmla="*/ 0 w 1099624"/>
              <a:gd name="connsiteY6" fmla="*/ 0 h 3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9624" h="338554" extrusionOk="0">
                <a:moveTo>
                  <a:pt x="0" y="0"/>
                </a:moveTo>
                <a:cubicBezTo>
                  <a:pt x="112478" y="7853"/>
                  <a:pt x="379316" y="-23226"/>
                  <a:pt x="538816" y="0"/>
                </a:cubicBezTo>
                <a:cubicBezTo>
                  <a:pt x="698316" y="23226"/>
                  <a:pt x="852078" y="-13967"/>
                  <a:pt x="1099624" y="0"/>
                </a:cubicBezTo>
                <a:cubicBezTo>
                  <a:pt x="1107932" y="165407"/>
                  <a:pt x="1105643" y="265303"/>
                  <a:pt x="1099624" y="338554"/>
                </a:cubicBezTo>
                <a:cubicBezTo>
                  <a:pt x="846880" y="319296"/>
                  <a:pt x="772613" y="345612"/>
                  <a:pt x="549812" y="338554"/>
                </a:cubicBezTo>
                <a:cubicBezTo>
                  <a:pt x="327011" y="331496"/>
                  <a:pt x="156476" y="331320"/>
                  <a:pt x="0" y="338554"/>
                </a:cubicBezTo>
                <a:cubicBezTo>
                  <a:pt x="-10188" y="201495"/>
                  <a:pt x="-13492" y="127991"/>
                  <a:pt x="0" y="0"/>
                </a:cubicBezTo>
                <a:close/>
              </a:path>
            </a:pathLst>
          </a:custGeom>
          <a:noFill/>
          <a:ln w="25400">
            <a:solidFill>
              <a:schemeClr val="accent2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latin typeface="Abadi" panose="020B0604020104020204" pitchFamily="34" charset="0"/>
              </a:rPr>
              <a:t>NNA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4C63CFD-CE55-F812-616D-DB16C5CA20B8}"/>
              </a:ext>
            </a:extLst>
          </p:cNvPr>
          <p:cNvSpPr txBox="1"/>
          <p:nvPr/>
        </p:nvSpPr>
        <p:spPr>
          <a:xfrm>
            <a:off x="5590589" y="2844225"/>
            <a:ext cx="1241766" cy="338554"/>
          </a:xfrm>
          <a:custGeom>
            <a:avLst/>
            <a:gdLst>
              <a:gd name="connsiteX0" fmla="*/ 0 w 1241766"/>
              <a:gd name="connsiteY0" fmla="*/ 0 h 338554"/>
              <a:gd name="connsiteX1" fmla="*/ 608465 w 1241766"/>
              <a:gd name="connsiteY1" fmla="*/ 0 h 338554"/>
              <a:gd name="connsiteX2" fmla="*/ 1241766 w 1241766"/>
              <a:gd name="connsiteY2" fmla="*/ 0 h 338554"/>
              <a:gd name="connsiteX3" fmla="*/ 1241766 w 1241766"/>
              <a:gd name="connsiteY3" fmla="*/ 338554 h 338554"/>
              <a:gd name="connsiteX4" fmla="*/ 620883 w 1241766"/>
              <a:gd name="connsiteY4" fmla="*/ 338554 h 338554"/>
              <a:gd name="connsiteX5" fmla="*/ 0 w 1241766"/>
              <a:gd name="connsiteY5" fmla="*/ 338554 h 338554"/>
              <a:gd name="connsiteX6" fmla="*/ 0 w 1241766"/>
              <a:gd name="connsiteY6" fmla="*/ 0 h 3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1766" h="338554" extrusionOk="0">
                <a:moveTo>
                  <a:pt x="0" y="0"/>
                </a:moveTo>
                <a:cubicBezTo>
                  <a:pt x="206021" y="25428"/>
                  <a:pt x="428712" y="1835"/>
                  <a:pt x="608465" y="0"/>
                </a:cubicBezTo>
                <a:cubicBezTo>
                  <a:pt x="788218" y="-1835"/>
                  <a:pt x="1005227" y="5085"/>
                  <a:pt x="1241766" y="0"/>
                </a:cubicBezTo>
                <a:cubicBezTo>
                  <a:pt x="1250074" y="165407"/>
                  <a:pt x="1247785" y="265303"/>
                  <a:pt x="1241766" y="338554"/>
                </a:cubicBezTo>
                <a:cubicBezTo>
                  <a:pt x="1093189" y="344613"/>
                  <a:pt x="905557" y="352686"/>
                  <a:pt x="620883" y="338554"/>
                </a:cubicBezTo>
                <a:cubicBezTo>
                  <a:pt x="336209" y="324422"/>
                  <a:pt x="296401" y="323157"/>
                  <a:pt x="0" y="338554"/>
                </a:cubicBezTo>
                <a:cubicBezTo>
                  <a:pt x="-10188" y="201495"/>
                  <a:pt x="-13492" y="127991"/>
                  <a:pt x="0" y="0"/>
                </a:cubicBezTo>
                <a:close/>
              </a:path>
            </a:pathLst>
          </a:custGeom>
          <a:noFill/>
          <a:ln w="25400">
            <a:solidFill>
              <a:schemeClr val="accent2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latin typeface="Abadi" panose="020B0604020104020204" pitchFamily="34" charset="0"/>
              </a:rPr>
              <a:t>FAMILIA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53559B5-0CDC-CE2B-0AD8-C8F03FD253E0}"/>
              </a:ext>
            </a:extLst>
          </p:cNvPr>
          <p:cNvSpPr txBox="1"/>
          <p:nvPr/>
        </p:nvSpPr>
        <p:spPr>
          <a:xfrm>
            <a:off x="5432766" y="4584999"/>
            <a:ext cx="1470660" cy="338554"/>
          </a:xfrm>
          <a:custGeom>
            <a:avLst/>
            <a:gdLst>
              <a:gd name="connsiteX0" fmla="*/ 0 w 1470660"/>
              <a:gd name="connsiteY0" fmla="*/ 0 h 338554"/>
              <a:gd name="connsiteX1" fmla="*/ 475513 w 1470660"/>
              <a:gd name="connsiteY1" fmla="*/ 0 h 338554"/>
              <a:gd name="connsiteX2" fmla="*/ 921614 w 1470660"/>
              <a:gd name="connsiteY2" fmla="*/ 0 h 338554"/>
              <a:gd name="connsiteX3" fmla="*/ 1470660 w 1470660"/>
              <a:gd name="connsiteY3" fmla="*/ 0 h 338554"/>
              <a:gd name="connsiteX4" fmla="*/ 1470660 w 1470660"/>
              <a:gd name="connsiteY4" fmla="*/ 338554 h 338554"/>
              <a:gd name="connsiteX5" fmla="*/ 1009853 w 1470660"/>
              <a:gd name="connsiteY5" fmla="*/ 338554 h 338554"/>
              <a:gd name="connsiteX6" fmla="*/ 490220 w 1470660"/>
              <a:gd name="connsiteY6" fmla="*/ 338554 h 338554"/>
              <a:gd name="connsiteX7" fmla="*/ 0 w 1470660"/>
              <a:gd name="connsiteY7" fmla="*/ 338554 h 338554"/>
              <a:gd name="connsiteX8" fmla="*/ 0 w 1470660"/>
              <a:gd name="connsiteY8" fmla="*/ 0 h 3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0660" h="338554" extrusionOk="0">
                <a:moveTo>
                  <a:pt x="0" y="0"/>
                </a:moveTo>
                <a:cubicBezTo>
                  <a:pt x="183992" y="-19"/>
                  <a:pt x="306583" y="-17378"/>
                  <a:pt x="475513" y="0"/>
                </a:cubicBezTo>
                <a:cubicBezTo>
                  <a:pt x="644443" y="17378"/>
                  <a:pt x="718904" y="7000"/>
                  <a:pt x="921614" y="0"/>
                </a:cubicBezTo>
                <a:cubicBezTo>
                  <a:pt x="1124324" y="-7000"/>
                  <a:pt x="1216901" y="16837"/>
                  <a:pt x="1470660" y="0"/>
                </a:cubicBezTo>
                <a:cubicBezTo>
                  <a:pt x="1462226" y="98340"/>
                  <a:pt x="1459775" y="172793"/>
                  <a:pt x="1470660" y="338554"/>
                </a:cubicBezTo>
                <a:cubicBezTo>
                  <a:pt x="1302301" y="327640"/>
                  <a:pt x="1120951" y="316898"/>
                  <a:pt x="1009853" y="338554"/>
                </a:cubicBezTo>
                <a:cubicBezTo>
                  <a:pt x="898755" y="360210"/>
                  <a:pt x="674776" y="343682"/>
                  <a:pt x="490220" y="338554"/>
                </a:cubicBezTo>
                <a:cubicBezTo>
                  <a:pt x="305664" y="333426"/>
                  <a:pt x="174830" y="353474"/>
                  <a:pt x="0" y="338554"/>
                </a:cubicBezTo>
                <a:cubicBezTo>
                  <a:pt x="7027" y="256353"/>
                  <a:pt x="-1773" y="77906"/>
                  <a:pt x="0" y="0"/>
                </a:cubicBezTo>
                <a:close/>
              </a:path>
            </a:pathLst>
          </a:custGeom>
          <a:noFill/>
          <a:ln w="25400">
            <a:solidFill>
              <a:schemeClr val="accent2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latin typeface="Abadi" panose="020B0604020104020204" pitchFamily="34" charset="0"/>
              </a:rPr>
              <a:t>COMUNIDAD</a:t>
            </a:r>
          </a:p>
        </p:txBody>
      </p:sp>
    </p:spTree>
    <p:extLst>
      <p:ext uri="{BB962C8B-B14F-4D97-AF65-F5344CB8AC3E}">
        <p14:creationId xmlns:p14="http://schemas.microsoft.com/office/powerpoint/2010/main" val="2661208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0A71B0CD-8FC1-1C1C-F899-CD53774205C4}"/>
              </a:ext>
            </a:extLst>
          </p:cNvPr>
          <p:cNvSpPr/>
          <p:nvPr/>
        </p:nvSpPr>
        <p:spPr>
          <a:xfrm>
            <a:off x="0" y="436098"/>
            <a:ext cx="8567225" cy="4501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A95449-BCEA-4874-A0A4-9D74BE5DD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12" y="397829"/>
            <a:ext cx="93325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605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just"/>
            <a:r>
              <a:rPr kumimoji="0" lang="es-CO" altLang="es-CO" sz="28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ea typeface="Arial" panose="020B0604020202020204" pitchFamily="34" charset="0"/>
                <a:cs typeface="Aharoni" panose="02010803020104030203" pitchFamily="2" charset="-79"/>
              </a:rPr>
              <a:t>CONTEXTO GENERAL</a:t>
            </a:r>
            <a:endParaRPr kumimoji="0" lang="es-CO" altLang="es-CO" sz="28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501E3F74-7F78-4937-AC5B-F8CB09B6A9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8843004"/>
              </p:ext>
            </p:extLst>
          </p:nvPr>
        </p:nvGraphicFramePr>
        <p:xfrm>
          <a:off x="1882218" y="959318"/>
          <a:ext cx="8876907" cy="4171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344B3325-FC2B-4BF8-B004-C8EF0B93D8FC}"/>
              </a:ext>
            </a:extLst>
          </p:cNvPr>
          <p:cNvSpPr txBox="1"/>
          <p:nvPr/>
        </p:nvSpPr>
        <p:spPr>
          <a:xfrm>
            <a:off x="1882218" y="5358201"/>
            <a:ext cx="84275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s-CO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dentificar el nombre de la Autoridad Tradicional Indígena que representa al niño, niña, adolescente o su familia así como los mecanismos para la articulación.</a:t>
            </a:r>
            <a:endParaRPr lang="es-CO" b="1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DBE12DD-823D-B591-51DF-93B94BD63AFE}"/>
              </a:ext>
            </a:extLst>
          </p:cNvPr>
          <p:cNvSpPr txBox="1">
            <a:spLocks/>
          </p:cNvSpPr>
          <p:nvPr/>
        </p:nvSpPr>
        <p:spPr>
          <a:xfrm>
            <a:off x="960922" y="4337653"/>
            <a:ext cx="10764929" cy="854080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defPPr>
              <a:defRPr lang="en-US"/>
            </a:defPPr>
            <a:lvl1pPr indent="0" algn="ctr" defTabSz="1087636">
              <a:lnSpc>
                <a:spcPts val="2050"/>
              </a:lnSpc>
              <a:spcBef>
                <a:spcPct val="20000"/>
              </a:spcBef>
              <a:buFont typeface="Arial"/>
              <a:buNone/>
              <a:defRPr sz="1250">
                <a:latin typeface="Segoe UI Semibold" panose="020B0702040204020203" pitchFamily="34" charset="0"/>
                <a:ea typeface="Open Sans Light" panose="020B0306030504020204" pitchFamily="34" charset="0"/>
                <a:cs typeface="Segoe UI Semibold" panose="020B0702040204020203" pitchFamily="34" charset="0"/>
              </a:defRPr>
            </a:lvl1pPr>
            <a:lvl2pPr marL="108763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271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912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54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84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20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455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091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1087636" rtl="0" eaLnBrk="1" fontAlgn="auto" latinLnBrk="0" hangingPunct="1">
              <a:lnSpc>
                <a:spcPts val="205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MX" sz="1800" b="1" i="0" u="none" strike="noStrike" baseline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Con independencia del trámite que se defina adelantar en función de la prevalencia de los derechos de un niño, niña o adolescente indígena, debe garantizarse su atención por parte de una autoridad administrativa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019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2">
            <a:extLst>
              <a:ext uri="{FF2B5EF4-FFF2-40B4-BE49-F238E27FC236}">
                <a16:creationId xmlns:a16="http://schemas.microsoft.com/office/drawing/2014/main" id="{4A07A8C1-7B87-40F4-A37B-56BA3E4E20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99" b="18"/>
          <a:stretch/>
        </p:blipFill>
        <p:spPr>
          <a:xfrm>
            <a:off x="301772" y="594360"/>
            <a:ext cx="10744180" cy="542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47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DAA29F38-C123-8603-B33B-4577B8DEF2BF}"/>
              </a:ext>
            </a:extLst>
          </p:cNvPr>
          <p:cNvSpPr/>
          <p:nvPr/>
        </p:nvSpPr>
        <p:spPr>
          <a:xfrm>
            <a:off x="0" y="436097"/>
            <a:ext cx="9217152" cy="57221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512611D-6013-48E2-AC3D-0ACF43902768}"/>
              </a:ext>
            </a:extLst>
          </p:cNvPr>
          <p:cNvSpPr txBox="1"/>
          <p:nvPr/>
        </p:nvSpPr>
        <p:spPr>
          <a:xfrm>
            <a:off x="341668" y="522255"/>
            <a:ext cx="8875484" cy="450166"/>
          </a:xfrm>
          <a:custGeom>
            <a:avLst/>
            <a:gdLst>
              <a:gd name="connsiteX0" fmla="*/ 0 w 8875484"/>
              <a:gd name="connsiteY0" fmla="*/ 0 h 450166"/>
              <a:gd name="connsiteX1" fmla="*/ 8875484 w 8875484"/>
              <a:gd name="connsiteY1" fmla="*/ 0 h 450166"/>
              <a:gd name="connsiteX2" fmla="*/ 8875484 w 8875484"/>
              <a:gd name="connsiteY2" fmla="*/ 450166 h 450166"/>
              <a:gd name="connsiteX3" fmla="*/ 0 w 8875484"/>
              <a:gd name="connsiteY3" fmla="*/ 450166 h 450166"/>
              <a:gd name="connsiteX4" fmla="*/ 0 w 8875484"/>
              <a:gd name="connsiteY4" fmla="*/ 0 h 45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5484" h="450166" fill="none" extrusionOk="0">
                <a:moveTo>
                  <a:pt x="0" y="0"/>
                </a:moveTo>
                <a:cubicBezTo>
                  <a:pt x="2659370" y="-49533"/>
                  <a:pt x="6496463" y="-14809"/>
                  <a:pt x="8875484" y="0"/>
                </a:cubicBezTo>
                <a:cubicBezTo>
                  <a:pt x="8912674" y="151755"/>
                  <a:pt x="8875536" y="402733"/>
                  <a:pt x="8875484" y="450166"/>
                </a:cubicBezTo>
                <a:cubicBezTo>
                  <a:pt x="6667657" y="401935"/>
                  <a:pt x="1261513" y="534621"/>
                  <a:pt x="0" y="450166"/>
                </a:cubicBezTo>
                <a:cubicBezTo>
                  <a:pt x="39628" y="355089"/>
                  <a:pt x="-27385" y="94991"/>
                  <a:pt x="0" y="0"/>
                </a:cubicBezTo>
                <a:close/>
              </a:path>
              <a:path w="8875484" h="450166" stroke="0" extrusionOk="0">
                <a:moveTo>
                  <a:pt x="0" y="0"/>
                </a:moveTo>
                <a:cubicBezTo>
                  <a:pt x="2456265" y="118645"/>
                  <a:pt x="6425975" y="116012"/>
                  <a:pt x="8875484" y="0"/>
                </a:cubicBezTo>
                <a:cubicBezTo>
                  <a:pt x="8913333" y="120330"/>
                  <a:pt x="8906566" y="390591"/>
                  <a:pt x="8875484" y="450166"/>
                </a:cubicBezTo>
                <a:cubicBezTo>
                  <a:pt x="7271168" y="584766"/>
                  <a:pt x="3463359" y="292970"/>
                  <a:pt x="0" y="450166"/>
                </a:cubicBezTo>
                <a:cubicBezTo>
                  <a:pt x="34384" y="399529"/>
                  <a:pt x="36398" y="142178"/>
                  <a:pt x="0" y="0"/>
                </a:cubicBezTo>
                <a:close/>
              </a:path>
            </a:pathLst>
          </a:custGeom>
          <a:ln w="34925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SOLICITUD CUPO </a:t>
            </a:r>
            <a:r>
              <a:rPr lang="es-CO" altLang="es-CO" b="1" dirty="0">
                <a:solidFill>
                  <a:prstClr val="black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POR PARTE DE AUTORIDADES TRADICIONALES INDÍGENAS</a:t>
            </a:r>
            <a:endParaRPr lang="en-US" b="1" dirty="0">
              <a:solidFill>
                <a:prstClr val="black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8" name="Flecha: a la derecha con bandas 17">
            <a:extLst>
              <a:ext uri="{FF2B5EF4-FFF2-40B4-BE49-F238E27FC236}">
                <a16:creationId xmlns:a16="http://schemas.microsoft.com/office/drawing/2014/main" id="{276378D3-888E-457D-9CF3-A8D4086D6A2C}"/>
              </a:ext>
            </a:extLst>
          </p:cNvPr>
          <p:cNvSpPr/>
          <p:nvPr/>
        </p:nvSpPr>
        <p:spPr>
          <a:xfrm>
            <a:off x="5532092" y="2497764"/>
            <a:ext cx="772348" cy="661723"/>
          </a:xfrm>
          <a:prstGeom prst="stripedRightArrow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áfico 4" descr="Reseña de cliente con relleno sólido">
            <a:extLst>
              <a:ext uri="{FF2B5EF4-FFF2-40B4-BE49-F238E27FC236}">
                <a16:creationId xmlns:a16="http://schemas.microsoft.com/office/drawing/2014/main" id="{B4DC9757-BB1F-407C-428C-41517796C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6318" y="2045838"/>
            <a:ext cx="1217237" cy="1217237"/>
          </a:xfrm>
          <a:prstGeom prst="rect">
            <a:avLst/>
          </a:prstGeom>
        </p:spPr>
      </p:pic>
      <p:pic>
        <p:nvPicPr>
          <p:cNvPr id="1026" name="Picture 2" descr="Pieza del mes, Marzo de 2016">
            <a:extLst>
              <a:ext uri="{FF2B5EF4-FFF2-40B4-BE49-F238E27FC236}">
                <a16:creationId xmlns:a16="http://schemas.microsoft.com/office/drawing/2014/main" id="{F464F22D-E08C-4985-2BA9-C48A20E69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19" y="1417801"/>
            <a:ext cx="2443313" cy="369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738B7CC-8621-20D4-61C5-B97613613DA2}"/>
              </a:ext>
            </a:extLst>
          </p:cNvPr>
          <p:cNvSpPr txBox="1"/>
          <p:nvPr/>
        </p:nvSpPr>
        <p:spPr>
          <a:xfrm>
            <a:off x="2674274" y="1861172"/>
            <a:ext cx="3369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u="sng" dirty="0">
                <a:latin typeface="Arial" panose="020B0604020202020204" pitchFamily="34" charset="0"/>
                <a:cs typeface="Arial" panose="020B0604020202020204" pitchFamily="34" charset="0"/>
              </a:rPr>
              <a:t>Formato de solicitud ICBF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CF81D10-2F1E-BBD5-442E-2A8DC28B1A3A}"/>
              </a:ext>
            </a:extLst>
          </p:cNvPr>
          <p:cNvSpPr txBox="1"/>
          <p:nvPr/>
        </p:nvSpPr>
        <p:spPr>
          <a:xfrm>
            <a:off x="2726488" y="3624645"/>
            <a:ext cx="3369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u="sng" dirty="0">
                <a:latin typeface="Arial" panose="020B0604020202020204" pitchFamily="34" charset="0"/>
                <a:cs typeface="Arial" panose="020B0604020202020204" pitchFamily="34" charset="0"/>
              </a:rPr>
              <a:t>Documento emitido por la Autoridad Indígena</a:t>
            </a:r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94433846-41D3-00D4-1D1F-01DBF889D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2864" y="1975579"/>
            <a:ext cx="905121" cy="1044370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A8B621D3-2F5C-04A0-D170-EAB83830A805}"/>
              </a:ext>
            </a:extLst>
          </p:cNvPr>
          <p:cNvSpPr txBox="1"/>
          <p:nvPr/>
        </p:nvSpPr>
        <p:spPr>
          <a:xfrm>
            <a:off x="6449198" y="3235984"/>
            <a:ext cx="1972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u="sng" dirty="0">
                <a:latin typeface="Arial" panose="020B0604020202020204" pitchFamily="34" charset="0"/>
                <a:cs typeface="Arial" panose="020B0604020202020204" pitchFamily="34" charset="0"/>
              </a:rPr>
              <a:t>Coordinación del Centro Zonal</a:t>
            </a:r>
          </a:p>
        </p:txBody>
      </p:sp>
      <p:sp>
        <p:nvSpPr>
          <p:cNvPr id="30" name="Flecha: a la derecha con bandas 29">
            <a:extLst>
              <a:ext uri="{FF2B5EF4-FFF2-40B4-BE49-F238E27FC236}">
                <a16:creationId xmlns:a16="http://schemas.microsoft.com/office/drawing/2014/main" id="{FDFD9035-6B1D-C542-D20A-27466971D9F3}"/>
              </a:ext>
            </a:extLst>
          </p:cNvPr>
          <p:cNvSpPr/>
          <p:nvPr/>
        </p:nvSpPr>
        <p:spPr>
          <a:xfrm>
            <a:off x="8707724" y="2506513"/>
            <a:ext cx="772348" cy="661723"/>
          </a:xfrm>
          <a:prstGeom prst="stripedRightArrow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1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E085511E-A7A9-15E4-6C87-525AB767DD2C}"/>
              </a:ext>
            </a:extLst>
          </p:cNvPr>
          <p:cNvSpPr/>
          <p:nvPr/>
        </p:nvSpPr>
        <p:spPr>
          <a:xfrm>
            <a:off x="180770" y="363647"/>
            <a:ext cx="8567225" cy="4501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0D746DA-CB2E-479E-8A9A-25C900F8CEB5}"/>
              </a:ext>
            </a:extLst>
          </p:cNvPr>
          <p:cNvSpPr/>
          <p:nvPr/>
        </p:nvSpPr>
        <p:spPr>
          <a:xfrm>
            <a:off x="10972800" y="5761822"/>
            <a:ext cx="1041399" cy="826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6A62616-6154-4CAB-8F89-33DBDF0417D7}"/>
              </a:ext>
            </a:extLst>
          </p:cNvPr>
          <p:cNvSpPr/>
          <p:nvPr/>
        </p:nvSpPr>
        <p:spPr>
          <a:xfrm>
            <a:off x="-230710" y="0"/>
            <a:ext cx="7674430" cy="1237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latin typeface="Arial Black" panose="020B0A04020102020204" pitchFamily="34" charset="0"/>
                <a:ea typeface="+mj-ea"/>
                <a:cs typeface="Aharoni" panose="02010803020104030203" pitchFamily="2" charset="-79"/>
              </a:rPr>
              <a:t>CONFLICTO DE COMPETENCIA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2F833339-6192-4D54-B514-4E1AE1D357EB}"/>
              </a:ext>
            </a:extLst>
          </p:cNvPr>
          <p:cNvGrpSpPr/>
          <p:nvPr/>
        </p:nvGrpSpPr>
        <p:grpSpPr>
          <a:xfrm>
            <a:off x="358140" y="1736615"/>
            <a:ext cx="11747499" cy="4025207"/>
            <a:chOff x="266700" y="2321932"/>
            <a:chExt cx="11747499" cy="4025207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CDE97105-BCF0-449C-ACE9-4C955A07A25A}"/>
                </a:ext>
              </a:extLst>
            </p:cNvPr>
            <p:cNvSpPr/>
            <p:nvPr/>
          </p:nvSpPr>
          <p:spPr>
            <a:xfrm>
              <a:off x="6327907" y="2951920"/>
              <a:ext cx="5686292" cy="339521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66078C99-CCB6-48BA-8135-DB06B3D351D2}"/>
                </a:ext>
              </a:extLst>
            </p:cNvPr>
            <p:cNvSpPr/>
            <p:nvPr/>
          </p:nvSpPr>
          <p:spPr>
            <a:xfrm>
              <a:off x="266700" y="2951920"/>
              <a:ext cx="5597394" cy="339521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A33EDD38-3BF9-486A-8B59-0143D0489CE7}"/>
                </a:ext>
              </a:extLst>
            </p:cNvPr>
            <p:cNvSpPr/>
            <p:nvPr/>
          </p:nvSpPr>
          <p:spPr>
            <a:xfrm>
              <a:off x="6489561" y="3058687"/>
              <a:ext cx="5362984" cy="318168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/>
            <a:p>
              <a:pPr algn="just"/>
              <a:r>
                <a:rPr lang="es-E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Autoridad Tradicional Indígena debe representar a una comunidad o Resguardo legalmente constituido y la Autoridad debe contar con el certificado expedido por el Ministerio del Interior.</a:t>
              </a:r>
            </a:p>
            <a:p>
              <a:pPr algn="just"/>
              <a:endParaRPr lang="es-E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s-E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 menos dos autoridades que niegue o reclamen la competencia.</a:t>
              </a:r>
            </a:p>
            <a:p>
              <a:pPr algn="just"/>
              <a:endParaRPr lang="es-E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s-E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Sala de Consulta y Servicio Civil del Consejo de Estado resuelve conflictos entre:</a:t>
              </a:r>
            </a:p>
            <a:p>
              <a:pPr algn="just"/>
              <a:r>
                <a:rPr lang="es-E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Autoridad Tradicional Indígena y Defensorías de Familias.</a:t>
              </a:r>
            </a:p>
            <a:p>
              <a:pPr algn="just"/>
              <a:r>
                <a:rPr lang="es-E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Autoridad Tradicional Indígena y autoridad judicial.</a:t>
              </a:r>
            </a:p>
            <a:p>
              <a:pPr algn="just"/>
              <a:endParaRPr lang="es-E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s-E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 Tribunal Administrativo correspondiente resuelve conflictos entre:</a:t>
              </a:r>
            </a:p>
            <a:p>
              <a:pPr algn="just"/>
              <a:r>
                <a:rPr lang="es-E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Autoridad Tradicional Indígena y Comisarías de Familia.</a:t>
              </a:r>
            </a:p>
            <a:p>
              <a:pPr algn="just"/>
              <a:endParaRPr lang="es-E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s-E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naturaleza del conflicto deber ser administrativa.</a:t>
              </a:r>
            </a:p>
            <a:p>
              <a:pPr algn="just"/>
              <a:endParaRPr lang="es-E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s-E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 conflicto debe ser sobre un caso concreto. </a:t>
              </a:r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28753ADF-0883-46C0-AE23-C9F57214A68E}"/>
                </a:ext>
              </a:extLst>
            </p:cNvPr>
            <p:cNvSpPr/>
            <p:nvPr/>
          </p:nvSpPr>
          <p:spPr>
            <a:xfrm>
              <a:off x="339455" y="3165455"/>
              <a:ext cx="5156200" cy="29700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s-CO" sz="1700" b="1" dirty="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Cuando una Autoridad Tradicional Indígena o más, pretendan atribuirse, o desconocer, de manera explícita la competencia del proceso adelantado por una autoridad administrativa. </a:t>
              </a:r>
            </a:p>
            <a:p>
              <a:pPr algn="just"/>
              <a:endParaRPr lang="es-CO" sz="17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s-CO" sz="1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Cuando una autoridad administrativa asume el proceso de un niño, niña y adolescente indígena ubicado en alguna modalidad de restablecimiento de derechos por la Autoridad Tradicional Indígena y ésta, reclama la competencia.</a:t>
              </a: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C9CA18AD-2694-4635-B153-060F83C129C3}"/>
                </a:ext>
              </a:extLst>
            </p:cNvPr>
            <p:cNvSpPr/>
            <p:nvPr/>
          </p:nvSpPr>
          <p:spPr>
            <a:xfrm>
              <a:off x="501110" y="2330560"/>
              <a:ext cx="53629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2800" b="1" dirty="0">
                  <a:solidFill>
                    <a:schemeClr val="accent6">
                      <a:lumMod val="75000"/>
                    </a:schemeClr>
                  </a:solidFill>
                  <a:latin typeface="Arial Black" panose="020B0A04020102020204" pitchFamily="34" charset="0"/>
                  <a:ea typeface="Arial" panose="020B0604020202020204" pitchFamily="34" charset="0"/>
                  <a:cs typeface="Aharoni" panose="02010803020104030203" pitchFamily="2" charset="-79"/>
                </a:rPr>
                <a:t>¿CUÁNDO SE PRESENTA?</a:t>
              </a:r>
              <a:endParaRPr lang="es-CO" sz="28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endParaRPr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DC2B8696-665A-4940-863B-FECC50D714BE}"/>
                </a:ext>
              </a:extLst>
            </p:cNvPr>
            <p:cNvSpPr/>
            <p:nvPr/>
          </p:nvSpPr>
          <p:spPr>
            <a:xfrm>
              <a:off x="6489561" y="2321932"/>
              <a:ext cx="53629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A6A6A6"/>
                  </a:solidFill>
                  <a:latin typeface="Arial Black" panose="020B0A04020102020204" pitchFamily="34" charset="0"/>
                  <a:ea typeface="Arial" panose="020B0604020202020204" pitchFamily="34" charset="0"/>
                  <a:cs typeface="Aharoni" panose="02010803020104030203" pitchFamily="2" charset="-79"/>
                </a:rPr>
                <a:t>REQUISITOS GENERALES</a:t>
              </a:r>
              <a:endParaRPr lang="es-CO" sz="2800" dirty="0">
                <a:solidFill>
                  <a:srgbClr val="A6A6A6"/>
                </a:solidFill>
                <a:latin typeface="Arial Black" panose="020B0A04020102020204" pitchFamily="34" charset="0"/>
                <a:cs typeface="Aharoni" panose="02010803020104030203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3691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65F9B4C-4774-FE1A-5640-C0C7644A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5472" y="1865375"/>
            <a:ext cx="4901184" cy="3127248"/>
          </a:xfrm>
        </p:spPr>
        <p:txBody>
          <a:bodyPr>
            <a:normAutofit/>
          </a:bodyPr>
          <a:lstStyle/>
          <a:p>
            <a:pPr marL="0" indent="0"/>
            <a:r>
              <a:rPr lang="es-CO" sz="2400" b="1" dirty="0">
                <a:latin typeface="Arial Black" panose="020B0A04020102020204" pitchFamily="34" charset="0"/>
              </a:rPr>
              <a:t>“La identidad de los pueblos indígenas es un tesoro que debemos proteger. </a:t>
            </a:r>
            <a:br>
              <a:rPr lang="es-CO" sz="2400" b="1" dirty="0">
                <a:latin typeface="Arial Black" panose="020B0A04020102020204" pitchFamily="34" charset="0"/>
              </a:rPr>
            </a:br>
            <a:r>
              <a:rPr lang="es-CO" sz="2400" b="1" dirty="0">
                <a:latin typeface="Arial Black" panose="020B0A04020102020204" pitchFamily="34" charset="0"/>
              </a:rPr>
              <a:t>La inter-jurisdiccionalidad es una herramienta clave para lograrlo” </a:t>
            </a:r>
            <a:r>
              <a:rPr lang="es-CO" sz="1400" b="1" dirty="0">
                <a:latin typeface="Arial Black" panose="020B0A04020102020204" pitchFamily="34" charset="0"/>
              </a:rPr>
              <a:t>Patricia </a:t>
            </a:r>
            <a:r>
              <a:rPr lang="es-CO" sz="1400" b="1" dirty="0" err="1">
                <a:latin typeface="Arial Black" panose="020B0A04020102020204" pitchFamily="34" charset="0"/>
              </a:rPr>
              <a:t>Tobon</a:t>
            </a:r>
            <a:r>
              <a:rPr lang="es-CO" sz="1400" b="1" dirty="0">
                <a:latin typeface="Arial Black" panose="020B0A04020102020204" pitchFamily="34" charset="0"/>
              </a:rPr>
              <a:t> Exdirectora Unidad Para las Víctimas</a:t>
            </a:r>
            <a:endParaRPr lang="es-CO" sz="1400" b="1" dirty="0"/>
          </a:p>
        </p:txBody>
      </p:sp>
      <p:pic>
        <p:nvPicPr>
          <p:cNvPr id="4" name="Imagen 3" descr="Imagen que contiene papalote, pasto, exterior, agua&#10;&#10;Descripción generada automáticamente">
            <a:extLst>
              <a:ext uri="{FF2B5EF4-FFF2-40B4-BE49-F238E27FC236}">
                <a16:creationId xmlns:a16="http://schemas.microsoft.com/office/drawing/2014/main" id="{66A0ABF0-989B-43D0-80E9-382446F6C9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3" b="1564"/>
          <a:stretch/>
        </p:blipFill>
        <p:spPr>
          <a:xfrm>
            <a:off x="191283" y="352237"/>
            <a:ext cx="6794734" cy="615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53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21DF5211-E21C-6A29-CD9E-D7D1C5175F05}"/>
              </a:ext>
            </a:extLst>
          </p:cNvPr>
          <p:cNvSpPr/>
          <p:nvPr/>
        </p:nvSpPr>
        <p:spPr>
          <a:xfrm>
            <a:off x="0" y="417336"/>
            <a:ext cx="10818055" cy="4501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633E3E4-66A9-BE89-5E00-9930DFDDB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" y="204720"/>
            <a:ext cx="10515600" cy="1325563"/>
          </a:xfrm>
        </p:spPr>
        <p:txBody>
          <a:bodyPr>
            <a:normAutofit/>
          </a:bodyPr>
          <a:lstStyle/>
          <a:p>
            <a:r>
              <a:rPr lang="es-MX" sz="3200" b="1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FASE II. DEFINICIÓN DEL TRÁMITE A SEGUIR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Open Sans Light" panose="020B0306030504020204" pitchFamily="34" charset="0"/>
                <a:cs typeface="Aharoni" panose="02010803020104030203" pitchFamily="2" charset="-79"/>
              </a:rPr>
            </a:br>
            <a:endParaRPr lang="es-CO" sz="3200" dirty="0"/>
          </a:p>
        </p:txBody>
      </p:sp>
      <p:graphicFrame>
        <p:nvGraphicFramePr>
          <p:cNvPr id="4" name="10 Diagrama">
            <a:extLst>
              <a:ext uri="{FF2B5EF4-FFF2-40B4-BE49-F238E27FC236}">
                <a16:creationId xmlns:a16="http://schemas.microsoft.com/office/drawing/2014/main" id="{F8980816-5F5C-7C1A-3C64-A39F70073F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9294276"/>
              </p:ext>
            </p:extLst>
          </p:nvPr>
        </p:nvGraphicFramePr>
        <p:xfrm>
          <a:off x="563880" y="125333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5485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D5D6ABD-6011-FCDF-2BB5-22F57E1DCD18}"/>
              </a:ext>
            </a:extLst>
          </p:cNvPr>
          <p:cNvSpPr/>
          <p:nvPr/>
        </p:nvSpPr>
        <p:spPr>
          <a:xfrm>
            <a:off x="1" y="356484"/>
            <a:ext cx="6095999" cy="6220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9BDF2AF-F76E-E624-830B-C7256AE93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588" y="429262"/>
            <a:ext cx="4638823" cy="549275"/>
          </a:xfrm>
        </p:spPr>
        <p:txBody>
          <a:bodyPr>
            <a:normAutofit fontScale="90000"/>
          </a:bodyPr>
          <a:lstStyle/>
          <a:p>
            <a:r>
              <a:rPr lang="es-CO" sz="3600" b="1" dirty="0">
                <a:latin typeface="Arial Black" panose="020B0A04020102020204" pitchFamily="34" charset="0"/>
              </a:rPr>
              <a:t>INOBSERVANCIA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37708C-1D86-1A4F-9488-ACEDD04D6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92" y="1727126"/>
            <a:ext cx="11002108" cy="12270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Mediante </a:t>
            </a:r>
            <a:r>
              <a:rPr lang="es-CO" i="1" dirty="0">
                <a:latin typeface="Arial" panose="020B0604020202020204" pitchFamily="34" charset="0"/>
                <a:cs typeface="Arial" panose="020B0604020202020204" pitchFamily="34" charset="0"/>
              </a:rPr>
              <a:t>auto de trámite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la autoridad administrativa dictará las </a:t>
            </a:r>
            <a:r>
              <a:rPr lang="es-CO" i="1" dirty="0">
                <a:latin typeface="Arial" panose="020B0604020202020204" pitchFamily="34" charset="0"/>
                <a:cs typeface="Arial" panose="020B0604020202020204" pitchFamily="34" charset="0"/>
              </a:rPr>
              <a:t>órdenes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 para que las diferentes entidades del SNBF garanticen los derechos de los NNA.</a:t>
            </a:r>
          </a:p>
          <a:p>
            <a:pPr marL="0" indent="0">
              <a:buNone/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Deben ser cumplidas en un término </a:t>
            </a:r>
            <a:r>
              <a:rPr lang="es-CO" u="sng" dirty="0">
                <a:latin typeface="Arial" panose="020B0604020202020204" pitchFamily="34" charset="0"/>
                <a:cs typeface="Arial" panose="020B0604020202020204" pitchFamily="34" charset="0"/>
              </a:rPr>
              <a:t>no mayor a 10 días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21B53F1-C380-C1F2-4184-8CFEB961BB81}"/>
              </a:ext>
            </a:extLst>
          </p:cNvPr>
          <p:cNvSpPr txBox="1"/>
          <p:nvPr/>
        </p:nvSpPr>
        <p:spPr>
          <a:xfrm>
            <a:off x="2069826" y="3242091"/>
            <a:ext cx="57114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Órdenes administrativas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Acción de tutela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Incidente de desacato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Acción de cumplimiento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C01EE916-E3E6-F0F8-CDFB-FCF43E93E3A6}"/>
              </a:ext>
            </a:extLst>
          </p:cNvPr>
          <p:cNvSpPr txBox="1">
            <a:spLocks/>
          </p:cNvSpPr>
          <p:nvPr/>
        </p:nvSpPr>
        <p:spPr>
          <a:xfrm>
            <a:off x="554969" y="5047487"/>
            <a:ext cx="5541031" cy="502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Una vez concluya, </a:t>
            </a:r>
            <a:r>
              <a:rPr lang="es-CO" i="1" dirty="0">
                <a:latin typeface="Arial" panose="020B0604020202020204" pitchFamily="34" charset="0"/>
                <a:cs typeface="Arial" panose="020B0604020202020204" pitchFamily="34" charset="0"/>
              </a:rPr>
              <a:t>auto de cierre</a:t>
            </a:r>
            <a:r>
              <a:rPr lang="es-CO" i="1" dirty="0"/>
              <a:t>.</a:t>
            </a:r>
            <a:endParaRPr lang="es-CO" u="sng" dirty="0"/>
          </a:p>
        </p:txBody>
      </p:sp>
    </p:spTree>
    <p:extLst>
      <p:ext uri="{BB962C8B-B14F-4D97-AF65-F5344CB8AC3E}">
        <p14:creationId xmlns:p14="http://schemas.microsoft.com/office/powerpoint/2010/main" val="1047961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44D6EE7-9168-493E-827C-83330CB1292F}"/>
              </a:ext>
            </a:extLst>
          </p:cNvPr>
          <p:cNvSpPr txBox="1"/>
          <p:nvPr/>
        </p:nvSpPr>
        <p:spPr>
          <a:xfrm>
            <a:off x="1223890" y="1842868"/>
            <a:ext cx="347472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¿LA FAMILIA, LA COMUNIDAD Y LA AUTORIDAD INDÍGENA </a:t>
            </a:r>
            <a:r>
              <a:rPr kumimoji="0" lang="es-CO" alt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6DB64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QUIERE O NO PUEDE </a:t>
            </a:r>
            <a:r>
              <a:rPr kumimoji="0" lang="es-CO" alt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GARANTIZAR LOS DERECHOS DEL NIÑO, NIÑA O ADOLESCENTE?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[INOBSERVANCIA]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D63EAF-3AC4-4968-A63B-D94405013C08}"/>
              </a:ext>
            </a:extLst>
          </p:cNvPr>
          <p:cNvSpPr txBox="1"/>
          <p:nvPr/>
        </p:nvSpPr>
        <p:spPr>
          <a:xfrm>
            <a:off x="7330674" y="2274838"/>
            <a:ext cx="29237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altLang="es-C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¿La vulneración/ amenaza de derechos ocurre en razón de </a:t>
            </a:r>
            <a:r>
              <a:rPr kumimoji="0" lang="es-CO" alt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USOS Y COSTUMBRES</a:t>
            </a:r>
            <a:r>
              <a:rPr kumimoji="0" lang="es-CO" alt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DB5B1E7F-8D28-4971-8313-3AA9B542A36C}"/>
              </a:ext>
            </a:extLst>
          </p:cNvPr>
          <p:cNvCxnSpPr>
            <a:cxnSpLocks/>
          </p:cNvCxnSpPr>
          <p:nvPr/>
        </p:nvCxnSpPr>
        <p:spPr>
          <a:xfrm flipV="1">
            <a:off x="4224997" y="605522"/>
            <a:ext cx="3742006" cy="4783015"/>
          </a:xfrm>
          <a:prstGeom prst="line">
            <a:avLst/>
          </a:prstGeom>
          <a:ln w="76200">
            <a:prstDash val="lg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228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D5D6ABD-6011-FCDF-2BB5-22F57E1DCD18}"/>
              </a:ext>
            </a:extLst>
          </p:cNvPr>
          <p:cNvSpPr/>
          <p:nvPr/>
        </p:nvSpPr>
        <p:spPr>
          <a:xfrm>
            <a:off x="0" y="384004"/>
            <a:ext cx="8942832" cy="568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9BDF2AF-F76E-E624-830B-C7256AE93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46" y="384004"/>
            <a:ext cx="6147816" cy="677291"/>
          </a:xfrm>
        </p:spPr>
        <p:txBody>
          <a:bodyPr>
            <a:normAutofit/>
          </a:bodyPr>
          <a:lstStyle/>
          <a:p>
            <a:r>
              <a:rPr lang="es-CO" sz="3600" b="1" dirty="0">
                <a:latin typeface="Arial Black" panose="020B0A04020102020204" pitchFamily="34" charset="0"/>
              </a:rPr>
              <a:t>EXTRAPROCESALES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21B53F1-C380-C1F2-4184-8CFEB961BB81}"/>
              </a:ext>
            </a:extLst>
          </p:cNvPr>
          <p:cNvSpPr txBox="1"/>
          <p:nvPr/>
        </p:nvSpPr>
        <p:spPr>
          <a:xfrm>
            <a:off x="850978" y="1853474"/>
            <a:ext cx="2931942" cy="1200329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s-CO" sz="2400" b="1" dirty="0">
              <a:latin typeface="Abadi" panose="020B0604020104020204" pitchFamily="34" charset="0"/>
            </a:endParaRPr>
          </a:p>
          <a:p>
            <a:pPr algn="ctr"/>
            <a:r>
              <a:rPr lang="es-CO" sz="2400" b="1" dirty="0">
                <a:latin typeface="Arial" panose="020B0604020202020204" pitchFamily="34" charset="0"/>
                <a:cs typeface="Arial" panose="020B0604020202020204" pitchFamily="34" charset="0"/>
              </a:rPr>
              <a:t>CONCILIACIÓN</a:t>
            </a:r>
          </a:p>
          <a:p>
            <a:pPr algn="ctr"/>
            <a:endParaRPr lang="es-CO" sz="2400" b="1" dirty="0">
              <a:latin typeface="Abadi" panose="020B0604020104020204" pitchFamily="34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C01EE916-E3E6-F0F8-CDFB-FCF43E93E3A6}"/>
              </a:ext>
            </a:extLst>
          </p:cNvPr>
          <p:cNvSpPr txBox="1">
            <a:spLocks/>
          </p:cNvSpPr>
          <p:nvPr/>
        </p:nvSpPr>
        <p:spPr>
          <a:xfrm>
            <a:off x="594946" y="4063010"/>
            <a:ext cx="11002108" cy="15879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Citación a la ATI y conocer si se agotaron acciones en el marco del Derecho Propio</a:t>
            </a:r>
            <a:r>
              <a:rPr lang="es-CO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Pueden identificarse acciones complementarias por la A.A o establecerse la necesidad de apoyar a la ATI en las diligencias.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311ADEE-3CFF-0494-30AB-D9871E3B1BD1}"/>
              </a:ext>
            </a:extLst>
          </p:cNvPr>
          <p:cNvSpPr txBox="1"/>
          <p:nvPr/>
        </p:nvSpPr>
        <p:spPr>
          <a:xfrm>
            <a:off x="4492224" y="2060386"/>
            <a:ext cx="3017520" cy="830997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latin typeface="Arial" panose="020B0604020202020204" pitchFamily="34" charset="0"/>
                <a:cs typeface="Arial" panose="020B0604020202020204" pitchFamily="34" charset="0"/>
              </a:rPr>
              <a:t>RECONOCIMIENTO VOLUNTARIO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8E4123-738E-DFBB-2D24-B1214BB49CB7}"/>
              </a:ext>
            </a:extLst>
          </p:cNvPr>
          <p:cNvSpPr txBox="1"/>
          <p:nvPr/>
        </p:nvSpPr>
        <p:spPr>
          <a:xfrm>
            <a:off x="8219048" y="1853474"/>
            <a:ext cx="2931942" cy="1200329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s-CO" sz="2400" b="1" dirty="0">
              <a:latin typeface="Abadi" panose="020B0604020104020204" pitchFamily="34" charset="0"/>
            </a:endParaRPr>
          </a:p>
          <a:p>
            <a:pPr algn="ctr"/>
            <a:r>
              <a:rPr lang="es-CO" sz="2400" b="1" dirty="0">
                <a:latin typeface="Arial" panose="020B0604020202020204" pitchFamily="34" charset="0"/>
                <a:cs typeface="Arial" panose="020B0604020202020204" pitchFamily="34" charset="0"/>
              </a:rPr>
              <a:t>SALIDA DEL PAÍS</a:t>
            </a:r>
          </a:p>
          <a:p>
            <a:pPr algn="ctr"/>
            <a:endParaRPr lang="es-CO" sz="2400" b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228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8EA663F4-125D-43F8-B15C-2F287CA6B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-2260" y="0"/>
            <a:ext cx="12194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49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EF24F864-2A25-4D16-ADDE-ADDD34CAF6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6" t="4187" b="-1156"/>
          <a:stretch/>
        </p:blipFill>
        <p:spPr>
          <a:xfrm>
            <a:off x="971821" y="325925"/>
            <a:ext cx="10248357" cy="597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91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1A190A07-E387-4645-AF3C-0541C958A891}"/>
              </a:ext>
            </a:extLst>
          </p:cNvPr>
          <p:cNvGrpSpPr/>
          <p:nvPr/>
        </p:nvGrpSpPr>
        <p:grpSpPr>
          <a:xfrm>
            <a:off x="308863" y="1576832"/>
            <a:ext cx="3511763" cy="2698705"/>
            <a:chOff x="9747037" y="3112848"/>
            <a:chExt cx="2203663" cy="2125857"/>
          </a:xfrm>
        </p:grpSpPr>
        <p:sp>
          <p:nvSpPr>
            <p:cNvPr id="20" name="Flecha: a la derecha con muesca 19">
              <a:extLst>
                <a:ext uri="{FF2B5EF4-FFF2-40B4-BE49-F238E27FC236}">
                  <a16:creationId xmlns:a16="http://schemas.microsoft.com/office/drawing/2014/main" id="{72A822A4-A046-461C-8127-534789A42FB5}"/>
                </a:ext>
              </a:extLst>
            </p:cNvPr>
            <p:cNvSpPr/>
            <p:nvPr/>
          </p:nvSpPr>
          <p:spPr>
            <a:xfrm rot="5400000">
              <a:off x="10598809" y="3040505"/>
              <a:ext cx="524292" cy="668978"/>
            </a:xfrm>
            <a:prstGeom prst="notchedRightArrow">
              <a:avLst>
                <a:gd name="adj1" fmla="val 50000"/>
                <a:gd name="adj2" fmla="val 59689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22D95DD7-B42E-445E-9CAC-2C1EC6E27DD5}"/>
                </a:ext>
              </a:extLst>
            </p:cNvPr>
            <p:cNvSpPr/>
            <p:nvPr/>
          </p:nvSpPr>
          <p:spPr>
            <a:xfrm>
              <a:off x="9747037" y="3710585"/>
              <a:ext cx="2203663" cy="152812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BBCCDE5F-C9EB-41C5-85DD-49E2A842D682}"/>
                </a:ext>
              </a:extLst>
            </p:cNvPr>
            <p:cNvSpPr txBox="1"/>
            <p:nvPr/>
          </p:nvSpPr>
          <p:spPr>
            <a:xfrm>
              <a:off x="9960228" y="4001876"/>
              <a:ext cx="1870958" cy="9455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7200" dirty="0" err="1">
                  <a:latin typeface="Arial Black" panose="020B0A04020102020204" pitchFamily="34" charset="0"/>
                  <a:cs typeface="Aharoni" panose="02010803020104030203" pitchFamily="2" charset="-79"/>
                </a:rPr>
                <a:t>PARD</a:t>
              </a:r>
              <a:endParaRPr lang="es-CO" sz="7200" dirty="0">
                <a:latin typeface="Arial Black" panose="020B0A04020102020204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1B4FC088-1C00-4921-906D-65E78B105829}"/>
              </a:ext>
            </a:extLst>
          </p:cNvPr>
          <p:cNvGrpSpPr/>
          <p:nvPr/>
        </p:nvGrpSpPr>
        <p:grpSpPr>
          <a:xfrm>
            <a:off x="3976850" y="73126"/>
            <a:ext cx="7581166" cy="5879618"/>
            <a:chOff x="3974627" y="66412"/>
            <a:chExt cx="7734774" cy="6239402"/>
          </a:xfrm>
          <a:solidFill>
            <a:schemeClr val="accent3">
              <a:lumMod val="20000"/>
              <a:lumOff val="80000"/>
            </a:schemeClr>
          </a:solidFill>
        </p:grpSpPr>
        <p:graphicFrame>
          <p:nvGraphicFramePr>
            <p:cNvPr id="4" name="Diagrama 3">
              <a:extLst>
                <a:ext uri="{FF2B5EF4-FFF2-40B4-BE49-F238E27FC236}">
                  <a16:creationId xmlns:a16="http://schemas.microsoft.com/office/drawing/2014/main" id="{6672001C-245A-4044-BD95-4CFB917DBF7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90751296"/>
                </p:ext>
              </p:extLst>
            </p:nvPr>
          </p:nvGraphicFramePr>
          <p:xfrm>
            <a:off x="4435705" y="614875"/>
            <a:ext cx="7273696" cy="569093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E7E32A85-2138-4922-9481-909601AE7104}"/>
                </a:ext>
              </a:extLst>
            </p:cNvPr>
            <p:cNvSpPr txBox="1"/>
            <p:nvPr/>
          </p:nvSpPr>
          <p:spPr>
            <a:xfrm>
              <a:off x="3974627" y="66412"/>
              <a:ext cx="1196622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 algn="ctr"/>
              <a:r>
                <a:rPr lang="es-ES" dirty="0">
                  <a:solidFill>
                    <a:schemeClr val="accent6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PASOS</a:t>
              </a:r>
              <a:endParaRPr lang="es-CO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322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E50F33D-AC93-4394-AC71-3FD6B85FA73D}"/>
              </a:ext>
            </a:extLst>
          </p:cNvPr>
          <p:cNvSpPr/>
          <p:nvPr/>
        </p:nvSpPr>
        <p:spPr>
          <a:xfrm>
            <a:off x="602832" y="2448098"/>
            <a:ext cx="104630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“A UN MAYOR NIVEL DE CONSERVACIÓN DE SU CULTURA Y LEGISLACIÓN INTERNA, DEBE EXISTIR UN MAYOR RESPETO POR LA AUTONOMÍA DE LA COMUNIDAD INDÍGENA RESPECTIVA”.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70CFB4B-2DC7-44D5-B79B-C9C99518E01C}"/>
              </a:ext>
            </a:extLst>
          </p:cNvPr>
          <p:cNvSpPr/>
          <p:nvPr/>
        </p:nvSpPr>
        <p:spPr>
          <a:xfrm>
            <a:off x="186276" y="972979"/>
            <a:ext cx="11210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T-349 de 1996, T-496 de 1996, T-514 de 2009, T-009 de 2007, T – 097 de 2012, T- 002 de 2012, T-659/13.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1">
            <a:extLst>
              <a:ext uri="{FF2B5EF4-FFF2-40B4-BE49-F238E27FC236}">
                <a16:creationId xmlns:a16="http://schemas.microsoft.com/office/drawing/2014/main" id="{131DAC9D-0388-4D06-8C34-2D98D8F68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35" y="231305"/>
            <a:ext cx="11834301" cy="7448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s-CO" altLang="es-CO" sz="24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haroni" panose="02010803020104030203" pitchFamily="2" charset="-79"/>
              </a:rPr>
              <a:t>ANÁLISIS DE LOS REQUISITOS JURISPRUDENCIALES EN COLOMBIA</a:t>
            </a:r>
          </a:p>
        </p:txBody>
      </p:sp>
      <p:sp>
        <p:nvSpPr>
          <p:cNvPr id="6" name="Rectángulo 1">
            <a:extLst>
              <a:ext uri="{FF2B5EF4-FFF2-40B4-BE49-F238E27FC236}">
                <a16:creationId xmlns:a16="http://schemas.microsoft.com/office/drawing/2014/main" id="{3079AFE8-0FE8-1C39-ABE1-816C40298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21" y="5512603"/>
            <a:ext cx="11210925" cy="7448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s-CO" altLang="es-CO" sz="40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haroni" panose="02010803020104030203" pitchFamily="2" charset="-79"/>
              </a:rPr>
              <a:t>MAXIMIZACIÓN DE LA AUTONOMÍA</a:t>
            </a:r>
          </a:p>
        </p:txBody>
      </p:sp>
      <p:pic>
        <p:nvPicPr>
          <p:cNvPr id="8" name="Imagen 7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EA8C4DFD-442C-A793-54FA-D008FA4C5E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531" y="1961570"/>
            <a:ext cx="5636917" cy="2216326"/>
          </a:xfrm>
          <a:prstGeom prst="rect">
            <a:avLst/>
          </a:prstGeom>
        </p:spPr>
      </p:pic>
      <p:pic>
        <p:nvPicPr>
          <p:cNvPr id="9" name="Imagen 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ED2B5A-4C53-2323-160A-1A7738A4956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5903448" y="1961570"/>
            <a:ext cx="5910599" cy="221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02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7ED29BA-AB2B-44A3-BF07-ABA486D93F07}"/>
              </a:ext>
            </a:extLst>
          </p:cNvPr>
          <p:cNvSpPr txBox="1"/>
          <p:nvPr/>
        </p:nvSpPr>
        <p:spPr>
          <a:xfrm>
            <a:off x="722142" y="489210"/>
            <a:ext cx="4473527" cy="1754326"/>
          </a:xfrm>
          <a:custGeom>
            <a:avLst/>
            <a:gdLst>
              <a:gd name="connsiteX0" fmla="*/ 0 w 4473527"/>
              <a:gd name="connsiteY0" fmla="*/ 0 h 1754326"/>
              <a:gd name="connsiteX1" fmla="*/ 594340 w 4473527"/>
              <a:gd name="connsiteY1" fmla="*/ 0 h 1754326"/>
              <a:gd name="connsiteX2" fmla="*/ 1099209 w 4473527"/>
              <a:gd name="connsiteY2" fmla="*/ 0 h 1754326"/>
              <a:gd name="connsiteX3" fmla="*/ 1827755 w 4473527"/>
              <a:gd name="connsiteY3" fmla="*/ 0 h 1754326"/>
              <a:gd name="connsiteX4" fmla="*/ 2422095 w 4473527"/>
              <a:gd name="connsiteY4" fmla="*/ 0 h 1754326"/>
              <a:gd name="connsiteX5" fmla="*/ 3016435 w 4473527"/>
              <a:gd name="connsiteY5" fmla="*/ 0 h 1754326"/>
              <a:gd name="connsiteX6" fmla="*/ 3744981 w 4473527"/>
              <a:gd name="connsiteY6" fmla="*/ 0 h 1754326"/>
              <a:gd name="connsiteX7" fmla="*/ 4473527 w 4473527"/>
              <a:gd name="connsiteY7" fmla="*/ 0 h 1754326"/>
              <a:gd name="connsiteX8" fmla="*/ 4473527 w 4473527"/>
              <a:gd name="connsiteY8" fmla="*/ 619862 h 1754326"/>
              <a:gd name="connsiteX9" fmla="*/ 4473527 w 4473527"/>
              <a:gd name="connsiteY9" fmla="*/ 1169551 h 1754326"/>
              <a:gd name="connsiteX10" fmla="*/ 4473527 w 4473527"/>
              <a:gd name="connsiteY10" fmla="*/ 1754326 h 1754326"/>
              <a:gd name="connsiteX11" fmla="*/ 3834452 w 4473527"/>
              <a:gd name="connsiteY11" fmla="*/ 1754326 h 1754326"/>
              <a:gd name="connsiteX12" fmla="*/ 3240112 w 4473527"/>
              <a:gd name="connsiteY12" fmla="*/ 1754326 h 1754326"/>
              <a:gd name="connsiteX13" fmla="*/ 2511566 w 4473527"/>
              <a:gd name="connsiteY13" fmla="*/ 1754326 h 1754326"/>
              <a:gd name="connsiteX14" fmla="*/ 1783020 w 4473527"/>
              <a:gd name="connsiteY14" fmla="*/ 1754326 h 1754326"/>
              <a:gd name="connsiteX15" fmla="*/ 1233415 w 4473527"/>
              <a:gd name="connsiteY15" fmla="*/ 1754326 h 1754326"/>
              <a:gd name="connsiteX16" fmla="*/ 594340 w 4473527"/>
              <a:gd name="connsiteY16" fmla="*/ 1754326 h 1754326"/>
              <a:gd name="connsiteX17" fmla="*/ 0 w 4473527"/>
              <a:gd name="connsiteY17" fmla="*/ 1754326 h 1754326"/>
              <a:gd name="connsiteX18" fmla="*/ 0 w 4473527"/>
              <a:gd name="connsiteY18" fmla="*/ 1169551 h 1754326"/>
              <a:gd name="connsiteX19" fmla="*/ 0 w 4473527"/>
              <a:gd name="connsiteY19" fmla="*/ 619862 h 1754326"/>
              <a:gd name="connsiteX20" fmla="*/ 0 w 4473527"/>
              <a:gd name="connsiteY20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73527" h="1754326" extrusionOk="0">
                <a:moveTo>
                  <a:pt x="0" y="0"/>
                </a:moveTo>
                <a:cubicBezTo>
                  <a:pt x="281422" y="2682"/>
                  <a:pt x="365154" y="-19224"/>
                  <a:pt x="594340" y="0"/>
                </a:cubicBezTo>
                <a:cubicBezTo>
                  <a:pt x="823526" y="19224"/>
                  <a:pt x="870211" y="13842"/>
                  <a:pt x="1099209" y="0"/>
                </a:cubicBezTo>
                <a:cubicBezTo>
                  <a:pt x="1328207" y="-13842"/>
                  <a:pt x="1569588" y="-27512"/>
                  <a:pt x="1827755" y="0"/>
                </a:cubicBezTo>
                <a:cubicBezTo>
                  <a:pt x="2085922" y="27512"/>
                  <a:pt x="2290473" y="21410"/>
                  <a:pt x="2422095" y="0"/>
                </a:cubicBezTo>
                <a:cubicBezTo>
                  <a:pt x="2553717" y="-21410"/>
                  <a:pt x="2777201" y="25216"/>
                  <a:pt x="3016435" y="0"/>
                </a:cubicBezTo>
                <a:cubicBezTo>
                  <a:pt x="3255669" y="-25216"/>
                  <a:pt x="3401206" y="2372"/>
                  <a:pt x="3744981" y="0"/>
                </a:cubicBezTo>
                <a:cubicBezTo>
                  <a:pt x="4088756" y="-2372"/>
                  <a:pt x="4166954" y="-10655"/>
                  <a:pt x="4473527" y="0"/>
                </a:cubicBezTo>
                <a:cubicBezTo>
                  <a:pt x="4479995" y="289278"/>
                  <a:pt x="4492098" y="493121"/>
                  <a:pt x="4473527" y="619862"/>
                </a:cubicBezTo>
                <a:cubicBezTo>
                  <a:pt x="4454956" y="746603"/>
                  <a:pt x="4469520" y="947534"/>
                  <a:pt x="4473527" y="1169551"/>
                </a:cubicBezTo>
                <a:cubicBezTo>
                  <a:pt x="4477534" y="1391568"/>
                  <a:pt x="4466763" y="1501780"/>
                  <a:pt x="4473527" y="1754326"/>
                </a:cubicBezTo>
                <a:cubicBezTo>
                  <a:pt x="4288373" y="1742894"/>
                  <a:pt x="4140126" y="1785471"/>
                  <a:pt x="3834452" y="1754326"/>
                </a:cubicBezTo>
                <a:cubicBezTo>
                  <a:pt x="3528779" y="1723181"/>
                  <a:pt x="3477248" y="1743549"/>
                  <a:pt x="3240112" y="1754326"/>
                </a:cubicBezTo>
                <a:cubicBezTo>
                  <a:pt x="3002976" y="1765103"/>
                  <a:pt x="2681691" y="1763320"/>
                  <a:pt x="2511566" y="1754326"/>
                </a:cubicBezTo>
                <a:cubicBezTo>
                  <a:pt x="2341441" y="1745332"/>
                  <a:pt x="2131690" y="1783539"/>
                  <a:pt x="1783020" y="1754326"/>
                </a:cubicBezTo>
                <a:cubicBezTo>
                  <a:pt x="1434350" y="1725113"/>
                  <a:pt x="1500688" y="1740912"/>
                  <a:pt x="1233415" y="1754326"/>
                </a:cubicBezTo>
                <a:cubicBezTo>
                  <a:pt x="966143" y="1767740"/>
                  <a:pt x="778632" y="1765787"/>
                  <a:pt x="594340" y="1754326"/>
                </a:cubicBezTo>
                <a:cubicBezTo>
                  <a:pt x="410049" y="1742865"/>
                  <a:pt x="221505" y="1728121"/>
                  <a:pt x="0" y="1754326"/>
                </a:cubicBezTo>
                <a:cubicBezTo>
                  <a:pt x="28361" y="1614240"/>
                  <a:pt x="2680" y="1295683"/>
                  <a:pt x="0" y="1169551"/>
                </a:cubicBezTo>
                <a:cubicBezTo>
                  <a:pt x="-2680" y="1043419"/>
                  <a:pt x="-15279" y="759156"/>
                  <a:pt x="0" y="619862"/>
                </a:cubicBezTo>
                <a:cubicBezTo>
                  <a:pt x="15279" y="480568"/>
                  <a:pt x="-5633" y="299854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>
                <a:lumMod val="50000"/>
                <a:lumOff val="50000"/>
                <a:alpha val="99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 SUBJETIVO</a:t>
            </a:r>
          </a:p>
          <a:p>
            <a:pPr algn="ctr"/>
            <a:r>
              <a:rPr lang="es-ES" b="0" i="0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¿Ambos progenitores son indígenas, se </a:t>
            </a:r>
            <a:r>
              <a:rPr lang="es-ES" b="0" i="0" baseline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autorreconocen</a:t>
            </a:r>
            <a:r>
              <a:rPr lang="es-ES" b="0" i="0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pertenecen al mismo pueblo indígena, el colectivo los reconoce?</a:t>
            </a:r>
          </a:p>
          <a:p>
            <a:endParaRPr lang="es-CO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0A90298-CAA5-4F41-BAE2-09AE879456CD}"/>
              </a:ext>
            </a:extLst>
          </p:cNvPr>
          <p:cNvSpPr txBox="1"/>
          <p:nvPr/>
        </p:nvSpPr>
        <p:spPr>
          <a:xfrm>
            <a:off x="6025659" y="4124628"/>
            <a:ext cx="5169879" cy="2308324"/>
          </a:xfrm>
          <a:custGeom>
            <a:avLst/>
            <a:gdLst>
              <a:gd name="connsiteX0" fmla="*/ 0 w 5169879"/>
              <a:gd name="connsiteY0" fmla="*/ 0 h 2308324"/>
              <a:gd name="connsiteX1" fmla="*/ 594536 w 5169879"/>
              <a:gd name="connsiteY1" fmla="*/ 0 h 2308324"/>
              <a:gd name="connsiteX2" fmla="*/ 1085675 w 5169879"/>
              <a:gd name="connsiteY2" fmla="*/ 0 h 2308324"/>
              <a:gd name="connsiteX3" fmla="*/ 1835307 w 5169879"/>
              <a:gd name="connsiteY3" fmla="*/ 0 h 2308324"/>
              <a:gd name="connsiteX4" fmla="*/ 2429843 w 5169879"/>
              <a:gd name="connsiteY4" fmla="*/ 0 h 2308324"/>
              <a:gd name="connsiteX5" fmla="*/ 3024379 w 5169879"/>
              <a:gd name="connsiteY5" fmla="*/ 0 h 2308324"/>
              <a:gd name="connsiteX6" fmla="*/ 3774012 w 5169879"/>
              <a:gd name="connsiteY6" fmla="*/ 0 h 2308324"/>
              <a:gd name="connsiteX7" fmla="*/ 4316849 w 5169879"/>
              <a:gd name="connsiteY7" fmla="*/ 0 h 2308324"/>
              <a:gd name="connsiteX8" fmla="*/ 5169879 w 5169879"/>
              <a:gd name="connsiteY8" fmla="*/ 0 h 2308324"/>
              <a:gd name="connsiteX9" fmla="*/ 5169879 w 5169879"/>
              <a:gd name="connsiteY9" fmla="*/ 623247 h 2308324"/>
              <a:gd name="connsiteX10" fmla="*/ 5169879 w 5169879"/>
              <a:gd name="connsiteY10" fmla="*/ 1154162 h 2308324"/>
              <a:gd name="connsiteX11" fmla="*/ 5169879 w 5169879"/>
              <a:gd name="connsiteY11" fmla="*/ 1731243 h 2308324"/>
              <a:gd name="connsiteX12" fmla="*/ 5169879 w 5169879"/>
              <a:gd name="connsiteY12" fmla="*/ 2308324 h 2308324"/>
              <a:gd name="connsiteX13" fmla="*/ 4678740 w 5169879"/>
              <a:gd name="connsiteY13" fmla="*/ 2308324 h 2308324"/>
              <a:gd name="connsiteX14" fmla="*/ 3929108 w 5169879"/>
              <a:gd name="connsiteY14" fmla="*/ 2308324 h 2308324"/>
              <a:gd name="connsiteX15" fmla="*/ 3386271 w 5169879"/>
              <a:gd name="connsiteY15" fmla="*/ 2308324 h 2308324"/>
              <a:gd name="connsiteX16" fmla="*/ 2740036 w 5169879"/>
              <a:gd name="connsiteY16" fmla="*/ 2308324 h 2308324"/>
              <a:gd name="connsiteX17" fmla="*/ 1990403 w 5169879"/>
              <a:gd name="connsiteY17" fmla="*/ 2308324 h 2308324"/>
              <a:gd name="connsiteX18" fmla="*/ 1344169 w 5169879"/>
              <a:gd name="connsiteY18" fmla="*/ 2308324 h 2308324"/>
              <a:gd name="connsiteX19" fmla="*/ 853030 w 5169879"/>
              <a:gd name="connsiteY19" fmla="*/ 2308324 h 2308324"/>
              <a:gd name="connsiteX20" fmla="*/ 0 w 5169879"/>
              <a:gd name="connsiteY20" fmla="*/ 2308324 h 2308324"/>
              <a:gd name="connsiteX21" fmla="*/ 0 w 5169879"/>
              <a:gd name="connsiteY21" fmla="*/ 1685077 h 2308324"/>
              <a:gd name="connsiteX22" fmla="*/ 0 w 5169879"/>
              <a:gd name="connsiteY22" fmla="*/ 1061829 h 2308324"/>
              <a:gd name="connsiteX23" fmla="*/ 0 w 5169879"/>
              <a:gd name="connsiteY23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169879" h="2308324" extrusionOk="0">
                <a:moveTo>
                  <a:pt x="0" y="0"/>
                </a:moveTo>
                <a:cubicBezTo>
                  <a:pt x="226761" y="-9386"/>
                  <a:pt x="366669" y="-6901"/>
                  <a:pt x="594536" y="0"/>
                </a:cubicBezTo>
                <a:cubicBezTo>
                  <a:pt x="822403" y="6901"/>
                  <a:pt x="978176" y="20143"/>
                  <a:pt x="1085675" y="0"/>
                </a:cubicBezTo>
                <a:cubicBezTo>
                  <a:pt x="1193174" y="-20143"/>
                  <a:pt x="1570467" y="-10462"/>
                  <a:pt x="1835307" y="0"/>
                </a:cubicBezTo>
                <a:cubicBezTo>
                  <a:pt x="2100147" y="10462"/>
                  <a:pt x="2181448" y="17892"/>
                  <a:pt x="2429843" y="0"/>
                </a:cubicBezTo>
                <a:cubicBezTo>
                  <a:pt x="2678238" y="-17892"/>
                  <a:pt x="2804964" y="-16407"/>
                  <a:pt x="3024379" y="0"/>
                </a:cubicBezTo>
                <a:cubicBezTo>
                  <a:pt x="3243794" y="16407"/>
                  <a:pt x="3620345" y="-24046"/>
                  <a:pt x="3774012" y="0"/>
                </a:cubicBezTo>
                <a:cubicBezTo>
                  <a:pt x="3927679" y="24046"/>
                  <a:pt x="4177000" y="-23033"/>
                  <a:pt x="4316849" y="0"/>
                </a:cubicBezTo>
                <a:cubicBezTo>
                  <a:pt x="4456698" y="23033"/>
                  <a:pt x="4915683" y="-41832"/>
                  <a:pt x="5169879" y="0"/>
                </a:cubicBezTo>
                <a:cubicBezTo>
                  <a:pt x="5192115" y="300366"/>
                  <a:pt x="5169851" y="407459"/>
                  <a:pt x="5169879" y="623247"/>
                </a:cubicBezTo>
                <a:cubicBezTo>
                  <a:pt x="5169907" y="839035"/>
                  <a:pt x="5183026" y="1039505"/>
                  <a:pt x="5169879" y="1154162"/>
                </a:cubicBezTo>
                <a:cubicBezTo>
                  <a:pt x="5156732" y="1268819"/>
                  <a:pt x="5163689" y="1502913"/>
                  <a:pt x="5169879" y="1731243"/>
                </a:cubicBezTo>
                <a:cubicBezTo>
                  <a:pt x="5176069" y="1959573"/>
                  <a:pt x="5197161" y="2182865"/>
                  <a:pt x="5169879" y="2308324"/>
                </a:cubicBezTo>
                <a:cubicBezTo>
                  <a:pt x="5008668" y="2317723"/>
                  <a:pt x="4870168" y="2302748"/>
                  <a:pt x="4678740" y="2308324"/>
                </a:cubicBezTo>
                <a:cubicBezTo>
                  <a:pt x="4487312" y="2313900"/>
                  <a:pt x="4165297" y="2327073"/>
                  <a:pt x="3929108" y="2308324"/>
                </a:cubicBezTo>
                <a:cubicBezTo>
                  <a:pt x="3692919" y="2289575"/>
                  <a:pt x="3517696" y="2311345"/>
                  <a:pt x="3386271" y="2308324"/>
                </a:cubicBezTo>
                <a:cubicBezTo>
                  <a:pt x="3254846" y="2305303"/>
                  <a:pt x="2947359" y="2338048"/>
                  <a:pt x="2740036" y="2308324"/>
                </a:cubicBezTo>
                <a:cubicBezTo>
                  <a:pt x="2532714" y="2278600"/>
                  <a:pt x="2351883" y="2340166"/>
                  <a:pt x="1990403" y="2308324"/>
                </a:cubicBezTo>
                <a:cubicBezTo>
                  <a:pt x="1628923" y="2276482"/>
                  <a:pt x="1666079" y="2308162"/>
                  <a:pt x="1344169" y="2308324"/>
                </a:cubicBezTo>
                <a:cubicBezTo>
                  <a:pt x="1022259" y="2308486"/>
                  <a:pt x="1061267" y="2312901"/>
                  <a:pt x="853030" y="2308324"/>
                </a:cubicBezTo>
                <a:cubicBezTo>
                  <a:pt x="644793" y="2303747"/>
                  <a:pt x="263946" y="2327796"/>
                  <a:pt x="0" y="2308324"/>
                </a:cubicBezTo>
                <a:cubicBezTo>
                  <a:pt x="13611" y="2178820"/>
                  <a:pt x="22668" y="1840819"/>
                  <a:pt x="0" y="1685077"/>
                </a:cubicBezTo>
                <a:cubicBezTo>
                  <a:pt x="-22668" y="1529335"/>
                  <a:pt x="-14694" y="1285021"/>
                  <a:pt x="0" y="1061829"/>
                </a:cubicBezTo>
                <a:cubicBezTo>
                  <a:pt x="14694" y="838637"/>
                  <a:pt x="-7632" y="391494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>
                <a:lumMod val="50000"/>
                <a:lumOff val="50000"/>
                <a:alpha val="99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/>
            <a:r>
              <a:rPr lang="es-ES" b="1" i="0" baseline="0" dirty="0">
                <a:latin typeface="Arial" panose="020B0604020202020204" pitchFamily="34" charset="0"/>
                <a:cs typeface="Arial" panose="020B0604020202020204" pitchFamily="34" charset="0"/>
              </a:rPr>
              <a:t>ELEMENTO INSTITUCIONAL: </a:t>
            </a:r>
          </a:p>
          <a:p>
            <a:pPr lvl="0" algn="ctr"/>
            <a:r>
              <a:rPr lang="es-ES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¿La comunidad ha resuelto casos como los que dieron motivo de ingreso a protección?¿Cuenta con elementos, procedimientos y normas para restablecer los derechos de las víctimas en el marco de usos y costumbre? -</a:t>
            </a:r>
            <a:r>
              <a:rPr lang="es-CO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derecho a la verdad, a la justicia, a la reparación y garantías de no repetición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25D17B4-B07E-4CA4-9DC5-0760C554682F}"/>
              </a:ext>
            </a:extLst>
          </p:cNvPr>
          <p:cNvSpPr txBox="1"/>
          <p:nvPr/>
        </p:nvSpPr>
        <p:spPr>
          <a:xfrm>
            <a:off x="722142" y="3914800"/>
            <a:ext cx="4473527" cy="2585323"/>
          </a:xfrm>
          <a:custGeom>
            <a:avLst/>
            <a:gdLst>
              <a:gd name="connsiteX0" fmla="*/ 0 w 4473527"/>
              <a:gd name="connsiteY0" fmla="*/ 0 h 2585323"/>
              <a:gd name="connsiteX1" fmla="*/ 594340 w 4473527"/>
              <a:gd name="connsiteY1" fmla="*/ 0 h 2585323"/>
              <a:gd name="connsiteX2" fmla="*/ 1099209 w 4473527"/>
              <a:gd name="connsiteY2" fmla="*/ 0 h 2585323"/>
              <a:gd name="connsiteX3" fmla="*/ 1827755 w 4473527"/>
              <a:gd name="connsiteY3" fmla="*/ 0 h 2585323"/>
              <a:gd name="connsiteX4" fmla="*/ 2422095 w 4473527"/>
              <a:gd name="connsiteY4" fmla="*/ 0 h 2585323"/>
              <a:gd name="connsiteX5" fmla="*/ 3016435 w 4473527"/>
              <a:gd name="connsiteY5" fmla="*/ 0 h 2585323"/>
              <a:gd name="connsiteX6" fmla="*/ 3744981 w 4473527"/>
              <a:gd name="connsiteY6" fmla="*/ 0 h 2585323"/>
              <a:gd name="connsiteX7" fmla="*/ 4473527 w 4473527"/>
              <a:gd name="connsiteY7" fmla="*/ 0 h 2585323"/>
              <a:gd name="connsiteX8" fmla="*/ 4473527 w 4473527"/>
              <a:gd name="connsiteY8" fmla="*/ 698037 h 2585323"/>
              <a:gd name="connsiteX9" fmla="*/ 4473527 w 4473527"/>
              <a:gd name="connsiteY9" fmla="*/ 1292662 h 2585323"/>
              <a:gd name="connsiteX10" fmla="*/ 4473527 w 4473527"/>
              <a:gd name="connsiteY10" fmla="*/ 1887286 h 2585323"/>
              <a:gd name="connsiteX11" fmla="*/ 4473527 w 4473527"/>
              <a:gd name="connsiteY11" fmla="*/ 2585323 h 2585323"/>
              <a:gd name="connsiteX12" fmla="*/ 3789716 w 4473527"/>
              <a:gd name="connsiteY12" fmla="*/ 2585323 h 2585323"/>
              <a:gd name="connsiteX13" fmla="*/ 3061171 w 4473527"/>
              <a:gd name="connsiteY13" fmla="*/ 2585323 h 2585323"/>
              <a:gd name="connsiteX14" fmla="*/ 2332625 w 4473527"/>
              <a:gd name="connsiteY14" fmla="*/ 2585323 h 2585323"/>
              <a:gd name="connsiteX15" fmla="*/ 1783020 w 4473527"/>
              <a:gd name="connsiteY15" fmla="*/ 2585323 h 2585323"/>
              <a:gd name="connsiteX16" fmla="*/ 1143945 w 4473527"/>
              <a:gd name="connsiteY16" fmla="*/ 2585323 h 2585323"/>
              <a:gd name="connsiteX17" fmla="*/ 0 w 4473527"/>
              <a:gd name="connsiteY17" fmla="*/ 2585323 h 2585323"/>
              <a:gd name="connsiteX18" fmla="*/ 0 w 4473527"/>
              <a:gd name="connsiteY18" fmla="*/ 1938992 h 2585323"/>
              <a:gd name="connsiteX19" fmla="*/ 0 w 4473527"/>
              <a:gd name="connsiteY19" fmla="*/ 1344368 h 2585323"/>
              <a:gd name="connsiteX20" fmla="*/ 0 w 4473527"/>
              <a:gd name="connsiteY20" fmla="*/ 749744 h 2585323"/>
              <a:gd name="connsiteX21" fmla="*/ 0 w 4473527"/>
              <a:gd name="connsiteY21" fmla="*/ 0 h 258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73527" h="2585323" extrusionOk="0">
                <a:moveTo>
                  <a:pt x="0" y="0"/>
                </a:moveTo>
                <a:cubicBezTo>
                  <a:pt x="281422" y="2682"/>
                  <a:pt x="365154" y="-19224"/>
                  <a:pt x="594340" y="0"/>
                </a:cubicBezTo>
                <a:cubicBezTo>
                  <a:pt x="823526" y="19224"/>
                  <a:pt x="870211" y="13842"/>
                  <a:pt x="1099209" y="0"/>
                </a:cubicBezTo>
                <a:cubicBezTo>
                  <a:pt x="1328207" y="-13842"/>
                  <a:pt x="1569588" y="-27512"/>
                  <a:pt x="1827755" y="0"/>
                </a:cubicBezTo>
                <a:cubicBezTo>
                  <a:pt x="2085922" y="27512"/>
                  <a:pt x="2290473" y="21410"/>
                  <a:pt x="2422095" y="0"/>
                </a:cubicBezTo>
                <a:cubicBezTo>
                  <a:pt x="2553717" y="-21410"/>
                  <a:pt x="2777201" y="25216"/>
                  <a:pt x="3016435" y="0"/>
                </a:cubicBezTo>
                <a:cubicBezTo>
                  <a:pt x="3255669" y="-25216"/>
                  <a:pt x="3401206" y="2372"/>
                  <a:pt x="3744981" y="0"/>
                </a:cubicBezTo>
                <a:cubicBezTo>
                  <a:pt x="4088756" y="-2372"/>
                  <a:pt x="4166954" y="-10655"/>
                  <a:pt x="4473527" y="0"/>
                </a:cubicBezTo>
                <a:cubicBezTo>
                  <a:pt x="4505374" y="331815"/>
                  <a:pt x="4483414" y="529483"/>
                  <a:pt x="4473527" y="698037"/>
                </a:cubicBezTo>
                <a:cubicBezTo>
                  <a:pt x="4463640" y="866591"/>
                  <a:pt x="4476646" y="1038470"/>
                  <a:pt x="4473527" y="1292662"/>
                </a:cubicBezTo>
                <a:cubicBezTo>
                  <a:pt x="4470408" y="1546855"/>
                  <a:pt x="4494898" y="1685416"/>
                  <a:pt x="4473527" y="1887286"/>
                </a:cubicBezTo>
                <a:cubicBezTo>
                  <a:pt x="4452156" y="2089156"/>
                  <a:pt x="4484688" y="2361169"/>
                  <a:pt x="4473527" y="2585323"/>
                </a:cubicBezTo>
                <a:cubicBezTo>
                  <a:pt x="4194792" y="2573069"/>
                  <a:pt x="4013974" y="2565526"/>
                  <a:pt x="3789716" y="2585323"/>
                </a:cubicBezTo>
                <a:cubicBezTo>
                  <a:pt x="3565458" y="2605120"/>
                  <a:pt x="3229131" y="2592644"/>
                  <a:pt x="3061171" y="2585323"/>
                </a:cubicBezTo>
                <a:cubicBezTo>
                  <a:pt x="2893212" y="2578002"/>
                  <a:pt x="2681295" y="2614536"/>
                  <a:pt x="2332625" y="2585323"/>
                </a:cubicBezTo>
                <a:cubicBezTo>
                  <a:pt x="1983955" y="2556110"/>
                  <a:pt x="2050293" y="2571909"/>
                  <a:pt x="1783020" y="2585323"/>
                </a:cubicBezTo>
                <a:cubicBezTo>
                  <a:pt x="1515748" y="2598737"/>
                  <a:pt x="1328237" y="2596784"/>
                  <a:pt x="1143945" y="2585323"/>
                </a:cubicBezTo>
                <a:cubicBezTo>
                  <a:pt x="959654" y="2573862"/>
                  <a:pt x="271012" y="2565829"/>
                  <a:pt x="0" y="2585323"/>
                </a:cubicBezTo>
                <a:cubicBezTo>
                  <a:pt x="30194" y="2268298"/>
                  <a:pt x="-29401" y="2152992"/>
                  <a:pt x="0" y="1938992"/>
                </a:cubicBezTo>
                <a:cubicBezTo>
                  <a:pt x="29401" y="1724992"/>
                  <a:pt x="15217" y="1555532"/>
                  <a:pt x="0" y="1344368"/>
                </a:cubicBezTo>
                <a:cubicBezTo>
                  <a:pt x="-15217" y="1133204"/>
                  <a:pt x="-27948" y="1039271"/>
                  <a:pt x="0" y="749744"/>
                </a:cubicBezTo>
                <a:cubicBezTo>
                  <a:pt x="27948" y="460217"/>
                  <a:pt x="-28180" y="242291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>
                <a:lumMod val="50000"/>
                <a:lumOff val="50000"/>
                <a:alpha val="99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/>
            <a:r>
              <a:rPr lang="es-ES" b="1" i="0" baseline="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 OBJETIVO:</a:t>
            </a:r>
          </a:p>
          <a:p>
            <a:pPr lvl="0" algn="ctr"/>
            <a:r>
              <a:rPr lang="es-ES" b="0" i="0" baseline="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¿El motivo de ingreso a protección está relacionado con la familia?, ¿en razón a sus prácticas tradicionales?, ¿qué comprende la familia y la autoridad sobre el motivo de ingreso a protección? ¿El bien jurídico comprometido </a:t>
            </a:r>
            <a:r>
              <a:rPr lang="es-CO" b="0" i="0" baseline="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pertenece tanto a la sociedad mayoritaria como al pueblo indígena?</a:t>
            </a:r>
            <a:endParaRPr lang="es-CO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782EAEF-7CBC-48C3-9EA0-ACABEA62766F}"/>
              </a:ext>
            </a:extLst>
          </p:cNvPr>
          <p:cNvSpPr txBox="1"/>
          <p:nvPr/>
        </p:nvSpPr>
        <p:spPr>
          <a:xfrm>
            <a:off x="6025659" y="425048"/>
            <a:ext cx="5102589" cy="1754326"/>
          </a:xfrm>
          <a:custGeom>
            <a:avLst/>
            <a:gdLst>
              <a:gd name="connsiteX0" fmla="*/ 0 w 5102589"/>
              <a:gd name="connsiteY0" fmla="*/ 0 h 1754326"/>
              <a:gd name="connsiteX1" fmla="*/ 586798 w 5102589"/>
              <a:gd name="connsiteY1" fmla="*/ 0 h 1754326"/>
              <a:gd name="connsiteX2" fmla="*/ 1071544 w 5102589"/>
              <a:gd name="connsiteY2" fmla="*/ 0 h 1754326"/>
              <a:gd name="connsiteX3" fmla="*/ 1811419 w 5102589"/>
              <a:gd name="connsiteY3" fmla="*/ 0 h 1754326"/>
              <a:gd name="connsiteX4" fmla="*/ 2398217 w 5102589"/>
              <a:gd name="connsiteY4" fmla="*/ 0 h 1754326"/>
              <a:gd name="connsiteX5" fmla="*/ 2985015 w 5102589"/>
              <a:gd name="connsiteY5" fmla="*/ 0 h 1754326"/>
              <a:gd name="connsiteX6" fmla="*/ 3724890 w 5102589"/>
              <a:gd name="connsiteY6" fmla="*/ 0 h 1754326"/>
              <a:gd name="connsiteX7" fmla="*/ 4260662 w 5102589"/>
              <a:gd name="connsiteY7" fmla="*/ 0 h 1754326"/>
              <a:gd name="connsiteX8" fmla="*/ 5102589 w 5102589"/>
              <a:gd name="connsiteY8" fmla="*/ 0 h 1754326"/>
              <a:gd name="connsiteX9" fmla="*/ 5102589 w 5102589"/>
              <a:gd name="connsiteY9" fmla="*/ 619862 h 1754326"/>
              <a:gd name="connsiteX10" fmla="*/ 5102589 w 5102589"/>
              <a:gd name="connsiteY10" fmla="*/ 1169551 h 1754326"/>
              <a:gd name="connsiteX11" fmla="*/ 5102589 w 5102589"/>
              <a:gd name="connsiteY11" fmla="*/ 1754326 h 1754326"/>
              <a:gd name="connsiteX12" fmla="*/ 4413739 w 5102589"/>
              <a:gd name="connsiteY12" fmla="*/ 1754326 h 1754326"/>
              <a:gd name="connsiteX13" fmla="*/ 3673864 w 5102589"/>
              <a:gd name="connsiteY13" fmla="*/ 1754326 h 1754326"/>
              <a:gd name="connsiteX14" fmla="*/ 2933989 w 5102589"/>
              <a:gd name="connsiteY14" fmla="*/ 1754326 h 1754326"/>
              <a:gd name="connsiteX15" fmla="*/ 2398217 w 5102589"/>
              <a:gd name="connsiteY15" fmla="*/ 1754326 h 1754326"/>
              <a:gd name="connsiteX16" fmla="*/ 1760393 w 5102589"/>
              <a:gd name="connsiteY16" fmla="*/ 1754326 h 1754326"/>
              <a:gd name="connsiteX17" fmla="*/ 1020518 w 5102589"/>
              <a:gd name="connsiteY17" fmla="*/ 1754326 h 1754326"/>
              <a:gd name="connsiteX18" fmla="*/ 0 w 5102589"/>
              <a:gd name="connsiteY18" fmla="*/ 1754326 h 1754326"/>
              <a:gd name="connsiteX19" fmla="*/ 0 w 5102589"/>
              <a:gd name="connsiteY19" fmla="*/ 1222180 h 1754326"/>
              <a:gd name="connsiteX20" fmla="*/ 0 w 5102589"/>
              <a:gd name="connsiteY20" fmla="*/ 672492 h 1754326"/>
              <a:gd name="connsiteX21" fmla="*/ 0 w 5102589"/>
              <a:gd name="connsiteY21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02589" h="1754326" extrusionOk="0">
                <a:moveTo>
                  <a:pt x="0" y="0"/>
                </a:moveTo>
                <a:cubicBezTo>
                  <a:pt x="267690" y="-8473"/>
                  <a:pt x="300014" y="23296"/>
                  <a:pt x="586798" y="0"/>
                </a:cubicBezTo>
                <a:cubicBezTo>
                  <a:pt x="873582" y="-23296"/>
                  <a:pt x="892866" y="-11458"/>
                  <a:pt x="1071544" y="0"/>
                </a:cubicBezTo>
                <a:cubicBezTo>
                  <a:pt x="1250222" y="11458"/>
                  <a:pt x="1496586" y="6990"/>
                  <a:pt x="1811419" y="0"/>
                </a:cubicBezTo>
                <a:cubicBezTo>
                  <a:pt x="2126253" y="-6990"/>
                  <a:pt x="2178357" y="-19251"/>
                  <a:pt x="2398217" y="0"/>
                </a:cubicBezTo>
                <a:cubicBezTo>
                  <a:pt x="2618077" y="19251"/>
                  <a:pt x="2858776" y="-26834"/>
                  <a:pt x="2985015" y="0"/>
                </a:cubicBezTo>
                <a:cubicBezTo>
                  <a:pt x="3111254" y="26834"/>
                  <a:pt x="3387475" y="-19203"/>
                  <a:pt x="3724890" y="0"/>
                </a:cubicBezTo>
                <a:cubicBezTo>
                  <a:pt x="4062306" y="19203"/>
                  <a:pt x="4071921" y="-24956"/>
                  <a:pt x="4260662" y="0"/>
                </a:cubicBezTo>
                <a:cubicBezTo>
                  <a:pt x="4449403" y="24956"/>
                  <a:pt x="4867113" y="22961"/>
                  <a:pt x="5102589" y="0"/>
                </a:cubicBezTo>
                <a:cubicBezTo>
                  <a:pt x="5116078" y="191307"/>
                  <a:pt x="5125224" y="444356"/>
                  <a:pt x="5102589" y="619862"/>
                </a:cubicBezTo>
                <a:cubicBezTo>
                  <a:pt x="5079954" y="795368"/>
                  <a:pt x="5129154" y="964875"/>
                  <a:pt x="5102589" y="1169551"/>
                </a:cubicBezTo>
                <a:cubicBezTo>
                  <a:pt x="5076024" y="1374227"/>
                  <a:pt x="5082014" y="1542932"/>
                  <a:pt x="5102589" y="1754326"/>
                </a:cubicBezTo>
                <a:cubicBezTo>
                  <a:pt x="4961697" y="1733720"/>
                  <a:pt x="4756074" y="1785786"/>
                  <a:pt x="4413739" y="1754326"/>
                </a:cubicBezTo>
                <a:cubicBezTo>
                  <a:pt x="4071404" y="1722867"/>
                  <a:pt x="3958688" y="1769706"/>
                  <a:pt x="3673864" y="1754326"/>
                </a:cubicBezTo>
                <a:cubicBezTo>
                  <a:pt x="3389041" y="1738946"/>
                  <a:pt x="3175524" y="1773249"/>
                  <a:pt x="2933989" y="1754326"/>
                </a:cubicBezTo>
                <a:cubicBezTo>
                  <a:pt x="2692454" y="1735403"/>
                  <a:pt x="2573316" y="1750610"/>
                  <a:pt x="2398217" y="1754326"/>
                </a:cubicBezTo>
                <a:cubicBezTo>
                  <a:pt x="2223118" y="1758042"/>
                  <a:pt x="1962993" y="1731235"/>
                  <a:pt x="1760393" y="1754326"/>
                </a:cubicBezTo>
                <a:cubicBezTo>
                  <a:pt x="1557793" y="1777417"/>
                  <a:pt x="1361807" y="1788975"/>
                  <a:pt x="1020518" y="1754326"/>
                </a:cubicBezTo>
                <a:cubicBezTo>
                  <a:pt x="679230" y="1719677"/>
                  <a:pt x="264754" y="1737887"/>
                  <a:pt x="0" y="1754326"/>
                </a:cubicBezTo>
                <a:cubicBezTo>
                  <a:pt x="-19355" y="1570364"/>
                  <a:pt x="10902" y="1445855"/>
                  <a:pt x="0" y="1222180"/>
                </a:cubicBezTo>
                <a:cubicBezTo>
                  <a:pt x="-10902" y="998505"/>
                  <a:pt x="-25119" y="842168"/>
                  <a:pt x="0" y="672492"/>
                </a:cubicBezTo>
                <a:cubicBezTo>
                  <a:pt x="25119" y="502816"/>
                  <a:pt x="-28700" y="237529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>
                <a:lumMod val="50000"/>
                <a:lumOff val="50000"/>
                <a:alpha val="99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/>
            <a:r>
              <a:rPr lang="es-ES" b="1" i="0" baseline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 GEOGRÁFICO:</a:t>
            </a:r>
          </a:p>
          <a:p>
            <a:pPr lvl="0" algn="ctr"/>
            <a:r>
              <a:rPr lang="es-ES" b="1" i="0" baseline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0" i="0" baseline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¿el NNA vive dentro de la comunidad, sus progenitores son de dos comunidades o resguardos diferentes, han vivido en diferentes comunidades, viven actualmente en contexto de ciudad?</a:t>
            </a:r>
            <a:endParaRPr lang="es-CO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89E9B88-7CC9-4352-8E19-F9EDF5C38260}"/>
              </a:ext>
            </a:extLst>
          </p:cNvPr>
          <p:cNvSpPr txBox="1"/>
          <p:nvPr/>
        </p:nvSpPr>
        <p:spPr>
          <a:xfrm>
            <a:off x="1272836" y="2496437"/>
            <a:ext cx="9505645" cy="1311128"/>
          </a:xfrm>
          <a:custGeom>
            <a:avLst/>
            <a:gdLst>
              <a:gd name="connsiteX0" fmla="*/ 0 w 9505645"/>
              <a:gd name="connsiteY0" fmla="*/ 0 h 1311128"/>
              <a:gd name="connsiteX1" fmla="*/ 583918 w 9505645"/>
              <a:gd name="connsiteY1" fmla="*/ 0 h 1311128"/>
              <a:gd name="connsiteX2" fmla="*/ 977723 w 9505645"/>
              <a:gd name="connsiteY2" fmla="*/ 0 h 1311128"/>
              <a:gd name="connsiteX3" fmla="*/ 1846811 w 9505645"/>
              <a:gd name="connsiteY3" fmla="*/ 0 h 1311128"/>
              <a:gd name="connsiteX4" fmla="*/ 2430729 w 9505645"/>
              <a:gd name="connsiteY4" fmla="*/ 0 h 1311128"/>
              <a:gd name="connsiteX5" fmla="*/ 3014647 w 9505645"/>
              <a:gd name="connsiteY5" fmla="*/ 0 h 1311128"/>
              <a:gd name="connsiteX6" fmla="*/ 3883735 w 9505645"/>
              <a:gd name="connsiteY6" fmla="*/ 0 h 1311128"/>
              <a:gd name="connsiteX7" fmla="*/ 4372597 w 9505645"/>
              <a:gd name="connsiteY7" fmla="*/ 0 h 1311128"/>
              <a:gd name="connsiteX8" fmla="*/ 5241684 w 9505645"/>
              <a:gd name="connsiteY8" fmla="*/ 0 h 1311128"/>
              <a:gd name="connsiteX9" fmla="*/ 6110772 w 9505645"/>
              <a:gd name="connsiteY9" fmla="*/ 0 h 1311128"/>
              <a:gd name="connsiteX10" fmla="*/ 6789746 w 9505645"/>
              <a:gd name="connsiteY10" fmla="*/ 0 h 1311128"/>
              <a:gd name="connsiteX11" fmla="*/ 7658834 w 9505645"/>
              <a:gd name="connsiteY11" fmla="*/ 0 h 1311128"/>
              <a:gd name="connsiteX12" fmla="*/ 8242752 w 9505645"/>
              <a:gd name="connsiteY12" fmla="*/ 0 h 1311128"/>
              <a:gd name="connsiteX13" fmla="*/ 8826670 w 9505645"/>
              <a:gd name="connsiteY13" fmla="*/ 0 h 1311128"/>
              <a:gd name="connsiteX14" fmla="*/ 9505645 w 9505645"/>
              <a:gd name="connsiteY14" fmla="*/ 0 h 1311128"/>
              <a:gd name="connsiteX15" fmla="*/ 9505645 w 9505645"/>
              <a:gd name="connsiteY15" fmla="*/ 642453 h 1311128"/>
              <a:gd name="connsiteX16" fmla="*/ 9505645 w 9505645"/>
              <a:gd name="connsiteY16" fmla="*/ 1311128 h 1311128"/>
              <a:gd name="connsiteX17" fmla="*/ 8731614 w 9505645"/>
              <a:gd name="connsiteY17" fmla="*/ 1311128 h 1311128"/>
              <a:gd name="connsiteX18" fmla="*/ 8052639 w 9505645"/>
              <a:gd name="connsiteY18" fmla="*/ 1311128 h 1311128"/>
              <a:gd name="connsiteX19" fmla="*/ 7658834 w 9505645"/>
              <a:gd name="connsiteY19" fmla="*/ 1311128 h 1311128"/>
              <a:gd name="connsiteX20" fmla="*/ 7169972 w 9505645"/>
              <a:gd name="connsiteY20" fmla="*/ 1311128 h 1311128"/>
              <a:gd name="connsiteX21" fmla="*/ 6300885 w 9505645"/>
              <a:gd name="connsiteY21" fmla="*/ 1311128 h 1311128"/>
              <a:gd name="connsiteX22" fmla="*/ 5621910 w 9505645"/>
              <a:gd name="connsiteY22" fmla="*/ 1311128 h 1311128"/>
              <a:gd name="connsiteX23" fmla="*/ 5133048 w 9505645"/>
              <a:gd name="connsiteY23" fmla="*/ 1311128 h 1311128"/>
              <a:gd name="connsiteX24" fmla="*/ 4454074 w 9505645"/>
              <a:gd name="connsiteY24" fmla="*/ 1311128 h 1311128"/>
              <a:gd name="connsiteX25" fmla="*/ 4060268 w 9505645"/>
              <a:gd name="connsiteY25" fmla="*/ 1311128 h 1311128"/>
              <a:gd name="connsiteX26" fmla="*/ 3666463 w 9505645"/>
              <a:gd name="connsiteY26" fmla="*/ 1311128 h 1311128"/>
              <a:gd name="connsiteX27" fmla="*/ 2987488 w 9505645"/>
              <a:gd name="connsiteY27" fmla="*/ 1311128 h 1311128"/>
              <a:gd name="connsiteX28" fmla="*/ 2498627 w 9505645"/>
              <a:gd name="connsiteY28" fmla="*/ 1311128 h 1311128"/>
              <a:gd name="connsiteX29" fmla="*/ 1724596 w 9505645"/>
              <a:gd name="connsiteY29" fmla="*/ 1311128 h 1311128"/>
              <a:gd name="connsiteX30" fmla="*/ 1235734 w 9505645"/>
              <a:gd name="connsiteY30" fmla="*/ 1311128 h 1311128"/>
              <a:gd name="connsiteX31" fmla="*/ 0 w 9505645"/>
              <a:gd name="connsiteY31" fmla="*/ 1311128 h 1311128"/>
              <a:gd name="connsiteX32" fmla="*/ 0 w 9505645"/>
              <a:gd name="connsiteY32" fmla="*/ 694898 h 1311128"/>
              <a:gd name="connsiteX33" fmla="*/ 0 w 9505645"/>
              <a:gd name="connsiteY33" fmla="*/ 0 h 1311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505645" h="1311128" extrusionOk="0">
                <a:moveTo>
                  <a:pt x="0" y="0"/>
                </a:moveTo>
                <a:cubicBezTo>
                  <a:pt x="259108" y="9264"/>
                  <a:pt x="358388" y="-25979"/>
                  <a:pt x="583918" y="0"/>
                </a:cubicBezTo>
                <a:cubicBezTo>
                  <a:pt x="809448" y="25979"/>
                  <a:pt x="809611" y="742"/>
                  <a:pt x="977723" y="0"/>
                </a:cubicBezTo>
                <a:cubicBezTo>
                  <a:pt x="1145835" y="-742"/>
                  <a:pt x="1657829" y="-1488"/>
                  <a:pt x="1846811" y="0"/>
                </a:cubicBezTo>
                <a:cubicBezTo>
                  <a:pt x="2035793" y="1488"/>
                  <a:pt x="2251173" y="-25082"/>
                  <a:pt x="2430729" y="0"/>
                </a:cubicBezTo>
                <a:cubicBezTo>
                  <a:pt x="2610285" y="25082"/>
                  <a:pt x="2821796" y="17562"/>
                  <a:pt x="3014647" y="0"/>
                </a:cubicBezTo>
                <a:cubicBezTo>
                  <a:pt x="3207498" y="-17562"/>
                  <a:pt x="3572754" y="-11191"/>
                  <a:pt x="3883735" y="0"/>
                </a:cubicBezTo>
                <a:cubicBezTo>
                  <a:pt x="4194716" y="11191"/>
                  <a:pt x="4167101" y="-635"/>
                  <a:pt x="4372597" y="0"/>
                </a:cubicBezTo>
                <a:cubicBezTo>
                  <a:pt x="4578093" y="635"/>
                  <a:pt x="4818405" y="37853"/>
                  <a:pt x="5241684" y="0"/>
                </a:cubicBezTo>
                <a:cubicBezTo>
                  <a:pt x="5664963" y="-37853"/>
                  <a:pt x="5852040" y="-12304"/>
                  <a:pt x="6110772" y="0"/>
                </a:cubicBezTo>
                <a:cubicBezTo>
                  <a:pt x="6369504" y="12304"/>
                  <a:pt x="6470040" y="26726"/>
                  <a:pt x="6789746" y="0"/>
                </a:cubicBezTo>
                <a:cubicBezTo>
                  <a:pt x="7109452" y="-26726"/>
                  <a:pt x="7427203" y="-13097"/>
                  <a:pt x="7658834" y="0"/>
                </a:cubicBezTo>
                <a:cubicBezTo>
                  <a:pt x="7890465" y="13097"/>
                  <a:pt x="7973672" y="-4287"/>
                  <a:pt x="8242752" y="0"/>
                </a:cubicBezTo>
                <a:cubicBezTo>
                  <a:pt x="8511832" y="4287"/>
                  <a:pt x="8621345" y="17511"/>
                  <a:pt x="8826670" y="0"/>
                </a:cubicBezTo>
                <a:cubicBezTo>
                  <a:pt x="9031995" y="-17511"/>
                  <a:pt x="9324015" y="-3026"/>
                  <a:pt x="9505645" y="0"/>
                </a:cubicBezTo>
                <a:cubicBezTo>
                  <a:pt x="9525093" y="144921"/>
                  <a:pt x="9499200" y="352752"/>
                  <a:pt x="9505645" y="642453"/>
                </a:cubicBezTo>
                <a:cubicBezTo>
                  <a:pt x="9512090" y="932154"/>
                  <a:pt x="9538345" y="997586"/>
                  <a:pt x="9505645" y="1311128"/>
                </a:cubicBezTo>
                <a:cubicBezTo>
                  <a:pt x="9159398" y="1289337"/>
                  <a:pt x="8890081" y="1304532"/>
                  <a:pt x="8731614" y="1311128"/>
                </a:cubicBezTo>
                <a:cubicBezTo>
                  <a:pt x="8573147" y="1317724"/>
                  <a:pt x="8348689" y="1285512"/>
                  <a:pt x="8052639" y="1311128"/>
                </a:cubicBezTo>
                <a:cubicBezTo>
                  <a:pt x="7756590" y="1336744"/>
                  <a:pt x="7791626" y="1320006"/>
                  <a:pt x="7658834" y="1311128"/>
                </a:cubicBezTo>
                <a:cubicBezTo>
                  <a:pt x="7526043" y="1302250"/>
                  <a:pt x="7385288" y="1322316"/>
                  <a:pt x="7169972" y="1311128"/>
                </a:cubicBezTo>
                <a:cubicBezTo>
                  <a:pt x="6954656" y="1299940"/>
                  <a:pt x="6551656" y="1270431"/>
                  <a:pt x="6300885" y="1311128"/>
                </a:cubicBezTo>
                <a:cubicBezTo>
                  <a:pt x="6050114" y="1351825"/>
                  <a:pt x="5852212" y="1281047"/>
                  <a:pt x="5621910" y="1311128"/>
                </a:cubicBezTo>
                <a:cubicBezTo>
                  <a:pt x="5391609" y="1341209"/>
                  <a:pt x="5316597" y="1297471"/>
                  <a:pt x="5133048" y="1311128"/>
                </a:cubicBezTo>
                <a:cubicBezTo>
                  <a:pt x="4949499" y="1324785"/>
                  <a:pt x="4680565" y="1310538"/>
                  <a:pt x="4454074" y="1311128"/>
                </a:cubicBezTo>
                <a:cubicBezTo>
                  <a:pt x="4227583" y="1311718"/>
                  <a:pt x="4209383" y="1305129"/>
                  <a:pt x="4060268" y="1311128"/>
                </a:cubicBezTo>
                <a:cubicBezTo>
                  <a:pt x="3911153" y="1317127"/>
                  <a:pt x="3829149" y="1297040"/>
                  <a:pt x="3666463" y="1311128"/>
                </a:cubicBezTo>
                <a:cubicBezTo>
                  <a:pt x="3503777" y="1325216"/>
                  <a:pt x="3230840" y="1288206"/>
                  <a:pt x="2987488" y="1311128"/>
                </a:cubicBezTo>
                <a:cubicBezTo>
                  <a:pt x="2744137" y="1334050"/>
                  <a:pt x="2675100" y="1298631"/>
                  <a:pt x="2498627" y="1311128"/>
                </a:cubicBezTo>
                <a:cubicBezTo>
                  <a:pt x="2322154" y="1323625"/>
                  <a:pt x="1959963" y="1291040"/>
                  <a:pt x="1724596" y="1311128"/>
                </a:cubicBezTo>
                <a:cubicBezTo>
                  <a:pt x="1489229" y="1331216"/>
                  <a:pt x="1394473" y="1307202"/>
                  <a:pt x="1235734" y="1311128"/>
                </a:cubicBezTo>
                <a:cubicBezTo>
                  <a:pt x="1076995" y="1315054"/>
                  <a:pt x="395964" y="1289201"/>
                  <a:pt x="0" y="1311128"/>
                </a:cubicBezTo>
                <a:cubicBezTo>
                  <a:pt x="24960" y="1168771"/>
                  <a:pt x="4353" y="922755"/>
                  <a:pt x="0" y="694898"/>
                </a:cubicBezTo>
                <a:cubicBezTo>
                  <a:pt x="-4353" y="467041"/>
                  <a:pt x="31711" y="268013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tx1">
                <a:lumMod val="50000"/>
                <a:lumOff val="50000"/>
                <a:alpha val="99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b="1" i="0" kern="1200" baseline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 DE CONGRUENCIA:</a:t>
            </a:r>
          </a:p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CO" sz="1800" b="1" i="0" kern="1200" baseline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800" b="0" i="0" kern="1200" baseline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¿Las acciones agotadas por la justicia propia no van en contravía de los Derechos Fundamentales o mínimos universales?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25244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222DCED8-4D62-5A76-1211-724307990F09}"/>
              </a:ext>
            </a:extLst>
          </p:cNvPr>
          <p:cNvSpPr/>
          <p:nvPr/>
        </p:nvSpPr>
        <p:spPr>
          <a:xfrm>
            <a:off x="0" y="2906485"/>
            <a:ext cx="12192000" cy="1045028"/>
          </a:xfrm>
          <a:prstGeom prst="round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4118274-3885-EEA8-0322-8A33ACA92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s-CO" b="1" dirty="0">
                <a:latin typeface="Arial Black" panose="020B0A04020102020204" pitchFamily="34" charset="0"/>
              </a:rPr>
              <a:t>LA CONSULTA PREVIA</a:t>
            </a:r>
          </a:p>
        </p:txBody>
      </p:sp>
    </p:spTree>
    <p:extLst>
      <p:ext uri="{BB962C8B-B14F-4D97-AF65-F5344CB8AC3E}">
        <p14:creationId xmlns:p14="http://schemas.microsoft.com/office/powerpoint/2010/main" val="187946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65F9B4C-4774-FE1A-5640-C0C7644A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208" y="18255"/>
            <a:ext cx="10515600" cy="1325563"/>
          </a:xfrm>
        </p:spPr>
        <p:txBody>
          <a:bodyPr/>
          <a:lstStyle/>
          <a:p>
            <a:pPr algn="ctr"/>
            <a:r>
              <a:rPr lang="es-ES" dirty="0">
                <a:latin typeface="Arial Black" panose="020B0A04020102020204" pitchFamily="34" charset="0"/>
              </a:rPr>
              <a:t>CONTENIDO</a:t>
            </a:r>
            <a:endParaRPr lang="es-CO" dirty="0">
              <a:latin typeface="Arial Black" panose="020B0A04020102020204" pitchFamily="34" charset="0"/>
            </a:endParaRP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BB9949-AFF7-4516-B5E6-41AB67A8F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Entendiendo la </a:t>
            </a:r>
            <a:r>
              <a:rPr lang="es-ES" sz="2600" dirty="0" err="1">
                <a:latin typeface="Arial" panose="020B0604020202020204" pitchFamily="34" charset="0"/>
                <a:cs typeface="Arial" panose="020B0604020202020204" pitchFamily="34" charset="0"/>
              </a:rPr>
              <a:t>interjuridiccionalidad</a:t>
            </a: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14400" lvl="2" indent="0">
              <a:buNone/>
            </a:pP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1.1 Restablecimiento de derechos de los niños, las niñas y adolescentes</a:t>
            </a:r>
          </a:p>
          <a:p>
            <a:pPr marL="914400" lvl="2" indent="0">
              <a:buNone/>
            </a:pP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1.2 Autoridades para el restablecimiento de derechos</a:t>
            </a:r>
          </a:p>
          <a:p>
            <a:pPr marL="914400" lvl="2" indent="0">
              <a:buNone/>
            </a:pP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1.3 Marco Normativo</a:t>
            </a:r>
          </a:p>
          <a:p>
            <a:pPr marL="914400" lvl="2" indent="0">
              <a:buNone/>
            </a:pP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1.3 Enfoque diferencia indígena</a:t>
            </a:r>
          </a:p>
          <a:p>
            <a:pPr marL="914400" lvl="2" indent="0">
              <a:buNone/>
            </a:pP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1.4 Jurisdicción especial indígena</a:t>
            </a:r>
          </a:p>
          <a:p>
            <a:pPr marL="914400" lvl="2" indent="0">
              <a:buNone/>
            </a:pPr>
            <a:endParaRPr 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2.  Ruta interjurisdiccional (articulación con autoridades tradicionales indígenas)</a:t>
            </a:r>
          </a:p>
        </p:txBody>
      </p:sp>
    </p:spTree>
    <p:extLst>
      <p:ext uri="{BB962C8B-B14F-4D97-AF65-F5344CB8AC3E}">
        <p14:creationId xmlns:p14="http://schemas.microsoft.com/office/powerpoint/2010/main" val="3554028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A1EAE422-4B0F-42A4-9B1D-39177EE6A207}"/>
              </a:ext>
            </a:extLst>
          </p:cNvPr>
          <p:cNvSpPr/>
          <p:nvPr/>
        </p:nvSpPr>
        <p:spPr>
          <a:xfrm>
            <a:off x="661447" y="746893"/>
            <a:ext cx="10869105" cy="474168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4F1F4F6-C5BE-4ACF-B84E-86F2EAE09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029" y="916575"/>
            <a:ext cx="3669704" cy="4389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18136"/>
                </a:solidFill>
                <a:effectLst/>
                <a:uLnTx/>
                <a:uFillTx/>
                <a:latin typeface="Arial Black" panose="020B0A04020102020204" pitchFamily="34" charset="0"/>
                <a:cs typeface="Aharoni" panose="02010803020104030203" pitchFamily="2" charset="-79"/>
              </a:rPr>
              <a:t>ART 70 DEL CÓDIGO DE LA INFANCIA Y LA ADOLESCENCIA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18136"/>
              </a:solidFill>
              <a:effectLst/>
              <a:uLnTx/>
              <a:uFillTx/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12056FD-18F1-4CC7-A28E-2C246AA54CD8}"/>
              </a:ext>
            </a:extLst>
          </p:cNvPr>
          <p:cNvSpPr/>
          <p:nvPr/>
        </p:nvSpPr>
        <p:spPr>
          <a:xfrm>
            <a:off x="5593944" y="916575"/>
            <a:ext cx="5670087" cy="4389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4300" marR="0" lvl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La adopción </a:t>
            </a:r>
            <a:r>
              <a:rPr lang="es-E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de niño, niña o adolescente indígena. Atendiendo las facultades jurisdiccionales de las autoridades indígenas, la adopción de un niño, una niña o un adolescente indígena cuando los adoptantes sean </a:t>
            </a:r>
            <a:r>
              <a:rPr lang="es-E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miembros de su propia comunidad </a:t>
            </a:r>
            <a:r>
              <a:rPr lang="es-E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procederá de acuerdo con sus usos y costumbres.</a:t>
            </a:r>
            <a:r>
              <a:rPr kumimoji="0" lang="es-C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Cuando </a:t>
            </a:r>
            <a:r>
              <a:rPr lang="es-ES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los adoptantes sean personas que no pertenecen a la comunidad</a:t>
            </a:r>
            <a:r>
              <a:rPr lang="es-E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del niño, niña o adolescente indígena, </a:t>
            </a:r>
            <a:r>
              <a:rPr lang="es-ES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la adopción procederá mediante consulta previa </a:t>
            </a:r>
            <a:r>
              <a:rPr lang="es-E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y con el concepto favorable de las autoridades de la comunidad de origen y se realizará de acuerdo con lo establecido en el presente Código.</a:t>
            </a:r>
            <a:br>
              <a:rPr lang="es-ES" b="0" i="0" dirty="0">
                <a:effectLst/>
                <a:latin typeface="Arial" panose="020B0604020202020204" pitchFamily="34" charset="0"/>
              </a:rPr>
            </a:br>
            <a:endParaRPr kumimoji="0" lang="es-CO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6631C1E-CEDE-440E-8440-4CA6DADC12A8}"/>
              </a:ext>
            </a:extLst>
          </p:cNvPr>
          <p:cNvSpPr/>
          <p:nvPr/>
        </p:nvSpPr>
        <p:spPr>
          <a:xfrm>
            <a:off x="569137" y="2545239"/>
            <a:ext cx="184619" cy="10652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101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F950AF-3D62-419F-9284-7853233DC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131"/>
            <a:ext cx="10515600" cy="883812"/>
          </a:xfrm>
        </p:spPr>
        <p:txBody>
          <a:bodyPr>
            <a:noAutofit/>
          </a:bodyPr>
          <a:lstStyle/>
          <a:p>
            <a:pPr algn="ctr"/>
            <a:r>
              <a:rPr lang="es-CO" sz="3600" b="1" dirty="0">
                <a:solidFill>
                  <a:srgbClr val="F1813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CONSULTA PREVIA ARTICULO 70 CIA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50C889-C583-42B3-95B2-A84148BF1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3861"/>
            <a:ext cx="10515600" cy="5612835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endParaRPr lang="es-CO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MX" sz="1800" b="0" i="0" u="none" strike="noStrike" baseline="0" dirty="0">
                <a:latin typeface="Arial" panose="020B0604020202020204" pitchFamily="34" charset="0"/>
              </a:rPr>
              <a:t>La AA deberá mantener una comunicación constante con la ATI durante todo el trámite a fin de contar con elementos contundentes para proferir una declaratoria de adoptabilidad, pues se debe verificar previamente que dentro de la comunidad no exista ninguna familia que esté dispuesta a adoptar al niño, niña o adolescente.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MX" sz="1800" dirty="0">
                <a:latin typeface="Arial" panose="020B0604020202020204" pitchFamily="34" charset="0"/>
              </a:rPr>
              <a:t>ADOPTABILIDAD: E</a:t>
            </a:r>
            <a:r>
              <a:rPr lang="es-MX" sz="1800" b="0" i="0" u="none" strike="noStrike" baseline="0" dirty="0">
                <a:latin typeface="Arial" panose="020B0604020202020204" pitchFamily="34" charset="0"/>
              </a:rPr>
              <a:t>n el mismo acto administrativo, la AA deberá ordenar la realización de la consulta previa, </a:t>
            </a:r>
            <a:r>
              <a:rPr lang="es-MX" sz="1800" dirty="0">
                <a:latin typeface="Arial" panose="020B0604020202020204" pitchFamily="34" charset="0"/>
              </a:rPr>
              <a:t>se </a:t>
            </a:r>
            <a:r>
              <a:rPr lang="es-MX" sz="1800" b="0" i="0" u="none" strike="noStrike" baseline="0" dirty="0">
                <a:latin typeface="Arial" panose="020B0604020202020204" pitchFamily="34" charset="0"/>
              </a:rPr>
              <a:t>debe garantizar un intérprete o traductor y el apoyo del equipo interdisciplinario. La CP </a:t>
            </a:r>
            <a:r>
              <a:rPr lang="es-MX" sz="1800" dirty="0">
                <a:latin typeface="Arial" panose="020B0604020202020204" pitchFamily="34" charset="0"/>
              </a:rPr>
              <a:t>se </a:t>
            </a:r>
            <a:r>
              <a:rPr lang="es-MX" sz="1800" b="0" i="0" u="none" strike="noStrike" baseline="0" dirty="0">
                <a:latin typeface="Arial" panose="020B0604020202020204" pitchFamily="34" charset="0"/>
              </a:rPr>
              <a:t>solicitará a la Dirección de Consulta Previa del Ministerio del Interior quienes concertarán con las autoridades indígenas y la familia, la fecha en que se llevará a cabo la consulta.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s-MX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MX" sz="1800" dirty="0">
                <a:solidFill>
                  <a:srgbClr val="000000"/>
                </a:solidFill>
                <a:latin typeface="Arial" panose="020B0604020202020204" pitchFamily="34" charset="0"/>
              </a:rPr>
              <a:t>SI HAY CONCEPTO FAVORABLE                                   COMITÉ DE ADOPCIONES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s-MX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MX" sz="1800" dirty="0">
                <a:solidFill>
                  <a:srgbClr val="000000"/>
                </a:solidFill>
                <a:latin typeface="Arial" panose="020B0604020202020204" pitchFamily="34" charset="0"/>
              </a:rPr>
              <a:t>SI NO HAY CONCEPTO FAVORABLE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s-MX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s-MX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18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Se elevará el proceso del NNA a un Comité Consultivo Nacional en los respectivos territorios, en el que se garantizará la participación de la Autoridad indígena, de la familia, una delegada de la Comisión Nacional de Mujeres Indígenas, y el Ministerio Público como garante, con el objetivo de garantizar el derecho a tener una familia. En este escenario, se deberá concertar medidas dirigidas a garantizar el restablecimiento efectivo de los derechos del NNA indígena. </a:t>
            </a:r>
            <a:r>
              <a:rPr lang="es-MX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endParaRPr lang="es-CO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014F70FE-F658-46F6-A9A4-276AFFB2225B}"/>
              </a:ext>
            </a:extLst>
          </p:cNvPr>
          <p:cNvSpPr/>
          <p:nvPr/>
        </p:nvSpPr>
        <p:spPr>
          <a:xfrm>
            <a:off x="6081132" y="3700279"/>
            <a:ext cx="925551" cy="3233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F3506B0D-49FB-418D-9BC2-F4321E368CBD}"/>
              </a:ext>
            </a:extLst>
          </p:cNvPr>
          <p:cNvSpPr/>
          <p:nvPr/>
        </p:nvSpPr>
        <p:spPr>
          <a:xfrm>
            <a:off x="6023518" y="4620477"/>
            <a:ext cx="520390" cy="3233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31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9123385-125F-D850-8B5E-0809B56CF578}"/>
              </a:ext>
            </a:extLst>
          </p:cNvPr>
          <p:cNvSpPr/>
          <p:nvPr/>
        </p:nvSpPr>
        <p:spPr>
          <a:xfrm>
            <a:off x="-14374" y="559227"/>
            <a:ext cx="8084542" cy="9201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2E1B85-2F33-4AF1-F87C-3E6D174A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633" y="447738"/>
            <a:ext cx="10515600" cy="1325563"/>
          </a:xfrm>
        </p:spPr>
        <p:txBody>
          <a:bodyPr/>
          <a:lstStyle/>
          <a:p>
            <a:r>
              <a:rPr lang="es-CO" b="1" dirty="0">
                <a:latin typeface="Arial Black" panose="020B0A04020102020204" pitchFamily="34" charset="0"/>
                <a:cs typeface="Arial" panose="020B0604020202020204" pitchFamily="34" charset="0"/>
              </a:rPr>
              <a:t>BARRERAS RUTA PARD</a:t>
            </a:r>
          </a:p>
        </p:txBody>
      </p:sp>
      <p:pic>
        <p:nvPicPr>
          <p:cNvPr id="13" name="Imagen 13">
            <a:extLst>
              <a:ext uri="{FF2B5EF4-FFF2-40B4-BE49-F238E27FC236}">
                <a16:creationId xmlns:a16="http://schemas.microsoft.com/office/drawing/2014/main" id="{2C8344CD-BFE2-2D86-7379-02EC145D4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48856" y="3322218"/>
            <a:ext cx="4480598" cy="1540183"/>
          </a:xfrm>
        </p:spPr>
      </p:pic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B8C7B535-B294-9060-CB07-1DF8FF1A559D}"/>
              </a:ext>
            </a:extLst>
          </p:cNvPr>
          <p:cNvCxnSpPr/>
          <p:nvPr/>
        </p:nvCxnSpPr>
        <p:spPr>
          <a:xfrm flipH="1">
            <a:off x="3608168" y="1599034"/>
            <a:ext cx="10437" cy="4895588"/>
          </a:xfrm>
          <a:prstGeom prst="straightConnector1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echa: pentágono 14">
            <a:extLst>
              <a:ext uri="{FF2B5EF4-FFF2-40B4-BE49-F238E27FC236}">
                <a16:creationId xmlns:a16="http://schemas.microsoft.com/office/drawing/2014/main" id="{BBF87B59-95B1-8E47-4F33-9094D477D810}"/>
              </a:ext>
            </a:extLst>
          </p:cNvPr>
          <p:cNvSpPr/>
          <p:nvPr/>
        </p:nvSpPr>
        <p:spPr>
          <a:xfrm rot="10800000">
            <a:off x="4827090" y="1690697"/>
            <a:ext cx="5427943" cy="772437"/>
          </a:xfrm>
          <a:prstGeom prst="homePlate">
            <a:avLst/>
          </a:prstGeom>
          <a:solidFill>
            <a:srgbClr val="4A70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cs typeface="Calibri"/>
            </a:endParaRPr>
          </a:p>
        </p:txBody>
      </p:sp>
      <p:sp>
        <p:nvSpPr>
          <p:cNvPr id="16" name="Flecha: pentágono 15">
            <a:extLst>
              <a:ext uri="{FF2B5EF4-FFF2-40B4-BE49-F238E27FC236}">
                <a16:creationId xmlns:a16="http://schemas.microsoft.com/office/drawing/2014/main" id="{417AF730-98C5-64B0-D049-3213AB0A5187}"/>
              </a:ext>
            </a:extLst>
          </p:cNvPr>
          <p:cNvSpPr/>
          <p:nvPr/>
        </p:nvSpPr>
        <p:spPr>
          <a:xfrm rot="10800000">
            <a:off x="4827089" y="2693571"/>
            <a:ext cx="5427943" cy="772437"/>
          </a:xfrm>
          <a:prstGeom prst="homePlate">
            <a:avLst/>
          </a:prstGeom>
          <a:solidFill>
            <a:srgbClr val="3799BD"/>
          </a:solidFill>
          <a:ln>
            <a:solidFill>
              <a:srgbClr val="3799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Flecha: pentágono 16">
            <a:extLst>
              <a:ext uri="{FF2B5EF4-FFF2-40B4-BE49-F238E27FC236}">
                <a16:creationId xmlns:a16="http://schemas.microsoft.com/office/drawing/2014/main" id="{62B2CD4A-CF71-9507-9B2A-2E546183CB2C}"/>
              </a:ext>
            </a:extLst>
          </p:cNvPr>
          <p:cNvSpPr/>
          <p:nvPr/>
        </p:nvSpPr>
        <p:spPr>
          <a:xfrm rot="10800000">
            <a:off x="4827089" y="3706092"/>
            <a:ext cx="5427943" cy="772437"/>
          </a:xfrm>
          <a:prstGeom prst="homePlate">
            <a:avLst/>
          </a:prstGeom>
          <a:solidFill>
            <a:srgbClr val="50BFB0"/>
          </a:solidFill>
          <a:ln>
            <a:solidFill>
              <a:srgbClr val="50BF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pentágono 17">
            <a:extLst>
              <a:ext uri="{FF2B5EF4-FFF2-40B4-BE49-F238E27FC236}">
                <a16:creationId xmlns:a16="http://schemas.microsoft.com/office/drawing/2014/main" id="{B9A54634-9354-BEC5-C871-90BFA079F644}"/>
              </a:ext>
            </a:extLst>
          </p:cNvPr>
          <p:cNvSpPr/>
          <p:nvPr/>
        </p:nvSpPr>
        <p:spPr>
          <a:xfrm rot="10800000">
            <a:off x="4827089" y="4704870"/>
            <a:ext cx="5427943" cy="772437"/>
          </a:xfrm>
          <a:prstGeom prst="homePlate">
            <a:avLst/>
          </a:prstGeom>
          <a:solidFill>
            <a:srgbClr val="2EDBDB"/>
          </a:solidFill>
          <a:ln>
            <a:solidFill>
              <a:srgbClr val="2ED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lecha: pentágono 18">
            <a:extLst>
              <a:ext uri="{FF2B5EF4-FFF2-40B4-BE49-F238E27FC236}">
                <a16:creationId xmlns:a16="http://schemas.microsoft.com/office/drawing/2014/main" id="{7A8EE12B-010A-F4F3-0C71-FD120E430E94}"/>
              </a:ext>
            </a:extLst>
          </p:cNvPr>
          <p:cNvSpPr/>
          <p:nvPr/>
        </p:nvSpPr>
        <p:spPr>
          <a:xfrm rot="10800000">
            <a:off x="4848284" y="5715083"/>
            <a:ext cx="5427943" cy="772437"/>
          </a:xfrm>
          <a:prstGeom prst="homePlate">
            <a:avLst/>
          </a:prstGeom>
          <a:solidFill>
            <a:srgbClr val="6BEDAE"/>
          </a:solidFill>
          <a:ln>
            <a:solidFill>
              <a:srgbClr val="6BED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E761181-4A8D-8ECF-C412-6C75B1CBD02C}"/>
              </a:ext>
            </a:extLst>
          </p:cNvPr>
          <p:cNvSpPr txBox="1"/>
          <p:nvPr/>
        </p:nvSpPr>
        <p:spPr>
          <a:xfrm>
            <a:off x="5222774" y="1773301"/>
            <a:ext cx="49301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Tiempos de respuesta de Ministerio del Interior a las solicitudes de certificados de autoridad indígena.</a:t>
            </a:r>
            <a:endParaRPr lang="es-E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40EBC5C-343F-FCA0-FC67-3AE354FDD56B}"/>
              </a:ext>
            </a:extLst>
          </p:cNvPr>
          <p:cNvSpPr txBox="1"/>
          <p:nvPr/>
        </p:nvSpPr>
        <p:spPr>
          <a:xfrm>
            <a:off x="5271002" y="2689475"/>
            <a:ext cx="486286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Comunicación: acceso a medios de comunicación por parte de las ATI que limita la articulación en los tiempos que se requiere.</a:t>
            </a:r>
            <a:endParaRPr lang="es-E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306CE0D-E9A2-ECF5-B85E-80112539CF63}"/>
              </a:ext>
            </a:extLst>
          </p:cNvPr>
          <p:cNvSpPr txBox="1"/>
          <p:nvPr/>
        </p:nvSpPr>
        <p:spPr>
          <a:xfrm>
            <a:off x="5299939" y="3818881"/>
            <a:ext cx="490897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Nuevas comunidades sin registro ante el Ministerio del Interior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FC1C247-ABF3-518C-2A17-47DC6CF9E43E}"/>
              </a:ext>
            </a:extLst>
          </p:cNvPr>
          <p:cNvSpPr txBox="1"/>
          <p:nvPr/>
        </p:nvSpPr>
        <p:spPr>
          <a:xfrm>
            <a:off x="5346055" y="4795649"/>
            <a:ext cx="47625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Periodos de elección de Autoridades Tradicionales Indígenas (1 año)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2F8BE8A-CD75-30BB-7815-D89A42C1C70A}"/>
              </a:ext>
            </a:extLst>
          </p:cNvPr>
          <p:cNvSpPr txBox="1"/>
          <p:nvPr/>
        </p:nvSpPr>
        <p:spPr>
          <a:xfrm>
            <a:off x="5346055" y="5943497"/>
            <a:ext cx="4762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Lengua: vinculación de traductores y/o interpretes</a:t>
            </a:r>
            <a:r>
              <a:rPr lang="es-CO" sz="1600" dirty="0">
                <a:solidFill>
                  <a:schemeClr val="bg1"/>
                </a:solidFill>
                <a:cs typeface="Calibri"/>
              </a:rPr>
              <a:t> </a:t>
            </a:r>
          </a:p>
        </p:txBody>
      </p:sp>
      <p:pic>
        <p:nvPicPr>
          <p:cNvPr id="25" name="Imagen 25">
            <a:extLst>
              <a:ext uri="{FF2B5EF4-FFF2-40B4-BE49-F238E27FC236}">
                <a16:creationId xmlns:a16="http://schemas.microsoft.com/office/drawing/2014/main" id="{1AFD9E9D-441C-8825-DE42-D7DD24F18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985" y="1582174"/>
            <a:ext cx="886789" cy="925371"/>
          </a:xfrm>
          <a:prstGeom prst="rect">
            <a:avLst/>
          </a:prstGeom>
        </p:spPr>
      </p:pic>
      <p:pic>
        <p:nvPicPr>
          <p:cNvPr id="26" name="Imagen 26" descr="Icono&#10;&#10;Descripción generada automáticamente">
            <a:extLst>
              <a:ext uri="{FF2B5EF4-FFF2-40B4-BE49-F238E27FC236}">
                <a16:creationId xmlns:a16="http://schemas.microsoft.com/office/drawing/2014/main" id="{87CADF33-6F4C-60A2-DA03-3986AD718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984" y="2585314"/>
            <a:ext cx="886790" cy="877144"/>
          </a:xfrm>
          <a:prstGeom prst="rect">
            <a:avLst/>
          </a:prstGeom>
        </p:spPr>
      </p:pic>
      <p:pic>
        <p:nvPicPr>
          <p:cNvPr id="27" name="Imagen 27" descr="Icono&#10;&#10;Descripción generada automáticamente">
            <a:extLst>
              <a:ext uri="{FF2B5EF4-FFF2-40B4-BE49-F238E27FC236}">
                <a16:creationId xmlns:a16="http://schemas.microsoft.com/office/drawing/2014/main" id="{B03BFE62-A3C3-6359-2D02-9D8EF1265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984" y="3607744"/>
            <a:ext cx="886790" cy="877144"/>
          </a:xfrm>
          <a:prstGeom prst="rect">
            <a:avLst/>
          </a:prstGeom>
        </p:spPr>
      </p:pic>
      <p:pic>
        <p:nvPicPr>
          <p:cNvPr id="28" name="Imagen 28" descr="Icono&#10;&#10;Descripción generada automáticamente">
            <a:extLst>
              <a:ext uri="{FF2B5EF4-FFF2-40B4-BE49-F238E27FC236}">
                <a16:creationId xmlns:a16="http://schemas.microsoft.com/office/drawing/2014/main" id="{42FEF8C5-555C-079F-870A-335A5F4A5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921" y="4620528"/>
            <a:ext cx="935018" cy="935018"/>
          </a:xfrm>
          <a:prstGeom prst="rect">
            <a:avLst/>
          </a:prstGeom>
        </p:spPr>
      </p:pic>
      <p:pic>
        <p:nvPicPr>
          <p:cNvPr id="29" name="Imagen 29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43572FBE-8141-0AEF-4AFC-87CDBEDC18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5984" y="5671896"/>
            <a:ext cx="935018" cy="93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949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D63B417B-C603-5086-597D-A472F522A454}"/>
              </a:ext>
            </a:extLst>
          </p:cNvPr>
          <p:cNvSpPr/>
          <p:nvPr/>
        </p:nvSpPr>
        <p:spPr>
          <a:xfrm>
            <a:off x="-11500" y="570782"/>
            <a:ext cx="7679785" cy="9201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5257396-0D46-C80A-71E4-1FB86636F30D}"/>
              </a:ext>
            </a:extLst>
          </p:cNvPr>
          <p:cNvSpPr txBox="1"/>
          <p:nvPr/>
        </p:nvSpPr>
        <p:spPr>
          <a:xfrm>
            <a:off x="158226" y="646136"/>
            <a:ext cx="779071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4400" b="1" dirty="0">
                <a:latin typeface="Arial Black" panose="020B0A04020102020204" pitchFamily="34" charset="0"/>
              </a:rPr>
              <a:t>BARRERAS RUTA PARD</a:t>
            </a:r>
            <a:endParaRPr lang="es-ES" sz="4400" dirty="0">
              <a:latin typeface="Arial Black" panose="020B0A04020102020204" pitchFamily="34" charset="0"/>
              <a:cs typeface="Calibri" panose="020F0502020204030204"/>
            </a:endParaRPr>
          </a:p>
        </p:txBody>
      </p:sp>
      <p:graphicFrame>
        <p:nvGraphicFramePr>
          <p:cNvPr id="55" name="Diagrama 55">
            <a:extLst>
              <a:ext uri="{FF2B5EF4-FFF2-40B4-BE49-F238E27FC236}">
                <a16:creationId xmlns:a16="http://schemas.microsoft.com/office/drawing/2014/main" id="{C2AB2A5D-63A3-159F-AA02-A9192F697B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5412763"/>
              </p:ext>
            </p:extLst>
          </p:nvPr>
        </p:nvGraphicFramePr>
        <p:xfrm>
          <a:off x="1148821" y="1912007"/>
          <a:ext cx="10199913" cy="4299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66734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B807CF-5164-CD42-8079-3CA7D204E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849" y="-1194"/>
            <a:ext cx="11280618" cy="1783960"/>
          </a:xfrm>
        </p:spPr>
        <p:txBody>
          <a:bodyPr>
            <a:noAutofit/>
          </a:bodyPr>
          <a:lstStyle/>
          <a:p>
            <a:pPr algn="ctr"/>
            <a:r>
              <a:rPr lang="es-ES_tradnl" sz="4400" b="1" dirty="0">
                <a:latin typeface="Arial Black" panose="020B0A04020102020204" pitchFamily="34" charset="0"/>
              </a:rPr>
              <a:t>OFERTA INSTITUCIONAL EN MATERIA DE RESTABLECIMIENTO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294D6D94-4E70-1441-A422-0ACE673EA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2102" y="2243076"/>
            <a:ext cx="10187796" cy="2932173"/>
          </a:xfrm>
        </p:spPr>
        <p:txBody>
          <a:bodyPr>
            <a:normAutofit fontScale="25000" lnSpcReduction="20000"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s-ES_tradnl" sz="9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Colocación Familiar a través de Hogares Sustitutos Étnicos.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endParaRPr lang="es-ES_tradnl" sz="9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s-ES_tradnl" sz="9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Medios institucionales 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endParaRPr lang="es-ES_tradnl" sz="9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s-ES_tradnl" sz="9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cuales se complementan  con los programas y estrategias del área de promoción y prevención el cual tiene un enfoques nutricionales y. comunitarios como centro de recuperación nutricional, hogares comunitarios, Centro de desarrollo infantiles entre otros </a:t>
            </a:r>
          </a:p>
          <a:p>
            <a:pPr algn="just"/>
            <a:endParaRPr lang="es-ES_trad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_trad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9770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3FC4FEC-3752-3D46-B592-FE5E9B010277}"/>
              </a:ext>
            </a:extLst>
          </p:cNvPr>
          <p:cNvSpPr txBox="1"/>
          <p:nvPr/>
        </p:nvSpPr>
        <p:spPr>
          <a:xfrm>
            <a:off x="92467" y="6421348"/>
            <a:ext cx="1275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PÚBLICA</a:t>
            </a:r>
          </a:p>
        </p:txBody>
      </p:sp>
      <p:sp>
        <p:nvSpPr>
          <p:cNvPr id="7" name="Círculo: vacío 6">
            <a:extLst>
              <a:ext uri="{FF2B5EF4-FFF2-40B4-BE49-F238E27FC236}">
                <a16:creationId xmlns:a16="http://schemas.microsoft.com/office/drawing/2014/main" id="{9D5B7E0F-7D8E-452A-8836-8982CEA6B123}"/>
              </a:ext>
            </a:extLst>
          </p:cNvPr>
          <p:cNvSpPr/>
          <p:nvPr/>
        </p:nvSpPr>
        <p:spPr>
          <a:xfrm>
            <a:off x="3576181" y="383855"/>
            <a:ext cx="1004836" cy="951522"/>
          </a:xfrm>
          <a:prstGeom prst="donut">
            <a:avLst>
              <a:gd name="adj" fmla="val 253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írculo: vacío 7">
            <a:extLst>
              <a:ext uri="{FF2B5EF4-FFF2-40B4-BE49-F238E27FC236}">
                <a16:creationId xmlns:a16="http://schemas.microsoft.com/office/drawing/2014/main" id="{04648E9E-ED8F-45DF-80A1-3EE4A6E83AE4}"/>
              </a:ext>
            </a:extLst>
          </p:cNvPr>
          <p:cNvSpPr/>
          <p:nvPr/>
        </p:nvSpPr>
        <p:spPr>
          <a:xfrm>
            <a:off x="4315097" y="1504181"/>
            <a:ext cx="538957" cy="496274"/>
          </a:xfrm>
          <a:prstGeom prst="donut">
            <a:avLst>
              <a:gd name="adj" fmla="val 197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E110C3A-4CA9-4CC8-A5A5-4387B450613B}"/>
              </a:ext>
            </a:extLst>
          </p:cNvPr>
          <p:cNvSpPr/>
          <p:nvPr/>
        </p:nvSpPr>
        <p:spPr>
          <a:xfrm>
            <a:off x="3678549" y="511793"/>
            <a:ext cx="800100" cy="695645"/>
          </a:xfrm>
          <a:prstGeom prst="ellipse">
            <a:avLst/>
          </a:prstGeom>
          <a:solidFill>
            <a:srgbClr val="8139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 descr="Imagen que contiene papalote, pasto, exterior, agua&#10;&#10;Descripción generada automáticamente">
            <a:extLst>
              <a:ext uri="{FF2B5EF4-FFF2-40B4-BE49-F238E27FC236}">
                <a16:creationId xmlns:a16="http://schemas.microsoft.com/office/drawing/2014/main" id="{252972F5-CA55-4302-ABE8-E9973E364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2607"/>
            <a:ext cx="5640779" cy="696321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8B85245-D177-46BC-8CB4-117914710D8F}"/>
              </a:ext>
            </a:extLst>
          </p:cNvPr>
          <p:cNvSpPr txBox="1"/>
          <p:nvPr/>
        </p:nvSpPr>
        <p:spPr>
          <a:xfrm>
            <a:off x="7489123" y="2659558"/>
            <a:ext cx="308532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4400" b="1" dirty="0">
                <a:latin typeface="Arial Black" panose="020B0A04020102020204" pitchFamily="34" charset="0"/>
              </a:rPr>
              <a:t>¡Gracias!</a:t>
            </a:r>
            <a:endParaRPr lang="es-ES" sz="4400" b="1" dirty="0">
              <a:latin typeface="Arial Black" panose="020B0A04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133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6906156-033C-5B93-B96D-444CDD0BA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24" y="374269"/>
            <a:ext cx="11122152" cy="1536827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>
                <a:latin typeface="Arial Black" panose="020B0A04020102020204" pitchFamily="34" charset="0"/>
              </a:rPr>
              <a:t>¿QUE ES EL RESTABLECIMIENTO DE DERECHOS DE LOS NIÑOS, NIÑAS Y ADOLESCENTES?</a:t>
            </a:r>
            <a:endParaRPr lang="es-CO" sz="3600" b="1" dirty="0">
              <a:latin typeface="Arial Black" panose="020B0A04020102020204" pitchFamily="34" charset="0"/>
            </a:endParaRPr>
          </a:p>
        </p:txBody>
      </p:sp>
      <p:pic>
        <p:nvPicPr>
          <p:cNvPr id="9" name="Marcador de contenido 8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81971F75-1F21-B496-5194-6B482BE604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4924" y="2365939"/>
            <a:ext cx="4829308" cy="3231247"/>
          </a:xfrm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0BA01202-7AA8-B844-A922-EE2A5399E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4872" y="2673970"/>
            <a:ext cx="5181600" cy="26151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“Es la restauración de su dignidad e integridad como sujetos y de la capacidad para hacer un ejercicio efectivo de los derechos que le han sido vulnerados”. Art 50 ley 1098 de 2006</a:t>
            </a:r>
            <a:endParaRPr lang="es-CO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421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DBA3BA-FB23-2580-0A31-599A483D6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>
                <a:latin typeface="Arial Black" panose="020B0A04020102020204" pitchFamily="34" charset="0"/>
              </a:rPr>
              <a:t>AUTORIDADES PARA EL RESTABLECIMIENTO DE DERECHOS</a:t>
            </a:r>
            <a:endParaRPr lang="es-CO" b="1" dirty="0">
              <a:latin typeface="Arial Black" panose="020B0A04020102020204" pitchFamily="34" charset="0"/>
            </a:endParaRPr>
          </a:p>
        </p:txBody>
      </p:sp>
      <p:pic>
        <p:nvPicPr>
          <p:cNvPr id="6" name="Marcador de contenido 5" descr="Manos adornadas con joyas turquesa">
            <a:extLst>
              <a:ext uri="{FF2B5EF4-FFF2-40B4-BE49-F238E27FC236}">
                <a16:creationId xmlns:a16="http://schemas.microsoft.com/office/drawing/2014/main" id="{51B7309E-CFE3-1851-25C3-CD41E1AA39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3143" y="1967855"/>
            <a:ext cx="4897265" cy="3457278"/>
          </a:xfr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EB54975-A0B9-7F60-CF53-B7187449C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7914" y="1504823"/>
            <a:ext cx="6323294" cy="5152644"/>
          </a:xfrm>
        </p:spPr>
        <p:txBody>
          <a:bodyPr>
            <a:normAutofit fontScale="25000" lnSpcReduction="20000"/>
          </a:bodyPr>
          <a:lstStyle/>
          <a:p>
            <a:pPr algn="l"/>
            <a:endParaRPr lang="es-CO" sz="8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514350" indent="-514350" algn="just">
              <a:buAutoNum type="arabicPeriod"/>
            </a:pPr>
            <a:r>
              <a:rPr lang="es-ES" sz="8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ADMINISTRATIVAS</a:t>
            </a:r>
            <a:endParaRPr lang="es-ES" sz="8800" b="1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s-ES" sz="8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Defensor de Familia, </a:t>
            </a:r>
          </a:p>
          <a:p>
            <a:pPr lvl="1" algn="just"/>
            <a:r>
              <a:rPr lang="es-ES" sz="8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Comisario de Familia </a:t>
            </a:r>
          </a:p>
          <a:p>
            <a:pPr marL="457200" lvl="1" indent="0" algn="just">
              <a:buNone/>
            </a:pPr>
            <a:endParaRPr lang="es-ES" sz="8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" sz="8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AUTORIDADES TRADICIONES INDÍGENAS</a:t>
            </a:r>
          </a:p>
          <a:p>
            <a:pPr marL="457200" lvl="1" indent="0" algn="just">
              <a:buNone/>
            </a:pPr>
            <a:r>
              <a:rPr lang="es-CO" sz="8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miembros de las comunidades, resguardos y/o clanes, elegidos para representar y ejercer la justicia en el marco de sus sistemas, usos y costumbres </a:t>
            </a:r>
          </a:p>
          <a:p>
            <a:pPr marL="457200" lvl="1" indent="0" algn="just">
              <a:buNone/>
            </a:pPr>
            <a:r>
              <a:rPr lang="es-CO" sz="8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CO" sz="8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áxima autoridad de cada comunidad o resguardo</a:t>
            </a:r>
          </a:p>
          <a:p>
            <a:pPr marL="457200" lvl="1" indent="0" algn="just">
              <a:buNone/>
            </a:pPr>
            <a:endParaRPr lang="es-CO" sz="8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" sz="8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AUTORIDADES JUDICIALES </a:t>
            </a:r>
          </a:p>
          <a:p>
            <a:pPr marL="0" indent="0" algn="just">
              <a:buNone/>
            </a:pPr>
            <a:r>
              <a:rPr lang="es-ES" sz="8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(Rama judicial)</a:t>
            </a:r>
            <a:endParaRPr lang="es-ES" sz="8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CO" sz="8000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s-CO" sz="8000" b="0" i="0" u="none" strike="noStrike" baseline="0" dirty="0">
                <a:solidFill>
                  <a:srgbClr val="000000"/>
                </a:solidFill>
              </a:rPr>
              <a:t> </a:t>
            </a:r>
            <a:endParaRPr lang="es-ES" sz="8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s-E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12839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C5234B-F15D-C3D9-9628-21EFB1304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118" y="81597"/>
            <a:ext cx="9291764" cy="1325563"/>
          </a:xfrm>
        </p:spPr>
        <p:txBody>
          <a:bodyPr/>
          <a:lstStyle/>
          <a:p>
            <a:pPr algn="ctr"/>
            <a:r>
              <a:rPr lang="es-ES" b="1" dirty="0">
                <a:latin typeface="Arial Black" panose="020B0A04020102020204" pitchFamily="34" charset="0"/>
              </a:rPr>
              <a:t>MARCO NORMATIVO</a:t>
            </a:r>
            <a:endParaRPr lang="es-CO" b="1" dirty="0">
              <a:latin typeface="Arial Black" panose="020B0A04020102020204" pitchFamily="34" charset="0"/>
            </a:endParaRP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C15ACD0F-9B43-454B-9D5A-6AD59A1C60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33136" y="2010637"/>
            <a:ext cx="5157787" cy="3440203"/>
          </a:xfr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62885DD-B8B7-6354-8933-225671658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820200"/>
            <a:ext cx="5183188" cy="4466819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CO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﻿Declaración de ONU sobre los derechos de los pueblos indígenas. 2007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CO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﻿Declaración americana sobre los derechos de los pueblos indígenas. OEA, 2016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CO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﻿Ley 89 de 1890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CO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﻿Ley 21 de 1991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CO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﻿Constitución Política de Colombia 1991</a:t>
            </a:r>
          </a:p>
          <a:p>
            <a:pPr marL="0" indent="0">
              <a:buNone/>
            </a:pPr>
            <a:r>
              <a:rPr lang="es-CO" dirty="0">
                <a:latin typeface="Helvetica" pitchFamily="2" charset="0"/>
              </a:rPr>
              <a:t>	</a:t>
            </a:r>
            <a:endParaRPr lang="es-CO" dirty="0">
              <a:effectLst/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s-CO" dirty="0">
              <a:effectLst/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s-CO" dirty="0">
              <a:effectLst/>
              <a:latin typeface="Helvetica" pitchFamily="2" charset="0"/>
            </a:endParaRPr>
          </a:p>
          <a:p>
            <a:pPr marL="0" indent="0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37986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C5234B-F15D-C3D9-9628-21EFB1304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11"/>
            <a:ext cx="10515600" cy="1325563"/>
          </a:xfrm>
        </p:spPr>
        <p:txBody>
          <a:bodyPr/>
          <a:lstStyle/>
          <a:p>
            <a:pPr algn="ctr"/>
            <a:r>
              <a:rPr lang="es-ES" b="1" dirty="0">
                <a:latin typeface="Arial Black" panose="020B0A04020102020204" pitchFamily="34" charset="0"/>
              </a:rPr>
              <a:t>MARCO NORMATIVO</a:t>
            </a:r>
            <a:endParaRPr lang="es-CO" b="1" dirty="0">
              <a:latin typeface="Arial Black" panose="020B0A04020102020204" pitchFamily="34" charset="0"/>
            </a:endParaRP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62885DD-B8B7-6354-8933-225671658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4460" y="1690688"/>
            <a:ext cx="5673596" cy="4466819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CO" sz="2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﻿Autos de seguimiento Sentencia T-025 de 2004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O" sz="2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﻿Decreto Ley 1953 de 2014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O" sz="2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Código de Infancia y Adolescencia Ley 1098 de 2006</a:t>
            </a:r>
          </a:p>
          <a:p>
            <a:pPr lvl="1"/>
            <a:r>
              <a:rPr lang="es-CO" sz="2600" b="0" i="0" dirty="0">
                <a:solidFill>
                  <a:srgbClr val="001D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Resolución 4262 de 2021 del Instituto Colombiano de Bienestar Familiar (ICBF) aprueba el Lineamiento Técnico Administrativo e </a:t>
            </a:r>
            <a:r>
              <a:rPr lang="es-CO" sz="2600" b="0" i="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Interjurisdiccional</a:t>
            </a:r>
            <a:r>
              <a:rPr lang="es-CO" sz="2600" b="0" i="0" dirty="0">
                <a:solidFill>
                  <a:srgbClr val="001D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para el restablecimiento de derechos de niños, niñas y adolescentes indígenas</a:t>
            </a:r>
            <a:endParaRPr lang="es-CO" sz="2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s-CO" dirty="0">
              <a:effectLst/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s-CO" dirty="0">
              <a:effectLst/>
              <a:latin typeface="Helvetica" pitchFamily="2" charset="0"/>
            </a:endParaRPr>
          </a:p>
          <a:p>
            <a:pPr marL="0" indent="0">
              <a:buNone/>
            </a:pPr>
            <a:endParaRPr lang="es-CO" dirty="0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4619DBF8-8E16-DE48-BEE2-AC8947DAAE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6612" y="1690688"/>
            <a:ext cx="4905516" cy="3684588"/>
          </a:xfrm>
        </p:spPr>
      </p:pic>
    </p:spTree>
    <p:extLst>
      <p:ext uri="{BB962C8B-B14F-4D97-AF65-F5344CB8AC3E}">
        <p14:creationId xmlns:p14="http://schemas.microsoft.com/office/powerpoint/2010/main" val="331688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E04FD55-6D45-BA07-E0FB-FF52B37AE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1202" y="1443419"/>
            <a:ext cx="5157787" cy="82391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sz="2800" dirty="0">
                <a:latin typeface="Arial Black" panose="020B0A04020102020204" pitchFamily="34" charset="0"/>
              </a:rPr>
              <a:t>ENFOQUE DIFERENCIA INDÍGENA</a:t>
            </a:r>
            <a:endParaRPr lang="es-CO" sz="2800" dirty="0">
              <a:latin typeface="Arial Black" panose="020B0A040201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117563-5B3F-4E8B-B34C-79A68A6DC1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420" y="2470351"/>
            <a:ext cx="5718766" cy="304956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E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Es la perspectiva de análisis que reconoce el contexto histórico y las </a:t>
            </a:r>
            <a:r>
              <a:rPr lang="es-ES" b="1" i="0" u="sng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particularidades</a:t>
            </a:r>
            <a:r>
              <a:rPr lang="es-E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de cada uno de los pueblos indígenas, con el fin de materializar medidas, criterios, variables y estrategias que </a:t>
            </a:r>
            <a:r>
              <a:rPr lang="es-ES" sz="2400" b="1" i="0" u="sng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garanticen de manera efectiva los usos, costumbres y tradiciones en el desarrollo de políticas susceptibles de afectarlos </a:t>
            </a:r>
          </a:p>
          <a:p>
            <a:pPr marL="0" indent="0">
              <a:buNone/>
            </a:pPr>
            <a:endParaRPr lang="es-CO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67A1C3F-2597-764E-A29C-3006FD0C367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81383" y="1681163"/>
            <a:ext cx="4410479" cy="3684588"/>
          </a:xfr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AC80D5E-C500-3D46-8FA2-B01E22A0C3B7}"/>
              </a:ext>
            </a:extLst>
          </p:cNvPr>
          <p:cNvSpPr txBox="1"/>
          <p:nvPr/>
        </p:nvSpPr>
        <p:spPr>
          <a:xfrm>
            <a:off x="6558554" y="6189663"/>
            <a:ext cx="4410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 dirty="0">
                <a:hlinkClick r:id="rId4" tooltip="https://es.wikipedia.org/wiki/Ley_Ind%C3%ADgena"/>
              </a:rPr>
              <a:t>Esta foto</a:t>
            </a:r>
            <a:r>
              <a:rPr lang="es-ES_tradnl" sz="900" dirty="0"/>
              <a:t> de Autor desconocido está bajo licencia </a:t>
            </a:r>
            <a:r>
              <a:rPr lang="es-ES_tradnl" sz="900" dirty="0">
                <a:hlinkClick r:id="rId5" tooltip="https://creativecommons.org/licenses/by-sa/3.0/"/>
              </a:rPr>
              <a:t>CC BY-SA</a:t>
            </a:r>
            <a:endParaRPr lang="es-ES_tradnl" sz="900" dirty="0"/>
          </a:p>
        </p:txBody>
      </p:sp>
    </p:spTree>
    <p:extLst>
      <p:ext uri="{BB962C8B-B14F-4D97-AF65-F5344CB8AC3E}">
        <p14:creationId xmlns:p14="http://schemas.microsoft.com/office/powerpoint/2010/main" val="1473645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D508BF-9ACD-7597-4807-0370C43D8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31"/>
            <a:ext cx="10515600" cy="1325563"/>
          </a:xfrm>
        </p:spPr>
        <p:txBody>
          <a:bodyPr/>
          <a:lstStyle/>
          <a:p>
            <a:pPr algn="ctr"/>
            <a:r>
              <a:rPr lang="es-CO" dirty="0">
                <a:latin typeface="Arial Black" panose="020B0A04020102020204" pitchFamily="34" charset="0"/>
              </a:rPr>
              <a:t>INTERJURISDICCIONALIDAD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62C705-914B-46E5-EFC3-457D5CA66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667" y="2112020"/>
            <a:ext cx="4866866" cy="72834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CO" sz="24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CO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Cómo se implementa el enfoque diferencial indígena?</a:t>
            </a:r>
          </a:p>
          <a:p>
            <a:pPr marL="0" indent="0">
              <a:buNone/>
            </a:pPr>
            <a:endParaRPr lang="es-CO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9C6C9DC2-82C3-CB4C-97DE-76B06822DD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16064" y="2840366"/>
            <a:ext cx="6223379" cy="2934269"/>
          </a:xfrm>
        </p:spPr>
        <p:txBody>
          <a:bodyPr>
            <a:normAutofit fontScale="925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CO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Las autoridades tradicionales y sus decisiones tienen el mismo nivel de jerarquía que las autoridades y las sentencias del Sistema Jurídico</a:t>
            </a: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Nacional.</a:t>
            </a:r>
          </a:p>
          <a:p>
            <a:pPr marL="0" indent="0" algn="just">
              <a:buNone/>
            </a:pPr>
            <a:endParaRPr lang="es-CO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CO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﻿Los pueblos indígenas tienen derecho a determinar sus necesidades y la manera como pueden ser resueltas sus problemáticas.</a:t>
            </a:r>
          </a:p>
        </p:txBody>
      </p:sp>
      <p:sp>
        <p:nvSpPr>
          <p:cNvPr id="10" name="Marcador de texto 5">
            <a:extLst>
              <a:ext uri="{FF2B5EF4-FFF2-40B4-BE49-F238E27FC236}">
                <a16:creationId xmlns:a16="http://schemas.microsoft.com/office/drawing/2014/main" id="{6F989F8C-B18B-414E-8806-7740DD4906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68732" y="2304425"/>
            <a:ext cx="5882636" cy="484251"/>
          </a:xfrm>
        </p:spPr>
        <p:txBody>
          <a:bodyPr>
            <a:normAutofit fontScale="92500"/>
          </a:bodyPr>
          <a:lstStyle/>
          <a:p>
            <a:r>
              <a:rPr lang="es-CO" dirty="0">
                <a:effectLst/>
                <a:latin typeface="Arial Black" panose="020B0A04020102020204" pitchFamily="34" charset="0"/>
              </a:rPr>
              <a:t>Eliminando miradas de superioridad 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C43F9F-6ECA-EF4C-9330-6E57D05D3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9398" y="2840366"/>
            <a:ext cx="4401404" cy="293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886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1686F7F941E347854A9FF5CDDFE623" ma:contentTypeVersion="10" ma:contentTypeDescription="Create a new document." ma:contentTypeScope="" ma:versionID="f173788632b1c20bd0639a9d52c7862f">
  <xsd:schema xmlns:xsd="http://www.w3.org/2001/XMLSchema" xmlns:xs="http://www.w3.org/2001/XMLSchema" xmlns:p="http://schemas.microsoft.com/office/2006/metadata/properties" xmlns:ns2="b4bdb9cc-2477-4475-a64f-f17698851b40" xmlns:ns3="3a947b33-2d65-48af-9e98-d710a33aa621" targetNamespace="http://schemas.microsoft.com/office/2006/metadata/properties" ma:root="true" ma:fieldsID="6f99784d37e3b1aecb275f995a1490f0" ns2:_="" ns3:_="">
    <xsd:import namespace="b4bdb9cc-2477-4475-a64f-f17698851b40"/>
    <xsd:import namespace="3a947b33-2d65-48af-9e98-d710a33aa6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bdb9cc-2477-4475-a64f-f17698851b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947b33-2d65-48af-9e98-d710a33aa62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88CDA3-0CA6-4BC4-BF01-D42AB44CFD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E8C58F-145F-4575-8811-966F6475675C}">
  <ds:schemaRefs>
    <ds:schemaRef ds:uri="http://schemas.openxmlformats.org/package/2006/metadata/core-properties"/>
    <ds:schemaRef ds:uri="http://purl.org/dc/terms/"/>
    <ds:schemaRef ds:uri="3a947b33-2d65-48af-9e98-d710a33aa621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b4bdb9cc-2477-4475-a64f-f17698851b40"/>
  </ds:schemaRefs>
</ds:datastoreItem>
</file>

<file path=customXml/itemProps3.xml><?xml version="1.0" encoding="utf-8"?>
<ds:datastoreItem xmlns:ds="http://schemas.openxmlformats.org/officeDocument/2006/customXml" ds:itemID="{7AF6B659-9189-430F-B523-969E91BC7544}">
  <ds:schemaRefs>
    <ds:schemaRef ds:uri="3a947b33-2d65-48af-9e98-d710a33aa621"/>
    <ds:schemaRef ds:uri="b4bdb9cc-2477-4475-a64f-f17698851b4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10361</TotalTime>
  <Words>2354</Words>
  <Application>Microsoft Macintosh PowerPoint</Application>
  <PresentationFormat>Panorámica</PresentationFormat>
  <Paragraphs>241</Paragraphs>
  <Slides>35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5" baseType="lpstr">
      <vt:lpstr>Abadi</vt:lpstr>
      <vt:lpstr>Aharoni</vt:lpstr>
      <vt:lpstr>arial</vt:lpstr>
      <vt:lpstr>arial</vt:lpstr>
      <vt:lpstr>Arial Black</vt:lpstr>
      <vt:lpstr>Calibri</vt:lpstr>
      <vt:lpstr>Calibri Light</vt:lpstr>
      <vt:lpstr>Helvetica</vt:lpstr>
      <vt:lpstr>Lato</vt:lpstr>
      <vt:lpstr>Tema de Office</vt:lpstr>
      <vt:lpstr>LA ARTICULACIÓN INTERJURISDICCIONAL E INTERCULTURAL PARA EL RESTABLECIMIENTO DE DERECHOS DE NIÑOS, NIÑAS Y ADOLESCENTES INDÍGENAS</vt:lpstr>
      <vt:lpstr>“La identidad de los pueblos indígenas es un tesoro que debemos proteger.  La inter-jurisdiccionalidad es una herramienta clave para lograrlo” Patricia Tobon Exdirectora Unidad Para las Víctimas</vt:lpstr>
      <vt:lpstr>CONTENIDO</vt:lpstr>
      <vt:lpstr>¿QUE ES EL RESTABLECIMIENTO DE DERECHOS DE LOS NIÑOS, NIÑAS Y ADOLESCENTES?</vt:lpstr>
      <vt:lpstr>AUTORIDADES PARA EL RESTABLECIMIENTO DE DERECHOS</vt:lpstr>
      <vt:lpstr>MARCO NORMATIVO</vt:lpstr>
      <vt:lpstr>MARCO NORMATIVO</vt:lpstr>
      <vt:lpstr>Presentación de PowerPoint</vt:lpstr>
      <vt:lpstr>INTERJURISDICCIONALIDAD</vt:lpstr>
      <vt:lpstr>ES IMPORTANTE TENER EN CUENTA LOS SIGUIENTES CONCEPTOS: </vt:lpstr>
      <vt:lpstr>ES IMPORTANTE TENER EN CUENTA LOS SIGUIENTES CONCEPTOS: </vt:lpstr>
      <vt:lpstr>Como se garantiza de manera práctica</vt:lpstr>
      <vt:lpstr>Presentación de PowerPoint</vt:lpstr>
      <vt:lpstr>¿POR QUÉ UN LINEAMIENTO PARD INDÍGENA?</vt:lpstr>
      <vt:lpstr>IMPLEMENTACIÓN DEL ENFOQUE DIFERENCIAL ÉTNICO EN EL RESTABLECIMIENTO DE DERECHOS</vt:lpstr>
      <vt:lpstr>Presentación de PowerPoint</vt:lpstr>
      <vt:lpstr>Presentación de PowerPoint</vt:lpstr>
      <vt:lpstr>Presentación de PowerPoint</vt:lpstr>
      <vt:lpstr>Presentación de PowerPoint</vt:lpstr>
      <vt:lpstr>FASE II. DEFINICIÓN DEL TRÁMITE A SEGUIR  </vt:lpstr>
      <vt:lpstr>INOBSERVANCIA</vt:lpstr>
      <vt:lpstr>Presentación de PowerPoint</vt:lpstr>
      <vt:lpstr>EXTRAPROCESALES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CONSULTA PREVIA</vt:lpstr>
      <vt:lpstr>Presentación de PowerPoint</vt:lpstr>
      <vt:lpstr>CONSULTA PREVIA ARTICULO 70 CIA</vt:lpstr>
      <vt:lpstr>BARRERAS RUTA PARD</vt:lpstr>
      <vt:lpstr>Presentación de PowerPoint</vt:lpstr>
      <vt:lpstr>OFERTA INSTITUCIONAL EN MATERIA DE RESTABLECIMIENTO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Yohan Andres Pinzon Pinilla</dc:creator>
  <cp:lastModifiedBy>Juan David Parra Bedoya</cp:lastModifiedBy>
  <cp:revision>132</cp:revision>
  <dcterms:created xsi:type="dcterms:W3CDTF">2020-06-04T22:15:26Z</dcterms:created>
  <dcterms:modified xsi:type="dcterms:W3CDTF">2024-07-26T18:08:17Z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0x010100C81686F7F941E347854A9FF5CDDFE623</vt:lpwstr>
  </property>
</Properties>
</file>