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68" r:id="rId1"/>
  </p:sldMasterIdLst>
  <p:notesMasterIdLst>
    <p:notesMasterId r:id="rId12"/>
  </p:notesMasterIdLst>
  <p:sldIdLst>
    <p:sldId id="260" r:id="rId2"/>
    <p:sldId id="264" r:id="rId3"/>
    <p:sldId id="274" r:id="rId4"/>
    <p:sldId id="267" r:id="rId5"/>
    <p:sldId id="268" r:id="rId6"/>
    <p:sldId id="269" r:id="rId7"/>
    <p:sldId id="270" r:id="rId8"/>
    <p:sldId id="271" r:id="rId9"/>
    <p:sldId id="275" r:id="rId10"/>
    <p:sldId id="266" r:id="rId11"/>
  </p:sldIdLst>
  <p:sldSz cx="134112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8" y="72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6FD5-4313-4B7B-9B8E-D9F18C4707DC}" type="datetimeFigureOut">
              <a:rPr lang="es-CO" smtClean="0"/>
              <a:t>26/07/2024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9704-66CE-411B-9394-CE4BBAF8B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3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09704-66CE-411B-9394-CE4BBAF8BCA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646133"/>
            <a:ext cx="1139952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32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62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1" y="535517"/>
            <a:ext cx="2891790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1" y="535517"/>
            <a:ext cx="8507730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62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3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18"/>
            <a:ext cx="1156716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5"/>
            <a:ext cx="1156716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707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0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19"/>
            <a:ext cx="11567160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5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1" y="2465706"/>
            <a:ext cx="5701507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1" y="3674110"/>
            <a:ext cx="5701507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1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25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6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26"/>
            <a:ext cx="678942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26"/>
            <a:ext cx="678942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63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020" y="535519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49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450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3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EDC767-6C70-F9AF-33BF-C817776B8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1290" y="762000"/>
            <a:ext cx="5304110" cy="1785824"/>
          </a:xfrm>
        </p:spPr>
        <p:txBody>
          <a:bodyPr anchor="b">
            <a:normAutofit fontScale="90000"/>
          </a:bodyPr>
          <a:lstStyle/>
          <a:p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br>
              <a:rPr lang="es-CO" sz="3100" b="1" dirty="0">
                <a:solidFill>
                  <a:schemeClr val="bg1"/>
                </a:solidFill>
              </a:rPr>
            </a:br>
            <a:br>
              <a:rPr lang="es-CO" sz="3100" b="1" dirty="0">
                <a:solidFill>
                  <a:schemeClr val="bg1"/>
                </a:solidFill>
              </a:rPr>
            </a:br>
            <a:br>
              <a:rPr lang="es-CO" sz="3100" b="1" dirty="0">
                <a:solidFill>
                  <a:schemeClr val="bg1"/>
                </a:solidFill>
              </a:rPr>
            </a:br>
            <a:br>
              <a:rPr lang="es-CO" sz="2200" b="1" dirty="0">
                <a:solidFill>
                  <a:schemeClr val="bg1"/>
                </a:solidFill>
              </a:rPr>
            </a:br>
            <a:r>
              <a:rPr lang="es-CO" sz="22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2EC530-79A8-5B70-9DA3-DA77B6E5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7458" y="2819400"/>
            <a:ext cx="5304110" cy="5679708"/>
          </a:xfrm>
        </p:spPr>
        <p:txBody>
          <a:bodyPr anchor="t">
            <a:normAutofit/>
          </a:bodyPr>
          <a:lstStyle/>
          <a:p>
            <a:br>
              <a:rPr lang="es-CO" sz="2000" b="1" dirty="0">
                <a:solidFill>
                  <a:schemeClr val="bg1"/>
                </a:solidFill>
              </a:rPr>
            </a:b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047" name="Freeform: Shape 104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790060" cy="100584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Freeform: Shape 104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626569" cy="100584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ogo Procuraduría General de la Nación">
            <a:extLst>
              <a:ext uri="{FF2B5EF4-FFF2-40B4-BE49-F238E27FC236}">
                <a16:creationId xmlns:a16="http://schemas.microsoft.com/office/drawing/2014/main" id="{2B75D402-F6F7-33E3-BB20-1CB58252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5725205" cy="39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1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E4ADBA6-4FC3-F336-5AC3-E24A8295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60338"/>
            <a:ext cx="4465321" cy="2741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27E9F68-4C6B-44CF-905B-98EC49DD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75390" y="0"/>
            <a:ext cx="7235810" cy="10058400"/>
          </a:xfrm>
          <a:custGeom>
            <a:avLst/>
            <a:gdLst>
              <a:gd name="connsiteX0" fmla="*/ 73610 w 6578009"/>
              <a:gd name="connsiteY0" fmla="*/ 0 h 6858000"/>
              <a:gd name="connsiteX1" fmla="*/ 6578009 w 6578009"/>
              <a:gd name="connsiteY1" fmla="*/ 0 h 6858000"/>
              <a:gd name="connsiteX2" fmla="*/ 6578009 w 6578009"/>
              <a:gd name="connsiteY2" fmla="*/ 6858000 h 6858000"/>
              <a:gd name="connsiteX3" fmla="*/ 2947297 w 6578009"/>
              <a:gd name="connsiteY3" fmla="*/ 6858000 h 6858000"/>
              <a:gd name="connsiteX4" fmla="*/ 2740229 w 6578009"/>
              <a:gd name="connsiteY4" fmla="*/ 6703632 h 6858000"/>
              <a:gd name="connsiteX5" fmla="*/ 0 w 6578009"/>
              <a:gd name="connsiteY5" fmla="*/ 1026053 h 6858000"/>
              <a:gd name="connsiteX6" fmla="*/ 37438 w 6578009"/>
              <a:gd name="connsiteY6" fmla="*/ 284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009" h="6858000">
                <a:moveTo>
                  <a:pt x="73610" y="0"/>
                </a:moveTo>
                <a:lnTo>
                  <a:pt x="6578009" y="0"/>
                </a:lnTo>
                <a:lnTo>
                  <a:pt x="6578009" y="6858000"/>
                </a:lnTo>
                <a:lnTo>
                  <a:pt x="2947297" y="6858000"/>
                </a:lnTo>
                <a:lnTo>
                  <a:pt x="2740229" y="6703632"/>
                </a:lnTo>
                <a:cubicBezTo>
                  <a:pt x="1070445" y="5375192"/>
                  <a:pt x="0" y="3325631"/>
                  <a:pt x="0" y="1026053"/>
                </a:cubicBezTo>
                <a:cubicBezTo>
                  <a:pt x="0" y="775760"/>
                  <a:pt x="12683" y="528427"/>
                  <a:pt x="37438" y="28466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63C26DC-8AFA-4023-B207-F7664781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349613" y="0"/>
            <a:ext cx="7061587" cy="10058400"/>
          </a:xfrm>
          <a:custGeom>
            <a:avLst/>
            <a:gdLst>
              <a:gd name="connsiteX0" fmla="*/ 6344630 w 6419624"/>
              <a:gd name="connsiteY0" fmla="*/ 0 h 6858000"/>
              <a:gd name="connsiteX1" fmla="*/ 0 w 6419624"/>
              <a:gd name="connsiteY1" fmla="*/ 0 h 6858000"/>
              <a:gd name="connsiteX2" fmla="*/ 0 w 6419624"/>
              <a:gd name="connsiteY2" fmla="*/ 6858000 h 6858000"/>
              <a:gd name="connsiteX3" fmla="*/ 3344107 w 6419624"/>
              <a:gd name="connsiteY3" fmla="*/ 6858000 h 6858000"/>
              <a:gd name="connsiteX4" fmla="*/ 3509562 w 6419624"/>
              <a:gd name="connsiteY4" fmla="*/ 6745502 h 6858000"/>
              <a:gd name="connsiteX5" fmla="*/ 6419624 w 6419624"/>
              <a:gd name="connsiteY5" fmla="*/ 1026052 h 6858000"/>
              <a:gd name="connsiteX6" fmla="*/ 6383100 w 6419624"/>
              <a:gd name="connsiteY6" fmla="*/ 3027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9624" h="6858000">
                <a:moveTo>
                  <a:pt x="6344630" y="0"/>
                </a:moveTo>
                <a:lnTo>
                  <a:pt x="0" y="0"/>
                </a:lnTo>
                <a:lnTo>
                  <a:pt x="0" y="6858000"/>
                </a:lnTo>
                <a:lnTo>
                  <a:pt x="3344107" y="6858000"/>
                </a:lnTo>
                <a:lnTo>
                  <a:pt x="3509562" y="6745502"/>
                </a:lnTo>
                <a:cubicBezTo>
                  <a:pt x="5273452" y="5459025"/>
                  <a:pt x="6419624" y="3376391"/>
                  <a:pt x="6419624" y="1026052"/>
                </a:cubicBezTo>
                <a:cubicBezTo>
                  <a:pt x="6419624" y="781861"/>
                  <a:pt x="6407252" y="540560"/>
                  <a:pt x="6383100" y="30274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Logo Procuraduría General de la Nación">
            <a:extLst>
              <a:ext uri="{FF2B5EF4-FFF2-40B4-BE49-F238E27FC236}">
                <a16:creationId xmlns:a16="http://schemas.microsoft.com/office/drawing/2014/main" id="{F3E52DDB-133D-0016-CE0E-82D86F65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182" y="4560338"/>
            <a:ext cx="5145950" cy="3416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93054" y="1633335"/>
            <a:ext cx="9356201" cy="23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dirty="0"/>
              <a:t>PROCURADURIA GENERAL DE LA NACIÓN</a:t>
            </a:r>
          </a:p>
          <a:p>
            <a:pPr algn="ctr" defTabSz="914400">
              <a:lnSpc>
                <a:spcPct val="90000"/>
              </a:lnSpc>
            </a:pPr>
            <a:endParaRPr lang="en-US" sz="4800" dirty="0"/>
          </a:p>
          <a:p>
            <a:pPr algn="ctr" defTabSz="914400">
              <a:lnSpc>
                <a:spcPct val="90000"/>
              </a:lnSpc>
            </a:pPr>
            <a:endParaRPr lang="en-US" sz="4800" dirty="0"/>
          </a:p>
          <a:p>
            <a:pPr algn="ctr" defTabSz="914400">
              <a:lnSpc>
                <a:spcPct val="90000"/>
              </a:lnSpc>
            </a:pPr>
            <a:r>
              <a:rPr lang="en-US" sz="4800" dirty="0"/>
              <a:t>FUNCIÓN DE INTERVENCION</a:t>
            </a:r>
          </a:p>
          <a:p>
            <a:pPr algn="ctr" defTabSz="914400">
              <a:lnSpc>
                <a:spcPct val="90000"/>
              </a:lnSpc>
            </a:pPr>
            <a:r>
              <a:rPr lang="en-US" sz="4800" dirty="0"/>
              <a:t>FUNCIÓN DISCIPLINARIA </a:t>
            </a:r>
          </a:p>
          <a:p>
            <a:pPr algn="ctr" defTabSz="914400">
              <a:lnSpc>
                <a:spcPct val="90000"/>
              </a:lnSpc>
            </a:pPr>
            <a:r>
              <a:rPr lang="en-US" sz="4800" dirty="0"/>
              <a:t>FUNCIÓN PREVENTIVA </a:t>
            </a:r>
          </a:p>
          <a:p>
            <a:pPr algn="ctr" defTabSz="914400">
              <a:lnSpc>
                <a:spcPct val="90000"/>
              </a:lnSpc>
            </a:pPr>
            <a:endParaRPr lang="en-US" sz="4800" dirty="0"/>
          </a:p>
          <a:p>
            <a:pPr algn="ctr" defTabSz="914400">
              <a:lnSpc>
                <a:spcPct val="90000"/>
              </a:lnSpc>
            </a:pPr>
            <a:r>
              <a:rPr lang="en-US" sz="48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93054" y="1633335"/>
            <a:ext cx="9356201" cy="2392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500" b="1" dirty="0"/>
              <a:t>PROCURADURIA DELEGADA PARA ASUNTOS ETNICOS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Decreto  262 de 2000, modificado  por  el Decreto 1851 de 2021</a:t>
            </a:r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Resolución No. 254 de 2017</a:t>
            </a:r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Resolución No. 1073 del 2019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F06910-6FCE-B308-344E-ED09278F2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6" t="25758" r="24432" b="34848"/>
          <a:stretch/>
        </p:blipFill>
        <p:spPr>
          <a:xfrm>
            <a:off x="2387600" y="3273281"/>
            <a:ext cx="9493532" cy="56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21399" y="1645633"/>
            <a:ext cx="9356201" cy="66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600" dirty="0"/>
              <a:t>PROCURADURIA DELEGADA PARA ASUNTOS ETNICOS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DDFF32-1021-B1DA-DA15-7D4485147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8" t="35859" r="25568" b="26768"/>
          <a:stretch/>
        </p:blipFill>
        <p:spPr>
          <a:xfrm>
            <a:off x="2173917" y="2896905"/>
            <a:ext cx="9302632" cy="5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6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21399" y="1645633"/>
            <a:ext cx="9356201" cy="66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600" dirty="0"/>
              <a:t>PROCURADURIA REGIONAL DE INSTRUCCIÓN </a:t>
            </a:r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2400" dirty="0"/>
              <a:t>Art. 75 modificado por el </a:t>
            </a:r>
            <a:r>
              <a:rPr lang="en-US" sz="2400" dirty="0" err="1"/>
              <a:t>artículo</a:t>
            </a:r>
            <a:r>
              <a:rPr lang="en-US" sz="2400" dirty="0"/>
              <a:t> 19   </a:t>
            </a:r>
            <a:r>
              <a:rPr lang="es-E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del Decreto 1851 de 2021</a:t>
            </a:r>
          </a:p>
          <a:p>
            <a:pPr algn="ctr" defTabSz="914400">
              <a:lnSpc>
                <a:spcPct val="90000"/>
              </a:lnSpc>
            </a:pPr>
            <a:endParaRPr lang="es-ES" sz="2400" dirty="0">
              <a:solidFill>
                <a:srgbClr val="333333"/>
              </a:solidFill>
              <a:highlight>
                <a:srgbClr val="FFFFFF"/>
              </a:highlight>
              <a:latin typeface="Work Sans" pitchFamily="2" charset="0"/>
            </a:endParaRPr>
          </a:p>
          <a:p>
            <a:pPr algn="ctr" defTabSz="914400">
              <a:lnSpc>
                <a:spcPct val="90000"/>
              </a:lnSpc>
            </a:pPr>
            <a:endParaRPr lang="en-US" sz="2400" dirty="0"/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3600" dirty="0"/>
              <a:t> 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1C2BA1-1A27-F177-C291-4C5F93AA0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4" t="23274" r="14326" b="37879"/>
          <a:stretch/>
        </p:blipFill>
        <p:spPr>
          <a:xfrm>
            <a:off x="1342383" y="3257538"/>
            <a:ext cx="11502570" cy="48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21399" y="1645633"/>
            <a:ext cx="9356201" cy="66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600" dirty="0"/>
              <a:t>PROCURADURIAS REGIONALES DE INSTRUCCIÓN </a:t>
            </a:r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2400" dirty="0"/>
              <a:t>Art. 75 modificado por el </a:t>
            </a:r>
            <a:r>
              <a:rPr lang="en-US" sz="2400" dirty="0" err="1"/>
              <a:t>artículo</a:t>
            </a:r>
            <a:r>
              <a:rPr lang="en-US" sz="2400" dirty="0"/>
              <a:t> 19   </a:t>
            </a:r>
            <a:r>
              <a:rPr lang="es-E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del Decreto 1851 de 2021</a:t>
            </a:r>
          </a:p>
          <a:p>
            <a:pPr algn="ctr" defTabSz="914400">
              <a:lnSpc>
                <a:spcPct val="90000"/>
              </a:lnSpc>
            </a:pPr>
            <a:endParaRPr lang="es-ES" sz="2400" dirty="0">
              <a:solidFill>
                <a:srgbClr val="333333"/>
              </a:solidFill>
              <a:highlight>
                <a:srgbClr val="FFFFFF"/>
              </a:highlight>
              <a:latin typeface="Work Sans" pitchFamily="2" charset="0"/>
            </a:endParaRPr>
          </a:p>
          <a:p>
            <a:pPr algn="ctr" defTabSz="914400">
              <a:lnSpc>
                <a:spcPct val="90000"/>
              </a:lnSpc>
            </a:pPr>
            <a:endParaRPr lang="en-US" sz="2400" dirty="0"/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3600" dirty="0"/>
              <a:t> 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D1D79-A4FB-E977-EA50-BD59C228B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14794" r="13982" b="56417"/>
          <a:stretch/>
        </p:blipFill>
        <p:spPr>
          <a:xfrm>
            <a:off x="740176" y="3498726"/>
            <a:ext cx="12332604" cy="37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21399" y="1645633"/>
            <a:ext cx="9356201" cy="66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600" dirty="0"/>
              <a:t>PROCURADURIAS DISTRITALES Y  PROVINCIALES DE INSTRUCCIÓN</a:t>
            </a:r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2400" dirty="0"/>
              <a:t>Art. 76,  modificado por el </a:t>
            </a:r>
            <a:r>
              <a:rPr lang="en-US" sz="2400" dirty="0" err="1"/>
              <a:t>artículo</a:t>
            </a:r>
            <a:r>
              <a:rPr lang="en-US" sz="2400" dirty="0"/>
              <a:t> 22   </a:t>
            </a:r>
            <a:r>
              <a:rPr lang="es-E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del Decreto 1851 de 2021</a:t>
            </a:r>
          </a:p>
          <a:p>
            <a:pPr algn="ctr" defTabSz="914400">
              <a:lnSpc>
                <a:spcPct val="90000"/>
              </a:lnSpc>
            </a:pPr>
            <a:endParaRPr lang="es-ES" sz="2400" dirty="0">
              <a:solidFill>
                <a:srgbClr val="333333"/>
              </a:solidFill>
              <a:highlight>
                <a:srgbClr val="FFFFFF"/>
              </a:highlight>
              <a:latin typeface="Work Sans" pitchFamily="2" charset="0"/>
            </a:endParaRPr>
          </a:p>
          <a:p>
            <a:pPr algn="ctr" defTabSz="914400">
              <a:lnSpc>
                <a:spcPct val="90000"/>
              </a:lnSpc>
            </a:pPr>
            <a:endParaRPr lang="en-US" sz="2400" dirty="0"/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3600" dirty="0"/>
              <a:t> 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653DE3-FC49-7910-68E2-6CB15878E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6" t="23951" r="14326" b="35859"/>
          <a:stretch/>
        </p:blipFill>
        <p:spPr>
          <a:xfrm>
            <a:off x="1339070" y="3817527"/>
            <a:ext cx="10646690" cy="45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112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413771" y="-372049"/>
            <a:ext cx="2010401" cy="20195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80805" y="619147"/>
            <a:ext cx="709904" cy="9465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047830" y="960871"/>
            <a:ext cx="756219" cy="100829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92307" y="0"/>
            <a:ext cx="3118893" cy="217189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ject 2"/>
          <p:cNvSpPr txBox="1"/>
          <p:nvPr/>
        </p:nvSpPr>
        <p:spPr>
          <a:xfrm>
            <a:off x="1921399" y="1645633"/>
            <a:ext cx="9356201" cy="662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es-ES" sz="2400" dirty="0">
              <a:solidFill>
                <a:srgbClr val="333333"/>
              </a:solidFill>
              <a:highlight>
                <a:srgbClr val="FFFFFF"/>
              </a:highlight>
              <a:latin typeface="Work Sans" pitchFamily="2" charset="0"/>
            </a:endParaRPr>
          </a:p>
          <a:p>
            <a:pPr algn="ctr" defTabSz="914400">
              <a:lnSpc>
                <a:spcPct val="90000"/>
              </a:lnSpc>
            </a:pPr>
            <a:endParaRPr lang="en-US" sz="2400" dirty="0"/>
          </a:p>
          <a:p>
            <a:pPr algn="ctr" defTabSz="914400">
              <a:lnSpc>
                <a:spcPct val="90000"/>
              </a:lnSpc>
            </a:pPr>
            <a:endParaRPr lang="en-US" sz="3600" dirty="0"/>
          </a:p>
          <a:p>
            <a:pPr algn="ctr" defTabSz="914400">
              <a:lnSpc>
                <a:spcPct val="90000"/>
              </a:lnSpc>
            </a:pPr>
            <a:r>
              <a:rPr lang="en-US" sz="3600" dirty="0"/>
              <a:t> </a:t>
            </a:r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endParaRPr lang="en-US" sz="2600" dirty="0"/>
          </a:p>
          <a:p>
            <a:pPr algn="ctr" defTabSz="914400">
              <a:lnSpc>
                <a:spcPct val="90000"/>
              </a:lnSpc>
            </a:pPr>
            <a:r>
              <a:rPr lang="en-US" sz="2600" dirty="0"/>
              <a:t>  </a:t>
            </a: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3978" y="8969401"/>
            <a:ext cx="1643964" cy="1088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64488" y="9464609"/>
            <a:ext cx="896393" cy="59379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2DFEA-DDDB-2CF9-D686-4C42CA242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4" t="26120" r="15998" b="20893"/>
          <a:stretch/>
        </p:blipFill>
        <p:spPr>
          <a:xfrm>
            <a:off x="1600200" y="1678059"/>
            <a:ext cx="10754039" cy="62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2B8F0-4F92-DD47-FE95-C33AD3F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95400"/>
            <a:ext cx="10972800" cy="6553200"/>
          </a:xfrm>
        </p:spPr>
        <p:txBody>
          <a:bodyPr>
            <a:normAutofit fontScale="90000"/>
          </a:bodyPr>
          <a:lstStyle/>
          <a:p>
            <a: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POLITICA PREVENTIVA PARA LA PROMOCION Y DEFENSA PARA LOS PUEBLOS ETNICOS </a:t>
            </a:r>
            <a:b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s-ES" sz="5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PARA LA ATENCIÓN CIUDADANA </a:t>
            </a:r>
            <a:br>
              <a:rPr lang="es-CO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6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4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152</Words>
  <Application>Microsoft Office PowerPoint</Application>
  <PresentationFormat>Personalizado</PresentationFormat>
  <Paragraphs>67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Aptos</vt:lpstr>
      <vt:lpstr>Arial</vt:lpstr>
      <vt:lpstr>Calibri</vt:lpstr>
      <vt:lpstr>Calibri Light</vt:lpstr>
      <vt:lpstr>Work Sans</vt:lpstr>
      <vt:lpstr>Office Theme</vt:lpstr>
      <vt:lpstr>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1) POLITICA PREVENTIVA PARA LA PROMOCION Y DEFENSA PARA LOS PUEBLOS ETNICOS    2) PROTOCOLO PARA LA ATENCIÓN CIUDADANA   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Claudia Lorena Tome Moncada</cp:lastModifiedBy>
  <cp:revision>117</cp:revision>
  <dcterms:created xsi:type="dcterms:W3CDTF">2022-10-04T21:42:56Z</dcterms:created>
  <dcterms:modified xsi:type="dcterms:W3CDTF">2024-07-26T14:31:37Z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2022-07-12T00:00:00Z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2022-10-04T00:00:00Z</vt:filetime>
  </property>
</Properties>
</file>