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sldIdLst>
    <p:sldId id="256" r:id="rId2"/>
    <p:sldId id="266" r:id="rId3"/>
    <p:sldId id="259" r:id="rId4"/>
    <p:sldId id="258" r:id="rId5"/>
    <p:sldId id="265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6" r:id="rId18"/>
    <p:sldId id="274" r:id="rId19"/>
    <p:sldId id="275" r:id="rId20"/>
    <p:sldId id="276" r:id="rId21"/>
    <p:sldId id="277" r:id="rId22"/>
    <p:sldId id="278" r:id="rId23"/>
    <p:sldId id="287" r:id="rId24"/>
    <p:sldId id="292" r:id="rId25"/>
    <p:sldId id="293" r:id="rId26"/>
    <p:sldId id="288" r:id="rId27"/>
    <p:sldId id="291" r:id="rId28"/>
    <p:sldId id="279" r:id="rId29"/>
    <p:sldId id="289" r:id="rId30"/>
    <p:sldId id="290" r:id="rId31"/>
    <p:sldId id="280" r:id="rId32"/>
    <p:sldId id="281" r:id="rId33"/>
    <p:sldId id="282" r:id="rId34"/>
    <p:sldId id="283" r:id="rId35"/>
    <p:sldId id="284" r:id="rId36"/>
    <p:sldId id="285" r:id="rId37"/>
    <p:sldId id="295" r:id="rId38"/>
    <p:sldId id="297" r:id="rId39"/>
    <p:sldId id="299" r:id="rId40"/>
    <p:sldId id="300" r:id="rId41"/>
    <p:sldId id="302" r:id="rId42"/>
    <p:sldId id="303" r:id="rId43"/>
    <p:sldId id="305" r:id="rId44"/>
    <p:sldId id="306" r:id="rId45"/>
    <p:sldId id="308" r:id="rId46"/>
    <p:sldId id="310" r:id="rId47"/>
    <p:sldId id="311" r:id="rId48"/>
    <p:sldId id="312" r:id="rId49"/>
    <p:sldId id="313" r:id="rId50"/>
    <p:sldId id="315" r:id="rId51"/>
    <p:sldId id="317" r:id="rId52"/>
    <p:sldId id="319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40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2" r:id="rId82"/>
    <p:sldId id="353" r:id="rId83"/>
    <p:sldId id="354" r:id="rId84"/>
    <p:sldId id="355" r:id="rId85"/>
    <p:sldId id="356" r:id="rId86"/>
    <p:sldId id="357" r:id="rId87"/>
    <p:sldId id="359" r:id="rId88"/>
    <p:sldId id="360" r:id="rId89"/>
    <p:sldId id="358" r:id="rId90"/>
    <p:sldId id="362" r:id="rId9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249" autoAdjust="0"/>
  </p:normalViewPr>
  <p:slideViewPr>
    <p:cSldViewPr snapToGrid="0">
      <p:cViewPr varScale="1">
        <p:scale>
          <a:sx n="88" d="100"/>
          <a:sy n="88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Relationship Id="rId4" Type="http://schemas.openxmlformats.org/officeDocument/2006/relationships/image" Target="../media/image10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33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8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7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30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8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4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67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9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3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28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6.png"/><Relationship Id="rId5" Type="http://schemas.openxmlformats.org/officeDocument/2006/relationships/image" Target="../media/image97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4.png"/><Relationship Id="rId9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0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4.png"/><Relationship Id="rId7" Type="http://schemas.openxmlformats.org/officeDocument/2006/relationships/image" Target="../media/image1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8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21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401AB748-B9E7-4AEC-AAB9-0EABDE63F8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34C38C-9A62-45F9-8781-47B58821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29"/>
            <a:ext cx="10909073" cy="1057655"/>
          </a:xfrm>
        </p:spPr>
        <p:txBody>
          <a:bodyPr>
            <a:normAutofit/>
          </a:bodyPr>
          <a:lstStyle/>
          <a:p>
            <a:r>
              <a:rPr lang="es-CO" sz="6000" dirty="0"/>
              <a:t>INFORME DE GESTIÓN 2018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0954B38-9C23-4C8B-AC5D-0E80CEA3B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91376A8-6B7C-49D5-B3B0-B1D81BC15C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431EFA9A-6737-4BEA-BEA6-E7D690D95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0289" y="811601"/>
            <a:ext cx="3312784" cy="32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73A16B78-E8EF-4C99-BDA5-80142980AE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3B0D8F16-5F3B-465F-9D06-983E2E8267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5DED356E-7923-4393-BAEA-0116D9D76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AutoShape 6" descr="Resultado de imagen para balanza justicia logo">
            <a:extLst>
              <a:ext uri="{FF2B5EF4-FFF2-40B4-BE49-F238E27FC236}">
                <a16:creationId xmlns:a16="http://schemas.microsoft.com/office/drawing/2014/main" xmlns="" id="{7B185788-171A-47D8-9BB3-A363A2D3F8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28145" y="773225"/>
            <a:ext cx="809171" cy="8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AutoShape 12" descr="Resultado de imagen para consejo superior de la judicatura logo">
            <a:extLst>
              <a:ext uri="{FF2B5EF4-FFF2-40B4-BE49-F238E27FC236}">
                <a16:creationId xmlns:a16="http://schemas.microsoft.com/office/drawing/2014/main" xmlns="" id="{158F3F3C-8C90-4048-9769-EC50100AD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189922"/>
            <a:ext cx="1391478" cy="139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AutoShape 14" descr="Resultado de imagen para consejo superior de la judicatura logo">
            <a:extLst>
              <a:ext uri="{FF2B5EF4-FFF2-40B4-BE49-F238E27FC236}">
                <a16:creationId xmlns:a16="http://schemas.microsoft.com/office/drawing/2014/main" xmlns="" id="{0357CE9D-26F2-45D4-882F-90921FA96D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951383"/>
            <a:ext cx="1630017" cy="163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4A506A9C-4B7E-47BA-9D0F-1FF463B6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376" y="2245056"/>
            <a:ext cx="2300273" cy="177421"/>
          </a:xfrm>
          <a:prstGeom prst="rect">
            <a:avLst/>
          </a:pr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xmlns="" id="{3A99E392-FFF7-4D5C-B1AE-4894BF2EEAF1}"/>
              </a:ext>
            </a:extLst>
          </p:cNvPr>
          <p:cNvSpPr txBox="1">
            <a:spLocks/>
          </p:cNvSpPr>
          <p:nvPr/>
        </p:nvSpPr>
        <p:spPr>
          <a:xfrm>
            <a:off x="9607894" y="5851277"/>
            <a:ext cx="2111141" cy="325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Cali, Valle del Cauca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E3F7260-03DA-47E8-AAF4-12598DD8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827" y="1463895"/>
            <a:ext cx="3711105" cy="18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9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47954A4-D7DF-4AA8-8FD1-B43551A55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" t="-1" r="1133" b="5949"/>
          <a:stretch/>
        </p:blipFill>
        <p:spPr>
          <a:xfrm>
            <a:off x="222261" y="0"/>
            <a:ext cx="9878516" cy="41881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27E6D33-1C5A-49FB-A5D9-6E4E45D2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9" y="4372130"/>
            <a:ext cx="9895724" cy="10360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855FE82-73C4-4BBB-9FCC-3D6077C1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29" y="5424235"/>
            <a:ext cx="9977097" cy="751975"/>
          </a:xfrm>
          <a:prstGeom prst="rect">
            <a:avLst/>
          </a:prstGeom>
        </p:spPr>
      </p:pic>
      <p:pic>
        <p:nvPicPr>
          <p:cNvPr id="10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B4167CE6-2823-44B9-8D2D-B4380F1F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8123" y="0"/>
            <a:ext cx="1343877" cy="13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0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3B7D49-8ABF-4BD6-868A-1E85F0CE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556083"/>
          </a:xfrm>
        </p:spPr>
        <p:txBody>
          <a:bodyPr>
            <a:normAutofit/>
          </a:bodyPr>
          <a:lstStyle/>
          <a:p>
            <a:pPr algn="ctr"/>
            <a: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Demanda Justicia Jurisdicción Contencioso Administrativo</a:t>
            </a:r>
            <a:b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– 2018 </a:t>
            </a:r>
            <a:endParaRPr lang="es-CO" sz="36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7D28D6E-8321-4A74-9C31-487142D94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92" y="1869187"/>
            <a:ext cx="7016832" cy="4100371"/>
          </a:xfrm>
          <a:prstGeom prst="rect">
            <a:avLst/>
          </a:prstGeom>
        </p:spPr>
      </p:pic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A6622863-A59F-43E0-8950-35658A4D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8123" y="0"/>
            <a:ext cx="1343877" cy="13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DDA2F80-B158-4E6F-91E1-CB24A976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293" y="4828969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5F9589E-B1E3-4F77-B258-7963B850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" y="69142"/>
            <a:ext cx="9946105" cy="989637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Demanda Justicia Jurisdicción Ordinaria Especialidad Penal</a:t>
            </a:r>
            <a:b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– 2018 </a:t>
            </a:r>
            <a:endParaRPr lang="es-CO" sz="36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30B133E9-2AB2-4CD1-A674-7A87DAE5C248}"/>
              </a:ext>
            </a:extLst>
          </p:cNvPr>
          <p:cNvSpPr txBox="1">
            <a:spLocks/>
          </p:cNvSpPr>
          <p:nvPr/>
        </p:nvSpPr>
        <p:spPr>
          <a:xfrm>
            <a:off x="0" y="770021"/>
            <a:ext cx="2486526" cy="5767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Año 2017</a:t>
            </a:r>
            <a:endParaRPr lang="es-CO" sz="2800" b="1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66A43741-3E1F-4EE6-B2AF-DFF680360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585" y="1346771"/>
            <a:ext cx="2869131" cy="49595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EDFDE1F-8CFA-490D-9C2D-C068EEFDA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05" y="1234480"/>
            <a:ext cx="2755332" cy="4959598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xmlns="" id="{306E11AA-2275-4621-A4C7-74F33E3E1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8661"/>
              </p:ext>
            </p:extLst>
          </p:nvPr>
        </p:nvGraphicFramePr>
        <p:xfrm>
          <a:off x="8163827" y="1234476"/>
          <a:ext cx="3673642" cy="4959602"/>
        </p:xfrm>
        <a:graphic>
          <a:graphicData uri="http://schemas.openxmlformats.org/drawingml/2006/table">
            <a:tbl>
              <a:tblPr firstRow="1" firstCol="1" bandRow="1"/>
              <a:tblGrid>
                <a:gridCol w="2411776">
                  <a:extLst>
                    <a:ext uri="{9D8B030D-6E8A-4147-A177-3AD203B41FA5}">
                      <a16:colId xmlns:a16="http://schemas.microsoft.com/office/drawing/2014/main" xmlns="" val="1556802698"/>
                    </a:ext>
                  </a:extLst>
                </a:gridCol>
                <a:gridCol w="1261866">
                  <a:extLst>
                    <a:ext uri="{9D8B030D-6E8A-4147-A177-3AD203B41FA5}">
                      <a16:colId xmlns:a16="http://schemas.microsoft.com/office/drawing/2014/main" xmlns="" val="2058837436"/>
                    </a:ext>
                  </a:extLst>
                </a:gridCol>
              </a:tblGrid>
              <a:tr h="58425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JUZGADOS PENALES MUNICIPALES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4719112"/>
                  </a:ext>
                </a:extLst>
              </a:tr>
              <a:tr h="343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TIPO DE ACTUACIÓN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INGRESOS 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4163348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CON PRESO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7127242"/>
                  </a:ext>
                </a:extLst>
              </a:tr>
              <a:tr h="281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SOLICITUD DE AUDIENCIAS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5572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8427931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SOLICITUD DE AUDIENCIAS PROGRAMADAS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6745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9938802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ALLANAMIENTO Y PREACURDO CON PRESO 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9368929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ALLANAMIENTO Y PREACURDO SIN PRESO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505205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FORMULACION DE ACUSACION CON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589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3160229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FORMULACION DE ACUSACION SIN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595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1708144"/>
                  </a:ext>
                </a:extLst>
              </a:tr>
              <a:tr h="281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PRECLUSION ESPECIAL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117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4950740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CON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85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2722278"/>
                  </a:ext>
                </a:extLst>
              </a:tr>
              <a:tr h="39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SIN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119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8483671"/>
                  </a:ext>
                </a:extLst>
              </a:tr>
              <a:tr h="281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ACTUACIONES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14009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2397141"/>
                  </a:ext>
                </a:extLst>
              </a:tr>
            </a:tbl>
          </a:graphicData>
        </a:graphic>
      </p:graphicFrame>
      <p:pic>
        <p:nvPicPr>
          <p:cNvPr id="1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58E64558-4042-45AF-A1AC-0ABD7822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5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DFE6AD8-4693-46AE-994D-424B2D4CD13B}"/>
              </a:ext>
            </a:extLst>
          </p:cNvPr>
          <p:cNvSpPr txBox="1">
            <a:spLocks/>
          </p:cNvSpPr>
          <p:nvPr/>
        </p:nvSpPr>
        <p:spPr>
          <a:xfrm>
            <a:off x="-352927" y="102063"/>
            <a:ext cx="2454443" cy="474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Año 2018</a:t>
            </a:r>
            <a:endParaRPr lang="es-CO" sz="2800" b="1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4E5E7ACE-0975-4621-87CE-BA7D684F2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35724"/>
              </p:ext>
            </p:extLst>
          </p:nvPr>
        </p:nvGraphicFramePr>
        <p:xfrm>
          <a:off x="340962" y="986548"/>
          <a:ext cx="3653521" cy="5061328"/>
        </p:xfrm>
        <a:graphic>
          <a:graphicData uri="http://schemas.openxmlformats.org/drawingml/2006/table">
            <a:tbl>
              <a:tblPr firstRow="1" firstCol="1" bandRow="1"/>
              <a:tblGrid>
                <a:gridCol w="2400857">
                  <a:extLst>
                    <a:ext uri="{9D8B030D-6E8A-4147-A177-3AD203B41FA5}">
                      <a16:colId xmlns:a16="http://schemas.microsoft.com/office/drawing/2014/main" xmlns="" val="4229462559"/>
                    </a:ext>
                  </a:extLst>
                </a:gridCol>
                <a:gridCol w="1252664">
                  <a:extLst>
                    <a:ext uri="{9D8B030D-6E8A-4147-A177-3AD203B41FA5}">
                      <a16:colId xmlns:a16="http://schemas.microsoft.com/office/drawing/2014/main" xmlns="" val="555945701"/>
                    </a:ext>
                  </a:extLst>
                </a:gridCol>
              </a:tblGrid>
              <a:tr h="2354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SALA PENAL TSDJC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0752822"/>
                  </a:ext>
                </a:extLst>
              </a:tr>
              <a:tr h="4881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TIPO DE ACTUACIÓN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INGRESOS 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2112685"/>
                  </a:ext>
                </a:extLst>
              </a:tr>
              <a:tr h="250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ACCIONES DE REVISION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0934583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APEL. AUTO INTERLOCUTORIO -J. P. CTO CONOC.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109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8185215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APEL. SENTENCIA -J. P. CTO CONOCIMIENTO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9537163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APEL. SENTENCIA -J. P. MPAL CONOCIMIENTO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4015490"/>
                  </a:ext>
                </a:extLst>
              </a:tr>
              <a:tr h="250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AUTO VARIOS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6820059"/>
                  </a:ext>
                </a:extLst>
              </a:tr>
              <a:tr h="250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AUTOS POR PRECLUSION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4629138"/>
                  </a:ext>
                </a:extLst>
              </a:tr>
              <a:tr h="250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ESCRITO DE ACUSACIÓN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3373022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FIJACION O COLISION DE COMPETENCIAS 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07712923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IMPEDIMENTOS Y RECUSACIONES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2625062"/>
                  </a:ext>
                </a:extLst>
              </a:tr>
              <a:tr h="250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RECURSO DE QUEJA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52572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SENTENCIA JUICIO ORAL, JUZ. PENALES DEL CTO.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207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0408702"/>
                  </a:ext>
                </a:extLst>
              </a:tr>
              <a:tr h="505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SENTENCIA JUICIO ORAL, JUZ. PENALES DEL CTO. ESPECIALIZADOS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2874286"/>
                  </a:ext>
                </a:extLst>
              </a:tr>
              <a:tr h="332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SENTENCIA JUICIO ORAL, JUZ. PENALES MPALES.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8927952"/>
                  </a:ext>
                </a:extLst>
              </a:tr>
              <a:tr h="250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ACTUACIONES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588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3039571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6F661CE-F09F-424A-81B4-9B51FFDB2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16" y="102063"/>
            <a:ext cx="3192379" cy="6254698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5862A997-595D-4294-B041-A1B420266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161964"/>
              </p:ext>
            </p:extLst>
          </p:nvPr>
        </p:nvGraphicFramePr>
        <p:xfrm>
          <a:off x="7787463" y="1427671"/>
          <a:ext cx="3776262" cy="4676311"/>
        </p:xfrm>
        <a:graphic>
          <a:graphicData uri="http://schemas.openxmlformats.org/drawingml/2006/table">
            <a:tbl>
              <a:tblPr firstRow="1" firstCol="1" bandRow="1"/>
              <a:tblGrid>
                <a:gridCol w="2500524">
                  <a:extLst>
                    <a:ext uri="{9D8B030D-6E8A-4147-A177-3AD203B41FA5}">
                      <a16:colId xmlns:a16="http://schemas.microsoft.com/office/drawing/2014/main" xmlns="" val="3320761395"/>
                    </a:ext>
                  </a:extLst>
                </a:gridCol>
                <a:gridCol w="1275738">
                  <a:extLst>
                    <a:ext uri="{9D8B030D-6E8A-4147-A177-3AD203B41FA5}">
                      <a16:colId xmlns:a16="http://schemas.microsoft.com/office/drawing/2014/main" xmlns="" val="450889651"/>
                    </a:ext>
                  </a:extLst>
                </a:gridCol>
              </a:tblGrid>
              <a:tr h="4864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JUZGADOS PENALES MUNICIPALES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1241751"/>
                  </a:ext>
                </a:extLst>
              </a:tr>
              <a:tr h="486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TIPO DE ACTUACIÓN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INGRESOS 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4051968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CON PRESO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135750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SIN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645310"/>
                  </a:ext>
                </a:extLst>
              </a:tr>
              <a:tr h="239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SOLICITUD DE AUDIENCIAS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7308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8743409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SOLICITUD DE AUDIENCIAS PROGRAMADAS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5527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6477474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ALLANAMIENTO Y PREACURDO CON PRESO 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9872508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ALLANAMIENTO Y PREACURDO SIN PRESO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1375329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FORMULACION DE ACUSACION CON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0203263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FORMULACION DE ACUSACION SIN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439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1552415"/>
                  </a:ext>
                </a:extLst>
              </a:tr>
              <a:tr h="239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PRECLUSION ESPECIAL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99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2098301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CON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298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4604740"/>
                  </a:ext>
                </a:extLst>
              </a:tr>
              <a:tr h="331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PROCEDIMIENTO ESPECIAL ABREVIADO SIN PRESO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432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4588766"/>
                  </a:ext>
                </a:extLst>
              </a:tr>
              <a:tr h="239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7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ACTUACIONES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14557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0780268"/>
                  </a:ext>
                </a:extLst>
              </a:tr>
            </a:tbl>
          </a:graphicData>
        </a:graphic>
      </p:graphicFrame>
      <p:pic>
        <p:nvPicPr>
          <p:cNvPr id="10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D906D08D-4546-41D1-821D-D1D3CC77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6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EBCC035-CF92-4B23-B412-90382640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79" y="256902"/>
            <a:ext cx="7513806" cy="597736"/>
          </a:xfrm>
        </p:spPr>
        <p:txBody>
          <a:bodyPr>
            <a:normAutofit/>
          </a:bodyPr>
          <a:lstStyle/>
          <a:p>
            <a:pPr algn="ctr"/>
            <a:r>
              <a:rPr lang="es-CO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Consolidado año 2017 y 2018</a:t>
            </a:r>
            <a:endParaRPr lang="es-CO" sz="3600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xmlns="" id="{736783AE-57DD-42B5-A3A9-B3582688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97" y="944749"/>
            <a:ext cx="8518552" cy="5238910"/>
          </a:xfrm>
          <a:prstGeom prst="rect">
            <a:avLst/>
          </a:prstGeom>
        </p:spPr>
      </p:pic>
      <p:pic>
        <p:nvPicPr>
          <p:cNvPr id="12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87B0E81B-CD54-4E3B-A8B3-B45777505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5FBBF66-767F-443A-98B7-1BF5F41B1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289" y="5086848"/>
            <a:ext cx="3293708" cy="11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27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F7709DE-B3F7-4529-937A-57901FAD9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10" y="2416844"/>
            <a:ext cx="10662834" cy="178093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AF4650A-BDBF-44DC-BF1A-B93A2A06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05" y="395348"/>
            <a:ext cx="10058400" cy="747819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Demanda justicia Cali 2018</a:t>
            </a:r>
            <a:endParaRPr lang="es-CO" sz="4000" b="1" dirty="0"/>
          </a:p>
        </p:txBody>
      </p:sp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62BE15C1-C15B-47B4-9F48-03D344EC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054" y="-578"/>
            <a:ext cx="1465403" cy="144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70B0C0A-B07A-4F08-A0EC-E31901A55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281" y="4823024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C796C2E-A917-4D20-98A4-EAC270922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710" y="1403309"/>
            <a:ext cx="5043420" cy="435919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6A0D433-F8E9-4658-9344-7AF70BA91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92492"/>
            <a:ext cx="10058400" cy="80628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Juzgados de Ejecución Civiles Municipales</a:t>
            </a:r>
            <a:endParaRPr lang="es-CO" sz="4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23D28C7-0EC9-4E8D-BE52-95D54E79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477" y="1442701"/>
            <a:ext cx="5365248" cy="4280407"/>
          </a:xfrm>
          <a:prstGeom prst="rect">
            <a:avLst/>
          </a:prstGeom>
        </p:spPr>
      </p:pic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A928EAAE-C754-4F50-A704-C3FE3989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5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xmlns="" id="{9F6F9186-B3B5-497A-84D1-8040950A0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38" y="2098417"/>
            <a:ext cx="7727292" cy="3811064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8C7AC94-9E7C-407B-A7D4-C2D60188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Estadísticas Juzgados Civiles Municipales de Ejecución de Sentencias </a:t>
            </a:r>
            <a:endParaRPr lang="es-CO" sz="4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45DCC44-EC24-4040-B96F-CEFDEA0D0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837" y="4944970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3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C6F9E40-35C1-4FA2-A8D4-0C627E77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577516"/>
            <a:ext cx="11515240" cy="5165558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Implementación cuenta Única.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Depuración archivo de gestión y traslado del archivo del juzgado décimo.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Organización del espacio del archivo Facilitativo e inicio digitalización.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Creación de la Intranet.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Aplicativo de consulta depósitos judiciales disponibles para el usuario.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Construcción flujogramas  de las actuaciones procesales para su registro en Justicia XXI.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Cambios de estado masivo de los depósitos judiciales.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Prescripción de 659 depósitos judiciales por valor de $138.657.707 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Reporte a Administración Judicial del arancel judicial por valor de $373.601.053 de junio a diciembre del 2018.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Renovación y ampliación cámaras de seguridad.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70"/>
              </a:spcAft>
              <a:buFont typeface="Symbol" panose="05050102010706020507" pitchFamily="18" charset="2"/>
              <a:buChar char=""/>
            </a:pPr>
            <a:r>
              <a:rPr lang="es-ES" sz="72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Ajuste de las funciones según las áreas definidas en la estructura. </a:t>
            </a:r>
            <a:endParaRPr lang="es-CO" sz="7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7E7F872-35D3-4A12-90CB-29D040C94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126" y="134497"/>
            <a:ext cx="7427495" cy="44301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Logros </a:t>
            </a:r>
            <a:endParaRPr lang="es-CO" sz="4000" b="1" dirty="0"/>
          </a:p>
        </p:txBody>
      </p:sp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FA47D14C-2BE1-4294-BE78-4FC307A5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70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E816609-B95F-4D18-B34A-E443A205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0" y="67556"/>
            <a:ext cx="10058400" cy="61423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Gestión Juzgados de Ejecución Civiles del Circuito</a:t>
            </a:r>
            <a:endParaRPr lang="es-CO" sz="4000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07583BC-B5DC-4090-9464-350DBF09646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4" y="810125"/>
            <a:ext cx="5770536" cy="54944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1DE6A76-BD6E-4C29-B801-3CDBA0B96F70}"/>
              </a:ext>
            </a:extLst>
          </p:cNvPr>
          <p:cNvSpPr/>
          <p:nvPr/>
        </p:nvSpPr>
        <p:spPr>
          <a:xfrm>
            <a:off x="6320590" y="2550227"/>
            <a:ext cx="5318637" cy="134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los años 2016 y 2018 los usuarios atendidos por la Oficina de Apoyo se redujeron en un 28%.  Es decir, se atendieron cerca de 8.000 usuarios menos.  </a:t>
            </a:r>
            <a:endParaRPr lang="es-CO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99ECCE05-50C5-4502-9311-68A4841B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87A9AFF-1F16-4BF6-8CA4-BD6B6C1F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014" y="4844467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187370E-00BC-4144-84A8-B7D12DA56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846263"/>
            <a:ext cx="11357811" cy="4022725"/>
          </a:xfrm>
        </p:spPr>
        <p:txBody>
          <a:bodyPr anchor="ctr">
            <a:normAutofit/>
          </a:bodyPr>
          <a:lstStyle/>
          <a:p>
            <a:pPr algn="ctr"/>
            <a:r>
              <a:rPr lang="es-CO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Acuerdo PCSJA18-11092 </a:t>
            </a:r>
          </a:p>
        </p:txBody>
      </p:sp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9C7356FA-A17C-41CB-A45C-77A92DCB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6915" y="128337"/>
            <a:ext cx="2605085" cy="256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0F1F3ED-F543-4373-9A1E-383A5556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239" y="5163032"/>
            <a:ext cx="2925218" cy="10541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C9173FC-EB95-4E0D-9883-39D6AE53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4" y="443953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402274C9-95F0-456E-ADCE-AE6633E3241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5" y="192505"/>
            <a:ext cx="6793967" cy="59355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C04D94-1B37-4F6D-A03A-29BE3AB0BA1A}"/>
              </a:ext>
            </a:extLst>
          </p:cNvPr>
          <p:cNvSpPr/>
          <p:nvPr/>
        </p:nvSpPr>
        <p:spPr>
          <a:xfrm>
            <a:off x="7363327" y="1992049"/>
            <a:ext cx="4027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Entre los años 2016 y 2018 los memoriales radicados y pasados al despacho para decidir se redujeron en un 14%.  Es decir, se tramitaron cerca de 3.000 memoriales menos. </a:t>
            </a:r>
            <a:endParaRPr lang="es-CO" dirty="0"/>
          </a:p>
        </p:txBody>
      </p:sp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B0043E9A-BAF2-4098-9252-0253E535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18ADA3E-93E2-4562-BACA-7E510AA73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512" y="4801881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73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EB3A8547-3A2F-4740-A32E-32E21D4B5BC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7" y="260621"/>
            <a:ext cx="6892510" cy="597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0BFA1138-A3D9-4D6A-97DF-E396AAAC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808" y="-577"/>
            <a:ext cx="1386650" cy="136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64101F5-F1B3-45EF-85C4-1B1F019C0885}"/>
              </a:ext>
            </a:extLst>
          </p:cNvPr>
          <p:cNvSpPr/>
          <p:nvPr/>
        </p:nvSpPr>
        <p:spPr>
          <a:xfrm>
            <a:off x="6718459" y="3763773"/>
            <a:ext cx="4714405" cy="230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15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productividad real de los despachos entre los años 2016 y 2018 se redujo en un 28%.  En la decisión de las peticiones de los sujetos procesales se pasó de 84 a 60 providencias promedio notificadas en una semana por juzgado.</a:t>
            </a:r>
            <a:endParaRPr lang="es-CO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908FB35-8FB1-4A37-AD04-2FFBF5221CF2}"/>
              </a:ext>
            </a:extLst>
          </p:cNvPr>
          <p:cNvSpPr/>
          <p:nvPr/>
        </p:nvSpPr>
        <p:spPr>
          <a:xfrm>
            <a:off x="7424673" y="1984470"/>
            <a:ext cx="3743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La menor cantidad de memoriales radicados y el menor paso de expedientes al despacho.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83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ta de prensa Red Juvenil de Arbitraje">
            <a:hlinkClick r:id="" action="ppaction://media"/>
            <a:extLst>
              <a:ext uri="{FF2B5EF4-FFF2-40B4-BE49-F238E27FC236}">
                <a16:creationId xmlns:a16="http://schemas.microsoft.com/office/drawing/2014/main" xmlns="" id="{5D84304C-C148-40A2-A064-037DF02182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673" y="1091060"/>
            <a:ext cx="8974181" cy="5003479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8F371134-080A-4DEF-822E-FA7E7D8C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4" y="0"/>
            <a:ext cx="10058400" cy="640920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 de prensa evento de Arbitraje </a:t>
            </a:r>
            <a:endParaRPr lang="es-CO" sz="4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8F645D1-9047-4B13-BA5D-5999A2BB8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744" y="5236886"/>
            <a:ext cx="2591303" cy="496504"/>
          </a:xfrm>
          <a:prstGeom prst="rect">
            <a:avLst/>
          </a:prstGeom>
        </p:spPr>
      </p:pic>
      <p:pic>
        <p:nvPicPr>
          <p:cNvPr id="16386" name="Picture 2" descr="Resultado de imagen para logo consejo de estado">
            <a:extLst>
              <a:ext uri="{FF2B5EF4-FFF2-40B4-BE49-F238E27FC236}">
                <a16:creationId xmlns:a16="http://schemas.microsoft.com/office/drawing/2014/main" xmlns="" id="{7832E0EF-6445-4818-A809-662F21C7A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0"/>
          <a:stretch/>
        </p:blipFill>
        <p:spPr bwMode="auto">
          <a:xfrm>
            <a:off x="10047551" y="4043856"/>
            <a:ext cx="2089906" cy="9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D173E0BC-90B4-4E42-B457-23EFA95F2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7863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7F5319A-B2F3-41AE-8DD6-5B2D33E76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0855" y="3051440"/>
            <a:ext cx="2591303" cy="9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suelo, persona, interior, pared&#10;&#10;Descripción generada automáticamente">
            <a:extLst>
              <a:ext uri="{FF2B5EF4-FFF2-40B4-BE49-F238E27FC236}">
                <a16:creationId xmlns:a16="http://schemas.microsoft.com/office/drawing/2014/main" xmlns="" id="{E81C0A47-951D-4ECD-BF45-33EF92EDD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324" y="1162143"/>
            <a:ext cx="7521271" cy="5055022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A6E1AC4-9F52-4912-8674-695A73650D8D}"/>
              </a:ext>
            </a:extLst>
          </p:cNvPr>
          <p:cNvSpPr txBox="1">
            <a:spLocks/>
          </p:cNvSpPr>
          <p:nvPr/>
        </p:nvSpPr>
        <p:spPr>
          <a:xfrm>
            <a:off x="0" y="154641"/>
            <a:ext cx="10058400" cy="640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 Gestión Mejores Servidores Judiciales 2018 </a:t>
            </a:r>
            <a:endParaRPr lang="es-CO" sz="4000" b="1" dirty="0"/>
          </a:p>
        </p:txBody>
      </p:sp>
      <p:pic>
        <p:nvPicPr>
          <p:cNvPr id="9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4EC076DE-A533-4706-B251-C30C68E0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3870" y="76298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16FEB40-DF1B-4901-9422-F1646AAFC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244" y="4890962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28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rsona, interior, pose, pared&#10;&#10;Descripción generada automáticamente">
            <a:extLst>
              <a:ext uri="{FF2B5EF4-FFF2-40B4-BE49-F238E27FC236}">
                <a16:creationId xmlns:a16="http://schemas.microsoft.com/office/drawing/2014/main" xmlns="" id="{1D5DD5F4-B471-4A9B-A081-F48B1969E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743" y="1044404"/>
            <a:ext cx="6993247" cy="5244936"/>
          </a:xfr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9984F84F-9941-422B-B693-0884DB705F4A}"/>
              </a:ext>
            </a:extLst>
          </p:cNvPr>
          <p:cNvSpPr txBox="1">
            <a:spLocks/>
          </p:cNvSpPr>
          <p:nvPr/>
        </p:nvSpPr>
        <p:spPr>
          <a:xfrm>
            <a:off x="0" y="154641"/>
            <a:ext cx="10058400" cy="640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 Gestión Mejores Servidores Judiciales 2018 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0397F3F2-9DED-459F-9487-BE0246D5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F01AD27-BFB3-4A01-B0E0-C1D00F6D2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87" y="4963137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9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persona, suelo, de pie, interior&#10;&#10;Descripción generada automáticamente">
            <a:extLst>
              <a:ext uri="{FF2B5EF4-FFF2-40B4-BE49-F238E27FC236}">
                <a16:creationId xmlns:a16="http://schemas.microsoft.com/office/drawing/2014/main" xmlns="" id="{97B8897A-5074-40DF-9DB5-18A23BA1C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304" y="988135"/>
            <a:ext cx="7073686" cy="5305265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B185959-E9D2-44CC-9BCF-672C78E492E5}"/>
              </a:ext>
            </a:extLst>
          </p:cNvPr>
          <p:cNvSpPr txBox="1">
            <a:spLocks/>
          </p:cNvSpPr>
          <p:nvPr/>
        </p:nvSpPr>
        <p:spPr>
          <a:xfrm>
            <a:off x="0" y="154641"/>
            <a:ext cx="10058400" cy="640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 Gestión Mejores Servidores Judiciales 2018 </a:t>
            </a:r>
            <a:endParaRPr lang="es-CO" sz="4000" b="1" dirty="0"/>
          </a:p>
        </p:txBody>
      </p:sp>
      <p:pic>
        <p:nvPicPr>
          <p:cNvPr id="7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B7EF3451-CEA7-4208-8024-7526F527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BFA644F-C568-4ADA-BE74-1077BBAC4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787" y="4963137"/>
            <a:ext cx="3680213" cy="13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2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C1698BD7-90B8-43B2-85C8-A6EEB090F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204"/>
          <a:stretch/>
        </p:blipFill>
        <p:spPr>
          <a:xfrm>
            <a:off x="4795014" y="708061"/>
            <a:ext cx="3990535" cy="6069706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1C8B6CC-2A56-4E89-9DD9-4ADB5893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994" y="80233"/>
            <a:ext cx="10058400" cy="484700"/>
          </a:xfrm>
        </p:spPr>
        <p:txBody>
          <a:bodyPr>
            <a:normAutofit/>
          </a:bodyPr>
          <a:lstStyle/>
          <a:p>
            <a:pPr algn="ctr"/>
            <a:r>
              <a:rPr lang="es-CO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Certificaciones Nacional e Internacional en Gestión de Calidad</a:t>
            </a:r>
            <a:endParaRPr lang="es-CO" sz="2800" b="1" dirty="0"/>
          </a:p>
        </p:txBody>
      </p:sp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03C6A494-3337-423B-9AB4-9E187DBF7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43"/>
          <a:stretch/>
        </p:blipFill>
        <p:spPr>
          <a:xfrm>
            <a:off x="187696" y="914107"/>
            <a:ext cx="4496845" cy="58636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528048A-69DD-4B1B-85FD-5ECB9C37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77" y="1858653"/>
            <a:ext cx="2551234" cy="919364"/>
          </a:xfrm>
          <a:prstGeom prst="rect">
            <a:avLst/>
          </a:prstGeom>
        </p:spPr>
      </p:pic>
      <p:pic>
        <p:nvPicPr>
          <p:cNvPr id="10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8B606178-A4B4-4432-AE70-701314C2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certificaciones2">
            <a:extLst>
              <a:ext uri="{FF2B5EF4-FFF2-40B4-BE49-F238E27FC236}">
                <a16:creationId xmlns:a16="http://schemas.microsoft.com/office/drawing/2014/main" xmlns="" id="{E6CE106E-936E-4B30-9893-0E9311E52F1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718" y="5409795"/>
            <a:ext cx="2220051" cy="885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890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terior, pared, persona, mesa&#10;&#10;Descripción generada automáticamente">
            <a:extLst>
              <a:ext uri="{FF2B5EF4-FFF2-40B4-BE49-F238E27FC236}">
                <a16:creationId xmlns:a16="http://schemas.microsoft.com/office/drawing/2014/main" xmlns="" id="{B36FFC5A-19A7-4F17-AEEB-1C10A8AF7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13" y="1128497"/>
            <a:ext cx="8749478" cy="4935253"/>
          </a:xfr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A7ABD7E-687C-428F-B1CE-A0F65464E20D}"/>
              </a:ext>
            </a:extLst>
          </p:cNvPr>
          <p:cNvSpPr txBox="1">
            <a:spLocks/>
          </p:cNvSpPr>
          <p:nvPr/>
        </p:nvSpPr>
        <p:spPr>
          <a:xfrm>
            <a:off x="-154744" y="248200"/>
            <a:ext cx="10058400" cy="6409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Diplomado en Gestión de Calidad </a:t>
            </a:r>
            <a:endParaRPr lang="es-CO" sz="4000" b="1" dirty="0"/>
          </a:p>
        </p:txBody>
      </p:sp>
      <p:pic>
        <p:nvPicPr>
          <p:cNvPr id="12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AB84B7BC-14E4-408F-BAFB-7E6DE6A4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6AF190F-C2C8-4442-BBF5-D12C311DA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291" y="5317307"/>
            <a:ext cx="2735650" cy="9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24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36A5C404-66FD-44B8-9003-2CE9AEDF54C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" y="2051183"/>
            <a:ext cx="7764378" cy="4079224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178B319-C996-4B65-8808-BFAB160E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2" y="627591"/>
            <a:ext cx="10058400" cy="710030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Vigilancias judiciales </a:t>
            </a:r>
            <a:endParaRPr lang="es-CO" sz="40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FFDED52-F357-4E13-BA8E-B92EE770FA90}"/>
              </a:ext>
            </a:extLst>
          </p:cNvPr>
          <p:cNvSpPr/>
          <p:nvPr/>
        </p:nvSpPr>
        <p:spPr>
          <a:xfrm>
            <a:off x="8061159" y="5768744"/>
            <a:ext cx="3400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FUENTE: Consejo Seccional de la Judicatura del Valle del Cauca</a:t>
            </a:r>
            <a:endParaRPr lang="es-CO" sz="1200" b="1" i="1" dirty="0"/>
          </a:p>
        </p:txBody>
      </p:sp>
      <p:pic>
        <p:nvPicPr>
          <p:cNvPr id="7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05C840C8-28D1-4086-A6F1-29490D7B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615" y="1223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51715E6-01AA-4958-A743-E015C617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103" y="217519"/>
            <a:ext cx="3108282" cy="11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7DBFD0F-6052-43CC-8C39-5335356F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4" y="152513"/>
            <a:ext cx="10058400" cy="639445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Escalafón 2018</a:t>
            </a:r>
            <a:endParaRPr lang="es-CO" sz="4000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CBE9200-3F82-49F4-AB63-9A5C6CCC086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7655" r="25032" b="16808"/>
          <a:stretch/>
        </p:blipFill>
        <p:spPr bwMode="auto">
          <a:xfrm>
            <a:off x="295422" y="1845581"/>
            <a:ext cx="2982350" cy="2588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CF3C5666-E6FE-4F74-99C6-A295EA711D15}"/>
              </a:ext>
            </a:extLst>
          </p:cNvPr>
          <p:cNvSpPr/>
          <p:nvPr/>
        </p:nvSpPr>
        <p:spPr>
          <a:xfrm>
            <a:off x="266402" y="4600994"/>
            <a:ext cx="2419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Total de Cargos de Magistrados 2018: 69</a:t>
            </a:r>
            <a:endParaRPr lang="es-CO" sz="1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16820A5-BFB6-4CA0-9026-E6ABC3F9C86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8405" r="19918" b="17966"/>
          <a:stretch/>
        </p:blipFill>
        <p:spPr bwMode="auto">
          <a:xfrm>
            <a:off x="4686447" y="1845581"/>
            <a:ext cx="3298727" cy="2219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AF4AC368-4578-4360-9384-7C2924D155C7}"/>
              </a:ext>
            </a:extLst>
          </p:cNvPr>
          <p:cNvSpPr/>
          <p:nvPr/>
        </p:nvSpPr>
        <p:spPr>
          <a:xfrm>
            <a:off x="3048000" y="40646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b="1" dirty="0"/>
              <a:t>Total de Cargos de Jueces 2018: 420</a:t>
            </a:r>
            <a:endParaRPr lang="es-CO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7DE9920-7EFC-4682-B58D-EB665E64FE55}"/>
              </a:ext>
            </a:extLst>
          </p:cNvPr>
          <p:cNvSpPr/>
          <p:nvPr/>
        </p:nvSpPr>
        <p:spPr>
          <a:xfrm>
            <a:off x="266402" y="1232315"/>
            <a:ext cx="440383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7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ESCALAFON DE MAGISTRADOS 2018</a:t>
            </a:r>
            <a:endParaRPr lang="es-CO" sz="16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682CF69-5260-4E9A-BB9F-6B09BE281CE1}"/>
              </a:ext>
            </a:extLst>
          </p:cNvPr>
          <p:cNvSpPr/>
          <p:nvPr/>
        </p:nvSpPr>
        <p:spPr>
          <a:xfrm>
            <a:off x="4310896" y="1312849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ESCALAFON DE JUECES 2018</a:t>
            </a:r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D5796A79-E83F-4B5D-B9D0-A66CE2D5D0B0}"/>
              </a:ext>
            </a:extLst>
          </p:cNvPr>
          <p:cNvSpPr/>
          <p:nvPr/>
        </p:nvSpPr>
        <p:spPr>
          <a:xfrm>
            <a:off x="7985174" y="1413741"/>
            <a:ext cx="3666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ESCALAFON DE EMPLEADOS 2018</a:t>
            </a:r>
            <a:endParaRPr lang="es-CO" sz="1600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xmlns="" id="{791B14BA-B2BB-4DCC-8324-FF0D2BF36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216741"/>
              </p:ext>
            </p:extLst>
          </p:nvPr>
        </p:nvGraphicFramePr>
        <p:xfrm>
          <a:off x="3868615" y="4538150"/>
          <a:ext cx="3102565" cy="1550021"/>
        </p:xfrm>
        <a:graphic>
          <a:graphicData uri="http://schemas.openxmlformats.org/drawingml/2006/table">
            <a:tbl>
              <a:tblPr firstRow="1" firstCol="1" bandRow="1"/>
              <a:tblGrid>
                <a:gridCol w="2511081">
                  <a:extLst>
                    <a:ext uri="{9D8B030D-6E8A-4147-A177-3AD203B41FA5}">
                      <a16:colId xmlns:a16="http://schemas.microsoft.com/office/drawing/2014/main" xmlns="" val="369318673"/>
                    </a:ext>
                  </a:extLst>
                </a:gridCol>
                <a:gridCol w="591484">
                  <a:extLst>
                    <a:ext uri="{9D8B030D-6E8A-4147-A177-3AD203B41FA5}">
                      <a16:colId xmlns:a16="http://schemas.microsoft.com/office/drawing/2014/main" xmlns="" val="86194089"/>
                    </a:ext>
                  </a:extLst>
                </a:gridCol>
              </a:tblGrid>
              <a:tr h="37048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Novedades Administrativas 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Escalafón de Jueces 2018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647567"/>
                  </a:ext>
                </a:extLst>
              </a:tr>
              <a:tr h="242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Lista de Elegibles Enviadas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9572329"/>
                  </a:ext>
                </a:extLst>
              </a:tr>
              <a:tr h="196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Solicitudes de traslado: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514772"/>
                  </a:ext>
                </a:extLst>
              </a:tr>
              <a:tr h="5557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Posesión en propiedad en aplicación de Listas de Elegibles o Traslados: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s-CO" sz="12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9687529"/>
                  </a:ext>
                </a:extLst>
              </a:tr>
              <a:tr h="1852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109351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E3A4144-622E-4F1C-B9DB-AC5C1F864E0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9" t="3916" r="21790"/>
          <a:stretch/>
        </p:blipFill>
        <p:spPr bwMode="auto">
          <a:xfrm>
            <a:off x="8764174" y="1979269"/>
            <a:ext cx="2982349" cy="2454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xmlns="" id="{35ED0759-250C-483E-A0D5-6598EE901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166526"/>
              </p:ext>
            </p:extLst>
          </p:nvPr>
        </p:nvGraphicFramePr>
        <p:xfrm>
          <a:off x="8643960" y="4515355"/>
          <a:ext cx="3102564" cy="1550021"/>
        </p:xfrm>
        <a:graphic>
          <a:graphicData uri="http://schemas.openxmlformats.org/drawingml/2006/table">
            <a:tbl>
              <a:tblPr firstRow="1" firstCol="1" bandRow="1"/>
              <a:tblGrid>
                <a:gridCol w="2511080">
                  <a:extLst>
                    <a:ext uri="{9D8B030D-6E8A-4147-A177-3AD203B41FA5}">
                      <a16:colId xmlns:a16="http://schemas.microsoft.com/office/drawing/2014/main" xmlns="" val="369318673"/>
                    </a:ext>
                  </a:extLst>
                </a:gridCol>
                <a:gridCol w="591484">
                  <a:extLst>
                    <a:ext uri="{9D8B030D-6E8A-4147-A177-3AD203B41FA5}">
                      <a16:colId xmlns:a16="http://schemas.microsoft.com/office/drawing/2014/main" xmlns="" val="86194089"/>
                    </a:ext>
                  </a:extLst>
                </a:gridCol>
              </a:tblGrid>
              <a:tr h="37048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Novedades Administrativas 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Escalafón de Empleados 2018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647567"/>
                  </a:ext>
                </a:extLst>
              </a:tr>
              <a:tr h="2420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Lista de Elegibles Enviadas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9572329"/>
                  </a:ext>
                </a:extLst>
              </a:tr>
              <a:tr h="196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Solicitudes de traslado: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514772"/>
                  </a:ext>
                </a:extLst>
              </a:tr>
              <a:tr h="5557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Posesión en propiedad en aplicación de Listas de Elegibles o Traslados: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9687529"/>
                  </a:ext>
                </a:extLst>
              </a:tr>
              <a:tr h="1852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O" sz="12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109351"/>
                  </a:ext>
                </a:extLst>
              </a:tr>
            </a:tbl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BF7FD610-18F0-4436-9F44-07F8C0F3B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718" y="68107"/>
            <a:ext cx="3108282" cy="11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387B1A-B775-4BFA-9127-0ECC9304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6462"/>
            <a:ext cx="10772274" cy="930443"/>
          </a:xfrm>
        </p:spPr>
        <p:txBody>
          <a:bodyPr>
            <a:normAutofit/>
          </a:bodyPr>
          <a:lstStyle/>
          <a:p>
            <a:pPr algn="ctr"/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Acuerdo PCSJA18-11092 </a:t>
            </a:r>
          </a:p>
        </p:txBody>
      </p:sp>
      <p:sp>
        <p:nvSpPr>
          <p:cNvPr id="4" name="AutoShape 2" descr="Resultado de imagen para consejo superior de la judicatura logo">
            <a:extLst>
              <a:ext uri="{FF2B5EF4-FFF2-40B4-BE49-F238E27FC236}">
                <a16:creationId xmlns:a16="http://schemas.microsoft.com/office/drawing/2014/main" xmlns="" id="{B5FD6317-5A87-480A-AC18-30A0D6E19E7F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ES" dirty="0"/>
              <a:t>El Consejo Superior, en su sesión del 29 de agosto de 2018 en apoyo a la gestión del Consejo Seccional, decidió disponer las partidas presupuestales para la compra de nueve (9) ascensores para las torres A y B del Palacio de Justicia “Pedro Elías Serrano Abadía”. </a:t>
            </a:r>
          </a:p>
          <a:p>
            <a:pPr marL="0" indent="0" algn="just">
              <a:buNone/>
            </a:pPr>
            <a:r>
              <a:rPr lang="es-ES" dirty="0"/>
              <a:t>En el Acuerdo PCSJA18-11092 del 19 de septiembre de 2018, en donde se asignaron recursos por $ 2.392.361.210</a:t>
            </a:r>
          </a:p>
          <a:p>
            <a:endParaRPr lang="es-ES" dirty="0"/>
          </a:p>
          <a:p>
            <a:pPr>
              <a:buClr>
                <a:schemeClr val="tx1"/>
              </a:buClr>
              <a:buSzPct val="103000"/>
              <a:buFont typeface="Arial" panose="020B0604020202020204" pitchFamily="34" charset="0"/>
              <a:buChar char="•"/>
            </a:pPr>
            <a:r>
              <a:rPr lang="es-ES" dirty="0"/>
              <a:t>  Se declaró la urgencia manifiesta para acelerar el proceso de contratación. </a:t>
            </a:r>
          </a:p>
          <a:p>
            <a:pPr>
              <a:buClr>
                <a:schemeClr val="tx1"/>
              </a:buClr>
              <a:buSzPct val="103000"/>
              <a:buFont typeface="Arial" panose="020B0604020202020204" pitchFamily="34" charset="0"/>
              <a:buChar char="•"/>
            </a:pPr>
            <a:r>
              <a:rPr lang="es-ES" dirty="0"/>
              <a:t>  Se logró la solución definitiva con ascensores de reconocida marca. </a:t>
            </a:r>
          </a:p>
          <a:p>
            <a:pPr>
              <a:buClr>
                <a:schemeClr val="tx1"/>
              </a:buClr>
              <a:buSzPct val="103000"/>
              <a:buFont typeface="Arial" panose="020B0604020202020204" pitchFamily="34" charset="0"/>
              <a:buChar char="•"/>
            </a:pPr>
            <a:r>
              <a:rPr lang="es-ES" dirty="0"/>
              <a:t>  Se logró que la gobernación del Valle del Cauca, ofreciera $600.000.000</a:t>
            </a:r>
            <a:endParaRPr lang="es-CO" dirty="0"/>
          </a:p>
        </p:txBody>
      </p:sp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FD1C491C-20C5-41CB-B32C-51A9F1D2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FD17A8-3719-4DF5-84ED-A605C8093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445" y="5226094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7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4728CA89-03E5-45BA-8D5D-245B03F2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175" y="22226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xmlns="" id="{017E934C-E73D-49D0-9F47-1D4831773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73419"/>
              </p:ext>
            </p:extLst>
          </p:nvPr>
        </p:nvGraphicFramePr>
        <p:xfrm>
          <a:off x="0" y="-46699"/>
          <a:ext cx="8032652" cy="6865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Imagen de mapa de bits" r:id="rId3" imgW="7373379" imgH="6342857" progId="Paint.Picture">
                  <p:embed/>
                </p:oleObj>
              </mc:Choice>
              <mc:Fallback>
                <p:oleObj name="Imagen de mapa de bits" r:id="rId3" imgW="7373379" imgH="6342857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6699"/>
                        <a:ext cx="8032652" cy="68652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xmlns="" id="{3E7B3F06-3A37-45E4-ADE1-493E49F0B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2213"/>
              </p:ext>
            </p:extLst>
          </p:nvPr>
        </p:nvGraphicFramePr>
        <p:xfrm>
          <a:off x="8468751" y="5483420"/>
          <a:ext cx="3103139" cy="555254"/>
        </p:xfrm>
        <a:graphic>
          <a:graphicData uri="http://schemas.openxmlformats.org/drawingml/2006/table">
            <a:tbl>
              <a:tblPr firstRow="1" firstCol="1" bandRow="1"/>
              <a:tblGrid>
                <a:gridCol w="3103139">
                  <a:extLst>
                    <a:ext uri="{9D8B030D-6E8A-4147-A177-3AD203B41FA5}">
                      <a16:colId xmlns:a16="http://schemas.microsoft.com/office/drawing/2014/main" xmlns="" val="2280397239"/>
                    </a:ext>
                  </a:extLst>
                </a:gridCol>
              </a:tblGrid>
              <a:tr h="250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DE VACANTES : 302</a:t>
                      </a:r>
                      <a:endParaRPr lang="es-CO" sz="1400" b="1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3848410"/>
                  </a:ext>
                </a:extLst>
              </a:tr>
              <a:tr h="1878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FUENTE: Secretaria Consejo Seccional de la Judicatura del Valle del Cauca</a:t>
                      </a:r>
                      <a:endParaRPr lang="es-CO" sz="1400" b="1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7926836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2C1AEF12-B51B-40C6-B818-C303A6E9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718" y="68107"/>
            <a:ext cx="3108282" cy="11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66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C6E39F06-2DB2-459B-B41B-903AB494E03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18770" b="53409"/>
          <a:stretch/>
        </p:blipFill>
        <p:spPr bwMode="auto">
          <a:xfrm>
            <a:off x="268673" y="1139775"/>
            <a:ext cx="6196194" cy="299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E27D6B9-483B-4F2D-81E6-C0225571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869" y="5756562"/>
            <a:ext cx="3675797" cy="357729"/>
          </a:xfrm>
        </p:spPr>
        <p:txBody>
          <a:bodyPr>
            <a:normAutofit/>
          </a:bodyPr>
          <a:lstStyle/>
          <a:p>
            <a:pPr algn="ctr"/>
            <a:r>
              <a:rPr lang="es-C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 durante el año 2018 </a:t>
            </a:r>
            <a:endParaRPr lang="es-CO" sz="1600" b="1" dirty="0"/>
          </a:p>
        </p:txBody>
      </p:sp>
      <p:pic>
        <p:nvPicPr>
          <p:cNvPr id="7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75263099-5F6A-4247-AEA7-E888CCA6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A591576-160E-411B-BFAF-5D1C7DCF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788" y="1139776"/>
            <a:ext cx="5252539" cy="45786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42547E5-9F1A-4F99-8764-34697EB0B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73" y="-577"/>
            <a:ext cx="3108282" cy="11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35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EB880025-BA9B-41D8-8DE7-8AB8CDE4178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508" t="43716" r="22798" b="3552"/>
          <a:stretch/>
        </p:blipFill>
        <p:spPr bwMode="auto">
          <a:xfrm>
            <a:off x="5391807" y="2837793"/>
            <a:ext cx="6531521" cy="314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97BBA59A-B8B1-4115-8F1F-2AE2786C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31" y="5986322"/>
            <a:ext cx="3675797" cy="357729"/>
          </a:xfrm>
        </p:spPr>
        <p:txBody>
          <a:bodyPr>
            <a:normAutofit/>
          </a:bodyPr>
          <a:lstStyle/>
          <a:p>
            <a:pPr algn="ctr"/>
            <a:r>
              <a:rPr lang="es-C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 durante el año 2018 </a:t>
            </a:r>
            <a:endParaRPr lang="es-CO" sz="1600" b="1" dirty="0"/>
          </a:p>
        </p:txBody>
      </p:sp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8ABE3B00-59DD-42AE-8A87-B45B554F2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89994" y="-57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F29111B-7401-4E02-A6B8-AFD5FD601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2" y="1792554"/>
            <a:ext cx="6381318" cy="22591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3634630-9FC3-454C-B237-81E62BDE6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72" y="-578"/>
            <a:ext cx="3473913" cy="12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0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010AFF9F-AD0B-45C0-9399-3CADB2CD92E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2245" b="55463"/>
          <a:stretch/>
        </p:blipFill>
        <p:spPr bwMode="auto">
          <a:xfrm>
            <a:off x="346840" y="520261"/>
            <a:ext cx="6176789" cy="518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C4D4CC7-F331-4723-A655-674036EB7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629" y="341193"/>
            <a:ext cx="5321531" cy="506332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A839156-5C95-478F-9D8F-5DA5DDD3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968" y="5404513"/>
            <a:ext cx="5158853" cy="791571"/>
          </a:xfrm>
        </p:spPr>
        <p:txBody>
          <a:bodyPr>
            <a:normAutofit/>
          </a:bodyPr>
          <a:lstStyle/>
          <a:p>
            <a:pPr algn="ctr"/>
            <a:r>
              <a:rPr lang="es-C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Nota: la convocatoria 20 se aplica par el valle del cuaca, en atención a la decisión tomada por el consejo superior de la judicatura en sesión de la sala del 9 de agosto de 2018 </a:t>
            </a:r>
            <a:endParaRPr 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829140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A684102-085B-4BDB-BA85-8A58C9E49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06" y="2127771"/>
            <a:ext cx="6065489" cy="299350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313FE08-F146-4AEE-93A8-43BF3ED5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8" y="178747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las </a:t>
            </a:r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solicitudes de traslados tramitadas durante el año 2018</a:t>
            </a:r>
            <a:endParaRPr lang="es-CO" sz="4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55D37F-4E54-4AC7-B613-16937F56A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28" y="2127771"/>
            <a:ext cx="5358134" cy="3686175"/>
          </a:xfrm>
          <a:prstGeom prst="rect">
            <a:avLst/>
          </a:prstGeom>
        </p:spPr>
      </p:pic>
      <p:pic>
        <p:nvPicPr>
          <p:cNvPr id="7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852898E-275D-4B88-8434-ED90E008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2799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08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6072A0D-3175-4156-84E5-3947F4B3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83" y="2200773"/>
            <a:ext cx="6314441" cy="280795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36E1C480-B2FF-4711-9184-8D557F67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88" y="198260"/>
            <a:ext cx="10058400" cy="100919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Solicitudes de conceptos para traslados en el cargo de juez año 2018</a:t>
            </a:r>
            <a:endParaRPr lang="es-CO" sz="4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56C309F-074C-4470-98EB-499369C63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925" y="1351128"/>
            <a:ext cx="5641075" cy="4804012"/>
          </a:xfrm>
          <a:prstGeom prst="rect">
            <a:avLst/>
          </a:prstGeom>
        </p:spPr>
      </p:pic>
      <p:pic>
        <p:nvPicPr>
          <p:cNvPr id="7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3F5DAF9B-E9F4-42DB-8015-53B9214B9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9277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04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38A3C3-720D-459A-A238-1E88B869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5" y="163773"/>
            <a:ext cx="10072047" cy="110956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Posesiones por concepto de traslado vs listas durante el año 2018 </a:t>
            </a:r>
            <a:endParaRPr lang="es-CO" sz="4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7CA26103-B570-4E46-AFFD-1E86FB70B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45" y="2119312"/>
            <a:ext cx="6180083" cy="2834825"/>
          </a:xfrm>
          <a:prstGeom prst="rect">
            <a:avLst/>
          </a:prstGeom>
        </p:spPr>
      </p:pic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4FCA312C-59FD-4D84-A800-BED1FE4A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7847" y="100134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AE5ED6D-459D-4311-888C-562C602D8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767" y="1561957"/>
            <a:ext cx="483954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6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47" y="219340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422132" y="1212480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CARTAGO</a:t>
            </a:r>
            <a:endParaRPr lang="es-CO" sz="16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29143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012E2A7B-024E-4498-BD6F-4399A886283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" y="2387804"/>
            <a:ext cx="4533041" cy="387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09AB867-0874-4AE8-AA8A-AAE88F3F191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42" y="2387803"/>
            <a:ext cx="4401303" cy="38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62D611B-947C-459A-8457-0819F1BB5E0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130" y="2387804"/>
            <a:ext cx="3912870" cy="38765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6C07D0D1-6164-4BB3-B10D-5386ABF0E07C}"/>
              </a:ext>
            </a:extLst>
          </p:cNvPr>
          <p:cNvSpPr txBox="1">
            <a:spLocks/>
          </p:cNvSpPr>
          <p:nvPr/>
        </p:nvSpPr>
        <p:spPr>
          <a:xfrm>
            <a:off x="268672" y="1847064"/>
            <a:ext cx="1422526" cy="360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566710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47" y="219340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50742" y="1163726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 DE CARTAGO</a:t>
            </a:r>
            <a:endParaRPr lang="es-CO" sz="16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6447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68672" y="1778435"/>
            <a:ext cx="1422526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r>
              <a:rPr lang="es-CO" sz="2000" b="1" i="1" dirty="0"/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2BB7A73-5304-486B-BACB-066B3E0F9E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" y="2358690"/>
            <a:ext cx="6153750" cy="393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916FB25-971B-4811-9FD4-535B1D4EF19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32" y="2358690"/>
            <a:ext cx="6181824" cy="3932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647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47" y="219340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54544" y="1163726"/>
            <a:ext cx="2724752" cy="433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BUGA</a:t>
            </a:r>
            <a:endParaRPr lang="es-CO" sz="18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6447" y="3465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E8A797AB-C02D-4B50-86DA-A1DA9FE924F6}"/>
              </a:ext>
            </a:extLst>
          </p:cNvPr>
          <p:cNvSpPr txBox="1">
            <a:spLocks/>
          </p:cNvSpPr>
          <p:nvPr/>
        </p:nvSpPr>
        <p:spPr>
          <a:xfrm>
            <a:off x="3104146" y="1241133"/>
            <a:ext cx="7702301" cy="360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Elevador paronímico para  personas de movilidad reducida </a:t>
            </a:r>
            <a:endParaRPr lang="es-CO" sz="24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21B900D-F621-4E0B-B7B1-5EB5FA3B21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" y="1867333"/>
            <a:ext cx="2724752" cy="438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B9B9942-B054-4403-B609-28F0FEDFA30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09" y="1867333"/>
            <a:ext cx="2269955" cy="438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F58F1651-8ACF-4113-A211-785D3337EC5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19" y="1867333"/>
            <a:ext cx="3264569" cy="438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49086C4D-0044-48C6-AAFB-038130CFFDE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642" y="1867333"/>
            <a:ext cx="3510815" cy="4389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01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67936AB-F87F-4C45-84D6-47295829E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4" y="1964907"/>
            <a:ext cx="11732072" cy="4227346"/>
          </a:xfrm>
          <a:prstGeom prst="rect">
            <a:avLst/>
          </a:prstGeom>
        </p:spPr>
      </p:pic>
      <p:pic>
        <p:nvPicPr>
          <p:cNvPr id="11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4B34FCEC-4422-48D9-8015-F4BDB8E8C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8F2C0D8-E95A-4C48-9936-A3CC3C29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64" y="294523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9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142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68672" y="1350737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BUGA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7195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474010" y="1768117"/>
            <a:ext cx="9663447" cy="360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Instalaciones de Acometidas eléctricas para los aires acondicionado y elevador  </a:t>
            </a:r>
            <a:r>
              <a:rPr lang="es-CO" sz="2400" b="1" i="1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983DCA8-7527-4C34-8859-A76ACE0A73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5" y="2557415"/>
            <a:ext cx="3267776" cy="376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7AACFB9-61D6-48A1-AC37-426F6E5A5F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00" y="2557415"/>
            <a:ext cx="3267775" cy="376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0F0750D-4E53-43E1-808D-BC94B22876A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76" y="2557415"/>
            <a:ext cx="3372334" cy="3761498"/>
          </a:xfrm>
          <a:prstGeom prst="rect">
            <a:avLst/>
          </a:prstGeom>
          <a:noFill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769D672-9E47-4847-AA05-C056312789C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809" y="2557415"/>
            <a:ext cx="2132265" cy="3761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394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142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68672" y="1359523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BUGA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105521" y="172131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Reparaciones: cubiertas, canal, mantenimiento de piso en madera y adecuaciones de obra civil para elevador  </a:t>
            </a:r>
            <a:r>
              <a:rPr lang="es-CO" sz="2400" b="1" i="1" dirty="0"/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01752FF-ADDA-4ADB-9F18-1C4230CE6F4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" y="2816102"/>
            <a:ext cx="3321372" cy="34755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15A12DD6-FCE3-4DAF-9AF0-921064A86A92}"/>
              </a:ext>
            </a:extLst>
          </p:cNvPr>
          <p:cNvSpPr txBox="1">
            <a:spLocks/>
          </p:cNvSpPr>
          <p:nvPr/>
        </p:nvSpPr>
        <p:spPr>
          <a:xfrm>
            <a:off x="268672" y="2327768"/>
            <a:ext cx="2692894" cy="360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EL PROCESO</a:t>
            </a:r>
            <a:r>
              <a:rPr lang="es-CO" sz="1600" b="1" i="1" dirty="0"/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650FCCF-6F57-4F53-91E8-5F95BF8B82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836" y="2816102"/>
            <a:ext cx="2999987" cy="347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E1985136-8B0F-4A3E-B722-AB065F18CC5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39" y="2770485"/>
            <a:ext cx="3747874" cy="3475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266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142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68672" y="1319371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BUGA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1505" y="52597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105521" y="172131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Reparaciones: cubiertas, canal, mantenimiento de piso en madera y adecuaciones de obra civil para elevador  </a:t>
            </a:r>
            <a:r>
              <a:rPr lang="es-CO" sz="2400" b="1" i="1" dirty="0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E5EC667-E176-4C5A-A3E4-1EB2EDCE1C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" y="2868597"/>
            <a:ext cx="2979495" cy="340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DA673DE-4064-477B-ADEE-7039DE596E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19" y="2868598"/>
            <a:ext cx="2011026" cy="340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2FB43E7-6165-4732-B4DB-6D1A72B5D84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58" y="2868596"/>
            <a:ext cx="1721429" cy="340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421AE4E-D5B8-4016-AF0C-3024636A00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00" y="2839857"/>
            <a:ext cx="1612249" cy="3438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1CF1F793-95DE-4E54-BEA0-C9551419495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062" y="2839857"/>
            <a:ext cx="3125328" cy="3438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998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142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165421" y="1360823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BUGA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5077" y="15494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105521" y="172131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Reparaciones: cubiertas, canal, mantenimiento de piso en madera y adecuaciones de obra civil para elevador  </a:t>
            </a:r>
            <a:r>
              <a:rPr lang="es-CO" sz="2400" b="1" i="1" dirty="0"/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17DAA72-F812-4278-A74B-36AF88EE35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21" y="2935438"/>
            <a:ext cx="4010793" cy="33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BF702EF-DB3D-429E-BEAD-B19328285BB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51" y="2935438"/>
            <a:ext cx="3294452" cy="33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663946F-EB15-46C8-88F5-4A2A6905EBC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r="17759"/>
          <a:stretch/>
        </p:blipFill>
        <p:spPr bwMode="auto">
          <a:xfrm>
            <a:off x="7732939" y="2938613"/>
            <a:ext cx="2066153" cy="333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9EFCD9DD-3E6E-41D2-86CC-C597D7AC258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23313"/>
          <a:stretch/>
        </p:blipFill>
        <p:spPr bwMode="auto">
          <a:xfrm>
            <a:off x="9799092" y="2935438"/>
            <a:ext cx="2392908" cy="33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63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142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68672" y="1391555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BUGA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3683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105521" y="172131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Reparaciones: cubiertas, canal, mantenimiento de piso en madera y adecuaciones de obra civil para elevador  </a:t>
            </a:r>
            <a:r>
              <a:rPr lang="es-CO" sz="2400" b="1" i="1" dirty="0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5974F9F-B28B-4628-8E84-8920DA4161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9" y="2709022"/>
            <a:ext cx="4316570" cy="359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9B472DE-F78A-427B-A00F-317040B6C3C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23" y="2709021"/>
            <a:ext cx="3762602" cy="359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5F32B73-398E-43D9-A5F0-B1BB389956A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29" y="2710648"/>
            <a:ext cx="3603428" cy="3596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27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8142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103300" y="1360823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CALI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694" y="15766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105521" y="172131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correctivo de los caballetes y traslados de la cubierta y reparación de paredes oficinas piso 4</a:t>
            </a:r>
            <a:endParaRPr lang="es-CO" sz="2400" b="1" i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C78EF96-689E-4B55-8542-3611121354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917"/>
            <a:ext cx="4599296" cy="383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7D17A79-FAA4-4BA5-8111-54DEB34B561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30" y="2486917"/>
            <a:ext cx="2745528" cy="383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E7AF3A8-625B-45DA-9194-1663E362847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99" y="2486917"/>
            <a:ext cx="4599296" cy="3831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910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379151" y="1353434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7467" y="15766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FED7F6B-B65D-45EA-B634-A7A22BDB68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1" y="2629381"/>
            <a:ext cx="5483126" cy="363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55C6268-1E71-4948-BB64-2E03C85D1889}"/>
              </a:ext>
            </a:extLst>
          </p:cNvPr>
          <p:cNvSpPr txBox="1">
            <a:spLocks/>
          </p:cNvSpPr>
          <p:nvPr/>
        </p:nvSpPr>
        <p:spPr>
          <a:xfrm>
            <a:off x="166141" y="1788547"/>
            <a:ext cx="433388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FOSOS Y SALAS DE MAQUINA ACSENSORES </a:t>
            </a:r>
            <a:endParaRPr lang="es-CO" sz="2000" b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AA2901C-C2C8-434E-939A-6396090B50C2}"/>
              </a:ext>
            </a:extLst>
          </p:cNvPr>
          <p:cNvSpPr txBox="1">
            <a:spLocks/>
          </p:cNvSpPr>
          <p:nvPr/>
        </p:nvSpPr>
        <p:spPr>
          <a:xfrm>
            <a:off x="-378368" y="2223660"/>
            <a:ext cx="2711450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es-CO" sz="2000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F57C3DB-8643-4F34-9927-B1FB8F1617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097" y="2629380"/>
            <a:ext cx="6365360" cy="3638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985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87279" y="1412359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239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55C6268-1E71-4948-BB64-2E03C85D1889}"/>
              </a:ext>
            </a:extLst>
          </p:cNvPr>
          <p:cNvSpPr txBox="1">
            <a:spLocks/>
          </p:cNvSpPr>
          <p:nvPr/>
        </p:nvSpPr>
        <p:spPr>
          <a:xfrm>
            <a:off x="218671" y="1860472"/>
            <a:ext cx="433388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FOSOS Y SALAS DE MAQUINA ACSENSORES </a:t>
            </a:r>
            <a:endParaRPr lang="es-CO" sz="2000" b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AA2901C-C2C8-434E-939A-6396090B50C2}"/>
              </a:ext>
            </a:extLst>
          </p:cNvPr>
          <p:cNvSpPr txBox="1">
            <a:spLocks/>
          </p:cNvSpPr>
          <p:nvPr/>
        </p:nvSpPr>
        <p:spPr>
          <a:xfrm>
            <a:off x="-213299" y="2308585"/>
            <a:ext cx="2711450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 </a:t>
            </a:r>
            <a:endParaRPr lang="es-CO" sz="20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FCA7BC5-DA1E-48A9-99FF-11A6B91C170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223" y="2739820"/>
            <a:ext cx="3465489" cy="351878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6435E4A-F80F-4E56-885E-457EECAFF1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93552" y="2734104"/>
            <a:ext cx="3758126" cy="35187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4A32D012-59EC-4909-B5A4-2AC6B5D9204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17" y="2734103"/>
            <a:ext cx="4512259" cy="3518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323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57070" y="1388444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7467" y="3683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DED7766B-03FA-4E98-A65D-325915B05B6E}"/>
              </a:ext>
            </a:extLst>
          </p:cNvPr>
          <p:cNvSpPr txBox="1">
            <a:spLocks/>
          </p:cNvSpPr>
          <p:nvPr/>
        </p:nvSpPr>
        <p:spPr>
          <a:xfrm>
            <a:off x="-439967" y="2344703"/>
            <a:ext cx="2711450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es-CO" sz="2000" b="1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CBFECD08-14B5-4D53-901C-A4264F83C4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4775"/>
            <a:ext cx="6096000" cy="355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F6A79103-DBEE-4097-8506-6D21A5D3D5B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0" y="2734774"/>
            <a:ext cx="5859487" cy="3556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525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98089" y="1364196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7467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AA2901C-C2C8-434E-939A-6396090B50C2}"/>
              </a:ext>
            </a:extLst>
          </p:cNvPr>
          <p:cNvSpPr txBox="1">
            <a:spLocks/>
          </p:cNvSpPr>
          <p:nvPr/>
        </p:nvSpPr>
        <p:spPr>
          <a:xfrm>
            <a:off x="0" y="2105955"/>
            <a:ext cx="2711450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 </a:t>
            </a:r>
            <a:endParaRPr lang="es-CO" sz="2000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18D2881-54A7-4205-8324-4BDA60EADD3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3861" r="15239"/>
          <a:stretch/>
        </p:blipFill>
        <p:spPr bwMode="auto">
          <a:xfrm rot="5400000">
            <a:off x="1196201" y="1627726"/>
            <a:ext cx="3696440" cy="5511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8D1A5A4E-50BD-4DB1-A5C1-24181038F09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2741" r="2834"/>
          <a:stretch/>
        </p:blipFill>
        <p:spPr bwMode="auto">
          <a:xfrm rot="5400000">
            <a:off x="7037262" y="1407602"/>
            <a:ext cx="3769889" cy="6025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764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C86A48E-AB2A-4029-AA79-3BDD102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84" y="834190"/>
            <a:ext cx="10058400" cy="5516062"/>
          </a:xfrm>
        </p:spPr>
        <p:txBody>
          <a:bodyPr anchor="ctr">
            <a:normAutofit fontScale="97500"/>
          </a:bodyPr>
          <a:lstStyle/>
          <a:p>
            <a:pPr algn="ctr"/>
            <a:r>
              <a:rPr lang="es-CO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avance ascensores </a:t>
            </a:r>
            <a:br>
              <a:rPr lang="es-CO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 en proceso   </a:t>
            </a:r>
          </a:p>
        </p:txBody>
      </p:sp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12488AE5-3E0A-42FD-9FDA-54185C66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C6FAFE8-8B74-4E1E-A0A1-860027738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345" y="5296119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07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392697" y="1357412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4834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AA2901C-C2C8-434E-939A-6396090B50C2}"/>
              </a:ext>
            </a:extLst>
          </p:cNvPr>
          <p:cNvSpPr txBox="1">
            <a:spLocks/>
          </p:cNvSpPr>
          <p:nvPr/>
        </p:nvSpPr>
        <p:spPr>
          <a:xfrm>
            <a:off x="392697" y="2173440"/>
            <a:ext cx="2711450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escaleras  </a:t>
            </a:r>
            <a:endParaRPr lang="es-CO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A5B6876-587C-4815-869A-17CB007490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4" y="2623640"/>
            <a:ext cx="10473690" cy="3654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815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269453" y="1355405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7467" y="1193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AA2901C-C2C8-434E-939A-6396090B50C2}"/>
              </a:ext>
            </a:extLst>
          </p:cNvPr>
          <p:cNvSpPr txBox="1">
            <a:spLocks/>
          </p:cNvSpPr>
          <p:nvPr/>
        </p:nvSpPr>
        <p:spPr>
          <a:xfrm>
            <a:off x="370555" y="2181589"/>
            <a:ext cx="2711450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Remodelación ascensores </a:t>
            </a:r>
            <a:endParaRPr lang="es-CO" sz="2000" b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CFEE531-611B-4FF0-9692-6FAA01BDDC1F}"/>
              </a:ext>
            </a:extLst>
          </p:cNvPr>
          <p:cNvSpPr/>
          <p:nvPr/>
        </p:nvSpPr>
        <p:spPr>
          <a:xfrm>
            <a:off x="5206450" y="2194848"/>
            <a:ext cx="198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ASCENSOR N.º 1 </a:t>
            </a:r>
            <a:endParaRPr lang="es-CO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799B871-D472-41FE-A42C-58CCB47C5AA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" y="2788666"/>
            <a:ext cx="2867879" cy="347055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xmlns="" id="{14604422-10AD-43A5-8326-A81192292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615383"/>
              </p:ext>
            </p:extLst>
          </p:nvPr>
        </p:nvGraphicFramePr>
        <p:xfrm>
          <a:off x="3104147" y="2788666"/>
          <a:ext cx="2934269" cy="3472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Imagen de mapa de bits" r:id="rId6" imgW="1552792" imgH="2219635" progId="Paint.Picture">
                  <p:embed/>
                </p:oleObj>
              </mc:Choice>
              <mc:Fallback>
                <p:oleObj name="Imagen de mapa de bits" r:id="rId6" imgW="1552792" imgH="221963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4147" y="2788666"/>
                        <a:ext cx="2934269" cy="34722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xmlns="" id="{74B35F2C-882D-418D-907A-74A8B008E5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844581"/>
              </p:ext>
            </p:extLst>
          </p:nvPr>
        </p:nvGraphicFramePr>
        <p:xfrm>
          <a:off x="6277968" y="2788666"/>
          <a:ext cx="3302759" cy="3470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Imagen de mapa de bits" r:id="rId8" imgW="1324160" imgH="2429214" progId="Paint.Picture">
                  <p:embed/>
                </p:oleObj>
              </mc:Choice>
              <mc:Fallback>
                <p:oleObj name="Imagen de mapa de bits" r:id="rId8" imgW="1324160" imgH="2429214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7968" y="2788666"/>
                        <a:ext cx="3302759" cy="3470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xmlns="" id="{9974E419-5D28-4465-B5D4-0D5263928B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670689"/>
              </p:ext>
            </p:extLst>
          </p:nvPr>
        </p:nvGraphicFramePr>
        <p:xfrm>
          <a:off x="9744792" y="2788666"/>
          <a:ext cx="2347417" cy="349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Imagen de mapa de bits" r:id="rId10" imgW="1238423" imgH="2429214" progId="Paint.Picture">
                  <p:embed/>
                </p:oleObj>
              </mc:Choice>
              <mc:Fallback>
                <p:oleObj name="Imagen de mapa de bits" r:id="rId10" imgW="1238423" imgH="2429214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4792" y="2788666"/>
                        <a:ext cx="2347417" cy="3493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8499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372997" y="1344710"/>
            <a:ext cx="2528553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6173" y="18576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271483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 fosos de ascensores, reparaciones locativas en oficinas, mantenimiento de escaleras, adecuación biblioteca</a:t>
            </a:r>
            <a:endParaRPr lang="es-CO" sz="2400" b="1" i="1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8AA2901C-C2C8-434E-939A-6396090B50C2}"/>
              </a:ext>
            </a:extLst>
          </p:cNvPr>
          <p:cNvSpPr txBox="1">
            <a:spLocks/>
          </p:cNvSpPr>
          <p:nvPr/>
        </p:nvSpPr>
        <p:spPr>
          <a:xfrm>
            <a:off x="268672" y="2169756"/>
            <a:ext cx="3104147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Remodelación ascensores </a:t>
            </a:r>
            <a:endParaRPr lang="es-CO" sz="2000" b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CFEE531-611B-4FF0-9692-6FAA01BDDC1F}"/>
              </a:ext>
            </a:extLst>
          </p:cNvPr>
          <p:cNvSpPr/>
          <p:nvPr/>
        </p:nvSpPr>
        <p:spPr>
          <a:xfrm>
            <a:off x="4468753" y="2155042"/>
            <a:ext cx="198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ASCENSOR N.º 2 </a:t>
            </a:r>
            <a:endParaRPr lang="es-CO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xmlns="" id="{EE98457F-5B7F-4F26-BE1E-87FEA41302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746455"/>
              </p:ext>
            </p:extLst>
          </p:nvPr>
        </p:nvGraphicFramePr>
        <p:xfrm>
          <a:off x="109181" y="2647664"/>
          <a:ext cx="2792369" cy="3639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1" name="Imagen de mapa de bits" r:id="rId5" imgW="1666667" imgH="2933333" progId="Paint.Picture">
                  <p:embed/>
                </p:oleObj>
              </mc:Choice>
              <mc:Fallback>
                <p:oleObj name="Imagen de mapa de bits" r:id="rId5" imgW="1666667" imgH="29333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81" y="2647664"/>
                        <a:ext cx="2792369" cy="36394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xmlns="" id="{5A671EED-5B6C-48B5-9EC8-51A8C9A1AF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035065"/>
              </p:ext>
            </p:extLst>
          </p:nvPr>
        </p:nvGraphicFramePr>
        <p:xfrm>
          <a:off x="3072568" y="2647663"/>
          <a:ext cx="2792370" cy="363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2" name="Imagen de mapa de bits" r:id="rId7" imgW="1514686" imgH="2943636" progId="Paint.Picture">
                  <p:embed/>
                </p:oleObj>
              </mc:Choice>
              <mc:Fallback>
                <p:oleObj name="Imagen de mapa de bits" r:id="rId7" imgW="1514686" imgH="294363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568" y="2647663"/>
                        <a:ext cx="2792370" cy="3639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xmlns="" id="{7A9EEF44-3406-49E3-BB00-39F34CDDB1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381550"/>
              </p:ext>
            </p:extLst>
          </p:nvPr>
        </p:nvGraphicFramePr>
        <p:xfrm>
          <a:off x="9174889" y="2629086"/>
          <a:ext cx="2962568" cy="3596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3" name="Imagen de mapa de bits" r:id="rId9" imgW="1828571" imgH="3761905" progId="Paint.Picture">
                  <p:embed/>
                </p:oleObj>
              </mc:Choice>
              <mc:Fallback>
                <p:oleObj name="Imagen de mapa de bits" r:id="rId9" imgW="1828571" imgH="376190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4889" y="2629086"/>
                        <a:ext cx="2962568" cy="35962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xmlns="" id="{1D50C01F-AAC9-464B-9CCB-257786754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815425"/>
              </p:ext>
            </p:extLst>
          </p:nvPr>
        </p:nvGraphicFramePr>
        <p:xfrm>
          <a:off x="6021401" y="2598236"/>
          <a:ext cx="2962568" cy="3657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4" name="Imagen de mapa de bits" r:id="rId11" imgW="1619476" imgH="3333333" progId="Paint.Picture">
                  <p:embed/>
                </p:oleObj>
              </mc:Choice>
              <mc:Fallback>
                <p:oleObj name="Imagen de mapa de bits" r:id="rId11" imgW="1619476" imgH="3333333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401" y="2598236"/>
                        <a:ext cx="2962568" cy="3657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4808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450353" y="1719983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BUENAVENTURA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5453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5208402C-6439-4A73-A5B5-CC897017AE05}"/>
              </a:ext>
            </a:extLst>
          </p:cNvPr>
          <p:cNvSpPr txBox="1">
            <a:spLocks/>
          </p:cNvSpPr>
          <p:nvPr/>
        </p:nvSpPr>
        <p:spPr>
          <a:xfrm>
            <a:off x="3072567" y="2098805"/>
            <a:ext cx="4271441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Edificio de Trasferencias</a:t>
            </a:r>
            <a:endParaRPr lang="es-CO" sz="2000" b="1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63DA89B8-0C17-4BD3-9C68-9570E82D124C}"/>
              </a:ext>
            </a:extLst>
          </p:cNvPr>
          <p:cNvSpPr txBox="1">
            <a:spLocks/>
          </p:cNvSpPr>
          <p:nvPr/>
        </p:nvSpPr>
        <p:spPr>
          <a:xfrm>
            <a:off x="564662" y="2549653"/>
            <a:ext cx="1111719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es-CO" sz="2000" b="1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A7BB8BBC-4B56-4A7D-A76C-ECC67A6EFA9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7449" y="1804303"/>
            <a:ext cx="3338104" cy="566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24946BA3-635F-4432-BDBD-2799FED3453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38" y="2904160"/>
            <a:ext cx="6217880" cy="340107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F6EE7F5D-D9E4-4CD4-AE65-C11B03CCC683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correctivo de la fachada, instalación de puertas metálicas y madera , suministros, pasa manos, mantenimiento palacio de justicia </a:t>
            </a:r>
            <a:endParaRPr lang="es-CO" sz="2000" b="1" i="1" dirty="0"/>
          </a:p>
        </p:txBody>
      </p:sp>
    </p:spTree>
    <p:extLst>
      <p:ext uri="{BB962C8B-B14F-4D97-AF65-F5344CB8AC3E}">
        <p14:creationId xmlns:p14="http://schemas.microsoft.com/office/powerpoint/2010/main" val="2054674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473814" y="1719983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BUENAVENTURA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31143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B4F81A38-C7B0-4D94-83AA-23EB0AF2FF52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correctivo de la fachada, instalación de puertas metálicas y madera , suministros, pasa manos, mantenimiento palacio de justicia </a:t>
            </a:r>
            <a:endParaRPr lang="es-CO" sz="2000" b="1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5208402C-6439-4A73-A5B5-CC897017AE05}"/>
              </a:ext>
            </a:extLst>
          </p:cNvPr>
          <p:cNvSpPr txBox="1">
            <a:spLocks/>
          </p:cNvSpPr>
          <p:nvPr/>
        </p:nvSpPr>
        <p:spPr>
          <a:xfrm>
            <a:off x="3072567" y="2098805"/>
            <a:ext cx="4271441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Edificio de Trasferencias</a:t>
            </a:r>
            <a:endParaRPr lang="es-CO" sz="2000" b="1" dirty="0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63DA89B8-0C17-4BD3-9C68-9570E82D124C}"/>
              </a:ext>
            </a:extLst>
          </p:cNvPr>
          <p:cNvSpPr txBox="1">
            <a:spLocks/>
          </p:cNvSpPr>
          <p:nvPr/>
        </p:nvSpPr>
        <p:spPr>
          <a:xfrm>
            <a:off x="491008" y="2535996"/>
            <a:ext cx="1111719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endParaRPr lang="es-CO" sz="20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2849BEC9-3CB6-4BD9-A7BD-F49B25F7A9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1" y="2961040"/>
            <a:ext cx="5755757" cy="329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97AD22A1-D2EF-4590-976A-F5BFE25195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20" y="2967162"/>
            <a:ext cx="6159738" cy="3298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325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594592" y="1798801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BUENAVENTURA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023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correctivo de la fachada, instalación de puertas metálicas y madera , suministros, pasa manos, mantenimiento palacio de justicia </a:t>
            </a:r>
            <a:endParaRPr lang="es-CO" sz="2000" b="1" i="1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2265F0BB-5C00-40EE-8A5C-51F282059C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2" y="2389307"/>
            <a:ext cx="3607292" cy="391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B3B708DE-9017-4B2F-BD33-0AF1D586AE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39" y="2389306"/>
            <a:ext cx="3243116" cy="38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C8BA197B-0F07-4970-A1C7-EC2774B9FDF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79" y="2389307"/>
            <a:ext cx="3607291" cy="3915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24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56F7FD7-F07D-437A-8223-735F2F2369E3}"/>
              </a:ext>
            </a:extLst>
          </p:cNvPr>
          <p:cNvSpPr txBox="1">
            <a:spLocks/>
          </p:cNvSpPr>
          <p:nvPr/>
        </p:nvSpPr>
        <p:spPr>
          <a:xfrm>
            <a:off x="622367" y="2102257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 DURANTE </a:t>
            </a:r>
            <a:endParaRPr lang="es-CO" sz="2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correctivo de la fachada, instalación de puertas metálicas y madera , suministros, pasa manos, mantenimiento palacio de justicia 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643916" y="1738620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BUENAVENTURA  </a:t>
            </a:r>
            <a:endParaRPr lang="es-CO" sz="20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16B43428-887F-4C93-B50E-ADC13ED7C9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" y="2737735"/>
            <a:ext cx="2543883" cy="3526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0812CAC3-94A0-459F-BD70-05A23BCBAD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199" y="2735414"/>
            <a:ext cx="2219080" cy="352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9DA0266E-A25F-46A1-8C67-0F61F26E1B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40" y="2735412"/>
            <a:ext cx="2219080" cy="352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DDD85A1C-C519-4E27-8235-4FAD29B1F88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31" y="2712319"/>
            <a:ext cx="1952005" cy="354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7F76D719-02FD-4F77-9481-F6314CA310E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747" y="2693379"/>
            <a:ext cx="2420766" cy="356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511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66344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correctivo de la fachada, instalación de puertas metálicas y madera , suministros, pasa manos, mantenimiento palacio de justicia 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386659" y="1762081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BUENAVENTURA  </a:t>
            </a:r>
            <a:endParaRPr lang="es-CO" sz="2000" b="1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E38BBC03-19C1-4C8C-AAB1-FCD3AE519FD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" y="2737893"/>
            <a:ext cx="3474939" cy="354006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C6BFDCFD-7439-43AB-8D6E-D2135DE9B509}"/>
              </a:ext>
            </a:extLst>
          </p:cNvPr>
          <p:cNvSpPr txBox="1">
            <a:spLocks/>
          </p:cNvSpPr>
          <p:nvPr/>
        </p:nvSpPr>
        <p:spPr>
          <a:xfrm>
            <a:off x="386659" y="2146103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PALACIO NACIONAL  </a:t>
            </a:r>
            <a:endParaRPr lang="es-CO" sz="2000" b="1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4E31F75D-F2DE-4245-91BC-A1735EDC7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31" y="2735412"/>
            <a:ext cx="3865533" cy="354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44B591DA-69EE-42EA-B2BC-15FCDA47AE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23" y="2711954"/>
            <a:ext cx="4429133" cy="3563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942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-44898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Suministro e instalación de motobombas 2 para palacio nacional y 1 Transferencias, teniendo en cuenta los factores de ambiente 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515090" y="1393219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BUENAVENTURA  </a:t>
            </a:r>
            <a:endParaRPr lang="es-CO" sz="20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5DF1FED-E764-4CA1-BEC4-3B3B8E9F003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1" r="34225"/>
          <a:stretch/>
        </p:blipFill>
        <p:spPr bwMode="auto">
          <a:xfrm>
            <a:off x="223529" y="2094945"/>
            <a:ext cx="4532280" cy="3632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xmlns="" id="{E2C43F2A-BA65-491E-BD62-78B1107EA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854026"/>
              </p:ext>
            </p:extLst>
          </p:nvPr>
        </p:nvGraphicFramePr>
        <p:xfrm>
          <a:off x="6332561" y="2041625"/>
          <a:ext cx="4026089" cy="3731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Imagen de mapa de bits" r:id="rId6" imgW="1733333" imgH="2038095" progId="Paint.Picture">
                  <p:embed/>
                </p:oleObj>
              </mc:Choice>
              <mc:Fallback>
                <p:oleObj name="Imagen de mapa de bits" r:id="rId6" imgW="1733333" imgH="203809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61" y="2041625"/>
                        <a:ext cx="4026089" cy="3731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52EF943-F193-42DB-9945-DF6E13B3F57B}"/>
              </a:ext>
            </a:extLst>
          </p:cNvPr>
          <p:cNvSpPr/>
          <p:nvPr/>
        </p:nvSpPr>
        <p:spPr>
          <a:xfrm>
            <a:off x="697890" y="5773292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Motobombas Palacio Nacional</a:t>
            </a:r>
            <a:endParaRPr lang="es-CO" b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E6AB4AFB-3979-4EA8-9193-35CC146084DA}"/>
              </a:ext>
            </a:extLst>
          </p:cNvPr>
          <p:cNvSpPr/>
          <p:nvPr/>
        </p:nvSpPr>
        <p:spPr>
          <a:xfrm>
            <a:off x="6332561" y="5892705"/>
            <a:ext cx="408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</a:rPr>
              <a:t>Motobomba Edificio Transferencias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594528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Adecuaciones, de red eléctrica nueva, red de cable estructurado, luminarias, resanes y pintura general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177225" y="1974815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CANDELARIA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xmlns="" id="{621AC53C-82B3-45E1-B618-5B05742BE3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843358"/>
              </p:ext>
            </p:extLst>
          </p:nvPr>
        </p:nvGraphicFramePr>
        <p:xfrm>
          <a:off x="54543" y="2939869"/>
          <a:ext cx="3669864" cy="3299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5" name="Imagen de mapa de bits" r:id="rId5" imgW="1114581" imgH="1486107" progId="Paint.Picture">
                  <p:embed/>
                </p:oleObj>
              </mc:Choice>
              <mc:Fallback>
                <p:oleObj name="Imagen de mapa de bits" r:id="rId5" imgW="1114581" imgH="148610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3" y="2939869"/>
                        <a:ext cx="3669864" cy="3299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xmlns="" id="{EAD8B7DB-00E4-474A-BE22-20206EBCA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471122"/>
              </p:ext>
            </p:extLst>
          </p:nvPr>
        </p:nvGraphicFramePr>
        <p:xfrm>
          <a:off x="3807725" y="2924054"/>
          <a:ext cx="4640239" cy="3315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6" name="Imagen de mapa de bits" r:id="rId7" imgW="2038095" imgH="1533739" progId="Paint.Picture">
                  <p:embed/>
                </p:oleObj>
              </mc:Choice>
              <mc:Fallback>
                <p:oleObj name="Imagen de mapa de bits" r:id="rId7" imgW="2038095" imgH="153373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7725" y="2924054"/>
                        <a:ext cx="4640239" cy="3315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xmlns="" id="{54E3FEA1-CED5-4E7B-92C0-825AB06747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146359"/>
              </p:ext>
            </p:extLst>
          </p:nvPr>
        </p:nvGraphicFramePr>
        <p:xfrm>
          <a:off x="8598679" y="2944726"/>
          <a:ext cx="3538778" cy="3294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7" name="Imagen de mapa de bits" r:id="rId9" imgW="1980952" imgH="1504762" progId="Paint.Picture">
                  <p:embed/>
                </p:oleObj>
              </mc:Choice>
              <mc:Fallback>
                <p:oleObj name="Imagen de mapa de bits" r:id="rId9" imgW="1980952" imgH="1504762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8679" y="2944726"/>
                        <a:ext cx="3538778" cy="32946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962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E4F542-C2B1-4707-8AFF-581309A85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395663"/>
            <a:ext cx="11919284" cy="5325979"/>
          </a:xfrm>
        </p:spPr>
        <p:txBody>
          <a:bodyPr/>
          <a:lstStyle/>
          <a:p>
            <a:r>
              <a:rPr lang="es-CO" dirty="0"/>
              <a:t>Informe avances Contrato 044-2019 primera semana de agosto de 2019</a:t>
            </a:r>
          </a:p>
          <a:p>
            <a:r>
              <a:rPr lang="es-CO" b="1" dirty="0"/>
              <a:t>Llegada de equipos a obra </a:t>
            </a:r>
            <a:endParaRPr lang="es-CO" dirty="0"/>
          </a:p>
          <a:p>
            <a:r>
              <a:rPr lang="es-CO" dirty="0"/>
              <a:t>Los días 6 y 7 de julio fue realizado el descargue de los equipos objeto del contrato, organizando las cajas en la bodega del sótano del palacio</a:t>
            </a:r>
          </a:p>
          <a:p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788D77A-AFD8-4385-A5B2-97B6FBCD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256673"/>
            <a:ext cx="10058400" cy="983201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avance ascensores </a:t>
            </a:r>
            <a:b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 en proceso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B8B7928-4E01-4062-97EB-136F817A8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9" y="3195386"/>
            <a:ext cx="11144667" cy="3093119"/>
          </a:xfrm>
          <a:prstGeom prst="rect">
            <a:avLst/>
          </a:prstGeom>
        </p:spPr>
      </p:pic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CAC60790-963D-4EDF-9154-8308EDA7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83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25204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Adecuaciones, de red eléctrica nueva, red de cable estructurado, luminarias, resanes y pintura general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CANDELARIA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28BD70B-9D9C-4E8F-A571-D00FBCA9B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78" y="2227147"/>
            <a:ext cx="11316293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44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Adecuaciones, de red eléctrica nueva, red de cable estructurado, luminarias, resanes y pintura general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CANDELARIA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9D9C6A1-F9EE-4BB1-9C70-60A191431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62" y="2129517"/>
            <a:ext cx="11478309" cy="39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98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30914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Adecuaciones, de red eléctrica nueva, red de cable estructurado, luminarias, resanes y pintura general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CANDELARIA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81D5C93-E2F2-4C01-A28D-D9E2D1E59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54" y="2196440"/>
            <a:ext cx="7559725" cy="410144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DAD2B6FE-3DEA-42EB-83FC-5FAE48C973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74956" y="3331134"/>
            <a:ext cx="2023604" cy="3839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xmlns="" id="{7ACC8751-78A3-4B96-BE8A-C8A0DF3AF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173933"/>
              </p:ext>
            </p:extLst>
          </p:nvPr>
        </p:nvGraphicFramePr>
        <p:xfrm>
          <a:off x="8167145" y="2210194"/>
          <a:ext cx="3839226" cy="1972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Imagen de mapa de bits" r:id="rId7" imgW="2266667" imgH="1695687" progId="Paint.Picture">
                  <p:embed/>
                </p:oleObj>
              </mc:Choice>
              <mc:Fallback>
                <p:oleObj name="Imagen de mapa de bits" r:id="rId7" imgW="2266667" imgH="169568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7145" y="2210194"/>
                        <a:ext cx="3839226" cy="1972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4224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-4490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Adecuaciones, de red eléctrica nueva, red de cable estructurado, luminarias, resanes y pintura general</a:t>
            </a:r>
            <a:endParaRPr lang="es-CO" sz="2000" b="1" i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224ED99B-28D8-4872-A5B4-B9122D52EF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0" y="1923283"/>
            <a:ext cx="3652786" cy="428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B09A7D92-1E48-40B2-88ED-EF0B02DD2CF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53" y="1977149"/>
            <a:ext cx="3159908" cy="4283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81EADCA7-D1B1-4CEB-BFFA-892B25F55BF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69" y="2004288"/>
            <a:ext cx="4901387" cy="4256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592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9FF91DEF-5154-4762-BF39-AF2FEA51C55E}"/>
              </a:ext>
            </a:extLst>
          </p:cNvPr>
          <p:cNvSpPr/>
          <p:nvPr/>
        </p:nvSpPr>
        <p:spPr>
          <a:xfrm>
            <a:off x="605784" y="245330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sz="16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 CUBIERTA:</a:t>
            </a:r>
            <a:endParaRPr lang="es-CO" sz="1600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ES" sz="16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Torre A: instalación de solapa perimetral </a:t>
            </a:r>
            <a:endParaRPr lang="es-CO" sz="1600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3C0DC59B-7FF7-40AE-B8FF-CB03F631B90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9" y="3184869"/>
            <a:ext cx="4659134" cy="2956624"/>
          </a:xfrm>
          <a:prstGeom prst="rect">
            <a:avLst/>
          </a:prstGeom>
          <a:noFill/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B3AC78F0-C9CA-4268-90F7-CACC1BF8C22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79" y="3174553"/>
            <a:ext cx="5345889" cy="2956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59544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3701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BCC6E62-A06C-45C2-8698-5050EEA95773}"/>
              </a:ext>
            </a:extLst>
          </p:cNvPr>
          <p:cNvSpPr/>
          <p:nvPr/>
        </p:nvSpPr>
        <p:spPr>
          <a:xfrm>
            <a:off x="480326" y="2085356"/>
            <a:ext cx="11602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6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Torre B: </a:t>
            </a:r>
            <a:endParaRPr lang="es-CO" sz="1600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16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 de cerchas, cambio de caña brava, instalación de manto, cambio de canales, impermeabilización de muros superiores. </a:t>
            </a:r>
            <a:endParaRPr lang="es-CO" sz="1600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906BE50-51DF-4ADE-BE10-9AC30273B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7" y="3038084"/>
            <a:ext cx="12074380" cy="32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418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11863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5A0BB97-5C6D-4C65-B7E8-68810260B1FD}"/>
              </a:ext>
            </a:extLst>
          </p:cNvPr>
          <p:cNvSpPr/>
          <p:nvPr/>
        </p:nvSpPr>
        <p:spPr>
          <a:xfrm>
            <a:off x="620998" y="2362148"/>
            <a:ext cx="6146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 DE CIELO FALSO Y LUMINARIAS </a:t>
            </a:r>
            <a:endParaRPr lang="es-CO" b="1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AFA528AA-4AEE-4457-83F2-C74305862B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0" y="2813069"/>
            <a:ext cx="5450298" cy="336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485752D8-4D3E-49F7-BD51-AEE1A3B0633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63" y="2795550"/>
            <a:ext cx="5679308" cy="3386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166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</a:t>
            </a:r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9FAD212-5AD9-493A-AC76-3F2F82972A86}"/>
              </a:ext>
            </a:extLst>
          </p:cNvPr>
          <p:cNvSpPr/>
          <p:nvPr/>
        </p:nvSpPr>
        <p:spPr>
          <a:xfrm>
            <a:off x="649654" y="2384831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REMODELACION BAÑOS</a:t>
            </a:r>
            <a:endParaRPr lang="es-CO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057DC607-8DB6-4365-8703-D2DCBB6CFFA6}"/>
              </a:ext>
            </a:extLst>
          </p:cNvPr>
          <p:cNvSpPr txBox="1">
            <a:spLocks/>
          </p:cNvSpPr>
          <p:nvPr/>
        </p:nvSpPr>
        <p:spPr>
          <a:xfrm>
            <a:off x="677685" y="2915249"/>
            <a:ext cx="1111719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es-CO" sz="2000" b="1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4F7936D4-9BA6-4438-967A-158A4CEC36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5" y="3428999"/>
            <a:ext cx="5081669" cy="263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60A2A4ED-89A4-42D5-B7DF-DA6F2055BB4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94" y="3449188"/>
            <a:ext cx="5254121" cy="2639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7259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</a:t>
            </a:r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9FAD212-5AD9-493A-AC76-3F2F82972A86}"/>
              </a:ext>
            </a:extLst>
          </p:cNvPr>
          <p:cNvSpPr/>
          <p:nvPr/>
        </p:nvSpPr>
        <p:spPr>
          <a:xfrm>
            <a:off x="434356" y="2483800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REMODELACION BAÑOS</a:t>
            </a:r>
            <a:endParaRPr lang="es-CO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057DC607-8DB6-4365-8703-D2DCBB6CFFA6}"/>
              </a:ext>
            </a:extLst>
          </p:cNvPr>
          <p:cNvSpPr txBox="1">
            <a:spLocks/>
          </p:cNvSpPr>
          <p:nvPr/>
        </p:nvSpPr>
        <p:spPr>
          <a:xfrm>
            <a:off x="527716" y="3010695"/>
            <a:ext cx="1111719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endParaRPr lang="es-CO" sz="2000" b="1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39C24ACF-17F4-4811-A772-0238425DE8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3486812"/>
            <a:ext cx="4544705" cy="275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D53A84AD-11BF-4502-9812-C74C900E6A7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39" y="3483858"/>
            <a:ext cx="3382461" cy="2754311"/>
          </a:xfrm>
          <a:prstGeom prst="rect">
            <a:avLst/>
          </a:prstGeom>
          <a:noFill/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E08F1AEE-AF21-4CF4-8725-C79E41307DB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52" y="3483858"/>
            <a:ext cx="3659966" cy="2754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0425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</a:t>
            </a:r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5630A31-495D-4763-848E-7CB24F89AA8B}"/>
              </a:ext>
            </a:extLst>
          </p:cNvPr>
          <p:cNvSpPr/>
          <p:nvPr/>
        </p:nvSpPr>
        <p:spPr>
          <a:xfrm>
            <a:off x="3028697" y="23005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LAMPARAS LED: suministro e instalación de lámparas led en Despachos Judiciales</a:t>
            </a:r>
            <a:endParaRPr lang="es-CO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90B895AD-D077-4ADB-90B7-B653FE80EC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8" y="3232071"/>
            <a:ext cx="5681760" cy="295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CC7D68E0-121D-4301-8615-C9BC5CEC06D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97" y="3270342"/>
            <a:ext cx="6060760" cy="29530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3AC2C811-C2AB-4559-9BE3-5743C6FAC4F9}"/>
              </a:ext>
            </a:extLst>
          </p:cNvPr>
          <p:cNvSpPr txBox="1">
            <a:spLocks/>
          </p:cNvSpPr>
          <p:nvPr/>
        </p:nvSpPr>
        <p:spPr>
          <a:xfrm>
            <a:off x="458889" y="2711184"/>
            <a:ext cx="1111719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82458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5EAB267-E77C-463F-9DB7-B767DCC0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295"/>
            <a:ext cx="12031579" cy="6593305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es-CO" b="1" dirty="0">
                <a:solidFill>
                  <a:srgbClr val="00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Actividades a realizar la siguientes dos semanas:</a:t>
            </a:r>
            <a:endParaRPr lang="es-C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O" b="1" dirty="0">
                <a:solidFill>
                  <a:srgbClr val="000000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s-C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CO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804DDA1-0A96-48C8-A4E9-896E9FF0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" y="3428999"/>
            <a:ext cx="11871158" cy="32766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822BC39-B9FC-42A1-B8C5-DA040F56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396"/>
            <a:ext cx="6096000" cy="1940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C7CF3A9-416E-44A8-AED2-A4260B99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2295"/>
            <a:ext cx="5935579" cy="33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599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15498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Mantenimiento de cubierta de baños, adecuación Juzgado Laboral, luminarias</a:t>
            </a:r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-208805" y="1765632"/>
            <a:ext cx="3281372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TULUÁ</a:t>
            </a:r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s-CO" sz="20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5630A31-495D-4763-848E-7CB24F89AA8B}"/>
              </a:ext>
            </a:extLst>
          </p:cNvPr>
          <p:cNvSpPr/>
          <p:nvPr/>
        </p:nvSpPr>
        <p:spPr>
          <a:xfrm>
            <a:off x="3028697" y="23005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LAMPARAS LED: suministro e instalación de lámparas led en Despachos Judiciales</a:t>
            </a:r>
            <a:endParaRPr lang="es-CO" b="1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C924DC43-B033-465F-92F9-D9F75C908B39}"/>
              </a:ext>
            </a:extLst>
          </p:cNvPr>
          <p:cNvSpPr txBox="1">
            <a:spLocks/>
          </p:cNvSpPr>
          <p:nvPr/>
        </p:nvSpPr>
        <p:spPr>
          <a:xfrm>
            <a:off x="183178" y="2779452"/>
            <a:ext cx="1111719" cy="36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DESPUÉS</a:t>
            </a:r>
            <a:endParaRPr lang="es-CO" sz="2000" b="1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E5DA8F29-BF3A-47F9-A35A-EFEE1F21C0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3232072"/>
            <a:ext cx="5515306" cy="305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8FBF3D8A-F0DF-4030-9B28-8AC99A0B09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84" y="3220322"/>
            <a:ext cx="6438973" cy="3057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203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261073" y="1851942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AD49064-93AD-4591-84DD-0F5248A596D6}"/>
              </a:ext>
            </a:extLst>
          </p:cNvPr>
          <p:cNvSpPr/>
          <p:nvPr/>
        </p:nvSpPr>
        <p:spPr>
          <a:xfrm>
            <a:off x="8338781" y="2505480"/>
            <a:ext cx="3887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378460" algn="just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Arial" panose="020B0604020202020204" pitchFamily="34" charset="0"/>
              </a:rPr>
              <a:t>Fase Preliminar: 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Demolición de la estructura existente que hacia parte de la antigua edificación, localizada en el área de construcción de la nueva sede para los Tribunales. (21 de febrero</a:t>
            </a:r>
            <a:r>
              <a:rPr lang="es-ES" spc="-3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2019)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9" name="image2.jpeg">
            <a:extLst>
              <a:ext uri="{FF2B5EF4-FFF2-40B4-BE49-F238E27FC236}">
                <a16:creationId xmlns:a16="http://schemas.microsoft.com/office/drawing/2014/main" xmlns="" id="{5E85EE90-55D3-4A1C-918A-AE5FF82322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073" y="2346481"/>
            <a:ext cx="8077708" cy="39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24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5103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5" name="image3.jpeg">
            <a:extLst>
              <a:ext uri="{FF2B5EF4-FFF2-40B4-BE49-F238E27FC236}">
                <a16:creationId xmlns:a16="http://schemas.microsoft.com/office/drawing/2014/main" xmlns="" id="{F2C87BA4-473F-44E0-8206-51F3CEF387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7068" y="2286523"/>
            <a:ext cx="10905289" cy="39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024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5457" y="31816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xmlns="" id="{C63357F7-4186-4D00-A2AE-9587E1014317}"/>
              </a:ext>
            </a:extLst>
          </p:cNvPr>
          <p:cNvGrpSpPr>
            <a:grpSpLocks/>
          </p:cNvGrpSpPr>
          <p:nvPr/>
        </p:nvGrpSpPr>
        <p:grpSpPr bwMode="auto">
          <a:xfrm>
            <a:off x="285990" y="2292254"/>
            <a:ext cx="11796827" cy="3958410"/>
            <a:chOff x="0" y="0"/>
            <a:chExt cx="8829" cy="3808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xmlns="" id="{09B463DC-8EE0-445D-B3B5-A4F9B525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29" cy="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">
              <a:extLst>
                <a:ext uri="{FF2B5EF4-FFF2-40B4-BE49-F238E27FC236}">
                  <a16:creationId xmlns:a16="http://schemas.microsoft.com/office/drawing/2014/main" xmlns="" id="{289C6EC1-F482-4071-9B46-4A471AD25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" y="1941"/>
              <a:ext cx="0" cy="9"/>
            </a:xfrm>
            <a:prstGeom prst="line">
              <a:avLst/>
            </a:prstGeom>
            <a:noFill/>
            <a:ln w="1143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7696790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4738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967CCC6-AE6D-4777-A4C2-D122564F20CE}"/>
              </a:ext>
            </a:extLst>
          </p:cNvPr>
          <p:cNvSpPr/>
          <p:nvPr/>
        </p:nvSpPr>
        <p:spPr>
          <a:xfrm>
            <a:off x="9621671" y="2616064"/>
            <a:ext cx="26042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400050">
              <a:spcBef>
                <a:spcPts val="800"/>
              </a:spcBef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Arial" panose="020B0604020202020204" pitchFamily="34" charset="0"/>
              </a:rPr>
              <a:t>Imágenes Avance Obra Civil Etapa: 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Obras Preliminares (Excavación) e inicio de cimentación. (Meses Marzo, Abril y Mayo de 2019)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6" name="image5.jpeg">
            <a:extLst>
              <a:ext uri="{FF2B5EF4-FFF2-40B4-BE49-F238E27FC236}">
                <a16:creationId xmlns:a16="http://schemas.microsoft.com/office/drawing/2014/main" xmlns="" id="{BC62191B-B339-4FD3-B83F-5BA1494F861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51" y="2216813"/>
            <a:ext cx="9570020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470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2265" y="15815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E6EE6342-12AE-4946-BFBF-0382902BA783}"/>
              </a:ext>
            </a:extLst>
          </p:cNvPr>
          <p:cNvGrpSpPr>
            <a:grpSpLocks/>
          </p:cNvGrpSpPr>
          <p:nvPr/>
        </p:nvGrpSpPr>
        <p:grpSpPr bwMode="auto">
          <a:xfrm>
            <a:off x="285991" y="2292253"/>
            <a:ext cx="11851466" cy="3931115"/>
            <a:chOff x="0" y="0"/>
            <a:chExt cx="9091" cy="4200"/>
          </a:xfrm>
        </p:grpSpPr>
        <p:pic>
          <p:nvPicPr>
            <p:cNvPr id="44035" name="Picture 3">
              <a:extLst>
                <a:ext uri="{FF2B5EF4-FFF2-40B4-BE49-F238E27FC236}">
                  <a16:creationId xmlns:a16="http://schemas.microsoft.com/office/drawing/2014/main" xmlns="" id="{8639F251-E97B-4EB5-B8B7-B84AC87C7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91" cy="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2">
              <a:extLst>
                <a:ext uri="{FF2B5EF4-FFF2-40B4-BE49-F238E27FC236}">
                  <a16:creationId xmlns:a16="http://schemas.microsoft.com/office/drawing/2014/main" xmlns="" id="{D99A3473-39C4-4602-9BE9-28EC1EFB9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" y="1941"/>
              <a:ext cx="0" cy="9"/>
            </a:xfrm>
            <a:prstGeom prst="line">
              <a:avLst/>
            </a:prstGeom>
            <a:noFill/>
            <a:ln w="1143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8640257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6674" y="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EE85F25-B3F3-4C57-9009-00066D17416C}"/>
              </a:ext>
            </a:extLst>
          </p:cNvPr>
          <p:cNvSpPr/>
          <p:nvPr/>
        </p:nvSpPr>
        <p:spPr>
          <a:xfrm>
            <a:off x="9021172" y="2774751"/>
            <a:ext cx="2542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Aft>
                <a:spcPts val="0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Imágenes Avance Obra Civil Etapas: Estructuras de Concreto y Aceros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8" name="image7.jpeg">
            <a:extLst>
              <a:ext uri="{FF2B5EF4-FFF2-40B4-BE49-F238E27FC236}">
                <a16:creationId xmlns:a16="http://schemas.microsoft.com/office/drawing/2014/main" xmlns="" id="{7C50A833-F100-4FA5-944E-3A96303133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958" y="2240225"/>
            <a:ext cx="9006738" cy="39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180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32663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1084176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648791" y="1795337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EE85F25-B3F3-4C57-9009-00066D17416C}"/>
              </a:ext>
            </a:extLst>
          </p:cNvPr>
          <p:cNvSpPr/>
          <p:nvPr/>
        </p:nvSpPr>
        <p:spPr>
          <a:xfrm>
            <a:off x="9744792" y="5218407"/>
            <a:ext cx="23926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Aft>
                <a:spcPts val="0"/>
              </a:spcAft>
            </a:pPr>
            <a:r>
              <a:rPr lang="es-ES" sz="1400" b="1" kern="0" dirty="0">
                <a:latin typeface="Arial" panose="020B0604020202020204" pitchFamily="34" charset="0"/>
                <a:ea typeface="Arial" panose="020B0604020202020204" pitchFamily="34" charset="0"/>
              </a:rPr>
              <a:t>Imágenes Avance Obra Civil Etapas: Estructuras de Concreto y Aceros</a:t>
            </a:r>
            <a:endParaRPr lang="es-CO" sz="14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6" name="image8.jpeg">
            <a:extLst>
              <a:ext uri="{FF2B5EF4-FFF2-40B4-BE49-F238E27FC236}">
                <a16:creationId xmlns:a16="http://schemas.microsoft.com/office/drawing/2014/main" xmlns="" id="{4D5B37B4-80B1-484E-A27F-503D5BBF89F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181" y="2315112"/>
            <a:ext cx="9760033" cy="39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49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8493" y="51030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593695" y="765368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D94B6623-4364-49D1-82D0-49D9A5AE6C49}"/>
              </a:ext>
            </a:extLst>
          </p:cNvPr>
          <p:cNvSpPr/>
          <p:nvPr/>
        </p:nvSpPr>
        <p:spPr>
          <a:xfrm>
            <a:off x="2947463" y="1910996"/>
            <a:ext cx="910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379095" algn="just">
              <a:spcBef>
                <a:spcPts val="370"/>
              </a:spcBef>
              <a:spcAft>
                <a:spcPts val="0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Reubicación Provisional de Acometidas Eléctricas Existentes subterráneas (Maniobras Realizadas por la EPSA semana (02, 03, 04 y 05 de mayo 2019)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8" name="image9.jpeg">
            <a:extLst>
              <a:ext uri="{FF2B5EF4-FFF2-40B4-BE49-F238E27FC236}">
                <a16:creationId xmlns:a16="http://schemas.microsoft.com/office/drawing/2014/main" xmlns="" id="{7F81DE65-1744-4249-92E8-F1AB34C475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775" y="2558345"/>
            <a:ext cx="4993840" cy="3729990"/>
          </a:xfrm>
          <a:prstGeom prst="rect">
            <a:avLst/>
          </a:prstGeom>
        </p:spPr>
      </p:pic>
      <p:pic>
        <p:nvPicPr>
          <p:cNvPr id="29" name="image10.jpeg">
            <a:extLst>
              <a:ext uri="{FF2B5EF4-FFF2-40B4-BE49-F238E27FC236}">
                <a16:creationId xmlns:a16="http://schemas.microsoft.com/office/drawing/2014/main" xmlns="" id="{229FB185-95A0-48BD-BDB2-33EDAF70301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81991" y="2566917"/>
            <a:ext cx="4875685" cy="37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60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3673" y="15815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797269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42391" y="1856360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EFA2BD98-16B2-4FE5-A572-282FE60BAA47}"/>
              </a:ext>
            </a:extLst>
          </p:cNvPr>
          <p:cNvSpPr/>
          <p:nvPr/>
        </p:nvSpPr>
        <p:spPr>
          <a:xfrm>
            <a:off x="2416805" y="1863332"/>
            <a:ext cx="9059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Aft>
                <a:spcPts val="0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Avance de Construcción Obra Civil Fundición Columnas Primer Piso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2D48521B-AD90-4271-B811-FB4D1E7CB241}"/>
              </a:ext>
            </a:extLst>
          </p:cNvPr>
          <p:cNvSpPr/>
          <p:nvPr/>
        </p:nvSpPr>
        <p:spPr>
          <a:xfrm>
            <a:off x="9599612" y="4590358"/>
            <a:ext cx="2463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A partir del 08 de Mayo de 2019 hasta finales del mes de junio de 2019, se inicia la fundición de vigas de cimentación.</a:t>
            </a:r>
            <a:endParaRPr lang="es-CO" dirty="0"/>
          </a:p>
        </p:txBody>
      </p:sp>
      <p:pic>
        <p:nvPicPr>
          <p:cNvPr id="30" name="image11.jpeg">
            <a:extLst>
              <a:ext uri="{FF2B5EF4-FFF2-40B4-BE49-F238E27FC236}">
                <a16:creationId xmlns:a16="http://schemas.microsoft.com/office/drawing/2014/main" xmlns="" id="{1F4F4240-EB5C-441A-AC15-F96EC83DA83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7820" y="2333009"/>
            <a:ext cx="3881792" cy="3897645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31" name="Group 1">
            <a:extLst>
              <a:ext uri="{FF2B5EF4-FFF2-40B4-BE49-F238E27FC236}">
                <a16:creationId xmlns:a16="http://schemas.microsoft.com/office/drawing/2014/main" xmlns="" id="{EE05ABCF-E13A-4148-8EFB-3B49E3AFD15D}"/>
              </a:ext>
            </a:extLst>
          </p:cNvPr>
          <p:cNvGrpSpPr>
            <a:grpSpLocks/>
          </p:cNvGrpSpPr>
          <p:nvPr/>
        </p:nvGrpSpPr>
        <p:grpSpPr bwMode="auto">
          <a:xfrm>
            <a:off x="64739" y="2334597"/>
            <a:ext cx="5608638" cy="3943364"/>
            <a:chOff x="0" y="0"/>
            <a:chExt cx="8832" cy="4394"/>
          </a:xfrm>
        </p:grpSpPr>
        <p:pic>
          <p:nvPicPr>
            <p:cNvPr id="46083" name="Picture 3">
              <a:extLst>
                <a:ext uri="{FF2B5EF4-FFF2-40B4-BE49-F238E27FC236}">
                  <a16:creationId xmlns:a16="http://schemas.microsoft.com/office/drawing/2014/main" xmlns="" id="{F5A99663-02C8-4619-8B98-EDB3E06E8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32" cy="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080" name="Line 2">
              <a:extLst>
                <a:ext uri="{FF2B5EF4-FFF2-40B4-BE49-F238E27FC236}">
                  <a16:creationId xmlns:a16="http://schemas.microsoft.com/office/drawing/2014/main" xmlns="" id="{0556D8E1-2283-47AE-A09A-44D3E8483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" y="1759"/>
              <a:ext cx="0" cy="9"/>
            </a:xfrm>
            <a:prstGeom prst="line">
              <a:avLst/>
            </a:prstGeom>
            <a:noFill/>
            <a:ln w="1143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45319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D192B25-EAEA-444A-9866-91B72154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58" y="497305"/>
            <a:ext cx="11560258" cy="5181600"/>
          </a:xfrm>
        </p:spPr>
        <p:txBody>
          <a:bodyPr anchor="ctr">
            <a:normAutofit/>
          </a:bodyPr>
          <a:lstStyle/>
          <a:p>
            <a:pPr algn="ctr"/>
            <a:r>
              <a:rPr lang="es-CO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Demanda de Justicia </a:t>
            </a:r>
          </a:p>
        </p:txBody>
      </p:sp>
      <p:pic>
        <p:nvPicPr>
          <p:cNvPr id="5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94A13785-F2A9-4136-8F2A-55814EF8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18727BD-44B6-4C7D-B567-2EBE81BD3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239" y="5163032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184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-16809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797269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9A7D7305-8759-4D35-A107-5953BD89E346}"/>
              </a:ext>
            </a:extLst>
          </p:cNvPr>
          <p:cNvSpPr/>
          <p:nvPr/>
        </p:nvSpPr>
        <p:spPr>
          <a:xfrm>
            <a:off x="268671" y="1668345"/>
            <a:ext cx="11637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"/>
              </a:spcBef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53670">
              <a:spcAft>
                <a:spcPts val="0"/>
              </a:spcAft>
            </a:pPr>
            <a:r>
              <a:rPr lang="es-ES" sz="1600" b="1" kern="0" dirty="0">
                <a:latin typeface="Arial" panose="020B0604020202020204" pitchFamily="34" charset="0"/>
                <a:ea typeface="Arial" panose="020B0604020202020204" pitchFamily="34" charset="0"/>
              </a:rPr>
              <a:t>Inicio de Construcción de Tanques Subterráneos en zona sótano y Formaleta para fundición losa del primer piso desde el mes de Julio de 2019.</a:t>
            </a:r>
            <a:endParaRPr lang="es-CO" sz="16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2" name="image13.jpeg">
            <a:extLst>
              <a:ext uri="{FF2B5EF4-FFF2-40B4-BE49-F238E27FC236}">
                <a16:creationId xmlns:a16="http://schemas.microsoft.com/office/drawing/2014/main" xmlns="" id="{9C1DF65F-8F8F-4070-AB10-14ECC232144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43" y="2665587"/>
            <a:ext cx="9976561" cy="363962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93B64839-9AD1-4A92-8F58-5A470B4B0CF0}"/>
              </a:ext>
            </a:extLst>
          </p:cNvPr>
          <p:cNvSpPr/>
          <p:nvPr/>
        </p:nvSpPr>
        <p:spPr>
          <a:xfrm>
            <a:off x="10031104" y="4319171"/>
            <a:ext cx="19652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Del 01 al 08 de Julio de 2019, se realiza la estructura en hierro para los dos tanques, almacenamiento y Red contra Incendios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338366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7458" y="47994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429117" y="749979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9" name="image14.jpeg">
            <a:extLst>
              <a:ext uri="{FF2B5EF4-FFF2-40B4-BE49-F238E27FC236}">
                <a16:creationId xmlns:a16="http://schemas.microsoft.com/office/drawing/2014/main" xmlns="" id="{EB991A11-E2F6-496F-9CE8-58B9B3C2509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58" y="1896305"/>
            <a:ext cx="11997959" cy="43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534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6319" y="47016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901550" y="797269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AC98F4E6-2A16-4003-8217-685D04199A65}"/>
              </a:ext>
            </a:extLst>
          </p:cNvPr>
          <p:cNvSpPr/>
          <p:nvPr/>
        </p:nvSpPr>
        <p:spPr>
          <a:xfrm>
            <a:off x="8222132" y="4734625"/>
            <a:ext cx="3969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378460" algn="just">
              <a:spcBef>
                <a:spcPts val="370"/>
              </a:spcBef>
              <a:spcAft>
                <a:spcPts val="0"/>
              </a:spcAft>
            </a:pPr>
            <a:r>
              <a:rPr lang="es-ES" sz="1600" b="1" kern="0" dirty="0">
                <a:latin typeface="Arial" panose="020B0604020202020204" pitchFamily="34" charset="0"/>
                <a:ea typeface="Arial" panose="020B0604020202020204" pitchFamily="34" charset="0"/>
              </a:rPr>
              <a:t>Instalación de estructura hierro de vigas de amarre sobre la formaleta para adecuar los bloques o casetones, sobre el cual se fundirá la placa del primer nivel, el 16 de Julio 2019.</a:t>
            </a:r>
            <a:endParaRPr lang="es-CO" sz="16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7E8868A2-B1D9-4B1E-94C2-596DCB303CF2}"/>
              </a:ext>
            </a:extLst>
          </p:cNvPr>
          <p:cNvGrpSpPr>
            <a:grpSpLocks/>
          </p:cNvGrpSpPr>
          <p:nvPr/>
        </p:nvGrpSpPr>
        <p:grpSpPr bwMode="auto">
          <a:xfrm>
            <a:off x="14589" y="1977149"/>
            <a:ext cx="8356901" cy="4328111"/>
            <a:chOff x="1693" y="236"/>
            <a:chExt cx="9000" cy="4437"/>
          </a:xfrm>
        </p:grpSpPr>
        <p:pic>
          <p:nvPicPr>
            <p:cNvPr id="50179" name="Picture 3">
              <a:extLst>
                <a:ext uri="{FF2B5EF4-FFF2-40B4-BE49-F238E27FC236}">
                  <a16:creationId xmlns:a16="http://schemas.microsoft.com/office/drawing/2014/main" xmlns="" id="{4A9EBD5C-AAE5-4686-A37C-2C268D76C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" y="235"/>
              <a:ext cx="9000" cy="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xmlns="" id="{9237BFDC-7691-4035-872C-D6532460B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187"/>
              <a:ext cx="0" cy="10"/>
            </a:xfrm>
            <a:prstGeom prst="line">
              <a:avLst/>
            </a:prstGeom>
            <a:noFill/>
            <a:ln w="1143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933355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3665" y="15815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535028" y="781822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5BA49729-2652-4A8C-8814-266157316D58}"/>
              </a:ext>
            </a:extLst>
          </p:cNvPr>
          <p:cNvSpPr/>
          <p:nvPr/>
        </p:nvSpPr>
        <p:spPr>
          <a:xfrm>
            <a:off x="3104147" y="1888746"/>
            <a:ext cx="10748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Aft>
                <a:spcPts val="0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Instalación de Casetones de Icopor para fundición de la Losa Primer Nivel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0" name="image16.jpeg">
            <a:extLst>
              <a:ext uri="{FF2B5EF4-FFF2-40B4-BE49-F238E27FC236}">
                <a16:creationId xmlns:a16="http://schemas.microsoft.com/office/drawing/2014/main" xmlns="" id="{C9A7465D-2B98-413B-91F5-5B09FE2AF6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182" y="2458117"/>
            <a:ext cx="5755756" cy="3032465"/>
          </a:xfrm>
          <a:prstGeom prst="rect">
            <a:avLst/>
          </a:prstGeom>
        </p:spPr>
      </p:pic>
      <p:pic>
        <p:nvPicPr>
          <p:cNvPr id="31" name="image17.jpeg">
            <a:extLst>
              <a:ext uri="{FF2B5EF4-FFF2-40B4-BE49-F238E27FC236}">
                <a16:creationId xmlns:a16="http://schemas.microsoft.com/office/drawing/2014/main" xmlns="" id="{59634811-0744-4A91-BB10-03A00730903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9902" y="2469230"/>
            <a:ext cx="5937908" cy="3032466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1754C12C-D83A-4DED-8A51-D9D4587C9198}"/>
              </a:ext>
            </a:extLst>
          </p:cNvPr>
          <p:cNvSpPr/>
          <p:nvPr/>
        </p:nvSpPr>
        <p:spPr>
          <a:xfrm>
            <a:off x="172414" y="5654647"/>
            <a:ext cx="11976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377825" algn="just">
              <a:spcAft>
                <a:spcPts val="0"/>
              </a:spcAft>
            </a:pPr>
            <a:r>
              <a:rPr lang="es-ES" sz="1600" b="1" dirty="0">
                <a:latin typeface="Arial" panose="020B0604020202020204" pitchFamily="34" charset="0"/>
                <a:ea typeface="Arial" panose="020B0604020202020204" pitchFamily="34" charset="0"/>
              </a:rPr>
              <a:t>Desde el 18 de Julio de 2019 hasta el 22 Julio 2019, se adecuan los casetones en material icopor, entre las vigas de amarre y viguetas para cubrir todo el espacio de la losa a fundirse en primer</a:t>
            </a:r>
            <a:r>
              <a:rPr lang="es-ES" sz="1600" b="1" spc="-3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600" b="1" dirty="0">
                <a:latin typeface="Arial" panose="020B0604020202020204" pitchFamily="34" charset="0"/>
                <a:ea typeface="Arial" panose="020B0604020202020204" pitchFamily="34" charset="0"/>
              </a:rPr>
              <a:t>nivel.</a:t>
            </a:r>
            <a:endParaRPr lang="es-CO" sz="16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053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3397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429117" y="813028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DE5DB35F-0551-4C23-8BF9-2F1009F80E9E}"/>
              </a:ext>
            </a:extLst>
          </p:cNvPr>
          <p:cNvSpPr/>
          <p:nvPr/>
        </p:nvSpPr>
        <p:spPr>
          <a:xfrm>
            <a:off x="5960794" y="1795634"/>
            <a:ext cx="5464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370"/>
              </a:spcBef>
              <a:spcAft>
                <a:spcPts val="0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Fundición Sección Losa Primer Piso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7EE5A4D7-810C-4F18-89B5-2CF3750B1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75" y="23911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25" name="Group 1">
            <a:extLst>
              <a:ext uri="{FF2B5EF4-FFF2-40B4-BE49-F238E27FC236}">
                <a16:creationId xmlns:a16="http://schemas.microsoft.com/office/drawing/2014/main" xmlns="" id="{55FE7501-E23F-4280-9546-6215FE5EC142}"/>
              </a:ext>
            </a:extLst>
          </p:cNvPr>
          <p:cNvGrpSpPr>
            <a:grpSpLocks/>
          </p:cNvGrpSpPr>
          <p:nvPr/>
        </p:nvGrpSpPr>
        <p:grpSpPr bwMode="auto">
          <a:xfrm>
            <a:off x="64739" y="2391182"/>
            <a:ext cx="5745261" cy="3187900"/>
            <a:chOff x="0" y="0"/>
            <a:chExt cx="8835" cy="3437"/>
          </a:xfrm>
        </p:grpSpPr>
        <p:pic>
          <p:nvPicPr>
            <p:cNvPr id="51203" name="Picture 3">
              <a:extLst>
                <a:ext uri="{FF2B5EF4-FFF2-40B4-BE49-F238E27FC236}">
                  <a16:creationId xmlns:a16="http://schemas.microsoft.com/office/drawing/2014/main" xmlns="" id="{219F8C72-1724-40FD-BA04-548705F6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35" cy="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0" name="Line 2">
              <a:extLst>
                <a:ext uri="{FF2B5EF4-FFF2-40B4-BE49-F238E27FC236}">
                  <a16:creationId xmlns:a16="http://schemas.microsoft.com/office/drawing/2014/main" xmlns="" id="{00DD4F3F-792E-48E2-8FDB-40F6F2C73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" y="929"/>
              <a:ext cx="0" cy="9"/>
            </a:xfrm>
            <a:prstGeom prst="line">
              <a:avLst/>
            </a:prstGeom>
            <a:noFill/>
            <a:ln w="1143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pic>
        <p:nvPicPr>
          <p:cNvPr id="34" name="image19.jpeg">
            <a:extLst>
              <a:ext uri="{FF2B5EF4-FFF2-40B4-BE49-F238E27FC236}">
                <a16:creationId xmlns:a16="http://schemas.microsoft.com/office/drawing/2014/main" xmlns="" id="{B19A41F4-3359-4E78-B619-CC331B68EC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0794" y="2364165"/>
            <a:ext cx="6064798" cy="2962033"/>
          </a:xfrm>
          <a:prstGeom prst="rect">
            <a:avLst/>
          </a:prstGeom>
        </p:spPr>
      </p:pic>
      <p:sp>
        <p:nvSpPr>
          <p:cNvPr id="51201" name="Rectángulo 51200">
            <a:extLst>
              <a:ext uri="{FF2B5EF4-FFF2-40B4-BE49-F238E27FC236}">
                <a16:creationId xmlns:a16="http://schemas.microsoft.com/office/drawing/2014/main" xmlns="" id="{D25D56A5-4339-4FD4-ABC1-50A920DC7491}"/>
              </a:ext>
            </a:extLst>
          </p:cNvPr>
          <p:cNvSpPr/>
          <p:nvPr/>
        </p:nvSpPr>
        <p:spPr>
          <a:xfrm>
            <a:off x="-40487" y="5614401"/>
            <a:ext cx="6226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400050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A partir del 23 de Julio se inicia la fundición de la placa o losa del primer nivel con un espesor de 6 cm.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02" name="Rectángulo 51201">
            <a:extLst>
              <a:ext uri="{FF2B5EF4-FFF2-40B4-BE49-F238E27FC236}">
                <a16:creationId xmlns:a16="http://schemas.microsoft.com/office/drawing/2014/main" xmlns="" id="{99A3C567-4ED7-4E56-82A9-DDA18805A796}"/>
              </a:ext>
            </a:extLst>
          </p:cNvPr>
          <p:cNvSpPr/>
          <p:nvPr/>
        </p:nvSpPr>
        <p:spPr>
          <a:xfrm>
            <a:off x="6404742" y="53262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3670" marR="400050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El día 24 de Julio de 2019, se visualiza el secado de la losa del primer nivel, lo que permite ejecutar las obras</a:t>
            </a:r>
            <a:r>
              <a:rPr lang="es-ES" spc="-1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siguientes.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914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5457" y="46506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429117" y="860403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7EE5A4D7-810C-4F18-89B5-2CF3750B1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75" y="23911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33" name="image20.jpeg">
            <a:extLst>
              <a:ext uri="{FF2B5EF4-FFF2-40B4-BE49-F238E27FC236}">
                <a16:creationId xmlns:a16="http://schemas.microsoft.com/office/drawing/2014/main" xmlns="" id="{F45D759A-D18D-40BD-A997-C0137B5DD0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38" y="1964614"/>
            <a:ext cx="12062523" cy="351463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8170772D-F571-428D-B8C4-14B5E4CD93D4}"/>
              </a:ext>
            </a:extLst>
          </p:cNvPr>
          <p:cNvSpPr/>
          <p:nvPr/>
        </p:nvSpPr>
        <p:spPr>
          <a:xfrm>
            <a:off x="0" y="5602035"/>
            <a:ext cx="12189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379730" algn="just">
              <a:spcAft>
                <a:spcPts val="0"/>
              </a:spcAft>
            </a:pPr>
            <a:r>
              <a:rPr lang="es-ES" sz="1600" b="1" kern="0" dirty="0">
                <a:latin typeface="Arial" panose="020B0604020202020204" pitchFamily="34" charset="0"/>
                <a:ea typeface="Arial" panose="020B0604020202020204" pitchFamily="34" charset="0"/>
              </a:rPr>
              <a:t>Avance de Construcción Obra Civil - Fundición área para el foso del Ascensor en el nivel del Sótano, en esta área, está pendiente de fundir la segunda sección de la losa del primer</a:t>
            </a:r>
            <a:r>
              <a:rPr lang="es-ES" sz="1600" b="1" kern="0" spc="1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600" b="1" kern="0" dirty="0">
                <a:latin typeface="Arial" panose="020B0604020202020204" pitchFamily="34" charset="0"/>
                <a:ea typeface="Arial" panose="020B0604020202020204" pitchFamily="34" charset="0"/>
              </a:rPr>
              <a:t>nivel</a:t>
            </a:r>
            <a:endParaRPr lang="es-CO" sz="16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798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8161" y="7871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429117" y="812138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F44CEDD3-A204-47E3-A264-C67BCD71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07" y="24683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pSp>
        <p:nvGrpSpPr>
          <p:cNvPr id="25" name="Group 1">
            <a:extLst>
              <a:ext uri="{FF2B5EF4-FFF2-40B4-BE49-F238E27FC236}">
                <a16:creationId xmlns:a16="http://schemas.microsoft.com/office/drawing/2014/main" xmlns="" id="{C21A997D-9EDD-441C-9A2C-98E9E1D67061}"/>
              </a:ext>
            </a:extLst>
          </p:cNvPr>
          <p:cNvGrpSpPr>
            <a:grpSpLocks/>
          </p:cNvGrpSpPr>
          <p:nvPr/>
        </p:nvGrpSpPr>
        <p:grpSpPr bwMode="auto">
          <a:xfrm>
            <a:off x="138807" y="2376940"/>
            <a:ext cx="5616575" cy="2486952"/>
            <a:chOff x="0" y="0"/>
            <a:chExt cx="8846" cy="3773"/>
          </a:xfrm>
        </p:grpSpPr>
        <p:pic>
          <p:nvPicPr>
            <p:cNvPr id="55299" name="Picture 3">
              <a:extLst>
                <a:ext uri="{FF2B5EF4-FFF2-40B4-BE49-F238E27FC236}">
                  <a16:creationId xmlns:a16="http://schemas.microsoft.com/office/drawing/2014/main" xmlns="" id="{D94321B4-8902-4D18-AE47-736B5AD4F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46" cy="3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Line 2">
              <a:extLst>
                <a:ext uri="{FF2B5EF4-FFF2-40B4-BE49-F238E27FC236}">
                  <a16:creationId xmlns:a16="http://schemas.microsoft.com/office/drawing/2014/main" xmlns="" id="{DC19F6A5-F374-4D21-A4E8-27CDEE958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" y="677"/>
              <a:ext cx="0" cy="9"/>
            </a:xfrm>
            <a:prstGeom prst="line">
              <a:avLst/>
            </a:prstGeom>
            <a:noFill/>
            <a:ln w="1143">
              <a:solidFill>
                <a:srgbClr val="FF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64CC390B-4C5B-4AE4-84BC-C453D8776001}"/>
              </a:ext>
            </a:extLst>
          </p:cNvPr>
          <p:cNvSpPr/>
          <p:nvPr/>
        </p:nvSpPr>
        <p:spPr>
          <a:xfrm>
            <a:off x="56147" y="50563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3670" marR="379095" algn="just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El 29 de Julio de 2019, se adelanta la labor de fundición de las columnas del segundo  piso con una altura de 3.0 Mt, para dar inicio a la instalación de la formaleta del segundo nivel.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4" name="image22.jpeg">
            <a:extLst>
              <a:ext uri="{FF2B5EF4-FFF2-40B4-BE49-F238E27FC236}">
                <a16:creationId xmlns:a16="http://schemas.microsoft.com/office/drawing/2014/main" xmlns="" id="{EB6B2CFF-D56D-4616-85DD-2AA8B10E0DF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4938" y="2380375"/>
            <a:ext cx="6255077" cy="2483515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731BF941-F971-42AC-B292-84DFBA1E9BF5}"/>
              </a:ext>
            </a:extLst>
          </p:cNvPr>
          <p:cNvSpPr/>
          <p:nvPr/>
        </p:nvSpPr>
        <p:spPr>
          <a:xfrm>
            <a:off x="5944476" y="50539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3670" marR="400050">
              <a:spcAft>
                <a:spcPts val="0"/>
              </a:spcAft>
            </a:pPr>
            <a:r>
              <a:rPr lang="es-ES" kern="0" dirty="0">
                <a:latin typeface="Arial" panose="020B0604020202020204" pitchFamily="34" charset="0"/>
                <a:ea typeface="Arial" panose="020B0604020202020204" pitchFamily="34" charset="0"/>
              </a:rPr>
              <a:t>Instalación de Gatos hidráulicos y cerchas metálicas para sostener la formaleta de la losa del segundo Nivel desde el 09 de Agosto de</a:t>
            </a:r>
            <a:r>
              <a:rPr lang="es-ES" kern="0" spc="-2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kern="0" dirty="0">
                <a:latin typeface="Arial" panose="020B0604020202020204" pitchFamily="34" charset="0"/>
                <a:ea typeface="Arial" panose="020B0604020202020204" pitchFamily="34" charset="0"/>
              </a:rPr>
              <a:t>2019.</a:t>
            </a:r>
            <a:endParaRPr lang="es-CO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512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81693" y="1505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429117" y="814591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F44CEDD3-A204-47E3-A264-C67BCD71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07" y="24683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33" name="image23.jpeg">
            <a:extLst>
              <a:ext uri="{FF2B5EF4-FFF2-40B4-BE49-F238E27FC236}">
                <a16:creationId xmlns:a16="http://schemas.microsoft.com/office/drawing/2014/main" xmlns="" id="{E3050AF8-9E8D-45EB-BE39-3FF95F2BE7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23" y="2376940"/>
            <a:ext cx="12087034" cy="390103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0EC86C18-96D0-494B-BA5F-24B3822EB52C}"/>
              </a:ext>
            </a:extLst>
          </p:cNvPr>
          <p:cNvSpPr/>
          <p:nvPr/>
        </p:nvSpPr>
        <p:spPr>
          <a:xfrm>
            <a:off x="431789" y="1930485"/>
            <a:ext cx="11606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400050">
              <a:spcAft>
                <a:spcPts val="45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Vista aérea de una sección de la formaleta para la losa del segundo nivel, 12 de agosto 2019.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610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5865" y="15051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560768" y="814591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F44CEDD3-A204-47E3-A264-C67BCD71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07" y="24683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33" name="image23.jpeg">
            <a:extLst>
              <a:ext uri="{FF2B5EF4-FFF2-40B4-BE49-F238E27FC236}">
                <a16:creationId xmlns:a16="http://schemas.microsoft.com/office/drawing/2014/main" xmlns="" id="{E3050AF8-9E8D-45EB-BE39-3FF95F2BE7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23" y="2376940"/>
            <a:ext cx="12087034" cy="390103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0EC86C18-96D0-494B-BA5F-24B3822EB52C}"/>
              </a:ext>
            </a:extLst>
          </p:cNvPr>
          <p:cNvSpPr/>
          <p:nvPr/>
        </p:nvSpPr>
        <p:spPr>
          <a:xfrm>
            <a:off x="431789" y="1930485"/>
            <a:ext cx="11606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400050">
              <a:spcAft>
                <a:spcPts val="45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Vista aérea de una sección de la formaleta para la losa del segundo nivel, 12 de agosto 2019.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769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D998A6-D6CD-48CD-AAAA-57140763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94" y="79115"/>
            <a:ext cx="10058400" cy="622871"/>
          </a:xfrm>
        </p:spPr>
        <p:txBody>
          <a:bodyPr>
            <a:normAutofit/>
          </a:bodyPr>
          <a:lstStyle/>
          <a:p>
            <a:pPr algn="ctr"/>
            <a:r>
              <a:rPr lang="es-CO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Obras</a:t>
            </a:r>
            <a:endParaRPr lang="es-CO" sz="4000" b="1" dirty="0"/>
          </a:p>
        </p:txBody>
      </p:sp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79692" y="61202"/>
            <a:ext cx="1147463" cy="11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2" y="90472"/>
            <a:ext cx="2835475" cy="1021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xmlns="" id="{AA29873E-10CC-4174-B9D6-2C8206D08CE8}"/>
              </a:ext>
            </a:extLst>
          </p:cNvPr>
          <p:cNvSpPr txBox="1">
            <a:spLocks/>
          </p:cNvSpPr>
          <p:nvPr/>
        </p:nvSpPr>
        <p:spPr>
          <a:xfrm>
            <a:off x="2429117" y="843797"/>
            <a:ext cx="9235907" cy="688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986790">
              <a:spcAft>
                <a:spcPts val="0"/>
              </a:spcAft>
            </a:pPr>
            <a:r>
              <a:rPr lang="es-ES" sz="2000" b="1" kern="0" dirty="0">
                <a:latin typeface="Arial" panose="020B0604020202020204" pitchFamily="34" charset="0"/>
                <a:ea typeface="Arial" panose="020B0604020202020204" pitchFamily="34" charset="0"/>
              </a:rPr>
              <a:t>Informe avance Obra Civil Contrato Estatal Nro.240 de 2018</a:t>
            </a:r>
            <a:endParaRPr lang="es-CO" sz="2000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s-CO" sz="2000" b="1" i="1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0" y="1278918"/>
            <a:ext cx="1544018" cy="36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BUGA  </a:t>
            </a:r>
            <a:endParaRPr lang="es-CO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29" y="2939868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3F5C8F7-60A1-44D9-9054-0EF47D0FADAA}"/>
              </a:ext>
            </a:extLst>
          </p:cNvPr>
          <p:cNvSpPr/>
          <p:nvPr/>
        </p:nvSpPr>
        <p:spPr>
          <a:xfrm>
            <a:off x="3792845" y="1385431"/>
            <a:ext cx="808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>
              <a:spcBef>
                <a:spcPts val="1025"/>
              </a:spcBef>
              <a:spcAft>
                <a:spcPts val="0"/>
              </a:spcAft>
            </a:pPr>
            <a:r>
              <a:rPr lang="es-ES" b="1">
                <a:latin typeface="Arial" panose="020B0604020202020204" pitchFamily="34" charset="0"/>
                <a:ea typeface="Arial" panose="020B0604020202020204" pitchFamily="34" charset="0"/>
              </a:rPr>
              <a:t>Registro Histórico Fotográfico Evolución del Proyecto Obra Civil.</a:t>
            </a:r>
            <a:endParaRPr lang="es-CO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F44CEDD3-A204-47E3-A264-C67BCD71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07" y="24683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F971C47D-2F59-44B6-B7E9-EEF7AC845AFF}"/>
              </a:ext>
            </a:extLst>
          </p:cNvPr>
          <p:cNvSpPr/>
          <p:nvPr/>
        </p:nvSpPr>
        <p:spPr>
          <a:xfrm>
            <a:off x="55288" y="1902325"/>
            <a:ext cx="11825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3670" marR="377825" algn="just">
              <a:spcBef>
                <a:spcPts val="370"/>
              </a:spcBef>
              <a:spcAft>
                <a:spcPts val="0"/>
              </a:spcAft>
            </a:pP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Visita del auditor externo de ICONTEC,  Ing. Julio Roberto Rojas a la construcción de la sede de los Tribunales de</a:t>
            </a:r>
            <a:r>
              <a:rPr lang="es-ES" b="1" kern="0" spc="-55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b="1" kern="0" dirty="0">
                <a:latin typeface="Arial" panose="020B0604020202020204" pitchFamily="34" charset="0"/>
                <a:ea typeface="Arial" panose="020B0604020202020204" pitchFamily="34" charset="0"/>
              </a:rPr>
              <a:t>Buga.</a:t>
            </a:r>
            <a:endParaRPr lang="es-CO" b="1" kern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6" name="image24.jpeg">
            <a:extLst>
              <a:ext uri="{FF2B5EF4-FFF2-40B4-BE49-F238E27FC236}">
                <a16:creationId xmlns:a16="http://schemas.microsoft.com/office/drawing/2014/main" xmlns="" id="{EB028E3C-ABF5-42AC-A66A-29523DF8D0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455" y="2623480"/>
            <a:ext cx="11998001" cy="36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C03EC2-0DF0-49FA-9FBC-ABE2013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7" y="222587"/>
            <a:ext cx="4455887" cy="393535"/>
          </a:xfrm>
        </p:spPr>
        <p:txBody>
          <a:bodyPr>
            <a:normAutofit fontScale="90000"/>
          </a:bodyPr>
          <a:lstStyle/>
          <a:p>
            <a:r>
              <a:rPr lang="es-C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Demanda de Justicia </a:t>
            </a:r>
            <a:endParaRPr lang="es-CO" sz="2400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C351E620-98C5-4CD6-B9B9-E62076289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434" y="1078172"/>
            <a:ext cx="7508751" cy="5243887"/>
          </a:xfrm>
          <a:prstGeom prst="rect">
            <a:avLst/>
          </a:prstGeom>
        </p:spPr>
      </p:pic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1936C6BB-699A-4D19-90F8-DEAB9113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9815" y="60600"/>
            <a:ext cx="1283368" cy="12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2D1F62E-6A8E-4217-A0F3-46B463D1E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348" y="5132035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482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CBFAB1-AED2-4CFC-86BE-84060D83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2427" y="686986"/>
            <a:ext cx="3922933" cy="386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552789-B3DA-43D9-8EE0-A0F52906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23" y="1811454"/>
            <a:ext cx="5527571" cy="19919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1042252-748E-4235-B7B8-AB5C78D0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4" y="2807413"/>
            <a:ext cx="17565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F10B3C3A-EEDB-496B-9818-0513521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81FA7D3C-BF54-4368-BF5A-6A5C993C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8722" y="2904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1133C86C-C5CA-495A-87FF-90F463004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92" y="2878335"/>
            <a:ext cx="22256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D03FD62-1ECA-4D4C-8879-950CBF39C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" y="2647664"/>
            <a:ext cx="246733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49A8386C-7142-493A-9033-DD6FBB72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567" y="2647663"/>
            <a:ext cx="247176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0B3481C-5777-4C77-90AF-B08ED122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938" y="2647661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254DE475-5AE1-4C1D-AA7D-03FAF7452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4697" y="2629086"/>
            <a:ext cx="243481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BEF5E555-FA22-400B-9427-36E5EC27ADF3}"/>
              </a:ext>
            </a:extLst>
          </p:cNvPr>
          <p:cNvSpPr txBox="1">
            <a:spLocks/>
          </p:cNvSpPr>
          <p:nvPr/>
        </p:nvSpPr>
        <p:spPr>
          <a:xfrm>
            <a:off x="1174858" y="2001798"/>
            <a:ext cx="7115904" cy="3641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ATENCIÓN   </a:t>
            </a:r>
            <a:endParaRPr lang="es-CO" sz="3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6FD33C2-658F-4B3A-ACC8-5F911B09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9C438C7-44B6-4362-8C4E-64971C8A3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644" y="2571300"/>
            <a:ext cx="259100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D03F77FC-EAD3-48E5-8A2F-E60161C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924053"/>
            <a:ext cx="171982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9D4CBBF0-657D-4402-8E60-D29540DF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660" y="30380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049AD4-1272-4AF0-8178-EDBE4007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0" y="19771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D99E819-9F3F-4CF7-9E77-A8ADAFB9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1" y="22922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6" name="Line 2">
            <a:extLst>
              <a:ext uri="{FF2B5EF4-FFF2-40B4-BE49-F238E27FC236}">
                <a16:creationId xmlns:a16="http://schemas.microsoft.com/office/drawing/2014/main" xmlns="" id="{289C6EC1-F482-4071-9B46-4A471AD2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40" y="4309816"/>
            <a:ext cx="0" cy="9355"/>
          </a:xfrm>
          <a:prstGeom prst="line">
            <a:avLst/>
          </a:prstGeom>
          <a:noFill/>
          <a:ln w="1143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850EBE5-BF5E-4F01-AEF2-45C39D69B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90" y="2292253"/>
            <a:ext cx="250327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9054C82B-9FD1-4CAF-862E-B50570B6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" y="23345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F44CEDD3-A204-47E3-A264-C67BCD71D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07" y="24683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83460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2658</Words>
  <Application>Microsoft Office PowerPoint</Application>
  <PresentationFormat>Panorámica</PresentationFormat>
  <Paragraphs>401</Paragraphs>
  <Slides>90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101" baseType="lpstr">
      <vt:lpstr>MS Mincho</vt:lpstr>
      <vt:lpstr>Arial</vt:lpstr>
      <vt:lpstr>Calibri</vt:lpstr>
      <vt:lpstr>Calibri Light</vt:lpstr>
      <vt:lpstr>Cambria</vt:lpstr>
      <vt:lpstr>Century Gothic</vt:lpstr>
      <vt:lpstr>Symbol</vt:lpstr>
      <vt:lpstr>Tahoma</vt:lpstr>
      <vt:lpstr>Times New Roman</vt:lpstr>
      <vt:lpstr>Retrospección</vt:lpstr>
      <vt:lpstr>Imagen de mapa de bits</vt:lpstr>
      <vt:lpstr>INFORME DE GESTIÓN 2018 </vt:lpstr>
      <vt:lpstr>Presentación de PowerPoint</vt:lpstr>
      <vt:lpstr>Acuerdo PCSJA18-11092 </vt:lpstr>
      <vt:lpstr>Presentación de PowerPoint</vt:lpstr>
      <vt:lpstr>Presentación de PowerPoint</vt:lpstr>
      <vt:lpstr>Informe avance ascensores  solución en proceso   </vt:lpstr>
      <vt:lpstr>Presentación de PowerPoint</vt:lpstr>
      <vt:lpstr>Demanda de Justicia </vt:lpstr>
      <vt:lpstr>Demanda de Justicia </vt:lpstr>
      <vt:lpstr>Presentación de PowerPoint</vt:lpstr>
      <vt:lpstr>Demanda Justicia Jurisdicción Contencioso Administrativo 2014 – 2018 </vt:lpstr>
      <vt:lpstr>Demanda Justicia Jurisdicción Ordinaria Especialidad Penal 2017 – 2018 </vt:lpstr>
      <vt:lpstr>Presentación de PowerPoint</vt:lpstr>
      <vt:lpstr>Consolidado año 2017 y 2018</vt:lpstr>
      <vt:lpstr>Demanda justicia Cali 2018</vt:lpstr>
      <vt:lpstr>Gestión Juzgados de Ejecución Civiles Municipales</vt:lpstr>
      <vt:lpstr>Estadísticas Juzgados Civiles Municipales de Ejecución de Sentencias </vt:lpstr>
      <vt:lpstr>Logros </vt:lpstr>
      <vt:lpstr>Gestión Juzgados de Ejecución Civiles del Circuito</vt:lpstr>
      <vt:lpstr>Presentación de PowerPoint</vt:lpstr>
      <vt:lpstr>Presentación de PowerPoint</vt:lpstr>
      <vt:lpstr>Nota de prensa evento de Arbitraje </vt:lpstr>
      <vt:lpstr>Presentación de PowerPoint</vt:lpstr>
      <vt:lpstr>Presentación de PowerPoint</vt:lpstr>
      <vt:lpstr>Presentación de PowerPoint</vt:lpstr>
      <vt:lpstr>Certificaciones Nacional e Internacional en Gestión de Calidad</vt:lpstr>
      <vt:lpstr>Presentación de PowerPoint</vt:lpstr>
      <vt:lpstr>Vigilancias judiciales </vt:lpstr>
      <vt:lpstr>Escalafón 2018</vt:lpstr>
      <vt:lpstr>Presentación de PowerPoint</vt:lpstr>
      <vt:lpstr>Comportamiento durante el año 2018 </vt:lpstr>
      <vt:lpstr>Comportamiento durante el año 2018 </vt:lpstr>
      <vt:lpstr>Nota: la convocatoria 20 se aplica par el valle del cuaca, en atención a la decisión tomada por el consejo superior de la judicatura en sesión de la sala del 9 de agosto de 2018 </vt:lpstr>
      <vt:lpstr>Análisis de las 185 solicitudes de traslados tramitadas durante el año 2018</vt:lpstr>
      <vt:lpstr>Solicitudes de conceptos para traslados en el cargo de juez año 2018</vt:lpstr>
      <vt:lpstr>Posesiones por concepto de traslado vs listas durante el año 2018 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Informe de Obras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 2018</dc:title>
  <dc:creator>BRANDON CONCHA FRANCO</dc:creator>
  <cp:lastModifiedBy>Oscar Lozada Garcia</cp:lastModifiedBy>
  <cp:revision>87</cp:revision>
  <dcterms:created xsi:type="dcterms:W3CDTF">2019-08-28T01:55:13Z</dcterms:created>
  <dcterms:modified xsi:type="dcterms:W3CDTF">2019-09-17T21:14:52Z</dcterms:modified>
</cp:coreProperties>
</file>