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734" r:id="rId3"/>
    <p:sldMasterId id="2147483738" r:id="rId4"/>
  </p:sldMasterIdLst>
  <p:notesMasterIdLst>
    <p:notesMasterId r:id="rId6"/>
  </p:notesMasterIdLst>
  <p:sldIdLst>
    <p:sldId id="319" r:id="rId5"/>
  </p:sldIdLst>
  <p:sldSz cx="12192000" cy="6858000"/>
  <p:notesSz cx="7077075" cy="90281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lando Carrillo Rodriguez" initials="OCR" lastIdx="16" clrIdx="0"/>
  <p:cmAuthor id="1" name="juan carlos perez" initials="jc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99"/>
    <a:srgbClr val="FFFF99"/>
    <a:srgbClr val="FF3399"/>
    <a:srgbClr val="99FF66"/>
    <a:srgbClr val="008000"/>
    <a:srgbClr val="3C3C3C"/>
    <a:srgbClr val="15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276" autoAdjust="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DF2C-26ED-4527-A2C1-885CF9BCBF5F}" type="datetimeFigureOut">
              <a:rPr lang="es-CO" smtClean="0"/>
              <a:t>22/04/2019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677863"/>
            <a:ext cx="601662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B85B-EBE0-4A57-B237-3B164B3F96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4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ES" dirty="0"/>
          </a:p>
          <a:p>
            <a:endParaRPr lang="es-ES" altLang="es-ES" dirty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41375" indent="-322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93813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11338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0450" indent="-2587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876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448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020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59250" indent="-2587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F564F-8D27-4CB8-B264-3EB5494E96CC}" type="slidenum">
              <a:rPr kumimoji="0" lang="es-CO" alt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alt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5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315035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7382" y="1196752"/>
            <a:ext cx="11137237" cy="4752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nisl</a:t>
            </a:r>
            <a:r>
              <a:rPr lang="es-CO" dirty="0"/>
              <a:t> ut </a:t>
            </a:r>
            <a:r>
              <a:rPr lang="es-CO" dirty="0" err="1"/>
              <a:t>aliquip</a:t>
            </a:r>
            <a:r>
              <a:rPr lang="es-CO" dirty="0"/>
              <a:t> ex </a:t>
            </a:r>
            <a:r>
              <a:rPr lang="es-CO" dirty="0" err="1"/>
              <a:t>ea</a:t>
            </a:r>
            <a:r>
              <a:rPr lang="es-CO" dirty="0"/>
              <a:t> </a:t>
            </a:r>
            <a:r>
              <a:rPr lang="es-CO" dirty="0" err="1"/>
              <a:t>commodo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.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autem</a:t>
            </a:r>
            <a:r>
              <a:rPr lang="es-CO" dirty="0"/>
              <a:t>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eum</a:t>
            </a:r>
            <a:r>
              <a:rPr lang="es-CO" dirty="0"/>
              <a:t> </a:t>
            </a:r>
            <a:r>
              <a:rPr lang="es-CO" dirty="0" err="1"/>
              <a:t>iriure</a:t>
            </a:r>
            <a:r>
              <a:rPr lang="es-CO" dirty="0"/>
              <a:t> dolor in </a:t>
            </a:r>
            <a:r>
              <a:rPr lang="es-CO" dirty="0" err="1"/>
              <a:t>hendrerit</a:t>
            </a:r>
            <a:r>
              <a:rPr lang="es-CO" dirty="0"/>
              <a:t> in </a:t>
            </a:r>
            <a:r>
              <a:rPr lang="es-CO" dirty="0" err="1"/>
              <a:t>vulputate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 </a:t>
            </a:r>
            <a:r>
              <a:rPr lang="es-CO" dirty="0" err="1"/>
              <a:t>esse</a:t>
            </a:r>
            <a:r>
              <a:rPr lang="es-CO" dirty="0"/>
              <a:t> </a:t>
            </a:r>
            <a:r>
              <a:rPr lang="es-CO" dirty="0" err="1"/>
              <a:t>molestie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,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illum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</a:t>
            </a:r>
            <a:r>
              <a:rPr lang="es-CO" dirty="0" err="1"/>
              <a:t>eu</a:t>
            </a:r>
            <a:r>
              <a:rPr lang="es-CO" dirty="0"/>
              <a:t> </a:t>
            </a:r>
            <a:r>
              <a:rPr lang="es-CO" dirty="0" err="1"/>
              <a:t>feugiat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facilisis</a:t>
            </a:r>
            <a:r>
              <a:rPr lang="es-CO" dirty="0"/>
              <a:t> at vero eros et </a:t>
            </a:r>
            <a:r>
              <a:rPr lang="es-CO" dirty="0" err="1"/>
              <a:t>accumsan</a:t>
            </a:r>
            <a:r>
              <a:rPr lang="es-CO" dirty="0"/>
              <a:t> et </a:t>
            </a:r>
            <a:r>
              <a:rPr lang="es-CO" dirty="0" err="1"/>
              <a:t>iusto</a:t>
            </a:r>
            <a:r>
              <a:rPr lang="es-CO" dirty="0"/>
              <a:t> odio </a:t>
            </a:r>
            <a:r>
              <a:rPr lang="es-CO" dirty="0" err="1"/>
              <a:t>dignissim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blandit</a:t>
            </a:r>
            <a:r>
              <a:rPr lang="es-CO" dirty="0"/>
              <a:t> </a:t>
            </a:r>
            <a:r>
              <a:rPr lang="es-CO" dirty="0" err="1"/>
              <a:t>praesent</a:t>
            </a:r>
            <a:r>
              <a:rPr lang="es-CO" dirty="0"/>
              <a:t> </a:t>
            </a:r>
            <a:r>
              <a:rPr lang="es-CO" dirty="0" err="1"/>
              <a:t>luptatum</a:t>
            </a:r>
            <a:r>
              <a:rPr lang="es-CO" dirty="0"/>
              <a:t> </a:t>
            </a:r>
            <a:r>
              <a:rPr lang="es-CO" dirty="0" err="1"/>
              <a:t>zzril</a:t>
            </a:r>
            <a:r>
              <a:rPr lang="es-CO" dirty="0"/>
              <a:t> </a:t>
            </a:r>
            <a:r>
              <a:rPr lang="es-CO" dirty="0" err="1"/>
              <a:t>delenit</a:t>
            </a:r>
            <a:r>
              <a:rPr lang="es-CO" dirty="0"/>
              <a:t> </a:t>
            </a:r>
            <a:r>
              <a:rPr lang="es-CO" dirty="0" err="1"/>
              <a:t>augue</a:t>
            </a:r>
            <a:r>
              <a:rPr lang="es-CO" dirty="0"/>
              <a:t>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te </a:t>
            </a:r>
            <a:r>
              <a:rPr lang="es-CO" dirty="0" err="1"/>
              <a:t>feugait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</a:t>
            </a:r>
            <a:r>
              <a:rPr lang="es-CO" dirty="0"/>
              <a:t>. </a:t>
            </a:r>
            <a:r>
              <a:rPr lang="es-CO" dirty="0" err="1"/>
              <a:t>Nam</a:t>
            </a:r>
            <a:r>
              <a:rPr lang="es-CO" dirty="0"/>
              <a:t> </a:t>
            </a:r>
            <a:r>
              <a:rPr lang="es-CO" dirty="0" err="1"/>
              <a:t>liber</a:t>
            </a:r>
            <a:r>
              <a:rPr lang="es-CO" dirty="0"/>
              <a:t> </a:t>
            </a:r>
            <a:r>
              <a:rPr lang="es-CO" dirty="0" err="1"/>
              <a:t>tempor</a:t>
            </a:r>
            <a:r>
              <a:rPr lang="es-CO" dirty="0"/>
              <a:t> cum </a:t>
            </a:r>
            <a:r>
              <a:rPr lang="es-CO" dirty="0" err="1"/>
              <a:t>soluta</a:t>
            </a:r>
            <a:r>
              <a:rPr lang="es-CO" dirty="0"/>
              <a:t> </a:t>
            </a:r>
            <a:r>
              <a:rPr lang="es-CO" dirty="0" err="1"/>
              <a:t>nobis</a:t>
            </a:r>
            <a:r>
              <a:rPr lang="es-CO" dirty="0"/>
              <a:t> </a:t>
            </a:r>
            <a:r>
              <a:rPr lang="es-CO" dirty="0" err="1"/>
              <a:t>eleifend</a:t>
            </a:r>
            <a:r>
              <a:rPr lang="es-CO" dirty="0"/>
              <a:t> 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congue</a:t>
            </a:r>
            <a:r>
              <a:rPr lang="es-CO" dirty="0"/>
              <a:t> nihil </a:t>
            </a:r>
            <a:r>
              <a:rPr lang="es-CO" dirty="0" err="1"/>
              <a:t>imperdiet</a:t>
            </a:r>
            <a:r>
              <a:rPr lang="es-CO" dirty="0"/>
              <a:t> </a:t>
            </a:r>
            <a:r>
              <a:rPr lang="es-CO" dirty="0" err="1"/>
              <a:t>doming</a:t>
            </a:r>
            <a:r>
              <a:rPr lang="es-CO" dirty="0"/>
              <a:t> id </a:t>
            </a:r>
            <a:r>
              <a:rPr lang="es-CO" dirty="0" err="1"/>
              <a:t>quod</a:t>
            </a:r>
            <a:r>
              <a:rPr lang="es-CO" dirty="0"/>
              <a:t> </a:t>
            </a:r>
            <a:r>
              <a:rPr lang="es-CO" dirty="0" err="1"/>
              <a:t>mazim</a:t>
            </a:r>
            <a:r>
              <a:rPr lang="es-CO" dirty="0"/>
              <a:t> </a:t>
            </a:r>
            <a:r>
              <a:rPr lang="es-CO" dirty="0" err="1"/>
              <a:t>placerat</a:t>
            </a:r>
            <a:r>
              <a:rPr lang="es-CO" dirty="0"/>
              <a:t> </a:t>
            </a:r>
            <a:r>
              <a:rPr lang="es-CO" dirty="0" err="1"/>
              <a:t>facer</a:t>
            </a:r>
            <a:r>
              <a:rPr lang="es-CO" dirty="0"/>
              <a:t> </a:t>
            </a:r>
            <a:r>
              <a:rPr lang="es-CO" dirty="0" err="1"/>
              <a:t>possim</a:t>
            </a:r>
            <a:r>
              <a:rPr lang="es-CO" dirty="0"/>
              <a:t> </a:t>
            </a:r>
            <a:r>
              <a:rPr lang="es-CO" dirty="0" err="1"/>
              <a:t>assum</a:t>
            </a:r>
            <a:r>
              <a:rPr lang="es-CO" dirty="0"/>
              <a:t>. </a:t>
            </a:r>
            <a:r>
              <a:rPr lang="es-CO" dirty="0" err="1"/>
              <a:t>Typi</a:t>
            </a:r>
            <a:r>
              <a:rPr lang="es-CO" dirty="0"/>
              <a:t> non </a:t>
            </a:r>
            <a:r>
              <a:rPr lang="es-CO" dirty="0" err="1"/>
              <a:t>habent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 </a:t>
            </a:r>
            <a:r>
              <a:rPr lang="es-CO" dirty="0" err="1"/>
              <a:t>insitam</a:t>
            </a:r>
            <a:r>
              <a:rPr lang="es-CO" dirty="0"/>
              <a:t>; </a:t>
            </a:r>
            <a:r>
              <a:rPr lang="es-CO" dirty="0" err="1"/>
              <a:t>est</a:t>
            </a:r>
            <a:r>
              <a:rPr lang="es-CO" dirty="0"/>
              <a:t> </a:t>
            </a:r>
            <a:r>
              <a:rPr lang="es-CO" dirty="0" err="1"/>
              <a:t>usus</a:t>
            </a:r>
            <a:r>
              <a:rPr lang="es-CO" dirty="0"/>
              <a:t> </a:t>
            </a:r>
            <a:r>
              <a:rPr lang="es-CO" dirty="0" err="1"/>
              <a:t>legentis</a:t>
            </a:r>
            <a:r>
              <a:rPr lang="es-CO" dirty="0"/>
              <a:t> in </a:t>
            </a:r>
            <a:r>
              <a:rPr lang="es-CO" dirty="0" err="1"/>
              <a:t>iis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facit</a:t>
            </a:r>
            <a:r>
              <a:rPr lang="es-CO" dirty="0"/>
              <a:t> </a:t>
            </a:r>
            <a:r>
              <a:rPr lang="es-CO" dirty="0" err="1"/>
              <a:t>eorum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141439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5360" y="1052736"/>
            <a:ext cx="11521280" cy="47860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533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0" y="3124200"/>
            <a:ext cx="508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>
                <a:latin typeface="Helvetica LT Std" pitchFamily="34" charset="0"/>
              </a:rPr>
              <a:t>CIERRE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6096000" y="6239054"/>
            <a:ext cx="264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rgbClr val="191919">
                    <a:lumMod val="75000"/>
                    <a:lumOff val="25000"/>
                  </a:srgbClr>
                </a:solidFill>
              </a:rPr>
              <a:t>Estrategia, diseño, comercialización y administración de seguros de personas, control y seguimiento de la prestación del servicio en Riesgos Laborales, Salud Ocupacional y servicios de promoción y prevención, en Casa Matriz, Regionales Centro y Oriente y Sucursales Santander y Cundinamarca .</a:t>
            </a:r>
          </a:p>
        </p:txBody>
      </p:sp>
      <p:pic>
        <p:nvPicPr>
          <p:cNvPr id="10" name="Imagen 9" descr="ICONTEC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6239848"/>
            <a:ext cx="2053149" cy="645537"/>
          </a:xfrm>
          <a:prstGeom prst="rect">
            <a:avLst/>
          </a:prstGeom>
        </p:spPr>
      </p:pic>
      <p:pic>
        <p:nvPicPr>
          <p:cNvPr id="12" name="Imagen 11" descr="ICONTEC-1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9" y="6254940"/>
            <a:ext cx="825599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E487-A1A2-4840-A48A-5A7D2CE8D15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18553-6D95-481F-AE2C-17CC0A5EE9F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117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73AE-DCFA-4C05-A42D-70FD672E5B0D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B9C-7ACB-47C8-9329-B60E283D54A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1399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8835-9F01-42FB-A4A6-1020834A89EC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B246-1AB2-430D-9FDD-A65C26F83E5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0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0A42-EFE6-469D-BD9E-EC1BB32FF797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0737-9373-43D6-9834-3594E31500C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849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81F1-5A05-4D2A-876F-ED210C08D8E1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E7ED-7B5B-4CE7-BF33-00DEA4254C3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8818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380D-711D-4207-BFAA-4700137DF92B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76E8-32C2-4954-BDF0-F2C2FB2BE0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0040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0539-61F7-46AE-B946-4F1D36838E27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2BB4-7DE5-4AD0-A193-227CBC71833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297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5106888"/>
            <a:ext cx="1152128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1" i="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TITULO DE LA PRESENTACION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8" y="5805265"/>
            <a:ext cx="6529023" cy="4312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SUBTITULO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4194347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4664-8BDA-4712-B759-4CBA92E5C390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BD39A-AEBB-4E6E-80ED-AEACBB406D2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6821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25BC-9B87-4E6D-999B-3129E2C87C16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99F5-0DA8-4C52-8DE3-460DE4673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6664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2835-CA1F-4116-8DC0-4760FC85D37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7C6D-9728-46C5-9924-88D5B2627653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699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612B-9AEB-4807-858F-D4B5F14F8692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0408-00E7-4CB1-932B-986DBEAC740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79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476673"/>
            <a:ext cx="8737632" cy="43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NOMBRE REGIONAL</a:t>
            </a:r>
          </a:p>
        </p:txBody>
      </p:sp>
    </p:spTree>
    <p:extLst>
      <p:ext uri="{BB962C8B-B14F-4D97-AF65-F5344CB8AC3E}">
        <p14:creationId xmlns:p14="http://schemas.microsoft.com/office/powerpoint/2010/main" val="24135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476673"/>
            <a:ext cx="8737632" cy="43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baseline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s-ES" dirty="0"/>
              <a:t>INSERTAR NOMBRE REGIONAL</a:t>
            </a:r>
          </a:p>
        </p:txBody>
      </p:sp>
    </p:spTree>
    <p:extLst>
      <p:ext uri="{BB962C8B-B14F-4D97-AF65-F5344CB8AC3E}">
        <p14:creationId xmlns:p14="http://schemas.microsoft.com/office/powerpoint/2010/main" val="35638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anz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3717032"/>
            <a:ext cx="11521280" cy="914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1" i="0" baseline="0">
                <a:solidFill>
                  <a:srgbClr val="3C3C3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TITULO DEL TEMA</a:t>
            </a:r>
          </a:p>
        </p:txBody>
      </p:sp>
      <p:sp>
        <p:nvSpPr>
          <p:cNvPr id="7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831638" y="4415409"/>
            <a:ext cx="6529023" cy="4312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s-ES" dirty="0"/>
              <a:t>SUBTITULO DEL TEMA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5135893" y="764704"/>
            <a:ext cx="2017184" cy="237626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60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5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7382" y="1196752"/>
            <a:ext cx="11137237" cy="47525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s-CO" sz="14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s-CO" dirty="0" err="1"/>
              <a:t>Lorem</a:t>
            </a:r>
            <a:r>
              <a:rPr lang="es-CO" dirty="0"/>
              <a:t> </a:t>
            </a:r>
            <a:r>
              <a:rPr lang="es-CO" dirty="0" err="1"/>
              <a:t>ipsum</a:t>
            </a:r>
            <a:r>
              <a:rPr lang="es-CO" dirty="0"/>
              <a:t> dolor </a:t>
            </a:r>
            <a:r>
              <a:rPr lang="es-CO" dirty="0" err="1"/>
              <a:t>sit</a:t>
            </a:r>
            <a:r>
              <a:rPr lang="es-CO" dirty="0"/>
              <a:t> </a:t>
            </a:r>
            <a:r>
              <a:rPr lang="es-CO" dirty="0" err="1"/>
              <a:t>amet</a:t>
            </a:r>
            <a:r>
              <a:rPr lang="es-CO" dirty="0"/>
              <a:t>, </a:t>
            </a:r>
            <a:r>
              <a:rPr lang="es-CO" dirty="0" err="1"/>
              <a:t>consectetuer</a:t>
            </a:r>
            <a:r>
              <a:rPr lang="es-CO" dirty="0"/>
              <a:t> </a:t>
            </a:r>
            <a:r>
              <a:rPr lang="es-CO" dirty="0" err="1"/>
              <a:t>adipiscing</a:t>
            </a:r>
            <a:r>
              <a:rPr lang="es-CO" dirty="0"/>
              <a:t> </a:t>
            </a:r>
            <a:r>
              <a:rPr lang="es-CO" dirty="0" err="1"/>
              <a:t>elit</a:t>
            </a:r>
            <a:r>
              <a:rPr lang="es-CO" dirty="0"/>
              <a:t>, sed </a:t>
            </a:r>
            <a:r>
              <a:rPr lang="es-CO" dirty="0" err="1"/>
              <a:t>diam</a:t>
            </a:r>
            <a:r>
              <a:rPr lang="es-CO" dirty="0"/>
              <a:t> </a:t>
            </a:r>
            <a:r>
              <a:rPr lang="es-CO" dirty="0" err="1"/>
              <a:t>nonummy</a:t>
            </a:r>
            <a:r>
              <a:rPr lang="es-CO" dirty="0"/>
              <a:t> </a:t>
            </a:r>
            <a:r>
              <a:rPr lang="es-CO" dirty="0" err="1"/>
              <a:t>nibh</a:t>
            </a:r>
            <a:r>
              <a:rPr lang="es-CO" dirty="0"/>
              <a:t> </a:t>
            </a:r>
            <a:r>
              <a:rPr lang="es-CO" dirty="0" err="1"/>
              <a:t>euismod</a:t>
            </a:r>
            <a:r>
              <a:rPr lang="es-CO" dirty="0"/>
              <a:t> </a:t>
            </a:r>
            <a:r>
              <a:rPr lang="es-CO" dirty="0" err="1"/>
              <a:t>tincidunt</a:t>
            </a:r>
            <a:r>
              <a:rPr lang="es-CO" dirty="0"/>
              <a:t> ut </a:t>
            </a:r>
            <a:r>
              <a:rPr lang="es-CO" dirty="0" err="1"/>
              <a:t>laoreet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magna </a:t>
            </a:r>
            <a:r>
              <a:rPr lang="es-CO" dirty="0" err="1"/>
              <a:t>aliquam</a:t>
            </a:r>
            <a:r>
              <a:rPr lang="es-CO" dirty="0"/>
              <a:t> </a:t>
            </a:r>
            <a:r>
              <a:rPr lang="es-CO" dirty="0" err="1"/>
              <a:t>erat</a:t>
            </a:r>
            <a:r>
              <a:rPr lang="es-CO" dirty="0"/>
              <a:t> </a:t>
            </a:r>
            <a:r>
              <a:rPr lang="es-CO" dirty="0" err="1"/>
              <a:t>volutpat</a:t>
            </a:r>
            <a:r>
              <a:rPr lang="es-CO" dirty="0"/>
              <a:t>. Ut </a:t>
            </a:r>
            <a:r>
              <a:rPr lang="es-CO" dirty="0" err="1"/>
              <a:t>wisi</a:t>
            </a:r>
            <a:r>
              <a:rPr lang="es-CO" dirty="0"/>
              <a:t> </a:t>
            </a:r>
            <a:r>
              <a:rPr lang="es-CO" dirty="0" err="1"/>
              <a:t>enim</a:t>
            </a:r>
            <a:r>
              <a:rPr lang="es-CO" dirty="0"/>
              <a:t> ad </a:t>
            </a:r>
            <a:r>
              <a:rPr lang="es-CO" dirty="0" err="1"/>
              <a:t>minim</a:t>
            </a:r>
            <a:r>
              <a:rPr lang="es-CO" dirty="0"/>
              <a:t> </a:t>
            </a:r>
            <a:r>
              <a:rPr lang="es-CO" dirty="0" err="1"/>
              <a:t>veniam</a:t>
            </a:r>
            <a:r>
              <a:rPr lang="es-CO" dirty="0"/>
              <a:t>, </a:t>
            </a:r>
            <a:r>
              <a:rPr lang="es-CO" dirty="0" err="1"/>
              <a:t>quis</a:t>
            </a:r>
            <a:r>
              <a:rPr lang="es-CO" dirty="0"/>
              <a:t> </a:t>
            </a:r>
            <a:r>
              <a:rPr lang="es-CO" dirty="0" err="1"/>
              <a:t>nostrud</a:t>
            </a:r>
            <a:r>
              <a:rPr lang="es-CO" dirty="0"/>
              <a:t> </a:t>
            </a:r>
            <a:r>
              <a:rPr lang="es-CO" dirty="0" err="1"/>
              <a:t>exerci</a:t>
            </a:r>
            <a:r>
              <a:rPr lang="es-CO" dirty="0"/>
              <a:t> </a:t>
            </a:r>
            <a:r>
              <a:rPr lang="es-CO" dirty="0" err="1"/>
              <a:t>tation</a:t>
            </a:r>
            <a:r>
              <a:rPr lang="es-CO" dirty="0"/>
              <a:t> </a:t>
            </a:r>
            <a:r>
              <a:rPr lang="es-CO" dirty="0" err="1"/>
              <a:t>ullamcorper</a:t>
            </a:r>
            <a:r>
              <a:rPr lang="es-CO" dirty="0"/>
              <a:t> </a:t>
            </a:r>
            <a:r>
              <a:rPr lang="es-CO" dirty="0" err="1"/>
              <a:t>suscipit</a:t>
            </a:r>
            <a:r>
              <a:rPr lang="es-CO" dirty="0"/>
              <a:t> </a:t>
            </a:r>
            <a:r>
              <a:rPr lang="es-CO" dirty="0" err="1"/>
              <a:t>lobortis</a:t>
            </a:r>
            <a:r>
              <a:rPr lang="es-CO" dirty="0"/>
              <a:t> </a:t>
            </a:r>
            <a:r>
              <a:rPr lang="es-CO" dirty="0" err="1"/>
              <a:t>nisl</a:t>
            </a:r>
            <a:r>
              <a:rPr lang="es-CO" dirty="0"/>
              <a:t> ut </a:t>
            </a:r>
            <a:r>
              <a:rPr lang="es-CO" dirty="0" err="1"/>
              <a:t>aliquip</a:t>
            </a:r>
            <a:r>
              <a:rPr lang="es-CO" dirty="0"/>
              <a:t> ex </a:t>
            </a:r>
            <a:r>
              <a:rPr lang="es-CO" dirty="0" err="1"/>
              <a:t>ea</a:t>
            </a:r>
            <a:r>
              <a:rPr lang="es-CO" dirty="0"/>
              <a:t> </a:t>
            </a:r>
            <a:r>
              <a:rPr lang="es-CO" dirty="0" err="1"/>
              <a:t>commodo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.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autem</a:t>
            </a:r>
            <a:r>
              <a:rPr lang="es-CO" dirty="0"/>
              <a:t>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eum</a:t>
            </a:r>
            <a:r>
              <a:rPr lang="es-CO" dirty="0"/>
              <a:t> </a:t>
            </a:r>
            <a:r>
              <a:rPr lang="es-CO" dirty="0" err="1"/>
              <a:t>iriure</a:t>
            </a:r>
            <a:r>
              <a:rPr lang="es-CO" dirty="0"/>
              <a:t> dolor in </a:t>
            </a:r>
            <a:r>
              <a:rPr lang="es-CO" dirty="0" err="1"/>
              <a:t>hendrerit</a:t>
            </a:r>
            <a:r>
              <a:rPr lang="es-CO" dirty="0"/>
              <a:t> in </a:t>
            </a:r>
            <a:r>
              <a:rPr lang="es-CO" dirty="0" err="1"/>
              <a:t>vulputate</a:t>
            </a:r>
            <a:r>
              <a:rPr lang="es-CO" dirty="0"/>
              <a:t> </a:t>
            </a:r>
            <a:r>
              <a:rPr lang="es-CO" dirty="0" err="1"/>
              <a:t>velit</a:t>
            </a:r>
            <a:r>
              <a:rPr lang="es-CO" dirty="0"/>
              <a:t> </a:t>
            </a:r>
            <a:r>
              <a:rPr lang="es-CO" dirty="0" err="1"/>
              <a:t>esse</a:t>
            </a:r>
            <a:r>
              <a:rPr lang="es-CO" dirty="0"/>
              <a:t> </a:t>
            </a:r>
            <a:r>
              <a:rPr lang="es-CO" dirty="0" err="1"/>
              <a:t>molestie</a:t>
            </a:r>
            <a:r>
              <a:rPr lang="es-CO" dirty="0"/>
              <a:t> </a:t>
            </a:r>
            <a:r>
              <a:rPr lang="es-CO" dirty="0" err="1"/>
              <a:t>consequat</a:t>
            </a:r>
            <a:r>
              <a:rPr lang="es-CO" dirty="0"/>
              <a:t>, </a:t>
            </a:r>
            <a:r>
              <a:rPr lang="es-CO" dirty="0" err="1"/>
              <a:t>vel</a:t>
            </a:r>
            <a:r>
              <a:rPr lang="es-CO" dirty="0"/>
              <a:t> </a:t>
            </a:r>
            <a:r>
              <a:rPr lang="es-CO" dirty="0" err="1"/>
              <a:t>illum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</a:t>
            </a:r>
            <a:r>
              <a:rPr lang="es-CO" dirty="0" err="1"/>
              <a:t>eu</a:t>
            </a:r>
            <a:r>
              <a:rPr lang="es-CO" dirty="0"/>
              <a:t> </a:t>
            </a:r>
            <a:r>
              <a:rPr lang="es-CO" dirty="0" err="1"/>
              <a:t>feugiat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facilisis</a:t>
            </a:r>
            <a:r>
              <a:rPr lang="es-CO" dirty="0"/>
              <a:t> at vero eros et </a:t>
            </a:r>
            <a:r>
              <a:rPr lang="es-CO" dirty="0" err="1"/>
              <a:t>accumsan</a:t>
            </a:r>
            <a:r>
              <a:rPr lang="es-CO" dirty="0"/>
              <a:t> et </a:t>
            </a:r>
            <a:r>
              <a:rPr lang="es-CO" dirty="0" err="1"/>
              <a:t>iusto</a:t>
            </a:r>
            <a:r>
              <a:rPr lang="es-CO" dirty="0"/>
              <a:t> odio </a:t>
            </a:r>
            <a:r>
              <a:rPr lang="es-CO" dirty="0" err="1"/>
              <a:t>dignissim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blandit</a:t>
            </a:r>
            <a:r>
              <a:rPr lang="es-CO" dirty="0"/>
              <a:t> </a:t>
            </a:r>
            <a:r>
              <a:rPr lang="es-CO" dirty="0" err="1"/>
              <a:t>praesent</a:t>
            </a:r>
            <a:r>
              <a:rPr lang="es-CO" dirty="0"/>
              <a:t> </a:t>
            </a:r>
            <a:r>
              <a:rPr lang="es-CO" dirty="0" err="1"/>
              <a:t>luptatum</a:t>
            </a:r>
            <a:r>
              <a:rPr lang="es-CO" dirty="0"/>
              <a:t> </a:t>
            </a:r>
            <a:r>
              <a:rPr lang="es-CO" dirty="0" err="1"/>
              <a:t>zzril</a:t>
            </a:r>
            <a:r>
              <a:rPr lang="es-CO" dirty="0"/>
              <a:t> </a:t>
            </a:r>
            <a:r>
              <a:rPr lang="es-CO" dirty="0" err="1"/>
              <a:t>delenit</a:t>
            </a:r>
            <a:r>
              <a:rPr lang="es-CO" dirty="0"/>
              <a:t> </a:t>
            </a:r>
            <a:r>
              <a:rPr lang="es-CO" dirty="0" err="1"/>
              <a:t>augue</a:t>
            </a:r>
            <a:r>
              <a:rPr lang="es-CO" dirty="0"/>
              <a:t> </a:t>
            </a:r>
            <a:r>
              <a:rPr lang="es-CO" dirty="0" err="1"/>
              <a:t>duis</a:t>
            </a:r>
            <a:r>
              <a:rPr lang="es-CO" dirty="0"/>
              <a:t> </a:t>
            </a:r>
            <a:r>
              <a:rPr lang="es-CO" dirty="0" err="1"/>
              <a:t>dolore</a:t>
            </a:r>
            <a:r>
              <a:rPr lang="es-CO" dirty="0"/>
              <a:t> te </a:t>
            </a:r>
            <a:r>
              <a:rPr lang="es-CO" dirty="0" err="1"/>
              <a:t>feugait</a:t>
            </a:r>
            <a:r>
              <a:rPr lang="es-CO" dirty="0"/>
              <a:t> </a:t>
            </a:r>
            <a:r>
              <a:rPr lang="es-CO" dirty="0" err="1"/>
              <a:t>nulla</a:t>
            </a:r>
            <a:r>
              <a:rPr lang="es-CO" dirty="0"/>
              <a:t> </a:t>
            </a:r>
            <a:r>
              <a:rPr lang="es-CO" dirty="0" err="1"/>
              <a:t>facilisi</a:t>
            </a:r>
            <a:r>
              <a:rPr lang="es-CO" dirty="0"/>
              <a:t>. </a:t>
            </a:r>
            <a:r>
              <a:rPr lang="es-CO" dirty="0" err="1"/>
              <a:t>Nam</a:t>
            </a:r>
            <a:r>
              <a:rPr lang="es-CO" dirty="0"/>
              <a:t> </a:t>
            </a:r>
            <a:r>
              <a:rPr lang="es-CO" dirty="0" err="1"/>
              <a:t>liber</a:t>
            </a:r>
            <a:r>
              <a:rPr lang="es-CO" dirty="0"/>
              <a:t> </a:t>
            </a:r>
            <a:r>
              <a:rPr lang="es-CO" dirty="0" err="1"/>
              <a:t>tempor</a:t>
            </a:r>
            <a:r>
              <a:rPr lang="es-CO" dirty="0"/>
              <a:t> cum </a:t>
            </a:r>
            <a:r>
              <a:rPr lang="es-CO" dirty="0" err="1"/>
              <a:t>soluta</a:t>
            </a:r>
            <a:r>
              <a:rPr lang="es-CO" dirty="0"/>
              <a:t> </a:t>
            </a:r>
            <a:r>
              <a:rPr lang="es-CO" dirty="0" err="1"/>
              <a:t>nobis</a:t>
            </a:r>
            <a:r>
              <a:rPr lang="es-CO" dirty="0"/>
              <a:t> </a:t>
            </a:r>
            <a:r>
              <a:rPr lang="es-CO" dirty="0" err="1"/>
              <a:t>eleifend</a:t>
            </a:r>
            <a:r>
              <a:rPr lang="es-CO" dirty="0"/>
              <a:t> </a:t>
            </a:r>
            <a:r>
              <a:rPr lang="es-CO" dirty="0" err="1"/>
              <a:t>option</a:t>
            </a:r>
            <a:r>
              <a:rPr lang="es-CO" dirty="0"/>
              <a:t> </a:t>
            </a:r>
            <a:r>
              <a:rPr lang="es-CO" dirty="0" err="1"/>
              <a:t>congue</a:t>
            </a:r>
            <a:r>
              <a:rPr lang="es-CO" dirty="0"/>
              <a:t> nihil </a:t>
            </a:r>
            <a:r>
              <a:rPr lang="es-CO" dirty="0" err="1"/>
              <a:t>imperdiet</a:t>
            </a:r>
            <a:r>
              <a:rPr lang="es-CO" dirty="0"/>
              <a:t> </a:t>
            </a:r>
            <a:r>
              <a:rPr lang="es-CO" dirty="0" err="1"/>
              <a:t>doming</a:t>
            </a:r>
            <a:r>
              <a:rPr lang="es-CO" dirty="0"/>
              <a:t> id </a:t>
            </a:r>
            <a:r>
              <a:rPr lang="es-CO" dirty="0" err="1"/>
              <a:t>quod</a:t>
            </a:r>
            <a:r>
              <a:rPr lang="es-CO" dirty="0"/>
              <a:t> </a:t>
            </a:r>
            <a:r>
              <a:rPr lang="es-CO" dirty="0" err="1"/>
              <a:t>mazim</a:t>
            </a:r>
            <a:r>
              <a:rPr lang="es-CO" dirty="0"/>
              <a:t> </a:t>
            </a:r>
            <a:r>
              <a:rPr lang="es-CO" dirty="0" err="1"/>
              <a:t>placerat</a:t>
            </a:r>
            <a:r>
              <a:rPr lang="es-CO" dirty="0"/>
              <a:t> </a:t>
            </a:r>
            <a:r>
              <a:rPr lang="es-CO" dirty="0" err="1"/>
              <a:t>facer</a:t>
            </a:r>
            <a:r>
              <a:rPr lang="es-CO" dirty="0"/>
              <a:t> </a:t>
            </a:r>
            <a:r>
              <a:rPr lang="es-CO" dirty="0" err="1"/>
              <a:t>possim</a:t>
            </a:r>
            <a:r>
              <a:rPr lang="es-CO" dirty="0"/>
              <a:t> </a:t>
            </a:r>
            <a:r>
              <a:rPr lang="es-CO" dirty="0" err="1"/>
              <a:t>assum</a:t>
            </a:r>
            <a:r>
              <a:rPr lang="es-CO" dirty="0"/>
              <a:t>. </a:t>
            </a:r>
            <a:r>
              <a:rPr lang="es-CO" dirty="0" err="1"/>
              <a:t>Typi</a:t>
            </a:r>
            <a:r>
              <a:rPr lang="es-CO" dirty="0"/>
              <a:t> non </a:t>
            </a:r>
            <a:r>
              <a:rPr lang="es-CO" dirty="0" err="1"/>
              <a:t>habent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 </a:t>
            </a:r>
            <a:r>
              <a:rPr lang="es-CO" dirty="0" err="1"/>
              <a:t>insitam</a:t>
            </a:r>
            <a:r>
              <a:rPr lang="es-CO" dirty="0"/>
              <a:t>; </a:t>
            </a:r>
            <a:r>
              <a:rPr lang="es-CO" dirty="0" err="1"/>
              <a:t>est</a:t>
            </a:r>
            <a:r>
              <a:rPr lang="es-CO" dirty="0"/>
              <a:t> </a:t>
            </a:r>
            <a:r>
              <a:rPr lang="es-CO" dirty="0" err="1"/>
              <a:t>usus</a:t>
            </a:r>
            <a:r>
              <a:rPr lang="es-CO" dirty="0"/>
              <a:t> </a:t>
            </a:r>
            <a:r>
              <a:rPr lang="es-CO" dirty="0" err="1"/>
              <a:t>legentis</a:t>
            </a:r>
            <a:r>
              <a:rPr lang="es-CO" dirty="0"/>
              <a:t> in </a:t>
            </a:r>
            <a:r>
              <a:rPr lang="es-CO" dirty="0" err="1"/>
              <a:t>iis</a:t>
            </a:r>
            <a:r>
              <a:rPr lang="es-CO" dirty="0"/>
              <a:t> </a:t>
            </a:r>
            <a:r>
              <a:rPr lang="es-CO" dirty="0" err="1"/>
              <a:t>qui</a:t>
            </a:r>
            <a:r>
              <a:rPr lang="es-CO" dirty="0"/>
              <a:t> </a:t>
            </a:r>
            <a:r>
              <a:rPr lang="es-CO" dirty="0" err="1"/>
              <a:t>facit</a:t>
            </a:r>
            <a:r>
              <a:rPr lang="es-CO" dirty="0"/>
              <a:t> </a:t>
            </a:r>
            <a:r>
              <a:rPr lang="es-CO" dirty="0" err="1"/>
              <a:t>eorum</a:t>
            </a:r>
            <a:r>
              <a:rPr lang="es-CO" dirty="0"/>
              <a:t> </a:t>
            </a:r>
            <a:r>
              <a:rPr lang="es-CO" dirty="0" err="1"/>
              <a:t>claritatem</a:t>
            </a:r>
            <a:r>
              <a:rPr lang="es-CO" dirty="0"/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</p:spTree>
    <p:extLst>
      <p:ext uri="{BB962C8B-B14F-4D97-AF65-F5344CB8AC3E}">
        <p14:creationId xmlns:p14="http://schemas.microsoft.com/office/powerpoint/2010/main" val="22972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35360" y="1052736"/>
            <a:ext cx="11521280" cy="478606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871200" y="6705600"/>
            <a:ext cx="1320800" cy="152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CO" dirty="0"/>
              <a:t>VN-AX-PPI-02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9349" y="7020"/>
            <a:ext cx="9753600" cy="552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1" i="0" spc="-15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3500" b="1" dirty="0"/>
              <a:t>TITULO LARGO</a:t>
            </a:r>
            <a:endParaRPr lang="es-CO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39349" y="540420"/>
            <a:ext cx="9753600" cy="368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 spc="-15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500" b="1" dirty="0"/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694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556000" y="3124200"/>
            <a:ext cx="5080000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000" b="1" spc="-150">
                <a:solidFill>
                  <a:schemeClr val="accent1">
                    <a:lumMod val="75000"/>
                    <a:lumOff val="25000"/>
                  </a:schemeClr>
                </a:solidFill>
                <a:latin typeface="Helvetica LT Std" pitchFamily="34" charset="0"/>
              </a:defRPr>
            </a:lvl1pPr>
          </a:lstStyle>
          <a:p>
            <a:pPr lvl="0"/>
            <a:r>
              <a:rPr lang="en-US" b="1" dirty="0">
                <a:latin typeface="Helvetica LT Std" pitchFamily="34" charset="0"/>
              </a:rPr>
              <a:t>CIERRE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6096000" y="6239054"/>
            <a:ext cx="264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Estrategia, diseño, comercialización y administración de seguros de personas, control y seguimiento de la</a:t>
            </a:r>
            <a:r>
              <a:rPr lang="es-ES" sz="600" kern="120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prestación del servicio en Riesgos Laborales, Salud Ocupacional y servicios de promoción y prevención, en Casa Matriz, Regionales Centro y Oriente y Sucursales</a:t>
            </a:r>
            <a:r>
              <a:rPr lang="es-ES" sz="600" kern="120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600" kern="1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Santander y Cundinamarca .</a:t>
            </a:r>
            <a:endParaRPr lang="es-ES" sz="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 descr="ICONTEC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6239848"/>
            <a:ext cx="2053149" cy="645537"/>
          </a:xfrm>
          <a:prstGeom prst="rect">
            <a:avLst/>
          </a:prstGeom>
        </p:spPr>
      </p:pic>
      <p:pic>
        <p:nvPicPr>
          <p:cNvPr id="12" name="Imagen 11" descr="ICONTEC-1-0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99" y="6254940"/>
            <a:ext cx="825599" cy="6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2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728" r:id="rId3"/>
    <p:sldLayoutId id="2147483726" r:id="rId4"/>
    <p:sldLayoutId id="2147483727" r:id="rId5"/>
    <p:sldLayoutId id="2147483686" r:id="rId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8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5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2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0C4483-9D99-4F05-8EF2-AE7A65735D58}" type="datetime1">
              <a:rPr lang="es-CO"/>
              <a:pPr>
                <a:defRPr/>
              </a:pPr>
              <a:t>22/04/2019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3D95C1-65A4-47F2-91CF-E99762052316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36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ocadillo: rectángulo con esquinas redondeadas 29">
            <a:extLst>
              <a:ext uri="{FF2B5EF4-FFF2-40B4-BE49-F238E27FC236}">
                <a16:creationId xmlns:a16="http://schemas.microsoft.com/office/drawing/2014/main" xmlns="" id="{A6A9D707-D030-4A80-8533-9D7DA47B0526}"/>
              </a:ext>
            </a:extLst>
          </p:cNvPr>
          <p:cNvSpPr/>
          <p:nvPr/>
        </p:nvSpPr>
        <p:spPr>
          <a:xfrm>
            <a:off x="9972159" y="1357727"/>
            <a:ext cx="1812473" cy="1076178"/>
          </a:xfrm>
          <a:prstGeom prst="wedgeRoundRectCallout">
            <a:avLst>
              <a:gd name="adj1" fmla="val 27108"/>
              <a:gd name="adj2" fmla="val 21696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  <a:p>
            <a:pPr algn="ctr"/>
            <a:r>
              <a:rPr lang="es-CO" dirty="0">
                <a:solidFill>
                  <a:srgbClr val="000000"/>
                </a:solidFill>
              </a:rPr>
              <a:t>Ordenar y asear los puestos de trabajo.</a:t>
            </a:r>
          </a:p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6" name="Bocadillo: ovalado 25">
            <a:extLst>
              <a:ext uri="{FF2B5EF4-FFF2-40B4-BE49-F238E27FC236}">
                <a16:creationId xmlns:a16="http://schemas.microsoft.com/office/drawing/2014/main" xmlns="" id="{4E355354-D7E3-4BCF-B8C1-B823807AFED4}"/>
              </a:ext>
            </a:extLst>
          </p:cNvPr>
          <p:cNvSpPr/>
          <p:nvPr/>
        </p:nvSpPr>
        <p:spPr>
          <a:xfrm>
            <a:off x="6384032" y="1127872"/>
            <a:ext cx="2160240" cy="1293016"/>
          </a:xfrm>
          <a:prstGeom prst="wedgeEllipseCallout">
            <a:avLst>
              <a:gd name="adj1" fmla="val -15608"/>
              <a:gd name="adj2" fmla="val 88216"/>
            </a:avLst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r>
              <a:rPr lang="es-CO" dirty="0"/>
              <a:t>Cuidar integralmente su salud.</a:t>
            </a:r>
          </a:p>
          <a:p>
            <a:pPr algn="ctr"/>
            <a:endParaRPr lang="es-CO" dirty="0"/>
          </a:p>
        </p:txBody>
      </p:sp>
      <p:sp>
        <p:nvSpPr>
          <p:cNvPr id="25" name="Bocadillo: rectángulo con esquinas redondeadas 24">
            <a:extLst>
              <a:ext uri="{FF2B5EF4-FFF2-40B4-BE49-F238E27FC236}">
                <a16:creationId xmlns:a16="http://schemas.microsoft.com/office/drawing/2014/main" xmlns="" id="{F0DBAE9E-8ADB-4E9B-9F79-14047E07A2C6}"/>
              </a:ext>
            </a:extLst>
          </p:cNvPr>
          <p:cNvSpPr/>
          <p:nvPr/>
        </p:nvSpPr>
        <p:spPr>
          <a:xfrm>
            <a:off x="4412685" y="1646404"/>
            <a:ext cx="2111779" cy="1929559"/>
          </a:xfrm>
          <a:prstGeom prst="wedgeRoundRectCallout">
            <a:avLst>
              <a:gd name="adj1" fmla="val -12305"/>
              <a:gd name="adj2" fmla="val 78296"/>
              <a:gd name="adj3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  <a:p>
            <a:pPr algn="ctr"/>
            <a:r>
              <a:rPr lang="es-CO" dirty="0">
                <a:solidFill>
                  <a:srgbClr val="000000"/>
                </a:solidFill>
              </a:rPr>
              <a:t>Reportar los casi accidentes, accidentes de trabajo y enfermedades laborales. </a:t>
            </a:r>
          </a:p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pic>
        <p:nvPicPr>
          <p:cNvPr id="11269" name="Imagen 1" descr="cid:image001.png@01D208D8.A09EB7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1450"/>
            <a:ext cx="2390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E6B22D8-4666-4891-A2BB-1D7460358670}"/>
              </a:ext>
            </a:extLst>
          </p:cNvPr>
          <p:cNvSpPr/>
          <p:nvPr/>
        </p:nvSpPr>
        <p:spPr>
          <a:xfrm>
            <a:off x="1905261" y="267509"/>
            <a:ext cx="92384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Responsabilidades de los Servidores Judiciales en SG SST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2D9DC5E-41F9-419A-B1BD-50CB3758E4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77" y="73052"/>
            <a:ext cx="1073902" cy="987370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xmlns="" id="{26F2CAFE-FA2C-4AE5-A8D8-DA66F6AE063C}"/>
              </a:ext>
            </a:extLst>
          </p:cNvPr>
          <p:cNvSpPr/>
          <p:nvPr/>
        </p:nvSpPr>
        <p:spPr>
          <a:xfrm>
            <a:off x="5842883" y="3054549"/>
            <a:ext cx="2267548" cy="1035889"/>
          </a:xfrm>
          <a:prstGeom prst="wedgeEllipseCallout">
            <a:avLst>
              <a:gd name="adj1" fmla="val 1159"/>
              <a:gd name="adj2" fmla="val 5921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  <a:p>
            <a:pPr algn="ctr"/>
            <a:r>
              <a:rPr lang="es-CO" dirty="0">
                <a:solidFill>
                  <a:srgbClr val="000000"/>
                </a:solidFill>
              </a:rPr>
              <a:t>Reportar las incapacidades. </a:t>
            </a:r>
          </a:p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3" name="Bocadillo: rectángulo 22">
            <a:extLst>
              <a:ext uri="{FF2B5EF4-FFF2-40B4-BE49-F238E27FC236}">
                <a16:creationId xmlns:a16="http://schemas.microsoft.com/office/drawing/2014/main" xmlns="" id="{5B6835B4-CB9A-4991-A10A-967EB4F3EFAB}"/>
              </a:ext>
            </a:extLst>
          </p:cNvPr>
          <p:cNvSpPr/>
          <p:nvPr/>
        </p:nvSpPr>
        <p:spPr>
          <a:xfrm>
            <a:off x="7719840" y="2228829"/>
            <a:ext cx="2160240" cy="1218135"/>
          </a:xfrm>
          <a:prstGeom prst="wedgeRectCallout">
            <a:avLst>
              <a:gd name="adj1" fmla="val -8647"/>
              <a:gd name="adj2" fmla="val 115956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  <a:p>
            <a:pPr algn="ctr"/>
            <a:r>
              <a:rPr lang="es-CO" dirty="0">
                <a:solidFill>
                  <a:srgbClr val="000000"/>
                </a:solidFill>
              </a:rPr>
              <a:t>Asistir y participar en todas las actividades de capacitación en  SST.</a:t>
            </a:r>
          </a:p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4" name="Bocadillo: ovalado 23">
            <a:extLst>
              <a:ext uri="{FF2B5EF4-FFF2-40B4-BE49-F238E27FC236}">
                <a16:creationId xmlns:a16="http://schemas.microsoft.com/office/drawing/2014/main" xmlns="" id="{939FABEC-677E-4A83-B0B7-405AD146B741}"/>
              </a:ext>
            </a:extLst>
          </p:cNvPr>
          <p:cNvSpPr/>
          <p:nvPr/>
        </p:nvSpPr>
        <p:spPr>
          <a:xfrm>
            <a:off x="9696399" y="2611184"/>
            <a:ext cx="2267547" cy="1425055"/>
          </a:xfrm>
          <a:prstGeom prst="wedgeEllipseCallout">
            <a:avLst>
              <a:gd name="adj1" fmla="val -37329"/>
              <a:gd name="adj2" fmla="val 68333"/>
            </a:avLst>
          </a:prstGeom>
          <a:gradFill flip="none" rotWithShape="1">
            <a:gsLst>
              <a:gs pos="0">
                <a:srgbClr val="99FF66">
                  <a:shade val="30000"/>
                  <a:satMod val="115000"/>
                </a:srgbClr>
              </a:gs>
              <a:gs pos="50000">
                <a:srgbClr val="99FF66">
                  <a:shade val="67500"/>
                  <a:satMod val="115000"/>
                </a:srgbClr>
              </a:gs>
              <a:gs pos="100000">
                <a:srgbClr val="99FF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Cumplir con la normatividad interna de la entidad en SST.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8" name="Bocadillo: rectángulo 27">
            <a:extLst>
              <a:ext uri="{FF2B5EF4-FFF2-40B4-BE49-F238E27FC236}">
                <a16:creationId xmlns:a16="http://schemas.microsoft.com/office/drawing/2014/main" xmlns="" id="{29127C64-FDF6-44F3-9434-27B2B7C2B16C}"/>
              </a:ext>
            </a:extLst>
          </p:cNvPr>
          <p:cNvSpPr/>
          <p:nvPr/>
        </p:nvSpPr>
        <p:spPr>
          <a:xfrm>
            <a:off x="262426" y="1152397"/>
            <a:ext cx="1856063" cy="1965148"/>
          </a:xfrm>
          <a:prstGeom prst="wedgeRectCallout">
            <a:avLst>
              <a:gd name="adj1" fmla="val -30222"/>
              <a:gd name="adj2" fmla="val 99755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  <a:p>
            <a:pPr lvl="0" algn="ctr"/>
            <a:r>
              <a:rPr lang="es-CO" dirty="0">
                <a:solidFill>
                  <a:srgbClr val="000000"/>
                </a:solidFill>
              </a:rPr>
              <a:t>Informar oportunamente acerca de los peligros y riesgos latentes en su sitio de trabajo.</a:t>
            </a:r>
          </a:p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1" name="Bocadillo: rectángulo con esquinas redondeadas 20">
            <a:extLst>
              <a:ext uri="{FF2B5EF4-FFF2-40B4-BE49-F238E27FC236}">
                <a16:creationId xmlns:a16="http://schemas.microsoft.com/office/drawing/2014/main" xmlns="" id="{29030AC1-9F53-4F19-9B55-8F871144600C}"/>
              </a:ext>
            </a:extLst>
          </p:cNvPr>
          <p:cNvSpPr/>
          <p:nvPr/>
        </p:nvSpPr>
        <p:spPr>
          <a:xfrm>
            <a:off x="1566862" y="3041183"/>
            <a:ext cx="1620069" cy="1035889"/>
          </a:xfrm>
          <a:prstGeom prst="wedgeRoundRectCallout">
            <a:avLst>
              <a:gd name="adj1" fmla="val -10263"/>
              <a:gd name="adj2" fmla="val 7134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0000"/>
              </a:solidFill>
            </a:endParaRPr>
          </a:p>
          <a:p>
            <a:pPr algn="ctr"/>
            <a:r>
              <a:rPr lang="es-CO" dirty="0">
                <a:solidFill>
                  <a:srgbClr val="000000"/>
                </a:solidFill>
              </a:rPr>
              <a:t>Cumplir los objetivos del SG SST.</a:t>
            </a:r>
          </a:p>
          <a:p>
            <a:pPr algn="ctr"/>
            <a:endParaRPr lang="es-CO" dirty="0">
              <a:solidFill>
                <a:srgbClr val="000000"/>
              </a:solidFill>
            </a:endParaRPr>
          </a:p>
        </p:txBody>
      </p:sp>
      <p:sp>
        <p:nvSpPr>
          <p:cNvPr id="29" name="Bocadillo: ovalado 28">
            <a:extLst>
              <a:ext uri="{FF2B5EF4-FFF2-40B4-BE49-F238E27FC236}">
                <a16:creationId xmlns:a16="http://schemas.microsoft.com/office/drawing/2014/main" xmlns="" id="{8FAEB050-C4D6-4103-80FE-1EFB069F1DE3}"/>
              </a:ext>
            </a:extLst>
          </p:cNvPr>
          <p:cNvSpPr/>
          <p:nvPr/>
        </p:nvSpPr>
        <p:spPr>
          <a:xfrm>
            <a:off x="2156669" y="1254972"/>
            <a:ext cx="2334697" cy="1929560"/>
          </a:xfrm>
          <a:prstGeom prst="wedgeEllipseCallout">
            <a:avLst>
              <a:gd name="adj1" fmla="val 14729"/>
              <a:gd name="adj2" fmla="val 100732"/>
            </a:avLst>
          </a:prstGeom>
          <a:solidFill>
            <a:srgbClr val="00CC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dirty="0">
                <a:solidFill>
                  <a:schemeClr val="bg1"/>
                </a:solidFill>
              </a:rPr>
              <a:t>Suministrar información clara, completa y veraz sobre su estado de salud. </a:t>
            </a:r>
          </a:p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8065CDEE-E268-4E8A-A91F-BBC48BCEAD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716" y="4234387"/>
            <a:ext cx="1605948" cy="260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xmlns="" id="{AD7092DC-C374-49C0-AA3B-3CB8362FC3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" y="4365104"/>
            <a:ext cx="1485815" cy="24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personas gif">
            <a:extLst>
              <a:ext uri="{FF2B5EF4-FFF2-40B4-BE49-F238E27FC236}">
                <a16:creationId xmlns:a16="http://schemas.microsoft.com/office/drawing/2014/main" xmlns="" id="{7C1D152F-B56C-4092-818E-7350F854D4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98" y="4336517"/>
            <a:ext cx="1485233" cy="24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>
            <a:extLst>
              <a:ext uri="{FF2B5EF4-FFF2-40B4-BE49-F238E27FC236}">
                <a16:creationId xmlns:a16="http://schemas.microsoft.com/office/drawing/2014/main" xmlns="" id="{3AC64775-DE9C-4BF4-9C78-7409A50E8E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85" y="4200719"/>
            <a:ext cx="1630095" cy="263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>
            <a:extLst>
              <a:ext uri="{FF2B5EF4-FFF2-40B4-BE49-F238E27FC236}">
                <a16:creationId xmlns:a16="http://schemas.microsoft.com/office/drawing/2014/main" xmlns="" id="{EF947B29-C6CB-48F9-A947-E6085BA651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19" y="4163835"/>
            <a:ext cx="1074421" cy="250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personas gif">
            <a:extLst>
              <a:ext uri="{FF2B5EF4-FFF2-40B4-BE49-F238E27FC236}">
                <a16:creationId xmlns:a16="http://schemas.microsoft.com/office/drawing/2014/main" xmlns="" id="{CE562854-2268-4A16-B88B-94A1BCFAA2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80" y="4277489"/>
            <a:ext cx="805198" cy="23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n relacionada">
            <a:extLst>
              <a:ext uri="{FF2B5EF4-FFF2-40B4-BE49-F238E27FC236}">
                <a16:creationId xmlns:a16="http://schemas.microsoft.com/office/drawing/2014/main" xmlns="" id="{0C102AD8-A4BB-479B-B55A-427E54EE1A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5" y="4302659"/>
            <a:ext cx="1672250" cy="2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n relacionada">
            <a:extLst>
              <a:ext uri="{FF2B5EF4-FFF2-40B4-BE49-F238E27FC236}">
                <a16:creationId xmlns:a16="http://schemas.microsoft.com/office/drawing/2014/main" xmlns="" id="{D174EEF2-BF58-419D-87F7-7C419A6478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65" y="4277490"/>
            <a:ext cx="1574186" cy="24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6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705">
    <p:circle/>
  </p:transition>
</p:sld>
</file>

<file path=ppt/theme/theme1.xml><?xml version="1.0" encoding="utf-8"?>
<a:theme xmlns:a="http://schemas.openxmlformats.org/drawingml/2006/main" name="Positiva Master Slides 4-3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49EFD7E1-FF04-4C4B-B09D-B4A11DE5D809}"/>
    </a:ext>
  </a:extLst>
</a:theme>
</file>

<file path=ppt/theme/theme2.xml><?xml version="1.0" encoding="utf-8"?>
<a:theme xmlns:a="http://schemas.openxmlformats.org/drawingml/2006/main" name="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3.xml><?xml version="1.0" encoding="utf-8"?>
<a:theme xmlns:a="http://schemas.openxmlformats.org/drawingml/2006/main" name="1_Blank">
  <a:themeElements>
    <a:clrScheme name="Positiva">
      <a:dk1>
        <a:srgbClr val="F99D1C"/>
      </a:dk1>
      <a:lt1>
        <a:srgbClr val="B03B28"/>
      </a:lt1>
      <a:dk2>
        <a:srgbClr val="FFC20E"/>
      </a:dk2>
      <a:lt2>
        <a:srgbClr val="FFFFFF"/>
      </a:lt2>
      <a:accent1>
        <a:srgbClr val="191919"/>
      </a:accent1>
      <a:accent2>
        <a:srgbClr val="A13F2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itiva Master Slides 4-3" id="{E273BF55-4765-4C44-88E3-2D9162EC5177}" vid="{906EF05A-50B7-402A-AF64-83EC7544B3BF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</TotalTime>
  <Words>96</Words>
  <Application>Microsoft Office PowerPoint</Application>
  <PresentationFormat>Panorámica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LT Std</vt:lpstr>
      <vt:lpstr>Positiva Master Slides 4-3</vt:lpstr>
      <vt:lpstr>Blank</vt:lpstr>
      <vt:lpstr>1_Blank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Hermida, Carlos (BOG-MEW)</dc:creator>
  <cp:lastModifiedBy>Andrea Camila Antivar Quintero</cp:lastModifiedBy>
  <cp:revision>253</cp:revision>
  <cp:lastPrinted>2019-03-21T22:18:56Z</cp:lastPrinted>
  <dcterms:created xsi:type="dcterms:W3CDTF">2013-11-01T20:23:55Z</dcterms:created>
  <dcterms:modified xsi:type="dcterms:W3CDTF">2019-04-22T16:33:42Z</dcterms:modified>
</cp:coreProperties>
</file>