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69" r:id="rId4"/>
    <p:sldId id="288" r:id="rId5"/>
    <p:sldId id="290" r:id="rId6"/>
    <p:sldId id="289" r:id="rId7"/>
    <p:sldId id="291" r:id="rId8"/>
    <p:sldId id="292" r:id="rId9"/>
    <p:sldId id="272" r:id="rId10"/>
  </p:sldIdLst>
  <p:sldSz cx="9144000" cy="6858000" type="screen4x3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ownloads\4%20Bucaramanga%20(1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ownloads\4%20Bucaramanga%20(1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ownloads\4%20Bucaramanga%20(11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ownloads\4%20Bucaramanga%20(1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800" b="1" i="0" baseline="0">
                <a:effectLst/>
              </a:rPr>
              <a:t>CUMPLIMIENTO Y COBERTURA  VIGILANCIA EPIDEMIOLOGICA, PROMOCIÓN Y PREVENCIÓN DME</a:t>
            </a:r>
            <a:endParaRPr lang="es-MX">
              <a:effectLst/>
            </a:endParaRPr>
          </a:p>
        </c:rich>
      </c:tx>
      <c:layout>
        <c:manualLayout>
          <c:xMode val="edge"/>
          <c:yMode val="edge"/>
          <c:x val="0.10835549872789102"/>
          <c:y val="5.078513976707872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'AVANCE SG-SST GRAFICA'!$C$10:$C$14</c:f>
              <c:strCache>
                <c:ptCount val="5"/>
                <c:pt idx="0">
                  <c:v>Evaluación Condiciones del Puesto de Trabajo</c:v>
                </c:pt>
                <c:pt idx="1">
                  <c:v>Intervención Factores de Riesgo en desórdenes músculo esqueléticos</c:v>
                </c:pt>
                <c:pt idx="2">
                  <c:v>Bienestar Total 
(Me Cuido)
</c:v>
                </c:pt>
                <c:pt idx="3">
                  <c:v>Ser Integral 
(Cuido mi Entorno)</c:v>
                </c:pt>
                <c:pt idx="4">
                  <c:v>Comunidad Judicial 
(Juntos nos Cuidamos)</c:v>
                </c:pt>
              </c:strCache>
            </c:strRef>
          </c:cat>
          <c:val>
            <c:numRef>
              <c:f>'AVANCE SG-SST GRAFICA'!$D$10:$D$14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B6-4291-B819-8723A9D929D4}"/>
            </c:ext>
          </c:extLst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'AVANCE SG-SST GRAFICA'!$C$10:$C$14</c:f>
              <c:strCache>
                <c:ptCount val="5"/>
                <c:pt idx="0">
                  <c:v>Evaluación Condiciones del Puesto de Trabajo</c:v>
                </c:pt>
                <c:pt idx="1">
                  <c:v>Intervención Factores de Riesgo en desórdenes músculo esqueléticos</c:v>
                </c:pt>
                <c:pt idx="2">
                  <c:v>Bienestar Total 
(Me Cuido)
</c:v>
                </c:pt>
                <c:pt idx="3">
                  <c:v>Ser Integral 
(Cuido mi Entorno)</c:v>
                </c:pt>
                <c:pt idx="4">
                  <c:v>Comunidad Judicial 
(Juntos nos Cuidamos)</c:v>
                </c:pt>
              </c:strCache>
            </c:strRef>
          </c:cat>
          <c:val>
            <c:numRef>
              <c:f>'AVANCE SG-SST GRAFICA'!$E$10:$E$14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DB6-4291-B819-8723A9D92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071856"/>
        <c:axId val="224716968"/>
      </c:barChart>
      <c:catAx>
        <c:axId val="172071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s-CO"/>
          </a:p>
        </c:txPr>
        <c:crossAx val="224716968"/>
        <c:crosses val="autoZero"/>
        <c:auto val="1"/>
        <c:lblAlgn val="ctr"/>
        <c:lblOffset val="100"/>
        <c:noMultiLvlLbl val="0"/>
      </c:catAx>
      <c:valAx>
        <c:axId val="22471696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17207185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800" b="1" i="0" baseline="0">
                <a:effectLst/>
              </a:rPr>
              <a:t>CUMPLIMIENTO Y COBERTURA  VIGILANCIA EPIDEMIOLOGICA, PROMOCIÓN Y PREVENCIÓN PSICOSOCIAL</a:t>
            </a:r>
            <a:endParaRPr lang="es-MX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'AVANCE SG-SST GRAFICA'!$C$15:$C$20</c:f>
              <c:strCache>
                <c:ptCount val="6"/>
                <c:pt idx="0">
                  <c:v>Salud Mental</c:v>
                </c:pt>
                <c:pt idx="1">
                  <c:v>Intervención de Factores de Riesgo Psicosocial</c:v>
                </c:pt>
                <c:pt idx="2">
                  <c:v>Bienestar Total 
(Me Cuido)
</c:v>
                </c:pt>
                <c:pt idx="3">
                  <c:v>Ser Integral 
(Cuido mi Entorno)</c:v>
                </c:pt>
                <c:pt idx="4">
                  <c:v>Comunidad Judicial 
(Juntos nos Cuidamos)</c:v>
                </c:pt>
                <c:pt idx="5">
                  <c:v>Gestores de Convivencia</c:v>
                </c:pt>
              </c:strCache>
            </c:strRef>
          </c:cat>
          <c:val>
            <c:numRef>
              <c:f>'AVANCE SG-SST GRAFICA'!$D$15:$D$20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9A-4FE9-A9BB-7CE62536B575}"/>
            </c:ext>
          </c:extLst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'AVANCE SG-SST GRAFICA'!$C$15:$C$20</c:f>
              <c:strCache>
                <c:ptCount val="6"/>
                <c:pt idx="0">
                  <c:v>Salud Mental</c:v>
                </c:pt>
                <c:pt idx="1">
                  <c:v>Intervención de Factores de Riesgo Psicosocial</c:v>
                </c:pt>
                <c:pt idx="2">
                  <c:v>Bienestar Total 
(Me Cuido)
</c:v>
                </c:pt>
                <c:pt idx="3">
                  <c:v>Ser Integral 
(Cuido mi Entorno)</c:v>
                </c:pt>
                <c:pt idx="4">
                  <c:v>Comunidad Judicial 
(Juntos nos Cuidamos)</c:v>
                </c:pt>
                <c:pt idx="5">
                  <c:v>Gestores de Convivencia</c:v>
                </c:pt>
              </c:strCache>
            </c:strRef>
          </c:cat>
          <c:val>
            <c:numRef>
              <c:f>'AVANCE SG-SST GRAFICA'!$E$15:$E$20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1.0023364485981308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C9A-4FE9-A9BB-7CE62536B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917840"/>
        <c:axId val="222911568"/>
      </c:barChart>
      <c:catAx>
        <c:axId val="222917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s-CO"/>
          </a:p>
        </c:txPr>
        <c:crossAx val="222911568"/>
        <c:crosses val="autoZero"/>
        <c:auto val="1"/>
        <c:lblAlgn val="ctr"/>
        <c:lblOffset val="100"/>
        <c:noMultiLvlLbl val="0"/>
      </c:catAx>
      <c:valAx>
        <c:axId val="22291156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22291784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/>
              <a:t>CUMPLIMIENTO</a:t>
            </a:r>
            <a:r>
              <a:rPr lang="es-MX" baseline="0"/>
              <a:t> Y COBERTURA HIGIENE Y SEGURIDAD INDUSTRIAL </a:t>
            </a:r>
            <a:endParaRPr lang="es-MX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8095979645998285E-3"/>
          <c:y val="0.12109572217251736"/>
          <c:w val="0.96952540960235145"/>
          <c:h val="0.4244206622138035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'AVANCE SG-SST GRAFICA'!$C$21:$C$34</c:f>
              <c:strCache>
                <c:ptCount val="14"/>
                <c:pt idx="0">
                  <c:v>Inspecciones de condiciones de Seguridad</c:v>
                </c:pt>
                <c:pt idx="1">
                  <c:v>Prevención de Accidentes de Trabajo</c:v>
                </c:pt>
                <c:pt idx="2">
                  <c:v>Prevención de Accidentes Riesgo Publico</c:v>
                </c:pt>
                <c:pt idx="3">
                  <c:v>Prevención de Accidentes Viales </c:v>
                </c:pt>
                <c:pt idx="4">
                  <c:v>Planes de Emergencia</c:v>
                </c:pt>
                <c:pt idx="5">
                  <c:v>Formación Comités Operativos de Emergencias - </c:v>
                </c:pt>
                <c:pt idx="6">
                  <c:v>Formación Brigadas de Emergencias</c:v>
                </c:pt>
                <c:pt idx="7">
                  <c:v>Formación Coordinadores de Evacuación</c:v>
                </c:pt>
                <c:pt idx="8">
                  <c:v>Planeación y ejecución de Simulacros de Evacuación</c:v>
                </c:pt>
                <c:pt idx="9">
                  <c:v>Gestion de Peligros y Riesgos </c:v>
                </c:pt>
                <c:pt idx="10">
                  <c:v>Formación de Copasst Activos y en marcha </c:v>
                </c:pt>
                <c:pt idx="11">
                  <c:v>Bienestar Total 
(Me Cuido)</c:v>
                </c:pt>
                <c:pt idx="12">
                  <c:v>Ser Integral 
(Cuido mi Entorno)</c:v>
                </c:pt>
                <c:pt idx="13">
                  <c:v>Comunidad Judicial 
(Juntos nos Cuidamos)</c:v>
                </c:pt>
              </c:strCache>
            </c:strRef>
          </c:cat>
          <c:val>
            <c:numRef>
              <c:f>'AVANCE SG-SST GRAFICA'!$D$21:$D$34</c:f>
              <c:numCache>
                <c:formatCode>0%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1F-4374-B44A-3D91BF7B72E6}"/>
            </c:ext>
          </c:extLst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'AVANCE SG-SST GRAFICA'!$C$21:$C$34</c:f>
              <c:strCache>
                <c:ptCount val="14"/>
                <c:pt idx="0">
                  <c:v>Inspecciones de condiciones de Seguridad</c:v>
                </c:pt>
                <c:pt idx="1">
                  <c:v>Prevención de Accidentes de Trabajo</c:v>
                </c:pt>
                <c:pt idx="2">
                  <c:v>Prevención de Accidentes Riesgo Publico</c:v>
                </c:pt>
                <c:pt idx="3">
                  <c:v>Prevención de Accidentes Viales </c:v>
                </c:pt>
                <c:pt idx="4">
                  <c:v>Planes de Emergencia</c:v>
                </c:pt>
                <c:pt idx="5">
                  <c:v>Formación Comités Operativos de Emergencias - </c:v>
                </c:pt>
                <c:pt idx="6">
                  <c:v>Formación Brigadas de Emergencias</c:v>
                </c:pt>
                <c:pt idx="7">
                  <c:v>Formación Coordinadores de Evacuación</c:v>
                </c:pt>
                <c:pt idx="8">
                  <c:v>Planeación y ejecución de Simulacros de Evacuación</c:v>
                </c:pt>
                <c:pt idx="9">
                  <c:v>Gestion de Peligros y Riesgos </c:v>
                </c:pt>
                <c:pt idx="10">
                  <c:v>Formación de Copasst Activos y en marcha </c:v>
                </c:pt>
                <c:pt idx="11">
                  <c:v>Bienestar Total 
(Me Cuido)</c:v>
                </c:pt>
                <c:pt idx="12">
                  <c:v>Ser Integral 
(Cuido mi Entorno)</c:v>
                </c:pt>
                <c:pt idx="13">
                  <c:v>Comunidad Judicial 
(Juntos nos Cuidamos)</c:v>
                </c:pt>
              </c:strCache>
            </c:strRef>
          </c:cat>
          <c:val>
            <c:numRef>
              <c:f>'AVANCE SG-SST GRAFICA'!$E$21:$E$34</c:f>
              <c:numCache>
                <c:formatCode>0%</c:formatCode>
                <c:ptCount val="14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5">
                  <c:v>0.9</c:v>
                </c:pt>
                <c:pt idx="6">
                  <c:v>0.81111111111111112</c:v>
                </c:pt>
                <c:pt idx="7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C1F-4374-B44A-3D91BF7B72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910784"/>
        <c:axId val="222916664"/>
      </c:barChart>
      <c:catAx>
        <c:axId val="2229107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es-CO"/>
          </a:p>
        </c:txPr>
        <c:crossAx val="222916664"/>
        <c:crosses val="autoZero"/>
        <c:auto val="1"/>
        <c:lblAlgn val="ctr"/>
        <c:lblOffset val="100"/>
        <c:noMultiLvlLbl val="0"/>
      </c:catAx>
      <c:valAx>
        <c:axId val="222916664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222910784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/>
              <a:t>CUMPLIMIENTO Y COBERTURA PREVENCIÓN INTEGRAL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'AVANCE SG-SST GRAFICA'!$C$35:$C$36</c:f>
              <c:strCache>
                <c:ptCount val="2"/>
                <c:pt idx="0">
                  <c:v>Semana Seguridad y Salud  en el Trabajo</c:v>
                </c:pt>
                <c:pt idx="1">
                  <c:v>Encuentros de Municipios, Jurisdicciones y/o Brigadas de intervención </c:v>
                </c:pt>
              </c:strCache>
            </c:strRef>
          </c:cat>
          <c:val>
            <c:numRef>
              <c:f>'AVANCE SG-SST GRAFICA'!$D$35:$D$36</c:f>
              <c:numCache>
                <c:formatCode>0%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BD-4C61-8422-634F1EC7F3E5}"/>
            </c:ext>
          </c:extLst>
        </c:ser>
        <c:ser>
          <c:idx val="1"/>
          <c:order val="1"/>
          <c:invertIfNegative val="0"/>
          <c:cat>
            <c:strRef>
              <c:f>'AVANCE SG-SST GRAFICA'!$C$35:$C$36</c:f>
              <c:strCache>
                <c:ptCount val="2"/>
                <c:pt idx="0">
                  <c:v>Semana Seguridad y Salud  en el Trabajo</c:v>
                </c:pt>
                <c:pt idx="1">
                  <c:v>Encuentros de Municipios, Jurisdicciones y/o Brigadas de intervención </c:v>
                </c:pt>
              </c:strCache>
            </c:strRef>
          </c:cat>
          <c:val>
            <c:numRef>
              <c:f>'AVANCE SG-SST GRAFICA'!$E$35:$E$36</c:f>
              <c:numCache>
                <c:formatCode>0%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7BD-4C61-8422-634F1EC7F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912352"/>
        <c:axId val="222912744"/>
      </c:barChart>
      <c:catAx>
        <c:axId val="222912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s-CO"/>
          </a:p>
        </c:txPr>
        <c:crossAx val="222912744"/>
        <c:crosses val="autoZero"/>
        <c:auto val="1"/>
        <c:lblAlgn val="ctr"/>
        <c:lblOffset val="100"/>
        <c:noMultiLvlLbl val="0"/>
      </c:catAx>
      <c:valAx>
        <c:axId val="22291274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2291235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D223C0.6D4B4C7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223C0.6D4B4C7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cid:image001.png@01D223C0.6D4B4C7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223C0.6D4B4C7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cid:image001.png@01D223C0.6D4B4C7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223C0.6D4B4C7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cid:image001.png@01D223C0.6D4B4C7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223C0.6D4B4C7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52600" y="5181600"/>
            <a:ext cx="5486400" cy="435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3395"/>
              </a:lnSpc>
              <a:spcBef>
                <a:spcPts val="169"/>
              </a:spcBef>
            </a:pPr>
            <a:r>
              <a:rPr sz="2000" b="1" spc="0" dirty="0">
                <a:latin typeface="Arial"/>
                <a:cs typeface="Arial"/>
              </a:rPr>
              <a:t>RA</a:t>
            </a:r>
            <a:r>
              <a:rPr sz="2000" b="1" spc="75" dirty="0">
                <a:latin typeface="Arial"/>
                <a:cs typeface="Arial"/>
              </a:rPr>
              <a:t>M</a:t>
            </a:r>
            <a:r>
              <a:rPr sz="2000" b="1" spc="0" dirty="0">
                <a:latin typeface="Arial"/>
                <a:cs typeface="Arial"/>
              </a:rPr>
              <a:t>A</a:t>
            </a:r>
            <a:r>
              <a:rPr sz="2000" b="1" spc="-289" dirty="0">
                <a:latin typeface="Arial"/>
                <a:cs typeface="Arial"/>
              </a:rPr>
              <a:t> </a:t>
            </a:r>
            <a:r>
              <a:rPr sz="2000" b="1" spc="0" dirty="0">
                <a:latin typeface="Arial"/>
                <a:cs typeface="Arial"/>
              </a:rPr>
              <a:t>JUDICIAL</a:t>
            </a:r>
            <a:r>
              <a:rPr lang="es-CO" sz="2000" b="1" spc="0" dirty="0">
                <a:latin typeface="Arial"/>
                <a:cs typeface="Arial"/>
              </a:rPr>
              <a:t> SECCIONAL SANTANDER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2400" y="6019800"/>
            <a:ext cx="8839200" cy="685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3395"/>
              </a:lnSpc>
              <a:spcBef>
                <a:spcPts val="169"/>
              </a:spcBef>
            </a:pPr>
            <a:r>
              <a:rPr lang="es-CO" dirty="0">
                <a:latin typeface="Arial"/>
                <a:cs typeface="Arial"/>
              </a:rPr>
              <a:t>RENDICIÓN DE CUENTAS PLAN DE TRABAJO - SG SST 2020 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6" name="4 Imagen" descr="cid:image001.png@01D223C0.6D4B4C70">
            <a:extLst>
              <a:ext uri="{FF2B5EF4-FFF2-40B4-BE49-F238E27FC236}">
                <a16:creationId xmlns:a16="http://schemas.microsoft.com/office/drawing/2014/main" xmlns="" id="{297D1D79-08E4-4A4F-AC6B-7D84932168CD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95600"/>
            <a:ext cx="22860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15">
            <a:extLst>
              <a:ext uri="{FF2B5EF4-FFF2-40B4-BE49-F238E27FC236}">
                <a16:creationId xmlns:a16="http://schemas.microsoft.com/office/drawing/2014/main" xmlns="" id="{D2E961F1-4A28-4A5F-BBD4-6E400E5E6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72357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17">
            <a:extLst>
              <a:ext uri="{FF2B5EF4-FFF2-40B4-BE49-F238E27FC236}">
                <a16:creationId xmlns:a16="http://schemas.microsoft.com/office/drawing/2014/main" xmlns="" id="{7F57BEA8-497D-4AA8-8A18-BDCD696B2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68596"/>
            <a:ext cx="9144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bject 11"/>
          <p:cNvSpPr txBox="1"/>
          <p:nvPr/>
        </p:nvSpPr>
        <p:spPr>
          <a:xfrm>
            <a:off x="394554" y="489439"/>
            <a:ext cx="8354891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027374" marR="1217825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spc="-29">
                <a:solidFill>
                  <a:schemeClr val="bg1"/>
                </a:solidFill>
                <a:latin typeface="+mj-lt"/>
                <a:ea typeface="+mj-ea"/>
                <a:cs typeface="+mj-cs"/>
              </a:rPr>
              <a:t>AVANCE ARL DEL SG SST 2020</a:t>
            </a:r>
            <a:endParaRPr lang="en-US" sz="36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6" name="Straight Connector 19">
            <a:extLst>
              <a:ext uri="{FF2B5EF4-FFF2-40B4-BE49-F238E27FC236}">
                <a16:creationId xmlns:a16="http://schemas.microsoft.com/office/drawing/2014/main" xmlns="" id="{A82415D3-DDE5-4D63-8CB3-23A5EC581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543300" y="1479733"/>
            <a:ext cx="20574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1">
            <a:extLst>
              <a:ext uri="{FF2B5EF4-FFF2-40B4-BE49-F238E27FC236}">
                <a16:creationId xmlns:a16="http://schemas.microsoft.com/office/drawing/2014/main" xmlns="" id="{AD7193FB-6AE6-4B3B-8F89-56B55DD63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201402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10"/>
          <p:cNvSpPr txBox="1"/>
          <p:nvPr/>
        </p:nvSpPr>
        <p:spPr>
          <a:xfrm>
            <a:off x="907415" y="2539670"/>
            <a:ext cx="1526183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7366" y="2539670"/>
            <a:ext cx="148497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8615" y="2539670"/>
            <a:ext cx="1741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7415" y="2816149"/>
            <a:ext cx="7515392" cy="531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6082ECE-1FFD-49E8-A12C-21950BD17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423123"/>
              </p:ext>
            </p:extLst>
          </p:nvPr>
        </p:nvGraphicFramePr>
        <p:xfrm>
          <a:off x="240030" y="2504900"/>
          <a:ext cx="8622617" cy="3842923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952444">
                  <a:extLst>
                    <a:ext uri="{9D8B030D-6E8A-4147-A177-3AD203B41FA5}">
                      <a16:colId xmlns:a16="http://schemas.microsoft.com/office/drawing/2014/main" xmlns="" val="3557816889"/>
                    </a:ext>
                  </a:extLst>
                </a:gridCol>
                <a:gridCol w="2910244">
                  <a:extLst>
                    <a:ext uri="{9D8B030D-6E8A-4147-A177-3AD203B41FA5}">
                      <a16:colId xmlns:a16="http://schemas.microsoft.com/office/drawing/2014/main" xmlns="" val="3005587242"/>
                    </a:ext>
                  </a:extLst>
                </a:gridCol>
                <a:gridCol w="1539724">
                  <a:extLst>
                    <a:ext uri="{9D8B030D-6E8A-4147-A177-3AD203B41FA5}">
                      <a16:colId xmlns:a16="http://schemas.microsoft.com/office/drawing/2014/main" xmlns="" val="527681192"/>
                    </a:ext>
                  </a:extLst>
                </a:gridCol>
                <a:gridCol w="1220205">
                  <a:extLst>
                    <a:ext uri="{9D8B030D-6E8A-4147-A177-3AD203B41FA5}">
                      <a16:colId xmlns:a16="http://schemas.microsoft.com/office/drawing/2014/main" xmlns="" val="1306340392"/>
                    </a:ext>
                  </a:extLst>
                </a:gridCol>
              </a:tblGrid>
              <a:tr h="27780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500" u="none" strike="noStrike">
                          <a:effectLst/>
                        </a:rPr>
                        <a:t>AVANCE DE ACTIVIDADES CON ARL</a:t>
                      </a:r>
                      <a:endParaRPr lang="es-ES" sz="15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2776459"/>
                  </a:ext>
                </a:extLst>
              </a:tr>
              <a:tr h="2778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ESTRATEGA</a:t>
                      </a:r>
                      <a:endParaRPr lang="es-CO" sz="15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REQUISITO</a:t>
                      </a:r>
                      <a:endParaRPr lang="es-CO" sz="15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RESULTADO</a:t>
                      </a:r>
                      <a:endParaRPr lang="es-CO" sz="15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0267021"/>
                  </a:ext>
                </a:extLst>
              </a:tr>
              <a:tr h="2778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% Cumplimiento</a:t>
                      </a:r>
                      <a:endParaRPr lang="es-CO" sz="15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% Cobertura</a:t>
                      </a:r>
                      <a:endParaRPr lang="es-CO" sz="15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57273563"/>
                  </a:ext>
                </a:extLst>
              </a:tr>
              <a:tr h="50930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500" u="none" strike="noStrike">
                          <a:effectLst/>
                        </a:rPr>
                        <a:t>VIGILANCIA EPIDEMIOLÓGICA DESORDENES MÚSCULO ESQUELÉTICOS</a:t>
                      </a:r>
                      <a:endParaRPr lang="es-CO" sz="15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Evaluación Condiciones del Puesto de Trabajo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03097884"/>
                  </a:ext>
                </a:extLst>
              </a:tr>
              <a:tr h="74080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Intervención Factores de Riesgo en desórdenes músculo esqueléticos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58202286"/>
                  </a:ext>
                </a:extLst>
              </a:tr>
              <a:tr h="740804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O" sz="1500" u="none" strike="noStrike">
                          <a:effectLst/>
                        </a:rPr>
                        <a:t>PROMOCIÓN Y PREVENCIÓN DME</a:t>
                      </a:r>
                      <a:endParaRPr lang="es-CO" sz="15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500" u="none" strike="noStrike">
                          <a:effectLst/>
                        </a:rPr>
                        <a:t>Bienestar Total </a:t>
                      </a:r>
                      <a:br>
                        <a:rPr lang="es-CO" sz="1500" u="none" strike="noStrike">
                          <a:effectLst/>
                        </a:rPr>
                      </a:br>
                      <a:r>
                        <a:rPr lang="es-CO" sz="1500" u="none" strike="noStrike">
                          <a:effectLst/>
                        </a:rPr>
                        <a:t>(Me Cuido)</a:t>
                      </a:r>
                      <a:br>
                        <a:rPr lang="es-CO" sz="1500" u="none" strike="noStrike">
                          <a:effectLst/>
                        </a:rPr>
                      </a:b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18701878"/>
                  </a:ext>
                </a:extLst>
              </a:tr>
              <a:tr h="50930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500" u="none" strike="noStrike">
                          <a:effectLst/>
                        </a:rPr>
                        <a:t>Ser Integral </a:t>
                      </a:r>
                      <a:br>
                        <a:rPr lang="es-CO" sz="1500" u="none" strike="noStrike">
                          <a:effectLst/>
                        </a:rPr>
                      </a:br>
                      <a:r>
                        <a:rPr lang="es-CO" sz="1500" u="none" strike="noStrike">
                          <a:effectLst/>
                        </a:rPr>
                        <a:t>(Cuido mi Entorno)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1185769"/>
                  </a:ext>
                </a:extLst>
              </a:tr>
              <a:tr h="50930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500" u="none" strike="noStrike">
                          <a:effectLst/>
                        </a:rPr>
                        <a:t>Comunidad Judicial </a:t>
                      </a:r>
                      <a:br>
                        <a:rPr lang="es-CO" sz="1500" u="none" strike="noStrike">
                          <a:effectLst/>
                        </a:rPr>
                      </a:br>
                      <a:r>
                        <a:rPr lang="es-CO" sz="1500" u="none" strike="noStrike">
                          <a:effectLst/>
                        </a:rPr>
                        <a:t>(Juntos nos Cuidamos)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41102133"/>
                  </a:ext>
                </a:extLst>
              </a:tr>
            </a:tbl>
          </a:graphicData>
        </a:graphic>
      </p:graphicFrame>
      <p:pic>
        <p:nvPicPr>
          <p:cNvPr id="19" name="4 Imagen" descr="cid:image001.png@01D223C0.6D4B4C70">
            <a:extLst>
              <a:ext uri="{FF2B5EF4-FFF2-40B4-BE49-F238E27FC236}">
                <a16:creationId xmlns:a16="http://schemas.microsoft.com/office/drawing/2014/main" xmlns="" id="{C400B6B6-C37E-4235-BE55-22323E2DF132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445" y="6464379"/>
            <a:ext cx="1219200" cy="389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CB1E35F5-0077-4C7B-BF84-D205D77DF5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489404"/>
            <a:ext cx="1219200" cy="36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1165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D2E961F1-4A28-4A5F-BBD4-6E400E5E6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72357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7F57BEA8-497D-4AA8-8A18-BDCD696B2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68596"/>
            <a:ext cx="9144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bject 11"/>
          <p:cNvSpPr txBox="1"/>
          <p:nvPr/>
        </p:nvSpPr>
        <p:spPr>
          <a:xfrm>
            <a:off x="394554" y="489439"/>
            <a:ext cx="8354891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027374" marR="1217825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900" b="1" kern="1200" spc="-29">
                <a:solidFill>
                  <a:schemeClr val="bg1"/>
                </a:solidFill>
                <a:latin typeface="+mj-lt"/>
                <a:ea typeface="+mj-ea"/>
                <a:cs typeface="+mj-cs"/>
              </a:rPr>
              <a:t>% CUMPLIMIENTO Y COBERTURA DE ACTIVIDADES</a:t>
            </a:r>
            <a:endParaRPr lang="en-US" sz="29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A82415D3-DDE5-4D63-8CB3-23A5EC581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543300" y="1479733"/>
            <a:ext cx="20574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AD7193FB-6AE6-4B3B-8F89-56B55DD63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201402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10"/>
          <p:cNvSpPr txBox="1"/>
          <p:nvPr/>
        </p:nvSpPr>
        <p:spPr>
          <a:xfrm>
            <a:off x="907415" y="2539670"/>
            <a:ext cx="1526183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7366" y="2539670"/>
            <a:ext cx="148497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8615" y="2539670"/>
            <a:ext cx="1741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7415" y="2816149"/>
            <a:ext cx="7515392" cy="531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13" name="5 Gráfico">
            <a:extLst>
              <a:ext uri="{FF2B5EF4-FFF2-40B4-BE49-F238E27FC236}">
                <a16:creationId xmlns:a16="http://schemas.microsoft.com/office/drawing/2014/main" xmlns="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855645"/>
              </p:ext>
            </p:extLst>
          </p:nvPr>
        </p:nvGraphicFramePr>
        <p:xfrm>
          <a:off x="240030" y="2427541"/>
          <a:ext cx="8622615" cy="3997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4 Imagen" descr="cid:image001.png@01D223C0.6D4B4C70">
            <a:extLst>
              <a:ext uri="{FF2B5EF4-FFF2-40B4-BE49-F238E27FC236}">
                <a16:creationId xmlns:a16="http://schemas.microsoft.com/office/drawing/2014/main" xmlns="" id="{13168A05-DF04-4FB7-B520-A8B928192589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445" y="6464379"/>
            <a:ext cx="1219200" cy="389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n 15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594561F8-B1DD-4BA1-85FB-6303F3CE04B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489404"/>
            <a:ext cx="1219200" cy="36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44976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83551" y="343486"/>
            <a:ext cx="8579094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554" y="466578"/>
            <a:ext cx="8354891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027374" marR="1217825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spc="-29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AVANCE ARL DEL SG SST 2020</a:t>
            </a:r>
            <a:endParaRPr lang="en-US" sz="3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1" name="Straight Connector 17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657350" y="1448631"/>
            <a:ext cx="58293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10"/>
          <p:cNvSpPr txBox="1"/>
          <p:nvPr/>
        </p:nvSpPr>
        <p:spPr>
          <a:xfrm>
            <a:off x="907415" y="2539670"/>
            <a:ext cx="1526183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7366" y="2539670"/>
            <a:ext cx="148497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8615" y="2539670"/>
            <a:ext cx="1741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7415" y="2816149"/>
            <a:ext cx="7515392" cy="531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25946F36-C3C7-4B37-8986-77026A1CA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05798"/>
              </p:ext>
            </p:extLst>
          </p:nvPr>
        </p:nvGraphicFramePr>
        <p:xfrm>
          <a:off x="240030" y="2594668"/>
          <a:ext cx="8622617" cy="382812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3089992">
                  <a:extLst>
                    <a:ext uri="{9D8B030D-6E8A-4147-A177-3AD203B41FA5}">
                      <a16:colId xmlns:a16="http://schemas.microsoft.com/office/drawing/2014/main" xmlns="" val="3370969848"/>
                    </a:ext>
                  </a:extLst>
                </a:gridCol>
                <a:gridCol w="2644118">
                  <a:extLst>
                    <a:ext uri="{9D8B030D-6E8A-4147-A177-3AD203B41FA5}">
                      <a16:colId xmlns:a16="http://schemas.microsoft.com/office/drawing/2014/main" xmlns="" val="606828032"/>
                    </a:ext>
                  </a:extLst>
                </a:gridCol>
                <a:gridCol w="1611456">
                  <a:extLst>
                    <a:ext uri="{9D8B030D-6E8A-4147-A177-3AD203B41FA5}">
                      <a16:colId xmlns:a16="http://schemas.microsoft.com/office/drawing/2014/main" xmlns="" val="3485028686"/>
                    </a:ext>
                  </a:extLst>
                </a:gridCol>
                <a:gridCol w="1277051">
                  <a:extLst>
                    <a:ext uri="{9D8B030D-6E8A-4147-A177-3AD203B41FA5}">
                      <a16:colId xmlns:a16="http://schemas.microsoft.com/office/drawing/2014/main" xmlns="" val="3064145401"/>
                    </a:ext>
                  </a:extLst>
                </a:gridCol>
              </a:tblGrid>
              <a:tr h="29074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AVANCE DE ACTIVIDADES CON ARL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8913962"/>
                  </a:ext>
                </a:extLst>
              </a:tr>
              <a:tr h="2907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ESTRATEGA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REQUISITO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RESULTADO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2269047"/>
                  </a:ext>
                </a:extLst>
              </a:tr>
              <a:tr h="29074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% Cumplimiento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% Cobertura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92236826"/>
                  </a:ext>
                </a:extLst>
              </a:tr>
              <a:tr h="29074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>
                          <a:effectLst/>
                        </a:rPr>
                        <a:t>VIGILANCIA EPIDEMIOLOGICA PSICOSOCIAL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>
                          <a:effectLst/>
                        </a:rPr>
                        <a:t>Salud Mental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78269526"/>
                  </a:ext>
                </a:extLst>
              </a:tr>
              <a:tr h="5330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>
                          <a:effectLst/>
                        </a:rPr>
                        <a:t>Intervención de Factores de Riesgo Psicosocial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90262918"/>
                  </a:ext>
                </a:extLst>
              </a:tr>
              <a:tr h="77531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>
                          <a:effectLst/>
                        </a:rPr>
                        <a:t>PROMOCIÓN Y PREVENCIÓN PSICOSOCIAL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600" u="none" strike="noStrike">
                          <a:effectLst/>
                        </a:rPr>
                        <a:t>Bienestar Total </a:t>
                      </a:r>
                      <a:br>
                        <a:rPr lang="es-CO" sz="1600" u="none" strike="noStrike">
                          <a:effectLst/>
                        </a:rPr>
                      </a:br>
                      <a:r>
                        <a:rPr lang="es-CO" sz="1600" u="none" strike="noStrike">
                          <a:effectLst/>
                        </a:rPr>
                        <a:t>(Me Cuido)</a:t>
                      </a:r>
                      <a:br>
                        <a:rPr lang="es-CO" sz="1600" u="none" strike="noStrike">
                          <a:effectLst/>
                        </a:rPr>
                      </a:b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65885742"/>
                  </a:ext>
                </a:extLst>
              </a:tr>
              <a:tr h="5330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>
                          <a:effectLst/>
                        </a:rPr>
                        <a:t>Ser Integral </a:t>
                      </a:r>
                      <a:br>
                        <a:rPr lang="es-CO" sz="1600" u="none" strike="noStrike">
                          <a:effectLst/>
                        </a:rPr>
                      </a:br>
                      <a:r>
                        <a:rPr lang="es-CO" sz="1600" u="none" strike="noStrike">
                          <a:effectLst/>
                        </a:rPr>
                        <a:t>(Cuido mi Entorno)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43148775"/>
                  </a:ext>
                </a:extLst>
              </a:tr>
              <a:tr h="5330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>
                          <a:effectLst/>
                        </a:rPr>
                        <a:t>Comunidad Judicial </a:t>
                      </a:r>
                      <a:br>
                        <a:rPr lang="es-CO" sz="1600" u="none" strike="noStrike">
                          <a:effectLst/>
                        </a:rPr>
                      </a:br>
                      <a:r>
                        <a:rPr lang="es-CO" sz="1600" u="none" strike="noStrike">
                          <a:effectLst/>
                        </a:rPr>
                        <a:t>(Juntos nos Cuidamos)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36164402"/>
                  </a:ext>
                </a:extLst>
              </a:tr>
              <a:tr h="29074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u="none" strike="noStrike">
                          <a:effectLst/>
                        </a:rPr>
                        <a:t>Gestores de Convivencia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100%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01327026"/>
                  </a:ext>
                </a:extLst>
              </a:tr>
            </a:tbl>
          </a:graphicData>
        </a:graphic>
      </p:graphicFrame>
      <p:pic>
        <p:nvPicPr>
          <p:cNvPr id="15" name="4 Imagen" descr="cid:image001.png@01D223C0.6D4B4C70">
            <a:extLst>
              <a:ext uri="{FF2B5EF4-FFF2-40B4-BE49-F238E27FC236}">
                <a16:creationId xmlns:a16="http://schemas.microsoft.com/office/drawing/2014/main" xmlns="" id="{8A205EBD-114A-40D4-AF74-1BAA786C3F7E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445" y="6464379"/>
            <a:ext cx="1219200" cy="389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n 16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F1B68DB7-B372-491C-9390-D468652004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489404"/>
            <a:ext cx="1219200" cy="36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2891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83551" y="343486"/>
            <a:ext cx="8579094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554" y="466578"/>
            <a:ext cx="8354891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027374" marR="1217825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900" b="1" kern="1200" spc="-29">
                <a:solidFill>
                  <a:srgbClr val="FFFFFF"/>
                </a:solidFill>
                <a:latin typeface="+mj-lt"/>
                <a:ea typeface="+mj-ea"/>
                <a:cs typeface="+mj-cs"/>
              </a:rPr>
              <a:t>% CUMPLIMIENTO Y COBERTURA DE ACTIVIDADES</a:t>
            </a:r>
            <a:endParaRPr lang="en-US" sz="29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657350" y="1448631"/>
            <a:ext cx="58293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10"/>
          <p:cNvSpPr txBox="1"/>
          <p:nvPr/>
        </p:nvSpPr>
        <p:spPr>
          <a:xfrm>
            <a:off x="907415" y="2539670"/>
            <a:ext cx="1526183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7366" y="2539670"/>
            <a:ext cx="148497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8615" y="2539670"/>
            <a:ext cx="1741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7415" y="2816149"/>
            <a:ext cx="7515392" cy="531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14" name="6 Gráfico">
            <a:extLst>
              <a:ext uri="{FF2B5EF4-FFF2-40B4-BE49-F238E27FC236}">
                <a16:creationId xmlns:a16="http://schemas.microsoft.com/office/drawing/2014/main" xmlns="" id="{00000000-0008-0000-02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160885"/>
              </p:ext>
            </p:extLst>
          </p:nvPr>
        </p:nvGraphicFramePr>
        <p:xfrm>
          <a:off x="240030" y="2438400"/>
          <a:ext cx="8622615" cy="3997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4 Imagen" descr="cid:image001.png@01D223C0.6D4B4C70">
            <a:extLst>
              <a:ext uri="{FF2B5EF4-FFF2-40B4-BE49-F238E27FC236}">
                <a16:creationId xmlns:a16="http://schemas.microsoft.com/office/drawing/2014/main" xmlns="" id="{A12F4A64-495B-4DEC-9C87-0D8B57933A04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445" y="6464379"/>
            <a:ext cx="1219200" cy="389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n 15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5C8F1ADC-CB5C-4C18-8194-DD67F2321B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489404"/>
            <a:ext cx="1219200" cy="36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955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5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83551" y="343486"/>
            <a:ext cx="8579094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554" y="466578"/>
            <a:ext cx="8354891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027374" marR="1217825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spc="-29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AVANCE ARL DEL SG SST 2020</a:t>
            </a:r>
            <a:endParaRPr lang="en-US" sz="3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17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657350" y="1448631"/>
            <a:ext cx="58293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10"/>
          <p:cNvSpPr txBox="1"/>
          <p:nvPr/>
        </p:nvSpPr>
        <p:spPr>
          <a:xfrm>
            <a:off x="907415" y="2539670"/>
            <a:ext cx="1526183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7366" y="2539670"/>
            <a:ext cx="148497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8615" y="2539670"/>
            <a:ext cx="1741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7415" y="2816149"/>
            <a:ext cx="7515392" cy="531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772F268D-CC7F-444C-BD2C-BCCA215C2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65623"/>
              </p:ext>
            </p:extLst>
          </p:nvPr>
        </p:nvGraphicFramePr>
        <p:xfrm>
          <a:off x="240030" y="2438400"/>
          <a:ext cx="8622617" cy="394996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926540">
                  <a:extLst>
                    <a:ext uri="{9D8B030D-6E8A-4147-A177-3AD203B41FA5}">
                      <a16:colId xmlns:a16="http://schemas.microsoft.com/office/drawing/2014/main" xmlns="" val="3815963125"/>
                    </a:ext>
                  </a:extLst>
                </a:gridCol>
                <a:gridCol w="2926540">
                  <a:extLst>
                    <a:ext uri="{9D8B030D-6E8A-4147-A177-3AD203B41FA5}">
                      <a16:colId xmlns:a16="http://schemas.microsoft.com/office/drawing/2014/main" xmlns="" val="1499967231"/>
                    </a:ext>
                  </a:extLst>
                </a:gridCol>
                <a:gridCol w="1526072">
                  <a:extLst>
                    <a:ext uri="{9D8B030D-6E8A-4147-A177-3AD203B41FA5}">
                      <a16:colId xmlns:a16="http://schemas.microsoft.com/office/drawing/2014/main" xmlns="" val="2997439609"/>
                    </a:ext>
                  </a:extLst>
                </a:gridCol>
                <a:gridCol w="1243465">
                  <a:extLst>
                    <a:ext uri="{9D8B030D-6E8A-4147-A177-3AD203B41FA5}">
                      <a16:colId xmlns:a16="http://schemas.microsoft.com/office/drawing/2014/main" xmlns="" val="1123686211"/>
                    </a:ext>
                  </a:extLst>
                </a:gridCol>
              </a:tblGrid>
              <a:tr h="17006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AVANCE DE ACTIVIDADES CON ARL</a:t>
                      </a:r>
                      <a:endParaRPr lang="es-E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7598920"/>
                  </a:ext>
                </a:extLst>
              </a:tr>
              <a:tr h="1700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ESTRATEGA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REQUISITO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RESULTADO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5100234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% Cumplimiento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% Cobertura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64071552"/>
                  </a:ext>
                </a:extLst>
              </a:tr>
              <a:tr h="170068">
                <a:tc rowSpan="11"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HIGIENE Y SEGURIDAD INDUSTRIAL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Inspecciones de condiciones de Seguridad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 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696575236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Prevención de Accidentes de Trabajo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005175484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Prevención de Accidentes Riesgo Publico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91124938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Prevención de Accidentes Viales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383893414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Planes de Emergencia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 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11154903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Formación Comités Operativos de Emergencias -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80778095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Formación Brigadas de Emergencias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81%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97484694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Formación Coordinadores de Evacuación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09146809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Planeación y ejecución de Simulacros de Evacuación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 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261394488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Gestion de Peligros y Riesgos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</a:rPr>
                        <a:t> 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972364657"/>
                  </a:ext>
                </a:extLst>
              </a:tr>
              <a:tr h="1700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Formación de Copasst Activos y en marcha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98755884"/>
                  </a:ext>
                </a:extLst>
              </a:tr>
              <a:tr h="30722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PROMOCIÓN Y PREVENCIÓN HIGIENE Y SEGURIDAD INDUSTRIAL </a:t>
                      </a:r>
                      <a:endParaRPr lang="es-E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Bienestar Total </a:t>
                      </a:r>
                      <a:br>
                        <a:rPr lang="es-CO" sz="900" u="none" strike="noStrike">
                          <a:effectLst/>
                        </a:rPr>
                      </a:br>
                      <a:r>
                        <a:rPr lang="es-CO" sz="900" u="none" strike="noStrike">
                          <a:effectLst/>
                        </a:rPr>
                        <a:t>(Me Cuido)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2604590"/>
                  </a:ext>
                </a:extLst>
              </a:tr>
              <a:tr h="30722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Ser Integral </a:t>
                      </a:r>
                      <a:br>
                        <a:rPr lang="es-CO" sz="900" u="none" strike="noStrike">
                          <a:effectLst/>
                        </a:rPr>
                      </a:br>
                      <a:r>
                        <a:rPr lang="es-CO" sz="900" u="none" strike="noStrike">
                          <a:effectLst/>
                        </a:rPr>
                        <a:t>(Cuido mi Entorno)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23842520"/>
                  </a:ext>
                </a:extLst>
              </a:tr>
              <a:tr h="30722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Comunidad Judicial </a:t>
                      </a:r>
                      <a:br>
                        <a:rPr lang="es-CO" sz="900" u="none" strike="noStrike">
                          <a:effectLst/>
                        </a:rPr>
                      </a:br>
                      <a:r>
                        <a:rPr lang="es-CO" sz="900" u="none" strike="noStrike">
                          <a:effectLst/>
                        </a:rPr>
                        <a:t>(Juntos nos Cuidamos)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78286959"/>
                  </a:ext>
                </a:extLst>
              </a:tr>
              <a:tr h="17006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PREVENCIÓN INTEGRAL 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Semana Seguridad y Salud  en el Trabajo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032916442"/>
                  </a:ext>
                </a:extLst>
              </a:tr>
              <a:tr h="30722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Encuentros de Municipios, Jurisdicciones y/o Brigadas de intervención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30875499"/>
                  </a:ext>
                </a:extLst>
              </a:tr>
              <a:tr h="17006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TOTAL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434281315"/>
                  </a:ext>
                </a:extLst>
              </a:tr>
            </a:tbl>
          </a:graphicData>
        </a:graphic>
      </p:graphicFrame>
      <p:pic>
        <p:nvPicPr>
          <p:cNvPr id="24" name="4 Imagen" descr="cid:image001.png@01D223C0.6D4B4C70">
            <a:extLst>
              <a:ext uri="{FF2B5EF4-FFF2-40B4-BE49-F238E27FC236}">
                <a16:creationId xmlns:a16="http://schemas.microsoft.com/office/drawing/2014/main" xmlns="" id="{104F5BF8-9EC8-4780-9664-F769487E91E2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445" y="6464379"/>
            <a:ext cx="1219200" cy="389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n 26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91680275-E233-4268-9E7C-98122A3A3A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489404"/>
            <a:ext cx="1219200" cy="36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13724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19">
            <a:extLst>
              <a:ext uri="{FF2B5EF4-FFF2-40B4-BE49-F238E27FC236}">
                <a16:creationId xmlns:a16="http://schemas.microsoft.com/office/drawing/2014/main" xmlns="" id="{D2E961F1-4A28-4A5F-BBD4-6E400E5E6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72357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1">
            <a:extLst>
              <a:ext uri="{FF2B5EF4-FFF2-40B4-BE49-F238E27FC236}">
                <a16:creationId xmlns:a16="http://schemas.microsoft.com/office/drawing/2014/main" xmlns="" id="{7F57BEA8-497D-4AA8-8A18-BDCD696B2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68596"/>
            <a:ext cx="9144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bject 11"/>
          <p:cNvSpPr txBox="1"/>
          <p:nvPr/>
        </p:nvSpPr>
        <p:spPr>
          <a:xfrm>
            <a:off x="394554" y="489439"/>
            <a:ext cx="8354891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027374" marR="1217825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900" b="1" kern="1200" spc="-29">
                <a:solidFill>
                  <a:schemeClr val="bg1"/>
                </a:solidFill>
                <a:latin typeface="+mj-lt"/>
                <a:ea typeface="+mj-ea"/>
                <a:cs typeface="+mj-cs"/>
              </a:rPr>
              <a:t>% CUMPLIMIENTO Y COBERTURA DE ACTIVIDADES</a:t>
            </a:r>
            <a:endParaRPr lang="en-US" sz="29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A82415D3-DDE5-4D63-8CB3-23A5EC581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543300" y="1479733"/>
            <a:ext cx="20574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AD7193FB-6AE6-4B3B-8F89-56B55DD63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201402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10"/>
          <p:cNvSpPr txBox="1"/>
          <p:nvPr/>
        </p:nvSpPr>
        <p:spPr>
          <a:xfrm>
            <a:off x="907415" y="2539670"/>
            <a:ext cx="1526183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7366" y="2539670"/>
            <a:ext cx="148497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8615" y="2539670"/>
            <a:ext cx="1741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7415" y="2816149"/>
            <a:ext cx="7515392" cy="531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15" name="9 Gráfico">
            <a:extLst>
              <a:ext uri="{FF2B5EF4-FFF2-40B4-BE49-F238E27FC236}">
                <a16:creationId xmlns:a16="http://schemas.microsoft.com/office/drawing/2014/main" xmlns="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456880"/>
              </p:ext>
            </p:extLst>
          </p:nvPr>
        </p:nvGraphicFramePr>
        <p:xfrm>
          <a:off x="240030" y="2427541"/>
          <a:ext cx="8622615" cy="3997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" name="4 Imagen" descr="cid:image001.png@01D223C0.6D4B4C70">
            <a:extLst>
              <a:ext uri="{FF2B5EF4-FFF2-40B4-BE49-F238E27FC236}">
                <a16:creationId xmlns:a16="http://schemas.microsoft.com/office/drawing/2014/main" xmlns="" id="{DD0C0CE3-2162-4B9C-B57F-EDB78B03DB3E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445" y="6464379"/>
            <a:ext cx="1219200" cy="389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n 17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F7C7DAB8-7D78-4E8A-8EDD-8A276FBB2D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489404"/>
            <a:ext cx="1219200" cy="36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5594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19">
            <a:extLst>
              <a:ext uri="{FF2B5EF4-FFF2-40B4-BE49-F238E27FC236}">
                <a16:creationId xmlns:a16="http://schemas.microsoft.com/office/drawing/2014/main" xmlns="" id="{D2E961F1-4A28-4A5F-BBD4-6E400E5E6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72357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1">
            <a:extLst>
              <a:ext uri="{FF2B5EF4-FFF2-40B4-BE49-F238E27FC236}">
                <a16:creationId xmlns:a16="http://schemas.microsoft.com/office/drawing/2014/main" xmlns="" id="{7F57BEA8-497D-4AA8-8A18-BDCD696B2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68596"/>
            <a:ext cx="9144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bject 11"/>
          <p:cNvSpPr txBox="1"/>
          <p:nvPr/>
        </p:nvSpPr>
        <p:spPr>
          <a:xfrm>
            <a:off x="394554" y="489439"/>
            <a:ext cx="8354891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027374" marR="1217825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900" b="1" kern="1200" spc="-29">
                <a:solidFill>
                  <a:schemeClr val="bg1"/>
                </a:solidFill>
                <a:latin typeface="+mj-lt"/>
                <a:ea typeface="+mj-ea"/>
                <a:cs typeface="+mj-cs"/>
              </a:rPr>
              <a:t>% CUMPLIMIENTO Y COBERTURA DE ACTIVIDADES</a:t>
            </a:r>
            <a:endParaRPr lang="en-US" sz="29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A82415D3-DDE5-4D63-8CB3-23A5EC581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543300" y="1479733"/>
            <a:ext cx="20574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AD7193FB-6AE6-4B3B-8F89-56B55DD63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201402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10"/>
          <p:cNvSpPr txBox="1"/>
          <p:nvPr/>
        </p:nvSpPr>
        <p:spPr>
          <a:xfrm>
            <a:off x="907415" y="2539670"/>
            <a:ext cx="1526183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7366" y="2539670"/>
            <a:ext cx="148497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8615" y="2539670"/>
            <a:ext cx="1741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7415" y="2816149"/>
            <a:ext cx="7515392" cy="531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sz="1800" dirty="0">
              <a:latin typeface="Arial"/>
              <a:cs typeface="Arial"/>
            </a:endParaRPr>
          </a:p>
        </p:txBody>
      </p:sp>
      <p:pic>
        <p:nvPicPr>
          <p:cNvPr id="17" name="4 Imagen" descr="cid:image001.png@01D223C0.6D4B4C70">
            <a:extLst>
              <a:ext uri="{FF2B5EF4-FFF2-40B4-BE49-F238E27FC236}">
                <a16:creationId xmlns:a16="http://schemas.microsoft.com/office/drawing/2014/main" xmlns="" id="{DD0C0CE3-2162-4B9C-B57F-EDB78B03DB3E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445" y="6464379"/>
            <a:ext cx="1219200" cy="389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n 17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F7C7DAB8-7D78-4E8A-8EDD-8A276FBB2D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489404"/>
            <a:ext cx="1219200" cy="360313"/>
          </a:xfrm>
          <a:prstGeom prst="rect">
            <a:avLst/>
          </a:prstGeom>
        </p:spPr>
      </p:pic>
      <p:graphicFrame>
        <p:nvGraphicFramePr>
          <p:cNvPr id="14" name="10 Gráfico">
            <a:extLst>
              <a:ext uri="{FF2B5EF4-FFF2-40B4-BE49-F238E27FC236}">
                <a16:creationId xmlns:a16="http://schemas.microsoft.com/office/drawing/2014/main" xmlns="" id="{00000000-0008-0000-02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168871"/>
              </p:ext>
            </p:extLst>
          </p:nvPr>
        </p:nvGraphicFramePr>
        <p:xfrm>
          <a:off x="157986" y="2347203"/>
          <a:ext cx="8825645" cy="411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1223366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04134" y="6239841"/>
            <a:ext cx="1539874" cy="645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84704" y="6254937"/>
            <a:ext cx="619201" cy="615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187954" y="3141610"/>
            <a:ext cx="2893804" cy="6645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235"/>
              </a:lnSpc>
              <a:spcBef>
                <a:spcPts val="261"/>
              </a:spcBef>
            </a:pPr>
            <a:r>
              <a:rPr sz="5000" b="1" spc="-159" dirty="0">
                <a:solidFill>
                  <a:srgbClr val="525252"/>
                </a:solidFill>
                <a:latin typeface="Arial"/>
                <a:cs typeface="Arial"/>
              </a:rPr>
              <a:t>G</a:t>
            </a:r>
            <a:r>
              <a:rPr sz="5000" b="1" spc="-175" dirty="0">
                <a:solidFill>
                  <a:srgbClr val="525252"/>
                </a:solidFill>
                <a:latin typeface="Arial"/>
                <a:cs typeface="Arial"/>
              </a:rPr>
              <a:t>R</a:t>
            </a:r>
            <a:r>
              <a:rPr sz="5000" b="1" spc="-409" dirty="0">
                <a:solidFill>
                  <a:srgbClr val="525252"/>
                </a:solidFill>
                <a:latin typeface="Arial"/>
                <a:cs typeface="Arial"/>
              </a:rPr>
              <a:t>A</a:t>
            </a:r>
            <a:r>
              <a:rPr sz="5000" b="1" spc="-175" dirty="0">
                <a:solidFill>
                  <a:srgbClr val="525252"/>
                </a:solidFill>
                <a:latin typeface="Arial"/>
                <a:cs typeface="Arial"/>
              </a:rPr>
              <a:t>C</a:t>
            </a:r>
            <a:r>
              <a:rPr sz="5000" b="1" spc="-44" dirty="0">
                <a:solidFill>
                  <a:srgbClr val="525252"/>
                </a:solidFill>
                <a:latin typeface="Arial"/>
                <a:cs typeface="Arial"/>
              </a:rPr>
              <a:t>I</a:t>
            </a:r>
            <a:r>
              <a:rPr sz="5000" b="1" spc="-409" dirty="0">
                <a:solidFill>
                  <a:srgbClr val="525252"/>
                </a:solidFill>
                <a:latin typeface="Arial"/>
                <a:cs typeface="Arial"/>
              </a:rPr>
              <a:t>A</a:t>
            </a:r>
            <a:r>
              <a:rPr sz="5000" b="1" spc="0" dirty="0">
                <a:solidFill>
                  <a:srgbClr val="525252"/>
                </a:solidFill>
                <a:latin typeface="Arial"/>
                <a:cs typeface="Arial"/>
              </a:rPr>
              <a:t>S</a:t>
            </a:r>
            <a:endParaRPr sz="5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55566" y="6290310"/>
            <a:ext cx="1756554" cy="559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10"/>
              </a:lnSpc>
              <a:spcBef>
                <a:spcPts val="35"/>
              </a:spcBef>
            </a:pPr>
            <a:r>
              <a:rPr sz="600" spc="4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25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25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9" dirty="0">
                <a:solidFill>
                  <a:srgbClr val="525252"/>
                </a:solidFill>
                <a:latin typeface="Calibri"/>
                <a:cs typeface="Calibri"/>
              </a:rPr>
              <a:t>g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ia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,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d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ño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,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m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iali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z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ó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n y</a:t>
            </a:r>
            <a:r>
              <a:rPr sz="600" spc="39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d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m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25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ó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n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d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endParaRPr sz="600">
              <a:latin typeface="Calibri"/>
              <a:cs typeface="Calibri"/>
            </a:endParaRPr>
          </a:p>
          <a:p>
            <a:pPr marL="12700" marR="34379">
              <a:lnSpc>
                <a:spcPct val="99080"/>
              </a:lnSpc>
            </a:pP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g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u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-19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d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p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-19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,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-19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19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-19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l</a:t>
            </a:r>
            <a:r>
              <a:rPr sz="600" spc="2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y</a:t>
            </a:r>
            <a:r>
              <a:rPr sz="600" spc="39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g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u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m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19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d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l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a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p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25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ó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n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d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el</a:t>
            </a:r>
            <a:r>
              <a:rPr sz="600" spc="2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29" dirty="0">
                <a:solidFill>
                  <a:srgbClr val="525252"/>
                </a:solidFill>
                <a:latin typeface="Calibri"/>
                <a:cs typeface="Calibri"/>
              </a:rPr>
              <a:t>v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en </a:t>
            </a:r>
            <a:r>
              <a:rPr sz="600" spc="-25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g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25" dirty="0">
                <a:solidFill>
                  <a:srgbClr val="525252"/>
                </a:solidFill>
                <a:latin typeface="Calibri"/>
                <a:cs typeface="Calibri"/>
              </a:rPr>
              <a:t>L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bo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al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,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25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al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u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d </a:t>
            </a:r>
            <a:r>
              <a:rPr sz="600" spc="-19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up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on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l</a:t>
            </a:r>
            <a:r>
              <a:rPr sz="600" spc="10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y</a:t>
            </a:r>
            <a:r>
              <a:rPr sz="600" spc="39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29" dirty="0">
                <a:solidFill>
                  <a:srgbClr val="525252"/>
                </a:solidFill>
                <a:latin typeface="Calibri"/>
                <a:cs typeface="Calibri"/>
              </a:rPr>
              <a:t>v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d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p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m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ó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n y</a:t>
            </a:r>
            <a:r>
              <a:rPr sz="600" spc="39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p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29" dirty="0">
                <a:solidFill>
                  <a:srgbClr val="525252"/>
                </a:solidFill>
                <a:latin typeface="Calibri"/>
                <a:cs typeface="Calibri"/>
              </a:rPr>
              <a:t>v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ón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,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en </a:t>
            </a:r>
            <a:r>
              <a:rPr sz="600" spc="-1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2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Ma</a:t>
            </a:r>
            <a:r>
              <a:rPr sz="600" spc="19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z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,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25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g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9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al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es</a:t>
            </a:r>
            <a:r>
              <a:rPr sz="600" spc="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1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19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-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y</a:t>
            </a:r>
            <a:r>
              <a:rPr sz="600" spc="39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25" dirty="0">
                <a:solidFill>
                  <a:srgbClr val="525252"/>
                </a:solidFill>
                <a:latin typeface="Calibri"/>
                <a:cs typeface="Calibri"/>
              </a:rPr>
              <a:t>O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19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y</a:t>
            </a:r>
            <a:r>
              <a:rPr sz="600" spc="39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25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u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u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-9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al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es </a:t>
            </a:r>
            <a:r>
              <a:rPr sz="600" spc="25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25" dirty="0">
                <a:solidFill>
                  <a:srgbClr val="525252"/>
                </a:solidFill>
                <a:latin typeface="Calibri"/>
                <a:cs typeface="Calibri"/>
              </a:rPr>
              <a:t>t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nd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er</a:t>
            </a:r>
            <a:r>
              <a:rPr sz="600" spc="29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y</a:t>
            </a:r>
            <a:r>
              <a:rPr sz="600" spc="39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-1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und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i</a:t>
            </a:r>
            <a:r>
              <a:rPr sz="600" spc="-14" dirty="0">
                <a:solidFill>
                  <a:srgbClr val="525252"/>
                </a:solidFill>
                <a:latin typeface="Calibri"/>
                <a:cs typeface="Calibri"/>
              </a:rPr>
              <a:t>n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m</a:t>
            </a:r>
            <a:r>
              <a:rPr sz="600" spc="9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14" dirty="0">
                <a:solidFill>
                  <a:srgbClr val="525252"/>
                </a:solidFill>
                <a:latin typeface="Calibri"/>
                <a:cs typeface="Calibri"/>
              </a:rPr>
              <a:t>r</a:t>
            </a:r>
            <a:r>
              <a:rPr sz="600" spc="-29" dirty="0">
                <a:solidFill>
                  <a:srgbClr val="525252"/>
                </a:solidFill>
                <a:latin typeface="Calibri"/>
                <a:cs typeface="Calibri"/>
              </a:rPr>
              <a:t>c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600" spc="39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600" spc="0" dirty="0">
                <a:solidFill>
                  <a:srgbClr val="525252"/>
                </a:solidFill>
                <a:latin typeface="Calibri"/>
                <a:cs typeface="Calibri"/>
              </a:rPr>
              <a:t>.</a:t>
            </a:r>
            <a:endParaRPr sz="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471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420</Words>
  <Application>Microsoft Office PowerPoint</Application>
  <PresentationFormat>Presentación en pantalla (4:3)</PresentationFormat>
  <Paragraphs>125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HUGO QUINTERO BORDA</dc:creator>
  <cp:lastModifiedBy>Jenny</cp:lastModifiedBy>
  <cp:revision>3</cp:revision>
  <dcterms:created xsi:type="dcterms:W3CDTF">2021-01-14T23:19:57Z</dcterms:created>
  <dcterms:modified xsi:type="dcterms:W3CDTF">2021-02-09T20:54:04Z</dcterms:modified>
</cp:coreProperties>
</file>