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7" r:id="rId2"/>
    <p:sldId id="256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7/2/2020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7/2/2020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7/2/2020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7/2/2020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7/2/2020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7/2/2020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7/2/2020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7/2/2020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7/2/2020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7/2/2020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7/2/2020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7/2/2020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7/2/2020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7/2/2020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7/2/2020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7/2/2020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7/2/2020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7/2/2020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procesosfamiliasinc@cendoj.ramajudicial.gov.co" TargetMode="External"/><Relationship Id="rId2" Type="http://schemas.openxmlformats.org/officeDocument/2006/relationships/hyperlink" Target="mailto:procesoscontenciososinc@cendoj.ramajudicial.gov.co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mailto:procesoscivilessinc@cendoj.ramajudicial.gov.co" TargetMode="External"/><Relationship Id="rId4" Type="http://schemas.openxmlformats.org/officeDocument/2006/relationships/hyperlink" Target="mailto:procesoslaboralessinc@cendoj.ramajudicial.gov.co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rocesojudicial.ramajudicial.gov.co/TutelaEnLinea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ailto:cserpadsinc@cendoj.ramajudicial.gov.co" TargetMode="External"/><Relationship Id="rId2" Type="http://schemas.openxmlformats.org/officeDocument/2006/relationships/hyperlink" Target="mailto:censersinc@cendoj.ramajudicial.gov.co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mailto:ejcp02sinc@Cendoj.Ramajudicial.gov.co" TargetMode="External"/><Relationship Id="rId4" Type="http://schemas.openxmlformats.org/officeDocument/2006/relationships/hyperlink" Target="mailto:ejcpsinc@cendoj.ramajudicial.gov.co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pqsfsinc@cendoj.ramajudicial.gov.co" TargetMode="External"/><Relationship Id="rId2" Type="http://schemas.openxmlformats.org/officeDocument/2006/relationships/hyperlink" Target="mailto:asuntosdisciplinariossinc@cendoj.ramajudicial.gov.co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recepcionpcto2czl@cendoj.ramajudicial.gov.co" TargetMode="External"/><Relationship Id="rId2" Type="http://schemas.openxmlformats.org/officeDocument/2006/relationships/hyperlink" Target="mailto:recepcionpcto1czl@cendoj.ramajudicial.gov.co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mailto:recepcionpfamczl@cendoj.ramajudicial.gov.co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recepcionpmpl2czl@cendoj.ramajudicial.gov.co" TargetMode="External"/><Relationship Id="rId2" Type="http://schemas.openxmlformats.org/officeDocument/2006/relationships/hyperlink" Target="mailto:recepcionpmpl1czl@cendoj.ramajudicial.gov.co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mailto:recepcionpmpl3czl@cendoj.ramajudicial.gov.co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ramajudicial.gov.co/web/consejo-seccional-de-la-judicatura-de-sucre/corporacion" TargetMode="Externa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-112889" y="2472267"/>
            <a:ext cx="12931595" cy="11866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CO" dirty="0" smtClean="0">
                <a:latin typeface="Aharoni" panose="02010803020104030203" pitchFamily="2" charset="-79"/>
                <a:cs typeface="Aharoni" panose="02010803020104030203" pitchFamily="2" charset="-79"/>
              </a:rPr>
              <a:t>EL CONSEJO </a:t>
            </a:r>
            <a:r>
              <a:rPr lang="es-CO" dirty="0">
                <a:latin typeface="Aharoni" panose="02010803020104030203" pitchFamily="2" charset="-79"/>
                <a:cs typeface="Aharoni" panose="02010803020104030203" pitchFamily="2" charset="-79"/>
              </a:rPr>
              <a:t>SECCIONAL DE LA JUDICATURA </a:t>
            </a:r>
            <a:r>
              <a:rPr lang="es-CO" dirty="0" smtClean="0">
                <a:latin typeface="Aharoni" panose="02010803020104030203" pitchFamily="2" charset="-79"/>
                <a:cs typeface="Aharoni" panose="02010803020104030203" pitchFamily="2" charset="-79"/>
              </a:rPr>
              <a:t>DE SUCRE Y </a:t>
            </a:r>
            <a:r>
              <a:rPr lang="es-CO" dirty="0">
                <a:latin typeface="Aharoni" panose="02010803020104030203" pitchFamily="2" charset="-79"/>
                <a:cs typeface="Aharoni" panose="02010803020104030203" pitchFamily="2" charset="-79"/>
              </a:rPr>
              <a:t>LA DIRECCION DE ADMINISTRACION JUDICIAL </a:t>
            </a:r>
            <a:endParaRPr lang="es-CO" dirty="0" smtClean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CO" dirty="0" smtClean="0">
                <a:latin typeface="Aharoni" panose="02010803020104030203" pitchFamily="2" charset="-79"/>
                <a:cs typeface="Aharoni" panose="02010803020104030203" pitchFamily="2" charset="-79"/>
              </a:rPr>
              <a:t>DE  SINCELEJO INFORMA </a:t>
            </a:r>
            <a:r>
              <a:rPr lang="es-CO" dirty="0">
                <a:latin typeface="Aharoni" panose="02010803020104030203" pitchFamily="2" charset="-79"/>
                <a:cs typeface="Aharoni" panose="02010803020104030203" pitchFamily="2" charset="-79"/>
              </a:rPr>
              <a:t>QUE APARTIR DEL </a:t>
            </a:r>
            <a:r>
              <a:rPr lang="es-CO" dirty="0" smtClean="0">
                <a:latin typeface="Aharoni" panose="02010803020104030203" pitchFamily="2" charset="-79"/>
                <a:cs typeface="Aharoni" panose="02010803020104030203" pitchFamily="2" charset="-79"/>
              </a:rPr>
              <a:t>1º  </a:t>
            </a:r>
            <a:r>
              <a:rPr lang="es-CO" dirty="0">
                <a:latin typeface="Aharoni" panose="02010803020104030203" pitchFamily="2" charset="-79"/>
                <a:cs typeface="Aharoni" panose="02010803020104030203" pitchFamily="2" charset="-79"/>
              </a:rPr>
              <a:t>de JULIO DEL PRESENTE </a:t>
            </a:r>
            <a:r>
              <a:rPr lang="es-CO" dirty="0" smtClean="0">
                <a:latin typeface="Aharoni" panose="02010803020104030203" pitchFamily="2" charset="-79"/>
                <a:cs typeface="Aharoni" panose="02010803020104030203" pitchFamily="2" charset="-79"/>
              </a:rPr>
              <a:t>LA PRESENTACIÓN DE DEMANDAS</a:t>
            </a:r>
            <a:endParaRPr lang="es-ES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CO" dirty="0" smtClean="0">
                <a:latin typeface="Aharoni" panose="02010803020104030203" pitchFamily="2" charset="-79"/>
                <a:ea typeface="Calibri" panose="020F0502020204030204" pitchFamily="34" charset="0"/>
                <a:cs typeface="Aharoni" panose="02010803020104030203" pitchFamily="2" charset="-79"/>
              </a:rPr>
              <a:t>TUTELAS Y HABEAS CORPUS SE REALIZARÁ A TRAVÉS DE LOS SIGUIENTES CORREOS ELECTRÓNCIOS</a:t>
            </a:r>
            <a:endParaRPr lang="es-ES" dirty="0">
              <a:effectLst/>
              <a:latin typeface="Aharoni" panose="02010803020104030203" pitchFamily="2" charset="-79"/>
              <a:ea typeface="Calibri" panose="020F0502020204030204" pitchFamily="34" charset="0"/>
              <a:cs typeface="Aharoni" panose="02010803020104030203" pitchFamily="2" charset="-79"/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3816" y="254577"/>
            <a:ext cx="1352550" cy="1257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81504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680272" y="1545254"/>
            <a:ext cx="10473281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CO" sz="2800" dirty="0"/>
              <a:t>Atención al publico presencial solamente previa autorización del Juez desde el 1 de julio de 2020:</a:t>
            </a:r>
          </a:p>
          <a:p>
            <a:endParaRPr lang="es-CO" sz="2800" dirty="0"/>
          </a:p>
          <a:p>
            <a:r>
              <a:rPr lang="es-CO" sz="2800" dirty="0"/>
              <a:t>Mañana: 9:00 a 11:00 a.m.</a:t>
            </a:r>
          </a:p>
          <a:p>
            <a:r>
              <a:rPr lang="es-CO" sz="2800" dirty="0"/>
              <a:t>Tarde 2:00 a 4:00 p.m.</a:t>
            </a:r>
          </a:p>
          <a:p>
            <a:endParaRPr lang="es-CO" sz="2800" dirty="0"/>
          </a:p>
          <a:p>
            <a:pPr algn="just"/>
            <a:r>
              <a:rPr lang="es-CO" sz="2800" dirty="0"/>
              <a:t>A través de los correos electrónicos institucionales los usuarios pueden radicar solicitudes dirigidas a los</a:t>
            </a:r>
          </a:p>
          <a:p>
            <a:pPr algn="just"/>
            <a:r>
              <a:rPr lang="es-CO" sz="2800" dirty="0"/>
              <a:t>Despachos Judiciales durante las 8 horas de la jornada laboral. </a:t>
            </a:r>
          </a:p>
        </p:txBody>
      </p:sp>
    </p:spTree>
    <p:extLst>
      <p:ext uri="{BB962C8B-B14F-4D97-AF65-F5344CB8AC3E}">
        <p14:creationId xmlns:p14="http://schemas.microsoft.com/office/powerpoint/2010/main" val="29701697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468352" y="0"/>
            <a:ext cx="11229278" cy="59240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endParaRPr lang="es-CO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CO" sz="1600" dirty="0" smtClean="0">
                <a:solidFill>
                  <a:srgbClr val="FF0000"/>
                </a:solidFill>
                <a:latin typeface="Aharoni" panose="02010803020104030203" pitchFamily="2" charset="-79"/>
                <a:ea typeface="Calibri" panose="020F0502020204030204" pitchFamily="34" charset="0"/>
                <a:cs typeface="Aharoni" panose="02010803020104030203" pitchFamily="2" charset="-79"/>
              </a:rPr>
              <a:t> </a:t>
            </a:r>
            <a:r>
              <a:rPr lang="es-CO" dirty="0" smtClean="0">
                <a:solidFill>
                  <a:srgbClr val="FF0000"/>
                </a:solidFill>
                <a:latin typeface="Aharoni" panose="02010803020104030203" pitchFamily="2" charset="-79"/>
                <a:ea typeface="Calibri" panose="020F0502020204030204" pitchFamily="34" charset="0"/>
                <a:cs typeface="Aharoni" panose="02010803020104030203" pitchFamily="2" charset="-79"/>
              </a:rPr>
              <a:t>EN SINCELEJO </a:t>
            </a:r>
            <a:endParaRPr lang="es-CO" dirty="0">
              <a:solidFill>
                <a:srgbClr val="FF0000"/>
              </a:solidFill>
              <a:latin typeface="Aharoni" panose="02010803020104030203" pitchFamily="2" charset="-79"/>
              <a:ea typeface="Calibri" panose="020F0502020204030204" pitchFamily="34" charset="0"/>
              <a:cs typeface="Aharoni" panose="02010803020104030203" pitchFamily="2" charset="-79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s-CO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CO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DEMANDAS ANTE LA JURIDICCION </a:t>
            </a:r>
            <a:r>
              <a:rPr lang="es-CO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CONTENCIOSO ADMINISTRATIVA</a:t>
            </a:r>
            <a:endParaRPr lang="es-E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CO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es-CO" u="sng" dirty="0" smtClean="0">
                <a:solidFill>
                  <a:srgbClr val="0563C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procesoscontenciososinc@cendoj.ramajudicial.gov.co</a:t>
            </a:r>
            <a:endParaRPr lang="es-E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200000"/>
              </a:lnSpc>
              <a:spcAft>
                <a:spcPts val="800"/>
              </a:spcAft>
            </a:pPr>
            <a:r>
              <a:rPr lang="es-CO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DEMANDA </a:t>
            </a:r>
            <a:r>
              <a:rPr lang="es-CO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FAMILIA</a:t>
            </a:r>
            <a:endParaRPr lang="es-E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200000"/>
              </a:lnSpc>
              <a:spcAft>
                <a:spcPts val="800"/>
              </a:spcAft>
            </a:pPr>
            <a:r>
              <a:rPr lang="es-CO" u="sng" dirty="0">
                <a:solidFill>
                  <a:srgbClr val="0563C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procesosfamiliasinc@cendoj.ramajudicial.gov.co</a:t>
            </a:r>
            <a:endParaRPr lang="es-E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200000"/>
              </a:lnSpc>
              <a:spcAft>
                <a:spcPts val="800"/>
              </a:spcAft>
            </a:pPr>
            <a:r>
              <a:rPr lang="es-CO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DEMANDAS LABORALES</a:t>
            </a:r>
            <a:endParaRPr lang="es-E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200000"/>
              </a:lnSpc>
              <a:spcAft>
                <a:spcPts val="800"/>
              </a:spcAft>
            </a:pPr>
            <a:r>
              <a:rPr lang="es-CO" u="sng" dirty="0">
                <a:solidFill>
                  <a:srgbClr val="0563C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procesoslaboralessinc@cendoj.ramajudicial.gov.co</a:t>
            </a:r>
            <a:endParaRPr lang="es-E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200000"/>
              </a:lnSpc>
              <a:spcAft>
                <a:spcPts val="800"/>
              </a:spcAft>
            </a:pPr>
            <a:r>
              <a:rPr lang="es-CO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DEMANDAS </a:t>
            </a:r>
            <a:r>
              <a:rPr lang="es-CO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CIVILES Y SOLICITUDES ANTE JUZGADOS CIVILES ESP RESTITUCION DE TIERRAS</a:t>
            </a:r>
          </a:p>
          <a:p>
            <a:pPr>
              <a:lnSpc>
                <a:spcPct val="200000"/>
              </a:lnSpc>
              <a:spcAft>
                <a:spcPts val="800"/>
              </a:spcAft>
            </a:pPr>
            <a:r>
              <a:rPr lang="es-CO" u="sng" dirty="0" smtClean="0">
                <a:solidFill>
                  <a:srgbClr val="0563C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5"/>
              </a:rPr>
              <a:t>procesoscivilessinc@cendoj.ramajudicial.gov.co</a:t>
            </a:r>
            <a:endParaRPr lang="es-E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48778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148576" y="2033746"/>
            <a:ext cx="7995424" cy="22365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Aft>
                <a:spcPts val="800"/>
              </a:spcAft>
            </a:pPr>
            <a:r>
              <a:rPr lang="es-CO" b="1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PARA LA PRESENTACION DE TUTELAS </a:t>
            </a:r>
            <a:r>
              <a:rPr lang="es-CO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 HABEAS CORPUS</a:t>
            </a:r>
            <a:endParaRPr lang="es-ES" b="1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200000"/>
              </a:lnSpc>
              <a:spcAft>
                <a:spcPts val="800"/>
              </a:spcAft>
            </a:pPr>
            <a:r>
              <a:rPr lang="es-CO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Estará habilitado en la página web de la Rama Judicial la aplicación web “Recepción de Tutelas y Habeas Corpus en Línea”  Solo debe ingresar así:</a:t>
            </a:r>
            <a:endParaRPr lang="es-E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s-CO" u="sng" dirty="0">
                <a:solidFill>
                  <a:srgbClr val="0563C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https://procesojudicial.ramajudicial.gov.co/TutelaEnLinea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0933205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083442" y="441248"/>
            <a:ext cx="8720254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b="1" dirty="0" smtClean="0">
                <a:solidFill>
                  <a:srgbClr val="FF0000"/>
                </a:solidFill>
              </a:rPr>
              <a:t>                                                   ASUNTOS PENALES</a:t>
            </a:r>
          </a:p>
          <a:p>
            <a:endParaRPr lang="es-CO" b="1" u="sng" dirty="0" smtClean="0">
              <a:solidFill>
                <a:srgbClr val="FF0000"/>
              </a:solidFill>
            </a:endParaRPr>
          </a:p>
          <a:p>
            <a:r>
              <a:rPr lang="es-CO" b="1" u="sng" dirty="0" smtClean="0">
                <a:solidFill>
                  <a:srgbClr val="FF0000"/>
                </a:solidFill>
              </a:rPr>
              <a:t>RECEPCION </a:t>
            </a:r>
            <a:r>
              <a:rPr lang="es-CO" b="1" u="sng" dirty="0">
                <a:solidFill>
                  <a:srgbClr val="FF0000"/>
                </a:solidFill>
              </a:rPr>
              <a:t>DE DILIGENCIAS PARA LOS JUZGADOS PENALES </a:t>
            </a:r>
            <a:endParaRPr lang="es-ES" b="1" dirty="0">
              <a:solidFill>
                <a:srgbClr val="FF0000"/>
              </a:solidFill>
            </a:endParaRPr>
          </a:p>
          <a:p>
            <a:endParaRPr lang="es-ES" b="1" u="sng" dirty="0" smtClean="0">
              <a:solidFill>
                <a:srgbClr val="FF0000"/>
              </a:solidFill>
              <a:latin typeface="Arial" panose="020B0604020202020204" pitchFamily="34" charset="0"/>
              <a:hlinkClick r:id="rId2"/>
            </a:endParaRPr>
          </a:p>
          <a:p>
            <a:r>
              <a:rPr lang="es-ES" dirty="0"/>
              <a:t>Centro de Servicios Penales </a:t>
            </a:r>
            <a:r>
              <a:rPr lang="es-ES" dirty="0" smtClean="0"/>
              <a:t>SPA</a:t>
            </a:r>
            <a:endParaRPr lang="es-ES" u="sng" dirty="0">
              <a:solidFill>
                <a:srgbClr val="0000FF"/>
              </a:solidFill>
              <a:latin typeface="Arial" panose="020B0604020202020204" pitchFamily="34" charset="0"/>
              <a:hlinkClick r:id="rId2"/>
            </a:endParaRPr>
          </a:p>
          <a:p>
            <a:endParaRPr lang="es-ES" u="sng" dirty="0" smtClean="0">
              <a:solidFill>
                <a:srgbClr val="0000FF"/>
              </a:solidFill>
              <a:latin typeface="Arial" panose="020B0604020202020204" pitchFamily="34" charset="0"/>
              <a:hlinkClick r:id="rId2"/>
            </a:endParaRPr>
          </a:p>
          <a:p>
            <a:r>
              <a:rPr lang="es-ES" u="sng" dirty="0" smtClean="0">
                <a:solidFill>
                  <a:srgbClr val="0000FF"/>
                </a:solidFill>
                <a:latin typeface="Arial" panose="020B0604020202020204" pitchFamily="34" charset="0"/>
                <a:hlinkClick r:id="rId2"/>
              </a:rPr>
              <a:t>censersinc@cendoj.ramajudicial.gov.co</a:t>
            </a:r>
            <a:r>
              <a:rPr lang="es-ES" dirty="0" smtClean="0"/>
              <a:t> </a:t>
            </a:r>
          </a:p>
          <a:p>
            <a:endParaRPr lang="es-CO" dirty="0"/>
          </a:p>
          <a:p>
            <a:endParaRPr lang="es-CO" dirty="0" smtClean="0"/>
          </a:p>
          <a:p>
            <a:endParaRPr lang="es-CO" dirty="0"/>
          </a:p>
          <a:p>
            <a:endParaRPr lang="es-ES" dirty="0"/>
          </a:p>
        </p:txBody>
      </p:sp>
      <p:sp>
        <p:nvSpPr>
          <p:cNvPr id="3" name="Rectángulo 2"/>
          <p:cNvSpPr/>
          <p:nvPr/>
        </p:nvSpPr>
        <p:spPr>
          <a:xfrm>
            <a:off x="1083442" y="2759687"/>
            <a:ext cx="10560965" cy="19595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Aft>
                <a:spcPts val="800"/>
              </a:spcAft>
            </a:pPr>
            <a:r>
              <a:rPr lang="es-CO" b="1" u="sng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RECEPCION </a:t>
            </a:r>
            <a:r>
              <a:rPr lang="es-CO" b="1" u="sng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DILIGENCIAS PARA LOS JUZGADOS PENALES RESPONSABILIDAD PENAL PARA </a:t>
            </a:r>
            <a:r>
              <a:rPr lang="es-CO" b="1" u="sng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ADOLESCENTES </a:t>
            </a:r>
          </a:p>
          <a:p>
            <a:pPr>
              <a:lnSpc>
                <a:spcPct val="200000"/>
              </a:lnSpc>
              <a:spcAft>
                <a:spcPts val="800"/>
              </a:spcAft>
            </a:pPr>
            <a:r>
              <a:rPr lang="es-CO" u="sng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CENTRO DE SERVICIOS PARA JUZGADOS PENALES RESPONSABILIDAD PENAL PARA ADOLESCENTES</a:t>
            </a:r>
          </a:p>
          <a:p>
            <a:pPr>
              <a:lnSpc>
                <a:spcPct val="200000"/>
              </a:lnSpc>
              <a:spcAft>
                <a:spcPts val="800"/>
              </a:spcAft>
            </a:pPr>
            <a:r>
              <a:rPr lang="es-ES" u="sng" dirty="0">
                <a:hlinkClick r:id="rId3"/>
              </a:rPr>
              <a:t>cserpadsinc@cendoj.ramajudicial.gov.co</a:t>
            </a:r>
            <a:r>
              <a:rPr lang="es-ES" dirty="0"/>
              <a:t> </a:t>
            </a:r>
            <a:endParaRPr lang="es-ES" dirty="0">
              <a:solidFill>
                <a:srgbClr val="FFFF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Rectángulo 3"/>
          <p:cNvSpPr/>
          <p:nvPr/>
        </p:nvSpPr>
        <p:spPr>
          <a:xfrm>
            <a:off x="947767" y="5000397"/>
            <a:ext cx="97353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b">
              <a:defRPr/>
            </a:pPr>
            <a:r>
              <a:rPr lang="es-CO" b="1" u="sng" dirty="0">
                <a:solidFill>
                  <a:srgbClr val="FF0000"/>
                </a:solidFill>
              </a:rPr>
              <a:t>PETICIONES ANTE LOS JUZGADOS DE EJECUCION DE PENAS Y MEDIDAS DE SEGURIDAD</a:t>
            </a:r>
            <a:endParaRPr lang="es-ES" b="1" u="sng" dirty="0">
              <a:solidFill>
                <a:srgbClr val="FF0000"/>
              </a:solidFill>
            </a:endParaRPr>
          </a:p>
        </p:txBody>
      </p:sp>
      <p:sp>
        <p:nvSpPr>
          <p:cNvPr id="5" name="Rectángulo 4"/>
          <p:cNvSpPr/>
          <p:nvPr/>
        </p:nvSpPr>
        <p:spPr>
          <a:xfrm>
            <a:off x="1083442" y="5369729"/>
            <a:ext cx="5314275" cy="160043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2000" u="sng" dirty="0" smtClean="0">
                <a:solidFill>
                  <a:srgbClr val="7030A0"/>
                </a:solidFill>
                <a:hlinkClick r:id="rId4"/>
              </a:rPr>
              <a:t>ejcpsinc@cendoj.ramajudicial.gov.co</a:t>
            </a:r>
            <a:endParaRPr lang="es-ES" sz="2000" u="sng" dirty="0">
              <a:solidFill>
                <a:srgbClr val="7030A0"/>
              </a:solidFill>
              <a:latin typeface="Arial" panose="020B0604020202020204" pitchFamily="34" charset="0"/>
            </a:endParaRPr>
          </a:p>
          <a:p>
            <a:endParaRPr lang="es-ES" sz="2000" u="sng" dirty="0">
              <a:solidFill>
                <a:srgbClr val="7030A0"/>
              </a:solidFill>
              <a:latin typeface="Arial" panose="020B0604020202020204" pitchFamily="34" charset="0"/>
            </a:endParaRPr>
          </a:p>
          <a:p>
            <a:r>
              <a:rPr lang="es-ES" sz="2000" u="sng" dirty="0">
                <a:solidFill>
                  <a:schemeClr val="accent2"/>
                </a:solidFill>
                <a:hlinkClick r:id="rId5"/>
              </a:rPr>
              <a:t>ejcp02sinc@Cendoj.Ramajudicial.gov.co</a:t>
            </a:r>
            <a:endParaRPr lang="es-ES" sz="2000" u="sng" dirty="0">
              <a:solidFill>
                <a:schemeClr val="accent2"/>
              </a:solidFill>
              <a:latin typeface="Arial" panose="020B0604020202020204" pitchFamily="34" charset="0"/>
            </a:endParaRPr>
          </a:p>
          <a:p>
            <a:endParaRPr lang="es-ES" sz="2000" u="sng" dirty="0">
              <a:solidFill>
                <a:srgbClr val="0070C0"/>
              </a:solidFill>
              <a:latin typeface="Arial" panose="020B0604020202020204" pitchFamily="34" charset="0"/>
            </a:endParaRPr>
          </a:p>
          <a:p>
            <a:r>
              <a:rPr lang="es-CO" dirty="0" smtClean="0">
                <a:solidFill>
                  <a:srgbClr val="C00000"/>
                </a:solidFill>
              </a:rPr>
              <a:t> 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0553428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350818" y="1585691"/>
            <a:ext cx="8967355" cy="33958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Aft>
                <a:spcPts val="800"/>
              </a:spcAft>
            </a:pPr>
            <a:r>
              <a:rPr lang="es-CO" sz="20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QUEJAS  DISCIPLINARIAS</a:t>
            </a:r>
            <a:endParaRPr lang="es-ES" sz="2000" b="1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200000"/>
              </a:lnSpc>
              <a:spcAft>
                <a:spcPts val="800"/>
              </a:spcAft>
            </a:pPr>
            <a:r>
              <a:rPr lang="es-CO" dirty="0" smtClean="0">
                <a:solidFill>
                  <a:srgbClr val="0563C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asuntosdisciplinariossinc@cendoj.ramajudicial.gov.co</a:t>
            </a:r>
            <a:endParaRPr lang="es-CO" dirty="0" smtClean="0">
              <a:solidFill>
                <a:srgbClr val="0563C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200000"/>
              </a:lnSpc>
              <a:spcAft>
                <a:spcPts val="800"/>
              </a:spcAft>
            </a:pPr>
            <a:endParaRPr lang="es-E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200000"/>
              </a:lnSpc>
              <a:spcAft>
                <a:spcPts val="800"/>
              </a:spcAft>
            </a:pPr>
            <a:r>
              <a:rPr lang="es-CO" sz="2000" b="1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PQRS </a:t>
            </a:r>
            <a:r>
              <a:rPr lang="es-CO" sz="20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CONSEJO SECCIONAL DE LA JUDICATURA</a:t>
            </a:r>
            <a:endParaRPr lang="es-ES" sz="2000" b="1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200000"/>
              </a:lnSpc>
              <a:spcAft>
                <a:spcPts val="800"/>
              </a:spcAft>
            </a:pPr>
            <a:r>
              <a:rPr lang="es-CO" dirty="0">
                <a:solidFill>
                  <a:srgbClr val="0563C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pqsfsinc@cendoj.ramajudicial.gov.co</a:t>
            </a:r>
            <a:endParaRPr lang="es-E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28131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955963" y="1147561"/>
            <a:ext cx="7961971" cy="4585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00000"/>
              </a:lnSpc>
              <a:spcAft>
                <a:spcPts val="800"/>
              </a:spcAft>
            </a:pPr>
            <a:r>
              <a:rPr lang="es-CO" b="1" u="sng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CORREOS DE RECEPCION DE DEMANDAS MUNICIPIO DE COROZAL</a:t>
            </a:r>
            <a:endParaRPr lang="es-ES" b="1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200000"/>
              </a:lnSpc>
              <a:spcAft>
                <a:spcPts val="800"/>
              </a:spcAft>
            </a:pPr>
            <a:r>
              <a:rPr lang="es-CO" dirty="0" smtClean="0">
                <a:solidFill>
                  <a:srgbClr val="FFC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JUZGADO </a:t>
            </a:r>
            <a:r>
              <a:rPr lang="es-CO" dirty="0">
                <a:solidFill>
                  <a:srgbClr val="FFC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PRIMERO PROMICSUO DE CIRCUITO DE COROZAL</a:t>
            </a:r>
            <a:endParaRPr lang="es-ES" dirty="0">
              <a:solidFill>
                <a:srgbClr val="FFC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200000"/>
              </a:lnSpc>
              <a:spcAft>
                <a:spcPts val="800"/>
              </a:spcAft>
            </a:pPr>
            <a:r>
              <a:rPr lang="es-CO" u="sng" dirty="0">
                <a:solidFill>
                  <a:srgbClr val="0563C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recepcionpcto1czl@cendoj.ramajudicial.gov.co</a:t>
            </a:r>
            <a:endParaRPr lang="es-E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200000"/>
              </a:lnSpc>
              <a:spcAft>
                <a:spcPts val="800"/>
              </a:spcAft>
            </a:pPr>
            <a:r>
              <a:rPr lang="es-CO" dirty="0">
                <a:solidFill>
                  <a:srgbClr val="FFC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JUZGADO SEGUNDO PROMISCUO DE CIRCUITO DE COROZAL</a:t>
            </a:r>
            <a:endParaRPr lang="es-ES" dirty="0">
              <a:solidFill>
                <a:srgbClr val="FFC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200000"/>
              </a:lnSpc>
              <a:spcAft>
                <a:spcPts val="800"/>
              </a:spcAft>
            </a:pPr>
            <a:r>
              <a:rPr lang="es-CO" u="sng" dirty="0">
                <a:solidFill>
                  <a:srgbClr val="0563C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recepcionpcto2czl@cendoj.ramajudicial.gov.co</a:t>
            </a:r>
            <a:endParaRPr lang="es-E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200000"/>
              </a:lnSpc>
              <a:spcAft>
                <a:spcPts val="800"/>
              </a:spcAft>
            </a:pPr>
            <a:r>
              <a:rPr lang="es-CO" dirty="0">
                <a:solidFill>
                  <a:srgbClr val="FFC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JUZGADO PROMISCUO DE FAMILIA</a:t>
            </a:r>
            <a:endParaRPr lang="es-ES" dirty="0">
              <a:solidFill>
                <a:srgbClr val="FFC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200000"/>
              </a:lnSpc>
              <a:spcAft>
                <a:spcPts val="800"/>
              </a:spcAft>
            </a:pPr>
            <a:r>
              <a:rPr lang="es-CO" u="sng" dirty="0" smtClean="0">
                <a:solidFill>
                  <a:srgbClr val="0563C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recepcionpfamczl@cendoj.ramajudicial.gov.co</a:t>
            </a:r>
            <a:endParaRPr lang="es-E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2882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3048000" y="1464360"/>
            <a:ext cx="6096000" cy="3929281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200000"/>
              </a:lnSpc>
              <a:spcAft>
                <a:spcPts val="800"/>
              </a:spcAft>
            </a:pPr>
            <a:r>
              <a:rPr lang="es-CO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JUZGADO 1º PROMISCUO MUNICIPAL DE COROZAL</a:t>
            </a:r>
            <a:endParaRPr lang="es-ES" dirty="0">
              <a:solidFill>
                <a:srgbClr val="FFFF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200000"/>
              </a:lnSpc>
              <a:spcAft>
                <a:spcPts val="800"/>
              </a:spcAft>
            </a:pPr>
            <a:r>
              <a:rPr lang="es-CO" u="sng" dirty="0">
                <a:solidFill>
                  <a:srgbClr val="0563C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recepcionpmpl1czl@cendoj.ramajudicial.gov.co</a:t>
            </a:r>
            <a:endParaRPr lang="es-E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200000"/>
              </a:lnSpc>
              <a:spcAft>
                <a:spcPts val="800"/>
              </a:spcAft>
            </a:pPr>
            <a:r>
              <a:rPr lang="es-CO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JUZGADO 2º PROMISCUO MUNICIPAL DE COROZAL</a:t>
            </a:r>
            <a:endParaRPr lang="es-ES" dirty="0">
              <a:solidFill>
                <a:srgbClr val="FFFF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200000"/>
              </a:lnSpc>
              <a:spcAft>
                <a:spcPts val="800"/>
              </a:spcAft>
            </a:pPr>
            <a:r>
              <a:rPr lang="es-CO" u="sng" dirty="0">
                <a:solidFill>
                  <a:srgbClr val="0563C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recepcionpmpl2czl@cendoj.ramajudicial.gov.co</a:t>
            </a:r>
            <a:endParaRPr lang="es-E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200000"/>
              </a:lnSpc>
              <a:spcAft>
                <a:spcPts val="800"/>
              </a:spcAft>
            </a:pPr>
            <a:r>
              <a:rPr lang="es-CO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JUZGADO 3º PROMISCUO MUNICIPAL DE COROZAL</a:t>
            </a:r>
            <a:endParaRPr lang="es-ES" dirty="0">
              <a:solidFill>
                <a:srgbClr val="FFFF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200000"/>
              </a:lnSpc>
              <a:spcAft>
                <a:spcPts val="800"/>
              </a:spcAft>
            </a:pPr>
            <a:r>
              <a:rPr lang="es-CO" u="sng" dirty="0">
                <a:solidFill>
                  <a:srgbClr val="0563C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recepcionpmpl3czl@cendoj.ramajudicial.gov.co</a:t>
            </a:r>
            <a:endParaRPr lang="es-E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68540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2111298" y="2083486"/>
            <a:ext cx="7668322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Aft>
                <a:spcPts val="800"/>
              </a:spcAft>
            </a:pPr>
            <a:r>
              <a:rPr lang="es-CO" sz="2000" b="1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 LOS DEMAS MUNICIPIOS </a:t>
            </a:r>
            <a:r>
              <a:rPr lang="es-CO" sz="2000" b="1" dirty="0" smtClean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LAS DEMANDAS SE </a:t>
            </a:r>
            <a:r>
              <a:rPr lang="es-CO" sz="2000" b="1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RECIBIRAN EN LOS CORREOS ELECTRONICOS DE CADA DESPACHO PUBLICADOS EN LA PAGINA WEB </a:t>
            </a:r>
            <a:r>
              <a:rPr lang="es-CO" sz="2000" b="1" dirty="0" smtClean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LA RAMA JUDICIAL: </a:t>
            </a:r>
            <a:r>
              <a:rPr lang="es-CO" sz="2000" dirty="0" smtClean="0">
                <a:hlinkClick r:id="rId2"/>
              </a:rPr>
              <a:t>https</a:t>
            </a:r>
            <a:r>
              <a:rPr lang="es-CO" sz="2000" dirty="0">
                <a:hlinkClick r:id="rId2"/>
              </a:rPr>
              <a:t>://www.ramajudicial.gov.co/web/consejo-seccional-de-la-judicatura-de-sucre/corporacion</a:t>
            </a:r>
            <a:endParaRPr lang="es-ES" sz="2000" dirty="0">
              <a:solidFill>
                <a:srgbClr val="C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68932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477452" y="452115"/>
            <a:ext cx="8851112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200000"/>
              </a:lnSpc>
              <a:spcAft>
                <a:spcPts val="800"/>
              </a:spcAft>
            </a:pPr>
            <a:r>
              <a:rPr lang="es-CO" sz="1600" b="1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Se reitera que en cumplimiento a lo dispuesto en el Acuerdos PCSA20-11567 y  </a:t>
            </a:r>
            <a:r>
              <a:rPr lang="es-CO" sz="1600" b="1" dirty="0" smtClean="0">
                <a:latin typeface="+mj-lt"/>
              </a:rPr>
              <a:t>PCSJA20-11581, las </a:t>
            </a:r>
            <a:r>
              <a:rPr lang="es-CO" sz="1600" b="1" dirty="0">
                <a:latin typeface="+mj-lt"/>
              </a:rPr>
              <a:t>sedes judiciales y administrativas de la Rama Judicial no prestarán atención presencial al </a:t>
            </a:r>
            <a:r>
              <a:rPr lang="es-CO" sz="1600" b="1" dirty="0" smtClean="0">
                <a:latin typeface="+mj-lt"/>
              </a:rPr>
              <a:t>público </a:t>
            </a:r>
            <a:r>
              <a:rPr lang="es-CO" sz="1600" b="1" dirty="0">
                <a:latin typeface="+mj-lt"/>
              </a:rPr>
              <a:t>y los servidores de la Rama Judicial continuarán trabajando de manera preferente en su casa mediante el uso de las tecnologías de la información y las comunicaciones. Cuando para cumplir con las funciones o la prestación del servicio sea necesaria la </a:t>
            </a:r>
            <a:r>
              <a:rPr lang="es-CO" sz="1600" b="1" dirty="0" err="1">
                <a:latin typeface="+mj-lt"/>
              </a:rPr>
              <a:t>presencialidad</a:t>
            </a:r>
            <a:r>
              <a:rPr lang="es-CO" sz="1600" b="1" dirty="0">
                <a:latin typeface="+mj-lt"/>
              </a:rPr>
              <a:t> en la sede de trabajo se atenderán las disposiciones establecidas </a:t>
            </a:r>
            <a:r>
              <a:rPr lang="es-CO" sz="1600" b="1" dirty="0" smtClean="0">
                <a:latin typeface="+mj-lt"/>
              </a:rPr>
              <a:t>en el Acuerdo CSJSUA20-36 del 14 de junio de 2020. Únicamente </a:t>
            </a:r>
            <a:r>
              <a:rPr lang="es-CO" sz="1600" b="1" dirty="0">
                <a:latin typeface="+mj-lt"/>
              </a:rPr>
              <a:t>se podrá ingresar a los despachos judiciales para las actividades estrictamente necesarias y con autorización expresa de los funcionarios judiciales, de conformidad con las reglas indicadas en el Acuerdo </a:t>
            </a:r>
            <a:r>
              <a:rPr lang="es-CO" sz="1600" b="1" dirty="0" smtClean="0">
                <a:latin typeface="+mj-lt"/>
              </a:rPr>
              <a:t>PCSJA20-11567</a:t>
            </a:r>
            <a:endParaRPr lang="es-ES" sz="1600" b="1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120836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101</TotalTime>
  <Words>413</Words>
  <Application>Microsoft Office PowerPoint</Application>
  <PresentationFormat>Panorámica</PresentationFormat>
  <Paragraphs>62</Paragraphs>
  <Slides>10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7" baseType="lpstr">
      <vt:lpstr>Aharoni</vt:lpstr>
      <vt:lpstr>Arial</vt:lpstr>
      <vt:lpstr>Calibri</vt:lpstr>
      <vt:lpstr>Century Gothic</vt:lpstr>
      <vt:lpstr>Times New Roman</vt:lpstr>
      <vt:lpstr>Wingdings 3</vt:lpstr>
      <vt:lpstr>Ion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capacitacion-3</dc:creator>
  <cp:lastModifiedBy>mauricioarrietavargas@hotmail.com</cp:lastModifiedBy>
  <cp:revision>17</cp:revision>
  <dcterms:created xsi:type="dcterms:W3CDTF">2020-06-28T23:57:51Z</dcterms:created>
  <dcterms:modified xsi:type="dcterms:W3CDTF">2020-07-02T21:20:43Z</dcterms:modified>
</cp:coreProperties>
</file>