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2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CBDED8-5F54-4E2B-AC3D-81449729EBC3}" type="slidenum">
              <a:rPr lang="ru-RU"/>
              <a:pPr>
                <a:defRPr/>
              </a:pPr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19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7162800" cy="8937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05251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400050"/>
            <a:ext cx="1909762" cy="5908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400050"/>
            <a:ext cx="5581650" cy="5908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1482725"/>
            <a:ext cx="3744912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1482725"/>
            <a:ext cx="374650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00050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482725"/>
            <a:ext cx="76438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zgadopaime.com/" TargetMode="External"/><Relationship Id="rId2" Type="http://schemas.openxmlformats.org/officeDocument/2006/relationships/hyperlink" Target="mailto:jprmpalpaime@cendoj.ramajudicial.gov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63683"/>
            <a:ext cx="6588125" cy="649288"/>
          </a:xfrm>
          <a:noFill/>
        </p:spPr>
        <p:txBody>
          <a:bodyPr/>
          <a:lstStyle/>
          <a:p>
            <a:pPr marL="0" indent="0"/>
            <a:r>
              <a:rPr lang="es" sz="2000" dirty="0"/>
              <a:t>Juzgado Promiscuo Municipal </a:t>
            </a:r>
            <a:r>
              <a:rPr lang="es" sz="2000" dirty="0" smtClean="0"/>
              <a:t>de </a:t>
            </a:r>
            <a:r>
              <a:rPr lang="es" sz="2000" dirty="0" smtClean="0"/>
              <a:t>Paime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Calle </a:t>
            </a:r>
            <a:r>
              <a:rPr lang="es-CO" sz="2000" dirty="0"/>
              <a:t>2</a:t>
            </a:r>
            <a:r>
              <a:rPr lang="es-CO" sz="2000" dirty="0" smtClean="0"/>
              <a:t> No. 2-19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/>
              <a:t>Email:</a:t>
            </a:r>
            <a:r>
              <a:rPr lang="es-CO" sz="2000" dirty="0">
                <a:solidFill>
                  <a:srgbClr val="00B0F0"/>
                </a:solidFill>
              </a:rPr>
              <a:t/>
            </a:r>
            <a:br>
              <a:rPr lang="es-CO" sz="2000" dirty="0">
                <a:solidFill>
                  <a:srgbClr val="00B0F0"/>
                </a:solidFill>
              </a:rPr>
            </a:br>
            <a:r>
              <a:rPr lang="es-CO" sz="2000" dirty="0" smtClean="0"/>
              <a:t>Celular No. 320-3941464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/>
              <a:t>PAIME</a:t>
            </a:r>
            <a:r>
              <a:rPr lang="es-CO" sz="2000" dirty="0" smtClean="0"/>
              <a:t>-CUNDINAMARCA </a:t>
            </a:r>
            <a:r>
              <a:rPr lang="es-CO" sz="2000" dirty="0"/>
              <a:t/>
            </a:r>
            <a:br>
              <a:rPr lang="es-CO" sz="2000" dirty="0"/>
            </a:br>
            <a:endParaRPr lang="uk-UA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87816" y="6641976"/>
            <a:ext cx="1656184" cy="216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/>
              <a:t>PoweredTemplate.com</a:t>
            </a:r>
            <a:endParaRPr lang="uk-UA" sz="1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B1B5AAB-6FAF-43D6-A349-3735DB23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48" y="5301208"/>
            <a:ext cx="66967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sz="4000" dirty="0" smtClean="0">
                <a:solidFill>
                  <a:srgbClr val="FFFF00"/>
                </a:solidFill>
              </a:rPr>
              <a:t>Instructivo para el manejo de la virtualidad </a:t>
            </a:r>
            <a:endParaRPr lang="uk-UA" sz="4000" kern="0" dirty="0">
              <a:solidFill>
                <a:srgbClr val="FFFF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AC627C-904E-479F-9976-F2841185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" y="620688"/>
            <a:ext cx="2952328" cy="1280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A80EE0A-C169-4A6F-BCAE-C8B0C385DE83}"/>
              </a:ext>
            </a:extLst>
          </p:cNvPr>
          <p:cNvSpPr txBox="1"/>
          <p:nvPr/>
        </p:nvSpPr>
        <p:spPr>
          <a:xfrm>
            <a:off x="179512" y="188640"/>
            <a:ext cx="519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</a:t>
            </a:r>
            <a:r>
              <a:rPr lang="es-CO" sz="2800" dirty="0">
                <a:solidFill>
                  <a:schemeClr val="bg1"/>
                </a:solidFill>
              </a:rPr>
              <a:t>.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sz="2000" dirty="0">
                <a:solidFill>
                  <a:schemeClr val="bg1"/>
                </a:solidFill>
              </a:rPr>
              <a:t>Luego de esto, se abrirá una ventana para el inicio de la reunión.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167743-1DD5-467E-B628-3CD4A8AB56FE}"/>
              </a:ext>
            </a:extLst>
          </p:cNvPr>
          <p:cNvSpPr txBox="1"/>
          <p:nvPr/>
        </p:nvSpPr>
        <p:spPr>
          <a:xfrm>
            <a:off x="83594" y="173945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2000" dirty="0"/>
              <a:t>Por favor ingrese su </a:t>
            </a:r>
            <a:r>
              <a:rPr lang="es-CO" sz="2000" b="1" dirty="0"/>
              <a:t>nombre y la calidad en la que actúa.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000" dirty="0"/>
              <a:t>Antes de unirse por favor verifique que el </a:t>
            </a:r>
            <a:r>
              <a:rPr lang="es-CO" sz="2000" b="1" dirty="0"/>
              <a:t>micrófono</a:t>
            </a:r>
            <a:r>
              <a:rPr lang="es-CO" sz="2000" dirty="0"/>
              <a:t> y la </a:t>
            </a:r>
            <a:r>
              <a:rPr lang="es-CO" sz="2000" b="1" dirty="0"/>
              <a:t>cámara</a:t>
            </a:r>
            <a:r>
              <a:rPr lang="es-CO" sz="2000" dirty="0"/>
              <a:t> se encuentren apagados.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000" dirty="0"/>
              <a:t>A continuación haga click en </a:t>
            </a:r>
            <a:r>
              <a:rPr lang="es-CO" sz="2000" b="1" dirty="0"/>
              <a:t>“Unirse ahora”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DF61B70-924D-407B-A4D1-55C388B95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3" t="20722" r="31461" b="28299"/>
          <a:stretch/>
        </p:blipFill>
        <p:spPr>
          <a:xfrm>
            <a:off x="4041467" y="1662738"/>
            <a:ext cx="5002988" cy="3835470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418D60EA-8C5F-4043-B2A3-CD6E74C6C072}"/>
              </a:ext>
            </a:extLst>
          </p:cNvPr>
          <p:cNvSpPr/>
          <p:nvPr/>
        </p:nvSpPr>
        <p:spPr>
          <a:xfrm>
            <a:off x="3429399" y="4506897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xmlns="" id="{09C812D4-D5F3-426C-8204-BD5BAB9AC0AC}"/>
              </a:ext>
            </a:extLst>
          </p:cNvPr>
          <p:cNvSpPr/>
          <p:nvPr/>
        </p:nvSpPr>
        <p:spPr>
          <a:xfrm>
            <a:off x="5419778" y="5322524"/>
            <a:ext cx="527206" cy="63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xmlns="" id="{67940004-1AFB-403B-A4B8-807CC95242A1}"/>
              </a:ext>
            </a:extLst>
          </p:cNvPr>
          <p:cNvSpPr/>
          <p:nvPr/>
        </p:nvSpPr>
        <p:spPr>
          <a:xfrm>
            <a:off x="6336754" y="5322524"/>
            <a:ext cx="527205" cy="63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E3679C03-FC6D-468C-9C23-9C7F2B00CB4E}"/>
              </a:ext>
            </a:extLst>
          </p:cNvPr>
          <p:cNvSpPr/>
          <p:nvPr/>
        </p:nvSpPr>
        <p:spPr>
          <a:xfrm>
            <a:off x="7668199" y="3838175"/>
            <a:ext cx="360040" cy="668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0933FEA-4DDB-4E27-9B70-44B314A33F7D}"/>
              </a:ext>
            </a:extLst>
          </p:cNvPr>
          <p:cNvSpPr txBox="1"/>
          <p:nvPr/>
        </p:nvSpPr>
        <p:spPr>
          <a:xfrm>
            <a:off x="2761783" y="4229256"/>
            <a:ext cx="58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EC0B51-96F3-40E2-BFC8-11DFD35E5166}"/>
              </a:ext>
            </a:extLst>
          </p:cNvPr>
          <p:cNvSpPr txBox="1"/>
          <p:nvPr/>
        </p:nvSpPr>
        <p:spPr>
          <a:xfrm>
            <a:off x="5331008" y="596164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619D515-C5F0-43E0-ACE2-BA3D58B018E1}"/>
              </a:ext>
            </a:extLst>
          </p:cNvPr>
          <p:cNvSpPr txBox="1"/>
          <p:nvPr/>
        </p:nvSpPr>
        <p:spPr>
          <a:xfrm>
            <a:off x="6264365" y="5961648"/>
            <a:ext cx="671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331F33D-4ED4-468C-8C11-715EDB5DB3C9}"/>
              </a:ext>
            </a:extLst>
          </p:cNvPr>
          <p:cNvSpPr txBox="1"/>
          <p:nvPr/>
        </p:nvSpPr>
        <p:spPr>
          <a:xfrm>
            <a:off x="7439537" y="2818278"/>
            <a:ext cx="81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546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BFB246A-7626-4EF8-A2B6-4AB602B5FAD4}"/>
              </a:ext>
            </a:extLst>
          </p:cNvPr>
          <p:cNvSpPr txBox="1"/>
          <p:nvPr/>
        </p:nvSpPr>
        <p:spPr>
          <a:xfrm>
            <a:off x="179512" y="1268760"/>
            <a:ext cx="64087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5</a:t>
            </a:r>
            <a:r>
              <a:rPr lang="es-CO" sz="2800" dirty="0"/>
              <a:t>. </a:t>
            </a:r>
            <a:r>
              <a:rPr lang="es-CO" sz="2000" dirty="0"/>
              <a:t>A continuación aparecerá el mensaje “Hemos notificado a las personas de la reunión que esta esperando”, lo que indica que se encuentra en espera de que acepten su ingreso  a la reunión, por favor manténgase al pendiente, en el momento oportuno se habilitara su ingreso.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EEA6BA8-CE0B-4CEE-A014-66582E10A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37394" r="35825" b="27590"/>
          <a:stretch/>
        </p:blipFill>
        <p:spPr>
          <a:xfrm>
            <a:off x="2915816" y="3429000"/>
            <a:ext cx="4763515" cy="31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894" y="1844825"/>
            <a:ext cx="6780212" cy="36004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sz="4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  <a:r>
              <a:rPr lang="es-CO" sz="4000" dirty="0"/>
              <a:t>. </a:t>
            </a:r>
            <a:r>
              <a:rPr lang="es-CO" dirty="0"/>
              <a:t>Una vez aceptado su ingreso a la audiencia, podrá visualizar en la parte inferior el </a:t>
            </a:r>
            <a:r>
              <a:rPr lang="es-CO" dirty="0">
                <a:solidFill>
                  <a:srgbClr val="0070C0"/>
                </a:solidFill>
              </a:rPr>
              <a:t>panel de manejo </a:t>
            </a:r>
            <a:r>
              <a:rPr lang="es-CO" dirty="0"/>
              <a:t>de la cámara y el micrófono, el chat, los participantes y la opción de colgar la llamada al finalizar la audiencia o cuando se le solicite abandonar la audiencia por un determinado periodo de tiempo.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073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10B6501-3749-4F38-B328-6CDD047ED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5" t="35598" r="35164" b="30786"/>
          <a:stretch/>
        </p:blipFill>
        <p:spPr>
          <a:xfrm>
            <a:off x="781804" y="665901"/>
            <a:ext cx="4860540" cy="2991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4B766F2-4CB2-43BC-A73B-1D085264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63" t="48974" r="34275" b="43027"/>
          <a:stretch/>
        </p:blipFill>
        <p:spPr>
          <a:xfrm>
            <a:off x="601241" y="4931370"/>
            <a:ext cx="6069309" cy="837146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734A9FD3-6A03-4084-9896-E2A626F21543}"/>
              </a:ext>
            </a:extLst>
          </p:cNvPr>
          <p:cNvSpPr/>
          <p:nvPr/>
        </p:nvSpPr>
        <p:spPr>
          <a:xfrm>
            <a:off x="1254372" y="5604388"/>
            <a:ext cx="504056" cy="50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: hacia arriba 4">
            <a:extLst>
              <a:ext uri="{FF2B5EF4-FFF2-40B4-BE49-F238E27FC236}">
                <a16:creationId xmlns:a16="http://schemas.microsoft.com/office/drawing/2014/main" xmlns="" id="{8916B39D-9284-4E51-A90B-D16CCD9B210C}"/>
              </a:ext>
            </a:extLst>
          </p:cNvPr>
          <p:cNvSpPr/>
          <p:nvPr/>
        </p:nvSpPr>
        <p:spPr>
          <a:xfrm>
            <a:off x="2360994" y="4579455"/>
            <a:ext cx="432048" cy="529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2515335D-C514-473B-A83B-A78AAFA0532A}"/>
              </a:ext>
            </a:extLst>
          </p:cNvPr>
          <p:cNvSpPr/>
          <p:nvPr/>
        </p:nvSpPr>
        <p:spPr>
          <a:xfrm>
            <a:off x="3167844" y="5522084"/>
            <a:ext cx="504056" cy="50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xmlns="" id="{A97B0B9A-F10A-4C0C-9E59-87F55F44B31E}"/>
              </a:ext>
            </a:extLst>
          </p:cNvPr>
          <p:cNvSpPr/>
          <p:nvPr/>
        </p:nvSpPr>
        <p:spPr>
          <a:xfrm>
            <a:off x="4299748" y="4534444"/>
            <a:ext cx="432048" cy="529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xmlns="" id="{0C8E508B-B89D-49AD-9F53-6A21C654F141}"/>
              </a:ext>
            </a:extLst>
          </p:cNvPr>
          <p:cNvSpPr/>
          <p:nvPr/>
        </p:nvSpPr>
        <p:spPr>
          <a:xfrm>
            <a:off x="4842679" y="5522084"/>
            <a:ext cx="504056" cy="50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xmlns="" id="{2B407AF4-1F0F-4649-A2B0-400A8A98E450}"/>
              </a:ext>
            </a:extLst>
          </p:cNvPr>
          <p:cNvSpPr/>
          <p:nvPr/>
        </p:nvSpPr>
        <p:spPr>
          <a:xfrm>
            <a:off x="5346735" y="4555449"/>
            <a:ext cx="432048" cy="529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95662EEE-CDE3-4ACB-B1D5-FA6D2B36A334}"/>
              </a:ext>
            </a:extLst>
          </p:cNvPr>
          <p:cNvSpPr/>
          <p:nvPr/>
        </p:nvSpPr>
        <p:spPr>
          <a:xfrm>
            <a:off x="6366758" y="5266299"/>
            <a:ext cx="752003" cy="41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E688B6F-B129-49C0-A0FB-8E5CB1F5F8B3}"/>
              </a:ext>
            </a:extLst>
          </p:cNvPr>
          <p:cNvSpPr txBox="1"/>
          <p:nvPr/>
        </p:nvSpPr>
        <p:spPr>
          <a:xfrm>
            <a:off x="867279" y="6087591"/>
            <a:ext cx="141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Tiempo de grabación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1511C55-2C07-471D-87A8-45D1B3D9DA57}"/>
              </a:ext>
            </a:extLst>
          </p:cNvPr>
          <p:cNvSpPr txBox="1"/>
          <p:nvPr/>
        </p:nvSpPr>
        <p:spPr>
          <a:xfrm>
            <a:off x="2829197" y="6062783"/>
            <a:ext cx="141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Compartir pantalla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129673A-8B2D-4AF6-BCE4-A7110DC2A2DC}"/>
              </a:ext>
            </a:extLst>
          </p:cNvPr>
          <p:cNvSpPr txBox="1"/>
          <p:nvPr/>
        </p:nvSpPr>
        <p:spPr>
          <a:xfrm>
            <a:off x="4715129" y="6079182"/>
            <a:ext cx="83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Chat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BEF778A-9B75-4410-9B70-B02C3F369474}"/>
              </a:ext>
            </a:extLst>
          </p:cNvPr>
          <p:cNvSpPr txBox="1"/>
          <p:nvPr/>
        </p:nvSpPr>
        <p:spPr>
          <a:xfrm>
            <a:off x="1444826" y="3636883"/>
            <a:ext cx="2264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Control encendido micrófono y cámara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5AF7697-BAAB-489F-99F6-E2E6EE5C88CA}"/>
              </a:ext>
            </a:extLst>
          </p:cNvPr>
          <p:cNvSpPr txBox="1"/>
          <p:nvPr/>
        </p:nvSpPr>
        <p:spPr>
          <a:xfrm>
            <a:off x="3959932" y="378692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Levantar la mano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B24C08E-A5BA-4AFC-91F6-C9CF6E911BC2}"/>
              </a:ext>
            </a:extLst>
          </p:cNvPr>
          <p:cNvSpPr txBox="1"/>
          <p:nvPr/>
        </p:nvSpPr>
        <p:spPr>
          <a:xfrm>
            <a:off x="5184068" y="4071704"/>
            <a:ext cx="203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Participantes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FC6F523-2ADB-4A34-8491-663C1AFDC86A}"/>
              </a:ext>
            </a:extLst>
          </p:cNvPr>
          <p:cNvSpPr txBox="1"/>
          <p:nvPr/>
        </p:nvSpPr>
        <p:spPr>
          <a:xfrm>
            <a:off x="7265362" y="5266299"/>
            <a:ext cx="174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Colgar </a:t>
            </a:r>
          </a:p>
        </p:txBody>
      </p:sp>
    </p:spTree>
    <p:extLst>
      <p:ext uri="{BB962C8B-B14F-4D97-AF65-F5344CB8AC3E}">
        <p14:creationId xmlns:p14="http://schemas.microsoft.com/office/powerpoint/2010/main" val="111054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933" y="1484785"/>
            <a:ext cx="4608512" cy="194421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CO" sz="2000" dirty="0"/>
              <a:t/>
            </a:r>
            <a:br>
              <a:rPr lang="es-CO" sz="2000" dirty="0"/>
            </a:br>
            <a:r>
              <a:rPr lang="es-CO" sz="4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7</a:t>
            </a:r>
            <a:r>
              <a:rPr lang="es-CO" dirty="0"/>
              <a:t>. </a:t>
            </a:r>
            <a:r>
              <a:rPr lang="es-CO" sz="2000" dirty="0"/>
              <a:t>Cuando se le solicite </a:t>
            </a:r>
            <a:r>
              <a:rPr lang="es-CO" sz="2000" dirty="0">
                <a:solidFill>
                  <a:srgbClr val="0070C0"/>
                </a:solidFill>
              </a:rPr>
              <a:t>retirarse de la sala</a:t>
            </a:r>
            <a:r>
              <a:rPr lang="es-CO" sz="2000" dirty="0"/>
              <a:t>, saldrá esta pantalla. Por favor </a:t>
            </a:r>
            <a:r>
              <a:rPr lang="es-CO" sz="2000" b="1" dirty="0">
                <a:solidFill>
                  <a:srgbClr val="0070C0"/>
                </a:solidFill>
              </a:rPr>
              <a:t>NO</a:t>
            </a:r>
            <a:r>
              <a:rPr lang="es-CO" sz="2000" dirty="0">
                <a:solidFill>
                  <a:srgbClr val="0070C0"/>
                </a:solidFill>
              </a:rPr>
              <a:t> la cierre </a:t>
            </a:r>
            <a:r>
              <a:rPr lang="es-CO" sz="2000" dirty="0"/>
              <a:t>y cuando reciba instrucciones de unirse nuevamente a la reunión, pulse el botón que aparece en la parte superior que dice </a:t>
            </a:r>
            <a:r>
              <a:rPr lang="es-CO" sz="2000" dirty="0">
                <a:solidFill>
                  <a:srgbClr val="0070C0"/>
                </a:solidFill>
              </a:rPr>
              <a:t>“Volver a unirse” </a:t>
            </a: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7515B19-DB2D-44F7-A12C-058B6C429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35993" r="29525" b="35994"/>
          <a:stretch/>
        </p:blipFill>
        <p:spPr>
          <a:xfrm>
            <a:off x="1403648" y="3691898"/>
            <a:ext cx="7193595" cy="2664296"/>
          </a:xfrm>
          <a:prstGeom prst="rect">
            <a:avLst/>
          </a:prstGeo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Flecha: hacia la izquierda 2">
            <a:extLst>
              <a:ext uri="{FF2B5EF4-FFF2-40B4-BE49-F238E27FC236}">
                <a16:creationId xmlns:a16="http://schemas.microsoft.com/office/drawing/2014/main" xmlns="" id="{EE1F289E-6C61-4F91-81A3-14EDA75826FB}"/>
              </a:ext>
            </a:extLst>
          </p:cNvPr>
          <p:cNvSpPr/>
          <p:nvPr/>
        </p:nvSpPr>
        <p:spPr>
          <a:xfrm>
            <a:off x="5436096" y="3439943"/>
            <a:ext cx="165618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15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1698625"/>
            <a:ext cx="6780212" cy="1514351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CO" sz="3600" dirty="0"/>
              <a:t/>
            </a:r>
            <a:br>
              <a:rPr lang="es-CO" sz="3600" dirty="0"/>
            </a:br>
            <a:r>
              <a:rPr lang="es-CO" sz="4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</a:t>
            </a:r>
            <a:r>
              <a:rPr lang="es-CO" sz="3600" dirty="0"/>
              <a:t>. </a:t>
            </a:r>
            <a:r>
              <a:rPr lang="es-CO" dirty="0"/>
              <a:t>Una vez finalizada la audiencia y cuando el señor Juez así lo autorice, podrá retirarse de la sala virtual a través del botón de colgar, visible en el panal de manejo.</a:t>
            </a:r>
            <a:endParaRPr lang="uk-UA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A4FB42-4569-4440-A9D4-4FC198549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1" t="40620" r="32614" b="48175"/>
          <a:stretch/>
        </p:blipFill>
        <p:spPr>
          <a:xfrm>
            <a:off x="917792" y="4293096"/>
            <a:ext cx="7038758" cy="1224136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DBBE6BAD-4C0E-40AC-8D41-A87D6EEC8756}"/>
              </a:ext>
            </a:extLst>
          </p:cNvPr>
          <p:cNvSpPr/>
          <p:nvPr/>
        </p:nvSpPr>
        <p:spPr>
          <a:xfrm>
            <a:off x="7092280" y="5214300"/>
            <a:ext cx="576064" cy="789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64853B-F608-42CC-84C5-F19B6064B0E8}"/>
              </a:ext>
            </a:extLst>
          </p:cNvPr>
          <p:cNvSpPr txBox="1"/>
          <p:nvPr/>
        </p:nvSpPr>
        <p:spPr>
          <a:xfrm>
            <a:off x="6804248" y="6186335"/>
            <a:ext cx="145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COLGAR </a:t>
            </a:r>
          </a:p>
        </p:txBody>
      </p:sp>
    </p:spTree>
    <p:extLst>
      <p:ext uri="{BB962C8B-B14F-4D97-AF65-F5344CB8AC3E}">
        <p14:creationId xmlns:p14="http://schemas.microsoft.com/office/powerpoint/2010/main" val="253948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149080"/>
            <a:ext cx="6588125" cy="649288"/>
          </a:xfrm>
          <a:noFill/>
        </p:spPr>
        <p:txBody>
          <a:bodyPr/>
          <a:lstStyle/>
          <a:p>
            <a:pPr marL="0" indent="0"/>
            <a:r>
              <a:rPr lang="es" sz="2000" dirty="0"/>
              <a:t>Juzgado Promiscuo Municipal </a:t>
            </a:r>
            <a:r>
              <a:rPr lang="es" sz="2000" dirty="0" smtClean="0"/>
              <a:t>de Paime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Calle </a:t>
            </a:r>
            <a:r>
              <a:rPr lang="es-CO" sz="2000" dirty="0"/>
              <a:t>2</a:t>
            </a:r>
            <a:r>
              <a:rPr lang="es-CO" sz="2000" dirty="0" smtClean="0"/>
              <a:t> No. 2-19 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Email: </a:t>
            </a:r>
            <a:r>
              <a:rPr lang="es-CO" sz="2000" dirty="0" smtClean="0"/>
              <a:t>jprmpalpaime@cendoj.ramajudicial.gov.co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Celular No. </a:t>
            </a:r>
            <a:r>
              <a:rPr lang="es-CO" sz="2000" dirty="0" smtClean="0"/>
              <a:t>320-3941464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/>
              <a:t>PAIME</a:t>
            </a:r>
            <a:r>
              <a:rPr lang="es-CO" sz="2000" dirty="0" smtClean="0"/>
              <a:t>-CUNDINAMARCA </a:t>
            </a:r>
            <a:r>
              <a:rPr lang="es-CO" sz="2000" dirty="0"/>
              <a:t/>
            </a:r>
            <a:br>
              <a:rPr lang="es-CO" sz="2000" dirty="0"/>
            </a:br>
            <a:endParaRPr lang="uk-UA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87816" y="6641976"/>
            <a:ext cx="1656184" cy="216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/>
              <a:t>PoweredTemplate.com</a:t>
            </a:r>
            <a:endParaRPr lang="uk-UA" sz="1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B1B5AAB-6FAF-43D6-A349-3735DB23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65881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uk-UA" sz="6000" kern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AC627C-904E-479F-9976-F2841185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60250"/>
            <a:ext cx="2952328" cy="12801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0EF8EC6-60C5-4E3C-B136-191430DF49A6}"/>
              </a:ext>
            </a:extLst>
          </p:cNvPr>
          <p:cNvSpPr txBox="1"/>
          <p:nvPr/>
        </p:nvSpPr>
        <p:spPr>
          <a:xfrm>
            <a:off x="1115108" y="11247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solidFill>
                  <a:schemeClr val="bg1"/>
                </a:solidFill>
              </a:rPr>
              <a:t>Esperamos que </a:t>
            </a:r>
            <a:r>
              <a:rPr lang="es-CO" sz="4000" dirty="0" smtClean="0">
                <a:solidFill>
                  <a:schemeClr val="bg1"/>
                </a:solidFill>
              </a:rPr>
              <a:t>e</a:t>
            </a:r>
            <a:r>
              <a:rPr lang="es-CO" sz="4000" dirty="0" smtClean="0">
                <a:solidFill>
                  <a:schemeClr val="bg1"/>
                </a:solidFill>
              </a:rPr>
              <a:t>l anterior instructivo haya sido útil para usted</a:t>
            </a:r>
            <a:endParaRPr lang="es-C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1412776"/>
            <a:ext cx="6780212" cy="49685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s-CO" sz="2000" dirty="0" smtClean="0"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CO" sz="1800" dirty="0" smtClean="0">
                <a:latin typeface="+mj-lt"/>
              </a:rPr>
              <a:t>A  partir del 1° de julio del 2020 se reanudaran los términos judiciales, privilegiando la virtualidad. Es por ello, que hemos creado este instructivo para facilitar a nuestros usuarios el acceso a las herramientas tecnológicas dispuestas para la realización de las audiencias virtuales.</a:t>
            </a:r>
          </a:p>
          <a:p>
            <a:pPr marL="0" indent="0">
              <a:lnSpc>
                <a:spcPct val="80000"/>
              </a:lnSpc>
              <a:buNone/>
            </a:pPr>
            <a:endParaRPr lang="es-CO" sz="1800" dirty="0" smtClean="0"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O" sz="1800" dirty="0" smtClean="0">
                <a:latin typeface="+mj-lt"/>
              </a:rPr>
              <a:t>Nuestro correo electrónico institucional  </a:t>
            </a:r>
            <a:r>
              <a:rPr lang="es-CO" sz="1800" dirty="0" smtClean="0">
                <a:latin typeface="+mj-lt"/>
                <a:hlinkClick r:id="rId2"/>
              </a:rPr>
              <a:t>jprmpalpaime@cendoj.ramajudicial.gov.co</a:t>
            </a:r>
            <a:r>
              <a:rPr lang="es-CO" sz="1800" dirty="0" smtClean="0">
                <a:latin typeface="+mj-lt"/>
              </a:rPr>
              <a:t> </a:t>
            </a:r>
            <a:r>
              <a:rPr lang="es-CO" sz="1800" dirty="0">
                <a:latin typeface="+mj-lt"/>
              </a:rPr>
              <a:t>es el medio de comunicación con el que actualmente contamos para interactuar con las partes y apoderados de los procesos que se tramitan en </a:t>
            </a:r>
            <a:r>
              <a:rPr lang="es-CO" sz="1800" dirty="0" smtClean="0">
                <a:latin typeface="+mj-lt"/>
              </a:rPr>
              <a:t>este juzgado</a:t>
            </a:r>
            <a:r>
              <a:rPr lang="es-CO" sz="1800" dirty="0">
                <a:latin typeface="+mj-lt"/>
              </a:rPr>
              <a:t>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O" sz="1800" dirty="0" smtClean="0"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O" sz="1800" dirty="0" smtClean="0">
                <a:latin typeface="+mj-lt"/>
              </a:rPr>
              <a:t>Allí </a:t>
            </a:r>
            <a:r>
              <a:rPr lang="es-CO" sz="1800" dirty="0">
                <a:latin typeface="+mj-lt"/>
              </a:rPr>
              <a:t>deberán remitirse los memoriales y comunicaciones relacionadas con sus </a:t>
            </a:r>
            <a:r>
              <a:rPr lang="es-CO" sz="1800" dirty="0" smtClean="0">
                <a:latin typeface="+mj-lt"/>
              </a:rPr>
              <a:t>procesos </a:t>
            </a:r>
            <a:r>
              <a:rPr lang="es-CO" sz="1800" dirty="0" smtClean="0"/>
              <a:t>(solo </a:t>
            </a:r>
            <a:r>
              <a:rPr lang="es-CO" sz="1800" dirty="0"/>
              <a:t>en formato PDF y dentro del horario habitual establecido</a:t>
            </a:r>
            <a:r>
              <a:rPr lang="es-CO" sz="1800" dirty="0" smtClean="0"/>
              <a:t>).</a:t>
            </a:r>
            <a:endParaRPr lang="es-CO" sz="1800" dirty="0" smtClean="0"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CO" sz="18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s-CO" sz="1800" dirty="0" smtClean="0"/>
              <a:t>También </a:t>
            </a:r>
            <a:r>
              <a:rPr lang="es-CO" sz="1800" dirty="0"/>
              <a:t>se podrá consultar a través de la página web </a:t>
            </a:r>
            <a:r>
              <a:rPr lang="es-CO" sz="1800" u="sng" dirty="0">
                <a:hlinkClick r:id="rId3"/>
              </a:rPr>
              <a:t>www.juzgadopaime.com</a:t>
            </a:r>
            <a:r>
              <a:rPr lang="es-CO" sz="1800" dirty="0"/>
              <a:t> como se venía haciendo antes de la pandemia.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611BCA4-1CC7-460E-B66A-8C7A39452C72}"/>
              </a:ext>
            </a:extLst>
          </p:cNvPr>
          <p:cNvSpPr txBox="1"/>
          <p:nvPr/>
        </p:nvSpPr>
        <p:spPr>
          <a:xfrm>
            <a:off x="323528" y="2119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+mj-lt"/>
              </a:rPr>
              <a:t>¿Qué se requiere para participar en la audiencia?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2FBF1AE-172E-43DB-866A-E414A2EDB185}"/>
              </a:ext>
            </a:extLst>
          </p:cNvPr>
          <p:cNvSpPr txBox="1"/>
          <p:nvPr/>
        </p:nvSpPr>
        <p:spPr>
          <a:xfrm>
            <a:off x="323528" y="198884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</a:rPr>
              <a:t>Es deber de las pastes y sus apoderados aportar al Despacho, con suficiente antelación, sus </a:t>
            </a:r>
            <a:r>
              <a:rPr lang="es-CO" sz="2000" b="1" dirty="0">
                <a:latin typeface="+mj-lt"/>
              </a:rPr>
              <a:t>CORREOS ELECTRÓNICOS</a:t>
            </a:r>
            <a:r>
              <a:rPr lang="es-CO" sz="2000" dirty="0">
                <a:latin typeface="+mj-lt"/>
              </a:rPr>
              <a:t>, así como de los testigos y demás personas que deban comparecer en la audiencia.</a:t>
            </a:r>
            <a:endParaRPr lang="es-C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4AA596F-6508-432D-B319-93A32B9B1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47199" r="50000" b="14983"/>
          <a:stretch/>
        </p:blipFill>
        <p:spPr>
          <a:xfrm>
            <a:off x="683568" y="3835529"/>
            <a:ext cx="1440160" cy="99703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66470BD-B639-499F-BAD6-32DB13599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49" t="27591" r="5901" b="22549"/>
          <a:stretch/>
        </p:blipFill>
        <p:spPr>
          <a:xfrm>
            <a:off x="3635896" y="3782264"/>
            <a:ext cx="1232359" cy="9970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87AB2DA-CBBD-4BE7-AC8C-4D9174DD4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3" t="28990" r="57979" b="39280"/>
          <a:stretch/>
        </p:blipFill>
        <p:spPr>
          <a:xfrm>
            <a:off x="6300192" y="3810840"/>
            <a:ext cx="1275278" cy="1155568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C5045E12-34CD-499F-AA24-9A4C23131F8B}"/>
              </a:ext>
            </a:extLst>
          </p:cNvPr>
          <p:cNvSpPr txBox="1"/>
          <p:nvPr/>
        </p:nvSpPr>
        <p:spPr>
          <a:xfrm>
            <a:off x="683568" y="5198912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EQUIPO TECNOLOGICO</a:t>
            </a:r>
          </a:p>
          <a:p>
            <a:r>
              <a:rPr lang="es-CO" sz="2000" dirty="0"/>
              <a:t>(Listo por lo menos 15 minutos antes)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EA98067-6EB4-458F-8BB3-4E6D5DA6D851}"/>
              </a:ext>
            </a:extLst>
          </p:cNvPr>
          <p:cNvSpPr txBox="1"/>
          <p:nvPr/>
        </p:nvSpPr>
        <p:spPr>
          <a:xfrm>
            <a:off x="3491225" y="515719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ACCESO A INTERNET</a:t>
            </a:r>
          </a:p>
          <a:p>
            <a:r>
              <a:rPr lang="es-CO" sz="2000" dirty="0"/>
              <a:t>(Mínimo 2 megas de velocidad)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6936EAD-C908-4CE8-BDFB-E6DD9FBEDC6B}"/>
              </a:ext>
            </a:extLst>
          </p:cNvPr>
          <p:cNvSpPr txBox="1"/>
          <p:nvPr/>
        </p:nvSpPr>
        <p:spPr>
          <a:xfrm>
            <a:off x="6084168" y="5157192"/>
            <a:ext cx="2394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NAVEGADOR RECOMENDADO </a:t>
            </a:r>
          </a:p>
          <a:p>
            <a:r>
              <a:rPr lang="es-CO" sz="2000" dirty="0"/>
              <a:t>(Google Chrome)</a:t>
            </a:r>
          </a:p>
        </p:txBody>
      </p:sp>
    </p:spTree>
    <p:extLst>
      <p:ext uri="{BB962C8B-B14F-4D97-AF65-F5344CB8AC3E}">
        <p14:creationId xmlns:p14="http://schemas.microsoft.com/office/powerpoint/2010/main" val="230856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348880"/>
            <a:ext cx="6780212" cy="33843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2000" b="1" dirty="0"/>
              <a:t>SEA PUNTUAL: </a:t>
            </a:r>
            <a:r>
              <a:rPr lang="es-CO" sz="2000" dirty="0"/>
              <a:t>Este listo por lo menos 15 minutos antes.</a:t>
            </a:r>
          </a:p>
          <a:p>
            <a:pPr marL="0" indent="0">
              <a:lnSpc>
                <a:spcPct val="80000"/>
              </a:lnSpc>
              <a:buNone/>
            </a:pPr>
            <a:endParaRPr lang="es-CO" sz="2000" dirty="0"/>
          </a:p>
          <a:p>
            <a:pPr>
              <a:lnSpc>
                <a:spcPct val="80000"/>
              </a:lnSpc>
            </a:pPr>
            <a:r>
              <a:rPr lang="es-CO" sz="2000" b="1" dirty="0"/>
              <a:t>TENGA CERCA SU DOCUMENTO DE IDENTIDAD: </a:t>
            </a:r>
            <a:r>
              <a:rPr lang="es-CO" sz="2000" dirty="0"/>
              <a:t>Se solicitara su exhibición en la audiencia.</a:t>
            </a:r>
          </a:p>
          <a:p>
            <a:pPr marL="0" indent="0">
              <a:lnSpc>
                <a:spcPct val="80000"/>
              </a:lnSpc>
              <a:buNone/>
            </a:pPr>
            <a:endParaRPr lang="es-CO" sz="2000" dirty="0"/>
          </a:p>
          <a:p>
            <a:pPr algn="just">
              <a:lnSpc>
                <a:spcPct val="80000"/>
              </a:lnSpc>
            </a:pPr>
            <a:r>
              <a:rPr lang="es-CO" sz="2000" b="1" dirty="0" smtClean="0"/>
              <a:t>LAS AUDIENCIAS</a:t>
            </a:r>
            <a:r>
              <a:rPr lang="es-CO" sz="2000" dirty="0" smtClean="0"/>
              <a:t> </a:t>
            </a:r>
            <a:r>
              <a:rPr lang="es-CO" sz="2000" dirty="0"/>
              <a:t>se realizaran de manera virtual a través de la plataforma Microsoft </a:t>
            </a:r>
            <a:r>
              <a:rPr lang="es-CO" sz="2000" dirty="0" err="1"/>
              <a:t>Teams</a:t>
            </a:r>
            <a:r>
              <a:rPr lang="es-CO" sz="2000" dirty="0"/>
              <a:t>, salvo que se presente dificultades tecnológicas, caso en el cual se determinará por el despacho la utilización de cualquier otro canal</a:t>
            </a:r>
            <a:r>
              <a:rPr lang="es-CO" sz="2000" dirty="0" smtClean="0"/>
              <a:t>.</a:t>
            </a:r>
            <a:r>
              <a:rPr lang="es-CO" sz="2000" b="1" dirty="0" smtClean="0"/>
              <a:t> </a:t>
            </a:r>
            <a:r>
              <a:rPr lang="es-CO" sz="2000" dirty="0" smtClean="0"/>
              <a:t>No </a:t>
            </a:r>
            <a:r>
              <a:rPr lang="es-CO" sz="2000" dirty="0"/>
              <a:t>requiere descarga ningún programa para ello, se puede acceder desde el navegador.</a:t>
            </a:r>
          </a:p>
          <a:p>
            <a:pPr>
              <a:lnSpc>
                <a:spcPct val="80000"/>
              </a:lnSpc>
            </a:pPr>
            <a:endParaRPr lang="uk-UA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9BB17D9-2CD9-4EDD-BB66-A92A8DE01F31}"/>
              </a:ext>
            </a:extLst>
          </p:cNvPr>
          <p:cNvSpPr txBox="1"/>
          <p:nvPr/>
        </p:nvSpPr>
        <p:spPr>
          <a:xfrm>
            <a:off x="611560" y="4766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+mj-lt"/>
              </a:rPr>
              <a:t>Recomendaciones para el inicio de la audiencia </a:t>
            </a:r>
          </a:p>
        </p:txBody>
      </p:sp>
    </p:spTree>
    <p:extLst>
      <p:ext uri="{BB962C8B-B14F-4D97-AF65-F5344CB8AC3E}">
        <p14:creationId xmlns:p14="http://schemas.microsoft.com/office/powerpoint/2010/main" val="277582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CE73AE3-336D-47D0-AF85-641F1BF6130D}"/>
              </a:ext>
            </a:extLst>
          </p:cNvPr>
          <p:cNvSpPr txBox="1"/>
          <p:nvPr/>
        </p:nvSpPr>
        <p:spPr>
          <a:xfrm>
            <a:off x="101470" y="1886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+mj-lt"/>
              </a:rPr>
              <a:t>PROTOCOLO PARA LA PARTICIPACIÓN EN LA AUDENCIA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E663534-658F-429A-B72C-74C0AD9F5B11}"/>
              </a:ext>
            </a:extLst>
          </p:cNvPr>
          <p:cNvSpPr txBox="1"/>
          <p:nvPr/>
        </p:nvSpPr>
        <p:spPr>
          <a:xfrm>
            <a:off x="101470" y="1592631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59CE56-AC56-4628-BB6D-8BC79D4A5AC3}"/>
              </a:ext>
            </a:extLst>
          </p:cNvPr>
          <p:cNvSpPr txBox="1"/>
          <p:nvPr/>
        </p:nvSpPr>
        <p:spPr>
          <a:xfrm>
            <a:off x="842528" y="190040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Obedecer las ordenes impartidas por el señor Juez y permanecer en el lugar.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C42444B-330D-4D6D-B0B2-FD5B9DF361F2}"/>
              </a:ext>
            </a:extLst>
          </p:cNvPr>
          <p:cNvSpPr txBox="1"/>
          <p:nvPr/>
        </p:nvSpPr>
        <p:spPr>
          <a:xfrm>
            <a:off x="101470" y="2803560"/>
            <a:ext cx="888495" cy="13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1B8F71C-14B4-4293-83D0-9BFE85617B04}"/>
              </a:ext>
            </a:extLst>
          </p:cNvPr>
          <p:cNvSpPr txBox="1"/>
          <p:nvPr/>
        </p:nvSpPr>
        <p:spPr>
          <a:xfrm>
            <a:off x="883166" y="3032791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Así mismo se recomienda disponer de un espacio adecuado para la realización de la actividad.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121447F-9538-4109-8C55-B84EE3E57F15}"/>
              </a:ext>
            </a:extLst>
          </p:cNvPr>
          <p:cNvSpPr txBox="1"/>
          <p:nvPr/>
        </p:nvSpPr>
        <p:spPr>
          <a:xfrm>
            <a:off x="4354992" y="1685269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3AFE463-6B1D-40FD-AD7E-F0E483C4F4B0}"/>
              </a:ext>
            </a:extLst>
          </p:cNvPr>
          <p:cNvSpPr txBox="1"/>
          <p:nvPr/>
        </p:nvSpPr>
        <p:spPr>
          <a:xfrm>
            <a:off x="5131152" y="1843950"/>
            <a:ext cx="3810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Mantener apagados o en modo silencio sus teléfonos celulares, busca personas, alarmas o cualquier dispositivo o aparato que distraiga la atención o interrumpa el curso de la audiencia.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1162C58-C8CF-4303-A3D3-16C80C3B7016}"/>
              </a:ext>
            </a:extLst>
          </p:cNvPr>
          <p:cNvSpPr txBox="1"/>
          <p:nvPr/>
        </p:nvSpPr>
        <p:spPr>
          <a:xfrm>
            <a:off x="158539" y="4356230"/>
            <a:ext cx="57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D0C3D07-93F6-4DC1-B90D-B5C0F748C2D4}"/>
              </a:ext>
            </a:extLst>
          </p:cNvPr>
          <p:cNvSpPr txBox="1"/>
          <p:nvPr/>
        </p:nvSpPr>
        <p:spPr>
          <a:xfrm>
            <a:off x="885995" y="4598843"/>
            <a:ext cx="3101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Solo podrá hacer uso de la palabra o podrán retirarse de la sal virtual antes de que la audiencia termine, cuando el señor Juez autorice.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48E30B1-9BCB-409E-8B54-B1C07F5F0550}"/>
              </a:ext>
            </a:extLst>
          </p:cNvPr>
          <p:cNvSpPr txBox="1"/>
          <p:nvPr/>
        </p:nvSpPr>
        <p:spPr>
          <a:xfrm>
            <a:off x="4385193" y="3937123"/>
            <a:ext cx="61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6FBEED-8A9D-411A-9E7F-5C7EA1ABAAA1}"/>
              </a:ext>
            </a:extLst>
          </p:cNvPr>
          <p:cNvSpPr txBox="1"/>
          <p:nvPr/>
        </p:nvSpPr>
        <p:spPr>
          <a:xfrm>
            <a:off x="5131152" y="4124802"/>
            <a:ext cx="3810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Sin prejuicio de la claridad y precisión, deberá emplear en sus intervenciones lenguaje, tono de voz y actitudes decorosas y respetuosa para con los asistentes y los demás intervinientes que se encuentren en la audiencia.</a:t>
            </a:r>
          </a:p>
        </p:txBody>
      </p:sp>
    </p:spTree>
    <p:extLst>
      <p:ext uri="{BB962C8B-B14F-4D97-AF65-F5344CB8AC3E}">
        <p14:creationId xmlns:p14="http://schemas.microsoft.com/office/powerpoint/2010/main" val="333244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3" y="3455234"/>
            <a:ext cx="6588125" cy="649288"/>
          </a:xfrm>
          <a:noFill/>
        </p:spPr>
        <p:txBody>
          <a:bodyPr/>
          <a:lstStyle/>
          <a:p>
            <a:pPr marL="0" indent="0"/>
            <a:r>
              <a:rPr lang="es-CO" sz="2000" dirty="0"/>
              <a:t/>
            </a:r>
            <a:br>
              <a:rPr lang="es-CO" sz="2000" dirty="0"/>
            </a:br>
            <a:endParaRPr lang="uk-UA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87816" y="6641976"/>
            <a:ext cx="1656184" cy="216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/>
              <a:t>PoweredTemplate.com</a:t>
            </a:r>
            <a:endParaRPr lang="uk-UA" sz="1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A36D709-937C-4B82-B170-511BBD388CEB}"/>
              </a:ext>
            </a:extLst>
          </p:cNvPr>
          <p:cNvSpPr txBox="1"/>
          <p:nvPr/>
        </p:nvSpPr>
        <p:spPr>
          <a:xfrm>
            <a:off x="683568" y="1242200"/>
            <a:ext cx="698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rgbClr val="FFFF00"/>
                </a:solidFill>
              </a:rPr>
              <a:t>INSTRUCTIVO PARA EL MANEJO DE LAS AUDIENCIAS VIRTUALES</a:t>
            </a:r>
            <a:endParaRPr lang="uk-UA" sz="4000" kern="0" dirty="0" smtClean="0">
              <a:solidFill>
                <a:srgbClr val="FFFF00"/>
              </a:solidFill>
            </a:endParaRPr>
          </a:p>
          <a:p>
            <a:r>
              <a:rPr lang="es-CO" sz="6000" dirty="0" smtClean="0">
                <a:solidFill>
                  <a:schemeClr val="bg1"/>
                </a:solidFill>
              </a:rPr>
              <a:t> </a:t>
            </a:r>
            <a:endParaRPr lang="es-C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1698625"/>
            <a:ext cx="6780212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CO" sz="2000" dirty="0"/>
              <a:t/>
            </a:r>
            <a:br>
              <a:rPr lang="es-CO" sz="2000" dirty="0"/>
            </a:br>
            <a:endParaRPr lang="uk-UA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390DE68-DC16-4D03-9393-57B880B7F1E0}"/>
              </a:ext>
            </a:extLst>
          </p:cNvPr>
          <p:cNvSpPr txBox="1"/>
          <p:nvPr/>
        </p:nvSpPr>
        <p:spPr>
          <a:xfrm>
            <a:off x="179512" y="21264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CO" sz="2800" dirty="0">
                <a:solidFill>
                  <a:schemeClr val="bg1"/>
                </a:solidFill>
              </a:rPr>
              <a:t>.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sz="2000" dirty="0">
                <a:solidFill>
                  <a:schemeClr val="bg1"/>
                </a:solidFill>
              </a:rPr>
              <a:t>Previamente, por parte del despacho, se le enviara un correo electrónico con el mensaje que contiene la invitación a la audiencia.</a:t>
            </a: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29" y="1916832"/>
            <a:ext cx="6997629" cy="45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1698625"/>
            <a:ext cx="6780212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CO" sz="2000" dirty="0"/>
              <a:t/>
            </a:r>
            <a:br>
              <a:rPr lang="es-CO" sz="2000" dirty="0"/>
            </a:br>
            <a:endParaRPr lang="uk-UA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FB3B31D-C2E0-4412-88D2-F504DE119350}"/>
              </a:ext>
            </a:extLst>
          </p:cNvPr>
          <p:cNvSpPr txBox="1"/>
          <p:nvPr/>
        </p:nvSpPr>
        <p:spPr>
          <a:xfrm>
            <a:off x="179512" y="35696"/>
            <a:ext cx="66247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sz="4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</a:t>
            </a:r>
            <a:r>
              <a:rPr lang="es-CO" sz="2800" dirty="0">
                <a:solidFill>
                  <a:schemeClr val="bg1"/>
                </a:solidFill>
              </a:rPr>
              <a:t>. </a:t>
            </a:r>
            <a:r>
              <a:rPr lang="es-CO" sz="2000" dirty="0">
                <a:solidFill>
                  <a:schemeClr val="bg1"/>
                </a:solidFill>
              </a:rPr>
              <a:t>Ingrese al correo electrónico al mensaje con la invitación a la audiencia. Haga click en el enlace </a:t>
            </a:r>
            <a:r>
              <a:rPr lang="es-CO" sz="2000" dirty="0">
                <a:solidFill>
                  <a:srgbClr val="0070C0"/>
                </a:solidFill>
              </a:rPr>
              <a:t>“Joing Microsoft Teams Meeting” </a:t>
            </a:r>
            <a:r>
              <a:rPr lang="es-CO" sz="2000" dirty="0">
                <a:solidFill>
                  <a:schemeClr val="bg1"/>
                </a:solidFill>
              </a:rPr>
              <a:t>que aparece en el mensaje.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1" y="1916832"/>
            <a:ext cx="6997629" cy="4535049"/>
          </a:xfrm>
          <a:prstGeom prst="rect">
            <a:avLst/>
          </a:prstGeom>
        </p:spPr>
      </p:pic>
      <p:sp>
        <p:nvSpPr>
          <p:cNvPr id="9" name="Flecha: hacia la izquierda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2501B523-7B73-497B-A166-FA02E8E2CB26}"/>
              </a:ext>
            </a:extLst>
          </p:cNvPr>
          <p:cNvSpPr/>
          <p:nvPr/>
        </p:nvSpPr>
        <p:spPr>
          <a:xfrm>
            <a:off x="4061812" y="5569758"/>
            <a:ext cx="791845" cy="42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9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CC8EE58-7EB6-433B-909E-9C3F18D1E7A3}"/>
              </a:ext>
            </a:extLst>
          </p:cNvPr>
          <p:cNvSpPr txBox="1"/>
          <p:nvPr/>
        </p:nvSpPr>
        <p:spPr>
          <a:xfrm>
            <a:off x="251520" y="116632"/>
            <a:ext cx="65527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3.</a:t>
            </a:r>
            <a:r>
              <a:rPr lang="es-CO" dirty="0">
                <a:solidFill>
                  <a:schemeClr val="accent3"/>
                </a:solidFill>
              </a:rPr>
              <a:t> </a:t>
            </a:r>
            <a:r>
              <a:rPr lang="es-CO" sz="2000" dirty="0">
                <a:solidFill>
                  <a:schemeClr val="accent3"/>
                </a:solidFill>
              </a:rPr>
              <a:t>A continuación se abrirá la ventana del aplicativo Teams para unirse a la reunión, ingrese por la opción </a:t>
            </a:r>
            <a:r>
              <a:rPr lang="es-CO" sz="2000" dirty="0">
                <a:solidFill>
                  <a:srgbClr val="0070C0"/>
                </a:solidFill>
              </a:rPr>
              <a:t>“Continuar en este explorador”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5390A13-52E2-4FEB-B868-D1D8DD9B6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9" t="21987" r="10624" b="13583"/>
          <a:stretch/>
        </p:blipFill>
        <p:spPr>
          <a:xfrm>
            <a:off x="683568" y="1772816"/>
            <a:ext cx="8199517" cy="3888432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CE2FF6DE-09FB-4E8D-8679-9F6019E3B6A8}"/>
              </a:ext>
            </a:extLst>
          </p:cNvPr>
          <p:cNvSpPr/>
          <p:nvPr/>
        </p:nvSpPr>
        <p:spPr>
          <a:xfrm>
            <a:off x="3995936" y="3535832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57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0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CC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B09B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D4CB"/>
        </a:accent5>
        <a:accent6>
          <a:srgbClr val="B90000"/>
        </a:accent6>
        <a:hlink>
          <a:srgbClr val="FF9F9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304</TotalTime>
  <Words>673</Words>
  <Application>Microsoft Office PowerPoint</Application>
  <PresentationFormat>Presentación en pantalla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template</vt:lpstr>
      <vt:lpstr>Juzgado Promiscuo Municipal de Paime Calle 2 No. 2-19 Email: Celular No. 320-3941464 PAIME-CUNDINAMARCA  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Juzgado Promiscuo Municipal de Paime Calle 2 No. 2-19  Email: jprmpalpaime@cendoj.ramajudicial.gov.co Celular No. 320-3941464 PAIME-CUNDINAMARCA  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Juzgado Promiscuo Municipal De Guatavita Calle 6° N 2-09  Email: jprmpalguatavita@cendoj.ramajudicial.gov.co Tel: 3173636467 GUATAVITA-CUNDINAMARCA</dc:title>
  <dc:creator>Nina</dc:creator>
  <cp:lastModifiedBy>JUEZ</cp:lastModifiedBy>
  <cp:revision>32</cp:revision>
  <dcterms:created xsi:type="dcterms:W3CDTF">2020-06-29T23:34:08Z</dcterms:created>
  <dcterms:modified xsi:type="dcterms:W3CDTF">2020-07-03T21:35:55Z</dcterms:modified>
</cp:coreProperties>
</file>