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2"/>
  </p:notesMasterIdLst>
  <p:sldIdLst>
    <p:sldId id="256" r:id="rId5"/>
    <p:sldId id="488" r:id="rId6"/>
    <p:sldId id="460" r:id="rId7"/>
    <p:sldId id="461" r:id="rId8"/>
    <p:sldId id="478" r:id="rId9"/>
    <p:sldId id="482" r:id="rId10"/>
    <p:sldId id="484" r:id="rId11"/>
    <p:sldId id="489" r:id="rId12"/>
    <p:sldId id="468" r:id="rId13"/>
    <p:sldId id="485" r:id="rId14"/>
    <p:sldId id="469" r:id="rId15"/>
    <p:sldId id="470" r:id="rId16"/>
    <p:sldId id="472" r:id="rId17"/>
    <p:sldId id="471" r:id="rId18"/>
    <p:sldId id="473" r:id="rId19"/>
    <p:sldId id="475" r:id="rId20"/>
    <p:sldId id="486" r:id="rId21"/>
  </p:sldIdLst>
  <p:sldSz cx="12192000" cy="6858000"/>
  <p:notesSz cx="6705600" cy="89916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0000400000000000000" pitchFamily="2" charset="0"/>
      <p:regular r:id="rId37"/>
      <p: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Montserrat SemiBold" panose="00000700000000000000" pitchFamily="2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88"/>
            <p14:sldId id="460"/>
            <p14:sldId id="461"/>
            <p14:sldId id="478"/>
            <p14:sldId id="482"/>
            <p14:sldId id="484"/>
            <p14:sldId id="489"/>
            <p14:sldId id="468"/>
            <p14:sldId id="485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110" d="100"/>
          <a:sy n="110" d="100"/>
        </p:scale>
        <p:origin x="726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30%20de%202023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ejecucion%20mayo%20de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Inversión: Apropiado vs Comprometido 2023</a:t>
            </a:r>
          </a:p>
        </c:rich>
      </c:tx>
      <c:layout>
        <c:manualLayout>
          <c:xMode val="edge"/>
          <c:yMode val="edge"/>
          <c:x val="0.229939334590600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F9-4FBC-A318-2389AE59C2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F9-4FBC-A318-2389AE59C2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F9-4FBC-A318-2389AE59C2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F9-4FBC-A318-2389AE59C2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F9-4FBC-A318-2389AE59C2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F9-4FBC-A318-2389AE59C2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F9-4FBC-A318-2389AE59C2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F9-4FBC-A318-2389AE59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F9-4FBC-A318-2389AE59C28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F9-4FBC-A318-2389AE59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F9-4FBC-A318-2389AE59C285}"/>
                </c:ext>
              </c:extLst>
            </c:dLbl>
            <c:dLbl>
              <c:idx val="11"/>
              <c:layout>
                <c:manualLayout>
                  <c:x val="-8.8231080654118856E-3"/>
                  <c:y val="-7.1247831612133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2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  <c:pt idx="11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F9-4FBC-A318-2389AE59C285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1.9716469566192132E-2"/>
                  <c:y val="3.45974868838008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2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  <c:pt idx="11">
                  <c:v>709583487202.4801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F9-4FBC-A318-2389AE59C285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2FF9-4FBC-A318-2389AE59C285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2FF9-4FBC-A318-2389AE59C285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F9-4FBC-A318-2389AE59C285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F9-4FBC-A318-2389AE59C285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F9-4FBC-A318-2389AE59C285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2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  <c:pt idx="11">
                  <c:v>0.9761643582109667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FF9-4FBC-A318-2389AE59C2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2024'!$A$50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2024'!$B$50:$M$50</c:f>
              <c:numCache>
                <c:formatCode>#,##0.0,,</c:formatCode>
                <c:ptCount val="5"/>
                <c:pt idx="0">
                  <c:v>1148691817886</c:v>
                </c:pt>
                <c:pt idx="1">
                  <c:v>1148691817886</c:v>
                </c:pt>
                <c:pt idx="2">
                  <c:v>1148691817886</c:v>
                </c:pt>
                <c:pt idx="3">
                  <c:v>1148691817886</c:v>
                </c:pt>
                <c:pt idx="4">
                  <c:v>1148691817886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35-48CF-A311-692B433D0B5C}"/>
            </c:ext>
          </c:extLst>
        </c:ser>
        <c:ser>
          <c:idx val="1"/>
          <c:order val="1"/>
          <c:tx>
            <c:strRef>
              <c:f>'Datos 2024'!$A$51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2024'!$B$51:$M$51</c:f>
              <c:numCache>
                <c:formatCode>#,##0.0,,</c:formatCode>
                <c:ptCount val="5"/>
                <c:pt idx="0">
                  <c:v>181696972672</c:v>
                </c:pt>
                <c:pt idx="1">
                  <c:v>204166926469.14999</c:v>
                </c:pt>
                <c:pt idx="2">
                  <c:v>291424861133.13</c:v>
                </c:pt>
                <c:pt idx="3">
                  <c:v>340237584713.60999</c:v>
                </c:pt>
                <c:pt idx="4">
                  <c:v>361951122775.52997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35-48CF-A311-692B433D0B5C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E835-48CF-A311-692B433D0B5C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E835-48CF-A311-692B433D0B5C}"/>
            </c:ext>
          </c:extLst>
        </c:ser>
        <c:ser>
          <c:idx val="4"/>
          <c:order val="4"/>
          <c:tx>
            <c:strRef>
              <c:f>'Datos 2024'!$A$54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35-48CF-A311-692B433D0B5C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35-48CF-A311-692B433D0B5C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35-48CF-A311-692B433D0B5C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35-48CF-A311-692B433D0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2024'!$B$54:$M$54</c:f>
              <c:numCache>
                <c:formatCode>0.0%</c:formatCode>
                <c:ptCount val="5"/>
                <c:pt idx="0">
                  <c:v>0.15817730207775557</c:v>
                </c:pt>
                <c:pt idx="1">
                  <c:v>0.17773864433446518</c:v>
                </c:pt>
                <c:pt idx="2">
                  <c:v>0.25370152080429631</c:v>
                </c:pt>
                <c:pt idx="3">
                  <c:v>0.29619570664285544</c:v>
                </c:pt>
                <c:pt idx="4">
                  <c:v>0.3150985470077155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835-48CF-A311-692B433D0B5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760" cy="451141"/>
          </a:xfrm>
          <a:prstGeom prst="rect">
            <a:avLst/>
          </a:prstGeom>
        </p:spPr>
        <p:txBody>
          <a:bodyPr vert="horz" lIns="89685" tIns="44842" rIns="89685" bIns="44842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798288" y="0"/>
            <a:ext cx="2905760" cy="451141"/>
          </a:xfrm>
          <a:prstGeom prst="rect">
            <a:avLst/>
          </a:prstGeom>
        </p:spPr>
        <p:txBody>
          <a:bodyPr vert="horz" lIns="89685" tIns="44842" rIns="89685" bIns="44842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4/06/2024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23950"/>
            <a:ext cx="5391150" cy="3033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685" tIns="44842" rIns="89685" bIns="44842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0560" y="4327207"/>
            <a:ext cx="5364480" cy="3540443"/>
          </a:xfrm>
          <a:prstGeom prst="rect">
            <a:avLst/>
          </a:prstGeom>
        </p:spPr>
        <p:txBody>
          <a:bodyPr vert="horz" lIns="89685" tIns="44842" rIns="89685" bIns="44842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540460"/>
            <a:ext cx="2905760" cy="451140"/>
          </a:xfrm>
          <a:prstGeom prst="rect">
            <a:avLst/>
          </a:prstGeom>
        </p:spPr>
        <p:txBody>
          <a:bodyPr vert="horz" lIns="89685" tIns="44842" rIns="89685" bIns="44842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98288" y="8540460"/>
            <a:ext cx="2905760" cy="451140"/>
          </a:xfrm>
          <a:prstGeom prst="rect">
            <a:avLst/>
          </a:prstGeom>
        </p:spPr>
        <p:txBody>
          <a:bodyPr vert="horz" lIns="89685" tIns="44842" rIns="89685" bIns="44842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04/06/2024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04/06/2024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Mayo 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10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Total 2023 - 2024 ( </a:t>
            </a:r>
            <a:r>
              <a:rPr lang="es-MX" sz="1600" dirty="0" err="1"/>
              <a:t>Inv</a:t>
            </a:r>
            <a:r>
              <a:rPr lang="es-MX" sz="1600" dirty="0"/>
              <a:t> Ordinaria + </a:t>
            </a:r>
            <a:r>
              <a:rPr lang="es-MX" sz="1600" dirty="0" err="1"/>
              <a:t>Inv</a:t>
            </a:r>
            <a:r>
              <a:rPr lang="es-MX" sz="1600" dirty="0"/>
              <a:t> BID)</a:t>
            </a:r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27035"/>
              </p:ext>
            </p:extLst>
          </p:nvPr>
        </p:nvGraphicFramePr>
        <p:xfrm>
          <a:off x="460047" y="2191067"/>
          <a:ext cx="5138496" cy="320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275314"/>
              </p:ext>
            </p:extLst>
          </p:nvPr>
        </p:nvGraphicFramePr>
        <p:xfrm>
          <a:off x="5855040" y="1820848"/>
          <a:ext cx="5199328" cy="37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591534" y="3173512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Reserva constituida 2023 Ejecutada a Mayo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Mayo 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702627"/>
              </p:ext>
            </p:extLst>
          </p:nvPr>
        </p:nvGraphicFramePr>
        <p:xfrm>
          <a:off x="1080365" y="2248066"/>
          <a:ext cx="9913699" cy="3511689"/>
        </p:xfrm>
        <a:graphic>
          <a:graphicData uri="http://schemas.openxmlformats.org/drawingml/2006/table">
            <a:tbl>
              <a:tblPr/>
              <a:tblGrid>
                <a:gridCol w="2859619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65869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241752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216483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116154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794324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29412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90086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74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1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192,599.4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8,359.7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184,239.7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175,253.9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175,125.7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9,114.0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10,307.6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1,626.9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8,680.6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4,201.8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4,196.6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4,484.1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51.66%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67,959.6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66,597.4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50,594.6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50,030.4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16,566.9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534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4796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273,138.0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11,907.0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261,231.0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231,274.1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230,576.2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30,654.8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4323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337,191.0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336,887.1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177,597.6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171,599.4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165,287.6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49.06%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55,066.3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54,987.0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16,568.3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11,047.6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43,939.4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79.91%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319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665,395.3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12,290.2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653,105.1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425,440.0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413,223.2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239,881.8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Mayo 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3714"/>
              </p:ext>
            </p:extLst>
          </p:nvPr>
        </p:nvGraphicFramePr>
        <p:xfrm>
          <a:off x="1871983" y="1740726"/>
          <a:ext cx="7848601" cy="4787265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1,436.8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21,551.9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3,175.6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3,175.6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18,376.3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Mantenimeinto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34,169.0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23,623.8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22,591.2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11,577.8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18,048.5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12,259.9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12,254.6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5,793.9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7,317.3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4,324.2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3,687.1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Carrera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C-2701-0800-32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C-2701-0800-36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138,528.2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99,539.0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95,145.4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43,382.9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30,449.3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25,403.1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24,849.2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5,600.1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C-2799-0800-13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54,987.0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16,568.3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11,047.6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43,939.4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391,874.1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194,165.9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182,647.0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209,227.0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3576" y="908909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Mayo  de 2024 – inversión. Horizonte de ejecución 8 meses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373819-D20C-4DB0-8608-53A4F1D7A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913" y="1569612"/>
            <a:ext cx="8028320" cy="49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2023 Ejecucion efectiva a Mayo de 2024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323705-614E-471D-8FEC-B7E87534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83" y="1610967"/>
            <a:ext cx="7054333" cy="51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16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CxP</a:t>
            </a:r>
            <a:r>
              <a:rPr lang="es-MX" dirty="0"/>
              <a:t> 2023 Ejecutadas a Mayo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CO" dirty="0"/>
              <a:t>17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967097" y="1408544"/>
            <a:ext cx="387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Ejecucion  Cuentas por Pagar 2023 Acumulada a Mayo De 2024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030472"/>
              </p:ext>
            </p:extLst>
          </p:nvPr>
        </p:nvGraphicFramePr>
        <p:xfrm>
          <a:off x="1982998" y="2300737"/>
          <a:ext cx="7277099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829">
                  <a:extLst>
                    <a:ext uri="{9D8B030D-6E8A-4147-A177-3AD203B41FA5}">
                      <a16:colId xmlns:a16="http://schemas.microsoft.com/office/drawing/2014/main" val="304762535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2562490477"/>
                    </a:ext>
                  </a:extLst>
                </a:gridCol>
                <a:gridCol w="1284754">
                  <a:extLst>
                    <a:ext uri="{9D8B030D-6E8A-4147-A177-3AD203B41FA5}">
                      <a16:colId xmlns:a16="http://schemas.microsoft.com/office/drawing/2014/main" val="343013778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810973101"/>
                    </a:ext>
                  </a:extLst>
                </a:gridCol>
                <a:gridCol w="987365">
                  <a:extLst>
                    <a:ext uri="{9D8B030D-6E8A-4147-A177-3AD203B41FA5}">
                      <a16:colId xmlns:a16="http://schemas.microsoft.com/office/drawing/2014/main" val="2430898437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Objeto de Gasto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Obligaciones por pagar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Valores pagados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Saldo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 %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0592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A-01-01 Gastos de Personal - Permanente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66444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070575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83793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49774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718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>
                          <a:effectLst/>
                        </a:rPr>
                        <a:t>Subtotal Gastos De Funcionamiento </a:t>
                      </a:r>
                      <a:endParaRPr lang="es-CO" sz="1200" b="1" i="0" u="sng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83157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1628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Recursos Crédito  Externo- BID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1742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effectLst/>
                        </a:rPr>
                        <a:t>TOTAL RAMA JUDICIAL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924626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4C381C-2AA2-4BA0-94AF-241B25B0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27" y="989850"/>
            <a:ext cx="7558346" cy="5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1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Mayo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648325"/>
              </p:ext>
            </p:extLst>
          </p:nvPr>
        </p:nvGraphicFramePr>
        <p:xfrm>
          <a:off x="1828760" y="1954924"/>
          <a:ext cx="7963004" cy="4084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52709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88521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561500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284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1,261,285.2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299,727.2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268,823.3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266,355.1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961,558.0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315,451.0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116,954.6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106,528.5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106,471.8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198,496.4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276,013.3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97,724.0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94,873.7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94,678.2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178,289.3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113,235.8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39,009.8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36,366.3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36,177.7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74,226.0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5,879,639.6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2,139,500.6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1,993,711.4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1,990,219.9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3,740,139.0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220,762.1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77,206.6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71,243.6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71,222.1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143,555.6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313,139.5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32.7%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78,666.1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75,890.4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644,579.4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48,811.6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25.6%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8,526.4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8,502.6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142,161.3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3,132,073.9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2,658,739.3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28.9%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2,649,517.7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6,083,005.0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66.0%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  <p:sp>
        <p:nvSpPr>
          <p:cNvPr id="6" name="Marcador de texto 23">
            <a:extLst>
              <a:ext uri="{FF2B5EF4-FFF2-40B4-BE49-F238E27FC236}">
                <a16:creationId xmlns:a16="http://schemas.microsoft.com/office/drawing/2014/main" id="{074CDF0C-8252-486C-AA5D-228E1EEC3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93484"/>
            <a:ext cx="898525" cy="661440"/>
          </a:xfrm>
        </p:spPr>
        <p:txBody>
          <a:bodyPr/>
          <a:lstStyle/>
          <a:p>
            <a:r>
              <a:rPr lang="es-CO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Mayo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026356"/>
              </p:ext>
            </p:extLst>
          </p:nvPr>
        </p:nvGraphicFramePr>
        <p:xfrm>
          <a:off x="1267364" y="1661378"/>
          <a:ext cx="8562436" cy="4565316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6,480,394.4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2,277,759.0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35.1%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2,274,278.8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35.1%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2,270,342.9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35.0%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4,202,635.4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64.9%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224,218.7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22,276.6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22,244.9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22,134.2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9.9%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201,942.1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90.1%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553,828.4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344,259.8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62.2%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160,473.2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29.0%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159,574.4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28.8%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209,568.6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37.8%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755,362.0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99,259.7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13.1%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88,696.3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11.7%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87,219.5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11.5%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656,102.3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86.9%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14,270.0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3,640.2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25.5%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2,928.5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20.5%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2,928.5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20.5%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10,629.8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74.5%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20,618.0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5,232.0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5,229.5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5,229.5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15,386.0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74.6%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2,752,427.2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34.2%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2,553,851.3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 dirty="0">
                          <a:effectLst/>
                          <a:latin typeface="Arial" panose="020B0604020202020204" pitchFamily="34" charset="0"/>
                        </a:rPr>
                        <a:t>2,547,429.1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5,296,264.3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65.8%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313,139.5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78,666.1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75,890.4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644,579.4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48,811.6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8,526.4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8,502.6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142,161.3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74.4%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3,132,073.9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effectLst/>
                          <a:latin typeface="Arial" panose="020B0604020202020204" pitchFamily="34" charset="0"/>
                        </a:rPr>
                        <a:t>34.0%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2,658,739.3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effectLst/>
                          <a:latin typeface="Arial" panose="020B0604020202020204" pitchFamily="34" charset="0"/>
                        </a:rPr>
                        <a:t>28.9%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2,649,517.7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effectLst/>
                          <a:latin typeface="Arial" panose="020B0604020202020204" pitchFamily="34" charset="0"/>
                        </a:rPr>
                        <a:t>28.8%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6,083,005.0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 dirty="0">
                          <a:effectLst/>
                          <a:latin typeface="Arial" panose="020B0604020202020204" pitchFamily="34" charset="0"/>
                        </a:rPr>
                        <a:t>66.0%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3BAE47-83EC-4EEF-8276-025E64B6B1A8}"/>
              </a:ext>
            </a:extLst>
          </p:cNvPr>
          <p:cNvSpPr txBox="1"/>
          <p:nvPr/>
        </p:nvSpPr>
        <p:spPr>
          <a:xfrm>
            <a:off x="1161578" y="6386838"/>
            <a:ext cx="12643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Bloqueado:$535,294</a:t>
            </a: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Mayo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02017"/>
              </p:ext>
            </p:extLst>
          </p:nvPr>
        </p:nvGraphicFramePr>
        <p:xfrm>
          <a:off x="1267362" y="2848167"/>
          <a:ext cx="8915402" cy="1752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85099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906,907.6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469,239.3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432,566.2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429,858.5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437,668.3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4,382,809.8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2,283,188.0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2,121,285.1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2,117,570.6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2,099,621.8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2,758,974.1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2,758,974.1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2,752,427.2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2,553,851.3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2,547,429.1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5,296,264.3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Mayo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441288"/>
              </p:ext>
            </p:extLst>
          </p:nvPr>
        </p:nvGraphicFramePr>
        <p:xfrm>
          <a:off x="1398799" y="1710927"/>
          <a:ext cx="8650978" cy="4385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257">
                  <a:extLst>
                    <a:ext uri="{9D8B030D-6E8A-4147-A177-3AD203B41FA5}">
                      <a16:colId xmlns:a16="http://schemas.microsoft.com/office/drawing/2014/main" val="3200691835"/>
                    </a:ext>
                  </a:extLst>
                </a:gridCol>
                <a:gridCol w="1097143">
                  <a:extLst>
                    <a:ext uri="{9D8B030D-6E8A-4147-A177-3AD203B41FA5}">
                      <a16:colId xmlns:a16="http://schemas.microsoft.com/office/drawing/2014/main" val="2834301987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589546572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047504635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109433410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810587988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4231110714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383842504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320513915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2582831171"/>
                    </a:ext>
                  </a:extLst>
                </a:gridCol>
              </a:tblGrid>
              <a:tr h="3514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Apropiación. Vigente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Compromiso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compromisos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 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extLst>
                  <a:ext uri="{0D108BD9-81ED-4DB2-BD59-A6C34878D82A}">
                    <a16:rowId xmlns:a16="http://schemas.microsoft.com/office/drawing/2014/main" val="138432038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GESTION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906,907.6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469,239.3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432,566.2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429,858.5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437,668.3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1367754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BOGOTA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743,003.7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316,823.7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283,822.7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283,822.7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426,180.0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5290747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MEDELLIN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565,086.1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321,773.4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293,534.3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291,323.6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243,312.7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29642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CALI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376,412.5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198,787.7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188,317.5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188,312.8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177,624.9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31816928"/>
                  </a:ext>
                </a:extLst>
              </a:tr>
              <a:tr h="20873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CUNDINAMARCA - AMAZONAS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289,856.7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146,901.6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137,891.4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137,888.4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142,955.0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007481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BUCARAMANGA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241,774.4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127,105.5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119,964.7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119,623.4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114,668.8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963253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TUNJA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217,299.8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120,861.7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114,768.2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114,199.1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96,438.1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709206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BARRANQUILLA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185,889.0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107,250.5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102,098.5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102,097.2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78,638.6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261929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NEIVA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176,141.9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87,858.6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83,394.2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83,283.4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88,283.3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284558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CARTAGENA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169,301.2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89,740.1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83,853.3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83,764.8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79,561.1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968884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PASTO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168,958.5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97,903.1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91,873.7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91,848.9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71,055.5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245122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CUCUTA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159,284.4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86,018.9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81,903.4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81,837.0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73,265.4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21428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IBAGUE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157,015.4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83,122.7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77,578.3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77,578.3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73,892.7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207577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VILLAVICENCIO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121,620.6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65,212.7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60,924.2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60,743.4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56,408.0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239691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MANIZALES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118,641.2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63,548.4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59,478.8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59,478.8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55,092.8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5862733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VALLEDUPAR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114,856.2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65,661.6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59,649.1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59,649.1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49,194.5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9831140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SANTA MARTA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107,478.8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56,875.7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54,252.7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54,251.0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50,603.1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688132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POPAYAN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105,675.7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53,414.7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53,414.0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49,419.6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2172290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MONTERIA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95,017.6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50,756.4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46,030.8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46,030.8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44,261.3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0416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PEREIRA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90,495.4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50,443.1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44,156.0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44,045.9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40,052.3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709236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SINCELEJO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74,281.0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38,793.8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35,429.2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35,429.2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35,487.2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57064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ARMENIA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67,262.1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35,047.3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33,170.7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33,170.7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32,214.7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54466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RIOHACHA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34,474.6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16,085.9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15,546.5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15,546.0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18,388.8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3453060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 QUIBDO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2,983.0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359.4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2,623.6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942091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Sin asignar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2,758,974.1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2,758,974.1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6112472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Total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2,752,427.2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2,553,851.3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2,547,429.1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5,296,264.3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641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Mayo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9B38837-6312-4AF7-B500-4E13C6102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45905"/>
              </p:ext>
            </p:extLst>
          </p:nvPr>
        </p:nvGraphicFramePr>
        <p:xfrm>
          <a:off x="1384300" y="2886075"/>
          <a:ext cx="9423400" cy="138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8225803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95640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7625232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9347091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910762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2100544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920585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8526064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2679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2406673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effectLst/>
                        </a:rPr>
                        <a:t>Nivel Central y Seccionales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 err="1">
                          <a:effectLst/>
                        </a:rPr>
                        <a:t>Apr</a:t>
                      </a:r>
                      <a:r>
                        <a:rPr lang="es-MX" sz="1200" u="none" strike="noStrike" dirty="0">
                          <a:effectLst/>
                        </a:rPr>
                        <a:t>. Vigente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Obligación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efectiva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Saldo por ejecutar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% Por ejecutar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4753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Nivel Central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608,590.0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287,525.4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77,707.7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74,982.8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321,064.7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52.8%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40332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BID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48,811.6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8,526.4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8,502.6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142,161.3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74.4%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8779496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Seccionales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180,128.9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25,614.1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958.4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907.6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154,514.7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503948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Sin asignar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169,000.0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effectLst/>
                          <a:latin typeface="Arial" panose="020B0604020202020204" pitchFamily="34" charset="0"/>
                        </a:rPr>
                        <a:t>169,000.0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9009290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Total 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361,951.1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87,192.4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84,393.0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786,740.7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727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84435"/>
              </p:ext>
            </p:extLst>
          </p:nvPr>
        </p:nvGraphicFramePr>
        <p:xfrm>
          <a:off x="775265" y="1954924"/>
          <a:ext cx="9962073" cy="4398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872">
                  <a:extLst>
                    <a:ext uri="{9D8B030D-6E8A-4147-A177-3AD203B41FA5}">
                      <a16:colId xmlns:a16="http://schemas.microsoft.com/office/drawing/2014/main" val="3265057757"/>
                    </a:ext>
                  </a:extLst>
                </a:gridCol>
                <a:gridCol w="1793910">
                  <a:extLst>
                    <a:ext uri="{9D8B030D-6E8A-4147-A177-3AD203B41FA5}">
                      <a16:colId xmlns:a16="http://schemas.microsoft.com/office/drawing/2014/main" val="1630937510"/>
                    </a:ext>
                  </a:extLst>
                </a:gridCol>
                <a:gridCol w="988852">
                  <a:extLst>
                    <a:ext uri="{9D8B030D-6E8A-4147-A177-3AD203B41FA5}">
                      <a16:colId xmlns:a16="http://schemas.microsoft.com/office/drawing/2014/main" val="31406728"/>
                    </a:ext>
                  </a:extLst>
                </a:gridCol>
                <a:gridCol w="736329">
                  <a:extLst>
                    <a:ext uri="{9D8B030D-6E8A-4147-A177-3AD203B41FA5}">
                      <a16:colId xmlns:a16="http://schemas.microsoft.com/office/drawing/2014/main" val="1653796934"/>
                    </a:ext>
                  </a:extLst>
                </a:gridCol>
                <a:gridCol w="636104">
                  <a:extLst>
                    <a:ext uri="{9D8B030D-6E8A-4147-A177-3AD203B41FA5}">
                      <a16:colId xmlns:a16="http://schemas.microsoft.com/office/drawing/2014/main" val="2811487995"/>
                    </a:ext>
                  </a:extLst>
                </a:gridCol>
                <a:gridCol w="564543">
                  <a:extLst>
                    <a:ext uri="{9D8B030D-6E8A-4147-A177-3AD203B41FA5}">
                      <a16:colId xmlns:a16="http://schemas.microsoft.com/office/drawing/2014/main" val="3570263840"/>
                    </a:ext>
                  </a:extLst>
                </a:gridCol>
                <a:gridCol w="556591">
                  <a:extLst>
                    <a:ext uri="{9D8B030D-6E8A-4147-A177-3AD203B41FA5}">
                      <a16:colId xmlns:a16="http://schemas.microsoft.com/office/drawing/2014/main" val="4218869863"/>
                    </a:ext>
                  </a:extLst>
                </a:gridCol>
                <a:gridCol w="492981">
                  <a:extLst>
                    <a:ext uri="{9D8B030D-6E8A-4147-A177-3AD203B41FA5}">
                      <a16:colId xmlns:a16="http://schemas.microsoft.com/office/drawing/2014/main" val="1884076416"/>
                    </a:ext>
                  </a:extLst>
                </a:gridCol>
                <a:gridCol w="565580">
                  <a:extLst>
                    <a:ext uri="{9D8B030D-6E8A-4147-A177-3AD203B41FA5}">
                      <a16:colId xmlns:a16="http://schemas.microsoft.com/office/drawing/2014/main" val="1226139622"/>
                    </a:ext>
                  </a:extLst>
                </a:gridCol>
                <a:gridCol w="444235">
                  <a:extLst>
                    <a:ext uri="{9D8B030D-6E8A-4147-A177-3AD203B41FA5}">
                      <a16:colId xmlns:a16="http://schemas.microsoft.com/office/drawing/2014/main" val="2777358461"/>
                    </a:ext>
                  </a:extLst>
                </a:gridCol>
                <a:gridCol w="595727">
                  <a:extLst>
                    <a:ext uri="{9D8B030D-6E8A-4147-A177-3AD203B41FA5}">
                      <a16:colId xmlns:a16="http://schemas.microsoft.com/office/drawing/2014/main" val="2004647393"/>
                    </a:ext>
                  </a:extLst>
                </a:gridCol>
                <a:gridCol w="429992">
                  <a:extLst>
                    <a:ext uri="{9D8B030D-6E8A-4147-A177-3AD203B41FA5}">
                      <a16:colId xmlns:a16="http://schemas.microsoft.com/office/drawing/2014/main" val="1069815034"/>
                    </a:ext>
                  </a:extLst>
                </a:gridCol>
                <a:gridCol w="564542">
                  <a:extLst>
                    <a:ext uri="{9D8B030D-6E8A-4147-A177-3AD203B41FA5}">
                      <a16:colId xmlns:a16="http://schemas.microsoft.com/office/drawing/2014/main" val="3633625489"/>
                    </a:ext>
                  </a:extLst>
                </a:gridCol>
                <a:gridCol w="535815">
                  <a:extLst>
                    <a:ext uri="{9D8B030D-6E8A-4147-A177-3AD203B41FA5}">
                      <a16:colId xmlns:a16="http://schemas.microsoft.com/office/drawing/2014/main" val="1952112601"/>
                    </a:ext>
                  </a:extLst>
                </a:gridCol>
              </a:tblGrid>
              <a:tr h="5084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u="none" strike="noStrike" dirty="0">
                          <a:effectLst/>
                        </a:rPr>
                        <a:t>DEPENDENCIA EJECCUTORA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u="none" strike="noStrike" dirty="0">
                          <a:effectLst/>
                        </a:rPr>
                        <a:t>PROYECTO 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u="none" strike="noStrike">
                          <a:effectLst/>
                        </a:rPr>
                        <a:t>NIVEL CENTRAL Y SECCIONALES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APR. VIGENTE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COMPROMISO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% EJECUCIÓN NIVEL COMPROMISO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OBLIGACION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% EJECUCIÓN EFECTIVA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PAGOS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% EJECUCIÓN NIVEL 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SALDO POR EJECUTAR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% POR EJECUTAR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u="none" strike="noStrike" dirty="0">
                          <a:effectLst/>
                        </a:rPr>
                        <a:t>Saldos por ejecutar en Seccionales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Saldos por ejecutar NC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855963510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12,253.4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11,651.1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4251356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C-2701-0800-23-20111D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880731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C-2701-0800-25-20111D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27,500.8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27,230.5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584.5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270.3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73573559"/>
                  </a:ext>
                </a:extLst>
              </a:tr>
              <a:tr h="429112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634097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C-2701-0800-36-20111A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284,470.6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115,095.8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26,088.0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23,376.9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169,374.8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169,374.8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601181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C-2701-0800-37-20111D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203,197.4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15,241.4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187,956.0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113,341.7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74,614.3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22512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C-2701-0800-38-20111D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81911768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54,105.6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28,534.7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713.0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713.0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25,571.0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6,662.4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18,908.5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2087459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C-2701-0800-40-20111A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315,714.7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74,956.0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51,133.8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51,070.0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240,758.6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76.3%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33,130.6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207,628.1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25914719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10,580.0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7,250.0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94546688"/>
                  </a:ext>
                </a:extLst>
              </a:tr>
              <a:tr h="17536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48,811.6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8,526.4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8,502.6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142,161.3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142,161.3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5741764"/>
                  </a:ext>
                </a:extLst>
              </a:tr>
              <a:tr h="1189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sng" strike="noStrike" dirty="0">
                          <a:effectLst/>
                        </a:rPr>
                        <a:t>Total general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361,951.1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87,192.4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84,393.0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786,740.7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154,514.7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632,226.0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8594668"/>
                  </a:ext>
                </a:extLst>
              </a:tr>
            </a:tbl>
          </a:graphicData>
        </a:graphic>
      </p:graphicFrame>
      <p:sp>
        <p:nvSpPr>
          <p:cNvPr id="13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Mayo  de  2024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5525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9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0893" y="1012983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a Mayo  de  2024 – Horizonte de ejecución 10 meses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38DD33-3F95-446B-99DC-FA287DA7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93" y="1293484"/>
            <a:ext cx="9240768" cy="47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Props1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C8DA5-2E41-45E5-9502-5D149498A042}">
  <ds:schemaRefs>
    <ds:schemaRef ds:uri="http://www.w3.org/XML/1998/namespace"/>
    <ds:schemaRef ds:uri="http://schemas.microsoft.com/office/infopath/2007/PartnerControls"/>
    <ds:schemaRef ds:uri="fbf56f25-cbbb-4cbe-ae8a-427ea759e049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28603d8a-9efa-47f7-9310-b65af995be8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8351</TotalTime>
  <Words>2357</Words>
  <Application>Microsoft Office PowerPoint</Application>
  <PresentationFormat>Panorámica</PresentationFormat>
  <Paragraphs>1128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Montserrat Medium</vt:lpstr>
      <vt:lpstr>Calibri</vt:lpstr>
      <vt:lpstr>Arial Narrow</vt:lpstr>
      <vt:lpstr>Arial</vt:lpstr>
      <vt:lpstr>Montserrat Light</vt:lpstr>
      <vt:lpstr>Trebuchet MS</vt:lpstr>
      <vt:lpstr>Montserrat</vt:lpstr>
      <vt:lpstr>Montserrat SemiBold</vt:lpstr>
      <vt:lpstr>Calibri Light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  Amado Gutierrez</cp:lastModifiedBy>
  <cp:revision>597</cp:revision>
  <cp:lastPrinted>2024-06-04T14:53:24Z</cp:lastPrinted>
  <dcterms:created xsi:type="dcterms:W3CDTF">2022-07-27T10:12:18Z</dcterms:created>
  <dcterms:modified xsi:type="dcterms:W3CDTF">2024-06-04T20:23:42Z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