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4" r:id="rId4"/>
  </p:sldMasterIdLst>
  <p:notesMasterIdLst>
    <p:notesMasterId r:id="rId23"/>
  </p:notesMasterIdLst>
  <p:sldIdLst>
    <p:sldId id="256" r:id="rId5"/>
    <p:sldId id="492" r:id="rId6"/>
    <p:sldId id="490" r:id="rId7"/>
    <p:sldId id="461" r:id="rId8"/>
    <p:sldId id="491" r:id="rId9"/>
    <p:sldId id="478" r:id="rId10"/>
    <p:sldId id="482" r:id="rId11"/>
    <p:sldId id="484" r:id="rId12"/>
    <p:sldId id="489" r:id="rId13"/>
    <p:sldId id="468" r:id="rId14"/>
    <p:sldId id="485" r:id="rId15"/>
    <p:sldId id="469" r:id="rId16"/>
    <p:sldId id="470" r:id="rId17"/>
    <p:sldId id="472" r:id="rId18"/>
    <p:sldId id="471" r:id="rId19"/>
    <p:sldId id="473" r:id="rId20"/>
    <p:sldId id="493" r:id="rId21"/>
    <p:sldId id="494" r:id="rId22"/>
  </p:sldIdLst>
  <p:sldSz cx="12192000" cy="6858000"/>
  <p:notesSz cx="7004050" cy="92964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Light" panose="00000400000000000000" pitchFamily="2" charset="0"/>
      <p:regular r:id="rId32"/>
      <p:italic r:id="rId33"/>
    </p:embeddedFont>
    <p:embeddedFont>
      <p:font typeface="Montserrat Medium" panose="00000600000000000000" pitchFamily="2" charset="0"/>
      <p:regular r:id="rId34"/>
      <p:italic r:id="rId35"/>
    </p:embeddedFont>
    <p:embeddedFont>
      <p:font typeface="Montserrat SemiBold" panose="00000700000000000000" pitchFamily="2" charset="0"/>
      <p:regular r:id="rId36"/>
      <p:bold r:id="rId37"/>
      <p:italic r:id="rId38"/>
      <p:bold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100D44-D356-9B40-AD8E-D8DFEB3CC077}">
          <p14:sldIdLst>
            <p14:sldId id="256"/>
            <p14:sldId id="492"/>
            <p14:sldId id="490"/>
            <p14:sldId id="461"/>
            <p14:sldId id="491"/>
            <p14:sldId id="478"/>
            <p14:sldId id="482"/>
            <p14:sldId id="484"/>
            <p14:sldId id="489"/>
            <p14:sldId id="468"/>
            <p14:sldId id="485"/>
            <p14:sldId id="469"/>
            <p14:sldId id="470"/>
            <p14:sldId id="472"/>
            <p14:sldId id="471"/>
            <p14:sldId id="473"/>
            <p14:sldId id="493"/>
            <p14:sldId id="4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6E"/>
    <a:srgbClr val="0ED374"/>
    <a:srgbClr val="009999"/>
    <a:srgbClr val="F6C041"/>
    <a:srgbClr val="01ADEE"/>
    <a:srgbClr val="EE7D2D"/>
    <a:srgbClr val="002A41"/>
    <a:srgbClr val="7557C5"/>
    <a:srgbClr val="383890"/>
    <a:srgbClr val="715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>
        <p:scale>
          <a:sx n="100" d="100"/>
          <a:sy n="100" d="100"/>
        </p:scale>
        <p:origin x="834" y="126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Noviembre%202024%20Vigencia%20%20y%20Reser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Noviembre%202024%20Vigencia%20%20y%20Reserv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hernanm\Documents\1.1.%20%20%20Ejecucion%20Presupuestal%20Gastos\13.%20Ejecucion%20Presupuestal%202023\Ejecucion%20vigencia%202023\ejecucion%20diciembre%2030%20de%202023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Noviembre%202024%20Vigencia%20%20y%20Reserv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Noviembre%202024%20Vigencia%20%20y%20Reserv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44603018372704"/>
          <c:y val="0.1925812158961161"/>
          <c:w val="0.60835793963254592"/>
          <c:h val="0.799689918134506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41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08-46FE-8869-7D85FDE915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08-46FE-8869-7D85FDE915A3}"/>
              </c:ext>
            </c:extLst>
          </c:dPt>
          <c:dPt>
            <c:idx val="2"/>
            <c:bubble3D val="0"/>
            <c:spPr>
              <a:solidFill>
                <a:srgbClr val="AFAF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08-46FE-8869-7D85FDE915A3}"/>
              </c:ext>
            </c:extLst>
          </c:dPt>
          <c:dPt>
            <c:idx val="3"/>
            <c:bubble3D val="0"/>
            <c:spPr>
              <a:solidFill>
                <a:srgbClr val="E1D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08-46FE-8869-7D85FDE915A3}"/>
              </c:ext>
            </c:extLst>
          </c:dPt>
          <c:dPt>
            <c:idx val="4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08-46FE-8869-7D85FDE915A3}"/>
              </c:ext>
            </c:extLst>
          </c:dPt>
          <c:dPt>
            <c:idx val="5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08-46FE-8869-7D85FDE915A3}"/>
              </c:ext>
            </c:extLst>
          </c:dPt>
          <c:dPt>
            <c:idx val="6"/>
            <c:bubble3D val="0"/>
            <c:spPr>
              <a:solidFill>
                <a:srgbClr val="32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408-46FE-8869-7D85FDE915A3}"/>
              </c:ext>
            </c:extLst>
          </c:dPt>
          <c:dPt>
            <c:idx val="7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408-46FE-8869-7D85FDE915A3}"/>
              </c:ext>
            </c:extLst>
          </c:dPt>
          <c:dLbls>
            <c:dLbl>
              <c:idx val="0"/>
              <c:layout>
                <c:manualLayout>
                  <c:x val="0.14453145505249335"/>
                  <c:y val="-0.225930380367807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442093175853018"/>
                      <c:h val="0.15270992790273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08-46FE-8869-7D85FDE915A3}"/>
                </c:ext>
              </c:extLst>
            </c:dLbl>
            <c:dLbl>
              <c:idx val="1"/>
              <c:layout>
                <c:manualLayout>
                  <c:x val="0.22204550114829405"/>
                  <c:y val="-0.162601604102223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619545603674539"/>
                      <c:h val="0.14244035290680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408-46FE-8869-7D85FDE915A3}"/>
                </c:ext>
              </c:extLst>
            </c:dLbl>
            <c:dLbl>
              <c:idx val="2"/>
              <c:layout>
                <c:manualLayout>
                  <c:x val="0.20790251804461943"/>
                  <c:y val="-6.332904580823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893680282152232"/>
                      <c:h val="0.1429182520266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408-46FE-8869-7D85FDE915A3}"/>
                </c:ext>
              </c:extLst>
            </c:dLbl>
            <c:dLbl>
              <c:idx val="3"/>
              <c:layout>
                <c:manualLayout>
                  <c:x val="0.20312510252624663"/>
                  <c:y val="0.109541998518593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359600557742781"/>
                      <c:h val="0.132648677030761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408-46FE-8869-7D85FDE915A3}"/>
                </c:ext>
              </c:extLst>
            </c:dLbl>
            <c:dLbl>
              <c:idx val="4"/>
              <c:layout>
                <c:manualLayout>
                  <c:x val="5.2083333333333336E-2"/>
                  <c:y val="-1.2551557776136722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7408-46FE-8869-7D85FDE915A3}"/>
                </c:ext>
              </c:extLst>
            </c:dLbl>
            <c:dLbl>
              <c:idx val="5"/>
              <c:layout>
                <c:manualLayout>
                  <c:x val="-0.22916666666666666"/>
                  <c:y val="-7.18870249715093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08-46FE-8869-7D85FDE915A3}"/>
                </c:ext>
              </c:extLst>
            </c:dLbl>
            <c:dLbl>
              <c:idx val="6"/>
              <c:layout>
                <c:manualLayout>
                  <c:x val="-0.20312469242125986"/>
                  <c:y val="-0.210526152645237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062643536745405"/>
                      <c:h val="0.162979502898661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408-46FE-8869-7D85FDE915A3}"/>
                </c:ext>
              </c:extLst>
            </c:dLbl>
            <c:dLbl>
              <c:idx val="7"/>
              <c:layout>
                <c:manualLayout>
                  <c:x val="-3.9063525262466713E-3"/>
                  <c:y val="-0.217372401204532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323921423884512"/>
                      <c:h val="0.14928673623742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408-46FE-8869-7D85FDE91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'[Ejecucion Noviembre 2024 Vigencia  y Reserva.xlsx]EP - UNIDAD'!$B$7:$B$14</c:f>
              <c:strCache>
                <c:ptCount val="8"/>
                <c:pt idx="0">
                  <c:v>Consejo Superior de la Judicatura</c:v>
                </c:pt>
                <c:pt idx="1">
                  <c:v>Corte Suprema de Justicia</c:v>
                </c:pt>
                <c:pt idx="2">
                  <c:v>Consejo de Estado</c:v>
                </c:pt>
                <c:pt idx="3">
                  <c:v>Corte Constitucional</c:v>
                </c:pt>
                <c:pt idx="4">
                  <c:v>Tribunales y Juzgados</c:v>
                </c:pt>
                <c:pt idx="5">
                  <c:v>Comision Nacional de Disciplina Judicial</c:v>
                </c:pt>
                <c:pt idx="6">
                  <c:v>Inv. Fondos Especiales y Otros</c:v>
                </c:pt>
                <c:pt idx="7">
                  <c:v>Inv. Recursos Crédito Externo BID</c:v>
                </c:pt>
              </c:strCache>
            </c:strRef>
          </c:cat>
          <c:val>
            <c:numRef>
              <c:f>'[Ejecucion Noviembre 2024 Vigencia  y Reserva.xlsx]EP - UNIDAD'!$H$7:$H$14</c:f>
              <c:numCache>
                <c:formatCode>0.0%</c:formatCode>
                <c:ptCount val="8"/>
                <c:pt idx="0">
                  <c:v>0.12623702183290736</c:v>
                </c:pt>
                <c:pt idx="1">
                  <c:v>3.311240340125219E-2</c:v>
                </c:pt>
                <c:pt idx="2">
                  <c:v>2.9875191936637482E-2</c:v>
                </c:pt>
                <c:pt idx="3">
                  <c:v>1.213888590123951E-2</c:v>
                </c:pt>
                <c:pt idx="4">
                  <c:v>0.6577827494588413</c:v>
                </c:pt>
                <c:pt idx="5">
                  <c:v>2.3766367466395301E-2</c:v>
                </c:pt>
                <c:pt idx="6">
                  <c:v>9.762130701060126E-2</c:v>
                </c:pt>
                <c:pt idx="7">
                  <c:v>1.9466072992125553E-2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408-46FE-8869-7D85FDE91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44603018372704"/>
          <c:y val="0.1925812158961161"/>
          <c:w val="0.60835793963254592"/>
          <c:h val="0.799689918134506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B3-4350-A078-B465F7F1E9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B3-4350-A078-B465F7F1E91D}"/>
              </c:ext>
            </c:extLst>
          </c:dPt>
          <c:dPt>
            <c:idx val="2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B3-4350-A078-B465F7F1E91D}"/>
              </c:ext>
            </c:extLst>
          </c:dPt>
          <c:dPt>
            <c:idx val="3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B3-4350-A078-B465F7F1E91D}"/>
              </c:ext>
            </c:extLst>
          </c:dPt>
          <c:dPt>
            <c:idx val="4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B3-4350-A078-B465F7F1E91D}"/>
              </c:ext>
            </c:extLst>
          </c:dPt>
          <c:dPt>
            <c:idx val="5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B3-4350-A078-B465F7F1E91D}"/>
              </c:ext>
            </c:extLst>
          </c:dPt>
          <c:dPt>
            <c:idx val="6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B3-4350-A078-B465F7F1E91D}"/>
              </c:ext>
            </c:extLst>
          </c:dPt>
          <c:dPt>
            <c:idx val="7"/>
            <c:bubble3D val="0"/>
            <c:spPr>
              <a:solidFill>
                <a:srgbClr val="32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1B3-4350-A078-B465F7F1E91D}"/>
              </c:ext>
            </c:extLst>
          </c:dPt>
          <c:dPt>
            <c:idx val="8"/>
            <c:bubble3D val="0"/>
            <c:spPr>
              <a:solidFill>
                <a:srgbClr val="AFAF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1B3-4350-A078-B465F7F1E91D}"/>
              </c:ext>
            </c:extLst>
          </c:dPt>
          <c:dLbls>
            <c:dLbl>
              <c:idx val="0"/>
              <c:layout>
                <c:manualLayout>
                  <c:x val="-3.5727472840324265E-2"/>
                  <c:y val="-1.1557634207354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442093175853018"/>
                      <c:h val="0.15270992790273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B3-4350-A078-B465F7F1E91D}"/>
                </c:ext>
              </c:extLst>
            </c:dLbl>
            <c:dLbl>
              <c:idx val="1"/>
              <c:layout>
                <c:manualLayout>
                  <c:x val="-0.1737401578123576"/>
                  <c:y val="-7.49037151538882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313328641899983"/>
                      <c:h val="0.14244044712894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1B3-4350-A078-B465F7F1E91D}"/>
                </c:ext>
              </c:extLst>
            </c:dLbl>
            <c:dLbl>
              <c:idx val="2"/>
              <c:layout>
                <c:manualLayout>
                  <c:x val="-0.23751975534332798"/>
                  <c:y val="-0.19649973030780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244873073140489"/>
                      <c:h val="0.14291819490114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1B3-4350-A078-B465F7F1E91D}"/>
                </c:ext>
              </c:extLst>
            </c:dLbl>
            <c:dLbl>
              <c:idx val="3"/>
              <c:layout>
                <c:manualLayout>
                  <c:x val="-7.1768233593062659E-3"/>
                  <c:y val="-5.76455883906271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098358622298405"/>
                      <c:h val="0.14239287695462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1B3-4350-A078-B465F7F1E91D}"/>
                </c:ext>
              </c:extLst>
            </c:dLbl>
            <c:dLbl>
              <c:idx val="4"/>
              <c:layout>
                <c:manualLayout>
                  <c:x val="-0.21177378349974485"/>
                  <c:y val="-0.220868830870894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41B3-4350-A078-B465F7F1E91D}"/>
                </c:ext>
              </c:extLst>
            </c:dLbl>
            <c:dLbl>
              <c:idx val="5"/>
              <c:layout>
                <c:manualLayout>
                  <c:x val="0.21756169025719849"/>
                  <c:y val="-0.231042454334550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B3-4350-A078-B465F7F1E91D}"/>
                </c:ext>
              </c:extLst>
            </c:dLbl>
            <c:dLbl>
              <c:idx val="6"/>
              <c:layout>
                <c:manualLayout>
                  <c:x val="-1.1743771217130739E-2"/>
                  <c:y val="-0.233612778269535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323921423884512"/>
                      <c:h val="0.14928673623742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1B3-4350-A078-B465F7F1E91D}"/>
                </c:ext>
              </c:extLst>
            </c:dLbl>
            <c:dLbl>
              <c:idx val="7"/>
              <c:layout>
                <c:manualLayout>
                  <c:x val="9.1435638258809421E-3"/>
                  <c:y val="-4.87223444014124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37780238917517"/>
                      <c:h val="0.199661228747832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1B3-4350-A078-B465F7F1E91D}"/>
                </c:ext>
              </c:extLst>
            </c:dLbl>
            <c:dLbl>
              <c:idx val="8"/>
              <c:layout>
                <c:manualLayout>
                  <c:x val="0.23667976112773764"/>
                  <c:y val="-0.168899182688139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24304806305578"/>
                      <c:h val="0.12540930170820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41B3-4350-A078-B465F7F1E9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'[Ejecucion Noviembre 2024 Vigencia  y Reserva.xlsx]EP - GASTO'!$B$7:$B$12,'[Ejecucion Noviembre 2024 Vigencia  y Reserva.xlsx]EP - GASTO'!$B$14:$B$16</c:f>
              <c:strCache>
                <c:ptCount val="9"/>
                <c:pt idx="0">
                  <c:v>Gastos de Personal - Permanente </c:v>
                </c:pt>
                <c:pt idx="1">
                  <c:v>Gastos de Personal - Temporal </c:v>
                </c:pt>
                <c:pt idx="2">
                  <c:v>Adquisición Bienes y Servicios </c:v>
                </c:pt>
                <c:pt idx="3">
                  <c:v>Transferencias corrientes</c:v>
                </c:pt>
                <c:pt idx="4">
                  <c:v>Disminución de pasivos </c:v>
                </c:pt>
                <c:pt idx="5">
                  <c:v>Gastos por tributos, multas, sanciones e intereses de mora </c:v>
                </c:pt>
                <c:pt idx="6">
                  <c:v>Servicio de la Deuda Pública</c:v>
                </c:pt>
                <c:pt idx="7">
                  <c:v>Inversión – Fondos Especiales y Otros Recursos Tesoro </c:v>
                </c:pt>
                <c:pt idx="8">
                  <c:v>Inversión – Recursos Crédito  Externo- BID</c:v>
                </c:pt>
              </c:strCache>
            </c:strRef>
          </c:cat>
          <c:val>
            <c:numRef>
              <c:f>'[Ejecucion Noviembre 2024 Vigencia  y Reserva.xlsx]EP - GASTO'!$H$7:$H$12,'[Ejecucion Noviembre 2024 Vigencia  y Reserva.xlsx]EP - GASTO'!$H$14:$H$16</c:f>
              <c:numCache>
                <c:formatCode>0.00%</c:formatCode>
                <c:ptCount val="9"/>
                <c:pt idx="0">
                  <c:v>0.72957943324057717</c:v>
                </c:pt>
                <c:pt idx="1">
                  <c:v>2.2478258369074886E-2</c:v>
                </c:pt>
                <c:pt idx="2">
                  <c:v>5.4316871621776196E-2</c:v>
                </c:pt>
                <c:pt idx="3">
                  <c:v>7.0658867518052781E-2</c:v>
                </c:pt>
                <c:pt idx="4">
                  <c:v>1.6584184225759194E-3</c:v>
                </c:pt>
                <c:pt idx="5">
                  <c:v>2.4170417054330032E-3</c:v>
                </c:pt>
                <c:pt idx="6">
                  <c:v>1.8037291197832851E-3</c:v>
                </c:pt>
                <c:pt idx="7">
                  <c:v>9.762130701060126E-2</c:v>
                </c:pt>
                <c:pt idx="8">
                  <c:v>1.9466072992125553E-2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1B3-4350-A078-B465F7F1E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Inversión 2023 Apropiado vs Comprometido</a:t>
            </a:r>
          </a:p>
        </c:rich>
      </c:tx>
      <c:layout>
        <c:manualLayout>
          <c:xMode val="edge"/>
          <c:yMode val="edge"/>
          <c:x val="0.229939334590600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1.757071492172212E-2"/>
          <c:y val="4.6497021820427635E-2"/>
          <c:w val="0.96778702264350946"/>
          <c:h val="0.8325314090321333"/>
        </c:manualLayout>
      </c:layout>
      <c:lineChart>
        <c:grouping val="standard"/>
        <c:varyColors val="0"/>
        <c:ser>
          <c:idx val="0"/>
          <c:order val="0"/>
          <c:tx>
            <c:strRef>
              <c:f>'Datos 2023'!$A$50</c:f>
              <c:strCache>
                <c:ptCount val="1"/>
                <c:pt idx="0">
                  <c:v>Apropiado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ED-47D3-A9D2-9B565DE8BE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ED-47D3-A9D2-9B565DE8BE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ED-47D3-A9D2-9B565DE8BE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ED-47D3-A9D2-9B565DE8BE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ED-47D3-A9D2-9B565DE8BE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ED-47D3-A9D2-9B565DE8BE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ED-47D3-A9D2-9B565DE8BE1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ED-47D3-A9D2-9B565DE8BE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ED-47D3-A9D2-9B565DE8BE1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ED-47D3-A9D2-9B565DE8BE1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ED-47D3-A9D2-9B565DE8BE1A}"/>
                </c:ext>
              </c:extLst>
            </c:dLbl>
            <c:dLbl>
              <c:idx val="11"/>
              <c:layout>
                <c:manualLayout>
                  <c:x val="-8.8231080654118856E-3"/>
                  <c:y val="-7.1247831612133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ED-47D3-A9D2-9B565DE8B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2023'!$B$50:$M$50</c:f>
              <c:numCache>
                <c:formatCode>#,##0.0,,</c:formatCode>
                <c:ptCount val="12"/>
                <c:pt idx="0">
                  <c:v>726909850000</c:v>
                </c:pt>
                <c:pt idx="1">
                  <c:v>726909850000</c:v>
                </c:pt>
                <c:pt idx="2">
                  <c:v>726909850000</c:v>
                </c:pt>
                <c:pt idx="3">
                  <c:v>726909850000</c:v>
                </c:pt>
                <c:pt idx="4">
                  <c:v>726909850000</c:v>
                </c:pt>
                <c:pt idx="5">
                  <c:v>726909850000</c:v>
                </c:pt>
                <c:pt idx="6">
                  <c:v>726909850000</c:v>
                </c:pt>
                <c:pt idx="7">
                  <c:v>726909850000</c:v>
                </c:pt>
                <c:pt idx="8">
                  <c:v>726909850000</c:v>
                </c:pt>
                <c:pt idx="9">
                  <c:v>726909850000</c:v>
                </c:pt>
                <c:pt idx="10">
                  <c:v>726909850000</c:v>
                </c:pt>
                <c:pt idx="11">
                  <c:v>726909850000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EED-47D3-A9D2-9B565DE8BE1A}"/>
            </c:ext>
          </c:extLst>
        </c:ser>
        <c:ser>
          <c:idx val="1"/>
          <c:order val="1"/>
          <c:tx>
            <c:strRef>
              <c:f>'Datos 2023'!$A$51</c:f>
              <c:strCache>
                <c:ptCount val="1"/>
                <c:pt idx="0">
                  <c:v>Comprometido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1.9716469566192132E-2"/>
                  <c:y val="3.4597486883800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ED-47D3-A9D2-9B565DE8B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2023'!$B$51:$M$51</c:f>
              <c:numCache>
                <c:formatCode>#,##0.0,,</c:formatCode>
                <c:ptCount val="12"/>
                <c:pt idx="0">
                  <c:v>182729070270.39999</c:v>
                </c:pt>
                <c:pt idx="1">
                  <c:v>189543084331.65997</c:v>
                </c:pt>
                <c:pt idx="2">
                  <c:v>197379502514.65997</c:v>
                </c:pt>
                <c:pt idx="3">
                  <c:v>224039381106.72998</c:v>
                </c:pt>
                <c:pt idx="4">
                  <c:v>238136720312.57001</c:v>
                </c:pt>
                <c:pt idx="5">
                  <c:v>340308615128.81</c:v>
                </c:pt>
                <c:pt idx="6">
                  <c:v>352821546006.40002</c:v>
                </c:pt>
                <c:pt idx="7">
                  <c:v>371428775041.81</c:v>
                </c:pt>
                <c:pt idx="8">
                  <c:v>423560677749.15997</c:v>
                </c:pt>
                <c:pt idx="9">
                  <c:v>491762054338.75</c:v>
                </c:pt>
                <c:pt idx="10">
                  <c:v>513346190676.12</c:v>
                </c:pt>
                <c:pt idx="11">
                  <c:v>709583487202.4801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EED-47D3-A9D2-9B565DE8BE1A}"/>
            </c:ext>
          </c:extLst>
        </c:ser>
        <c:ser>
          <c:idx val="2"/>
          <c:order val="2"/>
          <c:tx>
            <c:strRef>
              <c:f>'Datos 2023'!$A$52</c:f>
              <c:strCache>
                <c:ptCount val="1"/>
                <c:pt idx="0">
                  <c:v>Obligado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2023'!$B$52:$M$52</c:f>
            </c:numRef>
          </c:val>
          <c:smooth val="0"/>
          <c:extLst>
            <c:ext xmlns:c16="http://schemas.microsoft.com/office/drawing/2014/chart" uri="{C3380CC4-5D6E-409C-BE32-E72D297353CC}">
              <c16:uniqueId val="{0000000F-7EED-47D3-A9D2-9B565DE8BE1A}"/>
            </c:ext>
          </c:extLst>
        </c:ser>
        <c:ser>
          <c:idx val="3"/>
          <c:order val="3"/>
          <c:tx>
            <c:strRef>
              <c:f>'Datos 2023'!$A$53</c:f>
              <c:strCache>
                <c:ptCount val="1"/>
                <c:pt idx="0">
                  <c:v>Pagado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2023'!$B$53:$M$53</c:f>
            </c:numRef>
          </c:val>
          <c:smooth val="0"/>
          <c:extLst>
            <c:ext xmlns:c16="http://schemas.microsoft.com/office/drawing/2014/chart" uri="{C3380CC4-5D6E-409C-BE32-E72D297353CC}">
              <c16:uniqueId val="{00000010-7EED-47D3-A9D2-9B565DE8BE1A}"/>
            </c:ext>
          </c:extLst>
        </c:ser>
        <c:ser>
          <c:idx val="4"/>
          <c:order val="4"/>
          <c:tx>
            <c:strRef>
              <c:f>'Datos 2023'!$A$54</c:f>
              <c:strCache>
                <c:ptCount val="1"/>
                <c:pt idx="0">
                  <c:v>% Compromisos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2.7458162040960857E-2"/>
                  <c:y val="-2.2475603345962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ED-47D3-A9D2-9B565DE8BE1A}"/>
                </c:ext>
              </c:extLst>
            </c:dLbl>
            <c:dLbl>
              <c:idx val="8"/>
              <c:layout>
                <c:manualLayout>
                  <c:x val="-2.8815905824943353E-2"/>
                  <c:y val="-2.5153999357491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ED-47D3-A9D2-9B565DE8BE1A}"/>
                </c:ext>
              </c:extLst>
            </c:dLbl>
            <c:dLbl>
              <c:idx val="9"/>
              <c:layout>
                <c:manualLayout>
                  <c:x val="-3.0397953739519822E-2"/>
                  <c:y val="-2.934306261965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ED-47D3-A9D2-9B565DE8BE1A}"/>
                </c:ext>
              </c:extLst>
            </c:dLbl>
            <c:dLbl>
              <c:idx val="10"/>
              <c:layout>
                <c:manualLayout>
                  <c:x val="-2.8924557233925202E-2"/>
                  <c:y val="-2.7320789219391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ED-47D3-A9D2-9B565DE8B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2023'!$B$54:$M$54</c:f>
              <c:numCache>
                <c:formatCode>0.0%</c:formatCode>
                <c:ptCount val="12"/>
                <c:pt idx="0">
                  <c:v>0.25137789819521633</c:v>
                </c:pt>
                <c:pt idx="1">
                  <c:v>0.26075184471865387</c:v>
                </c:pt>
                <c:pt idx="2">
                  <c:v>0.27153229869516826</c:v>
                </c:pt>
                <c:pt idx="3">
                  <c:v>0.30820793129537311</c:v>
                </c:pt>
                <c:pt idx="4">
                  <c:v>0.32760144922038131</c:v>
                </c:pt>
                <c:pt idx="5">
                  <c:v>0.46815793613033307</c:v>
                </c:pt>
                <c:pt idx="6">
                  <c:v>0.48537180505450578</c:v>
                </c:pt>
                <c:pt idx="7">
                  <c:v>0.51096951711661354</c:v>
                </c:pt>
                <c:pt idx="8">
                  <c:v>0.58268666705941596</c:v>
                </c:pt>
                <c:pt idx="9">
                  <c:v>0.67651037379497614</c:v>
                </c:pt>
                <c:pt idx="10">
                  <c:v>0.7062033767682746</c:v>
                </c:pt>
                <c:pt idx="11">
                  <c:v>0.9761643582109667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EED-47D3-A9D2-9B565DE8BE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1749008"/>
        <c:axId val="400319024"/>
      </c:lineChart>
      <c:catAx>
        <c:axId val="5217490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0319024"/>
        <c:crosses val="autoZero"/>
        <c:auto val="1"/>
        <c:lblAlgn val="ctr"/>
        <c:lblOffset val="100"/>
        <c:noMultiLvlLbl val="0"/>
      </c:catAx>
      <c:valAx>
        <c:axId val="400319024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,," sourceLinked="1"/>
        <c:majorTickMark val="none"/>
        <c:minorTickMark val="none"/>
        <c:tickLblPos val="nextTo"/>
        <c:crossAx val="5217490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Inversion 2024</a:t>
            </a:r>
          </a:p>
          <a:p>
            <a:pPr>
              <a:defRPr b="1"/>
            </a:pPr>
            <a:r>
              <a:rPr lang="es-CO" b="1"/>
              <a:t>Apropiado vs Comprometido</a:t>
            </a:r>
          </a:p>
        </c:rich>
      </c:tx>
      <c:layout>
        <c:manualLayout>
          <c:xMode val="edge"/>
          <c:yMode val="edge"/>
          <c:x val="0.20725669573714584"/>
          <c:y val="1.1756054501388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2.9572572944974725E-2"/>
          <c:y val="9.537321999694065E-3"/>
          <c:w val="0.96775615994098707"/>
          <c:h val="0.73105518825301918"/>
        </c:manualLayout>
      </c:layout>
      <c:lineChart>
        <c:grouping val="standard"/>
        <c:varyColors val="0"/>
        <c:ser>
          <c:idx val="0"/>
          <c:order val="0"/>
          <c:tx>
            <c:strRef>
              <c:f>'[Ejecucion Noviembre 2024 Vigencia  y Reserva.xlsx]2024'!$A$50</c:f>
              <c:strCache>
                <c:ptCount val="1"/>
                <c:pt idx="0">
                  <c:v>Apropiado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0F-4860-B7C6-1056D912A63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0F-4860-B7C6-1056D912A63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0F-4860-B7C6-1056D912A63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0F-4860-B7C6-1056D912A63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0F-4860-B7C6-1056D912A63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0F-4860-B7C6-1056D912A63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0F-4860-B7C6-1056D912A63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0F-4860-B7C6-1056D912A63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B0F-4860-B7C6-1056D912A63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B0F-4860-B7C6-1056D912A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Noviembre 2024 Vigencia  y Reserva.xlsx]2024'!$B$49:$M$49</c:f>
              <c:strCache>
                <c:ptCount val="11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</c:strCache>
            </c:strRef>
          </c:cat>
          <c:val>
            <c:numRef>
              <c:f>'[Ejecucion Noviembre 2024 Vigencia  y Reserva.xlsx]2024'!$B$50:$M$50</c:f>
              <c:numCache>
                <c:formatCode>#,##0.0,,</c:formatCode>
                <c:ptCount val="11"/>
                <c:pt idx="0">
                  <c:v>1148691817886</c:v>
                </c:pt>
                <c:pt idx="1">
                  <c:v>1148691817886</c:v>
                </c:pt>
                <c:pt idx="2">
                  <c:v>1148691817886</c:v>
                </c:pt>
                <c:pt idx="3">
                  <c:v>1148691817886</c:v>
                </c:pt>
                <c:pt idx="4">
                  <c:v>1148691817886</c:v>
                </c:pt>
                <c:pt idx="5">
                  <c:v>1148691817886</c:v>
                </c:pt>
                <c:pt idx="6">
                  <c:v>1148691817886</c:v>
                </c:pt>
                <c:pt idx="7">
                  <c:v>1148691817886</c:v>
                </c:pt>
                <c:pt idx="8">
                  <c:v>1148691817886</c:v>
                </c:pt>
                <c:pt idx="9">
                  <c:v>1148691817886</c:v>
                </c:pt>
                <c:pt idx="10">
                  <c:v>1148691817886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B0F-4860-B7C6-1056D912A632}"/>
            </c:ext>
          </c:extLst>
        </c:ser>
        <c:ser>
          <c:idx val="1"/>
          <c:order val="1"/>
          <c:tx>
            <c:strRef>
              <c:f>'[Ejecucion Noviembre 2024 Vigencia  y Reserva.xlsx]2024'!$A$51</c:f>
              <c:strCache>
                <c:ptCount val="1"/>
                <c:pt idx="0">
                  <c:v>Comprometido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Noviembre 2024 Vigencia  y Reserva.xlsx]2024'!$B$49:$M$49</c:f>
              <c:strCache>
                <c:ptCount val="11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</c:strCache>
            </c:strRef>
          </c:cat>
          <c:val>
            <c:numRef>
              <c:f>'[Ejecucion Noviembre 2024 Vigencia  y Reserva.xlsx]2024'!$B$51:$M$51</c:f>
              <c:numCache>
                <c:formatCode>#,##0.0,,</c:formatCode>
                <c:ptCount val="11"/>
                <c:pt idx="0">
                  <c:v>181696972672</c:v>
                </c:pt>
                <c:pt idx="1">
                  <c:v>204166926469.14999</c:v>
                </c:pt>
                <c:pt idx="2">
                  <c:v>291424861133.13</c:v>
                </c:pt>
                <c:pt idx="3">
                  <c:v>340237584713.60999</c:v>
                </c:pt>
                <c:pt idx="4">
                  <c:v>361951122775.52997</c:v>
                </c:pt>
                <c:pt idx="5">
                  <c:v>379792311026.92999</c:v>
                </c:pt>
                <c:pt idx="6">
                  <c:v>422875192966.09991</c:v>
                </c:pt>
                <c:pt idx="7">
                  <c:v>487574355487.87994</c:v>
                </c:pt>
                <c:pt idx="8">
                  <c:v>509941629171.34998</c:v>
                </c:pt>
                <c:pt idx="9">
                  <c:v>561431471295.88</c:v>
                </c:pt>
                <c:pt idx="10">
                  <c:v>632539488711.42004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B0F-4860-B7C6-1056D912A632}"/>
            </c:ext>
          </c:extLst>
        </c:ser>
        <c:ser>
          <c:idx val="2"/>
          <c:order val="2"/>
          <c:tx>
            <c:strRef>
              <c:f>'[Ejecucion Noviembre 2024 Vigencia  y Reserva.xlsx]2024'!$A$52</c:f>
              <c:strCache>
                <c:ptCount val="1"/>
                <c:pt idx="0">
                  <c:v>Obligado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Noviembre 2024 Vigencia  y Reserva.xlsx]2024'!$B$49:$M$49</c:f>
              <c:strCache>
                <c:ptCount val="11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</c:strCache>
            </c:strRef>
          </c:cat>
          <c:val>
            <c:numRef>
              <c:f>'[Ejecucion Noviembre 2024 Vigencia  y Reserva.xlsx]2024'!$B$52:$J$52</c:f>
            </c:numRef>
          </c:val>
          <c:smooth val="0"/>
          <c:extLst>
            <c:ext xmlns:c16="http://schemas.microsoft.com/office/drawing/2014/chart" uri="{C3380CC4-5D6E-409C-BE32-E72D297353CC}">
              <c16:uniqueId val="{0000000A-AB0F-4860-B7C6-1056D912A632}"/>
            </c:ext>
          </c:extLst>
        </c:ser>
        <c:ser>
          <c:idx val="3"/>
          <c:order val="3"/>
          <c:tx>
            <c:strRef>
              <c:f>'[Ejecucion Noviembre 2024 Vigencia  y Reserva.xlsx]2024'!$A$53</c:f>
              <c:strCache>
                <c:ptCount val="1"/>
                <c:pt idx="0">
                  <c:v>Pagado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Noviembre 2024 Vigencia  y Reserva.xlsx]2024'!$B$49:$M$49</c:f>
              <c:strCache>
                <c:ptCount val="11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</c:strCache>
            </c:strRef>
          </c:cat>
          <c:val>
            <c:numRef>
              <c:f>'[Ejecucion Noviembre 2024 Vigencia  y Reserva.xlsx]2024'!$B$53:$J$53</c:f>
            </c:numRef>
          </c:val>
          <c:smooth val="0"/>
          <c:extLst>
            <c:ext xmlns:c16="http://schemas.microsoft.com/office/drawing/2014/chart" uri="{C3380CC4-5D6E-409C-BE32-E72D297353CC}">
              <c16:uniqueId val="{0000000B-AB0F-4860-B7C6-1056D912A632}"/>
            </c:ext>
          </c:extLst>
        </c:ser>
        <c:ser>
          <c:idx val="4"/>
          <c:order val="4"/>
          <c:tx>
            <c:strRef>
              <c:f>'[Ejecucion Noviembre 2024 Vigencia  y Reserva.xlsx]2024'!$A$54</c:f>
              <c:strCache>
                <c:ptCount val="1"/>
                <c:pt idx="0">
                  <c:v>% Compromisos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5.1652059575854149E-2"/>
                  <c:y val="-4.6614994477727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B0F-4860-B7C6-1056D912A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Noviembre 2024 Vigencia  y Reserva.xlsx]2024'!$B$49:$M$49</c:f>
              <c:strCache>
                <c:ptCount val="11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</c:strCache>
            </c:strRef>
          </c:cat>
          <c:val>
            <c:numRef>
              <c:f>'[Ejecucion Noviembre 2024 Vigencia  y Reserva.xlsx]2024'!$B$54:$M$54</c:f>
              <c:numCache>
                <c:formatCode>0.0%</c:formatCode>
                <c:ptCount val="11"/>
                <c:pt idx="0">
                  <c:v>0.15817730207775557</c:v>
                </c:pt>
                <c:pt idx="1">
                  <c:v>0.17773864433446518</c:v>
                </c:pt>
                <c:pt idx="2">
                  <c:v>0.25370152080429631</c:v>
                </c:pt>
                <c:pt idx="3">
                  <c:v>0.29619570664285544</c:v>
                </c:pt>
                <c:pt idx="4">
                  <c:v>0.3150985470077155</c:v>
                </c:pt>
                <c:pt idx="5">
                  <c:v>0.33063029187922871</c:v>
                </c:pt>
                <c:pt idx="6">
                  <c:v>0.36813633246238325</c:v>
                </c:pt>
                <c:pt idx="7">
                  <c:v>0.42446054537516387</c:v>
                </c:pt>
                <c:pt idx="8">
                  <c:v>0.44393249889236897</c:v>
                </c:pt>
                <c:pt idx="9">
                  <c:v>0.48875726505052752</c:v>
                </c:pt>
                <c:pt idx="10">
                  <c:v>0.55066074195210757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B0F-4860-B7C6-1056D912A63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5152047"/>
        <c:axId val="675123727"/>
      </c:lineChart>
      <c:catAx>
        <c:axId val="675152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75123727"/>
        <c:crosses val="autoZero"/>
        <c:auto val="1"/>
        <c:lblAlgn val="ctr"/>
        <c:lblOffset val="100"/>
        <c:noMultiLvlLbl val="0"/>
      </c:catAx>
      <c:valAx>
        <c:axId val="6751237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,," sourceLinked="1"/>
        <c:majorTickMark val="out"/>
        <c:minorTickMark val="none"/>
        <c:tickLblPos val="nextTo"/>
        <c:crossAx val="675152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Seguimiento</a:t>
            </a:r>
            <a:r>
              <a:rPr lang="es-CO" baseline="0"/>
              <a:t> Reserva Inversion 2023</a:t>
            </a:r>
          </a:p>
          <a:p>
            <a:pPr>
              <a:defRPr/>
            </a:pPr>
            <a:endParaRPr lang="es-CO"/>
          </a:p>
        </c:rich>
      </c:tx>
      <c:layout>
        <c:manualLayout>
          <c:xMode val="edge"/>
          <c:yMode val="edge"/>
          <c:x val="0.27629545001601924"/>
          <c:y val="0.160735841086675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5.1244509516837483E-2"/>
          <c:y val="8.3169613621480037E-2"/>
          <c:w val="0.79565564455886351"/>
          <c:h val="0.84372217997368404"/>
        </c:manualLayout>
      </c:layout>
      <c:lineChart>
        <c:grouping val="percentStacked"/>
        <c:varyColors val="0"/>
        <c:ser>
          <c:idx val="3"/>
          <c:order val="0"/>
          <c:tx>
            <c:strRef>
              <c:f>'[Ejecucion Noviembre 2024 Vigencia  y Reserva.xlsx]Graf Reserva'!$B$9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2.7377961437290127E-2"/>
                  <c:y val="-2.8840643781439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34-470F-8744-AEC5B7821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Noviembre 2024 Vigencia  y Reserva.xlsx]Graf Reserva'!$C$5:$R$5</c:f>
              <c:strCache>
                <c:ptCount val="11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</c:strCache>
            </c:strRef>
          </c:cat>
          <c:val>
            <c:numRef>
              <c:f>'[Ejecucion Noviembre 2024 Vigencia  y Reserva.xlsx]Graf Reserva'!$C$9:$R$9</c:f>
              <c:numCache>
                <c:formatCode>0.0%</c:formatCode>
                <c:ptCount val="11"/>
                <c:pt idx="0">
                  <c:v>5.3446520046618227E-2</c:v>
                </c:pt>
                <c:pt idx="1">
                  <c:v>0.21490082223643081</c:v>
                </c:pt>
                <c:pt idx="2">
                  <c:v>0.29512418139867519</c:v>
                </c:pt>
                <c:pt idx="3">
                  <c:v>0.38685945845007774</c:v>
                </c:pt>
                <c:pt idx="4">
                  <c:v>0.49548025831498888</c:v>
                </c:pt>
                <c:pt idx="5">
                  <c:v>0.56051240081396203</c:v>
                </c:pt>
                <c:pt idx="6">
                  <c:v>0.59439108291878306</c:v>
                </c:pt>
                <c:pt idx="7">
                  <c:v>0.61813407606709059</c:v>
                </c:pt>
                <c:pt idx="8">
                  <c:v>0.66365091413964428</c:v>
                </c:pt>
                <c:pt idx="9">
                  <c:v>0.67410466265924673</c:v>
                </c:pt>
                <c:pt idx="10">
                  <c:v>0.72008384277865034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34-470F-8744-AEC5B7821946}"/>
            </c:ext>
          </c:extLst>
        </c:ser>
        <c:ser>
          <c:idx val="2"/>
          <c:order val="1"/>
          <c:tx>
            <c:strRef>
              <c:f>'[Ejecucion Noviembre 2024 Vigencia  y Reserva.xlsx]Graf Reserva'!$B$8</c:f>
              <c:strCache>
                <c:ptCount val="1"/>
                <c:pt idx="0">
                  <c:v>Reserva Pagada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Noviembre 2024 Vigencia  y Reserva.xlsx]Graf Reserva'!$C$5:$R$5</c:f>
              <c:strCache>
                <c:ptCount val="11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</c:strCache>
            </c:strRef>
          </c:cat>
          <c:val>
            <c:numRef>
              <c:f>'[Ejecucion Noviembre 2024 Vigencia  y Reserva.xlsx]Graf Reserva'!$C$8:$R$8</c:f>
              <c:numCache>
                <c:formatCode>#,##0.0,,</c:formatCode>
                <c:ptCount val="11"/>
                <c:pt idx="0">
                  <c:v>20964746438.639999</c:v>
                </c:pt>
                <c:pt idx="1">
                  <c:v>84288092708.029999</c:v>
                </c:pt>
                <c:pt idx="2">
                  <c:v>115749764835.10001</c:v>
                </c:pt>
                <c:pt idx="3">
                  <c:v>151691430966.69995</c:v>
                </c:pt>
                <c:pt idx="4">
                  <c:v>194165859940.04999</c:v>
                </c:pt>
                <c:pt idx="5">
                  <c:v>219448441263.65997</c:v>
                </c:pt>
                <c:pt idx="6">
                  <c:v>232705354536.33994</c:v>
                </c:pt>
                <c:pt idx="7">
                  <c:v>241889981192.91998</c:v>
                </c:pt>
                <c:pt idx="8">
                  <c:v>251007347218.44998</c:v>
                </c:pt>
                <c:pt idx="9">
                  <c:v>263342699515.46997</c:v>
                </c:pt>
                <c:pt idx="10">
                  <c:v>278873822923.76996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34-470F-8744-AEC5B7821946}"/>
            </c:ext>
          </c:extLst>
        </c:ser>
        <c:ser>
          <c:idx val="1"/>
          <c:order val="2"/>
          <c:tx>
            <c:strRef>
              <c:f>'[Ejecucion Noviembre 2024 Vigencia  y Reserva.xlsx]Graf Reserva'!$B$7</c:f>
              <c:strCache>
                <c:ptCount val="1"/>
                <c:pt idx="0">
                  <c:v>Reserva 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Noviembre 2024 Vigencia  y Reserva.xlsx]Graf Reserva'!$C$5:$R$5</c:f>
              <c:strCache>
                <c:ptCount val="11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</c:strCache>
            </c:strRef>
          </c:cat>
          <c:val>
            <c:numRef>
              <c:f>'[Ejecucion Noviembre 2024 Vigencia  y Reserva.xlsx]Graf Reserva'!$C$7:$R$7</c:f>
              <c:numCache>
                <c:formatCode>#,##0.0,,</c:formatCode>
                <c:ptCount val="11"/>
                <c:pt idx="0">
                  <c:v>392256528963.03998</c:v>
                </c:pt>
                <c:pt idx="1">
                  <c:v>392218567760.04999</c:v>
                </c:pt>
                <c:pt idx="2">
                  <c:v>392206983130.04999</c:v>
                </c:pt>
                <c:pt idx="3">
                  <c:v>392109919127.83997</c:v>
                </c:pt>
                <c:pt idx="4">
                  <c:v>391874058918.83997</c:v>
                </c:pt>
                <c:pt idx="5">
                  <c:v>391513980680.85999</c:v>
                </c:pt>
                <c:pt idx="6">
                  <c:v>391502095545.63007</c:v>
                </c:pt>
                <c:pt idx="7">
                  <c:v>391322838455.94995</c:v>
                </c:pt>
                <c:pt idx="8">
                  <c:v>391299935071.22998</c:v>
                </c:pt>
                <c:pt idx="9">
                  <c:v>390655508117.41992</c:v>
                </c:pt>
                <c:pt idx="10">
                  <c:v>387279656001.80005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34-470F-8744-AEC5B7821946}"/>
            </c:ext>
          </c:extLst>
        </c:ser>
        <c:ser>
          <c:idx val="0"/>
          <c:order val="3"/>
          <c:tx>
            <c:strRef>
              <c:f>'[Ejecucion Noviembre 2024 Vigencia  y Reserva.xlsx]Graf Reserva'!$B$6</c:f>
              <c:strCache>
                <c:ptCount val="1"/>
                <c:pt idx="0">
                  <c:v>Reserva Constituida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Noviembre 2024 Vigencia  y Reserva.xlsx]Graf Reserva'!$C$5:$R$5</c:f>
              <c:strCache>
                <c:ptCount val="11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</c:strCache>
            </c:strRef>
          </c:cat>
          <c:val>
            <c:numRef>
              <c:f>'[Ejecucion Noviembre 2024 Vigencia  y Reserva.xlsx]Graf Reserva'!$C$6:$N$6</c:f>
            </c:numRef>
          </c:val>
          <c:smooth val="0"/>
          <c:extLst>
            <c:ext xmlns:c16="http://schemas.microsoft.com/office/drawing/2014/chart" uri="{C3380CC4-5D6E-409C-BE32-E72D297353CC}">
              <c16:uniqueId val="{00000004-BB34-470F-8744-AEC5B782194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260624"/>
        <c:axId val="85262064"/>
      </c:lineChart>
      <c:catAx>
        <c:axId val="8526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262064"/>
        <c:crosses val="autoZero"/>
        <c:auto val="1"/>
        <c:lblAlgn val="ctr"/>
        <c:lblOffset val="100"/>
        <c:noMultiLvlLbl val="0"/>
      </c:catAx>
      <c:valAx>
        <c:axId val="8526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26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9034541129221456"/>
          <c:y val="0.23098929158480516"/>
          <c:w val="0.17513124468651378"/>
          <c:h val="0.14530908765459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r">
              <a:defRPr sz="1200"/>
            </a:lvl1pPr>
          </a:lstStyle>
          <a:p>
            <a:fld id="{2FF897CD-71F9-4604-8045-0CB51AE811E9}" type="datetimeFigureOut">
              <a:rPr lang="es-CO" smtClean="0"/>
              <a:t>4/12/2024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9" tIns="46564" rIns="93129" bIns="4656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405" y="4473893"/>
            <a:ext cx="5603240" cy="3660458"/>
          </a:xfrm>
          <a:prstGeom prst="rect">
            <a:avLst/>
          </a:prstGeom>
        </p:spPr>
        <p:txBody>
          <a:bodyPr vert="horz" lIns="93129" tIns="46564" rIns="93129" bIns="46564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r">
              <a:defRPr sz="1200"/>
            </a:lvl1pPr>
          </a:lstStyle>
          <a:p>
            <a:fld id="{B541DC60-CBDA-472C-BB41-8AEA9984B0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74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INFORME</a:t>
            </a:r>
            <a:endParaRPr lang="es-ES_trad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326468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119088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lvl="0"/>
            <a:endParaRPr lang="es-ES_trad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apertura</a:t>
            </a:r>
            <a:r>
              <a:rPr lang="en-US"/>
              <a:t> para </a:t>
            </a:r>
            <a:r>
              <a:rPr lang="en-US" err="1"/>
              <a:t>listar</a:t>
            </a:r>
            <a:r>
              <a:rPr lang="en-US"/>
              <a:t> ideas o </a:t>
            </a:r>
            <a:r>
              <a:rPr lang="en-US" err="1"/>
              <a:t>datos</a:t>
            </a:r>
            <a:endParaRPr lang="es-ES_tradnl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18143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34E610-7E6C-FF38-B04C-609E6CB81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TÍTULO DE LA PRESENTACIÓN AQUÍ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1C9934-896D-6181-CB6F-B65FB1B3F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77" y="5643966"/>
            <a:ext cx="616734" cy="828000"/>
          </a:xfrm>
          <a:prstGeom prst="rect">
            <a:avLst/>
          </a:prstGeom>
        </p:spPr>
      </p:pic>
      <p:pic>
        <p:nvPicPr>
          <p:cNvPr id="17" name="Picture 16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C05F2E9-223B-9F68-7DC4-D5B0C26DED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8" y="5643966"/>
            <a:ext cx="616129" cy="82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C16DF4-F502-4DDD-0DD8-712A16FCBF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73" y="5643966"/>
            <a:ext cx="616129" cy="82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F882CD-AA78-7363-F35A-7F092152BA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93" y="5643966"/>
            <a:ext cx="616129" cy="82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1D9A23-802E-8BDD-C530-6F32204C59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05" y="5643966"/>
            <a:ext cx="616129" cy="828000"/>
          </a:xfrm>
          <a:prstGeom prst="rect">
            <a:avLst/>
          </a:prstGeom>
        </p:spPr>
      </p:pic>
      <p:pic>
        <p:nvPicPr>
          <p:cNvPr id="21" name="Picture 2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A862E63-85B3-C967-32D4-FC37562FA1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71" y="5643966"/>
            <a:ext cx="615318" cy="82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B64CF2-7918-9B9D-51F0-4CEDBCEA2B8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22" y="5643966"/>
            <a:ext cx="615318" cy="8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1276D6-C086-5F41-0CF9-60CE656D48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304" y="5809141"/>
            <a:ext cx="504000" cy="504000"/>
          </a:xfrm>
          <a:prstGeom prst="rect">
            <a:avLst/>
          </a:prstGeom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069234CB-3797-515D-4B1E-037DC64D49CC}"/>
              </a:ext>
            </a:extLst>
          </p:cNvPr>
          <p:cNvSpPr txBox="1"/>
          <p:nvPr userDrawn="1"/>
        </p:nvSpPr>
        <p:spPr>
          <a:xfrm>
            <a:off x="6810578" y="6472774"/>
            <a:ext cx="322311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0" i="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5781-1</a:t>
            </a:r>
            <a:endParaRPr lang="en-CO" sz="700" b="0" i="0" kern="10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D6567490-A198-18FC-6795-1D8FE26D11AF}"/>
              </a:ext>
            </a:extLst>
          </p:cNvPr>
          <p:cNvSpPr txBox="1"/>
          <p:nvPr userDrawn="1"/>
        </p:nvSpPr>
        <p:spPr>
          <a:xfrm>
            <a:off x="7264635" y="6474552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SA-CER-551308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2461DC3A-B05A-B21E-304A-6071ED0CADF0}"/>
              </a:ext>
            </a:extLst>
          </p:cNvPr>
          <p:cNvSpPr txBox="1"/>
          <p:nvPr userDrawn="1"/>
        </p:nvSpPr>
        <p:spPr>
          <a:xfrm>
            <a:off x="7899207" y="647196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ST-CER955060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611FDF22-8905-9E22-84F0-89AD66790446}"/>
              </a:ext>
            </a:extLst>
          </p:cNvPr>
          <p:cNvSpPr txBox="1"/>
          <p:nvPr userDrawn="1"/>
        </p:nvSpPr>
        <p:spPr>
          <a:xfrm>
            <a:off x="8527310" y="646561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CER9669331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98CA0E43-6A03-BEDD-5DA3-B93589E53903}"/>
              </a:ext>
            </a:extLst>
          </p:cNvPr>
          <p:cNvSpPr txBox="1"/>
          <p:nvPr userDrawn="1"/>
        </p:nvSpPr>
        <p:spPr>
          <a:xfrm>
            <a:off x="9154962" y="6458224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SGA-2000495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B1955B94-5208-47DD-9940-2E16F233C0CE}"/>
              </a:ext>
            </a:extLst>
          </p:cNvPr>
          <p:cNvSpPr txBox="1"/>
          <p:nvPr userDrawn="1"/>
        </p:nvSpPr>
        <p:spPr>
          <a:xfrm>
            <a:off x="10427633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CP-CER-PB0655</a:t>
            </a:r>
            <a:endParaRPr lang="en-CO" sz="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021D3C25-7DED-974B-DAB5-7E85EEA08414}"/>
              </a:ext>
            </a:extLst>
          </p:cNvPr>
          <p:cNvSpPr txBox="1"/>
          <p:nvPr userDrawn="1"/>
        </p:nvSpPr>
        <p:spPr>
          <a:xfrm>
            <a:off x="11064974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RJ-CER855787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24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CONTENIDO</a:t>
            </a:r>
            <a:endParaRPr lang="es-ES_tradnl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1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2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3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4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5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6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7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8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3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04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6697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lvl="0"/>
            <a:endParaRPr lang="es-ES_trad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apertura</a:t>
            </a:r>
            <a:r>
              <a:rPr lang="en-US"/>
              <a:t> para </a:t>
            </a:r>
            <a:r>
              <a:rPr lang="en-US" err="1"/>
              <a:t>listar</a:t>
            </a:r>
            <a:r>
              <a:rPr lang="en-US"/>
              <a:t> ideas o </a:t>
            </a:r>
            <a:r>
              <a:rPr lang="en-US" err="1"/>
              <a:t>datos</a:t>
            </a:r>
            <a:endParaRPr lang="es-ES_tradnl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00287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34" b="1" i="0">
                <a:solidFill>
                  <a:srgbClr val="2A4A9D"/>
                </a:solidFill>
                <a:latin typeface="Trebuchet MS"/>
                <a:cs typeface="Trebuchet MS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04/12/2024</a:t>
            </a:fld>
            <a:endParaRPr lang="es-ES_tradnl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9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INFORME</a:t>
            </a:r>
            <a:endParaRPr lang="es-ES_trad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63092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CONTENIDO</a:t>
            </a:r>
            <a:endParaRPr lang="es-ES_tradnl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1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2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3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4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5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6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7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8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25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5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95418-16FE-F403-16CE-056685AB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29AB5-928A-83C3-A761-A30BE45C6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D602-E3CB-BC50-D98C-A2BE92E50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04/12/2024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24C71-F371-4138-226D-1FFD1FC55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DAE5-6A65-A072-8ECB-EFBA704A0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95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1" r:id="rId6"/>
    <p:sldLayoutId id="2147483649" r:id="rId7"/>
    <p:sldLayoutId id="2147483650" r:id="rId8"/>
    <p:sldLayoutId id="2147483653" r:id="rId9"/>
    <p:sldLayoutId id="2147483651" r:id="rId10"/>
    <p:sldLayoutId id="2147483652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0459" y="1549487"/>
            <a:ext cx="6545766" cy="15954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_tradnl" dirty="0"/>
              <a:t>Dirección Ejecutiva de Administración Judicial</a:t>
            </a:r>
          </a:p>
          <a:p>
            <a:pPr algn="ctr"/>
            <a:r>
              <a:rPr lang="es-ES_tradnl" dirty="0"/>
              <a:t>Unidad de Presupuesto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 txBox="1">
            <a:spLocks/>
          </p:cNvSpPr>
          <p:nvPr/>
        </p:nvSpPr>
        <p:spPr>
          <a:xfrm>
            <a:off x="4554670" y="3422621"/>
            <a:ext cx="6545766" cy="159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000" dirty="0"/>
              <a:t>Informe Ejecucion Presupuestal Noviembre    de  2024</a:t>
            </a:r>
          </a:p>
        </p:txBody>
      </p:sp>
    </p:spTree>
    <p:extLst>
      <p:ext uri="{BB962C8B-B14F-4D97-AF65-F5344CB8AC3E}">
        <p14:creationId xmlns:p14="http://schemas.microsoft.com/office/powerpoint/2010/main" val="310914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/>
              <a:t>10</a:t>
            </a:r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63431" y="1293484"/>
            <a:ext cx="10183610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Noviembre  </a:t>
            </a:r>
            <a:r>
              <a:rPr lang="es-MX" sz="2000" b="1" dirty="0">
                <a:solidFill>
                  <a:schemeClr val="tx1"/>
                </a:solidFill>
              </a:rPr>
              <a:t>  de  2024  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9852" y="615526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FCC79E9-D875-94C6-5E82-82D65A9C3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694738"/>
              </p:ext>
            </p:extLst>
          </p:nvPr>
        </p:nvGraphicFramePr>
        <p:xfrm>
          <a:off x="1055794" y="1899852"/>
          <a:ext cx="8343768" cy="4331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3973">
                  <a:extLst>
                    <a:ext uri="{9D8B030D-6E8A-4147-A177-3AD203B41FA5}">
                      <a16:colId xmlns:a16="http://schemas.microsoft.com/office/drawing/2014/main" val="3660600525"/>
                    </a:ext>
                  </a:extLst>
                </a:gridCol>
                <a:gridCol w="722359">
                  <a:extLst>
                    <a:ext uri="{9D8B030D-6E8A-4147-A177-3AD203B41FA5}">
                      <a16:colId xmlns:a16="http://schemas.microsoft.com/office/drawing/2014/main" val="1736911555"/>
                    </a:ext>
                  </a:extLst>
                </a:gridCol>
                <a:gridCol w="795641">
                  <a:extLst>
                    <a:ext uri="{9D8B030D-6E8A-4147-A177-3AD203B41FA5}">
                      <a16:colId xmlns:a16="http://schemas.microsoft.com/office/drawing/2014/main" val="1525600519"/>
                    </a:ext>
                  </a:extLst>
                </a:gridCol>
                <a:gridCol w="722359">
                  <a:extLst>
                    <a:ext uri="{9D8B030D-6E8A-4147-A177-3AD203B41FA5}">
                      <a16:colId xmlns:a16="http://schemas.microsoft.com/office/drawing/2014/main" val="3948808926"/>
                    </a:ext>
                  </a:extLst>
                </a:gridCol>
                <a:gridCol w="722359">
                  <a:extLst>
                    <a:ext uri="{9D8B030D-6E8A-4147-A177-3AD203B41FA5}">
                      <a16:colId xmlns:a16="http://schemas.microsoft.com/office/drawing/2014/main" val="888472389"/>
                    </a:ext>
                  </a:extLst>
                </a:gridCol>
                <a:gridCol w="722359">
                  <a:extLst>
                    <a:ext uri="{9D8B030D-6E8A-4147-A177-3AD203B41FA5}">
                      <a16:colId xmlns:a16="http://schemas.microsoft.com/office/drawing/2014/main" val="166526189"/>
                    </a:ext>
                  </a:extLst>
                </a:gridCol>
                <a:gridCol w="722359">
                  <a:extLst>
                    <a:ext uri="{9D8B030D-6E8A-4147-A177-3AD203B41FA5}">
                      <a16:colId xmlns:a16="http://schemas.microsoft.com/office/drawing/2014/main" val="3030828329"/>
                    </a:ext>
                  </a:extLst>
                </a:gridCol>
                <a:gridCol w="722359">
                  <a:extLst>
                    <a:ext uri="{9D8B030D-6E8A-4147-A177-3AD203B41FA5}">
                      <a16:colId xmlns:a16="http://schemas.microsoft.com/office/drawing/2014/main" val="1004495416"/>
                    </a:ext>
                  </a:extLst>
                </a:gridCol>
              </a:tblGrid>
              <a:tr h="2688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Nivel Central y Seccionales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Apr</a:t>
                      </a:r>
                      <a:r>
                        <a:rPr lang="es-CO" sz="7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. Vigente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Compromisos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Comp</a:t>
                      </a:r>
                      <a:r>
                        <a:rPr lang="es-CO" sz="7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/</a:t>
                      </a:r>
                      <a:r>
                        <a:rPr lang="es-CO" sz="7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Apr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Saldo por Ejecutar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por  Ejecutar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CDP Expedidos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CDP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99451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179.258,9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65.035,9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36,3%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114.223,01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63,7%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177.352,61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98,9%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22130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Montserrat" panose="00000500000000000000" pitchFamily="2" charset="0"/>
                        </a:rPr>
                        <a:t>CONSEJO SUPERIOR DE LA JUDICATURA GESTION GENERAL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670.128,3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367.026,9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54,8%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303.101,32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45,2%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664.322,87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99,1%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4701"/>
                  </a:ext>
                </a:extLst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CONSEJO SUPERIOR DE LA JUDICATURA  SECCIONAL CUNDINAMARCA - AMAZONAS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22.664,0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17.890,5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78,9%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4.773,52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21,1%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22.664,00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637624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 QUIBDO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7.257,8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1.421,8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19,6%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5.835,91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80,4%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7.029,49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96,9%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99883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ARMENIA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2.611,6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1.840,9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70,5%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770,79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29,5%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2.521,19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96,5%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248355"/>
                  </a:ext>
                </a:extLst>
              </a:tr>
              <a:tr h="216550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Montserrat" panose="00000500000000000000" pitchFamily="2" charset="0"/>
                        </a:rPr>
                        <a:t>CONSEJO SUPERIOR DE LA JUDICATURA SECCIONAL BARRANQUILLA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13.248,6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8.543,0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64,5%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4.705,61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35,5%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12.594,41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95,1%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093185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BOGOTA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23.057,3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21.812,0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94,6%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1.245,31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5,4%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23.014,16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99,8%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343289"/>
                  </a:ext>
                </a:extLst>
              </a:tr>
              <a:tr h="216550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BUCARAMANGA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16.990,0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16.208,1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95,4%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781,89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4,6%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16.615,04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97,8%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763866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CALI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15.893,0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13.236,0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83,3%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2.656,94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16,7%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15.851,35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99,7%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600124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CARTAGENA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10.638,7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8.812,6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82,8%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1.826,11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17,2%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8.960,98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84,2%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156828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Montserrat" panose="00000500000000000000" pitchFamily="2" charset="0"/>
                        </a:rPr>
                        <a:t>CONSEJO SUPERIOR DE LA JUDICATURA SECCIONAL CUCUTA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7.703,8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5.143,9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66,8%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2.559,92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33,2%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7.642,43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99,2%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693608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IBAGUE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13.184,0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7.581,2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57,5%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5.602,72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42,5%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11.074,89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84,0%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164671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MANIZALES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8.449,9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3.886,9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46,0%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4.563,00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54,0%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8.439,13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99,9%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711147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MEDELLIN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22.891,0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22.132,7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96,7%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758,28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3,3%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22.133,35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96,7%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956211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MONTERIA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8.064,5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7.165,9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88,9%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898,66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11,1%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8.064,55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401740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NEIVA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10.177,7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5.234,6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51,4%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4.943,08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48,6%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10.175,82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921444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PASTO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10.267,4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8.878,9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86,5%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1.388,56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13,5%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9.248,91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90,1%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253645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PEREIRA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10.366,7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4.592,2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44,3%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5.774,51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55,7%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9.781,61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94,4%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457334"/>
                  </a:ext>
                </a:extLst>
              </a:tr>
              <a:tr h="130802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POPAYAN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7.018,7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5.147,4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73,3%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1.871,33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26,7%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6.156,66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87,7%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525033"/>
                  </a:ext>
                </a:extLst>
              </a:tr>
              <a:tr h="138069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RIOHACHA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6.936,8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6.886,4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99,3%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50,38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0,7%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6.936,83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969066"/>
                  </a:ext>
                </a:extLst>
              </a:tr>
              <a:tr h="21655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SANTA MARTA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8.150,0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7.403,8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90,8%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746,14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9,2%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8.045,66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98,7%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492174"/>
                  </a:ext>
                </a:extLst>
              </a:tr>
              <a:tr h="138069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SINCELEJO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8.670,8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4.523,3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52,2%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4.147,50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47,8%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8.570,01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98,8%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730274"/>
                  </a:ext>
                </a:extLst>
              </a:tr>
              <a:tr h="138069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TUNJA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10.469,7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9.207,4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87,9%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1.262,34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12,1%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10.450,53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99,8%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575993"/>
                  </a:ext>
                </a:extLst>
              </a:tr>
              <a:tr h="216550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Montserrat" panose="00000500000000000000" pitchFamily="2" charset="0"/>
                        </a:rPr>
                        <a:t>CONSEJO SUPERIOR DE LA JUDICATURA SECCIONAL VALLEDUPAR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7.489,0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5.342,4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71,3%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2.146,59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28,7%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7.390,96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98,7%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188806"/>
                  </a:ext>
                </a:extLst>
              </a:tr>
              <a:tr h="216550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Montserrat" panose="00000500000000000000" pitchFamily="2" charset="0"/>
                        </a:rPr>
                        <a:t>CONSEJO SUPERIOR DE LA JUDICATURA SECCIONAL VILLAVICENCIO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7.682,6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7.584,5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98,7%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98,12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1,3%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7.671,68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99,9%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113881"/>
                  </a:ext>
                </a:extLst>
              </a:tr>
              <a:tr h="13806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Bloqueado/Sin Asignar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39.420,8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39.420,79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594650"/>
                  </a:ext>
                </a:extLst>
              </a:tr>
              <a:tr h="113947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Total </a:t>
                      </a:r>
                      <a:endParaRPr lang="es-CO" sz="700" b="1" i="0" u="none" strike="noStrike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1.148.691,8</a:t>
                      </a:r>
                      <a:endParaRPr lang="es-CO" sz="700" b="1" i="0" u="none" strike="noStrike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632.539,5</a:t>
                      </a:r>
                      <a:endParaRPr lang="es-CO" sz="700" b="1" i="0" u="none" strike="noStrike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55,1%</a:t>
                      </a:r>
                      <a:endParaRPr lang="es-CO" sz="700" b="1" i="0" u="none" strike="noStrike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516.152,33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44,9%</a:t>
                      </a:r>
                      <a:endParaRPr lang="es-CO" sz="700" b="1" i="0" u="none" strike="noStrike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1.092.709,13</a:t>
                      </a:r>
                      <a:endParaRPr lang="es-CO" sz="700" b="1" i="0" u="none" strike="noStrike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95,1%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267" marR="7267" marT="7267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31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27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/>
              <a:t>11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>
          <a:xfrm>
            <a:off x="1176196" y="1261306"/>
            <a:ext cx="10306055" cy="507831"/>
          </a:xfrm>
        </p:spPr>
        <p:txBody>
          <a:bodyPr/>
          <a:lstStyle/>
          <a:p>
            <a:r>
              <a:rPr lang="es-MX" sz="2000" b="1">
                <a:solidFill>
                  <a:schemeClr val="tx1"/>
                </a:solidFill>
              </a:rPr>
              <a:t>Nivel de Ejecución Acumulado Inversión Total 2023-2024</a:t>
            </a:r>
            <a:endParaRPr lang="es-CO" sz="2000" b="1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2617" y="6096498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49CF8D2-F01A-03BA-D88B-6A48AA7C2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80115"/>
              </p:ext>
            </p:extLst>
          </p:nvPr>
        </p:nvGraphicFramePr>
        <p:xfrm>
          <a:off x="282617" y="2567354"/>
          <a:ext cx="5010352" cy="299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BDE88C2-5B7E-7E3F-2568-3C16ADE23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113018"/>
              </p:ext>
            </p:extLst>
          </p:nvPr>
        </p:nvGraphicFramePr>
        <p:xfrm>
          <a:off x="5516451" y="2533653"/>
          <a:ext cx="5010352" cy="356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36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/>
          <a:lstStyle/>
          <a:p>
            <a:r>
              <a:rPr lang="es-MX"/>
              <a:t>12</a:t>
            </a:r>
            <a:endParaRPr lang="es-CO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7001177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313510" y="3173512"/>
            <a:ext cx="1187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Reserva constituida 2023 Ejecutada a </a:t>
            </a:r>
            <a:r>
              <a:rPr lang="es-MX" sz="2800" b="1" dirty="0">
                <a:highlight>
                  <a:srgbClr val="FFFF00"/>
                </a:highlight>
                <a:latin typeface="Montserrat Medium" panose="020B0604020202020204" charset="0"/>
                <a:cs typeface="Montserrat Medium" panose="020B0604020202020204" charset="0"/>
              </a:rPr>
              <a:t>Noviembre  </a:t>
            </a:r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  de  2024</a:t>
            </a:r>
            <a:endParaRPr lang="es-CO" sz="2800" b="1" dirty="0">
              <a:latin typeface="Montserrat Medium" panose="020B0604020202020204" charset="0"/>
              <a:cs typeface="Montserrat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0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/>
          <a:lstStyle/>
          <a:p>
            <a:r>
              <a:rPr lang="es-MX"/>
              <a:t>13</a:t>
            </a:r>
            <a:endParaRPr lang="es-CO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39150" y="1247518"/>
            <a:ext cx="10379340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2023 a </a:t>
            </a:r>
            <a:r>
              <a:rPr lang="es-MX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Noviembre  </a:t>
            </a:r>
            <a:r>
              <a:rPr lang="es-MX" sz="1800" b="1" dirty="0">
                <a:solidFill>
                  <a:schemeClr val="tx1"/>
                </a:solidFill>
              </a:rPr>
              <a:t>  de  2024 - Por Concepto del Gasto 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3057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426024" y="5959059"/>
            <a:ext cx="1787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</a:p>
          <a:p>
            <a:r>
              <a:rPr lang="es-CO" sz="1000" b="1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1000">
              <a:ea typeface="Times New Roman" panose="02020603050405020304" pitchFamily="18" charset="0"/>
            </a:endParaRPr>
          </a:p>
          <a:p>
            <a:endParaRPr lang="es-CO" sz="100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129479"/>
              </p:ext>
            </p:extLst>
          </p:nvPr>
        </p:nvGraphicFramePr>
        <p:xfrm>
          <a:off x="1139150" y="2118196"/>
          <a:ext cx="10158115" cy="363625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859619">
                  <a:extLst>
                    <a:ext uri="{9D8B030D-6E8A-4147-A177-3AD203B41FA5}">
                      <a16:colId xmlns:a16="http://schemas.microsoft.com/office/drawing/2014/main" val="53912494"/>
                    </a:ext>
                  </a:extLst>
                </a:gridCol>
                <a:gridCol w="1165869">
                  <a:extLst>
                    <a:ext uri="{9D8B030D-6E8A-4147-A177-3AD203B41FA5}">
                      <a16:colId xmlns:a16="http://schemas.microsoft.com/office/drawing/2014/main" val="3827024180"/>
                    </a:ext>
                  </a:extLst>
                </a:gridCol>
                <a:gridCol w="1241752">
                  <a:extLst>
                    <a:ext uri="{9D8B030D-6E8A-4147-A177-3AD203B41FA5}">
                      <a16:colId xmlns:a16="http://schemas.microsoft.com/office/drawing/2014/main" val="4116709012"/>
                    </a:ext>
                  </a:extLst>
                </a:gridCol>
                <a:gridCol w="1216483">
                  <a:extLst>
                    <a:ext uri="{9D8B030D-6E8A-4147-A177-3AD203B41FA5}">
                      <a16:colId xmlns:a16="http://schemas.microsoft.com/office/drawing/2014/main" val="466188050"/>
                    </a:ext>
                  </a:extLst>
                </a:gridCol>
                <a:gridCol w="1116154">
                  <a:extLst>
                    <a:ext uri="{9D8B030D-6E8A-4147-A177-3AD203B41FA5}">
                      <a16:colId xmlns:a16="http://schemas.microsoft.com/office/drawing/2014/main" val="2408703747"/>
                    </a:ext>
                  </a:extLst>
                </a:gridCol>
                <a:gridCol w="794324">
                  <a:extLst>
                    <a:ext uri="{9D8B030D-6E8A-4147-A177-3AD203B41FA5}">
                      <a16:colId xmlns:a16="http://schemas.microsoft.com/office/drawing/2014/main" val="556653552"/>
                    </a:ext>
                  </a:extLst>
                </a:gridCol>
                <a:gridCol w="834765">
                  <a:extLst>
                    <a:ext uri="{9D8B030D-6E8A-4147-A177-3AD203B41FA5}">
                      <a16:colId xmlns:a16="http://schemas.microsoft.com/office/drawing/2014/main" val="884968011"/>
                    </a:ext>
                  </a:extLst>
                </a:gridCol>
                <a:gridCol w="929149">
                  <a:extLst>
                    <a:ext uri="{9D8B030D-6E8A-4147-A177-3AD203B41FA5}">
                      <a16:colId xmlns:a16="http://schemas.microsoft.com/office/drawing/2014/main" val="792182786"/>
                    </a:ext>
                  </a:extLst>
                </a:gridCol>
              </a:tblGrid>
              <a:tr h="674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Objeto del gasto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inicial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Modificaciones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actual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Obligaciones 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Pagos 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Reserva por utilizar 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%Reserva por utilizar 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40568"/>
                  </a:ext>
                </a:extLst>
              </a:tr>
              <a:tr h="2112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192.599,40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16.573,41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176.025,99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175.653,16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175.651,15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372,83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83216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10.307,58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5.838,40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4.469,19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4.329,57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4.329,57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1304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67.959,58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3.703,58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64.256,00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60.052,42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60.045,85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4.203,58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6,19%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226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850,99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641,65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209,34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7311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1.420,34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1.420,34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1.031,34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1.031,34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389,00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27,39%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37805"/>
                  </a:ext>
                </a:extLst>
              </a:tr>
              <a:tr h="4534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70542"/>
                  </a:ext>
                </a:extLst>
              </a:tr>
              <a:tr h="34796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Subtotal Gastos de funcionamiento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273.138,02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26.757,15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246.380,87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241.273,97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241.265,39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5.106,89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1,87%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70463"/>
                  </a:ext>
                </a:extLst>
              </a:tr>
              <a:tr h="24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Ordinaria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337.190,96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4.712,08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332.478,88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244.510,15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244.465,31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87.968,73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26,09%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06795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BID</a:t>
                      </a:r>
                      <a:endParaRPr lang="es-CO" sz="1200" b="1" i="0" u="none" strike="noStrike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55.066,29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265,52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54.800,78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20.437,10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37,11%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5278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665.395,27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31.734,75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633.660,52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520.147,80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520.094,38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113.512,73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17,06%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/>
          <a:lstStyle/>
          <a:p>
            <a:r>
              <a:rPr lang="es-MX"/>
              <a:t>14</a:t>
            </a:r>
            <a:endParaRPr lang="es-CO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9871" y="1238892"/>
            <a:ext cx="10334825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reserva constituida 2023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Noviembre  </a:t>
            </a:r>
            <a:r>
              <a:rPr lang="es-MX" sz="2000" b="1" dirty="0">
                <a:solidFill>
                  <a:schemeClr val="tx1"/>
                </a:solidFill>
              </a:rPr>
              <a:t>  de 2024 - Proyectos de Inversión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4246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308602" y="6103737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903248"/>
              </p:ext>
            </p:extLst>
          </p:nvPr>
        </p:nvGraphicFramePr>
        <p:xfrm>
          <a:off x="1363442" y="2108010"/>
          <a:ext cx="9164975" cy="35825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24952">
                  <a:extLst>
                    <a:ext uri="{9D8B030D-6E8A-4147-A177-3AD203B41FA5}">
                      <a16:colId xmlns:a16="http://schemas.microsoft.com/office/drawing/2014/main" val="1304148399"/>
                    </a:ext>
                  </a:extLst>
                </a:gridCol>
                <a:gridCol w="1566514">
                  <a:extLst>
                    <a:ext uri="{9D8B030D-6E8A-4147-A177-3AD203B41FA5}">
                      <a16:colId xmlns:a16="http://schemas.microsoft.com/office/drawing/2014/main" val="87004680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3088429179"/>
                    </a:ext>
                  </a:extLst>
                </a:gridCol>
                <a:gridCol w="1247686">
                  <a:extLst>
                    <a:ext uri="{9D8B030D-6E8A-4147-A177-3AD203B41FA5}">
                      <a16:colId xmlns:a16="http://schemas.microsoft.com/office/drawing/2014/main" val="1663027584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3278702917"/>
                    </a:ext>
                  </a:extLst>
                </a:gridCol>
                <a:gridCol w="1222049">
                  <a:extLst>
                    <a:ext uri="{9D8B030D-6E8A-4147-A177-3AD203B41FA5}">
                      <a16:colId xmlns:a16="http://schemas.microsoft.com/office/drawing/2014/main" val="1945722655"/>
                    </a:ext>
                  </a:extLst>
                </a:gridCol>
                <a:gridCol w="1170772">
                  <a:extLst>
                    <a:ext uri="{9D8B030D-6E8A-4147-A177-3AD203B41FA5}">
                      <a16:colId xmlns:a16="http://schemas.microsoft.com/office/drawing/2014/main" val="2931250337"/>
                    </a:ext>
                  </a:extLst>
                </a:gridCol>
              </a:tblGrid>
              <a:tr h="3563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Ejecutora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RUBRO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por utilizar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reserva por utilizar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55053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UIF- SO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1.674,40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1.674,40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1.674,40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1866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CENDOJ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1.436,77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1.386,34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1.386,34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751854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PEI-PJM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60822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UIF-SJ / PEI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21.484,34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11.178,56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11.178,56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10.305,78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47,97%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28643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UDAE -EE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740561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PEI- 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40.931,39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14.042,68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14.042,68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26.888,71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65,69%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85046"/>
                  </a:ext>
                </a:extLst>
              </a:tr>
              <a:tr h="2303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Mantenimiento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34.164,87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33.401,11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33.399,63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763,75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708046"/>
                  </a:ext>
                </a:extLst>
              </a:tr>
              <a:tr h="1917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Escuela Judicial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14.331,89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13.728,89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13.728,89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603,00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4,21%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89217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OSEG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7.317,32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6.759,96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6.759,96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557,36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7,62%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21418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RR.HH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3.909,68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3.845,90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3.845,90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1,63%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0663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Carrera Judicial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338,63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338,63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9456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PET- TD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138.383,46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128.496,50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128.496,50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9.886,97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7,14%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19935"/>
                  </a:ext>
                </a:extLst>
              </a:tr>
              <a:tr h="2058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Informática -FP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C-2799-0800-12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30.388,74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28.978,42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28.935,07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1.410,32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4,64%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795803"/>
                  </a:ext>
                </a:extLst>
              </a:tr>
              <a:tr h="2359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UDAE-SG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C-2799-0800-13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975,28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975,28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975,28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80173"/>
                  </a:ext>
                </a:extLst>
              </a:tr>
              <a:tr h="132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54.800,78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20.437,10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37,29%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29327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387.279,66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278.873,82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278.828,99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108.405,83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27,99%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73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55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>
            <a:normAutofit/>
          </a:bodyPr>
          <a:lstStyle/>
          <a:p>
            <a:r>
              <a:rPr lang="es-MX"/>
              <a:t>15</a:t>
            </a:r>
            <a:endParaRPr lang="es-CO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6378" y="1157088"/>
            <a:ext cx="10309123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2023 a </a:t>
            </a:r>
            <a:r>
              <a:rPr lang="es-MX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Noviembre  </a:t>
            </a:r>
            <a:r>
              <a:rPr lang="es-MX" sz="1800" b="1" dirty="0">
                <a:solidFill>
                  <a:schemeClr val="tx1"/>
                </a:solidFill>
              </a:rPr>
              <a:t> 2024 –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2010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53938" y="6124058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989A62-54D1-4EF0-BD0A-063EE4E21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42489"/>
              </p:ext>
            </p:extLst>
          </p:nvPr>
        </p:nvGraphicFramePr>
        <p:xfrm>
          <a:off x="1867477" y="1804829"/>
          <a:ext cx="8044274" cy="4427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556">
                  <a:extLst>
                    <a:ext uri="{9D8B030D-6E8A-4147-A177-3AD203B41FA5}">
                      <a16:colId xmlns:a16="http://schemas.microsoft.com/office/drawing/2014/main" val="3891484317"/>
                    </a:ext>
                  </a:extLst>
                </a:gridCol>
                <a:gridCol w="1897811">
                  <a:extLst>
                    <a:ext uri="{9D8B030D-6E8A-4147-A177-3AD203B41FA5}">
                      <a16:colId xmlns:a16="http://schemas.microsoft.com/office/drawing/2014/main" val="4289581626"/>
                    </a:ext>
                  </a:extLst>
                </a:gridCol>
                <a:gridCol w="1026543">
                  <a:extLst>
                    <a:ext uri="{9D8B030D-6E8A-4147-A177-3AD203B41FA5}">
                      <a16:colId xmlns:a16="http://schemas.microsoft.com/office/drawing/2014/main" val="2628743574"/>
                    </a:ext>
                  </a:extLst>
                </a:gridCol>
                <a:gridCol w="854015">
                  <a:extLst>
                    <a:ext uri="{9D8B030D-6E8A-4147-A177-3AD203B41FA5}">
                      <a16:colId xmlns:a16="http://schemas.microsoft.com/office/drawing/2014/main" val="1932779670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1993892928"/>
                    </a:ext>
                  </a:extLst>
                </a:gridCol>
                <a:gridCol w="646983">
                  <a:extLst>
                    <a:ext uri="{9D8B030D-6E8A-4147-A177-3AD203B41FA5}">
                      <a16:colId xmlns:a16="http://schemas.microsoft.com/office/drawing/2014/main" val="2776232597"/>
                    </a:ext>
                  </a:extLst>
                </a:gridCol>
              </a:tblGrid>
              <a:tr h="3575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Dependencia</a:t>
                      </a:r>
                      <a:endParaRPr lang="es-MX" sz="10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Vigente</a:t>
                      </a:r>
                      <a:endParaRPr lang="es-MX" sz="10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Pagada</a:t>
                      </a:r>
                      <a:endParaRPr lang="es-MX" sz="10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pagar</a:t>
                      </a:r>
                      <a:endParaRPr lang="es-MX" sz="10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pagar</a:t>
                      </a:r>
                      <a:endParaRPr lang="es-MX" sz="10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1894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54.800,78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62,71%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20.437,10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37,29%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12952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CUNDINAMARCA - AMAZONAS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2.307,53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1.988,53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86,18%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318,99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13,82%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546847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GESTION GENERAL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234.733,65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148.103,08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63,09%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86.630,57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36,91%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463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ARMENIA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870,20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870,20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0277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BARRANQUILLA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4.473,43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4.473,43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23571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BOGOTA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20.980,44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20.980,44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6725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BUCARAMANGA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8.729,12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8.729,12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326671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CALI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5.112,69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5.111,21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99,97%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00627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CARTAGENA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5.100,37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4.715,92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92,46%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384,45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7,54%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3328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CUCUTA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3.092,60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3.092,60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1584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IBAGUE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2.300,49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2.300,49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4451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MANIZALES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1.093,70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1.093,70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9713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MEDELLIN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15.447,40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15.276,56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98,89%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170,84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03930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MONTERIA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2.518,74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2.518,74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51917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NEIVA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4.175,22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4.175,22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4169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PASTO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2.797,73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2.627,84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93,93%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169,89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6,07%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38769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PEREIRA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2.385,12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2.047,78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85,86%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337,34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14,14%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0178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POPAYAN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2.860,43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2.860,43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13512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SANTA MARTA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1.388,44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1.388,44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61102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SINCELEJO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562,00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562,00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464147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TUNJA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3.885,15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3.885,15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08799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VALLEDUPAR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4.633,86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4.633,86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29541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VILLAVICENCIO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3.030,57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3.030,57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53463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387.279,66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278.828,99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72,00%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108.450,67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28,00%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43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07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/>
          <a:lstStyle/>
          <a:p>
            <a:r>
              <a:rPr lang="es-MX"/>
              <a:t>16</a:t>
            </a:r>
            <a:endParaRPr lang="es-CO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9871" y="1238892"/>
            <a:ext cx="10271101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Reserva inversión 2023 Ejecucion efectiva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Noviembre  </a:t>
            </a:r>
            <a:r>
              <a:rPr lang="es-MX" sz="2000" b="1" dirty="0">
                <a:solidFill>
                  <a:schemeClr val="tx1"/>
                </a:solidFill>
              </a:rPr>
              <a:t> de 2024</a:t>
            </a:r>
          </a:p>
          <a:p>
            <a:endParaRPr lang="es-CO" sz="1000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2909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308602" y="6108634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8FCC5EE-F793-B9B3-8ACD-2225FF017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819557"/>
              </p:ext>
            </p:extLst>
          </p:nvPr>
        </p:nvGraphicFramePr>
        <p:xfrm>
          <a:off x="2736995" y="2263038"/>
          <a:ext cx="6342352" cy="442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0154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6649C-DC48-BA66-BA71-0B6E54074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A7B37720-644F-24FF-2D46-88A9068E4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7001177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11985A-5618-934B-6474-8A706028215E}"/>
              </a:ext>
            </a:extLst>
          </p:cNvPr>
          <p:cNvSpPr txBox="1"/>
          <p:nvPr/>
        </p:nvSpPr>
        <p:spPr>
          <a:xfrm>
            <a:off x="313510" y="3173512"/>
            <a:ext cx="11878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Cuentas por pagar constituidas 2023 </a:t>
            </a:r>
          </a:p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Ejecutada a </a:t>
            </a:r>
            <a:r>
              <a:rPr lang="es-MX" sz="2800" b="1" dirty="0">
                <a:highlight>
                  <a:srgbClr val="FFFF00"/>
                </a:highlight>
                <a:latin typeface="Montserrat Medium" panose="020B0604020202020204" charset="0"/>
                <a:cs typeface="Montserrat Medium" panose="020B0604020202020204" charset="0"/>
              </a:rPr>
              <a:t>Noviembre  </a:t>
            </a:r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  de  2024</a:t>
            </a:r>
            <a:endParaRPr lang="es-CO" sz="2800" b="1" dirty="0">
              <a:latin typeface="Montserrat Medium" panose="020B0604020202020204" charset="0"/>
              <a:cs typeface="Montserrat Medium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221DEF-3C13-EED9-2C5E-ADFD93357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26092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9AB18-660C-2690-D5A3-1177BCF28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0733FB06-FD35-0141-74A9-EDB00D7330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/>
          <a:lstStyle/>
          <a:p>
            <a:r>
              <a:rPr lang="es-MX"/>
              <a:t>18</a:t>
            </a:r>
            <a:endParaRPr lang="es-CO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EBFFB2DC-8D9B-5AA2-1FD3-3279EBF42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2909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75984C-F36B-D362-65B7-1C280EDA0DF2}"/>
              </a:ext>
            </a:extLst>
          </p:cNvPr>
          <p:cNvSpPr txBox="1"/>
          <p:nvPr/>
        </p:nvSpPr>
        <p:spPr>
          <a:xfrm>
            <a:off x="308602" y="6108634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2BCA85F-05D7-0120-F732-65ABD9933F84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64546418"/>
              </p:ext>
            </p:extLst>
          </p:nvPr>
        </p:nvGraphicFramePr>
        <p:xfrm>
          <a:off x="1785668" y="2389517"/>
          <a:ext cx="7953555" cy="3027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1674">
                  <a:extLst>
                    <a:ext uri="{9D8B030D-6E8A-4147-A177-3AD203B41FA5}">
                      <a16:colId xmlns:a16="http://schemas.microsoft.com/office/drawing/2014/main" val="718398821"/>
                    </a:ext>
                  </a:extLst>
                </a:gridCol>
                <a:gridCol w="824171">
                  <a:extLst>
                    <a:ext uri="{9D8B030D-6E8A-4147-A177-3AD203B41FA5}">
                      <a16:colId xmlns:a16="http://schemas.microsoft.com/office/drawing/2014/main" val="3631481654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1900410923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523138493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917078755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3957103699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324719804"/>
                    </a:ext>
                  </a:extLst>
                </a:gridCol>
              </a:tblGrid>
              <a:tr h="4933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Unidad Presupuestal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CxP</a:t>
                      </a:r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 inicial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Modificaciones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Obligaciones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Orden pago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Pagos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 </a:t>
                      </a:r>
                      <a:r>
                        <a:rPr lang="es-CO" sz="1100" b="1" u="none" strike="noStrike" kern="120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CxP</a:t>
                      </a:r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 por utilizar 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93548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A-01-01 Gastos de Personal - Permanente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9.042,03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9.041,94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9.041,94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9.041,94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275853836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A-01-02 Gastos de Personal - Temporal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181,50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181,50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181,50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181,50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3413868494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A-02 Adquisición Bienes y Servicios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2.434,29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2.434,29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2.434,29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2.434,29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669027611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A-03 Transferencias corrientes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4,49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4,49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4,49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4,49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2667378865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A-07 Disminución de pasivos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15,90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15,90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15,90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15,90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2267624292"/>
                  </a:ext>
                </a:extLst>
              </a:tr>
              <a:tr h="3600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A-08 Gastos por tributos, multas, sanciones e intereses de mora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2803799750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Subtotal Gastos De Funcionamiento 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11.678,21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0,09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11.678,13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11.678,13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11.678,13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0,00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686770"/>
                  </a:ext>
                </a:extLst>
              </a:tr>
              <a:tr h="21745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 Inversión – Fondos Especiales y Otros Recursos Tesoro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1.289,75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1.289,75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1.289,75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1.289,75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15738295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BID Inversión – Recursos Crédito  Externo- BID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1590497769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Total Rama Judicial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12.967,96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12.967,87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12.967,87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12.967,87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934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5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111CD-4BBB-7455-6925-E82B8F383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E1CD9F10-47A3-02D7-C18C-1E318CA36D9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8" y="1268976"/>
            <a:ext cx="10293531" cy="507831"/>
          </a:xfrm>
        </p:spPr>
        <p:txBody>
          <a:bodyPr/>
          <a:lstStyle/>
          <a:p>
            <a:r>
              <a:rPr lang="es-ES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1800" b="1" dirty="0">
                <a:solidFill>
                  <a:schemeClr val="tx1"/>
                </a:solidFill>
                <a:highlight>
                  <a:srgbClr val="FFFF00"/>
                </a:highlight>
                <a:latin typeface="Montserrat Medium" panose="020B0604020202020204" charset="0"/>
                <a:cs typeface="Montserrat Medium" panose="020B0604020202020204" charset="0"/>
              </a:rPr>
              <a:t>Noviembre   </a:t>
            </a:r>
            <a:r>
              <a:rPr lang="es-CO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de 2024 - Por Unidad Ejecutora</a:t>
            </a:r>
          </a:p>
          <a:p>
            <a:pPr algn="ctr"/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61AF045-EA1D-88AF-FEDF-ED626CFE4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4CDDA8-BB39-9299-90AF-83EA4EEC9E1A}"/>
              </a:ext>
            </a:extLst>
          </p:cNvPr>
          <p:cNvSpPr txBox="1"/>
          <p:nvPr/>
        </p:nvSpPr>
        <p:spPr>
          <a:xfrm>
            <a:off x="295139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20BE0DD-1FEA-1CD0-ACEA-1EDD11C5F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18876"/>
              </p:ext>
            </p:extLst>
          </p:nvPr>
        </p:nvGraphicFramePr>
        <p:xfrm>
          <a:off x="1055794" y="1989049"/>
          <a:ext cx="10125913" cy="418686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89612">
                  <a:extLst>
                    <a:ext uri="{9D8B030D-6E8A-4147-A177-3AD203B41FA5}">
                      <a16:colId xmlns:a16="http://schemas.microsoft.com/office/drawing/2014/main" val="1988151870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682359222"/>
                    </a:ext>
                  </a:extLst>
                </a:gridCol>
                <a:gridCol w="1155880">
                  <a:extLst>
                    <a:ext uri="{9D8B030D-6E8A-4147-A177-3AD203B41FA5}">
                      <a16:colId xmlns:a16="http://schemas.microsoft.com/office/drawing/2014/main" val="3479686508"/>
                    </a:ext>
                  </a:extLst>
                </a:gridCol>
                <a:gridCol w="503103">
                  <a:extLst>
                    <a:ext uri="{9D8B030D-6E8A-4147-A177-3AD203B41FA5}">
                      <a16:colId xmlns:a16="http://schemas.microsoft.com/office/drawing/2014/main" val="1163652357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1275784373"/>
                    </a:ext>
                  </a:extLst>
                </a:gridCol>
                <a:gridCol w="613954">
                  <a:extLst>
                    <a:ext uri="{9D8B030D-6E8A-4147-A177-3AD203B41FA5}">
                      <a16:colId xmlns:a16="http://schemas.microsoft.com/office/drawing/2014/main" val="447478609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839702239"/>
                    </a:ext>
                  </a:extLst>
                </a:gridCol>
                <a:gridCol w="659614">
                  <a:extLst>
                    <a:ext uri="{9D8B030D-6E8A-4147-A177-3AD203B41FA5}">
                      <a16:colId xmlns:a16="http://schemas.microsoft.com/office/drawing/2014/main" val="2790080696"/>
                    </a:ext>
                  </a:extLst>
                </a:gridCol>
                <a:gridCol w="1145136">
                  <a:extLst>
                    <a:ext uri="{9D8B030D-6E8A-4147-A177-3AD203B41FA5}">
                      <a16:colId xmlns:a16="http://schemas.microsoft.com/office/drawing/2014/main" val="2950422412"/>
                    </a:ext>
                  </a:extLst>
                </a:gridCol>
                <a:gridCol w="1136591">
                  <a:extLst>
                    <a:ext uri="{9D8B030D-6E8A-4147-A177-3AD203B41FA5}">
                      <a16:colId xmlns:a16="http://schemas.microsoft.com/office/drawing/2014/main" val="1318804652"/>
                    </a:ext>
                  </a:extLst>
                </a:gridCol>
              </a:tblGrid>
              <a:tr h="612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Presupuestal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Vigente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Comp. /</a:t>
                      </a:r>
                      <a:r>
                        <a:rPr lang="es-CO" sz="12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Oblig. /</a:t>
                      </a:r>
                      <a:r>
                        <a:rPr lang="es-CO" sz="12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 /</a:t>
                      </a:r>
                      <a:r>
                        <a:rPr lang="es-CO" sz="12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sin Comprometer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</a:t>
                      </a:r>
                      <a:r>
                        <a:rPr lang="es-CO" sz="12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sin comprometer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28413"/>
                  </a:ext>
                </a:extLst>
              </a:tr>
              <a:tr h="4186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Consejo Superior de la Judicatura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1.238.454,85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656.371,18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644.771,72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630.648,66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582.083,67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9565190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Suprema de Justicia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324.850,95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256.422,52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252.269,70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251.998,98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68.428,43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2513578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Consejo de Estado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293.092,12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227.493,97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225.433,51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225.133,27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65.598,15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0389614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Constitucional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119.089,17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92.569,19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90.671,74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90.668,80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26.519,98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427455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Tribunales y Juzgados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6.453.211,80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5.050.317,50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4.989.604,35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4.988.666,72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1.402.894,29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077569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Comisión Nacional de Disciplina Judicial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233.161,18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179.277,84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176.135,77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176.109,57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53.883,34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2920313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Fondos Especiales y Otros Recursos Tesoro </a:t>
                      </a:r>
                      <a:endParaRPr lang="es-CO" sz="1200" b="1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957.718,90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567.503,58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59,3%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223.871,66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223.571,15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23,3%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390.215,32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40,7%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6380101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Recursos Crédito  Externo- BID</a:t>
                      </a:r>
                      <a:endParaRPr lang="es-CO" sz="1200" b="1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190.972,92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65.035,91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19.819,30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19.785,91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125.937,01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65,9%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632040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u="non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endParaRPr lang="es-CO" sz="1200" b="1" u="non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9.810.551,90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7.094.991,69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72,3%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6.622.577,75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67,5%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6.606.583,04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67,3%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2.715.560,20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41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18DA9C8-8BF0-ACF0-FDD3-69EBC2D81D7B}"/>
              </a:ext>
            </a:extLst>
          </p:cNvPr>
          <p:cNvSpPr txBox="1"/>
          <p:nvPr/>
        </p:nvSpPr>
        <p:spPr>
          <a:xfrm>
            <a:off x="1984996" y="6259321"/>
            <a:ext cx="17871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b="1">
                <a:solidFill>
                  <a:srgbClr val="000000"/>
                </a:solidFill>
                <a:latin typeface="Montserrat" panose="020B0604020202020204" charset="0"/>
                <a:cs typeface="Montserrat" panose="020B0604020202020204" charset="0"/>
              </a:rPr>
              <a:t>Apr. Bloqueada : </a:t>
            </a:r>
            <a:r>
              <a:rPr lang="es-MX" sz="800" b="1" i="0" u="none" strike="noStrike">
                <a:solidFill>
                  <a:srgbClr val="000000"/>
                </a:solidFill>
                <a:effectLst/>
                <a:latin typeface="Montserrat" panose="020B0604020202020204" charset="0"/>
                <a:cs typeface="Montserrat" panose="020B0604020202020204" charset="0"/>
              </a:rPr>
              <a:t>451,584 </a:t>
            </a:r>
            <a:r>
              <a:rPr lang="es-MX" sz="800" b="1">
                <a:latin typeface="Montserrat" panose="020B0604020202020204" charset="0"/>
                <a:cs typeface="Montserrat" panose="020B0604020202020204" charset="0"/>
              </a:rPr>
              <a:t>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0ED8AC-F465-BA55-9533-595301D0AB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36720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295140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9" y="1244515"/>
            <a:ext cx="10293531" cy="507831"/>
          </a:xfrm>
        </p:spPr>
        <p:txBody>
          <a:bodyPr/>
          <a:lstStyle/>
          <a:p>
            <a:r>
              <a:rPr lang="es-CO" sz="2000" b="1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Distribución Apropiación 2024 – Según Unidad Ejecutora</a:t>
            </a:r>
          </a:p>
          <a:p>
            <a:pPr algn="ctr"/>
            <a:endParaRPr lang="es-CO" sz="2000">
              <a:solidFill>
                <a:schemeClr val="tx1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03597D-1192-692B-AE5A-085BD1BE6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/>
              <a:t>03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94DF99F-DD52-765A-C1E5-471F314F0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6710"/>
              </p:ext>
            </p:extLst>
          </p:nvPr>
        </p:nvGraphicFramePr>
        <p:xfrm>
          <a:off x="3143827" y="2069018"/>
          <a:ext cx="5257800" cy="334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195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/>
              <a:t>4</a:t>
            </a:r>
            <a:endParaRPr lang="es-CO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7418F01-7505-4CC2-875D-5D8BEE7B3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30767"/>
              </p:ext>
            </p:extLst>
          </p:nvPr>
        </p:nvGraphicFramePr>
        <p:xfrm>
          <a:off x="961790" y="2078034"/>
          <a:ext cx="10147743" cy="3617261"/>
        </p:xfrm>
        <a:graphic>
          <a:graphicData uri="http://schemas.openxmlformats.org/drawingml/2006/table">
            <a:tbl>
              <a:tblPr/>
              <a:tblGrid>
                <a:gridCol w="2886892">
                  <a:extLst>
                    <a:ext uri="{9D8B030D-6E8A-4147-A177-3AD203B41FA5}">
                      <a16:colId xmlns:a16="http://schemas.microsoft.com/office/drawing/2014/main" val="2960006817"/>
                    </a:ext>
                  </a:extLst>
                </a:gridCol>
                <a:gridCol w="875212">
                  <a:extLst>
                    <a:ext uri="{9D8B030D-6E8A-4147-A177-3AD203B41FA5}">
                      <a16:colId xmlns:a16="http://schemas.microsoft.com/office/drawing/2014/main" val="815038549"/>
                    </a:ext>
                  </a:extLst>
                </a:gridCol>
                <a:gridCol w="1058091">
                  <a:extLst>
                    <a:ext uri="{9D8B030D-6E8A-4147-A177-3AD203B41FA5}">
                      <a16:colId xmlns:a16="http://schemas.microsoft.com/office/drawing/2014/main" val="3408720232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2947933364"/>
                    </a:ext>
                  </a:extLst>
                </a:gridCol>
                <a:gridCol w="959425">
                  <a:extLst>
                    <a:ext uri="{9D8B030D-6E8A-4147-A177-3AD203B41FA5}">
                      <a16:colId xmlns:a16="http://schemas.microsoft.com/office/drawing/2014/main" val="2960274372"/>
                    </a:ext>
                  </a:extLst>
                </a:gridCol>
                <a:gridCol w="512748">
                  <a:extLst>
                    <a:ext uri="{9D8B030D-6E8A-4147-A177-3AD203B41FA5}">
                      <a16:colId xmlns:a16="http://schemas.microsoft.com/office/drawing/2014/main" val="2090796418"/>
                    </a:ext>
                  </a:extLst>
                </a:gridCol>
                <a:gridCol w="761575">
                  <a:extLst>
                    <a:ext uri="{9D8B030D-6E8A-4147-A177-3AD203B41FA5}">
                      <a16:colId xmlns:a16="http://schemas.microsoft.com/office/drawing/2014/main" val="1482663369"/>
                    </a:ext>
                  </a:extLst>
                </a:gridCol>
                <a:gridCol w="477565">
                  <a:extLst>
                    <a:ext uri="{9D8B030D-6E8A-4147-A177-3AD203B41FA5}">
                      <a16:colId xmlns:a16="http://schemas.microsoft.com/office/drawing/2014/main" val="1075315901"/>
                    </a:ext>
                  </a:extLst>
                </a:gridCol>
                <a:gridCol w="1050789">
                  <a:extLst>
                    <a:ext uri="{9D8B030D-6E8A-4147-A177-3AD203B41FA5}">
                      <a16:colId xmlns:a16="http://schemas.microsoft.com/office/drawing/2014/main" val="2686214003"/>
                    </a:ext>
                  </a:extLst>
                </a:gridCol>
                <a:gridCol w="1042931">
                  <a:extLst>
                    <a:ext uri="{9D8B030D-6E8A-4147-A177-3AD203B41FA5}">
                      <a16:colId xmlns:a16="http://schemas.microsoft.com/office/drawing/2014/main" val="184945945"/>
                    </a:ext>
                  </a:extLst>
                </a:gridCol>
              </a:tblGrid>
              <a:tr h="5703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Objeto del  Gasto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Apropiación Vigente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Comp./Apro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Obligaciones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</a:t>
                      </a:r>
                      <a:endParaRPr lang="es-CO" sz="800" b="1" i="0" u="none" strike="noStrike" kern="120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sin Comprometer</a:t>
                      </a:r>
                      <a:endParaRPr lang="es-CO" sz="8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 comprometer</a:t>
                      </a:r>
                      <a:endParaRPr lang="es-CO" sz="8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23282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 *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7.157.576,89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5.598.322,30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5.596.373,38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5.595.259,38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1.559.254,59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298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220.524,12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139.843,34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139.600,95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139.589,71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80.680,78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39898"/>
                  </a:ext>
                </a:extLst>
              </a:tr>
              <a:tr h="2220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532.878,49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462.700,88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386.078,47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385.531,94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70.177,61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88687"/>
                  </a:ext>
                </a:extLst>
              </a:tr>
              <a:tr h="2351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693.202,49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212.495,37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207.933,36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193.976,71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480.707,11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901754"/>
                  </a:ext>
                </a:extLst>
              </a:tr>
              <a:tr h="209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16.270,00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12.371,20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12.181,52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12.149,14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3.898,80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871077"/>
                  </a:ext>
                </a:extLst>
              </a:tr>
              <a:tr h="4768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23.712,51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19.023,52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19.023,52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19.023,52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4.688,99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02836"/>
                  </a:ext>
                </a:extLst>
              </a:tr>
              <a:tr h="2546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20B0604020202020204" charset="0"/>
                          <a:cs typeface="Montserrat" panose="020B0604020202020204" charset="0"/>
                        </a:rPr>
                        <a:t>Subtotal Gastos De Funcionamiento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8.644.164,50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6.444.756,63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74,6%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6.361.191,21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73,6%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6.345.530,40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73,4%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2.199.407,87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25,4%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553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 – Servicio de la Deuda Pública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76769"/>
                  </a:ext>
                </a:extLst>
              </a:tr>
              <a:tr h="34762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</a:t>
                      </a:r>
                      <a:r>
                        <a:rPr lang="es-ES" sz="11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  <a:sym typeface="Arial"/>
                        </a:rPr>
                        <a:t>Inversión – Fondos Especiales y Otros Recursos Tesoro </a:t>
                      </a:r>
                      <a:endParaRPr lang="es-CO" sz="1100" b="0" i="0" u="none" strike="noStrike" cap="non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  <a:sym typeface="Arial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957.718,90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567.503,58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59,3%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223.871,66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23,4%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223.571,15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23,3%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390.215,32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40,7%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85635"/>
                  </a:ext>
                </a:extLst>
              </a:tr>
              <a:tr h="3455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Recursos Crédito  Externo- BID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190.972,92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65.035,91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34,1%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19.819,30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10,4%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19.785,91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10,4%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125.937,01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65,9%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66658"/>
                  </a:ext>
                </a:extLst>
              </a:tr>
              <a:tr h="168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9.810.551,90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7.094.991,69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72,3%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6.622.577,75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67,5%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6.606.583,04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67,3%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2.715.560,20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0134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95140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1D2FD6F-3CAB-423F-853B-0A9398051C8F}"/>
              </a:ext>
            </a:extLst>
          </p:cNvPr>
          <p:cNvSpPr txBox="1"/>
          <p:nvPr/>
        </p:nvSpPr>
        <p:spPr>
          <a:xfrm>
            <a:off x="1984997" y="6247460"/>
            <a:ext cx="17871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b="1">
                <a:solidFill>
                  <a:srgbClr val="000000"/>
                </a:solidFill>
                <a:latin typeface="Montserrat" panose="020B0604020202020204" charset="0"/>
                <a:cs typeface="Montserrat" panose="020B0604020202020204" charset="0"/>
              </a:rPr>
              <a:t>Apr. Bloqueada : 4</a:t>
            </a:r>
            <a:r>
              <a:rPr lang="es-MX" sz="800" b="1" i="0" u="none" strike="noStrike">
                <a:solidFill>
                  <a:srgbClr val="000000"/>
                </a:solidFill>
                <a:effectLst/>
                <a:latin typeface="Montserrat" panose="020B0604020202020204" charset="0"/>
                <a:cs typeface="Montserrat" panose="020B0604020202020204" charset="0"/>
              </a:rPr>
              <a:t>51,584</a:t>
            </a:r>
            <a:endParaRPr lang="es-MX" sz="800" b="1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 txBox="1">
            <a:spLocks/>
          </p:cNvSpPr>
          <p:nvPr/>
        </p:nvSpPr>
        <p:spPr>
          <a:xfrm>
            <a:off x="1188719" y="1217030"/>
            <a:ext cx="10293531" cy="507831"/>
          </a:xfrm>
          <a:prstGeom prst="rect">
            <a:avLst/>
          </a:prstGeom>
          <a:blipFill dpi="0" rotWithShape="1">
            <a:blip r:embed="rId2"/>
            <a:srcRect/>
            <a:stretch>
              <a:fillRect l="-40391" t="89157" r="12838" b="919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rgbClr val="00ADEE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2000" b="1" dirty="0">
                <a:solidFill>
                  <a:schemeClr val="tx1"/>
                </a:solidFill>
                <a:highlight>
                  <a:srgbClr val="FFFF00"/>
                </a:highlight>
                <a:latin typeface="Montserrat Medium" panose="020B0604020202020204" charset="0"/>
                <a:cs typeface="Montserrat Medium" panose="020B0604020202020204" charset="0"/>
              </a:rPr>
              <a:t>Noviembre   </a:t>
            </a:r>
            <a:r>
              <a:rPr lang="es-CO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de 2024 - Por Tipo de Gasto</a:t>
            </a:r>
          </a:p>
          <a:p>
            <a:pPr algn="ctr"/>
            <a:endParaRPr lang="es-C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9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295140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b="1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C823DA-B3E3-4E13-B38E-5D9C5A8B4E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/>
              <a:t>5</a:t>
            </a:r>
          </a:p>
        </p:txBody>
      </p:sp>
      <p:sp>
        <p:nvSpPr>
          <p:cNvPr id="6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9" y="1244515"/>
            <a:ext cx="10293531" cy="507831"/>
          </a:xfrm>
        </p:spPr>
        <p:txBody>
          <a:bodyPr/>
          <a:lstStyle/>
          <a:p>
            <a:r>
              <a:rPr lang="es-CO" sz="2000" b="1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Distribución Apropiación 2024 – Según Objeto de Gasto</a:t>
            </a:r>
            <a:endParaRPr lang="es-CO" sz="2000">
              <a:solidFill>
                <a:schemeClr val="tx1"/>
              </a:solidFill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B2C03C7-E5D6-468E-A87F-D08595448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807784"/>
              </p:ext>
            </p:extLst>
          </p:nvPr>
        </p:nvGraphicFramePr>
        <p:xfrm>
          <a:off x="3596312" y="2127335"/>
          <a:ext cx="512868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029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/>
              <a:t>6</a:t>
            </a:r>
            <a:endParaRPr lang="es-CO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5657" y="1249007"/>
            <a:ext cx="1026700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Noviembre  </a:t>
            </a:r>
            <a:r>
              <a:rPr lang="es-MX" sz="2000" b="1" dirty="0">
                <a:solidFill>
                  <a:schemeClr val="tx1"/>
                </a:solidFill>
              </a:rPr>
              <a:t> de  2024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309597"/>
              </p:ext>
            </p:extLst>
          </p:nvPr>
        </p:nvGraphicFramePr>
        <p:xfrm>
          <a:off x="1055794" y="2482805"/>
          <a:ext cx="9995383" cy="1693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130">
                  <a:extLst>
                    <a:ext uri="{9D8B030D-6E8A-4147-A177-3AD203B41FA5}">
                      <a16:colId xmlns:a16="http://schemas.microsoft.com/office/drawing/2014/main" val="412667528"/>
                    </a:ext>
                  </a:extLst>
                </a:gridCol>
                <a:gridCol w="1060393">
                  <a:extLst>
                    <a:ext uri="{9D8B030D-6E8A-4147-A177-3AD203B41FA5}">
                      <a16:colId xmlns:a16="http://schemas.microsoft.com/office/drawing/2014/main" val="385257334"/>
                    </a:ext>
                  </a:extLst>
                </a:gridCol>
                <a:gridCol w="1063135">
                  <a:extLst>
                    <a:ext uri="{9D8B030D-6E8A-4147-A177-3AD203B41FA5}">
                      <a16:colId xmlns:a16="http://schemas.microsoft.com/office/drawing/2014/main" val="2775451080"/>
                    </a:ext>
                  </a:extLst>
                </a:gridCol>
                <a:gridCol w="1031966">
                  <a:extLst>
                    <a:ext uri="{9D8B030D-6E8A-4147-A177-3AD203B41FA5}">
                      <a16:colId xmlns:a16="http://schemas.microsoft.com/office/drawing/2014/main" val="2753357679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697242030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706109542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4184186"/>
                    </a:ext>
                  </a:extLst>
                </a:gridCol>
                <a:gridCol w="692331">
                  <a:extLst>
                    <a:ext uri="{9D8B030D-6E8A-4147-A177-3AD203B41FA5}">
                      <a16:colId xmlns:a16="http://schemas.microsoft.com/office/drawing/2014/main" val="1738338918"/>
                    </a:ext>
                  </a:extLst>
                </a:gridCol>
                <a:gridCol w="1031966">
                  <a:extLst>
                    <a:ext uri="{9D8B030D-6E8A-4147-A177-3AD203B41FA5}">
                      <a16:colId xmlns:a16="http://schemas.microsoft.com/office/drawing/2014/main" val="4266169408"/>
                    </a:ext>
                  </a:extLst>
                </a:gridCol>
                <a:gridCol w="1106319">
                  <a:extLst>
                    <a:ext uri="{9D8B030D-6E8A-4147-A177-3AD203B41FA5}">
                      <a16:colId xmlns:a16="http://schemas.microsoft.com/office/drawing/2014/main" val="3374068752"/>
                    </a:ext>
                  </a:extLst>
                </a:gridCol>
              </a:tblGrid>
              <a:tr h="5554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</a:p>
                    <a:p>
                      <a:pPr algn="ctr" rtl="0" fontAlgn="b"/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</a:t>
                      </a:r>
                    </a:p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Vigente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por Comprometer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Comprometer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912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</a:t>
                      </a:r>
                      <a:endParaRPr lang="es-CO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1.220.516,25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1.039.860,01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1.024.442,09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1.009.864,61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180.656,25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15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Seccionales</a:t>
                      </a:r>
                      <a:endParaRPr lang="es-CO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6.661.891,02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5.404.896,62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5.336.749,12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5.335.665,79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1.256.994,40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86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Bloqueados /Sin asignar</a:t>
                      </a:r>
                      <a:endParaRPr lang="es-CO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761.757,22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761.757,22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93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r>
                        <a:rPr lang="es-CO" sz="1200" b="1" u="sng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</a:t>
                      </a:r>
                      <a:endParaRPr lang="es-CO" sz="1200" b="1" i="0" u="sng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8.644.164,50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6.444.756,63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74,6%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6.361.191,21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73,6%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6.345.530,40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73,4%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2.199.407,87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5933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82078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/>
              <a:t>7</a:t>
            </a:r>
            <a:endParaRPr lang="es-CO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2156" y="1241494"/>
            <a:ext cx="10183610" cy="437532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Noviembre   </a:t>
            </a:r>
            <a:r>
              <a:rPr lang="es-MX" sz="2000" b="1" dirty="0">
                <a:solidFill>
                  <a:schemeClr val="tx1"/>
                </a:solidFill>
              </a:rPr>
              <a:t> de 2024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1602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78577" y="609732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713993"/>
              </p:ext>
            </p:extLst>
          </p:nvPr>
        </p:nvGraphicFramePr>
        <p:xfrm>
          <a:off x="1206976" y="1754448"/>
          <a:ext cx="9778048" cy="4267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000">
                  <a:extLst>
                    <a:ext uri="{9D8B030D-6E8A-4147-A177-3AD203B41FA5}">
                      <a16:colId xmlns:a16="http://schemas.microsoft.com/office/drawing/2014/main" val="3200691835"/>
                    </a:ext>
                  </a:extLst>
                </a:gridCol>
                <a:gridCol w="1288954">
                  <a:extLst>
                    <a:ext uri="{9D8B030D-6E8A-4147-A177-3AD203B41FA5}">
                      <a16:colId xmlns:a16="http://schemas.microsoft.com/office/drawing/2014/main" val="2834301987"/>
                    </a:ext>
                  </a:extLst>
                </a:gridCol>
                <a:gridCol w="909091">
                  <a:extLst>
                    <a:ext uri="{9D8B030D-6E8A-4147-A177-3AD203B41FA5}">
                      <a16:colId xmlns:a16="http://schemas.microsoft.com/office/drawing/2014/main" val="589546572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047504635"/>
                    </a:ext>
                  </a:extLst>
                </a:gridCol>
                <a:gridCol w="744049">
                  <a:extLst>
                    <a:ext uri="{9D8B030D-6E8A-4147-A177-3AD203B41FA5}">
                      <a16:colId xmlns:a16="http://schemas.microsoft.com/office/drawing/2014/main" val="3109433410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810587988"/>
                    </a:ext>
                  </a:extLst>
                </a:gridCol>
                <a:gridCol w="744049">
                  <a:extLst>
                    <a:ext uri="{9D8B030D-6E8A-4147-A177-3AD203B41FA5}">
                      <a16:colId xmlns:a16="http://schemas.microsoft.com/office/drawing/2014/main" val="4231110714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383842504"/>
                    </a:ext>
                  </a:extLst>
                </a:gridCol>
                <a:gridCol w="821970">
                  <a:extLst>
                    <a:ext uri="{9D8B030D-6E8A-4147-A177-3AD203B41FA5}">
                      <a16:colId xmlns:a16="http://schemas.microsoft.com/office/drawing/2014/main" val="3320513915"/>
                    </a:ext>
                  </a:extLst>
                </a:gridCol>
                <a:gridCol w="880043">
                  <a:extLst>
                    <a:ext uri="{9D8B030D-6E8A-4147-A177-3AD203B41FA5}">
                      <a16:colId xmlns:a16="http://schemas.microsoft.com/office/drawing/2014/main" val="2582831171"/>
                    </a:ext>
                  </a:extLst>
                </a:gridCol>
              </a:tblGrid>
              <a:tr h="463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Apropiación. Vigente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compromisos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 por Comprometer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comprometer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2038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NIVEL CENTRAL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1.220.516,25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1.039.860,01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1.024.442,09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1.009.864,61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180.656,25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677544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ARMENIA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103.374,84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84.014,34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83.126,79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83.126,79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19.360,50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907478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BARRANQUILLA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303.018,47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248.913,38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246.734,63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246.703,78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54.105,09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96427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BOGOTA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928.635,54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731.092,73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718.203,71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718.203,34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197.542,81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16928"/>
                  </a:ext>
                </a:extLst>
              </a:tr>
              <a:tr h="9597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BUCARAMANGA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378.164,50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308.699,56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305.708,51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305.189,88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69.464,94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48189"/>
                  </a:ext>
                </a:extLst>
              </a:tr>
              <a:tr h="10051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CALI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574.738,29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482.201,39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476.514,34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476.514,14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92.536,91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32534"/>
                  </a:ext>
                </a:extLst>
              </a:tr>
              <a:tr h="13117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CARTAGENA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265.594,87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215.013,45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212.604,08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212.480,62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50.581,42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92064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CUCUTA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261.874,84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215.098,76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212.352,38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212.352,38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46.776,08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19295"/>
                  </a:ext>
                </a:extLst>
              </a:tr>
              <a:tr h="13516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CUNDINAMARCA - AMAZONAS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452.998,18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373.908,95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369.770,89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369.720,89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79.089,23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4558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IBAGUE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249.857,62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198.023,72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196.184,03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196.184,03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51.833,89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688845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MANIZALES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187.944,48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149.908,67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148.415,73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148.415,73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38.035,81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451226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MEDELLIN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872.193,12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716.925,42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706.612,01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706.612,01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155.267,69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142838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MONTERIA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147.106,52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119.348,24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116.844,23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116.832,54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27.758,27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75776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NEIVA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264.259,99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213.458,96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211.304,32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211.304,32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50.801,03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9691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PASTO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263.287,41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219.520,80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217.187,14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217.180,51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43.766,61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6273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PEREIRA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141.546,89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114.322,31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113.014,59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113.014,59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27.224,58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11409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POPAYAN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173.484,65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137.107,45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135.261,63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135.230,41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36.377,20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813221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QUIBDO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34.145,23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18.778,47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18.213,40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17.990,68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15.366,76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22908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RIOHACHA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75.443,19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57.049,94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56.256,18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56.255,44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18.393,25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41689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SANTAMARTA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167.233,83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136.868,74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135.858,67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135.858,67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30.365,09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92361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SINCELEJO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116.242,92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92.632,40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91.265,22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91.239,41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23.610,52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06438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TUNJA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330.551,04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273.053,97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270.654,61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270.648,31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57.497,07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4662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VALLEDUPAR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170.788,93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136.953,94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134.817,34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134.782,53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33.834,99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30607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VILLAVICENCIO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199.405,69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162.001,03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159.844,70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159.824,78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37.404,66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20917"/>
                  </a:ext>
                </a:extLst>
              </a:tr>
              <a:tr h="1066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Bloqueados /Sin asignar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761.757,22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761.757,22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12472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8.644.164,50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6.444.756,63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74,6%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6.361.191,21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73,6%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6.345.530,40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73,4%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2.199.407,87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413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74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/>
              <a:t>8</a:t>
            </a:r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20" y="1285819"/>
            <a:ext cx="1026225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Nivel Central y Seccionales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Noviembre  </a:t>
            </a:r>
            <a:r>
              <a:rPr lang="es-MX" sz="2000" b="1" dirty="0">
                <a:solidFill>
                  <a:schemeClr val="tx1"/>
                </a:solidFill>
              </a:rPr>
              <a:t>  de  2024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7461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95141" y="6123186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9B38837-6312-4AF7-B500-4E13C6102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77278"/>
              </p:ext>
            </p:extLst>
          </p:nvPr>
        </p:nvGraphicFramePr>
        <p:xfrm>
          <a:off x="1005361" y="2825356"/>
          <a:ext cx="9928134" cy="1811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334">
                  <a:extLst>
                    <a:ext uri="{9D8B030D-6E8A-4147-A177-3AD203B41FA5}">
                      <a16:colId xmlns:a16="http://schemas.microsoft.com/office/drawing/2014/main" val="2822580365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39564085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1876252323"/>
                    </a:ext>
                  </a:extLst>
                </a:gridCol>
                <a:gridCol w="1317534">
                  <a:extLst>
                    <a:ext uri="{9D8B030D-6E8A-4147-A177-3AD203B41FA5}">
                      <a16:colId xmlns:a16="http://schemas.microsoft.com/office/drawing/2014/main" val="3934709197"/>
                    </a:ext>
                  </a:extLst>
                </a:gridCol>
                <a:gridCol w="916214">
                  <a:extLst>
                    <a:ext uri="{9D8B030D-6E8A-4147-A177-3AD203B41FA5}">
                      <a16:colId xmlns:a16="http://schemas.microsoft.com/office/drawing/2014/main" val="3291076208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22100544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79205852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1285260640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526793878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1324066737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Vigente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Obligación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efectiva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pagos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ejecutar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ejecutar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4753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</a:t>
                      </a:r>
                      <a:endParaRPr lang="es-MX" sz="12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670.128,26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367.026,94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54,8%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187.485,73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187.189,89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303.101,32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3320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BID</a:t>
                      </a:r>
                      <a:endParaRPr lang="es-MX" sz="12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179.258,92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65.035,91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19.819,30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19.785,91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114.223,01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7949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Seccionales</a:t>
                      </a:r>
                      <a:endParaRPr lang="es-MX" sz="12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259.883,85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200.476,64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36.385,93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36.381,26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59.407,21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03948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Sin asignar</a:t>
                      </a:r>
                      <a:endParaRPr lang="es-MX" sz="12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39.420,79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39.420,79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92908"/>
                  </a:ext>
                </a:extLst>
              </a:tr>
              <a:tr h="2511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</a:t>
                      </a:r>
                      <a:endParaRPr lang="es-MX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1.148.691,82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632.539,49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55,1%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243.690,96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243.357,05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516.152,33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44,9%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73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7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/>
              <a:t>9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1182400" y="6209941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800" b="1">
              <a:ea typeface="Times New Roman" panose="02020603050405020304" pitchFamily="18" charset="0"/>
            </a:endParaRPr>
          </a:p>
          <a:p>
            <a:endParaRPr lang="es-CO" sz="80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699928"/>
              </p:ext>
            </p:extLst>
          </p:nvPr>
        </p:nvGraphicFramePr>
        <p:xfrm>
          <a:off x="1055794" y="2055733"/>
          <a:ext cx="9331790" cy="4263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605">
                  <a:extLst>
                    <a:ext uri="{9D8B030D-6E8A-4147-A177-3AD203B41FA5}">
                      <a16:colId xmlns:a16="http://schemas.microsoft.com/office/drawing/2014/main" val="3265057757"/>
                    </a:ext>
                  </a:extLst>
                </a:gridCol>
                <a:gridCol w="1625416">
                  <a:extLst>
                    <a:ext uri="{9D8B030D-6E8A-4147-A177-3AD203B41FA5}">
                      <a16:colId xmlns:a16="http://schemas.microsoft.com/office/drawing/2014/main" val="1630937510"/>
                    </a:ext>
                  </a:extLst>
                </a:gridCol>
                <a:gridCol w="895973">
                  <a:extLst>
                    <a:ext uri="{9D8B030D-6E8A-4147-A177-3AD203B41FA5}">
                      <a16:colId xmlns:a16="http://schemas.microsoft.com/office/drawing/2014/main" val="31406728"/>
                    </a:ext>
                  </a:extLst>
                </a:gridCol>
                <a:gridCol w="633796">
                  <a:extLst>
                    <a:ext uri="{9D8B030D-6E8A-4147-A177-3AD203B41FA5}">
                      <a16:colId xmlns:a16="http://schemas.microsoft.com/office/drawing/2014/main" val="1653796934"/>
                    </a:ext>
                  </a:extLst>
                </a:gridCol>
                <a:gridCol w="609730">
                  <a:extLst>
                    <a:ext uri="{9D8B030D-6E8A-4147-A177-3AD203B41FA5}">
                      <a16:colId xmlns:a16="http://schemas.microsoft.com/office/drawing/2014/main" val="2811487995"/>
                    </a:ext>
                  </a:extLst>
                </a:gridCol>
                <a:gridCol w="511518">
                  <a:extLst>
                    <a:ext uri="{9D8B030D-6E8A-4147-A177-3AD203B41FA5}">
                      <a16:colId xmlns:a16="http://schemas.microsoft.com/office/drawing/2014/main" val="3570263840"/>
                    </a:ext>
                  </a:extLst>
                </a:gridCol>
                <a:gridCol w="540736">
                  <a:extLst>
                    <a:ext uri="{9D8B030D-6E8A-4147-A177-3AD203B41FA5}">
                      <a16:colId xmlns:a16="http://schemas.microsoft.com/office/drawing/2014/main" val="4218869863"/>
                    </a:ext>
                  </a:extLst>
                </a:gridCol>
                <a:gridCol w="456406">
                  <a:extLst>
                    <a:ext uri="{9D8B030D-6E8A-4147-A177-3AD203B41FA5}">
                      <a16:colId xmlns:a16="http://schemas.microsoft.com/office/drawing/2014/main" val="1884076416"/>
                    </a:ext>
                  </a:extLst>
                </a:gridCol>
                <a:gridCol w="586010">
                  <a:extLst>
                    <a:ext uri="{9D8B030D-6E8A-4147-A177-3AD203B41FA5}">
                      <a16:colId xmlns:a16="http://schemas.microsoft.com/office/drawing/2014/main" val="1226139622"/>
                    </a:ext>
                  </a:extLst>
                </a:gridCol>
                <a:gridCol w="347472">
                  <a:extLst>
                    <a:ext uri="{9D8B030D-6E8A-4147-A177-3AD203B41FA5}">
                      <a16:colId xmlns:a16="http://schemas.microsoft.com/office/drawing/2014/main" val="2777358461"/>
                    </a:ext>
                  </a:extLst>
                </a:gridCol>
                <a:gridCol w="539496">
                  <a:extLst>
                    <a:ext uri="{9D8B030D-6E8A-4147-A177-3AD203B41FA5}">
                      <a16:colId xmlns:a16="http://schemas.microsoft.com/office/drawing/2014/main" val="2004647393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603878906"/>
                    </a:ext>
                  </a:extLst>
                </a:gridCol>
                <a:gridCol w="557784">
                  <a:extLst>
                    <a:ext uri="{9D8B030D-6E8A-4147-A177-3AD203B41FA5}">
                      <a16:colId xmlns:a16="http://schemas.microsoft.com/office/drawing/2014/main" val="4168827109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1069815034"/>
                    </a:ext>
                  </a:extLst>
                </a:gridCol>
              </a:tblGrid>
              <a:tr h="4446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DEPENDENCIA EJECCUTORA</a:t>
                      </a:r>
                      <a:endParaRPr lang="es-CO" sz="6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PROYECTO </a:t>
                      </a:r>
                      <a:endParaRPr lang="es-CO" sz="6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6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Apr. Vigente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Comp/Apr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Obligaciones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Obl/Apr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Pago/Apr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por Ejecutar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por  Ejecutar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Saldos por ejecutar en Seccionales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Saldos por ejecutar en NC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63510"/>
                  </a:ext>
                </a:extLst>
              </a:tr>
              <a:tr h="2332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URNA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FORTALECIMIENTO DE LA UNIDAD DE REGISTRO NACIONAL DE ABOGADOS Y AUXILIARES DE LA JUSTICIA, SISTEMAS DE CONTROL E INFORMACIÓN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C-2701-0800-21-20111D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12.253,4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11.651,05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9.308,27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9.308,27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602,37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602,37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51356"/>
                  </a:ext>
                </a:extLst>
              </a:tr>
              <a:tr h="19655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CONSTRUCCIÓN Y DOTACIÓN DEL PALACIO DE JUSTICIA DE   MEDELLÍN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C-2701-0800-23-20111D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37.100,0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807319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INFRAESTRUCTURA- UND INFRAEST.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CONSTRUCCIÓN Y DOTACIÓN DE INFRAESTRUCTURA FÍSICA ASOCIADA A LA PRESTACIÓN DEL SERVICIO DE JUSTICIA A NIVEL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C-2701-0800-25-20111D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32.332,0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29.138,62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3.371,61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3.371,61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3.193,35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3.193,35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73559"/>
                  </a:ext>
                </a:extLst>
              </a:tr>
              <a:tr h="376015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ESCUELA JUDICIAL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FORMACIÓN Y CAPACITACIÓN EN COMPETENCIAS JUDICIALES Y ORGANIZACIONALES A LOS FUNCIONARIOS, EMPLEADOS, PERSONAL ADMINISTRATIVO DE LA RAMA JUDICIAL, JUECES DE PAZ Y AUTORIDADES INDÍGENAS A NIVEL  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C-2701-0800-29-20111D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4.196,3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4.196,29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4.196,29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40979"/>
                  </a:ext>
                </a:extLst>
              </a:tr>
              <a:tr h="239282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TRANSFORMACIÓN DIGITAL E INFORMATICA</a:t>
                      </a:r>
                      <a:endParaRPr lang="es-MX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TRANSFORMACIÓN DIGITAL DE LA RAMA JUDICIAL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C-2701-0800-36-20111A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115.470,6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115.274,33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93.930,53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93.930,53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196,30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196,30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11812"/>
                  </a:ext>
                </a:extLst>
              </a:tr>
              <a:tr h="240279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INFRAEST.- UND INFRAEST. - ADTIVA - OSEG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MODERNIZACIÓN DE LA INFRAESTRUCTURA FÍSICA DE LA RAMA JUDICIAL COMO INSTRUMENTO ESTRATÉGICO DE ACCESO A LA JUSTICIA A NIVEL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C-2701-0800-37-20111D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330.537,6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111.598,80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21.507,79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21.507,79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218.938,76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27.756,15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191.182,60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25122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ANALISIS Y DESARROLLO ESTADISTICO</a:t>
                      </a:r>
                      <a:endParaRPr lang="es-MX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FORTALECIMIENTO DEL SISTEMA DE GOBIERNO BASADO EN EVIDENCIA PARA UNA GOBERNANZA CONFIABLE Y GERENCIAL DE LA RAMA JUDICIAL A NIVEL 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C-2701-0800-38-20111D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8.600,0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1.321,94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7.278,06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7.278,06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911768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UND RRRHH - CARRERA JUDICIAL - ESCUELA JUDICIAL - OSEG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MEJORAMIENTO DE LA GESTIÓN DEL TALENTO HUMANO PARA FORTALECER LA INTEGRIDAD, EL CONOCIMIENTO, EL BIENESTAR Y LA SEGURIDAD A NIVEL 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C-2701-0800-39-20111D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85.454,3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68.865,56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21.767,78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21.643,38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16.588,77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1.040,76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15.548,01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74592"/>
                  </a:ext>
                </a:extLst>
              </a:tr>
              <a:tr h="273466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TRANSF. DIGITAL E INFORMATICA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FORTALECIMIENTO DE LOS SERVICIOS DIGITALES Y DE TECNOLOGÍA PARA LA TRANSFORMACIÓN DIGITAL DE LA RAMA JUDICIAL A NIVEL 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C-2701-0800-40-20111A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315.714,7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183.804,68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72.576,05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72.399,94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131.910,01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30.610,30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101.299,72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14719"/>
                  </a:ext>
                </a:extLst>
              </a:tr>
              <a:tr h="311601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CENTRO DE DOCUMENTACION - OFICINA DE COMUNICACIONES Y UDAE</a:t>
                      </a:r>
                      <a:endParaRPr lang="es-MX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FORTALECIMIENTO DE MECANISMOS DE JUSTICIA ABIERTA Y GESTIÓN DE LA CALIDAD – SIGCMA- DE LA RAMA JUDICIAL A NIVEL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C-2701-0800-41-20111D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16.060,0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8.748,60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1.353,35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1.353,35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7.311,40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7.311,40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46688"/>
                  </a:ext>
                </a:extLst>
              </a:tr>
              <a:tr h="15140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BID</a:t>
                      </a:r>
                      <a:endParaRPr lang="es-CO" sz="600" b="0" i="0" u="none" strike="noStrike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TRANSFORMACIÓN DIGITAL DE LA RAMA JUDICIAL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BID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190.972,9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65.035,91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19.819,30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19.785,91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125.937,01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125.937,01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41764"/>
                  </a:ext>
                </a:extLst>
              </a:tr>
              <a:tr h="28239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es-CO" sz="6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es-CO" sz="6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GENERAL</a:t>
                      </a:r>
                      <a:endParaRPr lang="es-CO" sz="6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1.148.691,8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632.539,49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243.690,96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243.357,05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516.152,33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59.407,21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456.745,12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94668"/>
                  </a:ext>
                </a:extLst>
              </a:tr>
            </a:tbl>
          </a:graphicData>
        </a:graphic>
      </p:graphicFrame>
      <p:sp>
        <p:nvSpPr>
          <p:cNvPr id="13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2399" y="1116373"/>
            <a:ext cx="10269703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Proyectos de Inversión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Noviembre  </a:t>
            </a:r>
            <a:r>
              <a:rPr lang="es-MX" sz="2000" b="1" dirty="0">
                <a:solidFill>
                  <a:schemeClr val="tx1"/>
                </a:solidFill>
              </a:rPr>
              <a:t>  de  2024</a:t>
            </a:r>
            <a:endParaRPr lang="es-C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57239"/>
      </p:ext>
    </p:extLst>
  </p:cSld>
  <p:clrMapOvr>
    <a:masterClrMapping/>
  </p:clrMapOvr>
</p:sld>
</file>

<file path=ppt/theme/theme1.xml><?xml version="1.0" encoding="utf-8"?>
<a:theme xmlns:a="http://schemas.openxmlformats.org/drawingml/2006/main" name="RAMA JUD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MA JUDICIAL" id="{A537A6A8-A6C1-4C15-A47A-F92678E4C83A}" vid="{22E0BF93-5FA2-4EF1-9759-AD2A2A8714B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5061E6275D4C4BB33B2BD4A91C79C2" ma:contentTypeVersion="14" ma:contentTypeDescription="Crear nuevo documento." ma:contentTypeScope="" ma:versionID="90bac4ab7d55814a8b9773bf0ece79c3">
  <xsd:schema xmlns:xsd="http://www.w3.org/2001/XMLSchema" xmlns:xs="http://www.w3.org/2001/XMLSchema" xmlns:p="http://schemas.microsoft.com/office/2006/metadata/properties" xmlns:ns3="fbf56f25-cbbb-4cbe-ae8a-427ea759e049" xmlns:ns4="28603d8a-9efa-47f7-9310-b65af995be84" targetNamespace="http://schemas.microsoft.com/office/2006/metadata/properties" ma:root="true" ma:fieldsID="be428834057d07684b67780596c67a61" ns3:_="" ns4:_="">
    <xsd:import namespace="fbf56f25-cbbb-4cbe-ae8a-427ea759e049"/>
    <xsd:import namespace="28603d8a-9efa-47f7-9310-b65af995be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56f25-cbbb-4cbe-ae8a-427ea759e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03d8a-9efa-47f7-9310-b65af995be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f56f25-cbbb-4cbe-ae8a-427ea759e0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57436A-808B-4DC6-9FB3-EB6A7D463E94}">
  <ds:schemaRefs>
    <ds:schemaRef ds:uri="28603d8a-9efa-47f7-9310-b65af995be84"/>
    <ds:schemaRef ds:uri="fbf56f25-cbbb-4cbe-ae8a-427ea759e0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FC8DA5-2E41-45E5-9502-5D149498A042}">
  <ds:schemaRefs>
    <ds:schemaRef ds:uri="28603d8a-9efa-47f7-9310-b65af995be84"/>
    <ds:schemaRef ds:uri="fbf56f25-cbbb-4cbe-ae8a-427ea759e0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F0B908-31D0-409D-97E6-A767397F4C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3081</Words>
  <Application>Microsoft Office PowerPoint</Application>
  <PresentationFormat>Panorámica</PresentationFormat>
  <Paragraphs>1556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Calibri</vt:lpstr>
      <vt:lpstr>Montserrat Medium</vt:lpstr>
      <vt:lpstr>Arial Narrow</vt:lpstr>
      <vt:lpstr>Times New Roman</vt:lpstr>
      <vt:lpstr>Calibri Light</vt:lpstr>
      <vt:lpstr>Montserrat</vt:lpstr>
      <vt:lpstr>Montserrat Light</vt:lpstr>
      <vt:lpstr>Montserrat SemiBold</vt:lpstr>
      <vt:lpstr>Trebuchet MS</vt:lpstr>
      <vt:lpstr>RAMA JUDICIAL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lastModifiedBy>Yilber  Amado Gutierrez</cp:lastModifiedBy>
  <cp:revision>7</cp:revision>
  <cp:lastPrinted>2024-09-02T22:27:36Z</cp:lastPrinted>
  <dcterms:created xsi:type="dcterms:W3CDTF">2022-07-27T10:12:18Z</dcterms:created>
  <dcterms:modified xsi:type="dcterms:W3CDTF">2024-12-04T16:51:25Z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0x010100AA5061E6275D4C4BB33B2BD4A91C79C2</vt:lpwstr>
  </property>
</Properties>
</file>