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4" r:id="rId4"/>
  </p:sldMasterIdLst>
  <p:notesMasterIdLst>
    <p:notesMasterId r:id="rId23"/>
  </p:notesMasterIdLst>
  <p:sldIdLst>
    <p:sldId id="256" r:id="rId5"/>
    <p:sldId id="460" r:id="rId6"/>
    <p:sldId id="490" r:id="rId7"/>
    <p:sldId id="461" r:id="rId8"/>
    <p:sldId id="491" r:id="rId9"/>
    <p:sldId id="478" r:id="rId10"/>
    <p:sldId id="482" r:id="rId11"/>
    <p:sldId id="484" r:id="rId12"/>
    <p:sldId id="489" r:id="rId13"/>
    <p:sldId id="468" r:id="rId14"/>
    <p:sldId id="485" r:id="rId15"/>
    <p:sldId id="469" r:id="rId16"/>
    <p:sldId id="470" r:id="rId17"/>
    <p:sldId id="472" r:id="rId18"/>
    <p:sldId id="471" r:id="rId19"/>
    <p:sldId id="473" r:id="rId20"/>
    <p:sldId id="475" r:id="rId21"/>
    <p:sldId id="486" r:id="rId22"/>
  </p:sldIdLst>
  <p:sldSz cx="12192000" cy="6858000"/>
  <p:notesSz cx="7004050" cy="9296400"/>
  <p:embeddedFontLst>
    <p:embeddedFont>
      <p:font typeface="Arial Narrow" panose="020B0606020202030204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Montserrat" panose="00000500000000000000" pitchFamily="2" charset="0"/>
      <p:regular r:id="rId34"/>
      <p:bold r:id="rId35"/>
      <p:italic r:id="rId36"/>
      <p:boldItalic r:id="rId37"/>
    </p:embeddedFont>
    <p:embeddedFont>
      <p:font typeface="Montserrat Light" panose="00000400000000000000" pitchFamily="2" charset="0"/>
      <p:regular r:id="rId38"/>
      <p:italic r:id="rId39"/>
    </p:embeddedFont>
    <p:embeddedFont>
      <p:font typeface="Montserrat Medium" panose="00000600000000000000" pitchFamily="2" charset="0"/>
      <p:regular r:id="rId40"/>
      <p:italic r:id="rId41"/>
    </p:embeddedFont>
    <p:embeddedFont>
      <p:font typeface="Montserrat SemiBold" panose="00000700000000000000" pitchFamily="2" charset="0"/>
      <p:regular r:id="rId42"/>
      <p:bold r:id="rId43"/>
      <p:italic r:id="rId44"/>
      <p:boldItalic r:id="rId45"/>
    </p:embeddedFont>
    <p:embeddedFont>
      <p:font typeface="Trebuchet MS" panose="020B0603020202020204" pitchFamily="34" charset="0"/>
      <p:regular r:id="rId46"/>
      <p:bold r:id="rId47"/>
      <p:italic r:id="rId48"/>
      <p:boldItalic r:id="rId49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100D44-D356-9B40-AD8E-D8DFEB3CC077}">
          <p14:sldIdLst>
            <p14:sldId id="256"/>
            <p14:sldId id="460"/>
            <p14:sldId id="490"/>
            <p14:sldId id="461"/>
            <p14:sldId id="491"/>
            <p14:sldId id="478"/>
            <p14:sldId id="482"/>
            <p14:sldId id="484"/>
            <p14:sldId id="489"/>
            <p14:sldId id="468"/>
            <p14:sldId id="485"/>
            <p14:sldId id="469"/>
            <p14:sldId id="470"/>
            <p14:sldId id="472"/>
            <p14:sldId id="471"/>
            <p14:sldId id="473"/>
            <p14:sldId id="475"/>
            <p14:sldId id="4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6C041"/>
    <a:srgbClr val="01ADEE"/>
    <a:srgbClr val="EE7D2D"/>
    <a:srgbClr val="002A41"/>
    <a:srgbClr val="7557C5"/>
    <a:srgbClr val="383890"/>
    <a:srgbClr val="7155C2"/>
    <a:srgbClr val="0ED374"/>
    <a:srgbClr val="12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5707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6.xml"/><Relationship Id="rId41" Type="http://schemas.openxmlformats.org/officeDocument/2006/relationships/font" Target="fonts/font1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4.%20Ejecucion%20Presupuestal%202024\Ejecucion%20vigencia%202024\ejecucion%20agosto%20de%202024%20prueb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4.%20Ejecucion%20Presupuestal%202024\Ejecucion%20vigencia%202024\ejecucion%20agosto%20de%202024%20prueb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3.%20Ejecucion%20Presupuestal%202023\Ejecucion%20vigencia%202023\ejecucion%20diciembre%2030%20de%202023%20Fina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4.%20Ejecucion%20Presupuestal%202024\Ejecucion%20vigencia%202024\ejecucion%20agosto%20de%20202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4.%20Ejecucion%20Presupuestal%202024\Ejecucion%20reserva%202023\ejecucion%20presupuestal%20reserva%202023%20%20a%20AGOSTO%20de%20202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600" b="1"/>
              <a:t>Distribucion Apropiacion 2024</a:t>
            </a:r>
          </a:p>
          <a:p>
            <a:pPr>
              <a:defRPr sz="1600" b="1"/>
            </a:pPr>
            <a:r>
              <a:rPr lang="es-MX" sz="1600" b="1"/>
              <a:t>Segun Unidad Ejecutora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54-428D-9A5A-C0F069BE3B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54-428D-9A5A-C0F069BE3B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54-428D-9A5A-C0F069BE3B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354-428D-9A5A-C0F069BE3B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354-428D-9A5A-C0F069BE3B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354-428D-9A5A-C0F069BE3BF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354-428D-9A5A-C0F069BE3BF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354-428D-9A5A-C0F069BE3BF4}"/>
              </c:ext>
            </c:extLst>
          </c:dPt>
          <c:dLbls>
            <c:dLbl>
              <c:idx val="0"/>
              <c:layout>
                <c:manualLayout>
                  <c:x val="1.3362780252366714E-2"/>
                  <c:y val="1.535593788462836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54-428D-9A5A-C0F069BE3BF4}"/>
                </c:ext>
              </c:extLst>
            </c:dLbl>
            <c:dLbl>
              <c:idx val="1"/>
              <c:layout>
                <c:manualLayout>
                  <c:x val="0.11623875320007775"/>
                  <c:y val="-3.201909083808127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54-428D-9A5A-C0F069BE3BF4}"/>
                </c:ext>
              </c:extLst>
            </c:dLbl>
            <c:dLbl>
              <c:idx val="2"/>
              <c:layout>
                <c:manualLayout>
                  <c:x val="0.11808984825737931"/>
                  <c:y val="-2.086861265710279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354-428D-9A5A-C0F069BE3BF4}"/>
                </c:ext>
              </c:extLst>
            </c:dLbl>
            <c:dLbl>
              <c:idx val="3"/>
              <c:layout>
                <c:manualLayout>
                  <c:x val="7.2905422451621446E-2"/>
                  <c:y val="8.55872286888869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354-428D-9A5A-C0F069BE3BF4}"/>
                </c:ext>
              </c:extLst>
            </c:dLbl>
            <c:dLbl>
              <c:idx val="4"/>
              <c:layout>
                <c:manualLayout>
                  <c:x val="-0.30141817985367531"/>
                  <c:y val="-0.2557940246146985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354-428D-9A5A-C0F069BE3BF4}"/>
                </c:ext>
              </c:extLst>
            </c:dLbl>
            <c:dLbl>
              <c:idx val="5"/>
              <c:layout>
                <c:manualLayout>
                  <c:x val="-8.6216505163550339E-2"/>
                  <c:y val="7.032608522549318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354-428D-9A5A-C0F069BE3B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DASHBOARD!$B$7:$B$14</c:f>
              <c:strCache>
                <c:ptCount val="8"/>
                <c:pt idx="0">
                  <c:v>Consejo Superior de la Judicatura</c:v>
                </c:pt>
                <c:pt idx="1">
                  <c:v>Corte Suprema de Justicia</c:v>
                </c:pt>
                <c:pt idx="2">
                  <c:v>Consejo de Estado</c:v>
                </c:pt>
                <c:pt idx="3">
                  <c:v>Corte Constitucional</c:v>
                </c:pt>
                <c:pt idx="4">
                  <c:v>Tribunales y Juzgados</c:v>
                </c:pt>
                <c:pt idx="5">
                  <c:v>Comision Nacional de Disciplina Judicial</c:v>
                </c:pt>
                <c:pt idx="6">
                  <c:v>Inv. Fondos Especiales y Otros</c:v>
                </c:pt>
                <c:pt idx="7">
                  <c:v>Inv. Recursos Crédito Externo BID</c:v>
                </c:pt>
              </c:strCache>
            </c:strRef>
          </c:cat>
          <c:val>
            <c:numRef>
              <c:f>DASHBOARD!$C$7:$C$14</c:f>
              <c:numCache>
                <c:formatCode>#,##0.0,,</c:formatCode>
                <c:ptCount val="8"/>
                <c:pt idx="0">
                  <c:v>1225330348163</c:v>
                </c:pt>
                <c:pt idx="1">
                  <c:v>306601040998</c:v>
                </c:pt>
                <c:pt idx="2">
                  <c:v>271263299071</c:v>
                </c:pt>
                <c:pt idx="3">
                  <c:v>108972069620</c:v>
                </c:pt>
                <c:pt idx="4">
                  <c:v>5929398920450</c:v>
                </c:pt>
                <c:pt idx="5">
                  <c:v>224821399834</c:v>
                </c:pt>
                <c:pt idx="6">
                  <c:v>957718898585</c:v>
                </c:pt>
                <c:pt idx="7">
                  <c:v>190972919301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354-428D-9A5A-C0F069BE3BF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DiSTRIBUCION</a:t>
            </a:r>
            <a:r>
              <a:rPr lang="es-MX" baseline="0"/>
              <a:t> aPROPIACION 2024</a:t>
            </a:r>
          </a:p>
          <a:p>
            <a:pPr>
              <a:defRPr/>
            </a:pPr>
            <a:r>
              <a:rPr lang="es-MX" baseline="0"/>
              <a:t>SEGUN oBJETO DE GASTO</a:t>
            </a:r>
            <a:endParaRPr lang="es-MX"/>
          </a:p>
        </c:rich>
      </c:tx>
      <c:layout>
        <c:manualLayout>
          <c:xMode val="edge"/>
          <c:yMode val="edge"/>
          <c:x val="1.3307794641505191E-2"/>
          <c:y val="0.871870257830657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704-4AC0-A2BC-03561F3F63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704-4AC0-A2BC-03561F3F63D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704-4AC0-A2BC-03561F3F63D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704-4AC0-A2BC-03561F3F63D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704-4AC0-A2BC-03561F3F63D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6704-4AC0-A2BC-03561F3F63D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6704-4AC0-A2BC-03561F3F63D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6704-4AC0-A2BC-03561F3F63D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6704-4AC0-A2BC-03561F3F63DC}"/>
              </c:ext>
            </c:extLst>
          </c:dPt>
          <c:dLbls>
            <c:dLbl>
              <c:idx val="0"/>
              <c:layout>
                <c:manualLayout>
                  <c:x val="0.15877947711589038"/>
                  <c:y val="9.709923985121006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04-4AC0-A2BC-03561F3F63DC}"/>
                </c:ext>
              </c:extLst>
            </c:dLbl>
            <c:dLbl>
              <c:idx val="1"/>
              <c:layout>
                <c:manualLayout>
                  <c:x val="-0.18965326433286919"/>
                  <c:y val="2.225190913256890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704-4AC0-A2BC-03561F3F63DC}"/>
                </c:ext>
              </c:extLst>
            </c:dLbl>
            <c:dLbl>
              <c:idx val="2"/>
              <c:layout>
                <c:manualLayout>
                  <c:x val="-0.18230236261454094"/>
                  <c:y val="-4.0458016604670863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704-4AC0-A2BC-03561F3F63DC}"/>
                </c:ext>
              </c:extLst>
            </c:dLbl>
            <c:dLbl>
              <c:idx val="5"/>
              <c:layout>
                <c:manualLayout>
                  <c:x val="-0.20729542845685703"/>
                  <c:y val="-2.427480996280255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704-4AC0-A2BC-03561F3F63DC}"/>
                </c:ext>
              </c:extLst>
            </c:dLbl>
            <c:dLbl>
              <c:idx val="6"/>
              <c:layout>
                <c:manualLayout>
                  <c:x val="-0.21758669086251661"/>
                  <c:y val="-0.173969471400084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704-4AC0-A2BC-03561F3F63DC}"/>
                </c:ext>
              </c:extLst>
            </c:dLbl>
            <c:dLbl>
              <c:idx val="7"/>
              <c:layout>
                <c:manualLayout>
                  <c:x val="-0.15142857539756224"/>
                  <c:y val="-0.1982442813628872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704-4AC0-A2BC-03561F3F63DC}"/>
                </c:ext>
              </c:extLst>
            </c:dLbl>
            <c:dLbl>
              <c:idx val="8"/>
              <c:layout>
                <c:manualLayout>
                  <c:x val="0.18524272330187225"/>
                  <c:y val="-0.145648859776815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704-4AC0-A2BC-03561F3F63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('DASHBOARD (2)'!$B$7:$B$12,'DASHBOARD (2)'!$B$14:$B$16)</c:f>
              <c:strCache>
                <c:ptCount val="9"/>
                <c:pt idx="0">
                  <c:v>Gastos de Personal - Permanente </c:v>
                </c:pt>
                <c:pt idx="1">
                  <c:v>Gastos de Personal - Temporal </c:v>
                </c:pt>
                <c:pt idx="2">
                  <c:v>Adquisición Bienes y Servicios </c:v>
                </c:pt>
                <c:pt idx="3">
                  <c:v>Transferencias corrientes</c:v>
                </c:pt>
                <c:pt idx="4">
                  <c:v>Disminución de pasivos </c:v>
                </c:pt>
                <c:pt idx="5">
                  <c:v>Gastos por tributos, multas, sanciones e intereses de mora </c:v>
                </c:pt>
                <c:pt idx="6">
                  <c:v>Servicio de la Deuda Pública</c:v>
                </c:pt>
                <c:pt idx="7">
                  <c:v>Inversión – Fondos Especiales y Otros Recursos Tesoro </c:v>
                </c:pt>
                <c:pt idx="8">
                  <c:v>Inversión – Recursos Crédito  Externo- BID</c:v>
                </c:pt>
              </c:strCache>
            </c:strRef>
          </c:cat>
          <c:val>
            <c:numRef>
              <c:f>('DASHBOARD (2)'!$H$7:$H$12,'DASHBOARD (2)'!$H$14:$H$16)</c:f>
              <c:numCache>
                <c:formatCode>0.00%</c:formatCode>
                <c:ptCount val="9"/>
                <c:pt idx="0">
                  <c:v>0.7071250695372715</c:v>
                </c:pt>
                <c:pt idx="1">
                  <c:v>2.4206364063827267E-2</c:v>
                </c:pt>
                <c:pt idx="2">
                  <c:v>6.0225590345035176E-2</c:v>
                </c:pt>
                <c:pt idx="3">
                  <c:v>7.8083224436267723E-2</c:v>
                </c:pt>
                <c:pt idx="4">
                  <c:v>1.5485488687633621E-3</c:v>
                </c:pt>
                <c:pt idx="5">
                  <c:v>2.2374198021137353E-3</c:v>
                </c:pt>
                <c:pt idx="6">
                  <c:v>1.9202850388659065E-3</c:v>
                </c:pt>
                <c:pt idx="7">
                  <c:v>0.10392953868234722</c:v>
                </c:pt>
                <c:pt idx="8">
                  <c:v>2.0723959225508088E-2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704-4AC0-A2BC-03561F3F63D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dirty="0"/>
              <a:t>Inversión: Apropiado vs Comprometido 2023</a:t>
            </a:r>
          </a:p>
        </c:rich>
      </c:tx>
      <c:layout>
        <c:manualLayout>
          <c:xMode val="edge"/>
          <c:yMode val="edge"/>
          <c:x val="0.2299393345906000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1.757071492172212E-2"/>
          <c:y val="4.6497021820427635E-2"/>
          <c:w val="0.96778702264350946"/>
          <c:h val="0.8325314090321333"/>
        </c:manualLayout>
      </c:layout>
      <c:lineChart>
        <c:grouping val="standard"/>
        <c:varyColors val="0"/>
        <c:ser>
          <c:idx val="0"/>
          <c:order val="0"/>
          <c:tx>
            <c:strRef>
              <c:f>'Datos 2023'!$A$50</c:f>
              <c:strCache>
                <c:ptCount val="1"/>
                <c:pt idx="0">
                  <c:v>Apropiado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FF9-4FBC-A318-2389AE59C28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FF9-4FBC-A318-2389AE59C28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FF9-4FBC-A318-2389AE59C28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FF9-4FBC-A318-2389AE59C28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FF9-4FBC-A318-2389AE59C28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FF9-4FBC-A318-2389AE59C285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FF9-4FBC-A318-2389AE59C285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FF9-4FBC-A318-2389AE59C285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FF9-4FBC-A318-2389AE59C285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FF9-4FBC-A318-2389AE59C285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FF9-4FBC-A318-2389AE59C285}"/>
                </c:ext>
              </c:extLst>
            </c:dLbl>
            <c:dLbl>
              <c:idx val="11"/>
              <c:layout>
                <c:manualLayout>
                  <c:x val="-8.8231080654118856E-3"/>
                  <c:y val="-7.12478316121332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FF9-4FBC-A318-2389AE59C2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2023'!$B$50:$M$50</c:f>
              <c:numCache>
                <c:formatCode>#,##0.0,,</c:formatCode>
                <c:ptCount val="12"/>
                <c:pt idx="0">
                  <c:v>726909850000</c:v>
                </c:pt>
                <c:pt idx="1">
                  <c:v>726909850000</c:v>
                </c:pt>
                <c:pt idx="2">
                  <c:v>726909850000</c:v>
                </c:pt>
                <c:pt idx="3">
                  <c:v>726909850000</c:v>
                </c:pt>
                <c:pt idx="4">
                  <c:v>726909850000</c:v>
                </c:pt>
                <c:pt idx="5">
                  <c:v>726909850000</c:v>
                </c:pt>
                <c:pt idx="6">
                  <c:v>726909850000</c:v>
                </c:pt>
                <c:pt idx="7">
                  <c:v>726909850000</c:v>
                </c:pt>
                <c:pt idx="8">
                  <c:v>726909850000</c:v>
                </c:pt>
                <c:pt idx="9">
                  <c:v>726909850000</c:v>
                </c:pt>
                <c:pt idx="10">
                  <c:v>726909850000</c:v>
                </c:pt>
                <c:pt idx="11">
                  <c:v>726909850000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FF9-4FBC-A318-2389AE59C285}"/>
            </c:ext>
          </c:extLst>
        </c:ser>
        <c:ser>
          <c:idx val="1"/>
          <c:order val="1"/>
          <c:tx>
            <c:strRef>
              <c:f>'Datos 2023'!$A$51</c:f>
              <c:strCache>
                <c:ptCount val="1"/>
                <c:pt idx="0">
                  <c:v>Comprometido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1"/>
              <c:layout>
                <c:manualLayout>
                  <c:x val="-1.9716469566192132E-2"/>
                  <c:y val="3.45974868838008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FF9-4FBC-A318-2389AE59C2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2023'!$B$51:$M$51</c:f>
              <c:numCache>
                <c:formatCode>#,##0.0,,</c:formatCode>
                <c:ptCount val="12"/>
                <c:pt idx="0">
                  <c:v>182729070270.39999</c:v>
                </c:pt>
                <c:pt idx="1">
                  <c:v>189543084331.65997</c:v>
                </c:pt>
                <c:pt idx="2">
                  <c:v>197379502514.65997</c:v>
                </c:pt>
                <c:pt idx="3">
                  <c:v>224039381106.72998</c:v>
                </c:pt>
                <c:pt idx="4">
                  <c:v>238136720312.57001</c:v>
                </c:pt>
                <c:pt idx="5">
                  <c:v>340308615128.81</c:v>
                </c:pt>
                <c:pt idx="6">
                  <c:v>352821546006.40002</c:v>
                </c:pt>
                <c:pt idx="7">
                  <c:v>371428775041.81</c:v>
                </c:pt>
                <c:pt idx="8">
                  <c:v>423560677749.15997</c:v>
                </c:pt>
                <c:pt idx="9">
                  <c:v>491762054338.75</c:v>
                </c:pt>
                <c:pt idx="10">
                  <c:v>513346190676.12</c:v>
                </c:pt>
                <c:pt idx="11">
                  <c:v>709583487202.4801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FF9-4FBC-A318-2389AE59C285}"/>
            </c:ext>
          </c:extLst>
        </c:ser>
        <c:ser>
          <c:idx val="2"/>
          <c:order val="2"/>
          <c:tx>
            <c:strRef>
              <c:f>'Datos 2023'!$A$52</c:f>
              <c:strCache>
                <c:ptCount val="1"/>
                <c:pt idx="0">
                  <c:v>Obligado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2023'!$B$52:$M$52</c:f>
            </c:numRef>
          </c:val>
          <c:smooth val="0"/>
          <c:extLst>
            <c:ext xmlns:c16="http://schemas.microsoft.com/office/drawing/2014/chart" uri="{C3380CC4-5D6E-409C-BE32-E72D297353CC}">
              <c16:uniqueId val="{00000002-2FF9-4FBC-A318-2389AE59C285}"/>
            </c:ext>
          </c:extLst>
        </c:ser>
        <c:ser>
          <c:idx val="3"/>
          <c:order val="3"/>
          <c:tx>
            <c:strRef>
              <c:f>'Datos 2023'!$A$53</c:f>
              <c:strCache>
                <c:ptCount val="1"/>
                <c:pt idx="0">
                  <c:v>Pagado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2023'!$B$53:$M$53</c:f>
            </c:numRef>
          </c:val>
          <c:smooth val="0"/>
          <c:extLst>
            <c:ext xmlns:c16="http://schemas.microsoft.com/office/drawing/2014/chart" uri="{C3380CC4-5D6E-409C-BE32-E72D297353CC}">
              <c16:uniqueId val="{00000003-2FF9-4FBC-A318-2389AE59C285}"/>
            </c:ext>
          </c:extLst>
        </c:ser>
        <c:ser>
          <c:idx val="4"/>
          <c:order val="4"/>
          <c:tx>
            <c:strRef>
              <c:f>'Datos 2023'!$A$54</c:f>
              <c:strCache>
                <c:ptCount val="1"/>
                <c:pt idx="0">
                  <c:v>% Compromisos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2.7458162040960857E-2"/>
                  <c:y val="-2.2475603345962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FF9-4FBC-A318-2389AE59C285}"/>
                </c:ext>
              </c:extLst>
            </c:dLbl>
            <c:dLbl>
              <c:idx val="8"/>
              <c:layout>
                <c:manualLayout>
                  <c:x val="-2.8815905824943353E-2"/>
                  <c:y val="-2.51539993574919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FF9-4FBC-A318-2389AE59C285}"/>
                </c:ext>
              </c:extLst>
            </c:dLbl>
            <c:dLbl>
              <c:idx val="9"/>
              <c:layout>
                <c:manualLayout>
                  <c:x val="-3.0397953739519822E-2"/>
                  <c:y val="-2.9343062619652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FF9-4FBC-A318-2389AE59C285}"/>
                </c:ext>
              </c:extLst>
            </c:dLbl>
            <c:dLbl>
              <c:idx val="10"/>
              <c:layout>
                <c:manualLayout>
                  <c:x val="-2.8924557233925202E-2"/>
                  <c:y val="-2.73207892193911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FF9-4FBC-A318-2389AE59C2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2023'!$B$54:$M$54</c:f>
              <c:numCache>
                <c:formatCode>0.0%</c:formatCode>
                <c:ptCount val="12"/>
                <c:pt idx="0">
                  <c:v>0.25137789819521633</c:v>
                </c:pt>
                <c:pt idx="1">
                  <c:v>0.26075184471865387</c:v>
                </c:pt>
                <c:pt idx="2">
                  <c:v>0.27153229869516826</c:v>
                </c:pt>
                <c:pt idx="3">
                  <c:v>0.30820793129537311</c:v>
                </c:pt>
                <c:pt idx="4">
                  <c:v>0.32760144922038131</c:v>
                </c:pt>
                <c:pt idx="5">
                  <c:v>0.46815793613033307</c:v>
                </c:pt>
                <c:pt idx="6">
                  <c:v>0.48537180505450578</c:v>
                </c:pt>
                <c:pt idx="7">
                  <c:v>0.51096951711661354</c:v>
                </c:pt>
                <c:pt idx="8">
                  <c:v>0.58268666705941596</c:v>
                </c:pt>
                <c:pt idx="9">
                  <c:v>0.67651037379497614</c:v>
                </c:pt>
                <c:pt idx="10">
                  <c:v>0.7062033767682746</c:v>
                </c:pt>
                <c:pt idx="11">
                  <c:v>0.9761643582109667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FF9-4FBC-A318-2389AE59C28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1749008"/>
        <c:axId val="400319024"/>
      </c:lineChart>
      <c:catAx>
        <c:axId val="52174900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0319024"/>
        <c:crosses val="autoZero"/>
        <c:auto val="1"/>
        <c:lblAlgn val="ctr"/>
        <c:lblOffset val="100"/>
        <c:noMultiLvlLbl val="0"/>
      </c:catAx>
      <c:valAx>
        <c:axId val="400319024"/>
        <c:scaling>
          <c:orientation val="minMax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,," sourceLinked="1"/>
        <c:majorTickMark val="none"/>
        <c:minorTickMark val="none"/>
        <c:tickLblPos val="nextTo"/>
        <c:crossAx val="5217490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Inversion: Apropiado vs Comprometido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1.757071492172212E-2"/>
          <c:y val="4.6497021820427635E-2"/>
          <c:w val="0.96778702264350946"/>
          <c:h val="0.8325314090321333"/>
        </c:manualLayout>
      </c:layout>
      <c:lineChart>
        <c:grouping val="standard"/>
        <c:varyColors val="0"/>
        <c:ser>
          <c:idx val="0"/>
          <c:order val="0"/>
          <c:tx>
            <c:strRef>
              <c:f>'Datos 2024'!$A$50</c:f>
              <c:strCache>
                <c:ptCount val="1"/>
                <c:pt idx="0">
                  <c:v>Apropiado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2024'!$B$50:$M$50</c:f>
              <c:numCache>
                <c:formatCode>#,##0.0,,</c:formatCode>
                <c:ptCount val="8"/>
                <c:pt idx="0">
                  <c:v>1148691817886</c:v>
                </c:pt>
                <c:pt idx="1">
                  <c:v>1148691817886</c:v>
                </c:pt>
                <c:pt idx="2">
                  <c:v>1148691817886</c:v>
                </c:pt>
                <c:pt idx="3">
                  <c:v>1148691817886</c:v>
                </c:pt>
                <c:pt idx="4">
                  <c:v>1148691817886</c:v>
                </c:pt>
                <c:pt idx="5">
                  <c:v>1148691817886</c:v>
                </c:pt>
                <c:pt idx="6">
                  <c:v>1148691817886</c:v>
                </c:pt>
                <c:pt idx="7">
                  <c:v>1148691817886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8D-43A0-A380-1476EAF0457F}"/>
            </c:ext>
          </c:extLst>
        </c:ser>
        <c:ser>
          <c:idx val="1"/>
          <c:order val="1"/>
          <c:tx>
            <c:strRef>
              <c:f>'Datos 2024'!$A$51</c:f>
              <c:strCache>
                <c:ptCount val="1"/>
                <c:pt idx="0">
                  <c:v>Comprometido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2024'!$B$51:$M$51</c:f>
              <c:numCache>
                <c:formatCode>#,##0.0,,</c:formatCode>
                <c:ptCount val="8"/>
                <c:pt idx="0">
                  <c:v>181696972672</c:v>
                </c:pt>
                <c:pt idx="1">
                  <c:v>204166926469.14999</c:v>
                </c:pt>
                <c:pt idx="2">
                  <c:v>291424861133.13</c:v>
                </c:pt>
                <c:pt idx="3">
                  <c:v>340237584713.60999</c:v>
                </c:pt>
                <c:pt idx="4">
                  <c:v>361951122775.52997</c:v>
                </c:pt>
                <c:pt idx="5">
                  <c:v>379792311026.92999</c:v>
                </c:pt>
                <c:pt idx="6">
                  <c:v>422875192966.09991</c:v>
                </c:pt>
                <c:pt idx="7">
                  <c:v>487574355487.87994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28D-43A0-A380-1476EAF0457F}"/>
            </c:ext>
          </c:extLst>
        </c:ser>
        <c:ser>
          <c:idx val="2"/>
          <c:order val="2"/>
          <c:tx>
            <c:strRef>
              <c:f>'Datos 2023'!$A$52</c:f>
              <c:strCache>
                <c:ptCount val="1"/>
                <c:pt idx="0">
                  <c:v>Obligado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2023'!$B$52:$M$52</c:f>
            </c:numRef>
          </c:val>
          <c:smooth val="0"/>
          <c:extLst>
            <c:ext xmlns:c16="http://schemas.microsoft.com/office/drawing/2014/chart" uri="{C3380CC4-5D6E-409C-BE32-E72D297353CC}">
              <c16:uniqueId val="{00000002-F28D-43A0-A380-1476EAF0457F}"/>
            </c:ext>
          </c:extLst>
        </c:ser>
        <c:ser>
          <c:idx val="3"/>
          <c:order val="3"/>
          <c:tx>
            <c:strRef>
              <c:f>'Datos 2023'!$A$53</c:f>
              <c:strCache>
                <c:ptCount val="1"/>
                <c:pt idx="0">
                  <c:v>Pagado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2023'!$B$53:$M$53</c:f>
            </c:numRef>
          </c:val>
          <c:smooth val="0"/>
          <c:extLst>
            <c:ext xmlns:c16="http://schemas.microsoft.com/office/drawing/2014/chart" uri="{C3380CC4-5D6E-409C-BE32-E72D297353CC}">
              <c16:uniqueId val="{00000003-F28D-43A0-A380-1476EAF0457F}"/>
            </c:ext>
          </c:extLst>
        </c:ser>
        <c:ser>
          <c:idx val="4"/>
          <c:order val="4"/>
          <c:tx>
            <c:strRef>
              <c:f>'Datos 2024'!$A$54</c:f>
              <c:strCache>
                <c:ptCount val="1"/>
                <c:pt idx="0">
                  <c:v>% Compromisos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2.7458162040960857E-2"/>
                  <c:y val="-2.2475603345962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28D-43A0-A380-1476EAF0457F}"/>
                </c:ext>
              </c:extLst>
            </c:dLbl>
            <c:dLbl>
              <c:idx val="8"/>
              <c:layout>
                <c:manualLayout>
                  <c:x val="-2.8815905824943353E-2"/>
                  <c:y val="-2.51539993574919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28D-43A0-A380-1476EAF0457F}"/>
                </c:ext>
              </c:extLst>
            </c:dLbl>
            <c:dLbl>
              <c:idx val="9"/>
              <c:layout>
                <c:manualLayout>
                  <c:x val="-3.0397953739519822E-2"/>
                  <c:y val="-2.9343062619652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28D-43A0-A380-1476EAF0457F}"/>
                </c:ext>
              </c:extLst>
            </c:dLbl>
            <c:dLbl>
              <c:idx val="10"/>
              <c:layout>
                <c:manualLayout>
                  <c:x val="-2.8924557233925202E-2"/>
                  <c:y val="-2.73207892193911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28D-43A0-A380-1476EAF045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2024'!$B$54:$M$54</c:f>
              <c:numCache>
                <c:formatCode>0.0%</c:formatCode>
                <c:ptCount val="8"/>
                <c:pt idx="0">
                  <c:v>0.15817730207775557</c:v>
                </c:pt>
                <c:pt idx="1">
                  <c:v>0.17773864433446518</c:v>
                </c:pt>
                <c:pt idx="2">
                  <c:v>0.25370152080429631</c:v>
                </c:pt>
                <c:pt idx="3">
                  <c:v>0.29619570664285544</c:v>
                </c:pt>
                <c:pt idx="4">
                  <c:v>0.3150985470077155</c:v>
                </c:pt>
                <c:pt idx="5">
                  <c:v>0.33063029187922871</c:v>
                </c:pt>
                <c:pt idx="6">
                  <c:v>0.36813633246238325</c:v>
                </c:pt>
                <c:pt idx="7">
                  <c:v>0.42446054537516387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28D-43A0-A380-1476EAF0457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1749008"/>
        <c:axId val="400319024"/>
      </c:lineChart>
      <c:catAx>
        <c:axId val="52174900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0319024"/>
        <c:crosses val="autoZero"/>
        <c:auto val="1"/>
        <c:lblAlgn val="ctr"/>
        <c:lblOffset val="100"/>
        <c:noMultiLvlLbl val="0"/>
      </c:catAx>
      <c:valAx>
        <c:axId val="400319024"/>
        <c:scaling>
          <c:orientation val="minMax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,," sourceLinked="1"/>
        <c:majorTickMark val="none"/>
        <c:minorTickMark val="none"/>
        <c:tickLblPos val="nextTo"/>
        <c:crossAx val="5217490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800" b="1" i="0" baseline="0">
                <a:effectLst/>
              </a:rPr>
              <a:t>Ejecucion Reserva constituida de inversión 2023</a:t>
            </a:r>
            <a:endParaRPr lang="es-CO">
              <a:effectLst/>
            </a:endParaRPr>
          </a:p>
          <a:p>
            <a:pPr>
              <a:defRPr/>
            </a:pPr>
            <a:r>
              <a:rPr lang="es-CO" sz="1800" b="1" i="0" baseline="0">
                <a:effectLst/>
              </a:rPr>
              <a:t>Ejecución  efectiva</a:t>
            </a:r>
            <a:endParaRPr lang="es-CO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'Inversion Mensual'!$B$6</c:f>
              <c:strCache>
                <c:ptCount val="1"/>
                <c:pt idx="0">
                  <c:v>Reserva Constituida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'Inversion Mensual'!$C$5:$N$5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'Inversion Mensual'!$C$6:$N$6</c:f>
              <c:numCache>
                <c:formatCode>#,##0.0,,</c:formatCode>
                <c:ptCount val="12"/>
                <c:pt idx="0">
                  <c:v>392257255507.04004</c:v>
                </c:pt>
                <c:pt idx="1">
                  <c:v>392257255507.04004</c:v>
                </c:pt>
                <c:pt idx="2">
                  <c:v>392257255507.04004</c:v>
                </c:pt>
                <c:pt idx="3">
                  <c:v>392257255507.04004</c:v>
                </c:pt>
                <c:pt idx="4">
                  <c:v>392257255507.04004</c:v>
                </c:pt>
                <c:pt idx="5">
                  <c:v>392257255507.04004</c:v>
                </c:pt>
                <c:pt idx="6">
                  <c:v>392257255507.04004</c:v>
                </c:pt>
                <c:pt idx="7">
                  <c:v>392257255507.04004</c:v>
                </c:pt>
                <c:pt idx="8">
                  <c:v>392257255507.04004</c:v>
                </c:pt>
                <c:pt idx="9">
                  <c:v>392257255507.04004</c:v>
                </c:pt>
                <c:pt idx="10">
                  <c:v>392257255507.04004</c:v>
                </c:pt>
                <c:pt idx="11">
                  <c:v>392257255507.04004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75-44D1-B984-410EB3F32141}"/>
            </c:ext>
          </c:extLst>
        </c:ser>
        <c:ser>
          <c:idx val="1"/>
          <c:order val="1"/>
          <c:tx>
            <c:strRef>
              <c:f>'Inversion Mensual'!$B$7</c:f>
              <c:strCache>
                <c:ptCount val="1"/>
                <c:pt idx="0">
                  <c:v>Reserva actual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'Inversion Mensual'!$C$5:$N$5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'Inversion Mensual'!$C$7:$N$7</c:f>
              <c:numCache>
                <c:formatCode>#,##0.0,,</c:formatCode>
                <c:ptCount val="12"/>
                <c:pt idx="0">
                  <c:v>392256528963.03998</c:v>
                </c:pt>
                <c:pt idx="1">
                  <c:v>392218567760.04999</c:v>
                </c:pt>
                <c:pt idx="2">
                  <c:v>392206983130.04999</c:v>
                </c:pt>
                <c:pt idx="3">
                  <c:v>392109919127.83997</c:v>
                </c:pt>
                <c:pt idx="4">
                  <c:v>391874058918.83997</c:v>
                </c:pt>
                <c:pt idx="5">
                  <c:v>391513980680.85999</c:v>
                </c:pt>
                <c:pt idx="6">
                  <c:v>391502095545.63007</c:v>
                </c:pt>
                <c:pt idx="7">
                  <c:v>391322838455.94995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375-44D1-B984-410EB3F32141}"/>
            </c:ext>
          </c:extLst>
        </c:ser>
        <c:ser>
          <c:idx val="2"/>
          <c:order val="2"/>
          <c:tx>
            <c:strRef>
              <c:f>'Inversion Mensual'!$B$8</c:f>
              <c:strCache>
                <c:ptCount val="1"/>
                <c:pt idx="0">
                  <c:v>Reserva Pagada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'Inversion Mensual'!$C$5:$N$5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'Inversion Mensual'!$C$8:$N$8</c:f>
              <c:numCache>
                <c:formatCode>#,##0.0,,</c:formatCode>
                <c:ptCount val="12"/>
                <c:pt idx="0">
                  <c:v>20964746438.639999</c:v>
                </c:pt>
                <c:pt idx="1">
                  <c:v>84288092708.029999</c:v>
                </c:pt>
                <c:pt idx="2">
                  <c:v>115749764835.10001</c:v>
                </c:pt>
                <c:pt idx="3">
                  <c:v>151691430966.69995</c:v>
                </c:pt>
                <c:pt idx="4">
                  <c:v>194165859940.04999</c:v>
                </c:pt>
                <c:pt idx="5">
                  <c:v>219448441263.65997</c:v>
                </c:pt>
                <c:pt idx="6">
                  <c:v>232705354536.33994</c:v>
                </c:pt>
                <c:pt idx="7">
                  <c:v>241889981192.91998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375-44D1-B984-410EB3F32141}"/>
            </c:ext>
          </c:extLst>
        </c:ser>
        <c:ser>
          <c:idx val="3"/>
          <c:order val="3"/>
          <c:tx>
            <c:strRef>
              <c:f>'Inversion Mensual'!$B$9</c:f>
              <c:strCache>
                <c:ptCount val="1"/>
                <c:pt idx="0">
                  <c:v>%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'Inversion Mensual'!$C$5:$N$5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'Inversion Mensual'!$C$9:$N$9</c:f>
              <c:numCache>
                <c:formatCode>0.0%</c:formatCode>
                <c:ptCount val="12"/>
                <c:pt idx="0">
                  <c:v>5.3446520046618227E-2</c:v>
                </c:pt>
                <c:pt idx="1">
                  <c:v>0.21490082223643081</c:v>
                </c:pt>
                <c:pt idx="2">
                  <c:v>0.29512418139867519</c:v>
                </c:pt>
                <c:pt idx="3">
                  <c:v>0.38685945845007774</c:v>
                </c:pt>
                <c:pt idx="4">
                  <c:v>0.49548025831498888</c:v>
                </c:pt>
                <c:pt idx="5">
                  <c:v>0.56051240081396203</c:v>
                </c:pt>
                <c:pt idx="6">
                  <c:v>0.59439108291878306</c:v>
                </c:pt>
                <c:pt idx="7">
                  <c:v>0.61813407606709059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375-44D1-B984-410EB3F321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39514655"/>
        <c:axId val="1239513823"/>
      </c:lineChart>
      <c:catAx>
        <c:axId val="1239514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39513823"/>
        <c:crosses val="autoZero"/>
        <c:auto val="1"/>
        <c:lblAlgn val="ctr"/>
        <c:lblOffset val="100"/>
        <c:noMultiLvlLbl val="0"/>
      </c:catAx>
      <c:valAx>
        <c:axId val="12395138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3951465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434"/>
          </a:xfrm>
          <a:prstGeom prst="rect">
            <a:avLst/>
          </a:prstGeom>
        </p:spPr>
        <p:txBody>
          <a:bodyPr vert="horz" lIns="93129" tIns="46564" rIns="93129" bIns="46564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434"/>
          </a:xfrm>
          <a:prstGeom prst="rect">
            <a:avLst/>
          </a:prstGeom>
        </p:spPr>
        <p:txBody>
          <a:bodyPr vert="horz" lIns="93129" tIns="46564" rIns="93129" bIns="46564" rtlCol="0"/>
          <a:lstStyle>
            <a:lvl1pPr algn="r">
              <a:defRPr sz="1200"/>
            </a:lvl1pPr>
          </a:lstStyle>
          <a:p>
            <a:fld id="{2FF897CD-71F9-4604-8045-0CB51AE811E9}" type="datetimeFigureOut">
              <a:rPr lang="es-CO" smtClean="0"/>
              <a:t>4/09/2024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29" tIns="46564" rIns="93129" bIns="46564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0405" y="4473893"/>
            <a:ext cx="5603240" cy="3660458"/>
          </a:xfrm>
          <a:prstGeom prst="rect">
            <a:avLst/>
          </a:prstGeom>
        </p:spPr>
        <p:txBody>
          <a:bodyPr vert="horz" lIns="93129" tIns="46564" rIns="93129" bIns="46564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5088" cy="466433"/>
          </a:xfrm>
          <a:prstGeom prst="rect">
            <a:avLst/>
          </a:prstGeom>
        </p:spPr>
        <p:txBody>
          <a:bodyPr vert="horz" lIns="93129" tIns="46564" rIns="93129" bIns="46564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67341" y="8829967"/>
            <a:ext cx="3035088" cy="466433"/>
          </a:xfrm>
          <a:prstGeom prst="rect">
            <a:avLst/>
          </a:prstGeom>
        </p:spPr>
        <p:txBody>
          <a:bodyPr vert="horz" lIns="93129" tIns="46564" rIns="93129" bIns="46564" rtlCol="0" anchor="b"/>
          <a:lstStyle>
            <a:lvl1pPr algn="r">
              <a:defRPr sz="1200"/>
            </a:lvl1pPr>
          </a:lstStyle>
          <a:p>
            <a:fld id="{B541DC60-CBDA-472C-BB41-8AEA9984B0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3749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3264689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119088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18143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34E610-7E6C-FF38-B04C-609E6CB81D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6EF506-45BE-D9F6-4411-C15A82E18F81}"/>
              </a:ext>
            </a:extLst>
          </p:cNvPr>
          <p:cNvSpPr/>
          <p:nvPr userDrawn="1"/>
        </p:nvSpPr>
        <p:spPr>
          <a:xfrm>
            <a:off x="4580264" y="2166730"/>
            <a:ext cx="6545766" cy="2383045"/>
          </a:xfrm>
          <a:prstGeom prst="rect">
            <a:avLst/>
          </a:prstGeom>
          <a:solidFill>
            <a:srgbClr val="E6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80FD1D-63D3-6A6E-7DD5-48B3BA3DAB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710" y="2954338"/>
            <a:ext cx="6545766" cy="159543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359946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TÍTULO DE LA PRESENTACIÓN AQUÍ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1C9934-896D-6181-CB6F-B65FB1B3F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677" y="5643966"/>
            <a:ext cx="616734" cy="828000"/>
          </a:xfrm>
          <a:prstGeom prst="rect">
            <a:avLst/>
          </a:prstGeom>
        </p:spPr>
      </p:pic>
      <p:pic>
        <p:nvPicPr>
          <p:cNvPr id="17" name="Picture 16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3C05F2E9-223B-9F68-7DC4-D5B0C26DED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78" y="5643966"/>
            <a:ext cx="616129" cy="82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C16DF4-F502-4DDD-0DD8-712A16FCBF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73" y="5643966"/>
            <a:ext cx="616129" cy="82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F882CD-AA78-7363-F35A-7F092152BA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293" y="5643966"/>
            <a:ext cx="616129" cy="82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1D9A23-802E-8BDD-C530-6F32204C59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05" y="5643966"/>
            <a:ext cx="616129" cy="828000"/>
          </a:xfrm>
          <a:prstGeom prst="rect">
            <a:avLst/>
          </a:prstGeom>
        </p:spPr>
      </p:pic>
      <p:pic>
        <p:nvPicPr>
          <p:cNvPr id="21" name="Picture 2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A862E63-85B3-C967-32D4-FC37562FA1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1" y="5643966"/>
            <a:ext cx="615318" cy="82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B64CF2-7918-9B9D-51F0-4CEDBCEA2B8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522" y="5643966"/>
            <a:ext cx="615318" cy="82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1276D6-C086-5F41-0CF9-60CE656D484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04" y="5809141"/>
            <a:ext cx="504000" cy="504000"/>
          </a:xfrm>
          <a:prstGeom prst="rect">
            <a:avLst/>
          </a:prstGeom>
        </p:spPr>
      </p:pic>
      <p:sp>
        <p:nvSpPr>
          <p:cNvPr id="24" name="Text Box 11">
            <a:extLst>
              <a:ext uri="{FF2B5EF4-FFF2-40B4-BE49-F238E27FC236}">
                <a16:creationId xmlns:a16="http://schemas.microsoft.com/office/drawing/2014/main" id="{069234CB-3797-515D-4B1E-037DC64D49CC}"/>
              </a:ext>
            </a:extLst>
          </p:cNvPr>
          <p:cNvSpPr txBox="1"/>
          <p:nvPr userDrawn="1"/>
        </p:nvSpPr>
        <p:spPr>
          <a:xfrm>
            <a:off x="6810578" y="6472774"/>
            <a:ext cx="322311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b="0" i="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5781-1</a:t>
            </a:r>
            <a:endParaRPr lang="en-CO" sz="700" b="0" i="0" kern="100" dirty="0">
              <a:effectLst/>
              <a:latin typeface="Arial Narrow" panose="020B0604020202020204" pitchFamily="34" charset="0"/>
              <a:ea typeface="Calibri" panose="020F0502020204030204" pitchFamily="34" charset="0"/>
              <a:cs typeface="Arial Narrow" panose="020B0604020202020204" pitchFamily="34" charset="0"/>
            </a:endParaRP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D6567490-A198-18FC-6795-1D8FE26D11AF}"/>
              </a:ext>
            </a:extLst>
          </p:cNvPr>
          <p:cNvSpPr txBox="1"/>
          <p:nvPr userDrawn="1"/>
        </p:nvSpPr>
        <p:spPr>
          <a:xfrm>
            <a:off x="7264635" y="6474552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SA-CER-551308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2461DC3A-B05A-B21E-304A-6071ED0CADF0}"/>
              </a:ext>
            </a:extLst>
          </p:cNvPr>
          <p:cNvSpPr txBox="1"/>
          <p:nvPr userDrawn="1"/>
        </p:nvSpPr>
        <p:spPr>
          <a:xfrm>
            <a:off x="7899207" y="647196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ST-CER955060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611FDF22-8905-9E22-84F0-89AD66790446}"/>
              </a:ext>
            </a:extLst>
          </p:cNvPr>
          <p:cNvSpPr txBox="1"/>
          <p:nvPr userDrawn="1"/>
        </p:nvSpPr>
        <p:spPr>
          <a:xfrm>
            <a:off x="8527310" y="646561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CER9669331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98CA0E43-6A03-BEDD-5DA3-B93589E53903}"/>
              </a:ext>
            </a:extLst>
          </p:cNvPr>
          <p:cNvSpPr txBox="1"/>
          <p:nvPr userDrawn="1"/>
        </p:nvSpPr>
        <p:spPr>
          <a:xfrm>
            <a:off x="9154962" y="6458224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SGA-2000495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B1955B94-5208-47DD-9940-2E16F233C0CE}"/>
              </a:ext>
            </a:extLst>
          </p:cNvPr>
          <p:cNvSpPr txBox="1"/>
          <p:nvPr userDrawn="1"/>
        </p:nvSpPr>
        <p:spPr>
          <a:xfrm>
            <a:off x="10427633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CP-CER-PB0655</a:t>
            </a:r>
            <a:endParaRPr lang="en-CO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021D3C25-7DED-974B-DAB5-7E85EEA08414}"/>
              </a:ext>
            </a:extLst>
          </p:cNvPr>
          <p:cNvSpPr txBox="1"/>
          <p:nvPr userDrawn="1"/>
        </p:nvSpPr>
        <p:spPr>
          <a:xfrm>
            <a:off x="11064974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RJ-CER855787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424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9735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04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66973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00287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34" b="1" i="0">
                <a:solidFill>
                  <a:srgbClr val="2A4A9D"/>
                </a:solidFill>
                <a:latin typeface="Trebuchet MS"/>
                <a:cs typeface="Trebuchet MS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04/09/2024</a:t>
            </a:fld>
            <a:endParaRPr lang="es-ES_tradnl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39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630924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325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5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995418-16FE-F403-16CE-056685ABB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29AB5-928A-83C3-A761-A30BE45C6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FD602-E3CB-BC50-D98C-A2BE92E50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04/09/2024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24C71-F371-4138-226D-1FFD1FC55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6DAE5-6A65-A072-8ECB-EFBA704A0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295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1" r:id="rId6"/>
    <p:sldLayoutId id="2147483649" r:id="rId7"/>
    <p:sldLayoutId id="2147483650" r:id="rId8"/>
    <p:sldLayoutId id="2147483653" r:id="rId9"/>
    <p:sldLayoutId id="2147483651" r:id="rId10"/>
    <p:sldLayoutId id="2147483652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459" y="1549487"/>
            <a:ext cx="6545766" cy="15954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_tradnl" dirty="0"/>
              <a:t>Dirección Ejecutiva de Administración Judicial</a:t>
            </a:r>
          </a:p>
          <a:p>
            <a:pPr algn="ctr"/>
            <a:r>
              <a:rPr lang="es-ES_tradnl" dirty="0"/>
              <a:t>Unidad de Presupuesto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 txBox="1">
            <a:spLocks/>
          </p:cNvSpPr>
          <p:nvPr/>
        </p:nvSpPr>
        <p:spPr>
          <a:xfrm>
            <a:off x="4554670" y="3422621"/>
            <a:ext cx="6545766" cy="1595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35994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000" dirty="0"/>
              <a:t>Informe Ejecucion Presupuestal Agosto  de  2024</a:t>
            </a:r>
          </a:p>
        </p:txBody>
      </p:sp>
    </p:spTree>
    <p:extLst>
      <p:ext uri="{BB962C8B-B14F-4D97-AF65-F5344CB8AC3E}">
        <p14:creationId xmlns:p14="http://schemas.microsoft.com/office/powerpoint/2010/main" val="3109147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9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163431" y="1039568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a Agosto  de  2024 – Horizonte de ejecución 10 meses</a:t>
            </a:r>
            <a:endParaRPr lang="es-CO" sz="2000" dirty="0"/>
          </a:p>
        </p:txBody>
      </p:sp>
      <p:sp>
        <p:nvSpPr>
          <p:cNvPr id="7" name="CuadroTexto 6"/>
          <p:cNvSpPr txBox="1"/>
          <p:nvPr/>
        </p:nvSpPr>
        <p:spPr>
          <a:xfrm>
            <a:off x="1163431" y="6155267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b="1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0D60974-07D7-40A4-BEA5-C8CD652CC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431" y="1547399"/>
            <a:ext cx="9650639" cy="53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76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10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2"/>
          </p:nvPr>
        </p:nvSpPr>
        <p:spPr>
          <a:xfrm>
            <a:off x="1411327" y="1116373"/>
            <a:ext cx="7905201" cy="507831"/>
          </a:xfrm>
        </p:spPr>
        <p:txBody>
          <a:bodyPr/>
          <a:lstStyle/>
          <a:p>
            <a:r>
              <a:rPr lang="es-MX" sz="1600" dirty="0"/>
              <a:t>Nivel de Ejecución Acumulado Inversión Total 2023 - 2024 ( </a:t>
            </a:r>
            <a:r>
              <a:rPr lang="es-MX" sz="1600" dirty="0" err="1"/>
              <a:t>Inv</a:t>
            </a:r>
            <a:r>
              <a:rPr lang="es-MX" sz="1600" dirty="0"/>
              <a:t> Ordinaria + </a:t>
            </a:r>
            <a:r>
              <a:rPr lang="es-MX" sz="1600" dirty="0" err="1"/>
              <a:t>Inv</a:t>
            </a:r>
            <a:r>
              <a:rPr lang="es-MX" sz="1600" dirty="0"/>
              <a:t> BID)</a:t>
            </a:r>
          </a:p>
          <a:p>
            <a:endParaRPr lang="es-CO" sz="16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460047" y="5730769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9" name="Gráfic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199613"/>
              </p:ext>
            </p:extLst>
          </p:nvPr>
        </p:nvGraphicFramePr>
        <p:xfrm>
          <a:off x="460047" y="2191067"/>
          <a:ext cx="5138496" cy="3203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0000000-0008-0000-1C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785763"/>
              </p:ext>
            </p:extLst>
          </p:nvPr>
        </p:nvGraphicFramePr>
        <p:xfrm>
          <a:off x="5826288" y="1814322"/>
          <a:ext cx="5560169" cy="386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1361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11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Ejecución reserva constituida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2591534" y="3173512"/>
            <a:ext cx="726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Reserva constituida 2023 Ejecutada a Agosto  de  2024</a:t>
            </a:r>
            <a:endParaRPr lang="es-CO" sz="2400" b="1" dirty="0"/>
          </a:p>
        </p:txBody>
      </p:sp>
    </p:spTree>
    <p:extLst>
      <p:ext uri="{BB962C8B-B14F-4D97-AF65-F5344CB8AC3E}">
        <p14:creationId xmlns:p14="http://schemas.microsoft.com/office/powerpoint/2010/main" val="2215501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3508" y="1098244"/>
            <a:ext cx="10183610" cy="507831"/>
          </a:xfrm>
        </p:spPr>
        <p:txBody>
          <a:bodyPr/>
          <a:lstStyle/>
          <a:p>
            <a:pPr algn="ctr"/>
            <a:r>
              <a:rPr lang="es-MX" sz="2000" dirty="0"/>
              <a:t>Ejecución reserva constituida 2023, a Agosto  de  2024 </a:t>
            </a:r>
          </a:p>
          <a:p>
            <a:pPr algn="ctr"/>
            <a:r>
              <a:rPr lang="es-MX" sz="2000" dirty="0"/>
              <a:t>- por concepto del gasto 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57452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986462" y="5847748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563948"/>
              </p:ext>
            </p:extLst>
          </p:nvPr>
        </p:nvGraphicFramePr>
        <p:xfrm>
          <a:off x="1139150" y="2118196"/>
          <a:ext cx="9913699" cy="3511689"/>
        </p:xfrm>
        <a:graphic>
          <a:graphicData uri="http://schemas.openxmlformats.org/drawingml/2006/table">
            <a:tbl>
              <a:tblPr/>
              <a:tblGrid>
                <a:gridCol w="2859619">
                  <a:extLst>
                    <a:ext uri="{9D8B030D-6E8A-4147-A177-3AD203B41FA5}">
                      <a16:colId xmlns:a16="http://schemas.microsoft.com/office/drawing/2014/main" val="53912494"/>
                    </a:ext>
                  </a:extLst>
                </a:gridCol>
                <a:gridCol w="1165869">
                  <a:extLst>
                    <a:ext uri="{9D8B030D-6E8A-4147-A177-3AD203B41FA5}">
                      <a16:colId xmlns:a16="http://schemas.microsoft.com/office/drawing/2014/main" val="3827024180"/>
                    </a:ext>
                  </a:extLst>
                </a:gridCol>
                <a:gridCol w="1241752">
                  <a:extLst>
                    <a:ext uri="{9D8B030D-6E8A-4147-A177-3AD203B41FA5}">
                      <a16:colId xmlns:a16="http://schemas.microsoft.com/office/drawing/2014/main" val="4116709012"/>
                    </a:ext>
                  </a:extLst>
                </a:gridCol>
                <a:gridCol w="1216483">
                  <a:extLst>
                    <a:ext uri="{9D8B030D-6E8A-4147-A177-3AD203B41FA5}">
                      <a16:colId xmlns:a16="http://schemas.microsoft.com/office/drawing/2014/main" val="466188050"/>
                    </a:ext>
                  </a:extLst>
                </a:gridCol>
                <a:gridCol w="1116154">
                  <a:extLst>
                    <a:ext uri="{9D8B030D-6E8A-4147-A177-3AD203B41FA5}">
                      <a16:colId xmlns:a16="http://schemas.microsoft.com/office/drawing/2014/main" val="2408703747"/>
                    </a:ext>
                  </a:extLst>
                </a:gridCol>
                <a:gridCol w="794324">
                  <a:extLst>
                    <a:ext uri="{9D8B030D-6E8A-4147-A177-3AD203B41FA5}">
                      <a16:colId xmlns:a16="http://schemas.microsoft.com/office/drawing/2014/main" val="556653552"/>
                    </a:ext>
                  </a:extLst>
                </a:gridCol>
                <a:gridCol w="729412">
                  <a:extLst>
                    <a:ext uri="{9D8B030D-6E8A-4147-A177-3AD203B41FA5}">
                      <a16:colId xmlns:a16="http://schemas.microsoft.com/office/drawing/2014/main" val="884968011"/>
                    </a:ext>
                  </a:extLst>
                </a:gridCol>
                <a:gridCol w="790086">
                  <a:extLst>
                    <a:ext uri="{9D8B030D-6E8A-4147-A177-3AD203B41FA5}">
                      <a16:colId xmlns:a16="http://schemas.microsoft.com/office/drawing/2014/main" val="792182786"/>
                    </a:ext>
                  </a:extLst>
                </a:gridCol>
              </a:tblGrid>
              <a:tr h="6748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Objeto del gasto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Reserva inicial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Modificaciones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Reserva actual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Obligaciones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Pagos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Reserva por utilizar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%Reserva por utilizar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340568"/>
                  </a:ext>
                </a:extLst>
              </a:tr>
              <a:tr h="21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A-01-01 Gastos de Personal - Permanente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192,599.4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12,506.4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180,093.0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175,533.8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175,533.3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4,559.7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2.53%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083216"/>
                  </a:ext>
                </a:extLst>
              </a:tr>
              <a:tr h="2319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A-01-02 Gastos de Personal - Temporal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10,307.6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2,467.1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7,840.5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4,294.8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4,276.6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3,563.9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45.45%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313049"/>
                  </a:ext>
                </a:extLst>
              </a:tr>
              <a:tr h="2319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A-02 Adquisición Bienes y Servicios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67,959.6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2,236.9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65,722.7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56,536.7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56,433.1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9,289.6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14.13%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132269"/>
                  </a:ext>
                </a:extLst>
              </a:tr>
              <a:tr h="2319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A-03 Transferencias corrientes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851.0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594.9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19.00%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673113"/>
                  </a:ext>
                </a:extLst>
              </a:tr>
              <a:tr h="2319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A-07 Disminución de pasivos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1,420.3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1,420.3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1,020.3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1,020.3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28.16%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637805"/>
                  </a:ext>
                </a:extLst>
              </a:tr>
              <a:tr h="4534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A-08 Gastos por tributos, multas, sanciones e intereses de mora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370542"/>
                  </a:ext>
                </a:extLst>
              </a:tr>
              <a:tr h="34796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Subtotal Gastos de funcionamiento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273,138.0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17,805.2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255,332.8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237,593.2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237,470.9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17,861.9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470463"/>
                  </a:ext>
                </a:extLst>
              </a:tr>
              <a:tr h="43232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 Inversión Ordinaria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337,191.0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848.8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336,342.1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219,847.0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216,979.0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119,363.1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35.49%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606795"/>
                  </a:ext>
                </a:extLst>
              </a:tr>
              <a:tr h="2319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 Inversión – BID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55,066.3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54,980.7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29,383.4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24,911.0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30,069.7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54.69%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52783"/>
                  </a:ext>
                </a:extLst>
              </a:tr>
              <a:tr h="2319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RAMA JUDICIAL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665,395.3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18,739.6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646,655.7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486,823.6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479,360.9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167,294.8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25.87%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010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65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13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1086" y="1120920"/>
            <a:ext cx="10183610" cy="507831"/>
          </a:xfrm>
        </p:spPr>
        <p:txBody>
          <a:bodyPr/>
          <a:lstStyle/>
          <a:p>
            <a:r>
              <a:rPr lang="es-MX" sz="1800" dirty="0"/>
              <a:t>Ejecución reserva constituida 2023 a Agosto  de 2024 - proyectos de inversión</a:t>
            </a:r>
            <a:endParaRPr lang="es-CO" sz="18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1776241" y="6340804"/>
            <a:ext cx="174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115467"/>
              </p:ext>
            </p:extLst>
          </p:nvPr>
        </p:nvGraphicFramePr>
        <p:xfrm>
          <a:off x="1643743" y="1655685"/>
          <a:ext cx="8076842" cy="4871463"/>
        </p:xfrm>
        <a:graphic>
          <a:graphicData uri="http://schemas.openxmlformats.org/drawingml/2006/table">
            <a:tbl>
              <a:tblPr/>
              <a:tblGrid>
                <a:gridCol w="1066800">
                  <a:extLst>
                    <a:ext uri="{9D8B030D-6E8A-4147-A177-3AD203B41FA5}">
                      <a16:colId xmlns:a16="http://schemas.microsoft.com/office/drawing/2014/main" val="1304148399"/>
                    </a:ext>
                  </a:extLst>
                </a:gridCol>
                <a:gridCol w="1558011">
                  <a:extLst>
                    <a:ext uri="{9D8B030D-6E8A-4147-A177-3AD203B41FA5}">
                      <a16:colId xmlns:a16="http://schemas.microsoft.com/office/drawing/2014/main" val="87004680"/>
                    </a:ext>
                  </a:extLst>
                </a:gridCol>
                <a:gridCol w="1096936">
                  <a:extLst>
                    <a:ext uri="{9D8B030D-6E8A-4147-A177-3AD203B41FA5}">
                      <a16:colId xmlns:a16="http://schemas.microsoft.com/office/drawing/2014/main" val="3088429179"/>
                    </a:ext>
                  </a:extLst>
                </a:gridCol>
                <a:gridCol w="1123053">
                  <a:extLst>
                    <a:ext uri="{9D8B030D-6E8A-4147-A177-3AD203B41FA5}">
                      <a16:colId xmlns:a16="http://schemas.microsoft.com/office/drawing/2014/main" val="1663027584"/>
                    </a:ext>
                  </a:extLst>
                </a:gridCol>
                <a:gridCol w="1400552">
                  <a:extLst>
                    <a:ext uri="{9D8B030D-6E8A-4147-A177-3AD203B41FA5}">
                      <a16:colId xmlns:a16="http://schemas.microsoft.com/office/drawing/2014/main" val="3278702917"/>
                    </a:ext>
                  </a:extLst>
                </a:gridCol>
                <a:gridCol w="1047965">
                  <a:extLst>
                    <a:ext uri="{9D8B030D-6E8A-4147-A177-3AD203B41FA5}">
                      <a16:colId xmlns:a16="http://schemas.microsoft.com/office/drawing/2014/main" val="1945722655"/>
                    </a:ext>
                  </a:extLst>
                </a:gridCol>
                <a:gridCol w="783525">
                  <a:extLst>
                    <a:ext uri="{9D8B030D-6E8A-4147-A177-3AD203B41FA5}">
                      <a16:colId xmlns:a16="http://schemas.microsoft.com/office/drawing/2014/main" val="2931250337"/>
                    </a:ext>
                  </a:extLst>
                </a:gridCol>
              </a:tblGrid>
              <a:tr h="356350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Ejecutora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RUBRO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Reserva por utilizar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reserva por utilizar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55053"/>
                  </a:ext>
                </a:extLst>
              </a:tr>
              <a:tr h="19188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UIF- SO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C-2701-0800-21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1,674.4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1,674.4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1,674.4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118660"/>
                  </a:ext>
                </a:extLst>
              </a:tr>
              <a:tr h="19188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CENDOJ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C-2701-0800-22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1,436.8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1,386.3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1,386.3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751854"/>
                  </a:ext>
                </a:extLst>
              </a:tr>
              <a:tr h="19188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PEI-PJM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C-2701-0800-23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37,100.0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37,100.0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608220"/>
                  </a:ext>
                </a:extLst>
              </a:tr>
              <a:tr h="19188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UIF-SJ / PEI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C-2701-0800-25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21,484.3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6,765.6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5,974.9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15,509.5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028643"/>
                  </a:ext>
                </a:extLst>
              </a:tr>
              <a:tr h="19188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UDAE -EE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C-2701-0800-26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740561"/>
                  </a:ext>
                </a:extLst>
              </a:tr>
              <a:tr h="19188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PEI- 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C-2701-0800-27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40,931.4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40,931.4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985046"/>
                  </a:ext>
                </a:extLst>
              </a:tr>
              <a:tr h="36000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Mantenimiento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C-2701-0800-28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34,165.2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30,365.6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29,600.8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4,564.4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13.4%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708046"/>
                  </a:ext>
                </a:extLst>
              </a:tr>
              <a:tr h="36000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Escuela Judicial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C-2701-0800-29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18,048.5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13,720.6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13,375.0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4,673.5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25.9%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989217"/>
                  </a:ext>
                </a:extLst>
              </a:tr>
              <a:tr h="35635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OSEG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C-2701-0800-30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7,317.3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6,663.1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6,540.9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776.4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10.6%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421418"/>
                  </a:ext>
                </a:extLst>
              </a:tr>
              <a:tr h="3563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RR.HH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C-2701-0800-31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3,970.7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3,832.1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3,825.0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80663"/>
                  </a:ext>
                </a:extLst>
              </a:tr>
              <a:tr h="36000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Carrera Judicial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89456"/>
                  </a:ext>
                </a:extLst>
              </a:tr>
              <a:tr h="19188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PET- TD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138,468.7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125,892.1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125,201.7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13,267.1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9.6%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919935"/>
                  </a:ext>
                </a:extLst>
              </a:tr>
              <a:tr h="36000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Informática -FP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C-2799-0800-12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30,388.7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28,529.7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28,382.6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2,006.1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6.6%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795803"/>
                  </a:ext>
                </a:extLst>
              </a:tr>
              <a:tr h="3563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UDAE-SG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C-2799-0800-13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975.3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975.3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975.3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380173"/>
                  </a:ext>
                </a:extLst>
              </a:tr>
              <a:tr h="19188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BID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54,980.7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29,383.4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24,911.0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30,069.7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54.7%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529327"/>
                  </a:ext>
                </a:extLst>
              </a:tr>
              <a:tr h="19188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TOTAL INVERSION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391,322.8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249,230.4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241,890.0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149,432.9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38.2%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73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553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>
            <a:normAutofit/>
          </a:bodyPr>
          <a:lstStyle/>
          <a:p>
            <a:r>
              <a:rPr lang="es-MX" dirty="0"/>
              <a:t>14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46017" y="984976"/>
            <a:ext cx="8155957" cy="507831"/>
          </a:xfrm>
        </p:spPr>
        <p:txBody>
          <a:bodyPr/>
          <a:lstStyle/>
          <a:p>
            <a:r>
              <a:rPr lang="es-MX" sz="1600" dirty="0"/>
              <a:t>Ejecución reserva constituida 2023 a Agosto  de 2024 – inversión. Horizonte de ejecución 8 meses</a:t>
            </a:r>
            <a:endParaRPr lang="es-CO" sz="16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51201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10003972" y="6139671"/>
            <a:ext cx="174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6989A62-54D1-4EF0-BD0A-063EE4E21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888532"/>
              </p:ext>
            </p:extLst>
          </p:nvPr>
        </p:nvGraphicFramePr>
        <p:xfrm>
          <a:off x="1987232" y="1509346"/>
          <a:ext cx="7714742" cy="46879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75368">
                  <a:extLst>
                    <a:ext uri="{9D8B030D-6E8A-4147-A177-3AD203B41FA5}">
                      <a16:colId xmlns:a16="http://schemas.microsoft.com/office/drawing/2014/main" val="3891484317"/>
                    </a:ext>
                  </a:extLst>
                </a:gridCol>
                <a:gridCol w="968829">
                  <a:extLst>
                    <a:ext uri="{9D8B030D-6E8A-4147-A177-3AD203B41FA5}">
                      <a16:colId xmlns:a16="http://schemas.microsoft.com/office/drawing/2014/main" val="4289581626"/>
                    </a:ext>
                  </a:extLst>
                </a:gridCol>
                <a:gridCol w="877356">
                  <a:extLst>
                    <a:ext uri="{9D8B030D-6E8A-4147-A177-3AD203B41FA5}">
                      <a16:colId xmlns:a16="http://schemas.microsoft.com/office/drawing/2014/main" val="2628743574"/>
                    </a:ext>
                  </a:extLst>
                </a:gridCol>
                <a:gridCol w="594531">
                  <a:extLst>
                    <a:ext uri="{9D8B030D-6E8A-4147-A177-3AD203B41FA5}">
                      <a16:colId xmlns:a16="http://schemas.microsoft.com/office/drawing/2014/main" val="1932779670"/>
                    </a:ext>
                  </a:extLst>
                </a:gridCol>
                <a:gridCol w="849329">
                  <a:extLst>
                    <a:ext uri="{9D8B030D-6E8A-4147-A177-3AD203B41FA5}">
                      <a16:colId xmlns:a16="http://schemas.microsoft.com/office/drawing/2014/main" val="1993892928"/>
                    </a:ext>
                  </a:extLst>
                </a:gridCol>
                <a:gridCol w="849329">
                  <a:extLst>
                    <a:ext uri="{9D8B030D-6E8A-4147-A177-3AD203B41FA5}">
                      <a16:colId xmlns:a16="http://schemas.microsoft.com/office/drawing/2014/main" val="2776232597"/>
                    </a:ext>
                  </a:extLst>
                </a:gridCol>
              </a:tblGrid>
              <a:tr h="47364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Dependencia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Reserva Vigente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Reserva Pagada ( Ejecutada)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Saldo por Utilizar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0" marR="5600" marT="560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0" marR="5600" marT="560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018944"/>
                  </a:ext>
                </a:extLst>
              </a:tr>
              <a:tr h="16957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CONSEJO SUPERIOR DE LA JUDICATURA GESTION GENERAL </a:t>
                      </a:r>
                      <a:endParaRPr lang="es-MX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238,535.3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122,925.0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51.5%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115,610.2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48.5%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129526"/>
                  </a:ext>
                </a:extLst>
              </a:tr>
              <a:tr h="16957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BID </a:t>
                      </a:r>
                      <a:endParaRPr lang="es-MX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54,980.7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24,911.0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45.3%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30,069.7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54.7%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546847"/>
                  </a:ext>
                </a:extLst>
              </a:tr>
              <a:tr h="16957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CONSEJO SUPERIOR DE LA JUDICATURA SECCIONAL BOGOTA </a:t>
                      </a:r>
                      <a:endParaRPr lang="es-MX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20,980.4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20,852.2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99.4%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128.2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0.6%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463"/>
                  </a:ext>
                </a:extLst>
              </a:tr>
              <a:tr h="16957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CONSEJO SUPERIOR DE LA JUDICATURA SECCIONAL MEDELLIN </a:t>
                      </a:r>
                      <a:endParaRPr lang="es-MX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15,447.4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15,276.6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98.9%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170.8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1.1%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702776"/>
                  </a:ext>
                </a:extLst>
              </a:tr>
              <a:tr h="16957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CONSEJO SUPERIOR DE LA JUDICATURA SECCIONAL BUCARAMANGA </a:t>
                      </a:r>
                      <a:endParaRPr lang="es-MX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8,729.1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8,038.7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92.1%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690.5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7.9%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323571"/>
                  </a:ext>
                </a:extLst>
              </a:tr>
              <a:tr h="16957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CONSEJO SUPERIOR DE LA JUDICATURA SECCIONAL CARTAGENA </a:t>
                      </a:r>
                      <a:endParaRPr lang="es-MX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5,119.6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4,195.6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82.0%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924.1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18.0%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867256"/>
                  </a:ext>
                </a:extLst>
              </a:tr>
              <a:tr h="16957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CONSEJO SUPERIOR DE LA JUDICATURA SECCIONAL CALI </a:t>
                      </a:r>
                      <a:endParaRPr lang="es-MX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5,112.7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5,112.7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100.0%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0.0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0.0%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326671"/>
                  </a:ext>
                </a:extLst>
              </a:tr>
              <a:tr h="16957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CONSEJO SUPERIOR DE LA JUDICATURA SECCIONAL VALLEDUPAR </a:t>
                      </a:r>
                      <a:endParaRPr lang="es-MX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4,655.3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4,633.9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99.5%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21.5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0.5%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800627"/>
                  </a:ext>
                </a:extLst>
              </a:tr>
              <a:tr h="16957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CONSEJO SUPERIOR DE LA JUDICATURA SECCIONAL BARRANQUILLA </a:t>
                      </a:r>
                      <a:endParaRPr lang="es-MX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4,473.4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4,473.4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100.0%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0.0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0.0%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333285"/>
                  </a:ext>
                </a:extLst>
              </a:tr>
              <a:tr h="16957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CONSEJO SUPERIOR DE LA JUDICATURA SECCIONAL NEIVA </a:t>
                      </a:r>
                      <a:endParaRPr lang="es-MX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4,194.3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4,164.1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99.3%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30.3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0.7%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915844"/>
                  </a:ext>
                </a:extLst>
              </a:tr>
              <a:tr h="16957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CONSEJO SUPERIOR DE LA JUDICATURA SECCIONAL TUNJA </a:t>
                      </a:r>
                      <a:endParaRPr lang="es-MX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3,885.2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3,885.2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100.0%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0.0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0.0%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244514"/>
                  </a:ext>
                </a:extLst>
              </a:tr>
              <a:tr h="16957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CONSEJO SUPERIOR DE LA JUDICATURA SECCIONAL CUCUTA </a:t>
                      </a:r>
                      <a:endParaRPr lang="es-MX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3,092.6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3,064.0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99.1%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28.6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0.9%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597135"/>
                  </a:ext>
                </a:extLst>
              </a:tr>
              <a:tr h="16957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CONSEJO SUPERIOR DE LA JUDICATURA SECCIONAL VILLAVICENCIO </a:t>
                      </a:r>
                      <a:endParaRPr lang="es-MX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3,030.6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3,030.6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100.0%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0.0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0.0%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703930"/>
                  </a:ext>
                </a:extLst>
              </a:tr>
              <a:tr h="16957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CONSEJO SUPERIOR DE LA JUDICATURA SECCIONAL POPAYAN </a:t>
                      </a:r>
                      <a:endParaRPr lang="es-MX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 dirty="0">
                          <a:effectLst/>
                        </a:rPr>
                        <a:t>2,860.7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2,765.5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96.7%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95.2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3.3%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519174"/>
                  </a:ext>
                </a:extLst>
              </a:tr>
              <a:tr h="16957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CONSEJO SUPERIOR DE LA JUDICATURA SECCIONAL PASTO </a:t>
                      </a:r>
                      <a:endParaRPr lang="es-MX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2,797.7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2,498.4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89.3%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299.3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10.7%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541696"/>
                  </a:ext>
                </a:extLst>
              </a:tr>
              <a:tr h="16957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CONSEJO SUPERIOR DE LA JUDICATURA SECCIONAL MONTERIA </a:t>
                      </a:r>
                      <a:endParaRPr lang="es-MX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2,518.7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2,134.7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84.8%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384.0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15.2%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387695"/>
                  </a:ext>
                </a:extLst>
              </a:tr>
              <a:tr h="16957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CONSEJO SUPERIOR DE LA JUDICATURA SECCIONAL PEREIRA </a:t>
                      </a:r>
                      <a:endParaRPr lang="es-MX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2,385.1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 dirty="0">
                          <a:effectLst/>
                        </a:rPr>
                        <a:t>1,747.3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73.3%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637.9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26.7%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201786"/>
                  </a:ext>
                </a:extLst>
              </a:tr>
              <a:tr h="16957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CONSEJO SUPERIOR DE LA JUDICATURA  SECCIONAL CUNDINAMARCA - AMAZONAS </a:t>
                      </a:r>
                      <a:endParaRPr lang="es-MX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2,307.5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1,973.6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85.5%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333.9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14.5%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813512"/>
                  </a:ext>
                </a:extLst>
              </a:tr>
              <a:tr h="16957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CONSEJO SUPERIOR DE LA JUDICATURA SECCIONAL IBAGUE </a:t>
                      </a:r>
                      <a:endParaRPr lang="es-MX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2,300.5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2,300.5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 dirty="0">
                          <a:effectLst/>
                        </a:rPr>
                        <a:t>100.0%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0.0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0.0%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611025"/>
                  </a:ext>
                </a:extLst>
              </a:tr>
              <a:tr h="16957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CONSEJO SUPERIOR DE LA JUDICATURA SECCIONAL SANTA MARTA </a:t>
                      </a:r>
                      <a:endParaRPr lang="es-MX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1,389.9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1,381.4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99.4%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8.6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0.6%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464147"/>
                  </a:ext>
                </a:extLst>
              </a:tr>
              <a:tr h="16957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CONSEJO SUPERIOR DE LA JUDICATURA SECCIONAL MANIZALES </a:t>
                      </a:r>
                      <a:endParaRPr lang="es-MX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1,093.7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1,093.7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100.0%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 dirty="0">
                          <a:effectLst/>
                        </a:rPr>
                        <a:t>0.0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0.0%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087994"/>
                  </a:ext>
                </a:extLst>
              </a:tr>
              <a:tr h="16957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CONSEJO SUPERIOR DE LA JUDICATURA SECCIONAL ARMENIA </a:t>
                      </a:r>
                      <a:endParaRPr lang="es-MX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870.2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870.2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100.0%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 dirty="0">
                          <a:effectLst/>
                        </a:rPr>
                        <a:t>0.0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 dirty="0">
                          <a:effectLst/>
                        </a:rPr>
                        <a:t>0.0%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629541"/>
                  </a:ext>
                </a:extLst>
              </a:tr>
              <a:tr h="16957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CONSEJO SUPERIOR DE LA JUDICATURA SECCIONAL SINCELEJO </a:t>
                      </a:r>
                      <a:endParaRPr lang="es-MX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562.0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562.0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100.0%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>
                          <a:effectLst/>
                        </a:rPr>
                        <a:t>0.0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u="none" strike="noStrike" dirty="0">
                          <a:effectLst/>
                        </a:rPr>
                        <a:t>0.0%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053463"/>
                  </a:ext>
                </a:extLst>
              </a:tr>
              <a:tr h="16957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Total </a:t>
                      </a:r>
                      <a:endParaRPr lang="es-MX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391,322.8</a:t>
                      </a:r>
                      <a:endParaRPr lang="es-MX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241,890.0</a:t>
                      </a:r>
                      <a:endParaRPr lang="es-MX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61.8%</a:t>
                      </a:r>
                      <a:endParaRPr lang="es-MX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149,432.9</a:t>
                      </a:r>
                      <a:endParaRPr lang="es-MX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38.2%</a:t>
                      </a:r>
                      <a:endParaRPr lang="es-MX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00" marR="5600" marT="560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432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0075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15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Reserva inversión 2023 Ejecucion efectiva a Agosto de 2024</a:t>
            </a:r>
          </a:p>
          <a:p>
            <a:endParaRPr lang="es-CO" sz="1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8" name="CuadroTexto 7"/>
          <p:cNvSpPr txBox="1"/>
          <p:nvPr/>
        </p:nvSpPr>
        <p:spPr>
          <a:xfrm>
            <a:off x="2013308" y="6162356"/>
            <a:ext cx="174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193891"/>
              </p:ext>
            </p:extLst>
          </p:nvPr>
        </p:nvGraphicFramePr>
        <p:xfrm>
          <a:off x="2013308" y="1569612"/>
          <a:ext cx="7323655" cy="4956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0154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>
            <a:normAutofit/>
          </a:bodyPr>
          <a:lstStyle/>
          <a:p>
            <a:r>
              <a:rPr lang="es-CO" dirty="0"/>
              <a:t>16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1530" y="1412193"/>
            <a:ext cx="10183610" cy="507831"/>
          </a:xfrm>
        </p:spPr>
        <p:txBody>
          <a:bodyPr/>
          <a:lstStyle/>
          <a:p>
            <a:r>
              <a:rPr lang="es-MX" sz="2000" dirty="0"/>
              <a:t>Cuentas por pagar constituida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3089013" y="3271076"/>
            <a:ext cx="546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/>
              <a:t>CxP</a:t>
            </a:r>
            <a:r>
              <a:rPr lang="es-MX" sz="2400" b="1" dirty="0"/>
              <a:t> 2023 Ejecutadas a Agosto  de  2024</a:t>
            </a:r>
            <a:endParaRPr lang="es-CO" sz="2400" b="1" dirty="0"/>
          </a:p>
        </p:txBody>
      </p:sp>
    </p:spTree>
    <p:extLst>
      <p:ext uri="{BB962C8B-B14F-4D97-AF65-F5344CB8AC3E}">
        <p14:creationId xmlns:p14="http://schemas.microsoft.com/office/powerpoint/2010/main" val="2208885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s-CO" dirty="0"/>
              <a:t>17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CO"/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346956"/>
              </p:ext>
            </p:extLst>
          </p:nvPr>
        </p:nvGraphicFramePr>
        <p:xfrm>
          <a:off x="2025331" y="1954924"/>
          <a:ext cx="7277099" cy="3627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2829">
                  <a:extLst>
                    <a:ext uri="{9D8B030D-6E8A-4147-A177-3AD203B41FA5}">
                      <a16:colId xmlns:a16="http://schemas.microsoft.com/office/drawing/2014/main" val="3047625354"/>
                    </a:ext>
                  </a:extLst>
                </a:gridCol>
                <a:gridCol w="1360887">
                  <a:extLst>
                    <a:ext uri="{9D8B030D-6E8A-4147-A177-3AD203B41FA5}">
                      <a16:colId xmlns:a16="http://schemas.microsoft.com/office/drawing/2014/main" val="2562490477"/>
                    </a:ext>
                  </a:extLst>
                </a:gridCol>
                <a:gridCol w="1284754">
                  <a:extLst>
                    <a:ext uri="{9D8B030D-6E8A-4147-A177-3AD203B41FA5}">
                      <a16:colId xmlns:a16="http://schemas.microsoft.com/office/drawing/2014/main" val="3430137783"/>
                    </a:ext>
                  </a:extLst>
                </a:gridCol>
                <a:gridCol w="1271264">
                  <a:extLst>
                    <a:ext uri="{9D8B030D-6E8A-4147-A177-3AD203B41FA5}">
                      <a16:colId xmlns:a16="http://schemas.microsoft.com/office/drawing/2014/main" val="3810973101"/>
                    </a:ext>
                  </a:extLst>
                </a:gridCol>
                <a:gridCol w="987365">
                  <a:extLst>
                    <a:ext uri="{9D8B030D-6E8A-4147-A177-3AD203B41FA5}">
                      <a16:colId xmlns:a16="http://schemas.microsoft.com/office/drawing/2014/main" val="2430898437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Objeto de Gasto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 dirty="0">
                          <a:effectLst/>
                        </a:rPr>
                        <a:t>Obligaciones por pagar </a:t>
                      </a:r>
                      <a:endParaRPr lang="es-CO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 dirty="0">
                          <a:effectLst/>
                        </a:rPr>
                        <a:t>Valores pagados </a:t>
                      </a:r>
                      <a:endParaRPr lang="es-CO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Saldo por pagar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 % Por pagar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54059213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A-01-01 Gastos de Personal - Permanente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9.041,9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9.041,9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  <a:endParaRPr kumimoji="0" lang="es-CO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664444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A-01-02 Gastos de Personal - Temporal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181,5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181,5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  <a:endParaRPr kumimoji="0" lang="es-CO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705758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solidFill>
                            <a:schemeClr val="tx1"/>
                          </a:solidFill>
                          <a:effectLst/>
                        </a:rPr>
                        <a:t>A-02 Adquisición Bienes y Servicios</a:t>
                      </a:r>
                      <a:endParaRPr lang="es-MX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2.434,3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2.434,3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83793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solidFill>
                            <a:schemeClr val="tx1"/>
                          </a:solidFill>
                          <a:effectLst/>
                        </a:rPr>
                        <a:t>A-03 Transferencias corrientes</a:t>
                      </a:r>
                      <a:endParaRPr lang="es-CO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49774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solidFill>
                            <a:schemeClr val="tx1"/>
                          </a:solidFill>
                          <a:effectLst/>
                        </a:rPr>
                        <a:t>A-07 Disminución de pasivos</a:t>
                      </a:r>
                      <a:endParaRPr lang="es-CO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15,9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15,9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718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sng" strike="noStrike">
                          <a:solidFill>
                            <a:schemeClr val="tx1"/>
                          </a:solidFill>
                          <a:effectLst/>
                        </a:rPr>
                        <a:t>Subtotal Gastos De Funcionamiento </a:t>
                      </a:r>
                      <a:endParaRPr lang="es-CO" sz="1200" b="1" i="0" u="sng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11.678,1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11.678,1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31571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solidFill>
                            <a:schemeClr val="tx1"/>
                          </a:solidFill>
                          <a:effectLst/>
                        </a:rPr>
                        <a:t>C- Inversión – Otros Recursos Tesoro y Fondos Especiales</a:t>
                      </a:r>
                      <a:endParaRPr lang="es-MX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1.288,0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1.288,0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162846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solidFill>
                            <a:schemeClr val="tx1"/>
                          </a:solidFill>
                          <a:effectLst/>
                        </a:rPr>
                        <a:t>C- Inversión – Recursos Crédito  Externo- BID</a:t>
                      </a:r>
                      <a:endParaRPr lang="es-MX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174239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u="none" strike="noStrike">
                          <a:solidFill>
                            <a:schemeClr val="tx1"/>
                          </a:solidFill>
                          <a:effectLst/>
                        </a:rPr>
                        <a:t>TOTAL RAMA JUDICIAL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12.967,9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12.967,9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924626"/>
                  </a:ext>
                </a:extLst>
              </a:tr>
            </a:tbl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2025331" y="5714261"/>
            <a:ext cx="174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sp>
        <p:nvSpPr>
          <p:cNvPr id="7" name="Marcador de contenido 24">
            <a:extLst>
              <a:ext uri="{FF2B5EF4-FFF2-40B4-BE49-F238E27FC236}">
                <a16:creationId xmlns:a16="http://schemas.microsoft.com/office/drawing/2014/main" id="{442E07BA-1E76-4B9C-BEF0-AD9433C6701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02829" y="1314876"/>
            <a:ext cx="9612304" cy="507831"/>
          </a:xfrm>
        </p:spPr>
        <p:txBody>
          <a:bodyPr/>
          <a:lstStyle/>
          <a:p>
            <a:r>
              <a:rPr lang="es-ES" sz="2000" dirty="0"/>
              <a:t>Ejecución  Cuentas por Pagar 2023 Acumulada a Agosto de 2024</a:t>
            </a:r>
          </a:p>
          <a:p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3651674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16743" y="1293484"/>
            <a:ext cx="10183610" cy="507831"/>
          </a:xfrm>
        </p:spPr>
        <p:txBody>
          <a:bodyPr/>
          <a:lstStyle/>
          <a:p>
            <a:r>
              <a:rPr lang="es-ES" sz="2000" b="1" dirty="0">
                <a:solidFill>
                  <a:schemeClr val="tx1"/>
                </a:solidFill>
              </a:rPr>
              <a:t>Ejecucion Presupuestal  acumulada a </a:t>
            </a:r>
            <a:r>
              <a:rPr lang="es-CO" sz="2000" b="1" dirty="0">
                <a:solidFill>
                  <a:schemeClr val="tx1"/>
                </a:solidFill>
              </a:rPr>
              <a:t>Agosto de 2024- Por Unidad Ejecutora</a:t>
            </a:r>
          </a:p>
          <a:p>
            <a:endParaRPr lang="es-CO" sz="2000" dirty="0">
              <a:solidFill>
                <a:schemeClr val="tx1"/>
              </a:solidFill>
            </a:endParaRPr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1642490" y="61555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</a:t>
            </a:r>
            <a:r>
              <a:rPr lang="es-CO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SIIF</a:t>
            </a:r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115625"/>
              </p:ext>
            </p:extLst>
          </p:nvPr>
        </p:nvGraphicFramePr>
        <p:xfrm>
          <a:off x="1642492" y="1945581"/>
          <a:ext cx="9319421" cy="39203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7696">
                  <a:extLst>
                    <a:ext uri="{9D8B030D-6E8A-4147-A177-3AD203B41FA5}">
                      <a16:colId xmlns:a16="http://schemas.microsoft.com/office/drawing/2014/main" val="1988151870"/>
                    </a:ext>
                  </a:extLst>
                </a:gridCol>
                <a:gridCol w="1109990">
                  <a:extLst>
                    <a:ext uri="{9D8B030D-6E8A-4147-A177-3AD203B41FA5}">
                      <a16:colId xmlns:a16="http://schemas.microsoft.com/office/drawing/2014/main" val="2682359222"/>
                    </a:ext>
                  </a:extLst>
                </a:gridCol>
                <a:gridCol w="1030705">
                  <a:extLst>
                    <a:ext uri="{9D8B030D-6E8A-4147-A177-3AD203B41FA5}">
                      <a16:colId xmlns:a16="http://schemas.microsoft.com/office/drawing/2014/main" val="3479686508"/>
                    </a:ext>
                  </a:extLst>
                </a:gridCol>
                <a:gridCol w="571026">
                  <a:extLst>
                    <a:ext uri="{9D8B030D-6E8A-4147-A177-3AD203B41FA5}">
                      <a16:colId xmlns:a16="http://schemas.microsoft.com/office/drawing/2014/main" val="1163652357"/>
                    </a:ext>
                  </a:extLst>
                </a:gridCol>
                <a:gridCol w="1054709">
                  <a:extLst>
                    <a:ext uri="{9D8B030D-6E8A-4147-A177-3AD203B41FA5}">
                      <a16:colId xmlns:a16="http://schemas.microsoft.com/office/drawing/2014/main" val="1275784373"/>
                    </a:ext>
                  </a:extLst>
                </a:gridCol>
                <a:gridCol w="538117">
                  <a:extLst>
                    <a:ext uri="{9D8B030D-6E8A-4147-A177-3AD203B41FA5}">
                      <a16:colId xmlns:a16="http://schemas.microsoft.com/office/drawing/2014/main" val="447478609"/>
                    </a:ext>
                  </a:extLst>
                </a:gridCol>
                <a:gridCol w="893274">
                  <a:extLst>
                    <a:ext uri="{9D8B030D-6E8A-4147-A177-3AD203B41FA5}">
                      <a16:colId xmlns:a16="http://schemas.microsoft.com/office/drawing/2014/main" val="839702239"/>
                    </a:ext>
                  </a:extLst>
                </a:gridCol>
                <a:gridCol w="616886">
                  <a:extLst>
                    <a:ext uri="{9D8B030D-6E8A-4147-A177-3AD203B41FA5}">
                      <a16:colId xmlns:a16="http://schemas.microsoft.com/office/drawing/2014/main" val="2790080696"/>
                    </a:ext>
                  </a:extLst>
                </a:gridCol>
                <a:gridCol w="1039871">
                  <a:extLst>
                    <a:ext uri="{9D8B030D-6E8A-4147-A177-3AD203B41FA5}">
                      <a16:colId xmlns:a16="http://schemas.microsoft.com/office/drawing/2014/main" val="2950422412"/>
                    </a:ext>
                  </a:extLst>
                </a:gridCol>
                <a:gridCol w="657147">
                  <a:extLst>
                    <a:ext uri="{9D8B030D-6E8A-4147-A177-3AD203B41FA5}">
                      <a16:colId xmlns:a16="http://schemas.microsoft.com/office/drawing/2014/main" val="1318804652"/>
                    </a:ext>
                  </a:extLst>
                </a:gridCol>
              </a:tblGrid>
              <a:tr h="598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Presupuestal</a:t>
                      </a:r>
                      <a:endParaRPr lang="es-CO" sz="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 Vigente</a:t>
                      </a:r>
                      <a:endParaRPr lang="es-CO" sz="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</a:p>
                  </a:txBody>
                  <a:tcPr marL="7961" marR="7961" marT="7961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Comp. /</a:t>
                      </a:r>
                      <a:r>
                        <a:rPr lang="es-CO" sz="9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endParaRPr lang="es-CO" sz="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  <a:endParaRPr lang="es-CO" sz="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Oblig. /</a:t>
                      </a:r>
                      <a:r>
                        <a:rPr lang="es-CO" sz="9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endParaRPr lang="es-CO" sz="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  <a:endParaRPr lang="es-CO" sz="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 /</a:t>
                      </a:r>
                      <a:r>
                        <a:rPr lang="es-CO" sz="9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endParaRPr lang="es-CO" sz="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r>
                        <a:rPr lang="es-CO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sin Comprometer</a:t>
                      </a:r>
                      <a:endParaRPr lang="es-CO" sz="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s-CO" sz="9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r>
                        <a:rPr lang="es-CO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sin comprometer</a:t>
                      </a:r>
                      <a:endParaRPr lang="es-CO" sz="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928413"/>
                  </a:ext>
                </a:extLst>
              </a:tr>
              <a:tr h="4087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Consejo Superior de la Judicatura</a:t>
                      </a:r>
                    </a:p>
                  </a:txBody>
                  <a:tcPr marL="7961" marR="7961" marT="796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1,225,330.3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484,918.0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39.6%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467,249.7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466,762.1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740,412.3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60.4%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9565190"/>
                  </a:ext>
                </a:extLst>
              </a:tr>
              <a:tr h="3434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Corte Suprema de Justicia</a:t>
                      </a:r>
                      <a:endParaRPr lang="es-CO" sz="105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306,601.0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189,165.3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61.7%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182,868.6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59.6%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182,868.3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59.6%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117,435.8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38.3%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513578"/>
                  </a:ext>
                </a:extLst>
              </a:tr>
              <a:tr h="3434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Consejo de Estado</a:t>
                      </a:r>
                      <a:endParaRPr lang="es-CO" sz="105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271,263.3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166,797.0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61.5%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164,165.6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60.5%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164,088.2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60.5%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104,466.3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38.5%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389614"/>
                  </a:ext>
                </a:extLst>
              </a:tr>
              <a:tr h="3434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Corte Constitucional</a:t>
                      </a:r>
                      <a:endParaRPr lang="es-CO" sz="105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108,972.1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67,084.9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61.6%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64,786.2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59.5%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64,369.7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41,887.2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38.4%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427455"/>
                  </a:ext>
                </a:extLst>
              </a:tr>
              <a:tr h="3434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Tribunales y Juzgados</a:t>
                      </a:r>
                      <a:endParaRPr lang="es-CO" sz="105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5,929,398.9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3,706,931.0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62.5%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3,606,310.2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3,605,271.4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2,222,467.9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37.5%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077569"/>
                  </a:ext>
                </a:extLst>
              </a:tr>
              <a:tr h="3434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Comisión Nacional de Disciplina Judicial</a:t>
                      </a:r>
                      <a:endParaRPr lang="es-CO" sz="105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224,821.4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129,253.4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57.5%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125,104.1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55.6%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125,066.0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55.6%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95,568.0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42.5%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920313"/>
                  </a:ext>
                </a:extLst>
              </a:tr>
              <a:tr h="48883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Inversión – Fondos Especiales y Otros Recursos Tesoro </a:t>
                      </a:r>
                      <a:endParaRPr lang="es-CO" sz="105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957,718.9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428,705.7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44.8%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134,647.3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134,619.8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529,013.2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55.2%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380101"/>
                  </a:ext>
                </a:extLst>
              </a:tr>
              <a:tr h="3434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Inversión – Recursos Crédito  Externo- BID</a:t>
                      </a:r>
                      <a:endParaRPr lang="es-CO" sz="105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190,972.9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58,868.6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30.8%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15,422.6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15,411.5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132,104.3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69.2%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632040"/>
                  </a:ext>
                </a:extLst>
              </a:tr>
              <a:tr h="3434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u="sng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CO" sz="1050" b="1" u="sng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9,215,078.9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5,231,723.9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sng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56.8%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4,760,554.3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51.7%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4,758,456.9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51.6%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3,983,355.0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43.2%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3412"/>
                  </a:ext>
                </a:extLst>
              </a:tr>
            </a:tbl>
          </a:graphicData>
        </a:graphic>
      </p:graphicFrame>
      <p:sp>
        <p:nvSpPr>
          <p:cNvPr id="6" name="Marcador de texto 23">
            <a:extLst>
              <a:ext uri="{FF2B5EF4-FFF2-40B4-BE49-F238E27FC236}">
                <a16:creationId xmlns:a16="http://schemas.microsoft.com/office/drawing/2014/main" id="{074CDF0C-8252-486C-AA5D-228E1EEC3E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93484"/>
            <a:ext cx="898525" cy="661440"/>
          </a:xfrm>
        </p:spPr>
        <p:txBody>
          <a:bodyPr/>
          <a:lstStyle/>
          <a:p>
            <a:r>
              <a:rPr lang="es-CO" dirty="0"/>
              <a:t>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14D95FC-F51C-45EE-9F03-408A3D1E79DA}"/>
              </a:ext>
            </a:extLst>
          </p:cNvPr>
          <p:cNvSpPr txBox="1"/>
          <p:nvPr/>
        </p:nvSpPr>
        <p:spPr>
          <a:xfrm>
            <a:off x="1642491" y="5940103"/>
            <a:ext cx="178715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Apr. Bloqueada : </a:t>
            </a:r>
            <a:r>
              <a:rPr lang="es-MX" sz="105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497,475</a:t>
            </a:r>
            <a:r>
              <a:rPr lang="es-MX" sz="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2484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66595" y="61466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C823DA-B3E3-4E13-B38E-5D9C5A8B4E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2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2578F9A-9452-40B3-90A0-A4A847BCB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62484"/>
              </p:ext>
            </p:extLst>
          </p:nvPr>
        </p:nvGraphicFramePr>
        <p:xfrm>
          <a:off x="1646173" y="1317583"/>
          <a:ext cx="7737312" cy="5274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1954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3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53809"/>
            <a:ext cx="9259124" cy="369332"/>
          </a:xfrm>
          <a:solidFill>
            <a:schemeClr val="bg1"/>
          </a:solidFill>
        </p:spPr>
        <p:txBody>
          <a:bodyPr/>
          <a:lstStyle/>
          <a:p>
            <a:r>
              <a:rPr lang="es-ES" sz="2000" b="1" dirty="0">
                <a:solidFill>
                  <a:schemeClr val="tx1"/>
                </a:solidFill>
              </a:rPr>
              <a:t>Ejecucion Presupuestal  acumulada a </a:t>
            </a:r>
            <a:r>
              <a:rPr lang="es-CO" sz="2000" b="1" dirty="0">
                <a:solidFill>
                  <a:schemeClr val="tx1"/>
                </a:solidFill>
              </a:rPr>
              <a:t>Agosto de 2024- Por Tipo de Gasto</a:t>
            </a:r>
            <a:endParaRPr lang="es-CO" sz="2000" dirty="0">
              <a:solidFill>
                <a:schemeClr val="tx1"/>
              </a:solidFill>
            </a:endParaRPr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715724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17418F01-7505-4CC2-875D-5D8BEE7B3D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186413"/>
              </p:ext>
            </p:extLst>
          </p:nvPr>
        </p:nvGraphicFramePr>
        <p:xfrm>
          <a:off x="1267365" y="1519022"/>
          <a:ext cx="9259121" cy="4462255"/>
        </p:xfrm>
        <a:graphic>
          <a:graphicData uri="http://schemas.openxmlformats.org/drawingml/2006/table">
            <a:tbl>
              <a:tblPr/>
              <a:tblGrid>
                <a:gridCol w="2151933">
                  <a:extLst>
                    <a:ext uri="{9D8B030D-6E8A-4147-A177-3AD203B41FA5}">
                      <a16:colId xmlns:a16="http://schemas.microsoft.com/office/drawing/2014/main" val="2960006817"/>
                    </a:ext>
                  </a:extLst>
                </a:gridCol>
                <a:gridCol w="835560">
                  <a:extLst>
                    <a:ext uri="{9D8B030D-6E8A-4147-A177-3AD203B41FA5}">
                      <a16:colId xmlns:a16="http://schemas.microsoft.com/office/drawing/2014/main" val="815038549"/>
                    </a:ext>
                  </a:extLst>
                </a:gridCol>
                <a:gridCol w="892917">
                  <a:extLst>
                    <a:ext uri="{9D8B030D-6E8A-4147-A177-3AD203B41FA5}">
                      <a16:colId xmlns:a16="http://schemas.microsoft.com/office/drawing/2014/main" val="3408720232"/>
                    </a:ext>
                  </a:extLst>
                </a:gridCol>
                <a:gridCol w="689565">
                  <a:extLst>
                    <a:ext uri="{9D8B030D-6E8A-4147-A177-3AD203B41FA5}">
                      <a16:colId xmlns:a16="http://schemas.microsoft.com/office/drawing/2014/main" val="2947933364"/>
                    </a:ext>
                  </a:extLst>
                </a:gridCol>
                <a:gridCol w="990069">
                  <a:extLst>
                    <a:ext uri="{9D8B030D-6E8A-4147-A177-3AD203B41FA5}">
                      <a16:colId xmlns:a16="http://schemas.microsoft.com/office/drawing/2014/main" val="2960274372"/>
                    </a:ext>
                  </a:extLst>
                </a:gridCol>
                <a:gridCol w="653043">
                  <a:extLst>
                    <a:ext uri="{9D8B030D-6E8A-4147-A177-3AD203B41FA5}">
                      <a16:colId xmlns:a16="http://schemas.microsoft.com/office/drawing/2014/main" val="2090796418"/>
                    </a:ext>
                  </a:extLst>
                </a:gridCol>
                <a:gridCol w="788639">
                  <a:extLst>
                    <a:ext uri="{9D8B030D-6E8A-4147-A177-3AD203B41FA5}">
                      <a16:colId xmlns:a16="http://schemas.microsoft.com/office/drawing/2014/main" val="1482663369"/>
                    </a:ext>
                  </a:extLst>
                </a:gridCol>
                <a:gridCol w="628908">
                  <a:extLst>
                    <a:ext uri="{9D8B030D-6E8A-4147-A177-3AD203B41FA5}">
                      <a16:colId xmlns:a16="http://schemas.microsoft.com/office/drawing/2014/main" val="1075315901"/>
                    </a:ext>
                  </a:extLst>
                </a:gridCol>
                <a:gridCol w="776471">
                  <a:extLst>
                    <a:ext uri="{9D8B030D-6E8A-4147-A177-3AD203B41FA5}">
                      <a16:colId xmlns:a16="http://schemas.microsoft.com/office/drawing/2014/main" val="2686214003"/>
                    </a:ext>
                  </a:extLst>
                </a:gridCol>
                <a:gridCol w="852016">
                  <a:extLst>
                    <a:ext uri="{9D8B030D-6E8A-4147-A177-3AD203B41FA5}">
                      <a16:colId xmlns:a16="http://schemas.microsoft.com/office/drawing/2014/main" val="184945945"/>
                    </a:ext>
                  </a:extLst>
                </a:gridCol>
              </a:tblGrid>
              <a:tr h="57034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Objeto del  Gasto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Apropiación Vigente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Compromisos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Comp./Apro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Obligaciones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Oblig./Apro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Pagos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Pago/Apro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 sin Comprometer</a:t>
                      </a:r>
                      <a:endParaRPr lang="es-CO" sz="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por  comprometer</a:t>
                      </a:r>
                      <a:endParaRPr lang="es-CO" sz="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123282"/>
                  </a:ext>
                </a:extLst>
              </a:tr>
              <a:tr h="3455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A-01-01 Gastos de Personal - Permanente *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6,516,213.3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4,089,691.7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62.8%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4,087,655.9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62.7%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4,086,872.1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62.7%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2,426,521.6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37.2%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629891"/>
                  </a:ext>
                </a:extLst>
              </a:tr>
              <a:tr h="3455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A-01-02 Gastos de Personal - Temporal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223,063.6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67,662.4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30.3%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67,312.0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30.2%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67,303.6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30.2%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155,401.1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69.7%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739898"/>
                  </a:ext>
                </a:extLst>
              </a:tr>
              <a:tr h="3455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A-02 Adquisición Bienes y Servicios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554,983.6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391,775.1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70.6%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265,273.0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47.8%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264,471.5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47.7%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163,208.4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29.4%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188687"/>
                  </a:ext>
                </a:extLst>
              </a:tr>
              <a:tr h="3455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A-03 Transferencias corrientes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719,543.1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163,881.7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22.8%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159,401.5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22.2%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159,039.9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22.1%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555,661.4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77.2%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01754"/>
                  </a:ext>
                </a:extLst>
              </a:tr>
              <a:tr h="3455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A-07 Disminución de pasivos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14,270.0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8,122.9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56.9%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7,826.2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54.8%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7,722.7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54.1%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6,147.1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43.1%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871077"/>
                  </a:ext>
                </a:extLst>
              </a:tr>
              <a:tr h="4768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A-08 Gastos por tributos, multas, sanciones e intereses de mora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20,618.0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5,320.2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25.8%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5,320.2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25.8%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5,320.2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25.8%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15,297.8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74.2%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202836"/>
                  </a:ext>
                </a:extLst>
              </a:tr>
              <a:tr h="3455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Subtotal Gastos De Funcionamiento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8,048,691.5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4,726,454.0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58.7%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4,592,788.8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57.1%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4,590,730.1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57.0%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3,322,237.5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41.3%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255391"/>
                  </a:ext>
                </a:extLst>
              </a:tr>
              <a:tr h="3455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– Servicio de la Deuda Pública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17,695.6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17,695.6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17,695.6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17,695.6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976769"/>
                  </a:ext>
                </a:extLst>
              </a:tr>
              <a:tr h="476559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 </a:t>
                      </a:r>
                      <a:r>
                        <a:rPr lang="es-ES" sz="105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Inversión – Fondos Especiales y Otros Recursos Tesoro </a:t>
                      </a:r>
                      <a:endParaRPr lang="es-CO" sz="1050" b="0" i="0" u="none" strike="noStrike" cap="non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957,718.9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428,705.7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44.8%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134,647.3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134,619.8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529,013.2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55.2%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385635"/>
                  </a:ext>
                </a:extLst>
              </a:tr>
              <a:tr h="3455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 Inversión – Recursos Crédito  Externo- BID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190,972.9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58,868.6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30.8%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15,422.6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15,411.5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132,104.3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69.2%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766658"/>
                  </a:ext>
                </a:extLst>
              </a:tr>
              <a:tr h="1681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RAMA JUDICIAL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9,215,078.9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5,231,723.9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56.8%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4,760,554.3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51.7%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4,758,456.9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51.6%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3,983,355.0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43.2%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601340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BBF8B5CA-6740-4487-9A2C-B6DB35101C76}"/>
              </a:ext>
            </a:extLst>
          </p:cNvPr>
          <p:cNvSpPr txBox="1"/>
          <p:nvPr/>
        </p:nvSpPr>
        <p:spPr>
          <a:xfrm>
            <a:off x="1163518" y="6343681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</a:t>
            </a:r>
            <a:r>
              <a:rPr lang="es-CO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SIIF</a:t>
            </a:r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1D2FD6F-3CAB-423F-853B-0A9398051C8F}"/>
              </a:ext>
            </a:extLst>
          </p:cNvPr>
          <p:cNvSpPr txBox="1"/>
          <p:nvPr/>
        </p:nvSpPr>
        <p:spPr>
          <a:xfrm>
            <a:off x="1163518" y="6032761"/>
            <a:ext cx="178715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Apr. Bloqueada : </a:t>
            </a:r>
            <a:r>
              <a:rPr lang="es-MX" sz="105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497,475</a:t>
            </a:r>
            <a:r>
              <a:rPr lang="es-MX" sz="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7691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66595" y="61466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C823DA-B3E3-4E13-B38E-5D9C5A8B4E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4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4B221996-A6A2-44B7-AEAF-8C13193DEB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226316"/>
              </p:ext>
            </p:extLst>
          </p:nvPr>
        </p:nvGraphicFramePr>
        <p:xfrm>
          <a:off x="2440472" y="928419"/>
          <a:ext cx="7280112" cy="5218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40294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5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9049" y="1144503"/>
            <a:ext cx="10183610" cy="507831"/>
          </a:xfrm>
        </p:spPr>
        <p:txBody>
          <a:bodyPr/>
          <a:lstStyle/>
          <a:p>
            <a:pPr algn="ctr"/>
            <a:r>
              <a:rPr lang="es-MX" sz="2000" dirty="0"/>
              <a:t>Ejecucion Funcionamiento Nivel Central y Seccionales a Agosto de 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1182399" y="4416351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b="1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739457"/>
              </p:ext>
            </p:extLst>
          </p:nvPr>
        </p:nvGraphicFramePr>
        <p:xfrm>
          <a:off x="1267362" y="2848167"/>
          <a:ext cx="8915402" cy="14564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7264">
                  <a:extLst>
                    <a:ext uri="{9D8B030D-6E8A-4147-A177-3AD203B41FA5}">
                      <a16:colId xmlns:a16="http://schemas.microsoft.com/office/drawing/2014/main" val="412667528"/>
                    </a:ext>
                  </a:extLst>
                </a:gridCol>
                <a:gridCol w="1017917">
                  <a:extLst>
                    <a:ext uri="{9D8B030D-6E8A-4147-A177-3AD203B41FA5}">
                      <a16:colId xmlns:a16="http://schemas.microsoft.com/office/drawing/2014/main" val="385257334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2775451080"/>
                    </a:ext>
                  </a:extLst>
                </a:gridCol>
                <a:gridCol w="940279">
                  <a:extLst>
                    <a:ext uri="{9D8B030D-6E8A-4147-A177-3AD203B41FA5}">
                      <a16:colId xmlns:a16="http://schemas.microsoft.com/office/drawing/2014/main" val="2753357679"/>
                    </a:ext>
                  </a:extLst>
                </a:gridCol>
                <a:gridCol w="897147">
                  <a:extLst>
                    <a:ext uri="{9D8B030D-6E8A-4147-A177-3AD203B41FA5}">
                      <a16:colId xmlns:a16="http://schemas.microsoft.com/office/drawing/2014/main" val="697242030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2706109542"/>
                    </a:ext>
                  </a:extLst>
                </a:gridCol>
                <a:gridCol w="776377">
                  <a:extLst>
                    <a:ext uri="{9D8B030D-6E8A-4147-A177-3AD203B41FA5}">
                      <a16:colId xmlns:a16="http://schemas.microsoft.com/office/drawing/2014/main" val="4184186"/>
                    </a:ext>
                  </a:extLst>
                </a:gridCol>
                <a:gridCol w="897147">
                  <a:extLst>
                    <a:ext uri="{9D8B030D-6E8A-4147-A177-3AD203B41FA5}">
                      <a16:colId xmlns:a16="http://schemas.microsoft.com/office/drawing/2014/main" val="1738338918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4266169408"/>
                    </a:ext>
                  </a:extLst>
                </a:gridCol>
                <a:gridCol w="900741">
                  <a:extLst>
                    <a:ext uri="{9D8B030D-6E8A-4147-A177-3AD203B41FA5}">
                      <a16:colId xmlns:a16="http://schemas.microsoft.com/office/drawing/2014/main" val="3374068752"/>
                    </a:ext>
                  </a:extLst>
                </a:gridCol>
              </a:tblGrid>
              <a:tr h="555433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Central y Seccionales</a:t>
                      </a:r>
                    </a:p>
                    <a:p>
                      <a:pPr algn="ctr" rtl="0" fontAlgn="b"/>
                      <a:endParaRPr lang="es-CO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</a:t>
                      </a:r>
                    </a:p>
                    <a:p>
                      <a:pPr algn="ctr" rtl="0" fontAlgn="ctr"/>
                      <a:r>
                        <a:rPr lang="es-CO" sz="9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Vigente</a:t>
                      </a:r>
                      <a:endParaRPr lang="es-CO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  <a:endParaRPr lang="es-CO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Ejecución nivel compromiso</a:t>
                      </a:r>
                      <a:endParaRPr lang="es-CO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  <a:endParaRPr lang="es-CO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Obligaciones</a:t>
                      </a:r>
                      <a:endParaRPr lang="es-CO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  <a:endParaRPr lang="es-CO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Pagos</a:t>
                      </a:r>
                      <a:endParaRPr lang="es-CO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 por Comprometer</a:t>
                      </a:r>
                      <a:endParaRPr lang="es-CO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Comprometer</a:t>
                      </a:r>
                      <a:endParaRPr lang="es-CO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9128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Central</a:t>
                      </a:r>
                      <a:endParaRPr lang="es-CO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1,081,333.6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765,712.5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70.8%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744,018.5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68.8%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743,138.8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68.7%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315,621.1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29.2%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152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Seccionales</a:t>
                      </a:r>
                      <a:endParaRPr lang="es-CO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5,519,139.1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3,960,741.5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71.8%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3,848,770.3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69.7%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3,847,591.3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69.7%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1,558,397.6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28.2%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864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Bloqueados /Sin asignar</a:t>
                      </a:r>
                      <a:endParaRPr lang="es-CO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1,448,218.8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1,448,218.8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1933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1" u="sng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lang="es-CO" sz="1050" b="1" i="0" u="sng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8,048,691.5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4,726,454.0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58.7%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4,592,788.8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57.1%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4,590,730.1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57.0%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3,322,237.5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41.3%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159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455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6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10311" y="926516"/>
            <a:ext cx="10183610" cy="437532"/>
          </a:xfrm>
        </p:spPr>
        <p:txBody>
          <a:bodyPr/>
          <a:lstStyle/>
          <a:p>
            <a:pPr algn="ctr"/>
            <a:r>
              <a:rPr lang="es-MX" sz="2000" dirty="0"/>
              <a:t>Ejecucion Funcionamiento Nivel Central y Seccionales a Agosto  de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77676" y="3551474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b="1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854501"/>
              </p:ext>
            </p:extLst>
          </p:nvPr>
        </p:nvGraphicFramePr>
        <p:xfrm>
          <a:off x="1532209" y="1313339"/>
          <a:ext cx="9778048" cy="53687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6000">
                  <a:extLst>
                    <a:ext uri="{9D8B030D-6E8A-4147-A177-3AD203B41FA5}">
                      <a16:colId xmlns:a16="http://schemas.microsoft.com/office/drawing/2014/main" val="3200691835"/>
                    </a:ext>
                  </a:extLst>
                </a:gridCol>
                <a:gridCol w="1240081">
                  <a:extLst>
                    <a:ext uri="{9D8B030D-6E8A-4147-A177-3AD203B41FA5}">
                      <a16:colId xmlns:a16="http://schemas.microsoft.com/office/drawing/2014/main" val="2834301987"/>
                    </a:ext>
                  </a:extLst>
                </a:gridCol>
                <a:gridCol w="957964">
                  <a:extLst>
                    <a:ext uri="{9D8B030D-6E8A-4147-A177-3AD203B41FA5}">
                      <a16:colId xmlns:a16="http://schemas.microsoft.com/office/drawing/2014/main" val="589546572"/>
                    </a:ext>
                  </a:extLst>
                </a:gridCol>
                <a:gridCol w="957964">
                  <a:extLst>
                    <a:ext uri="{9D8B030D-6E8A-4147-A177-3AD203B41FA5}">
                      <a16:colId xmlns:a16="http://schemas.microsoft.com/office/drawing/2014/main" val="3047504635"/>
                    </a:ext>
                  </a:extLst>
                </a:gridCol>
                <a:gridCol w="744049">
                  <a:extLst>
                    <a:ext uri="{9D8B030D-6E8A-4147-A177-3AD203B41FA5}">
                      <a16:colId xmlns:a16="http://schemas.microsoft.com/office/drawing/2014/main" val="3109433410"/>
                    </a:ext>
                  </a:extLst>
                </a:gridCol>
                <a:gridCol w="957964">
                  <a:extLst>
                    <a:ext uri="{9D8B030D-6E8A-4147-A177-3AD203B41FA5}">
                      <a16:colId xmlns:a16="http://schemas.microsoft.com/office/drawing/2014/main" val="3810587988"/>
                    </a:ext>
                  </a:extLst>
                </a:gridCol>
                <a:gridCol w="744049">
                  <a:extLst>
                    <a:ext uri="{9D8B030D-6E8A-4147-A177-3AD203B41FA5}">
                      <a16:colId xmlns:a16="http://schemas.microsoft.com/office/drawing/2014/main" val="4231110714"/>
                    </a:ext>
                  </a:extLst>
                </a:gridCol>
                <a:gridCol w="957964">
                  <a:extLst>
                    <a:ext uri="{9D8B030D-6E8A-4147-A177-3AD203B41FA5}">
                      <a16:colId xmlns:a16="http://schemas.microsoft.com/office/drawing/2014/main" val="3383842504"/>
                    </a:ext>
                  </a:extLst>
                </a:gridCol>
                <a:gridCol w="744049">
                  <a:extLst>
                    <a:ext uri="{9D8B030D-6E8A-4147-A177-3AD203B41FA5}">
                      <a16:colId xmlns:a16="http://schemas.microsoft.com/office/drawing/2014/main" val="3320513915"/>
                    </a:ext>
                  </a:extLst>
                </a:gridCol>
                <a:gridCol w="957964">
                  <a:extLst>
                    <a:ext uri="{9D8B030D-6E8A-4147-A177-3AD203B41FA5}">
                      <a16:colId xmlns:a16="http://schemas.microsoft.com/office/drawing/2014/main" val="2582831171"/>
                    </a:ext>
                  </a:extLst>
                </a:gridCol>
              </a:tblGrid>
              <a:tr h="6102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Nivel Central y Seccionales</a:t>
                      </a:r>
                      <a:endParaRPr lang="es-CO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920" marR="8920" marT="89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Apropiación. Vigente</a:t>
                      </a:r>
                      <a:endParaRPr lang="es-CO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920" marR="8920" marT="89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Compromiso</a:t>
                      </a:r>
                      <a:endParaRPr lang="es-CO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920" marR="8920" marT="89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% compromisos</a:t>
                      </a:r>
                      <a:endParaRPr lang="es-CO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920" marR="8920" marT="89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Obligaciones</a:t>
                      </a:r>
                      <a:endParaRPr lang="es-CO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920" marR="8920" marT="89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% Obligaciones</a:t>
                      </a:r>
                      <a:endParaRPr lang="es-CO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920" marR="8920" marT="89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Pagos</a:t>
                      </a:r>
                      <a:endParaRPr lang="es-CO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920" marR="8920" marT="89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% pagos</a:t>
                      </a:r>
                      <a:endParaRPr lang="es-CO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920" marR="8920" marT="89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Apropiación  por Comprometer</a:t>
                      </a:r>
                      <a:endParaRPr lang="es-CO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920" marR="8920" marT="89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% Por comprometer</a:t>
                      </a:r>
                      <a:endParaRPr lang="es-CO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920" marR="8920" marT="89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320381"/>
                  </a:ext>
                </a:extLst>
              </a:tr>
              <a:tr h="1636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NIVEL CENTRAL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1,081,333.6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765,712.5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744,018.5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743,138.8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68.7%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315,621.1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29.2%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677544"/>
                  </a:ext>
                </a:extLst>
              </a:tr>
              <a:tr h="1636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ARMENIA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81,299.5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61,450.2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75.6%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60,213.1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60,213.1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19,849.3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24.4%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907478"/>
                  </a:ext>
                </a:extLst>
              </a:tr>
              <a:tr h="1636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BARRANQUILLA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236,567.5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182,021.4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76.9%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179,395.4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179,259.6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54,546.0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96427"/>
                  </a:ext>
                </a:extLst>
              </a:tr>
              <a:tr h="1636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BOGOTA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797,820.2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541,677.7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67.9%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518,973.8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518,973.8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256,142.5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816928"/>
                  </a:ext>
                </a:extLst>
              </a:tr>
              <a:tr h="271245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BUCARAMANGA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296,701.6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224,402.8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75.6%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219,485.4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219,383.7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73.9%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72,298.8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24.4%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748189"/>
                  </a:ext>
                </a:extLst>
              </a:tr>
              <a:tr h="1636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CALI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465,062.9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353,874.5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343,410.4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343,409.9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111,188.4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23.9%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632534"/>
                  </a:ext>
                </a:extLst>
              </a:tr>
              <a:tr h="1636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CARTAGENA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229,075.7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156,432.7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68.3%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153,077.1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153,045.3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72,643.0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31.7%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092064"/>
                  </a:ext>
                </a:extLst>
              </a:tr>
              <a:tr h="1636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CUCUTA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206,594.1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155,400.1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75.2%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152,818.1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152,809.4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51,194.0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619295"/>
                  </a:ext>
                </a:extLst>
              </a:tr>
              <a:tr h="235268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CUNDINAMARCA - AMAZONAS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364,949.6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268,450.4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73.6%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261,360.2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71.6%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261,360.2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71.6%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96,499.2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26.4%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845588"/>
                  </a:ext>
                </a:extLst>
              </a:tr>
              <a:tr h="1636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IBAGUE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206,367.7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144,857.9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70.2%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141,735.7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68.7%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141,712.1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68.7%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61,509.9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688845"/>
                  </a:ext>
                </a:extLst>
              </a:tr>
              <a:tr h="1636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MANIZALES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143,887.4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110,469.7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107,727.6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74.9%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107,727.6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74.9%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33,417.7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23.2%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451226"/>
                  </a:ext>
                </a:extLst>
              </a:tr>
              <a:tr h="1636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MEDELLIN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830,008.8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542,253.5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65.3%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522,609.5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522,498.2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287,755.3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34.7%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142838"/>
                  </a:ext>
                </a:extLst>
              </a:tr>
              <a:tr h="1636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MONTERIA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116,405.5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86,726.3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74.5%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83,788.1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83,788.1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29,679.1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25.5%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075776"/>
                  </a:ext>
                </a:extLst>
              </a:tr>
              <a:tr h="1636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NEIVA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208,758.4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155,443.0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74.5%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152,691.6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152,685.3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53,315.4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25.5%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396911"/>
                  </a:ext>
                </a:extLst>
              </a:tr>
              <a:tr h="1636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PASTO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219,018.0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163,727.4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160,133.6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160,133.6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55,290.6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25.2%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862733"/>
                  </a:ext>
                </a:extLst>
              </a:tr>
              <a:tr h="1636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PEREIRA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118,185.9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84,099.9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71.2%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81,577.9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81,437.8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68.9%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34,086.0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311409"/>
                  </a:ext>
                </a:extLst>
              </a:tr>
              <a:tr h="1636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POPAYAN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132,673.9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99,859.2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75.3%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97,539.5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73.5%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97,539.5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73.5%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32,814.7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24.7%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813221"/>
                  </a:ext>
                </a:extLst>
              </a:tr>
              <a:tr h="1636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QUIBDO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4,575.5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907.1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495.5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495.5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3,668.3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80.2%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722908"/>
                  </a:ext>
                </a:extLst>
              </a:tr>
              <a:tr h="1636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RIOHACHA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62,575.1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37,605.7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36,594.8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58.5%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36,590.3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58.5%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24,969.4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39.9%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041689"/>
                  </a:ext>
                </a:extLst>
              </a:tr>
              <a:tr h="1636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SANTAMARTA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132,033.6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100,823.2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76.4%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97,828.5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97,828.5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31,210.4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23.6%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092361"/>
                  </a:ext>
                </a:extLst>
              </a:tr>
              <a:tr h="1636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SINCELEJO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91,576.7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67,061.3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73.2%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64,965.8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70.9%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64,961.5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70.9%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24,515.4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706438"/>
                  </a:ext>
                </a:extLst>
              </a:tr>
              <a:tr h="1636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TUNJA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282,390.3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202,704.1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198,896.7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70.4%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198,544.1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70.3%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79,686.1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28.2%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446621"/>
                  </a:ext>
                </a:extLst>
              </a:tr>
              <a:tr h="1636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VALLEDUPAR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135,028.7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104,232.0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77.2%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99,745.1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73.9%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99,745.1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73.9%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30,796.7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530607"/>
                  </a:ext>
                </a:extLst>
              </a:tr>
              <a:tr h="209110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VILLAVICENCIO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157,582.4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116,261.1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113,706.9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72.2%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113,449.2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41,321.3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26.2%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420917"/>
                  </a:ext>
                </a:extLst>
              </a:tr>
              <a:tr h="1636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Bloqueados /Sin asignar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1,448,218.8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1,448,218.8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112472"/>
                  </a:ext>
                </a:extLst>
              </a:tr>
              <a:tr h="25286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8,048,691.5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4,726,454.0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58.7%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4,592,788.8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4,590,730.1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3,322,237.5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41.3%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413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743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7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Nivel Central y Seccionales a Agosto  de 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1290124" y="434663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b="1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9B38837-6312-4AF7-B500-4E13C6102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239742"/>
              </p:ext>
            </p:extLst>
          </p:nvPr>
        </p:nvGraphicFramePr>
        <p:xfrm>
          <a:off x="1384300" y="2877608"/>
          <a:ext cx="9423400" cy="1384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82258036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739564085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876252323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3934709197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3291076208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322100544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7920585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28526064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526793878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324066737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Nivel Central y Seccionales</a:t>
                      </a:r>
                      <a:endParaRPr lang="es-MX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Apr. Vigente</a:t>
                      </a:r>
                      <a:endParaRPr lang="es-MX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solidFill>
                            <a:schemeClr val="bg1"/>
                          </a:solidFill>
                          <a:effectLst/>
                        </a:rPr>
                        <a:t>Compromiso</a:t>
                      </a:r>
                      <a:endParaRPr lang="es-MX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Ejecución nivel compromiso</a:t>
                      </a:r>
                      <a:endParaRPr lang="es-MX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Obligación</a:t>
                      </a:r>
                      <a:endParaRPr lang="es-MX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Ejecución efectiva</a:t>
                      </a:r>
                      <a:endParaRPr lang="es-MX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Pagos</a:t>
                      </a:r>
                      <a:endParaRPr lang="es-MX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Ejecución nivel pagos</a:t>
                      </a:r>
                      <a:endParaRPr lang="es-MX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Saldo por ejecutar</a:t>
                      </a:r>
                      <a:endParaRPr lang="es-MX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Por ejecutar</a:t>
                      </a:r>
                      <a:endParaRPr lang="es-MX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247537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Nivel Central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735,811.3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338,080.3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45.9%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127,767.8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17.4%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127,767.8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17.4%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397,731.0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033204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BID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190,972.9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58,868.6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30.8%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15,422.6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15,411.5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132,104.3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69.2%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779496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Seccionales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221,907.6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90,625.4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40.8%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6,879.5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6,852.0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131,282.2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59.2%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503948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Sin asignar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092908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Total 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1,148,691.8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487,574.4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42.4%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150,069.9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150,031.3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661,117.5</a:t>
                      </a: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57.6%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273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577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8</a:t>
            </a:r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1182400" y="6209941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b="1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566792"/>
              </p:ext>
            </p:extLst>
          </p:nvPr>
        </p:nvGraphicFramePr>
        <p:xfrm>
          <a:off x="1182400" y="1624204"/>
          <a:ext cx="9962073" cy="45626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6872">
                  <a:extLst>
                    <a:ext uri="{9D8B030D-6E8A-4147-A177-3AD203B41FA5}">
                      <a16:colId xmlns:a16="http://schemas.microsoft.com/office/drawing/2014/main" val="3265057757"/>
                    </a:ext>
                  </a:extLst>
                </a:gridCol>
                <a:gridCol w="1793910">
                  <a:extLst>
                    <a:ext uri="{9D8B030D-6E8A-4147-A177-3AD203B41FA5}">
                      <a16:colId xmlns:a16="http://schemas.microsoft.com/office/drawing/2014/main" val="1630937510"/>
                    </a:ext>
                  </a:extLst>
                </a:gridCol>
                <a:gridCol w="988852">
                  <a:extLst>
                    <a:ext uri="{9D8B030D-6E8A-4147-A177-3AD203B41FA5}">
                      <a16:colId xmlns:a16="http://schemas.microsoft.com/office/drawing/2014/main" val="31406728"/>
                    </a:ext>
                  </a:extLst>
                </a:gridCol>
                <a:gridCol w="736329">
                  <a:extLst>
                    <a:ext uri="{9D8B030D-6E8A-4147-A177-3AD203B41FA5}">
                      <a16:colId xmlns:a16="http://schemas.microsoft.com/office/drawing/2014/main" val="1653796934"/>
                    </a:ext>
                  </a:extLst>
                </a:gridCol>
                <a:gridCol w="636104">
                  <a:extLst>
                    <a:ext uri="{9D8B030D-6E8A-4147-A177-3AD203B41FA5}">
                      <a16:colId xmlns:a16="http://schemas.microsoft.com/office/drawing/2014/main" val="2811487995"/>
                    </a:ext>
                  </a:extLst>
                </a:gridCol>
                <a:gridCol w="564543">
                  <a:extLst>
                    <a:ext uri="{9D8B030D-6E8A-4147-A177-3AD203B41FA5}">
                      <a16:colId xmlns:a16="http://schemas.microsoft.com/office/drawing/2014/main" val="3570263840"/>
                    </a:ext>
                  </a:extLst>
                </a:gridCol>
                <a:gridCol w="556591">
                  <a:extLst>
                    <a:ext uri="{9D8B030D-6E8A-4147-A177-3AD203B41FA5}">
                      <a16:colId xmlns:a16="http://schemas.microsoft.com/office/drawing/2014/main" val="4218869863"/>
                    </a:ext>
                  </a:extLst>
                </a:gridCol>
                <a:gridCol w="492981">
                  <a:extLst>
                    <a:ext uri="{9D8B030D-6E8A-4147-A177-3AD203B41FA5}">
                      <a16:colId xmlns:a16="http://schemas.microsoft.com/office/drawing/2014/main" val="1884076416"/>
                    </a:ext>
                  </a:extLst>
                </a:gridCol>
                <a:gridCol w="565580">
                  <a:extLst>
                    <a:ext uri="{9D8B030D-6E8A-4147-A177-3AD203B41FA5}">
                      <a16:colId xmlns:a16="http://schemas.microsoft.com/office/drawing/2014/main" val="1226139622"/>
                    </a:ext>
                  </a:extLst>
                </a:gridCol>
                <a:gridCol w="444235">
                  <a:extLst>
                    <a:ext uri="{9D8B030D-6E8A-4147-A177-3AD203B41FA5}">
                      <a16:colId xmlns:a16="http://schemas.microsoft.com/office/drawing/2014/main" val="2777358461"/>
                    </a:ext>
                  </a:extLst>
                </a:gridCol>
                <a:gridCol w="595727">
                  <a:extLst>
                    <a:ext uri="{9D8B030D-6E8A-4147-A177-3AD203B41FA5}">
                      <a16:colId xmlns:a16="http://schemas.microsoft.com/office/drawing/2014/main" val="2004647393"/>
                    </a:ext>
                  </a:extLst>
                </a:gridCol>
                <a:gridCol w="460914">
                  <a:extLst>
                    <a:ext uri="{9D8B030D-6E8A-4147-A177-3AD203B41FA5}">
                      <a16:colId xmlns:a16="http://schemas.microsoft.com/office/drawing/2014/main" val="1069815034"/>
                    </a:ext>
                  </a:extLst>
                </a:gridCol>
                <a:gridCol w="533620">
                  <a:extLst>
                    <a:ext uri="{9D8B030D-6E8A-4147-A177-3AD203B41FA5}">
                      <a16:colId xmlns:a16="http://schemas.microsoft.com/office/drawing/2014/main" val="3633625489"/>
                    </a:ext>
                  </a:extLst>
                </a:gridCol>
                <a:gridCol w="535815">
                  <a:extLst>
                    <a:ext uri="{9D8B030D-6E8A-4147-A177-3AD203B41FA5}">
                      <a16:colId xmlns:a16="http://schemas.microsoft.com/office/drawing/2014/main" val="1952112601"/>
                    </a:ext>
                  </a:extLst>
                </a:gridCol>
              </a:tblGrid>
              <a:tr h="5084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DEPENDENCIA EJECCUTORA</a:t>
                      </a:r>
                      <a:endParaRPr lang="es-CO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PROYECTO </a:t>
                      </a:r>
                      <a:endParaRPr lang="es-CO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NIVEL CENTRAL Y SECCIONALES</a:t>
                      </a:r>
                      <a:endParaRPr lang="es-CO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APR. VIGENTE</a:t>
                      </a:r>
                      <a:endParaRPr lang="es-CO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COMPROMISO</a:t>
                      </a:r>
                      <a:endParaRPr lang="es-CO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 EJECUCIÓN NIVEL COMPROMISO</a:t>
                      </a:r>
                      <a:endParaRPr lang="es-CO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OBLIGACION</a:t>
                      </a:r>
                      <a:endParaRPr lang="es-CO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 EJECUCIÓN EFECTIVA</a:t>
                      </a:r>
                      <a:endParaRPr lang="es-CO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PAGOS</a:t>
                      </a:r>
                      <a:endParaRPr lang="es-CO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 EJECUCIÓN NIVEL PAGOS</a:t>
                      </a:r>
                      <a:endParaRPr lang="es-CO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SALDO POR EJECUTAR</a:t>
                      </a:r>
                      <a:endParaRPr lang="es-CO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 POR EJECUTAR</a:t>
                      </a:r>
                      <a:endParaRPr lang="es-CO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Saldos por ejecutar en Seccionales</a:t>
                      </a:r>
                      <a:endParaRPr lang="es-MX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Saldos por ejecutar NC</a:t>
                      </a:r>
                      <a:endParaRPr lang="es-CO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963510"/>
                  </a:ext>
                </a:extLst>
              </a:tr>
              <a:tr h="259944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URNA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FORTALECIMIENTO DE LA UNIDAD DE REGISTRO NACIONAL DE ABOGADOS Y AUXILIARES DE LA JUSTICIA, SISTEMAS DE CONTROL E INFORMACIÓN NACIONAL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C-2701-0800-21-20111D</a:t>
                      </a:r>
                      <a:endParaRPr lang="es-CO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12,253.4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11,651.1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5,851.8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5,851.8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602.4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602.4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251356"/>
                  </a:ext>
                </a:extLst>
              </a:tr>
              <a:tr h="284878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GPE DE INFRAESTRUCTURA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CONSTRUCCIÓN Y DOTACIÓN DEL PALACIO DE JUSTICIA DE   MEDELLÍN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C-2701-0800-23-20111D</a:t>
                      </a:r>
                      <a:endParaRPr lang="es-CO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37,100.0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37,100.0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807319"/>
                  </a:ext>
                </a:extLst>
              </a:tr>
              <a:tr h="377773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GPE DE INFRAESTRUCTURA- UND INFRAEST.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CONSTRUCCIÓN Y DOTACIÓN DE INFRAESTRUCTURA FÍSICA ASOCIADA A LA PRESTACIÓN DEL SERVICIO DE JUSTICIA A NIVEL NACIONAL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C-2701-0800-25-20111D</a:t>
                      </a:r>
                      <a:endParaRPr lang="es-CO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32,332.0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27,978.4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86.5%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1,488.7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1,488.7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4,353.5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13.5%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4,353.5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573559"/>
                  </a:ext>
                </a:extLst>
              </a:tr>
              <a:tr h="429112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ESCUELA JUDICIAL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FORMACIÓN Y CAPACITACIÓN EN COMPETENCIAS JUDICIALES Y ORGANIZACIONALES A LOS FUNCIONARIOS, EMPLEADOS, PERSONAL ADMINISTRATIVO DE LA RAMA JUDICIAL, JUECES DE PAZ Y AUTORIDADES INDÍGENAS A NIVEL   NACIONAL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C-2701-0800-29-20111D</a:t>
                      </a:r>
                      <a:endParaRPr lang="es-CO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4,196.3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4,196.3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4,196.3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340979"/>
                  </a:ext>
                </a:extLst>
              </a:tr>
              <a:tr h="377773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 dirty="0">
                          <a:effectLst/>
                        </a:rPr>
                        <a:t>UNIDAD DE TRANSFORMACIÓN DIGITAL E INFORMATICA</a:t>
                      </a:r>
                      <a:endParaRPr lang="es-MX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TRANSFORMACIÓN DIGITAL DE LA RAMA JUDICIAL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C-2701-0800-36-20111A</a:t>
                      </a:r>
                      <a:endParaRPr lang="es-CO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115,470.6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115,095.8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99.7%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62,366.1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62,366.1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374.8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374.8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011812"/>
                  </a:ext>
                </a:extLst>
              </a:tr>
              <a:tr h="259944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GPE DE INFRAEST.- UND INFRAEST. - ADTIVA - OSEG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MODERNIZACIÓN DE LA INFRAESTRUCTURA FÍSICA DE LA RAMA JUDICIAL COMO INSTRUMENTO ESTRATÉGICO DE ACCESO A LA JUSTICIA A NIVEL NACIONAL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C-2701-0800-37-20111D</a:t>
                      </a:r>
                      <a:endParaRPr lang="es-CO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330,537.6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60,233.6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3,094.4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3,094.4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270,304.0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75,243.8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195,060.1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225122"/>
                  </a:ext>
                </a:extLst>
              </a:tr>
              <a:tr h="259944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 dirty="0">
                          <a:effectLst/>
                        </a:rPr>
                        <a:t>UNIDAD DE ANALISIS Y DESARROLLO ESTADISTICO</a:t>
                      </a:r>
                      <a:endParaRPr lang="es-MX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FORTALECIMIENTO DEL SISTEMA DE GOBIERNO BASADO EN EVIDENCIA PARA UNA GOBERNANZA CONFIABLE Y GERENCIAL DE LA RAMA JUDICIAL A NIVEL 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C-2701-0800-38-20111D</a:t>
                      </a:r>
                      <a:endParaRPr lang="es-CO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8,600.0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8,600.0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8,600.0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911768"/>
                  </a:ext>
                </a:extLst>
              </a:tr>
              <a:tr h="284878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UND RRRHH - CARRERA JUDICIAL - ESCUELA JUDICIAL - OSEG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MEJORAMIENTO DE LA GESTIÓN DEL TALENTO HUMANO PARA FORTALECER LA INTEGRIDAD, EL CONOCIMIENTO, EL BIENESTAR Y LA SEGURIDAD A NIVEL 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C-2701-0800-39-20111D</a:t>
                      </a:r>
                      <a:endParaRPr lang="es-CO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85,454.3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52,583.6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61.5%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4,906.3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4,878.8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32,870.7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38.5%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10,754.7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22,116.0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874592"/>
                  </a:ext>
                </a:extLst>
              </a:tr>
              <a:tr h="259944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UNIDAD DE TRANSF. DIGITAL E INFORMATICA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 FORTALECIMIENTO DE LOS SERVICIOS DIGITALES Y DE TECNOLOGÍA PARA LA TRANSFORMACIÓN DIGITAL DE LA RAMA JUDICIAL A NIVEL 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C-2701-0800-40-20111A</a:t>
                      </a:r>
                      <a:endParaRPr lang="es-CO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315,714.7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118,552.2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37.6%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56,826.6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56,826.6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197,162.5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62.4%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43,903.6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153,258.8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914719"/>
                  </a:ext>
                </a:extLst>
              </a:tr>
              <a:tr h="284878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 dirty="0">
                          <a:effectLst/>
                        </a:rPr>
                        <a:t>CENTRO DE DOCUMENTACION - OFICINA DE COMUNICACIONES Y UDAE</a:t>
                      </a:r>
                      <a:endParaRPr lang="es-MX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FORTALECIMIENTO DE MECANISMOS DE JUSTICIA ABIERTA Y GESTIÓN DE LA CALIDAD – SIGCMA- DE LA RAMA JUDICIAL A NIVEL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C-2701-0800-41-20111D</a:t>
                      </a:r>
                      <a:endParaRPr lang="es-CO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16,060.0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5,511.0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34.3%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113.5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113.5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10,549.0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65.7%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1,380.0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9,169.0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546688"/>
                  </a:ext>
                </a:extLst>
              </a:tr>
              <a:tr h="17536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effectLst/>
                        </a:rPr>
                        <a:t>BID</a:t>
                      </a:r>
                      <a:endParaRPr lang="es-CO" sz="7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TRANSFORMACIÓN DIGITAL DE LA RAMA JUDICIAL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</a:rPr>
                        <a:t>BID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190,972.9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58,868.6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30.8%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15,422.6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15,411.5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132,104.3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69.2%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132,104.3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741764"/>
                  </a:ext>
                </a:extLst>
              </a:tr>
              <a:tr h="11897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600" u="none" strike="noStrike">
                          <a:effectLst/>
                        </a:rPr>
                        <a:t> </a:t>
                      </a:r>
                      <a:endParaRPr lang="es-CO" sz="6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600" u="none" strike="noStrike">
                          <a:effectLst/>
                        </a:rPr>
                        <a:t> </a:t>
                      </a:r>
                      <a:endParaRPr lang="es-CO" sz="6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b="1" u="sng" strike="noStrike" dirty="0">
                          <a:effectLst/>
                        </a:rPr>
                        <a:t>Total general</a:t>
                      </a:r>
                      <a:endParaRPr lang="es-CO" sz="7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1,148,691.8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487,574.4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42.4%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150,069.9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150,031.3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13.1%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661,117.5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57.6%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131,282.2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529,835.3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594668"/>
                  </a:ext>
                </a:extLst>
              </a:tr>
            </a:tbl>
          </a:graphicData>
        </a:graphic>
      </p:graphicFrame>
      <p:sp>
        <p:nvSpPr>
          <p:cNvPr id="13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033595"/>
            <a:ext cx="10183610" cy="507831"/>
          </a:xfrm>
        </p:spPr>
        <p:txBody>
          <a:bodyPr/>
          <a:lstStyle/>
          <a:p>
            <a:r>
              <a:rPr lang="es-MX" sz="2000" dirty="0"/>
              <a:t>Ejecucion Proyectos de Inversión a Agosto  de  2024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1655257239"/>
      </p:ext>
    </p:extLst>
  </p:cSld>
  <p:clrMapOvr>
    <a:masterClrMapping/>
  </p:clrMapOvr>
</p:sld>
</file>

<file path=ppt/theme/theme1.xml><?xml version="1.0" encoding="utf-8"?>
<a:theme xmlns:a="http://schemas.openxmlformats.org/drawingml/2006/main" name="RAMA JUD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MA JUDICIAL" id="{A537A6A8-A6C1-4C15-A47A-F92678E4C83A}" vid="{22E0BF93-5FA2-4EF1-9759-AD2A2A8714B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bf56f25-cbbb-4cbe-ae8a-427ea759e04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A5061E6275D4C4BB33B2BD4A91C79C2" ma:contentTypeVersion="14" ma:contentTypeDescription="Crear nuevo documento." ma:contentTypeScope="" ma:versionID="90bac4ab7d55814a8b9773bf0ece79c3">
  <xsd:schema xmlns:xsd="http://www.w3.org/2001/XMLSchema" xmlns:xs="http://www.w3.org/2001/XMLSchema" xmlns:p="http://schemas.microsoft.com/office/2006/metadata/properties" xmlns:ns3="fbf56f25-cbbb-4cbe-ae8a-427ea759e049" xmlns:ns4="28603d8a-9efa-47f7-9310-b65af995be84" targetNamespace="http://schemas.microsoft.com/office/2006/metadata/properties" ma:root="true" ma:fieldsID="be428834057d07684b67780596c67a61" ns3:_="" ns4:_="">
    <xsd:import namespace="fbf56f25-cbbb-4cbe-ae8a-427ea759e049"/>
    <xsd:import namespace="28603d8a-9efa-47f7-9310-b65af995be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56f25-cbbb-4cbe-ae8a-427ea759e0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03d8a-9efa-47f7-9310-b65af995be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FC8DA5-2E41-45E5-9502-5D149498A042}">
  <ds:schemaRefs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28603d8a-9efa-47f7-9310-b65af995be84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fbf56f25-cbbb-4cbe-ae8a-427ea759e049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EF0B908-31D0-409D-97E6-A767397F4C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57436A-808B-4DC6-9FB3-EB6A7D463E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f56f25-cbbb-4cbe-ae8a-427ea759e049"/>
    <ds:schemaRef ds:uri="28603d8a-9efa-47f7-9310-b65af995be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9621</TotalTime>
  <Words>2736</Words>
  <Application>Microsoft Office PowerPoint</Application>
  <PresentationFormat>Panorámica</PresentationFormat>
  <Paragraphs>1292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8" baseType="lpstr">
      <vt:lpstr>Calibri</vt:lpstr>
      <vt:lpstr>Montserrat</vt:lpstr>
      <vt:lpstr>Montserrat Medium</vt:lpstr>
      <vt:lpstr>Arial</vt:lpstr>
      <vt:lpstr>Montserrat SemiBold</vt:lpstr>
      <vt:lpstr>Arial Narrow</vt:lpstr>
      <vt:lpstr>Montserrat Light</vt:lpstr>
      <vt:lpstr>Calibri Light</vt:lpstr>
      <vt:lpstr>Trebuchet MS</vt:lpstr>
      <vt:lpstr>RAMA JUDICIAL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Carlos Adolfo Venegas Betancourt</dc:creator>
  <cp:keywords/>
  <dc:description/>
  <cp:lastModifiedBy>Yilber  Amado Gutierrez</cp:lastModifiedBy>
  <cp:revision>674</cp:revision>
  <cp:lastPrinted>2024-09-02T22:27:36Z</cp:lastPrinted>
  <dcterms:created xsi:type="dcterms:W3CDTF">2022-07-27T10:12:18Z</dcterms:created>
  <dcterms:modified xsi:type="dcterms:W3CDTF">2024-09-04T19:31:08Z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0x010100AA5061E6275D4C4BB33B2BD4A91C79C2</vt:lpwstr>
  </property>
</Properties>
</file>