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2"/>
  </p:notesMasterIdLst>
  <p:sldIdLst>
    <p:sldId id="256" r:id="rId5"/>
    <p:sldId id="488" r:id="rId6"/>
    <p:sldId id="460" r:id="rId7"/>
    <p:sldId id="461" r:id="rId8"/>
    <p:sldId id="478" r:id="rId9"/>
    <p:sldId id="482" r:id="rId10"/>
    <p:sldId id="484" r:id="rId11"/>
    <p:sldId id="489" r:id="rId12"/>
    <p:sldId id="468" r:id="rId13"/>
    <p:sldId id="485" r:id="rId14"/>
    <p:sldId id="469" r:id="rId15"/>
    <p:sldId id="470" r:id="rId16"/>
    <p:sldId id="472" r:id="rId17"/>
    <p:sldId id="471" r:id="rId18"/>
    <p:sldId id="473" r:id="rId19"/>
    <p:sldId id="475" r:id="rId20"/>
    <p:sldId id="486" r:id="rId21"/>
  </p:sldIdLst>
  <p:sldSz cx="12192000" cy="6858000"/>
  <p:notesSz cx="7004050" cy="92964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Light" panose="00000400000000000000" pitchFamily="2" charset="0"/>
      <p:regular r:id="rId37"/>
      <p:italic r:id="rId38"/>
    </p:embeddedFont>
    <p:embeddedFont>
      <p:font typeface="Montserrat Medium" panose="00000600000000000000" pitchFamily="2" charset="0"/>
      <p:regular r:id="rId39"/>
      <p:italic r:id="rId40"/>
    </p:embeddedFont>
    <p:embeddedFont>
      <p:font typeface="Montserrat SemiBold" panose="00000700000000000000" pitchFamily="2" charset="0"/>
      <p:regular r:id="rId41"/>
      <p:bold r:id="rId42"/>
      <p:italic r:id="rId43"/>
      <p:boldItalic r:id="rId44"/>
    </p:embeddedFont>
    <p:embeddedFont>
      <p:font typeface="Trebuchet MS" panose="020B0603020202020204" pitchFamily="34" charset="0"/>
      <p:regular r:id="rId45"/>
      <p:bold r:id="rId46"/>
      <p:italic r:id="rId47"/>
      <p:boldItalic r:id="rId4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88"/>
            <p14:sldId id="460"/>
            <p14:sldId id="461"/>
            <p14:sldId id="478"/>
            <p14:sldId id="482"/>
            <p14:sldId id="484"/>
            <p14:sldId id="489"/>
            <p14:sldId id="468"/>
            <p14:sldId id="485"/>
            <p14:sldId id="469"/>
            <p14:sldId id="470"/>
            <p14:sldId id="472"/>
            <p14:sldId id="471"/>
            <p14:sldId id="473"/>
            <p14:sldId id="475"/>
            <p14:sldId id="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09" autoAdjust="0"/>
    <p:restoredTop sz="95707"/>
  </p:normalViewPr>
  <p:slideViewPr>
    <p:cSldViewPr snapToGrid="0">
      <p:cViewPr varScale="1">
        <p:scale>
          <a:sx n="66" d="100"/>
          <a:sy n="66" d="100"/>
        </p:scale>
        <p:origin x="788" y="32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4.%20Ejecucion%20Presupuestal%202024\Ejecucion%20vigencia%202024\ejecucion%20abril%20de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3.%20Ejecucion%20Presupuestal%202023\Ejecucion%20vigencia%202023\ejecucion%20diciembre%2030%20de%202023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4.%20Ejecucion%20Presupuestal%202024\Ejecucion%20vigencia%202024\ejecucion%20abril%20de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hernanm\Documents\1.1.%20%20%20Ejecucion%20Presupuestal%20Gastos\14.%20Ejecucion%20Presupuestal%202024\Ejecucion%20reserva%202023\ejecucion%20presupuestal%20reserva%202023%20%20a%20Abril%20de%20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Disribución del Presupuesto por Unidad Ejecutora</a:t>
            </a:r>
          </a:p>
          <a:p>
            <a:pPr>
              <a:defRPr/>
            </a:pPr>
            <a:r>
              <a:rPr lang="en-US"/>
              <a:t> 2024 </a:t>
            </a:r>
          </a:p>
        </c:rich>
      </c:tx>
      <c:layout>
        <c:manualLayout>
          <c:xMode val="edge"/>
          <c:yMode val="edge"/>
          <c:x val="0.21580535684020125"/>
          <c:y val="0.854787484565740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'Unidad Ejecutora'!$I$41</c:f>
              <c:strCache>
                <c:ptCount val="1"/>
                <c:pt idx="0">
                  <c:v> Apropiación Vigente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09DB-4151-AE10-F0B87D1BFD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09DB-4151-AE10-F0B87D1BFD1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09DB-4151-AE10-F0B87D1BFD1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09DB-4151-AE10-F0B87D1BFD1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09DB-4151-AE10-F0B87D1BFD13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09DB-4151-AE10-F0B87D1BFD1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09DB-4151-AE10-F0B87D1BFD1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09DB-4151-AE10-F0B87D1BFD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'Unidad Ejecutora'!$H$42:$H$49</c:f>
              <c:strCache>
                <c:ptCount val="8"/>
                <c:pt idx="0">
                  <c:v> Corte Constitucional </c:v>
                </c:pt>
                <c:pt idx="1">
                  <c:v> Comisión Nacional de Disciplina Judicial </c:v>
                </c:pt>
                <c:pt idx="2">
                  <c:v> Consejo de Estado </c:v>
                </c:pt>
                <c:pt idx="3">
                  <c:v> Corte Suprema de Justicia </c:v>
                </c:pt>
                <c:pt idx="4">
                  <c:v> Consejo Superior de la Judicatura </c:v>
                </c:pt>
                <c:pt idx="5">
                  <c:v> Tribunales y Juzgados </c:v>
                </c:pt>
                <c:pt idx="6">
                  <c:v> Inversión – Ordinaria </c:v>
                </c:pt>
                <c:pt idx="7">
                  <c:v> Inversión –BID </c:v>
                </c:pt>
              </c:strCache>
            </c:strRef>
          </c:cat>
          <c:val>
            <c:numRef>
              <c:f>'Unidad Ejecutora'!$I$42:$I$49</c:f>
              <c:numCache>
                <c:formatCode>#,##0.0,,</c:formatCode>
                <c:ptCount val="8"/>
                <c:pt idx="0">
                  <c:v>113235784811</c:v>
                </c:pt>
                <c:pt idx="1">
                  <c:v>220762132488</c:v>
                </c:pt>
                <c:pt idx="2">
                  <c:v>276013299071</c:v>
                </c:pt>
                <c:pt idx="3">
                  <c:v>315451040998</c:v>
                </c:pt>
                <c:pt idx="4">
                  <c:v>1261285199957</c:v>
                </c:pt>
                <c:pt idx="5">
                  <c:v>5879639620811</c:v>
                </c:pt>
                <c:pt idx="6">
                  <c:v>957718898585</c:v>
                </c:pt>
                <c:pt idx="7">
                  <c:v>190972919301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9DB-4151-AE10-F0B87D1BFD1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Inversión: Apropiado vs Comprometido 2023</a:t>
            </a:r>
          </a:p>
        </c:rich>
      </c:tx>
      <c:layout>
        <c:manualLayout>
          <c:xMode val="edge"/>
          <c:yMode val="edge"/>
          <c:x val="0.229939334590600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2023'!$A$50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F9-4FBC-A318-2389AE59C28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FF9-4FBC-A318-2389AE59C28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F9-4FBC-A318-2389AE59C28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FF9-4FBC-A318-2389AE59C28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FF9-4FBC-A318-2389AE59C28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FF9-4FBC-A318-2389AE59C28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FF9-4FBC-A318-2389AE59C28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FF9-4FBC-A318-2389AE59C28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FF9-4FBC-A318-2389AE59C28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FF9-4FBC-A318-2389AE59C28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FF9-4FBC-A318-2389AE59C285}"/>
                </c:ext>
              </c:extLst>
            </c:dLbl>
            <c:dLbl>
              <c:idx val="11"/>
              <c:layout>
                <c:manualLayout>
                  <c:x val="-8.8231080654118856E-3"/>
                  <c:y val="-7.12478316121332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2023'!$B$50:$M$50</c:f>
              <c:numCache>
                <c:formatCode>#,##0.0,,</c:formatCode>
                <c:ptCount val="12"/>
                <c:pt idx="0">
                  <c:v>726909850000</c:v>
                </c:pt>
                <c:pt idx="1">
                  <c:v>726909850000</c:v>
                </c:pt>
                <c:pt idx="2">
                  <c:v>726909850000</c:v>
                </c:pt>
                <c:pt idx="3">
                  <c:v>726909850000</c:v>
                </c:pt>
                <c:pt idx="4">
                  <c:v>726909850000</c:v>
                </c:pt>
                <c:pt idx="5">
                  <c:v>726909850000</c:v>
                </c:pt>
                <c:pt idx="6">
                  <c:v>726909850000</c:v>
                </c:pt>
                <c:pt idx="7">
                  <c:v>726909850000</c:v>
                </c:pt>
                <c:pt idx="8">
                  <c:v>726909850000</c:v>
                </c:pt>
                <c:pt idx="9">
                  <c:v>726909850000</c:v>
                </c:pt>
                <c:pt idx="10">
                  <c:v>726909850000</c:v>
                </c:pt>
                <c:pt idx="11">
                  <c:v>726909850000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F9-4FBC-A318-2389AE59C285}"/>
            </c:ext>
          </c:extLst>
        </c:ser>
        <c:ser>
          <c:idx val="1"/>
          <c:order val="1"/>
          <c:tx>
            <c:strRef>
              <c:f>'Datos 2023'!$A$51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1"/>
              <c:layout>
                <c:manualLayout>
                  <c:x val="-1.9716469566192132E-2"/>
                  <c:y val="3.45974868838008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2023'!$B$51:$M$51</c:f>
              <c:numCache>
                <c:formatCode>#,##0.0,,</c:formatCode>
                <c:ptCount val="12"/>
                <c:pt idx="0">
                  <c:v>182729070270.39999</c:v>
                </c:pt>
                <c:pt idx="1">
                  <c:v>189543084331.65997</c:v>
                </c:pt>
                <c:pt idx="2">
                  <c:v>197379502514.65997</c:v>
                </c:pt>
                <c:pt idx="3">
                  <c:v>224039381106.72998</c:v>
                </c:pt>
                <c:pt idx="4">
                  <c:v>238136720312.57001</c:v>
                </c:pt>
                <c:pt idx="5">
                  <c:v>340308615128.81</c:v>
                </c:pt>
                <c:pt idx="6">
                  <c:v>352821546006.40002</c:v>
                </c:pt>
                <c:pt idx="7">
                  <c:v>371428775041.81</c:v>
                </c:pt>
                <c:pt idx="8">
                  <c:v>423560677749.15997</c:v>
                </c:pt>
                <c:pt idx="9">
                  <c:v>491762054338.75</c:v>
                </c:pt>
                <c:pt idx="10">
                  <c:v>513346190676.12</c:v>
                </c:pt>
                <c:pt idx="11">
                  <c:v>709583487202.4801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F9-4FBC-A318-2389AE59C285}"/>
            </c:ext>
          </c:extLst>
        </c:ser>
        <c:ser>
          <c:idx val="2"/>
          <c:order val="2"/>
          <c:tx>
            <c:strRef>
              <c:f>'Datos 2023'!$A$52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2023'!$B$52:$M$52</c:f>
            </c:numRef>
          </c:val>
          <c:smooth val="0"/>
          <c:extLst>
            <c:ext xmlns:c16="http://schemas.microsoft.com/office/drawing/2014/chart" uri="{C3380CC4-5D6E-409C-BE32-E72D297353CC}">
              <c16:uniqueId val="{00000002-2FF9-4FBC-A318-2389AE59C285}"/>
            </c:ext>
          </c:extLst>
        </c:ser>
        <c:ser>
          <c:idx val="3"/>
          <c:order val="3"/>
          <c:tx>
            <c:strRef>
              <c:f>'Datos 2023'!$A$53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2023'!$B$53:$M$53</c:f>
            </c:numRef>
          </c:val>
          <c:smooth val="0"/>
          <c:extLst>
            <c:ext xmlns:c16="http://schemas.microsoft.com/office/drawing/2014/chart" uri="{C3380CC4-5D6E-409C-BE32-E72D297353CC}">
              <c16:uniqueId val="{00000003-2FF9-4FBC-A318-2389AE59C285}"/>
            </c:ext>
          </c:extLst>
        </c:ser>
        <c:ser>
          <c:idx val="4"/>
          <c:order val="4"/>
          <c:tx>
            <c:strRef>
              <c:f>'Datos 2023'!$A$54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F9-4FBC-A318-2389AE59C285}"/>
                </c:ext>
              </c:extLst>
            </c:dLbl>
            <c:dLbl>
              <c:idx val="8"/>
              <c:layout>
                <c:manualLayout>
                  <c:x val="-2.8815905824943353E-2"/>
                  <c:y val="-2.515399935749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F9-4FBC-A318-2389AE59C285}"/>
                </c:ext>
              </c:extLst>
            </c:dLbl>
            <c:dLbl>
              <c:idx val="9"/>
              <c:layout>
                <c:manualLayout>
                  <c:x val="-3.0397953739519822E-2"/>
                  <c:y val="-2.93430626196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F9-4FBC-A318-2389AE59C285}"/>
                </c:ext>
              </c:extLst>
            </c:dLbl>
            <c:dLbl>
              <c:idx val="10"/>
              <c:layout>
                <c:manualLayout>
                  <c:x val="-2.8924557233925202E-2"/>
                  <c:y val="-2.7320789219391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F9-4FBC-A318-2389AE59C2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2023'!$B$54:$M$54</c:f>
              <c:numCache>
                <c:formatCode>0.0%</c:formatCode>
                <c:ptCount val="12"/>
                <c:pt idx="0">
                  <c:v>0.25137789819521633</c:v>
                </c:pt>
                <c:pt idx="1">
                  <c:v>0.26075184471865387</c:v>
                </c:pt>
                <c:pt idx="2">
                  <c:v>0.27153229869516826</c:v>
                </c:pt>
                <c:pt idx="3">
                  <c:v>0.30820793129537311</c:v>
                </c:pt>
                <c:pt idx="4">
                  <c:v>0.32760144922038131</c:v>
                </c:pt>
                <c:pt idx="5">
                  <c:v>0.46815793613033307</c:v>
                </c:pt>
                <c:pt idx="6">
                  <c:v>0.48537180505450578</c:v>
                </c:pt>
                <c:pt idx="7">
                  <c:v>0.51096951711661354</c:v>
                </c:pt>
                <c:pt idx="8">
                  <c:v>0.58268666705941596</c:v>
                </c:pt>
                <c:pt idx="9">
                  <c:v>0.67651037379497614</c:v>
                </c:pt>
                <c:pt idx="10">
                  <c:v>0.7062033767682746</c:v>
                </c:pt>
                <c:pt idx="11">
                  <c:v>0.9761643582109667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FF9-4FBC-A318-2389AE59C28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Inversion: Apropiado vs Comprometido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1.757071492172212E-2"/>
          <c:y val="4.6497021820427635E-2"/>
          <c:w val="0.96778702264350946"/>
          <c:h val="0.8325314090321333"/>
        </c:manualLayout>
      </c:layout>
      <c:lineChart>
        <c:grouping val="standard"/>
        <c:varyColors val="0"/>
        <c:ser>
          <c:idx val="0"/>
          <c:order val="0"/>
          <c:tx>
            <c:strRef>
              <c:f>'Datos 2024'!$A$50</c:f>
              <c:strCache>
                <c:ptCount val="1"/>
                <c:pt idx="0">
                  <c:v>Apropiado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2024'!$B$50:$M$50</c:f>
              <c:numCache>
                <c:formatCode>#,##0.0,,</c:formatCode>
                <c:ptCount val="4"/>
                <c:pt idx="0">
                  <c:v>1148691817886</c:v>
                </c:pt>
                <c:pt idx="1">
                  <c:v>1148691817886</c:v>
                </c:pt>
                <c:pt idx="2">
                  <c:v>1148691817886</c:v>
                </c:pt>
                <c:pt idx="3">
                  <c:v>1148691817886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6A4-4B62-9AFA-7E72FD17110C}"/>
            </c:ext>
          </c:extLst>
        </c:ser>
        <c:ser>
          <c:idx val="1"/>
          <c:order val="1"/>
          <c:tx>
            <c:strRef>
              <c:f>'Datos 2024'!$A$51</c:f>
              <c:strCache>
                <c:ptCount val="1"/>
                <c:pt idx="0">
                  <c:v>Comprometido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2024'!$B$51:$M$51</c:f>
              <c:numCache>
                <c:formatCode>#,##0.0,,</c:formatCode>
                <c:ptCount val="4"/>
                <c:pt idx="0">
                  <c:v>181696972672</c:v>
                </c:pt>
                <c:pt idx="1">
                  <c:v>204166926469.14999</c:v>
                </c:pt>
                <c:pt idx="2">
                  <c:v>291424861133.13</c:v>
                </c:pt>
                <c:pt idx="3">
                  <c:v>340237584713.60999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A4-4B62-9AFA-7E72FD17110C}"/>
            </c:ext>
          </c:extLst>
        </c:ser>
        <c:ser>
          <c:idx val="2"/>
          <c:order val="2"/>
          <c:tx>
            <c:strRef>
              <c:f>'Datos 2023'!$A$52</c:f>
              <c:strCache>
                <c:ptCount val="1"/>
                <c:pt idx="0">
                  <c:v>Obligado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elete val="1"/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2023'!$B$52:$M$52</c:f>
            </c:numRef>
          </c:val>
          <c:smooth val="0"/>
          <c:extLst>
            <c:ext xmlns:c16="http://schemas.microsoft.com/office/drawing/2014/chart" uri="{C3380CC4-5D6E-409C-BE32-E72D297353CC}">
              <c16:uniqueId val="{00000002-16A4-4B62-9AFA-7E72FD17110C}"/>
            </c:ext>
          </c:extLst>
        </c:ser>
        <c:ser>
          <c:idx val="3"/>
          <c:order val="3"/>
          <c:tx>
            <c:strRef>
              <c:f>'Datos 2023'!$A$53</c:f>
              <c:strCache>
                <c:ptCount val="1"/>
                <c:pt idx="0">
                  <c:v>Pagado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2023'!$B$53:$M$53</c:f>
            </c:numRef>
          </c:val>
          <c:smooth val="0"/>
          <c:extLst>
            <c:ext xmlns:c16="http://schemas.microsoft.com/office/drawing/2014/chart" uri="{C3380CC4-5D6E-409C-BE32-E72D297353CC}">
              <c16:uniqueId val="{00000003-16A4-4B62-9AFA-7E72FD17110C}"/>
            </c:ext>
          </c:extLst>
        </c:ser>
        <c:ser>
          <c:idx val="4"/>
          <c:order val="4"/>
          <c:tx>
            <c:strRef>
              <c:f>'Datos 2024'!$A$54</c:f>
              <c:strCache>
                <c:ptCount val="1"/>
                <c:pt idx="0">
                  <c:v>% Compromisos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2.7458162040960857E-2"/>
                  <c:y val="-2.247560334596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A4-4B62-9AFA-7E72FD17110C}"/>
                </c:ext>
              </c:extLst>
            </c:dLbl>
            <c:dLbl>
              <c:idx val="8"/>
              <c:layout>
                <c:manualLayout>
                  <c:x val="-2.8815905824943353E-2"/>
                  <c:y val="-2.515399935749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A4-4B62-9AFA-7E72FD17110C}"/>
                </c:ext>
              </c:extLst>
            </c:dLbl>
            <c:dLbl>
              <c:idx val="9"/>
              <c:layout>
                <c:manualLayout>
                  <c:x val="-3.0397953739519822E-2"/>
                  <c:y val="-2.934306261965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A4-4B62-9AFA-7E72FD17110C}"/>
                </c:ext>
              </c:extLst>
            </c:dLbl>
            <c:dLbl>
              <c:idx val="10"/>
              <c:layout>
                <c:manualLayout>
                  <c:x val="-2.8924557233925202E-2"/>
                  <c:y val="-2.7320789219391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A4-4B62-9AFA-7E72FD1711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'Datos 2023'!$B$49:$M$49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2024'!$B$54:$M$54</c:f>
              <c:numCache>
                <c:formatCode>0.0%</c:formatCode>
                <c:ptCount val="4"/>
                <c:pt idx="0">
                  <c:v>0.15817730207775557</c:v>
                </c:pt>
                <c:pt idx="1">
                  <c:v>0.17773864433446518</c:v>
                </c:pt>
                <c:pt idx="2">
                  <c:v>0.25370152080429631</c:v>
                </c:pt>
                <c:pt idx="3">
                  <c:v>0.29619570664285544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6A4-4B62-9AFA-7E72FD17110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1749008"/>
        <c:axId val="400319024"/>
      </c:lineChart>
      <c:catAx>
        <c:axId val="5217490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00319024"/>
        <c:crosses val="autoZero"/>
        <c:auto val="1"/>
        <c:lblAlgn val="ctr"/>
        <c:lblOffset val="100"/>
        <c:noMultiLvlLbl val="0"/>
      </c:catAx>
      <c:valAx>
        <c:axId val="400319024"/>
        <c:scaling>
          <c:orientation val="minMax"/>
        </c:scaling>
        <c:delete val="1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,," sourceLinked="1"/>
        <c:majorTickMark val="none"/>
        <c:minorTickMark val="none"/>
        <c:tickLblPos val="nextTo"/>
        <c:crossAx val="5217490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 i="0" baseline="0">
                <a:effectLst/>
              </a:rPr>
              <a:t>Ejecucion Reserva constituida de inversión 2023</a:t>
            </a:r>
            <a:endParaRPr lang="es-CO">
              <a:effectLst/>
            </a:endParaRPr>
          </a:p>
          <a:p>
            <a:pPr>
              <a:defRPr/>
            </a:pPr>
            <a:r>
              <a:rPr lang="es-CO" sz="1800" b="1" i="0" baseline="0">
                <a:effectLst/>
              </a:rPr>
              <a:t>Ejecución  efectiva</a:t>
            </a:r>
            <a:endParaRPr lang="es-CO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'Datos inversion'!$B$6</c:f>
              <c:strCache>
                <c:ptCount val="1"/>
                <c:pt idx="0">
                  <c:v>Reserva Constituida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inversion'!$C$6:$N$6</c:f>
              <c:numCache>
                <c:formatCode>#,##0.0,,</c:formatCode>
                <c:ptCount val="12"/>
                <c:pt idx="0">
                  <c:v>392257255507.04004</c:v>
                </c:pt>
                <c:pt idx="1">
                  <c:v>392257255507.04004</c:v>
                </c:pt>
                <c:pt idx="2">
                  <c:v>392257255507.04004</c:v>
                </c:pt>
                <c:pt idx="3">
                  <c:v>392257255507.04004</c:v>
                </c:pt>
                <c:pt idx="4">
                  <c:v>392257255507.04004</c:v>
                </c:pt>
                <c:pt idx="5">
                  <c:v>392257255507.04004</c:v>
                </c:pt>
                <c:pt idx="6">
                  <c:v>392257255507.04004</c:v>
                </c:pt>
                <c:pt idx="7">
                  <c:v>392257255507.04004</c:v>
                </c:pt>
                <c:pt idx="8">
                  <c:v>392257255507.04004</c:v>
                </c:pt>
                <c:pt idx="9">
                  <c:v>392257255507.04004</c:v>
                </c:pt>
                <c:pt idx="10">
                  <c:v>392257255507.04004</c:v>
                </c:pt>
                <c:pt idx="11">
                  <c:v>392257255507.04004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08-482B-9E72-B0B10CFD118F}"/>
            </c:ext>
          </c:extLst>
        </c:ser>
        <c:ser>
          <c:idx val="1"/>
          <c:order val="1"/>
          <c:tx>
            <c:strRef>
              <c:f>'Datos inversion'!$B$7</c:f>
              <c:strCache>
                <c:ptCount val="1"/>
                <c:pt idx="0">
                  <c:v>Reserva actual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inversion'!$C$7:$N$7</c:f>
              <c:numCache>
                <c:formatCode>#,##0.0,,</c:formatCode>
                <c:ptCount val="12"/>
                <c:pt idx="0">
                  <c:v>392256528963.03998</c:v>
                </c:pt>
                <c:pt idx="1">
                  <c:v>392218567760.04999</c:v>
                </c:pt>
                <c:pt idx="2">
                  <c:v>392206983130.04999</c:v>
                </c:pt>
                <c:pt idx="3">
                  <c:v>392109919127.83997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08-482B-9E72-B0B10CFD118F}"/>
            </c:ext>
          </c:extLst>
        </c:ser>
        <c:ser>
          <c:idx val="2"/>
          <c:order val="2"/>
          <c:tx>
            <c:strRef>
              <c:f>'Datos inversion'!$B$8</c:f>
              <c:strCache>
                <c:ptCount val="1"/>
                <c:pt idx="0">
                  <c:v>Reserva Pagada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inversion'!$C$8:$N$8</c:f>
              <c:numCache>
                <c:formatCode>#,##0.0,,</c:formatCode>
                <c:ptCount val="12"/>
                <c:pt idx="0">
                  <c:v>20964746438.639999</c:v>
                </c:pt>
                <c:pt idx="1">
                  <c:v>84288092708.029999</c:v>
                </c:pt>
                <c:pt idx="2">
                  <c:v>115749764835.10001</c:v>
                </c:pt>
                <c:pt idx="3">
                  <c:v>151691430966.69995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908-482B-9E72-B0B10CFD118F}"/>
            </c:ext>
          </c:extLst>
        </c:ser>
        <c:ser>
          <c:idx val="3"/>
          <c:order val="3"/>
          <c:tx>
            <c:strRef>
              <c:f>'Datos inversion'!$B$9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'Datos inversion'!$C$5:$N$5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'Datos inversion'!$C$9:$N$9</c:f>
              <c:numCache>
                <c:formatCode>0.0%</c:formatCode>
                <c:ptCount val="12"/>
                <c:pt idx="0">
                  <c:v>5.3446520046618227E-2</c:v>
                </c:pt>
                <c:pt idx="1">
                  <c:v>0.21490082223643081</c:v>
                </c:pt>
                <c:pt idx="2">
                  <c:v>0.29512418139867519</c:v>
                </c:pt>
                <c:pt idx="3">
                  <c:v>0.38685945845007774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908-482B-9E72-B0B10CFD1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9514655"/>
        <c:axId val="1239513823"/>
      </c:lineChart>
      <c:catAx>
        <c:axId val="1239514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513823"/>
        <c:crosses val="autoZero"/>
        <c:auto val="1"/>
        <c:lblAlgn val="ctr"/>
        <c:lblOffset val="100"/>
        <c:noMultiLvlLbl val="0"/>
      </c:catAx>
      <c:valAx>
        <c:axId val="1239513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,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51465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3/05/2024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03/05/2024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03/05/2024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159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Abril  de  2024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8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2"/>
          </p:nvPr>
        </p:nvSpPr>
        <p:spPr>
          <a:xfrm>
            <a:off x="1411327" y="1116373"/>
            <a:ext cx="7905201" cy="507831"/>
          </a:xfrm>
        </p:spPr>
        <p:txBody>
          <a:bodyPr/>
          <a:lstStyle/>
          <a:p>
            <a:r>
              <a:rPr lang="es-MX" sz="1600" dirty="0"/>
              <a:t>Nivel de Ejecución Acumulado Inversión Total 2023 - 2024 ( </a:t>
            </a:r>
            <a:r>
              <a:rPr lang="es-MX" sz="1600" dirty="0" err="1"/>
              <a:t>Inv</a:t>
            </a:r>
            <a:r>
              <a:rPr lang="es-MX" sz="1600" dirty="0"/>
              <a:t> Ordinaria + </a:t>
            </a:r>
            <a:r>
              <a:rPr lang="es-MX" sz="1600" dirty="0" err="1"/>
              <a:t>Inv</a:t>
            </a:r>
            <a:r>
              <a:rPr lang="es-MX" sz="1600" dirty="0"/>
              <a:t> BID)</a:t>
            </a:r>
          </a:p>
          <a:p>
            <a:endParaRPr lang="es-CO" sz="16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373783" y="5961603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927035"/>
              </p:ext>
            </p:extLst>
          </p:nvPr>
        </p:nvGraphicFramePr>
        <p:xfrm>
          <a:off x="460047" y="2191067"/>
          <a:ext cx="5138496" cy="3203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1C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797759"/>
              </p:ext>
            </p:extLst>
          </p:nvPr>
        </p:nvGraphicFramePr>
        <p:xfrm>
          <a:off x="5598543" y="1624204"/>
          <a:ext cx="5749964" cy="4377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36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591534" y="3173512"/>
            <a:ext cx="57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Reserva constituida 2023 Ejecutada a Abril 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3508" y="1098244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Ejecución reserva constituida 2023, a Abril  de  2024 </a:t>
            </a:r>
          </a:p>
          <a:p>
            <a:pPr algn="ctr"/>
            <a:r>
              <a:rPr lang="es-MX" sz="2000" dirty="0"/>
              <a:t>-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231829"/>
              </p:ext>
            </p:extLst>
          </p:nvPr>
        </p:nvGraphicFramePr>
        <p:xfrm>
          <a:off x="1080365" y="2248066"/>
          <a:ext cx="9535853" cy="3163668"/>
        </p:xfrm>
        <a:graphic>
          <a:graphicData uri="http://schemas.openxmlformats.org/drawingml/2006/table">
            <a:tbl>
              <a:tblPr/>
              <a:tblGrid>
                <a:gridCol w="2750628">
                  <a:extLst>
                    <a:ext uri="{9D8B030D-6E8A-4147-A177-3AD203B41FA5}">
                      <a16:colId xmlns:a16="http://schemas.microsoft.com/office/drawing/2014/main" val="53912494"/>
                    </a:ext>
                  </a:extLst>
                </a:gridCol>
                <a:gridCol w="1121434">
                  <a:extLst>
                    <a:ext uri="{9D8B030D-6E8A-4147-A177-3AD203B41FA5}">
                      <a16:colId xmlns:a16="http://schemas.microsoft.com/office/drawing/2014/main" val="3827024180"/>
                    </a:ext>
                  </a:extLst>
                </a:gridCol>
                <a:gridCol w="1194425">
                  <a:extLst>
                    <a:ext uri="{9D8B030D-6E8A-4147-A177-3AD203B41FA5}">
                      <a16:colId xmlns:a16="http://schemas.microsoft.com/office/drawing/2014/main" val="4116709012"/>
                    </a:ext>
                  </a:extLst>
                </a:gridCol>
                <a:gridCol w="1170118">
                  <a:extLst>
                    <a:ext uri="{9D8B030D-6E8A-4147-A177-3AD203B41FA5}">
                      <a16:colId xmlns:a16="http://schemas.microsoft.com/office/drawing/2014/main" val="466188050"/>
                    </a:ext>
                  </a:extLst>
                </a:gridCol>
                <a:gridCol w="1073613">
                  <a:extLst>
                    <a:ext uri="{9D8B030D-6E8A-4147-A177-3AD203B41FA5}">
                      <a16:colId xmlns:a16="http://schemas.microsoft.com/office/drawing/2014/main" val="2408703747"/>
                    </a:ext>
                  </a:extLst>
                </a:gridCol>
                <a:gridCol w="678547">
                  <a:extLst>
                    <a:ext uri="{9D8B030D-6E8A-4147-A177-3AD203B41FA5}">
                      <a16:colId xmlns:a16="http://schemas.microsoft.com/office/drawing/2014/main" val="556653552"/>
                    </a:ext>
                  </a:extLst>
                </a:gridCol>
                <a:gridCol w="787115">
                  <a:extLst>
                    <a:ext uri="{9D8B030D-6E8A-4147-A177-3AD203B41FA5}">
                      <a16:colId xmlns:a16="http://schemas.microsoft.com/office/drawing/2014/main" val="884968011"/>
                    </a:ext>
                  </a:extLst>
                </a:gridCol>
                <a:gridCol w="759973">
                  <a:extLst>
                    <a:ext uri="{9D8B030D-6E8A-4147-A177-3AD203B41FA5}">
                      <a16:colId xmlns:a16="http://schemas.microsoft.com/office/drawing/2014/main" val="792182786"/>
                    </a:ext>
                  </a:extLst>
                </a:gridCol>
              </a:tblGrid>
              <a:tr h="6044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Objeto del gasto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inicial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Modificaciones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actual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Obligaciones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Pagos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%Reserva por utilizar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340568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192,599.4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7,763.5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184,835.9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175,079.9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175,006.4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9,829.5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083216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10,307.6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1,382.5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8,925.1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4,038.1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3,989.2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4,936.0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55.30%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313049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67,959.6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1,099.4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66,860.2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47,935.3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47,165.4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19,694.9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132269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811.7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618.8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76.24%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673113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1,420.3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1,420.3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1,341.3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941.3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33.73%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637805"/>
                  </a:ext>
                </a:extLst>
              </a:tr>
              <a:tr h="4060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370542"/>
                  </a:ext>
                </a:extLst>
              </a:tr>
              <a:tr h="31164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273,138.0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10,284.7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262,853.4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228,597.1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227,295.1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35,558.2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470463"/>
                  </a:ext>
                </a:extLst>
              </a:tr>
              <a:tr h="38719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Ordinaria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337,191.0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337,122.9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148,951.9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141,008.5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196,114.4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58.17%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606795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BID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55,066.3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54,987.0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10,869.3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10,683.0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44,304.1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9752783"/>
                  </a:ext>
                </a:extLst>
              </a:tr>
              <a:tr h="20776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665,395.3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10,432.0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654,963.3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388,418.2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378,986.6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275,976.7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010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2023 a Abril  de 2024 -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377918"/>
              </p:ext>
            </p:extLst>
          </p:nvPr>
        </p:nvGraphicFramePr>
        <p:xfrm>
          <a:off x="1869859" y="1875924"/>
          <a:ext cx="7848601" cy="4086225"/>
        </p:xfrm>
        <a:graphic>
          <a:graphicData uri="http://schemas.openxmlformats.org/drawingml/2006/table">
            <a:tbl>
              <a:tblPr/>
              <a:tblGrid>
                <a:gridCol w="964420">
                  <a:extLst>
                    <a:ext uri="{9D8B030D-6E8A-4147-A177-3AD203B41FA5}">
                      <a16:colId xmlns:a16="http://schemas.microsoft.com/office/drawing/2014/main" val="1304148399"/>
                    </a:ext>
                  </a:extLst>
                </a:gridCol>
                <a:gridCol w="1586217">
                  <a:extLst>
                    <a:ext uri="{9D8B030D-6E8A-4147-A177-3AD203B41FA5}">
                      <a16:colId xmlns:a16="http://schemas.microsoft.com/office/drawing/2014/main" val="87004680"/>
                    </a:ext>
                  </a:extLst>
                </a:gridCol>
                <a:gridCol w="1065938">
                  <a:extLst>
                    <a:ext uri="{9D8B030D-6E8A-4147-A177-3AD203B41FA5}">
                      <a16:colId xmlns:a16="http://schemas.microsoft.com/office/drawing/2014/main" val="3088429179"/>
                    </a:ext>
                  </a:extLst>
                </a:gridCol>
                <a:gridCol w="1091317">
                  <a:extLst>
                    <a:ext uri="{9D8B030D-6E8A-4147-A177-3AD203B41FA5}">
                      <a16:colId xmlns:a16="http://schemas.microsoft.com/office/drawing/2014/main" val="1663027584"/>
                    </a:ext>
                  </a:extLst>
                </a:gridCol>
                <a:gridCol w="1360974">
                  <a:extLst>
                    <a:ext uri="{9D8B030D-6E8A-4147-A177-3AD203B41FA5}">
                      <a16:colId xmlns:a16="http://schemas.microsoft.com/office/drawing/2014/main" val="3278702917"/>
                    </a:ext>
                  </a:extLst>
                </a:gridCol>
                <a:gridCol w="1018351">
                  <a:extLst>
                    <a:ext uri="{9D8B030D-6E8A-4147-A177-3AD203B41FA5}">
                      <a16:colId xmlns:a16="http://schemas.microsoft.com/office/drawing/2014/main" val="1945722655"/>
                    </a:ext>
                  </a:extLst>
                </a:gridCol>
                <a:gridCol w="761384">
                  <a:extLst>
                    <a:ext uri="{9D8B030D-6E8A-4147-A177-3AD203B41FA5}">
                      <a16:colId xmlns:a16="http://schemas.microsoft.com/office/drawing/2014/main" val="293125033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Ejecutora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RUBRO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reserva por utilizar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5505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UIF- SO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1,674.4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1186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CENDOJ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1,453.6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1,017.9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726.0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727.5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7518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PEI-PJM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082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UIF-SJ / PEI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21,614.8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2,605.4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2,109.0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19,505.7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10286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UDAE -EE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7405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PEI- 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40,931.4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40,931.4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985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Mantenimeinto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C-2701-0800-28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34,169.1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21,147.1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19,650.8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14,518.3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42.5%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708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Escuela Judicial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C-2701-0800-29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18,167.9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12,146.9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10,670.8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7,497.1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98921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OSEG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C-2701-0800-30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7,317.3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6,199.4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6,199.4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1,117.9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42141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RR.HH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C-2701-0800-31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4,361.0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3,396.2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3,270.7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1,090.3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806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Carrera Judicial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effectLst/>
                          <a:latin typeface="Calibri" panose="020F0502020204030204" pitchFamily="34" charset="0"/>
                        </a:rPr>
                        <a:t>C-2701-0800-32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894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PET- TD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C-2701-0800-36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138,528.2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81,361.4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77,471.9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61,056.4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44.1%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9199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Informática -FP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C-2799-0800-12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30,449.3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18,385.8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18,218.0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12,231.2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40.2%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7958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UDAE-SG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C-2799-0800-13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975.3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3801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BID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54,987.0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10,869.3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10,683.0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44,304.1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80.6%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5293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TOTAL INVERSION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392,109.9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159,821.1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151,691.4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240,418.5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61.3%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573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33576" y="908909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2023 a Abril  de 2024 – inversión. Horizonte de ejecución 8 meses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7C4E4B-167A-48AA-94D5-5245B80D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67" y="1162824"/>
            <a:ext cx="8216900" cy="57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Reserva inversión 2023 Ejecucion efectiva a Abril de 2024</a:t>
            </a:r>
          </a:p>
          <a:p>
            <a:endParaRPr lang="es-CO" sz="1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823343"/>
              </p:ext>
            </p:extLst>
          </p:nvPr>
        </p:nvGraphicFramePr>
        <p:xfrm>
          <a:off x="1940622" y="1730319"/>
          <a:ext cx="6827993" cy="4508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0154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/>
              <a:t>15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3089013" y="3271076"/>
            <a:ext cx="463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CxP</a:t>
            </a:r>
            <a:r>
              <a:rPr lang="es-MX" dirty="0"/>
              <a:t> 2023 Ejecutadas a Abril 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CO" dirty="0"/>
              <a:t>16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3967097" y="1408544"/>
            <a:ext cx="387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Ejecucion  Cuentas por Pagar 2023 Acumulada a Abril De 2024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030472"/>
              </p:ext>
            </p:extLst>
          </p:nvPr>
        </p:nvGraphicFramePr>
        <p:xfrm>
          <a:off x="1982998" y="2300737"/>
          <a:ext cx="7277099" cy="3627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2829">
                  <a:extLst>
                    <a:ext uri="{9D8B030D-6E8A-4147-A177-3AD203B41FA5}">
                      <a16:colId xmlns:a16="http://schemas.microsoft.com/office/drawing/2014/main" val="3047625354"/>
                    </a:ext>
                  </a:extLst>
                </a:gridCol>
                <a:gridCol w="1360887">
                  <a:extLst>
                    <a:ext uri="{9D8B030D-6E8A-4147-A177-3AD203B41FA5}">
                      <a16:colId xmlns:a16="http://schemas.microsoft.com/office/drawing/2014/main" val="2562490477"/>
                    </a:ext>
                  </a:extLst>
                </a:gridCol>
                <a:gridCol w="1284754">
                  <a:extLst>
                    <a:ext uri="{9D8B030D-6E8A-4147-A177-3AD203B41FA5}">
                      <a16:colId xmlns:a16="http://schemas.microsoft.com/office/drawing/2014/main" val="3430137783"/>
                    </a:ext>
                  </a:extLst>
                </a:gridCol>
                <a:gridCol w="1271264">
                  <a:extLst>
                    <a:ext uri="{9D8B030D-6E8A-4147-A177-3AD203B41FA5}">
                      <a16:colId xmlns:a16="http://schemas.microsoft.com/office/drawing/2014/main" val="3810973101"/>
                    </a:ext>
                  </a:extLst>
                </a:gridCol>
                <a:gridCol w="987365">
                  <a:extLst>
                    <a:ext uri="{9D8B030D-6E8A-4147-A177-3AD203B41FA5}">
                      <a16:colId xmlns:a16="http://schemas.microsoft.com/office/drawing/2014/main" val="2430898437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Objeto de Gasto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Obligaciones por pagar 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Valores pagados 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Saldo por pagar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200" u="none" strike="noStrike">
                          <a:effectLst/>
                        </a:rPr>
                        <a:t> % Por pagar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405921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A-01-01 Gastos de Personal - Permanente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9.041,9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9.041,9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566444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A-01-02 Gastos de Personal - Temporal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070575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A-02 Adquisición Bienes y Servicios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2.434,3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183793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A-03 Transferencias corrientes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949774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>
                          <a:effectLst/>
                        </a:rPr>
                        <a:t>A-07 Disminución de pasivos</a:t>
                      </a:r>
                      <a:endParaRPr lang="es-CO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0718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sng" strike="noStrike">
                          <a:effectLst/>
                        </a:rPr>
                        <a:t>Subtotal Gastos De Funcionamiento </a:t>
                      </a:r>
                      <a:endParaRPr lang="es-CO" sz="1200" b="1" i="0" u="sng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11.678,1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11.678,1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831571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C- Inversión – Otros Recursos Tesoro y Fondos Especiales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1.288,0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1.288,0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716284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200" u="none" strike="noStrike">
                          <a:effectLst/>
                        </a:rPr>
                        <a:t>C- Inversión – Recursos Crédito  Externo- BID</a:t>
                      </a:r>
                      <a:endParaRPr lang="es-MX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  <a:endParaRPr kumimoji="0" lang="es-CO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917423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400" u="none" strike="noStrike">
                          <a:effectLst/>
                        </a:rPr>
                        <a:t>TOTAL RAMA JUDICIAL</a:t>
                      </a:r>
                      <a:endParaRPr lang="es-CO" sz="1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12.967,9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12.967,9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2924626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362308" y="6069222"/>
            <a:ext cx="1742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365167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900123"/>
              </p:ext>
            </p:extLst>
          </p:nvPr>
        </p:nvGraphicFramePr>
        <p:xfrm>
          <a:off x="2190878" y="1199527"/>
          <a:ext cx="7626890" cy="5275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401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Abril de 2024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435732"/>
              </p:ext>
            </p:extLst>
          </p:nvPr>
        </p:nvGraphicFramePr>
        <p:xfrm>
          <a:off x="1828760" y="1954924"/>
          <a:ext cx="7963004" cy="4084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4591">
                  <a:extLst>
                    <a:ext uri="{9D8B030D-6E8A-4147-A177-3AD203B41FA5}">
                      <a16:colId xmlns:a16="http://schemas.microsoft.com/office/drawing/2014/main" val="1988151870"/>
                    </a:ext>
                  </a:extLst>
                </a:gridCol>
                <a:gridCol w="948434">
                  <a:extLst>
                    <a:ext uri="{9D8B030D-6E8A-4147-A177-3AD203B41FA5}">
                      <a16:colId xmlns:a16="http://schemas.microsoft.com/office/drawing/2014/main" val="2682359222"/>
                    </a:ext>
                  </a:extLst>
                </a:gridCol>
                <a:gridCol w="880689">
                  <a:extLst>
                    <a:ext uri="{9D8B030D-6E8A-4147-A177-3AD203B41FA5}">
                      <a16:colId xmlns:a16="http://schemas.microsoft.com/office/drawing/2014/main" val="3479686508"/>
                    </a:ext>
                  </a:extLst>
                </a:gridCol>
                <a:gridCol w="487915">
                  <a:extLst>
                    <a:ext uri="{9D8B030D-6E8A-4147-A177-3AD203B41FA5}">
                      <a16:colId xmlns:a16="http://schemas.microsoft.com/office/drawing/2014/main" val="1163652357"/>
                    </a:ext>
                  </a:extLst>
                </a:gridCol>
                <a:gridCol w="901199">
                  <a:extLst>
                    <a:ext uri="{9D8B030D-6E8A-4147-A177-3AD203B41FA5}">
                      <a16:colId xmlns:a16="http://schemas.microsoft.com/office/drawing/2014/main" val="1275784373"/>
                    </a:ext>
                  </a:extLst>
                </a:gridCol>
                <a:gridCol w="459796">
                  <a:extLst>
                    <a:ext uri="{9D8B030D-6E8A-4147-A177-3AD203B41FA5}">
                      <a16:colId xmlns:a16="http://schemas.microsoft.com/office/drawing/2014/main" val="447478609"/>
                    </a:ext>
                  </a:extLst>
                </a:gridCol>
                <a:gridCol w="763260">
                  <a:extLst>
                    <a:ext uri="{9D8B030D-6E8A-4147-A177-3AD203B41FA5}">
                      <a16:colId xmlns:a16="http://schemas.microsoft.com/office/drawing/2014/main" val="839702239"/>
                    </a:ext>
                  </a:extLst>
                </a:gridCol>
                <a:gridCol w="527099">
                  <a:extLst>
                    <a:ext uri="{9D8B030D-6E8A-4147-A177-3AD203B41FA5}">
                      <a16:colId xmlns:a16="http://schemas.microsoft.com/office/drawing/2014/main" val="2790080696"/>
                    </a:ext>
                  </a:extLst>
                </a:gridCol>
                <a:gridCol w="888521">
                  <a:extLst>
                    <a:ext uri="{9D8B030D-6E8A-4147-A177-3AD203B41FA5}">
                      <a16:colId xmlns:a16="http://schemas.microsoft.com/office/drawing/2014/main" val="2950422412"/>
                    </a:ext>
                  </a:extLst>
                </a:gridCol>
                <a:gridCol w="561500">
                  <a:extLst>
                    <a:ext uri="{9D8B030D-6E8A-4147-A177-3AD203B41FA5}">
                      <a16:colId xmlns:a16="http://schemas.microsoft.com/office/drawing/2014/main" val="1318804652"/>
                    </a:ext>
                  </a:extLst>
                </a:gridCol>
              </a:tblGrid>
              <a:tr h="6272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Presupuestal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Vigente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Comp.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Oblig.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 /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s-CO" sz="9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</a:t>
                      </a: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928413"/>
                  </a:ext>
                </a:extLst>
              </a:tr>
              <a:tr h="4284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Superior de la Judicatura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1,261,285.2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230,361.5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206,136.0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203,091.4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16.1%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1,030,923.7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8956519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Suprema de Justicia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315,451.0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89,445.5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79,995.8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79,948.9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226,005.5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02513578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de Estado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276,013.3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74,933.5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27.1%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72,106.6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26.1%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72,018.2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26.1%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201,079.8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10389614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Corte Constitucional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113,235.8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30,324.6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26.8%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27,652.2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24.4%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27,508.4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82,911.2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73.2%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47427455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Tribunales y Juzgados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5,879,639.6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1,706,279.4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29.0%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1,545,430.7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26.3%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1,537,262.2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26.1%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4,173,360.2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73077569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Comisión Nacional de Disciplina Judicial</a:t>
                      </a:r>
                      <a:endParaRPr lang="es-CO" sz="105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220,762.1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58,910.8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26.7%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53,370.0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24.2%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53,007.4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24.0%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161,851.3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22920313"/>
                  </a:ext>
                </a:extLst>
              </a:tr>
              <a:tr h="4832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Fondos Especiales y Otros Recursos Tesoro 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957,718.9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297,929.8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31.1%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14,222.6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1.5%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8,005.9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659,789.1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56380101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– Recursos Crédito  Externo- BID</a:t>
                      </a:r>
                      <a:endParaRPr lang="es-CO" sz="105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42,307.8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22.2%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2,348.4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2,337.3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148,665.1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77.8%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65632040"/>
                  </a:ext>
                </a:extLst>
              </a:tr>
              <a:tr h="3599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b="1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CO" sz="1050" b="1" u="sng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9,215,078.9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2,530,493.1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27.5%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2,001,262.3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21.7%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1,983,179.7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21.5%</a:t>
                      </a:r>
                    </a:p>
                  </a:txBody>
                  <a:tcPr marL="6350" marR="6350" marT="635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6,684,585.8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72.5%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303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Abril de  2024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7418F01-7505-4CC2-875D-5D8BEE7B3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070837"/>
              </p:ext>
            </p:extLst>
          </p:nvPr>
        </p:nvGraphicFramePr>
        <p:xfrm>
          <a:off x="1267364" y="1661378"/>
          <a:ext cx="8562436" cy="4565316"/>
        </p:xfrm>
        <a:graphic>
          <a:graphicData uri="http://schemas.openxmlformats.org/drawingml/2006/table">
            <a:tbl>
              <a:tblPr/>
              <a:tblGrid>
                <a:gridCol w="1990015">
                  <a:extLst>
                    <a:ext uri="{9D8B030D-6E8A-4147-A177-3AD203B41FA5}">
                      <a16:colId xmlns:a16="http://schemas.microsoft.com/office/drawing/2014/main" val="2960006817"/>
                    </a:ext>
                  </a:extLst>
                </a:gridCol>
                <a:gridCol w="772690">
                  <a:extLst>
                    <a:ext uri="{9D8B030D-6E8A-4147-A177-3AD203B41FA5}">
                      <a16:colId xmlns:a16="http://schemas.microsoft.com/office/drawing/2014/main" val="815038549"/>
                    </a:ext>
                  </a:extLst>
                </a:gridCol>
                <a:gridCol w="825731">
                  <a:extLst>
                    <a:ext uri="{9D8B030D-6E8A-4147-A177-3AD203B41FA5}">
                      <a16:colId xmlns:a16="http://schemas.microsoft.com/office/drawing/2014/main" val="3408720232"/>
                    </a:ext>
                  </a:extLst>
                </a:gridCol>
                <a:gridCol w="637680">
                  <a:extLst>
                    <a:ext uri="{9D8B030D-6E8A-4147-A177-3AD203B41FA5}">
                      <a16:colId xmlns:a16="http://schemas.microsoft.com/office/drawing/2014/main" val="2947933364"/>
                    </a:ext>
                  </a:extLst>
                </a:gridCol>
                <a:gridCol w="915573">
                  <a:extLst>
                    <a:ext uri="{9D8B030D-6E8A-4147-A177-3AD203B41FA5}">
                      <a16:colId xmlns:a16="http://schemas.microsoft.com/office/drawing/2014/main" val="2960274372"/>
                    </a:ext>
                  </a:extLst>
                </a:gridCol>
                <a:gridCol w="603906">
                  <a:extLst>
                    <a:ext uri="{9D8B030D-6E8A-4147-A177-3AD203B41FA5}">
                      <a16:colId xmlns:a16="http://schemas.microsoft.com/office/drawing/2014/main" val="2090796418"/>
                    </a:ext>
                  </a:extLst>
                </a:gridCol>
                <a:gridCol w="729299">
                  <a:extLst>
                    <a:ext uri="{9D8B030D-6E8A-4147-A177-3AD203B41FA5}">
                      <a16:colId xmlns:a16="http://schemas.microsoft.com/office/drawing/2014/main" val="1482663369"/>
                    </a:ext>
                  </a:extLst>
                </a:gridCol>
                <a:gridCol w="581587">
                  <a:extLst>
                    <a:ext uri="{9D8B030D-6E8A-4147-A177-3AD203B41FA5}">
                      <a16:colId xmlns:a16="http://schemas.microsoft.com/office/drawing/2014/main" val="1075315901"/>
                    </a:ext>
                  </a:extLst>
                </a:gridCol>
                <a:gridCol w="718047">
                  <a:extLst>
                    <a:ext uri="{9D8B030D-6E8A-4147-A177-3AD203B41FA5}">
                      <a16:colId xmlns:a16="http://schemas.microsoft.com/office/drawing/2014/main" val="2686214003"/>
                    </a:ext>
                  </a:extLst>
                </a:gridCol>
                <a:gridCol w="787908">
                  <a:extLst>
                    <a:ext uri="{9D8B030D-6E8A-4147-A177-3AD203B41FA5}">
                      <a16:colId xmlns:a16="http://schemas.microsoft.com/office/drawing/2014/main" val="184945945"/>
                    </a:ext>
                  </a:extLst>
                </a:gridCol>
              </a:tblGrid>
              <a:tr h="45823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Objeto del  Gasto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Apropiación Vigente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Compromisos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Obligaciones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Oblig./Apro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Pagos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Pago/Apro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sin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9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por  comprometer</a:t>
                      </a:r>
                      <a:endParaRPr lang="es-CO" sz="9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961" marR="7961" marT="796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123282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A-01-01 Gastos de Personal - Permanente *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6,480,394.4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1,758,690.0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27.1%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1,757,784.9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27.1%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1,749,711.5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27.0%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4,721,704.3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72.9%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298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A-01-02 Gastos de Personal - Temporal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225,954.0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14,902.2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6.6%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14,868.5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6.6%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14,790.4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6.5%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211,051.8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93.4%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739898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A-02 Adquisición Bienes y Servicios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552,093.1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326,339.7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59.1%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124,150.5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22.5%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122,476.5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22.2%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225,753.4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40.9%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18868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A-03 Transferencias corrientes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755,362.0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65,634.2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8.7%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63,728.9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8.4%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61,750.4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8.2%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689,727.8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91.3%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901754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A-07 Disminución de pasivos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14,270.0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1,822.2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12.8%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1,450.7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10.2%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1,399.8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9.8%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12,447.8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87.2%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71077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A-08 Gastos por tributos, multas, sanciones e intereses de mora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20,618.0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5,171.5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25.1%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5,012.4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24.3%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5,012.4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24.3%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15,446.5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74.9%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02836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Gastos De Funcionamiento 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2,172,559.9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effectLst/>
                          <a:latin typeface="Arial" panose="020B0604020202020204" pitchFamily="34" charset="0"/>
                        </a:rPr>
                        <a:t>27.0%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effectLst/>
                          <a:latin typeface="Arial" panose="020B0604020202020204" pitchFamily="34" charset="0"/>
                        </a:rPr>
                        <a:t>1,966,995.8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effectLst/>
                          <a:latin typeface="Arial" panose="020B0604020202020204" pitchFamily="34" charset="0"/>
                        </a:rPr>
                        <a:t>24.4%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effectLst/>
                          <a:latin typeface="Arial" panose="020B0604020202020204" pitchFamily="34" charset="0"/>
                        </a:rPr>
                        <a:t>1,955,140.9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effectLst/>
                          <a:latin typeface="Arial" panose="020B0604020202020204" pitchFamily="34" charset="0"/>
                        </a:rPr>
                        <a:t>24.3%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effectLst/>
                          <a:latin typeface="Arial" panose="020B0604020202020204" pitchFamily="34" charset="0"/>
                        </a:rPr>
                        <a:t>5,876,131.6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effectLst/>
                          <a:latin typeface="Arial" panose="020B0604020202020204" pitchFamily="34" charset="0"/>
                        </a:rPr>
                        <a:t>73.0%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255391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– Servicio de la Deuda Pública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17,695.6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 dirty="0"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976769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</a:t>
                      </a:r>
                      <a:r>
                        <a:rPr lang="es-ES" sz="105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Inversión – Fondos Especiales y Otros Recursos Tesoro </a:t>
                      </a:r>
                      <a:endParaRPr lang="es-CO" sz="1050" b="0" i="0" u="none" strike="noStrike" cap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957,718.9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297,929.8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31.1%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14,222.6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8,005.9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659,789.1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68.9%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385635"/>
                  </a:ext>
                </a:extLst>
              </a:tr>
              <a:tr h="3540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 Inversión – Recursos Crédito  Externo- BID</a:t>
                      </a:r>
                    </a:p>
                  </a:txBody>
                  <a:tcPr marL="8147" marR="8147" marT="814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42,307.8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22.2%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2,348.4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2,337.3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148,665.1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77.8%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66658"/>
                  </a:ext>
                </a:extLst>
              </a:tr>
              <a:tr h="1722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RAMA JUDICIAL</a:t>
                      </a:r>
                    </a:p>
                  </a:txBody>
                  <a:tcPr marL="8450" marR="8450" marT="84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9,215,078.9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2,530,493.1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sng" strike="noStrike">
                          <a:effectLst/>
                          <a:latin typeface="Arial" panose="020B0604020202020204" pitchFamily="34" charset="0"/>
                        </a:rPr>
                        <a:t>27.5%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2,001,262.3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sng" strike="noStrike">
                          <a:effectLst/>
                          <a:latin typeface="Arial" panose="020B0604020202020204" pitchFamily="34" charset="0"/>
                        </a:rPr>
                        <a:t>21.7%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1,983,179.7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sng" strike="noStrike">
                          <a:effectLst/>
                          <a:latin typeface="Arial" panose="020B0604020202020204" pitchFamily="34" charset="0"/>
                        </a:rPr>
                        <a:t>21.5%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6,684,585.8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sng" strike="noStrike" dirty="0">
                          <a:effectLst/>
                          <a:latin typeface="Arial" panose="020B0604020202020204" pitchFamily="34" charset="0"/>
                        </a:rPr>
                        <a:t>72.5%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601340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68000" y="6125228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6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600" dirty="0">
              <a:ea typeface="Times New Roman" panose="02020603050405020304" pitchFamily="18" charset="0"/>
            </a:endParaRPr>
          </a:p>
          <a:p>
            <a:endParaRPr lang="es-CO" sz="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3BAE47-83EC-4EEF-8276-025E64B6B1A8}"/>
              </a:ext>
            </a:extLst>
          </p:cNvPr>
          <p:cNvSpPr txBox="1"/>
          <p:nvPr/>
        </p:nvSpPr>
        <p:spPr>
          <a:xfrm>
            <a:off x="1161578" y="6386838"/>
            <a:ext cx="126437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800" dirty="0">
                <a:latin typeface="Arial" panose="020B0604020202020204" pitchFamily="34" charset="0"/>
                <a:cs typeface="Arial" panose="020B0604020202020204" pitchFamily="34" charset="0"/>
              </a:rPr>
              <a:t>Bloqueado:$535,294</a:t>
            </a:r>
          </a:p>
        </p:txBody>
      </p:sp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9049" y="1144503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Abril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460375"/>
              </p:ext>
            </p:extLst>
          </p:nvPr>
        </p:nvGraphicFramePr>
        <p:xfrm>
          <a:off x="1267362" y="2848167"/>
          <a:ext cx="8915402" cy="17520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7264">
                  <a:extLst>
                    <a:ext uri="{9D8B030D-6E8A-4147-A177-3AD203B41FA5}">
                      <a16:colId xmlns:a16="http://schemas.microsoft.com/office/drawing/2014/main" val="412667528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385257334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75451080"/>
                    </a:ext>
                  </a:extLst>
                </a:gridCol>
                <a:gridCol w="940279">
                  <a:extLst>
                    <a:ext uri="{9D8B030D-6E8A-4147-A177-3AD203B41FA5}">
                      <a16:colId xmlns:a16="http://schemas.microsoft.com/office/drawing/2014/main" val="2753357679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697242030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2706109542"/>
                    </a:ext>
                  </a:extLst>
                </a:gridCol>
                <a:gridCol w="776377">
                  <a:extLst>
                    <a:ext uri="{9D8B030D-6E8A-4147-A177-3AD203B41FA5}">
                      <a16:colId xmlns:a16="http://schemas.microsoft.com/office/drawing/2014/main" val="4184186"/>
                    </a:ext>
                  </a:extLst>
                </a:gridCol>
                <a:gridCol w="897147">
                  <a:extLst>
                    <a:ext uri="{9D8B030D-6E8A-4147-A177-3AD203B41FA5}">
                      <a16:colId xmlns:a16="http://schemas.microsoft.com/office/drawing/2014/main" val="1738338918"/>
                    </a:ext>
                  </a:extLst>
                </a:gridCol>
                <a:gridCol w="819510">
                  <a:extLst>
                    <a:ext uri="{9D8B030D-6E8A-4147-A177-3AD203B41FA5}">
                      <a16:colId xmlns:a16="http://schemas.microsoft.com/office/drawing/2014/main" val="4266169408"/>
                    </a:ext>
                  </a:extLst>
                </a:gridCol>
                <a:gridCol w="900741">
                  <a:extLst>
                    <a:ext uri="{9D8B030D-6E8A-4147-A177-3AD203B41FA5}">
                      <a16:colId xmlns:a16="http://schemas.microsoft.com/office/drawing/2014/main" val="3374068752"/>
                    </a:ext>
                  </a:extLst>
                </a:gridCol>
              </a:tblGrid>
              <a:tr h="850997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 y 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</a:t>
                      </a:r>
                    </a:p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Vigente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Compromisos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Ejecución nivel compromiso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Obligaciones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Pagos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Apropiación </a:t>
                      </a:r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 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Comprometer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912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Central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884,853.7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358,313.7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330,682.3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327,692.4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526,540.0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14152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Seccionales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4,313,941.7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1,814,246.2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1,636,313.5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1,627,448.5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2,499,695.5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797864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Bloqueados /Sin asignar</a:t>
                      </a:r>
                      <a:endParaRPr lang="es-CO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2,849,896.1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2,849,896.1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9193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105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CO" sz="105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2,172,559.9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1,966,995.8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1,955,140.9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5,876,131.6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5159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34111" y="1078001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Abril 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044772"/>
              </p:ext>
            </p:extLst>
          </p:nvPr>
        </p:nvGraphicFramePr>
        <p:xfrm>
          <a:off x="1398799" y="1710927"/>
          <a:ext cx="8650978" cy="4385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1257">
                  <a:extLst>
                    <a:ext uri="{9D8B030D-6E8A-4147-A177-3AD203B41FA5}">
                      <a16:colId xmlns:a16="http://schemas.microsoft.com/office/drawing/2014/main" val="3200691835"/>
                    </a:ext>
                  </a:extLst>
                </a:gridCol>
                <a:gridCol w="1097143">
                  <a:extLst>
                    <a:ext uri="{9D8B030D-6E8A-4147-A177-3AD203B41FA5}">
                      <a16:colId xmlns:a16="http://schemas.microsoft.com/office/drawing/2014/main" val="2834301987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589546572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3047504635"/>
                    </a:ext>
                  </a:extLst>
                </a:gridCol>
                <a:gridCol w="658286">
                  <a:extLst>
                    <a:ext uri="{9D8B030D-6E8A-4147-A177-3AD203B41FA5}">
                      <a16:colId xmlns:a16="http://schemas.microsoft.com/office/drawing/2014/main" val="3109433410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3810587988"/>
                    </a:ext>
                  </a:extLst>
                </a:gridCol>
                <a:gridCol w="658286">
                  <a:extLst>
                    <a:ext uri="{9D8B030D-6E8A-4147-A177-3AD203B41FA5}">
                      <a16:colId xmlns:a16="http://schemas.microsoft.com/office/drawing/2014/main" val="4231110714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3383842504"/>
                    </a:ext>
                  </a:extLst>
                </a:gridCol>
                <a:gridCol w="658286">
                  <a:extLst>
                    <a:ext uri="{9D8B030D-6E8A-4147-A177-3AD203B41FA5}">
                      <a16:colId xmlns:a16="http://schemas.microsoft.com/office/drawing/2014/main" val="3320513915"/>
                    </a:ext>
                  </a:extLst>
                </a:gridCol>
                <a:gridCol w="847544">
                  <a:extLst>
                    <a:ext uri="{9D8B030D-6E8A-4147-A177-3AD203B41FA5}">
                      <a16:colId xmlns:a16="http://schemas.microsoft.com/office/drawing/2014/main" val="2582831171"/>
                    </a:ext>
                  </a:extLst>
                </a:gridCol>
              </a:tblGrid>
              <a:tr h="3514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 dirty="0">
                          <a:effectLst/>
                        </a:rPr>
                        <a:t>Nivel Central y Seccionales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Apropiación. Vigente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Compromiso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compromisos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Obligaciones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Obligaciones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pagos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Apropiación  por Comprometer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% Por comprometer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20" marR="8920" marT="8920" marB="0" anchor="ctr"/>
                </a:tc>
                <a:extLst>
                  <a:ext uri="{0D108BD9-81ED-4DB2-BD59-A6C34878D82A}">
                    <a16:rowId xmlns:a16="http://schemas.microsoft.com/office/drawing/2014/main" val="138432038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GESTION GENERAL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884,853.7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358,313.7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330,682.3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327,692.4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526,540.0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13677544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BOGOTA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730,136.3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255,277.1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217,380.4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209,906.8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474,859.1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5290747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MEDELLIN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563,654.0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261,618.3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228,677.8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228,515.7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302,035.7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5296427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CALI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366,779.6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155,756.2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143,778.4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143,771.0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211,023.4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31816928"/>
                  </a:ext>
                </a:extLst>
              </a:tr>
              <a:tr h="20873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CUNDINAMARCA - AMAZONAS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288,359.3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119,077.4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108,945.9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108,888.7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169,281.9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00748189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BUCARAMANGA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238,527.1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100,418.5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92,294.4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91,969.7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138,108.6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9632534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TUNJA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212,099.2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92,830.0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86,352.9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86,346.5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119,269.2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56.2%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07092064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BARRANQUILLA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185,122.8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85,070.7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79,718.4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79,666.7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100,052.1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92619295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CARTAGENA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168,035.5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70,997.5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64,756.8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64,552.7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97,038.0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7284558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PASTO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166,107.1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80,413.5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73,320.3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73,320.3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85,693.6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09688845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NEIVA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166,001.4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68,299.4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63,792.7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63,414.8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97,702.0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82451226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CUCUTA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156,977.3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67,096.1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62,841.0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62,794.7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89,881.2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0214283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IBAGUE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154,743.2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65,769.0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60,052.0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60,048.0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88,974.2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32075776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VILLAVICENCIO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120,264.5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50,991.2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46,557.1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46,530.4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69,273.3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57.6%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239691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MANIZALES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116,840.2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50,319.8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45,583.7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45,578.6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66,520.4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5862733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VALLEDUPAR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113,145.7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54,559.0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48,607.3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48,603.9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58,586.7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51.8%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98311409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SANTA MARTA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106,755.3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44,715.7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41,343.9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41,335.9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62,039.6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58.1%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6881322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POPAYAN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104,990.0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44,422.2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41,022.1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41,022.1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60,567.8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57.7%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2172290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MONTERIA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91,650.3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40,114.2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35,239.8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35,239.8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51,536.1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56.2%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08041689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PEREIRA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89,247.8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37,952.2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33,723.7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33,624.7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51,295.6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1709236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SINCELEJO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74,004.0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30,870.2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26,929.3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26,924.0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43,133.8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15706438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ARMENIA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65,674.8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27,368.7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25,351.1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25,351.1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38,306.0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58.3%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5446621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RIOHACHA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33,674.3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10,141.9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9,927.0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9,924.9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23,532.5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69.9%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34530607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SECCIONAL QUIBDO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1,151.7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984.6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85.5%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49420917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Sin asignar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2,849,896.1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2,849,896.1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16112472"/>
                  </a:ext>
                </a:extLst>
              </a:tr>
              <a:tr h="15164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7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Total general 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8,048,691.5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2,172,559.9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1,966,995.8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1,955,140.9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24.3%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800" b="1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5,876,131.6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73.0%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16413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347713" y="2639683"/>
            <a:ext cx="664234" cy="1768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redondeado 2"/>
          <p:cNvSpPr/>
          <p:nvPr/>
        </p:nvSpPr>
        <p:spPr>
          <a:xfrm>
            <a:off x="7643004" y="2562045"/>
            <a:ext cx="724619" cy="1846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Abril 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9B38837-6312-4AF7-B500-4E13C6102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60697"/>
              </p:ext>
            </p:extLst>
          </p:nvPr>
        </p:nvGraphicFramePr>
        <p:xfrm>
          <a:off x="1384300" y="2886075"/>
          <a:ext cx="9423400" cy="1384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8225803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3956408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876252323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393470919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29107620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22100544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7920585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28526064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5267938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1324066737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200" u="none" strike="noStrike" dirty="0">
                          <a:effectLst/>
                        </a:rPr>
                        <a:t>Nivel Central y Seccionales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 err="1">
                          <a:effectLst/>
                        </a:rPr>
                        <a:t>Apr</a:t>
                      </a:r>
                      <a:r>
                        <a:rPr lang="es-MX" sz="1200" u="none" strike="noStrike" dirty="0">
                          <a:effectLst/>
                        </a:rPr>
                        <a:t>. Vigente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Compromiso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% Ejecución nivel compromiso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Obligación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% Ejecución efectiva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Pagos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% Ejecución nivel pagos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Saldo por ejecutar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% Por ejecutar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24753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Nivel Central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 dirty="0">
                          <a:effectLst/>
                        </a:rPr>
                        <a:t>608,535.9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 dirty="0">
                          <a:effectLst/>
                        </a:rPr>
                        <a:t>285,431.5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46.9%</a:t>
                      </a:r>
                      <a:endParaRPr lang="es-MX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13,819.5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2.3%</a:t>
                      </a:r>
                      <a:endParaRPr lang="es-MX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7,613.5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1.3%</a:t>
                      </a:r>
                      <a:endParaRPr lang="es-MX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 dirty="0">
                          <a:effectLst/>
                        </a:rPr>
                        <a:t>323,104.4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53.1%</a:t>
                      </a:r>
                      <a:endParaRPr lang="es-MX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8403320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BID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190,972.9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42,307.8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22.2%</a:t>
                      </a:r>
                      <a:endParaRPr lang="es-MX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 dirty="0">
                          <a:effectLst/>
                        </a:rPr>
                        <a:t>2,348.4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1.2%</a:t>
                      </a:r>
                      <a:endParaRPr lang="es-MX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 dirty="0">
                          <a:effectLst/>
                        </a:rPr>
                        <a:t>2,337.3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1.2%</a:t>
                      </a:r>
                      <a:endParaRPr lang="es-MX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148,665.1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77.8%</a:t>
                      </a:r>
                      <a:endParaRPr lang="es-MX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38779496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Seccionales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180,183.0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12,498.3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6.9%</a:t>
                      </a:r>
                      <a:endParaRPr lang="es-MX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403.1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0.2%</a:t>
                      </a:r>
                      <a:endParaRPr lang="es-MX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 dirty="0">
                          <a:effectLst/>
                        </a:rPr>
                        <a:t>392.4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 dirty="0">
                          <a:effectLst/>
                        </a:rPr>
                        <a:t>0.2%</a:t>
                      </a:r>
                      <a:endParaRPr lang="es-MX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167,684.7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u="none" strike="noStrike">
                          <a:effectLst/>
                        </a:rPr>
                        <a:t>93.1%</a:t>
                      </a:r>
                      <a:endParaRPr lang="es-MX" sz="12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08503948"/>
                  </a:ext>
                </a:extLst>
              </a:tr>
              <a:tr h="12700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Sin asignar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 dirty="0">
                          <a:effectLst/>
                        </a:rPr>
                        <a:t>169,000.0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0.0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0.0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0.0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0.0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0.0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 dirty="0">
                          <a:effectLst/>
                        </a:rPr>
                        <a:t>0.0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 dirty="0">
                          <a:effectLst/>
                        </a:rPr>
                        <a:t>169,000.0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u="none" strike="noStrike">
                          <a:effectLst/>
                        </a:rPr>
                        <a:t>0.0</a:t>
                      </a:r>
                      <a:endParaRPr lang="es-MX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9009290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es-MX" sz="1200" u="none" strike="noStrike" dirty="0">
                          <a:effectLst/>
                        </a:rPr>
                        <a:t>Total </a:t>
                      </a:r>
                      <a:endParaRPr lang="es-MX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1,148,691.8</a:t>
                      </a:r>
                      <a:endParaRPr lang="es-MX" sz="1200" b="1" i="0" u="sng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340,237.6</a:t>
                      </a:r>
                      <a:endParaRPr lang="es-MX" sz="1200" b="1" i="0" u="sng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29.6%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16,571.0</a:t>
                      </a:r>
                      <a:endParaRPr lang="es-MX" sz="1200" b="1" i="0" u="sng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1.4%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10,343.2</a:t>
                      </a:r>
                      <a:endParaRPr lang="es-MX" sz="1200" b="1" i="0" u="sng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0.9%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200" b="1" u="sng" strike="noStrike" dirty="0">
                          <a:solidFill>
                            <a:srgbClr val="FF0000"/>
                          </a:solidFill>
                          <a:effectLst/>
                        </a:rPr>
                        <a:t>808,454.2</a:t>
                      </a:r>
                      <a:endParaRPr lang="es-MX" sz="1200" b="1" i="0" u="sng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70.4%</a:t>
                      </a:r>
                      <a:endParaRPr lang="es-MX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07273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333555"/>
              </p:ext>
            </p:extLst>
          </p:nvPr>
        </p:nvGraphicFramePr>
        <p:xfrm>
          <a:off x="775265" y="1954924"/>
          <a:ext cx="9962073" cy="4230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6872">
                  <a:extLst>
                    <a:ext uri="{9D8B030D-6E8A-4147-A177-3AD203B41FA5}">
                      <a16:colId xmlns:a16="http://schemas.microsoft.com/office/drawing/2014/main" val="3265057757"/>
                    </a:ext>
                  </a:extLst>
                </a:gridCol>
                <a:gridCol w="1793910">
                  <a:extLst>
                    <a:ext uri="{9D8B030D-6E8A-4147-A177-3AD203B41FA5}">
                      <a16:colId xmlns:a16="http://schemas.microsoft.com/office/drawing/2014/main" val="1630937510"/>
                    </a:ext>
                  </a:extLst>
                </a:gridCol>
                <a:gridCol w="988852">
                  <a:extLst>
                    <a:ext uri="{9D8B030D-6E8A-4147-A177-3AD203B41FA5}">
                      <a16:colId xmlns:a16="http://schemas.microsoft.com/office/drawing/2014/main" val="31406728"/>
                    </a:ext>
                  </a:extLst>
                </a:gridCol>
                <a:gridCol w="736329">
                  <a:extLst>
                    <a:ext uri="{9D8B030D-6E8A-4147-A177-3AD203B41FA5}">
                      <a16:colId xmlns:a16="http://schemas.microsoft.com/office/drawing/2014/main" val="1653796934"/>
                    </a:ext>
                  </a:extLst>
                </a:gridCol>
                <a:gridCol w="636104">
                  <a:extLst>
                    <a:ext uri="{9D8B030D-6E8A-4147-A177-3AD203B41FA5}">
                      <a16:colId xmlns:a16="http://schemas.microsoft.com/office/drawing/2014/main" val="2811487995"/>
                    </a:ext>
                  </a:extLst>
                </a:gridCol>
                <a:gridCol w="564543">
                  <a:extLst>
                    <a:ext uri="{9D8B030D-6E8A-4147-A177-3AD203B41FA5}">
                      <a16:colId xmlns:a16="http://schemas.microsoft.com/office/drawing/2014/main" val="3570263840"/>
                    </a:ext>
                  </a:extLst>
                </a:gridCol>
                <a:gridCol w="556591">
                  <a:extLst>
                    <a:ext uri="{9D8B030D-6E8A-4147-A177-3AD203B41FA5}">
                      <a16:colId xmlns:a16="http://schemas.microsoft.com/office/drawing/2014/main" val="4218869863"/>
                    </a:ext>
                  </a:extLst>
                </a:gridCol>
                <a:gridCol w="492981">
                  <a:extLst>
                    <a:ext uri="{9D8B030D-6E8A-4147-A177-3AD203B41FA5}">
                      <a16:colId xmlns:a16="http://schemas.microsoft.com/office/drawing/2014/main" val="1884076416"/>
                    </a:ext>
                  </a:extLst>
                </a:gridCol>
                <a:gridCol w="565580">
                  <a:extLst>
                    <a:ext uri="{9D8B030D-6E8A-4147-A177-3AD203B41FA5}">
                      <a16:colId xmlns:a16="http://schemas.microsoft.com/office/drawing/2014/main" val="1226139622"/>
                    </a:ext>
                  </a:extLst>
                </a:gridCol>
                <a:gridCol w="444235">
                  <a:extLst>
                    <a:ext uri="{9D8B030D-6E8A-4147-A177-3AD203B41FA5}">
                      <a16:colId xmlns:a16="http://schemas.microsoft.com/office/drawing/2014/main" val="2777358461"/>
                    </a:ext>
                  </a:extLst>
                </a:gridCol>
                <a:gridCol w="595727">
                  <a:extLst>
                    <a:ext uri="{9D8B030D-6E8A-4147-A177-3AD203B41FA5}">
                      <a16:colId xmlns:a16="http://schemas.microsoft.com/office/drawing/2014/main" val="2004647393"/>
                    </a:ext>
                  </a:extLst>
                </a:gridCol>
                <a:gridCol w="429992">
                  <a:extLst>
                    <a:ext uri="{9D8B030D-6E8A-4147-A177-3AD203B41FA5}">
                      <a16:colId xmlns:a16="http://schemas.microsoft.com/office/drawing/2014/main" val="1069815034"/>
                    </a:ext>
                  </a:extLst>
                </a:gridCol>
                <a:gridCol w="564542">
                  <a:extLst>
                    <a:ext uri="{9D8B030D-6E8A-4147-A177-3AD203B41FA5}">
                      <a16:colId xmlns:a16="http://schemas.microsoft.com/office/drawing/2014/main" val="3633625489"/>
                    </a:ext>
                  </a:extLst>
                </a:gridCol>
                <a:gridCol w="535815">
                  <a:extLst>
                    <a:ext uri="{9D8B030D-6E8A-4147-A177-3AD203B41FA5}">
                      <a16:colId xmlns:a16="http://schemas.microsoft.com/office/drawing/2014/main" val="1952112601"/>
                    </a:ext>
                  </a:extLst>
                </a:gridCol>
              </a:tblGrid>
              <a:tr h="508482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600" u="none" strike="noStrike">
                          <a:effectLst/>
                        </a:rPr>
                        <a:t>DEPENDENCIA EJECCUTORA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600" u="none" strike="noStrike">
                          <a:effectLst/>
                        </a:rPr>
                        <a:t>PROYECTO 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600" u="none" strike="noStrike">
                          <a:effectLst/>
                        </a:rPr>
                        <a:t>NIVEL CENTRAL Y SECCIONALES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 dirty="0">
                          <a:effectLst/>
                        </a:rPr>
                        <a:t>APR. VIGENTE</a:t>
                      </a:r>
                      <a:endParaRPr lang="es-CO" sz="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COMPROMISO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% EJECUCIÓN NIVEL COMPROMISO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OBLIGACION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% EJECUCIÓN EFECTIVA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PAGOS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% EJECUCIÓN NIVEL PAGOS</a:t>
                      </a:r>
                      <a:endParaRPr lang="es-CO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SALDO POR EJECUTAR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% POR EJECUTAR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600" u="none" strike="noStrike">
                          <a:effectLst/>
                        </a:rPr>
                        <a:t>Saldos por ejecutar en Seccionales</a:t>
                      </a:r>
                      <a:endParaRPr lang="es-MX" sz="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600" u="none" strike="noStrike">
                          <a:effectLst/>
                        </a:rPr>
                        <a:t>Saldos por ejecutar NC</a:t>
                      </a:r>
                      <a:endParaRPr lang="es-CO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ctr"/>
                </a:tc>
                <a:extLst>
                  <a:ext uri="{0D108BD9-81ED-4DB2-BD59-A6C34878D82A}">
                    <a16:rowId xmlns:a16="http://schemas.microsoft.com/office/drawing/2014/main" val="2855963510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URNA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FORTALECIMIENTO DE LA UNIDAD DE REGISTRO NACIONAL DE ABOGADOS Y AUXILIARES DE LA JUSTICIA, SISTEMAS DE CONTROL E INFORMACIÓN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C-2701-0800-21-20111D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12,253.4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11,651.1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602.4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602.4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44251356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CONSTRUCCIÓN Y DOTACIÓN DEL PALACIO DE JUSTICIA DE   MEDELLÍN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C-2701-0800-23-20111D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37,100.0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88807319"/>
                  </a:ext>
                </a:extLst>
              </a:tr>
              <a:tr h="377773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GPE DE INFRAESTRUCTURA- UND INFRAEST.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CONSTRUCCIÓN Y DOTACIÓN DE INFRAESTRUCTURA FÍSICA ASOCIADA A LA PRESTACIÓN DEL SERVICIO DE JUSTICIA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C-2701-0800-25-20111D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27,500.8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27,227.5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273.3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273.3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73573559"/>
                  </a:ext>
                </a:extLst>
              </a:tr>
              <a:tr h="429112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ESCUELA JUDICIAL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MX" sz="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C-2701-0800-29-20111D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4,196.3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86340979"/>
                  </a:ext>
                </a:extLst>
              </a:tr>
              <a:tr h="377773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TRANSFORMACIÓN DIGITAL E INFORMATICA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C-2701-0800-36-20111A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284,470.6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114,951.0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13,274.4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4.7%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7,239.1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169,519.7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59.6%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169,519.7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2601181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GPE DE INFRAEST.- UND INFRAEST. - ADTIVA - OSEG</a:t>
                      </a:r>
                      <a:endParaRPr lang="es-CO" sz="7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MODERNIZACIÓN DE LA INFRAESTRUCTURA FÍSICA DE LA RAMA JUDICIAL COMO INSTRUMENTO ESTRATÉGICO DE ACCESO A LA JUSTICIA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C-2701-0800-37-20111D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203,197.4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8,331.5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194,865.9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95.9%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119,842.0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75,023.9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8222512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UNIDAD DE ANALISIS Y DESARROLLO ESTADISTICO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DEL SISTEMA DE GOBIERNO BASADO EN EVIDENCIA PARA UNA GOBERNANZA CONFIABLE Y GERENCIAL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C-2701-0800-38-20111D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8,600.0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81911768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UND RRRHH - CARRERA JUDICIAL - ESCUELA JUDICIAL - OSEG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MEJORAMIENTO DE LA GESTIÓN DEL TALENTO HUMANO PARA FORTALECER LA INTEGRIDAD, EL CONOCIMIENTO, EL BIENESTAR Y LA SEGURIDAD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C-2701-0800-39-20111D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54,105.6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24,020.1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514.4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503.7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30,085.6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55.6%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11,114.5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18,971.0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20874592"/>
                  </a:ext>
                </a:extLst>
              </a:tr>
              <a:tr h="259944"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UNIDAD DE TRANSF. DIGITAL E INFORMATICA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C-2701-0800-40-20111A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315,714.7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71,318.8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244,395.9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77.4%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35,348.2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209,047.8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25914719"/>
                  </a:ext>
                </a:extLst>
              </a:tr>
              <a:tr h="284878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CENTRO DE DOCUMENTACION - OFICINA DE COMUNICACIONES Y UDAE</a:t>
                      </a:r>
                      <a:endParaRPr lang="es-MX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FORTALECIMIENTO DE MECANISMOS DE JUSTICIA ABIERTA Y GESTIÓN DE LA CALIDAD – SIGCMA- DE LA RAMA JUDICIAL A NIVEL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C-2701-0800-41-20111D</a:t>
                      </a:r>
                      <a:endParaRPr lang="es-CO" sz="7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10,580.0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3,330.0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7,250.0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68.5%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1,380.0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5,870.0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94546688"/>
                  </a:ext>
                </a:extLst>
              </a:tr>
              <a:tr h="17536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TRANSFORMACIÓN DIGITAL DE LA RAMA JUDICIAL NACIONAL</a:t>
                      </a:r>
                      <a:endParaRPr lang="es-MX" sz="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u="none" strike="noStrike" dirty="0">
                          <a:effectLst/>
                        </a:rPr>
                        <a:t>BID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190,972.9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42,307.8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2,348.4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2,337.3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148,665.1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77.8%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148,665.1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15741764"/>
                  </a:ext>
                </a:extLst>
              </a:tr>
              <a:tr h="118971"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600" u="none" strike="noStrike">
                          <a:effectLst/>
                        </a:rPr>
                        <a:t> 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600" u="none" strike="noStrike">
                          <a:effectLst/>
                        </a:rPr>
                        <a:t> </a:t>
                      </a:r>
                      <a:endParaRPr lang="es-CO" sz="6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O" sz="700" b="1" u="sng" strike="noStrike" dirty="0">
                          <a:effectLst/>
                        </a:rPr>
                        <a:t>Total general</a:t>
                      </a:r>
                      <a:endParaRPr lang="es-CO" sz="7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95" marR="6695" marT="66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1,148,691.8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340,237.6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29.6%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16,571.0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10,343.2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808,454.2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70.4%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167,684.7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640,769.5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98594668"/>
                  </a:ext>
                </a:extLst>
              </a:tr>
            </a:tbl>
          </a:graphicData>
        </a:graphic>
      </p:graphicFrame>
      <p:sp>
        <p:nvSpPr>
          <p:cNvPr id="13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Abril  de  2024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65525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0893" y="1012983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a Abril  de  2024 – Horizonte de ejecución 10 meses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800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800" dirty="0">
              <a:ea typeface="Times New Roman" panose="02020603050405020304" pitchFamily="18" charset="0"/>
            </a:endParaRPr>
          </a:p>
          <a:p>
            <a:endParaRPr lang="es-CO" sz="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EF7E7B-8FA1-4AEA-B684-918802C36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93" y="1453725"/>
            <a:ext cx="8148774" cy="498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FC8DA5-2E41-45E5-9502-5D149498A042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28603d8a-9efa-47f7-9310-b65af995be84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fbf56f25-cbbb-4cbe-ae8a-427ea759e049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8231</TotalTime>
  <Words>2372</Words>
  <Application>Microsoft Office PowerPoint</Application>
  <PresentationFormat>Panorámica</PresentationFormat>
  <Paragraphs>1131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Calibri</vt:lpstr>
      <vt:lpstr>Montserrat Medium</vt:lpstr>
      <vt:lpstr>Arial</vt:lpstr>
      <vt:lpstr>Montserrat Light</vt:lpstr>
      <vt:lpstr>Arial Narrow</vt:lpstr>
      <vt:lpstr>Montserrat</vt:lpstr>
      <vt:lpstr>Montserrat SemiBold</vt:lpstr>
      <vt:lpstr>Calibri Light</vt:lpstr>
      <vt:lpstr>Trebuchet MS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William Leonidas Hernandez Malagon</cp:lastModifiedBy>
  <cp:revision>583</cp:revision>
  <cp:lastPrinted>2024-05-02T20:20:52Z</cp:lastPrinted>
  <dcterms:created xsi:type="dcterms:W3CDTF">2022-07-27T10:12:18Z</dcterms:created>
  <dcterms:modified xsi:type="dcterms:W3CDTF">2024-05-03T13:49:52Z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