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2"/>
  </p:notesMasterIdLst>
  <p:sldIdLst>
    <p:sldId id="256" r:id="rId5"/>
    <p:sldId id="460" r:id="rId6"/>
    <p:sldId id="490" r:id="rId7"/>
    <p:sldId id="461" r:id="rId8"/>
    <p:sldId id="491" r:id="rId9"/>
    <p:sldId id="478" r:id="rId10"/>
    <p:sldId id="482" r:id="rId11"/>
    <p:sldId id="484" r:id="rId12"/>
    <p:sldId id="489" r:id="rId13"/>
    <p:sldId id="468" r:id="rId14"/>
    <p:sldId id="469" r:id="rId15"/>
    <p:sldId id="470" r:id="rId16"/>
    <p:sldId id="472" r:id="rId17"/>
    <p:sldId id="471" r:id="rId18"/>
    <p:sldId id="473" r:id="rId19"/>
    <p:sldId id="475" r:id="rId20"/>
    <p:sldId id="486" r:id="rId21"/>
  </p:sldIdLst>
  <p:sldSz cx="12192000" cy="6858000"/>
  <p:notesSz cx="7004050" cy="92964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Light" panose="00000400000000000000" pitchFamily="2" charset="0"/>
      <p:regular r:id="rId37"/>
      <p:italic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Montserrat SemiBold" panose="00000700000000000000" pitchFamily="2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90"/>
            <p14:sldId id="461"/>
            <p14:sldId id="491"/>
            <p14:sldId id="478"/>
            <p14:sldId id="482"/>
            <p14:sldId id="484"/>
            <p14:sldId id="489"/>
            <p14:sldId id="468"/>
            <p14:sldId id="469"/>
            <p14:sldId id="470"/>
            <p14:sldId id="472"/>
            <p14:sldId id="471"/>
            <p14:sldId id="473"/>
            <p14:sldId id="475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5707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ejecucion%20julio%20de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ejecucion%20julio%20de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ejecucion%20presupuestal%20reserva%202023%20%20a%20Julio%20de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Rama Judicial 2024</a:t>
            </a:r>
          </a:p>
          <a:p>
            <a:pPr>
              <a:defRPr/>
            </a:pPr>
            <a:r>
              <a:rPr lang="en-US" sz="1600" b="1"/>
              <a:t>Apropiación por</a:t>
            </a:r>
            <a:r>
              <a:rPr lang="en-US" sz="1600" b="1" baseline="0"/>
              <a:t> Unidad Ejecutora</a:t>
            </a:r>
            <a:endParaRPr lang="en-US" sz="1600" b="1"/>
          </a:p>
        </c:rich>
      </c:tx>
      <c:layout>
        <c:manualLayout>
          <c:xMode val="edge"/>
          <c:yMode val="edge"/>
          <c:x val="0.36345049176545241"/>
          <c:y val="0.89696969696969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681805892983694E-2"/>
          <c:y val="8.4783469358522379E-2"/>
          <c:w val="0.84263638821403264"/>
          <c:h val="0.83043306128295524"/>
        </c:manualLayout>
      </c:layout>
      <c:pie3DChart>
        <c:varyColors val="1"/>
        <c:ser>
          <c:idx val="0"/>
          <c:order val="0"/>
          <c:tx>
            <c:strRef>
              <c:f>'Unidad Ejecutora'!$I$25</c:f>
              <c:strCache>
                <c:ptCount val="1"/>
                <c:pt idx="0">
                  <c:v>Apropiación Vigente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A9E-4795-9930-766E657D4F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A9E-4795-9930-766E657D4F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A9E-4795-9930-766E657D4F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A9E-4795-9930-766E657D4F2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A9E-4795-9930-766E657D4F2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A9E-4795-9930-766E657D4F2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A9E-4795-9930-766E657D4F2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A9E-4795-9930-766E657D4F2B}"/>
              </c:ext>
            </c:extLst>
          </c:dPt>
          <c:dLbls>
            <c:dLbl>
              <c:idx val="0"/>
              <c:layout>
                <c:manualLayout>
                  <c:x val="-4.899332963748654E-3"/>
                  <c:y val="-2.756244754100295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9E-4795-9930-766E657D4F2B}"/>
                </c:ext>
              </c:extLst>
            </c:dLbl>
            <c:dLbl>
              <c:idx val="1"/>
              <c:layout>
                <c:manualLayout>
                  <c:x val="2.8308730639439301E-2"/>
                  <c:y val="-0.1132464805535671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9E-4795-9930-766E657D4F2B}"/>
                </c:ext>
              </c:extLst>
            </c:dLbl>
            <c:dLbl>
              <c:idx val="2"/>
              <c:layout>
                <c:manualLayout>
                  <c:x val="-8.3388218897607511E-4"/>
                  <c:y val="-6.444158105475325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9E-4795-9930-766E657D4F2B}"/>
                </c:ext>
              </c:extLst>
            </c:dLbl>
            <c:dLbl>
              <c:idx val="3"/>
              <c:layout>
                <c:manualLayout>
                  <c:x val="-7.9109342101478834E-4"/>
                  <c:y val="3.469848087170921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9E-4795-9930-766E657D4F2B}"/>
                </c:ext>
              </c:extLst>
            </c:dLbl>
            <c:dLbl>
              <c:idx val="4"/>
              <c:layout>
                <c:manualLayout>
                  <c:x val="-0.16884672205185752"/>
                  <c:y val="-4.703915120026823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9E-4795-9930-766E657D4F2B}"/>
                </c:ext>
              </c:extLst>
            </c:dLbl>
            <c:dLbl>
              <c:idx val="5"/>
              <c:layout>
                <c:manualLayout>
                  <c:x val="-8.8715786679059258E-2"/>
                  <c:y val="-4.190833828081558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9E-4795-9930-766E657D4F2B}"/>
                </c:ext>
              </c:extLst>
            </c:dLbl>
            <c:dLbl>
              <c:idx val="6"/>
              <c:layout>
                <c:manualLayout>
                  <c:x val="4.759580378528536E-3"/>
                  <c:y val="-2.739575912774585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A9E-4795-9930-766E657D4F2B}"/>
                </c:ext>
              </c:extLst>
            </c:dLbl>
            <c:dLbl>
              <c:idx val="7"/>
              <c:layout>
                <c:manualLayout>
                  <c:x val="3.1594140824677659E-2"/>
                  <c:y val="-0.2818475604322865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A9E-4795-9930-766E657D4F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'Unidad Ejecutora'!$H$26:$H$33</c:f>
              <c:strCache>
                <c:ptCount val="8"/>
                <c:pt idx="0">
                  <c:v>Consejo Superior de la Judicatura</c:v>
                </c:pt>
                <c:pt idx="1">
                  <c:v>Corte Suprema de Justicia</c:v>
                </c:pt>
                <c:pt idx="2">
                  <c:v>Consejo de Estado</c:v>
                </c:pt>
                <c:pt idx="3">
                  <c:v>Corte Constitucional</c:v>
                </c:pt>
                <c:pt idx="4">
                  <c:v>Tribunales y Juzgados</c:v>
                </c:pt>
                <c:pt idx="5">
                  <c:v>Comisión Nacional de Disciplina Judicial</c:v>
                </c:pt>
                <c:pt idx="6">
                  <c:v>Inversión – Ordinaria</c:v>
                </c:pt>
                <c:pt idx="7">
                  <c:v>Inversión –BID</c:v>
                </c:pt>
              </c:strCache>
            </c:strRef>
          </c:cat>
          <c:val>
            <c:numRef>
              <c:f>'Unidad Ejecutora'!$I$26:$I$33</c:f>
              <c:numCache>
                <c:formatCode>#,##0.0,,</c:formatCode>
                <c:ptCount val="8"/>
                <c:pt idx="0">
                  <c:v>1224849585681</c:v>
                </c:pt>
                <c:pt idx="1">
                  <c:v>306451040998</c:v>
                </c:pt>
                <c:pt idx="2">
                  <c:v>270813299071</c:v>
                </c:pt>
                <c:pt idx="3">
                  <c:v>108972069620</c:v>
                </c:pt>
                <c:pt idx="4">
                  <c:v>5930679682932</c:v>
                </c:pt>
                <c:pt idx="5">
                  <c:v>224621399834</c:v>
                </c:pt>
                <c:pt idx="6">
                  <c:v>957718898585</c:v>
                </c:pt>
                <c:pt idx="7">
                  <c:v>190972919301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A9E-4795-9930-766E657D4F2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Rama Judicial 2024</a:t>
            </a:r>
          </a:p>
          <a:p>
            <a:pPr>
              <a:defRPr/>
            </a:pPr>
            <a:r>
              <a:rPr lang="en-US" sz="1600" b="1"/>
              <a:t>Apropiación por</a:t>
            </a:r>
            <a:r>
              <a:rPr lang="en-US" sz="1600" b="1" baseline="0"/>
              <a:t> Concepto de Gasto</a:t>
            </a:r>
            <a:endParaRPr lang="en-US" sz="1600" b="1"/>
          </a:p>
        </c:rich>
      </c:tx>
      <c:layout>
        <c:manualLayout>
          <c:xMode val="edge"/>
          <c:yMode val="edge"/>
          <c:x val="0.33115688795781256"/>
          <c:y val="0.88079635604406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681805892983694E-2"/>
          <c:y val="8.4783469358522379E-2"/>
          <c:w val="0.84263638821403264"/>
          <c:h val="0.83043306128295524"/>
        </c:manualLayout>
      </c:layout>
      <c:pie3DChart>
        <c:varyColors val="1"/>
        <c:ser>
          <c:idx val="0"/>
          <c:order val="0"/>
          <c:tx>
            <c:strRef>
              <c:f>Objeto!$B$65</c:f>
              <c:strCache>
                <c:ptCount val="1"/>
                <c:pt idx="0">
                  <c:v> Valor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86B-486D-A60E-FAE9AE6016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86B-486D-A60E-FAE9AE6016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86B-486D-A60E-FAE9AE6016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86B-486D-A60E-FAE9AE6016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86B-486D-A60E-FAE9AE60161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86B-486D-A60E-FAE9AE60161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86B-486D-A60E-FAE9AE60161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86B-486D-A60E-FAE9AE60161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86B-486D-A60E-FAE9AE601610}"/>
              </c:ext>
            </c:extLst>
          </c:dPt>
          <c:dLbls>
            <c:dLbl>
              <c:idx val="0"/>
              <c:layout>
                <c:manualLayout>
                  <c:x val="-2.9853413277468755E-2"/>
                  <c:y val="0.1139538526486302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B-486D-A60E-FAE9AE601610}"/>
                </c:ext>
              </c:extLst>
            </c:dLbl>
            <c:dLbl>
              <c:idx val="1"/>
              <c:layout>
                <c:manualLayout>
                  <c:x val="4.1886874232463896E-4"/>
                  <c:y val="2.220483912356057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B-486D-A60E-FAE9AE601610}"/>
                </c:ext>
              </c:extLst>
            </c:dLbl>
            <c:dLbl>
              <c:idx val="2"/>
              <c:layout>
                <c:manualLayout>
                  <c:x val="0"/>
                  <c:y val="-0.1089181663568909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B-486D-A60E-FAE9AE601610}"/>
                </c:ext>
              </c:extLst>
            </c:dLbl>
            <c:dLbl>
              <c:idx val="3"/>
              <c:layout>
                <c:manualLayout>
                  <c:x val="0"/>
                  <c:y val="0.107478330025450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B-486D-A60E-FAE9AE601610}"/>
                </c:ext>
              </c:extLst>
            </c:dLbl>
            <c:dLbl>
              <c:idx val="4"/>
              <c:layout>
                <c:manualLayout>
                  <c:x val="-0.16884672205185752"/>
                  <c:y val="-4.703915120026823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B-486D-A60E-FAE9AE601610}"/>
                </c:ext>
              </c:extLst>
            </c:dLbl>
            <c:dLbl>
              <c:idx val="5"/>
              <c:layout>
                <c:manualLayout>
                  <c:x val="0.14600950660983891"/>
                  <c:y val="-0.1227748201040311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6B-486D-A60E-FAE9AE601610}"/>
                </c:ext>
              </c:extLst>
            </c:dLbl>
            <c:dLbl>
              <c:idx val="6"/>
              <c:layout>
                <c:manualLayout>
                  <c:x val="-6.1295499530448605E-2"/>
                  <c:y val="-0.1406087331923583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86B-486D-A60E-FAE9AE601610}"/>
                </c:ext>
              </c:extLst>
            </c:dLbl>
            <c:dLbl>
              <c:idx val="7"/>
              <c:layout>
                <c:manualLayout>
                  <c:x val="0.23856666907462251"/>
                  <c:y val="-4.89062019457609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86B-486D-A60E-FAE9AE601610}"/>
                </c:ext>
              </c:extLst>
            </c:dLbl>
            <c:dLbl>
              <c:idx val="8"/>
              <c:layout>
                <c:manualLayout>
                  <c:x val="0.31276411182547137"/>
                  <c:y val="-5.53148664971655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86B-486D-A60E-FAE9AE6016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Objeto!$A$66:$A$74</c:f>
              <c:strCache>
                <c:ptCount val="9"/>
                <c:pt idx="0">
                  <c:v>A-01-01 Gastos de Personal - Permanente </c:v>
                </c:pt>
                <c:pt idx="1">
                  <c:v>A-01-02 Gastos de Personal - Temporal </c:v>
                </c:pt>
                <c:pt idx="2">
                  <c:v>A-02 Adquisición Bienes y Servicios </c:v>
                </c:pt>
                <c:pt idx="3">
                  <c:v>A-03 Transferencias corrientes</c:v>
                </c:pt>
                <c:pt idx="4">
                  <c:v>A-07 Disminución de pasivos </c:v>
                </c:pt>
                <c:pt idx="5">
                  <c:v>A-08 Gastos por tributos, multas, sanciones e intereses de mora </c:v>
                </c:pt>
                <c:pt idx="6">
                  <c:v>B - Fondo de Contingencias (Deuda Publica)</c:v>
                </c:pt>
                <c:pt idx="7">
                  <c:v>Inversión – Otros Recursos Tesoro y Fondos Especiales</c:v>
                </c:pt>
                <c:pt idx="8">
                  <c:v>Inversion- Recursos del Credito- BID</c:v>
                </c:pt>
              </c:strCache>
            </c:strRef>
          </c:cat>
          <c:val>
            <c:numRef>
              <c:f>Objeto!$B$66:$B$74</c:f>
              <c:numCache>
                <c:formatCode>#,##0.0,,</c:formatCode>
                <c:ptCount val="9"/>
                <c:pt idx="0">
                  <c:v>6518213305141</c:v>
                </c:pt>
                <c:pt idx="1">
                  <c:v>223063554634</c:v>
                </c:pt>
                <c:pt idx="2">
                  <c:v>554983566589</c:v>
                </c:pt>
                <c:pt idx="3">
                  <c:v>717543073636</c:v>
                </c:pt>
                <c:pt idx="4">
                  <c:v>14270000000</c:v>
                </c:pt>
                <c:pt idx="5">
                  <c:v>20618000000</c:v>
                </c:pt>
                <c:pt idx="6">
                  <c:v>17695578136</c:v>
                </c:pt>
                <c:pt idx="7">
                  <c:v>957718898585</c:v>
                </c:pt>
                <c:pt idx="8">
                  <c:v>190972919301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6B-486D-A60E-FAE9AE60161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effectLst/>
              </a:rPr>
              <a:t>Ejecucion Reserva constituida de inversión 2023</a:t>
            </a:r>
            <a:endParaRPr lang="es-CO">
              <a:effectLst/>
            </a:endParaRPr>
          </a:p>
          <a:p>
            <a:pPr>
              <a:defRPr/>
            </a:pPr>
            <a:r>
              <a:rPr lang="es-CO" sz="1800" b="1" i="0" baseline="0">
                <a:effectLst/>
              </a:rPr>
              <a:t>Ejecución  efectiva</a:t>
            </a:r>
            <a:endParaRPr lang="es-C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2"/>
                <c:pt idx="0">
                  <c:v>392257255507.04004</c:v>
                </c:pt>
                <c:pt idx="1">
                  <c:v>392257255507.04004</c:v>
                </c:pt>
                <c:pt idx="2">
                  <c:v>392257255507.04004</c:v>
                </c:pt>
                <c:pt idx="3">
                  <c:v>392257255507.04004</c:v>
                </c:pt>
                <c:pt idx="4">
                  <c:v>392257255507.04004</c:v>
                </c:pt>
                <c:pt idx="5">
                  <c:v>392257255507.04004</c:v>
                </c:pt>
                <c:pt idx="6">
                  <c:v>392257255507.04004</c:v>
                </c:pt>
                <c:pt idx="7">
                  <c:v>392257255507.04004</c:v>
                </c:pt>
                <c:pt idx="8">
                  <c:v>392257255507.04004</c:v>
                </c:pt>
                <c:pt idx="9">
                  <c:v>392257255507.04004</c:v>
                </c:pt>
                <c:pt idx="10">
                  <c:v>392257255507.04004</c:v>
                </c:pt>
                <c:pt idx="11">
                  <c:v>392257255507.04004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C5-429B-BEF8-717A5B054BD5}"/>
            </c:ext>
          </c:extLst>
        </c:ser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Reserva actual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2"/>
                <c:pt idx="0">
                  <c:v>392256528963.03998</c:v>
                </c:pt>
                <c:pt idx="1">
                  <c:v>392218567760.04999</c:v>
                </c:pt>
                <c:pt idx="2">
                  <c:v>392206983130.04999</c:v>
                </c:pt>
                <c:pt idx="3">
                  <c:v>392109919127.83997</c:v>
                </c:pt>
                <c:pt idx="4">
                  <c:v>391874058918.83997</c:v>
                </c:pt>
                <c:pt idx="5">
                  <c:v>391513980680.85999</c:v>
                </c:pt>
                <c:pt idx="6">
                  <c:v>391502095545.63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C5-429B-BEF8-717A5B054BD5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Reserva Pagada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2"/>
                <c:pt idx="0">
                  <c:v>20964746438.639999</c:v>
                </c:pt>
                <c:pt idx="1">
                  <c:v>84288092708.029999</c:v>
                </c:pt>
                <c:pt idx="2">
                  <c:v>115749764835.10001</c:v>
                </c:pt>
                <c:pt idx="3">
                  <c:v>151691430966.69995</c:v>
                </c:pt>
                <c:pt idx="4">
                  <c:v>194165859940.04999</c:v>
                </c:pt>
                <c:pt idx="5">
                  <c:v>219448441263.65997</c:v>
                </c:pt>
                <c:pt idx="6">
                  <c:v>232705354536.33997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EC5-429B-BEF8-717A5B054BD5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2"/>
                <c:pt idx="0">
                  <c:v>5.3446520046618227E-2</c:v>
                </c:pt>
                <c:pt idx="1">
                  <c:v>0.21490082223643081</c:v>
                </c:pt>
                <c:pt idx="2">
                  <c:v>0.29512418139867519</c:v>
                </c:pt>
                <c:pt idx="3">
                  <c:v>0.38685945845007774</c:v>
                </c:pt>
                <c:pt idx="4">
                  <c:v>0.49548025831498888</c:v>
                </c:pt>
                <c:pt idx="5">
                  <c:v>0.56051240081396203</c:v>
                </c:pt>
                <c:pt idx="6">
                  <c:v>0.59439108291878329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EC5-429B-BEF8-717A5B054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514655"/>
        <c:axId val="1239513823"/>
      </c:lineChart>
      <c:catAx>
        <c:axId val="123951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3823"/>
        <c:crosses val="autoZero"/>
        <c:auto val="1"/>
        <c:lblAlgn val="ctr"/>
        <c:lblOffset val="100"/>
        <c:noMultiLvlLbl val="0"/>
      </c:catAx>
      <c:valAx>
        <c:axId val="123951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5146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29" tIns="46564" rIns="93129" bIns="46564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29" tIns="46564" rIns="93129" bIns="46564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2/08/2024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9" tIns="46564" rIns="93129" bIns="46564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3"/>
            <a:ext cx="5603240" cy="3660458"/>
          </a:xfrm>
          <a:prstGeom prst="rect">
            <a:avLst/>
          </a:prstGeom>
        </p:spPr>
        <p:txBody>
          <a:bodyPr vert="horz" lIns="93129" tIns="46564" rIns="93129" bIns="46564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29" tIns="46564" rIns="93129" bIns="46564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29" tIns="46564" rIns="93129" bIns="46564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02/08/2024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02/08/2024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Julio 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9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46014" y="1109237"/>
            <a:ext cx="8694672" cy="507831"/>
          </a:xfrm>
        </p:spPr>
        <p:txBody>
          <a:bodyPr/>
          <a:lstStyle/>
          <a:p>
            <a:r>
              <a:rPr lang="es-MX" sz="1800" dirty="0"/>
              <a:t>Ejecucion Inversión a Julio  de  2024 – Horizonte de ejecución 10 meses</a:t>
            </a:r>
            <a:endParaRPr lang="es-CO" sz="1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163431" y="6155267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3C96B1-2315-4222-A2CA-97326733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1560166"/>
            <a:ext cx="9280525" cy="43770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784735-009D-4EA6-A804-8D74B73A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634" y="448304"/>
            <a:ext cx="2002971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591534" y="3173512"/>
            <a:ext cx="726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Reserva constituida 2023 Ejecutada a Julio  de  2024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Julio 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6462" y="584774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34882"/>
              </p:ext>
            </p:extLst>
          </p:nvPr>
        </p:nvGraphicFramePr>
        <p:xfrm>
          <a:off x="1139150" y="2118196"/>
          <a:ext cx="9913699" cy="3511689"/>
        </p:xfrm>
        <a:graphic>
          <a:graphicData uri="http://schemas.openxmlformats.org/drawingml/2006/table">
            <a:tbl>
              <a:tblPr/>
              <a:tblGrid>
                <a:gridCol w="2859619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1165869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241752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216483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116154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794324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29412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90086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74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1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192,599.4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12,269.9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180,329.5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175,512.0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175,511.5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4,818.0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10,307.6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2,387.7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7,919.9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4,262.5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4,262.5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3,657.4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46.18%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67,959.6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66,279.3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56,217.6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56,080.8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10,198.5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29.06%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28.16%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534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4796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273,138.0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16,896.4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256,241.6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237,220.0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237,082.7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19,159.0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7.48%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4323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337,191.0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336,515.1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214,603.4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209,694.3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126,820.7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37.69%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55,066.3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54,987.0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31,976.0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58.15%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665,395.3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17,651.5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647,743.7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476,734.3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469,788.0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177,955.7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27.47%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086" y="1120920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Julio 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776241" y="6340804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146706"/>
              </p:ext>
            </p:extLst>
          </p:nvPr>
        </p:nvGraphicFramePr>
        <p:xfrm>
          <a:off x="1643743" y="1655685"/>
          <a:ext cx="8076842" cy="4627623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58011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96936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123053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400552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47965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83525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563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1,436.8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21,484.3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5,824.4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5,824.4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15,659.9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Mantenimiento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34,168.4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28,427.0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28,408.4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5,760.0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18,048.5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13,282.0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12,653.4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5,395.1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7,317.3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947.2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4,027.2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3,813.6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Carrera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138,521.5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124,408.1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120,385.0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18,136.5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36000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C-2799-0800-12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30,449.3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28,382.6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28,161.3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563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C-2799-0800-13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54,987.0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31,976.0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19188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INVERSION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391,502.1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239,514.4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232,705.4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158,796.7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46017" y="984976"/>
            <a:ext cx="8155957" cy="507831"/>
          </a:xfrm>
        </p:spPr>
        <p:txBody>
          <a:bodyPr/>
          <a:lstStyle/>
          <a:p>
            <a:r>
              <a:rPr lang="es-MX" sz="1600" dirty="0"/>
              <a:t>Ejecución reserva constituida 2023 a Julio  de 2024 – inversión. Horizonte de ejecución 8 meses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0003972" y="6139671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7A0919-DF5B-4EBA-93A6-3F5412A2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681" y="421277"/>
            <a:ext cx="2023382" cy="6019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795559-CC79-46CB-A66F-050325CE9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569" y="1589042"/>
            <a:ext cx="8001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2023 Ejecucion efectiva a Julio de 2024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2013308" y="6162356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844895"/>
              </p:ext>
            </p:extLst>
          </p:nvPr>
        </p:nvGraphicFramePr>
        <p:xfrm>
          <a:off x="2256971" y="1693446"/>
          <a:ext cx="6462486" cy="466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15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3089013" y="3271076"/>
            <a:ext cx="546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CxP</a:t>
            </a:r>
            <a:r>
              <a:rPr lang="es-MX" sz="2400" b="1" dirty="0"/>
              <a:t> 2023 Ejecutadas a Julio  de  2024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CO" dirty="0"/>
              <a:t>16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822266"/>
              </p:ext>
            </p:extLst>
          </p:nvPr>
        </p:nvGraphicFramePr>
        <p:xfrm>
          <a:off x="2025331" y="1954924"/>
          <a:ext cx="7277099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829">
                  <a:extLst>
                    <a:ext uri="{9D8B030D-6E8A-4147-A177-3AD203B41FA5}">
                      <a16:colId xmlns:a16="http://schemas.microsoft.com/office/drawing/2014/main" val="3047625354"/>
                    </a:ext>
                  </a:extLst>
                </a:gridCol>
                <a:gridCol w="1360887">
                  <a:extLst>
                    <a:ext uri="{9D8B030D-6E8A-4147-A177-3AD203B41FA5}">
                      <a16:colId xmlns:a16="http://schemas.microsoft.com/office/drawing/2014/main" val="2562490477"/>
                    </a:ext>
                  </a:extLst>
                </a:gridCol>
                <a:gridCol w="1284754">
                  <a:extLst>
                    <a:ext uri="{9D8B030D-6E8A-4147-A177-3AD203B41FA5}">
                      <a16:colId xmlns:a16="http://schemas.microsoft.com/office/drawing/2014/main" val="3430137783"/>
                    </a:ext>
                  </a:extLst>
                </a:gridCol>
                <a:gridCol w="1271264">
                  <a:extLst>
                    <a:ext uri="{9D8B030D-6E8A-4147-A177-3AD203B41FA5}">
                      <a16:colId xmlns:a16="http://schemas.microsoft.com/office/drawing/2014/main" val="3810973101"/>
                    </a:ext>
                  </a:extLst>
                </a:gridCol>
                <a:gridCol w="987365">
                  <a:extLst>
                    <a:ext uri="{9D8B030D-6E8A-4147-A177-3AD203B41FA5}">
                      <a16:colId xmlns:a16="http://schemas.microsoft.com/office/drawing/2014/main" val="2430898437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Objeto de Gasto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</a:rPr>
                        <a:t>Obligaciones por pagar </a:t>
                      </a:r>
                      <a:endParaRPr lang="es-CO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Valores pagados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Saldo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 %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05921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A-01-01 Gastos de Personal - Permanente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66444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A-01-02 Gastos de Personal - Temporal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070575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A-02 Adquisición Bienes y Servicios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83793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949774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A-07 Disminución de pasivos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0718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>
                          <a:effectLst/>
                        </a:rPr>
                        <a:t>Subtotal Gastos De Funcionamiento </a:t>
                      </a:r>
                      <a:endParaRPr lang="es-CO" sz="1200" b="1" i="0" u="sng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831571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71628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Recursos Crédito  Externo- BID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91742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effectLst/>
                        </a:rPr>
                        <a:t>TOTAL RAMA JUDICIAL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2924626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2025331" y="5714261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sp>
        <p:nvSpPr>
          <p:cNvPr id="7" name="Marcador de contenido 24">
            <a:extLst>
              <a:ext uri="{FF2B5EF4-FFF2-40B4-BE49-F238E27FC236}">
                <a16:creationId xmlns:a16="http://schemas.microsoft.com/office/drawing/2014/main" id="{442E07BA-1E76-4B9C-BEF0-AD9433C670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02829" y="1314876"/>
            <a:ext cx="9612304" cy="507831"/>
          </a:xfrm>
        </p:spPr>
        <p:txBody>
          <a:bodyPr/>
          <a:lstStyle/>
          <a:p>
            <a:r>
              <a:rPr lang="es-ES" sz="2000" dirty="0"/>
              <a:t>Ejecución  Cuentas por Pagar 2023 Acumulada a Julio de 2024</a:t>
            </a: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651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Julio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1642492" y="61555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291614"/>
              </p:ext>
            </p:extLst>
          </p:nvPr>
        </p:nvGraphicFramePr>
        <p:xfrm>
          <a:off x="1642493" y="1945581"/>
          <a:ext cx="8144972" cy="406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887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70107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900814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99064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21793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70303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80702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539145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908825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574332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32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Presupuestal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4257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Consejo Superior de la Judicatura</a:t>
                      </a: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1,224,849.6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432,934.2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413,790.4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410,888.6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791,915.4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306,451.0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167,541.6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54.7%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159,876.5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52.2%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159,789.4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138,909.4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de Estado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270,813.3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146,054.1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143,334.6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143,327.1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124,759.2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108,972.1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58,237.9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55,963.4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55,467.7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50,734.2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5,930,679.7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3,260,327.6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3,141,679.3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3,140,659.5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2,670,352.1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224,621.4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113,197.9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108,651.3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108,544.6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111,423.5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505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371,798.8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38.8%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110,579.7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109,405.5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585,920.1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61.2%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51,076.4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26.7%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12,356.7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12,323.3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139,896.5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73.3%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76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05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4,601,168.5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49.9%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4,146,231.9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45.0%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4,140,405.8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4,613,910.4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  <p:sp>
        <p:nvSpPr>
          <p:cNvPr id="6" name="Marcador de texto 23">
            <a:extLst>
              <a:ext uri="{FF2B5EF4-FFF2-40B4-BE49-F238E27FC236}">
                <a16:creationId xmlns:a16="http://schemas.microsoft.com/office/drawing/2014/main" id="{074CDF0C-8252-486C-AA5D-228E1EEC3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93484"/>
            <a:ext cx="898525" cy="661440"/>
          </a:xfrm>
        </p:spPr>
        <p:txBody>
          <a:bodyPr/>
          <a:lstStyle/>
          <a:p>
            <a:r>
              <a:rPr lang="es-CO" dirty="0"/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4D95FC-F51C-45EE-9F03-408A3D1E79DA}"/>
              </a:ext>
            </a:extLst>
          </p:cNvPr>
          <p:cNvSpPr txBox="1"/>
          <p:nvPr/>
        </p:nvSpPr>
        <p:spPr>
          <a:xfrm>
            <a:off x="1642493" y="6001054"/>
            <a:ext cx="17871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Apr. Bloqueada : </a:t>
            </a:r>
            <a:r>
              <a:rPr lang="es-MX" sz="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497,475 </a:t>
            </a:r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C823DA-B3E3-4E13-B38E-5D9C5A8B4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576944"/>
              </p:ext>
            </p:extLst>
          </p:nvPr>
        </p:nvGraphicFramePr>
        <p:xfrm>
          <a:off x="1778000" y="1143000"/>
          <a:ext cx="7583714" cy="509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195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Julio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73594"/>
              </p:ext>
            </p:extLst>
          </p:nvPr>
        </p:nvGraphicFramePr>
        <p:xfrm>
          <a:off x="1267364" y="1661378"/>
          <a:ext cx="8562436" cy="4565316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del 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6,518,213.3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3,576,558.6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54.9%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3,573,054.0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54.8%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3,572,483.5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54.8%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2,941,654.7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45.1%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223,063.6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47,088.4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21.1%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46,915.8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21.0%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46,714.1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20.9%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175,975.2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78.9%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554,983.6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377,067.9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67.9%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230,133.9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41.5%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229,122.4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41.3%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177,915.7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32.1%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717,543.1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147,867.8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144,153.1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20.1%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141,458.2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569,675.2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79.4%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14,270.0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46.9%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6,024.7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42.2%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5,884.7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41.2%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7,574.4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53.1%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20,618.0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5,319.5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5,318.5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5,318.5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15,298.5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74.2%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4,160,597.7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4,005,600.0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49.8%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4,000,981.4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3,888,093.8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371,798.8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38.8%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110,579.7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109,405.5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585,920.1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61.2%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51,076.4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12,356.7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12,323.3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139,896.5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73.3%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4,601,168.5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effectLst/>
                          <a:latin typeface="Arial" panose="020B0604020202020204" pitchFamily="34" charset="0"/>
                        </a:rPr>
                        <a:t>49.9%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4,146,231.9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effectLst/>
                          <a:latin typeface="Arial" panose="020B0604020202020204" pitchFamily="34" charset="0"/>
                        </a:rPr>
                        <a:t>45.0%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4,140,405.8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effectLst/>
                          <a:latin typeface="Arial" panose="020B0604020202020204" pitchFamily="34" charset="0"/>
                        </a:rPr>
                        <a:t>44.9%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4,613,910.4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 dirty="0">
                          <a:effectLst/>
                          <a:latin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173934" y="6226694"/>
            <a:ext cx="111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C823DA-B3E3-4E13-B38E-5D9C5A8B4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F1A24-23EC-456C-9B61-44B7E30ABBE2}"/>
              </a:ext>
            </a:extLst>
          </p:cNvPr>
          <p:cNvSpPr txBox="1"/>
          <p:nvPr/>
        </p:nvSpPr>
        <p:spPr>
          <a:xfrm>
            <a:off x="-999690" y="245959"/>
            <a:ext cx="6106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en-US" sz="1800" b="1" dirty="0"/>
          </a:p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Apropiación</a:t>
            </a:r>
            <a:r>
              <a:rPr lang="en-US" sz="1800" b="1" dirty="0"/>
              <a:t> 2024</a:t>
            </a:r>
          </a:p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por</a:t>
            </a:r>
            <a:r>
              <a:rPr lang="en-US" sz="1800" b="1" baseline="0" dirty="0"/>
              <a:t> </a:t>
            </a:r>
            <a:r>
              <a:rPr lang="en-US" sz="1800" b="1" baseline="0" dirty="0" err="1"/>
              <a:t>Concepto</a:t>
            </a:r>
            <a:r>
              <a:rPr lang="en-US" sz="1800" b="1" baseline="0" dirty="0"/>
              <a:t> de </a:t>
            </a:r>
            <a:r>
              <a:rPr lang="en-US" sz="1800" b="1" baseline="0" dirty="0" err="1"/>
              <a:t>Gasto</a:t>
            </a:r>
            <a:endParaRPr lang="en-US" sz="1800" b="1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6B88F0-F306-4FBB-BFBE-6EC4C0340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52199"/>
              </p:ext>
            </p:extLst>
          </p:nvPr>
        </p:nvGraphicFramePr>
        <p:xfrm>
          <a:off x="1777999" y="1169288"/>
          <a:ext cx="8247743" cy="539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029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Julio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182399" y="4416351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5708"/>
              </p:ext>
            </p:extLst>
          </p:nvPr>
        </p:nvGraphicFramePr>
        <p:xfrm>
          <a:off x="1267362" y="2848167"/>
          <a:ext cx="8915402" cy="145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5554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</a:p>
                    <a:p>
                      <a:pPr algn="ctr" rtl="0" fontAlgn="b"/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Vigente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Obligaciones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por Comprometer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Comprometer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911,433.2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679,952.0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656,248.2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652,927.2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231,481.3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4,863,078.7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3,480,645.8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3,349,351.8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3,348,054.2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1,382,432.9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Bloqueados /Sin 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2,274,179.6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2,274,179.6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4,160,597.7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4,005,600.0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4,000,981.4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3,888,093.8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10311" y="926516"/>
            <a:ext cx="10183610" cy="437532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Julio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148533" y="6269082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81685"/>
              </p:ext>
            </p:extLst>
          </p:nvPr>
        </p:nvGraphicFramePr>
        <p:xfrm>
          <a:off x="1148533" y="1364048"/>
          <a:ext cx="9433888" cy="5191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2641">
                  <a:extLst>
                    <a:ext uri="{9D8B030D-6E8A-4147-A177-3AD203B41FA5}">
                      <a16:colId xmlns:a16="http://schemas.microsoft.com/office/drawing/2014/main" val="3200691835"/>
                    </a:ext>
                  </a:extLst>
                </a:gridCol>
                <a:gridCol w="1196434">
                  <a:extLst>
                    <a:ext uri="{9D8B030D-6E8A-4147-A177-3AD203B41FA5}">
                      <a16:colId xmlns:a16="http://schemas.microsoft.com/office/drawing/2014/main" val="2834301987"/>
                    </a:ext>
                  </a:extLst>
                </a:gridCol>
                <a:gridCol w="924246">
                  <a:extLst>
                    <a:ext uri="{9D8B030D-6E8A-4147-A177-3AD203B41FA5}">
                      <a16:colId xmlns:a16="http://schemas.microsoft.com/office/drawing/2014/main" val="589546572"/>
                    </a:ext>
                  </a:extLst>
                </a:gridCol>
                <a:gridCol w="924246">
                  <a:extLst>
                    <a:ext uri="{9D8B030D-6E8A-4147-A177-3AD203B41FA5}">
                      <a16:colId xmlns:a16="http://schemas.microsoft.com/office/drawing/2014/main" val="3047504635"/>
                    </a:ext>
                  </a:extLst>
                </a:gridCol>
                <a:gridCol w="717861">
                  <a:extLst>
                    <a:ext uri="{9D8B030D-6E8A-4147-A177-3AD203B41FA5}">
                      <a16:colId xmlns:a16="http://schemas.microsoft.com/office/drawing/2014/main" val="3109433410"/>
                    </a:ext>
                  </a:extLst>
                </a:gridCol>
                <a:gridCol w="924246">
                  <a:extLst>
                    <a:ext uri="{9D8B030D-6E8A-4147-A177-3AD203B41FA5}">
                      <a16:colId xmlns:a16="http://schemas.microsoft.com/office/drawing/2014/main" val="3810587988"/>
                    </a:ext>
                  </a:extLst>
                </a:gridCol>
                <a:gridCol w="717861">
                  <a:extLst>
                    <a:ext uri="{9D8B030D-6E8A-4147-A177-3AD203B41FA5}">
                      <a16:colId xmlns:a16="http://schemas.microsoft.com/office/drawing/2014/main" val="4231110714"/>
                    </a:ext>
                  </a:extLst>
                </a:gridCol>
                <a:gridCol w="924246">
                  <a:extLst>
                    <a:ext uri="{9D8B030D-6E8A-4147-A177-3AD203B41FA5}">
                      <a16:colId xmlns:a16="http://schemas.microsoft.com/office/drawing/2014/main" val="3383842504"/>
                    </a:ext>
                  </a:extLst>
                </a:gridCol>
                <a:gridCol w="717861">
                  <a:extLst>
                    <a:ext uri="{9D8B030D-6E8A-4147-A177-3AD203B41FA5}">
                      <a16:colId xmlns:a16="http://schemas.microsoft.com/office/drawing/2014/main" val="3320513915"/>
                    </a:ext>
                  </a:extLst>
                </a:gridCol>
                <a:gridCol w="924246">
                  <a:extLst>
                    <a:ext uri="{9D8B030D-6E8A-4147-A177-3AD203B41FA5}">
                      <a16:colId xmlns:a16="http://schemas.microsoft.com/office/drawing/2014/main" val="2582831171"/>
                    </a:ext>
                  </a:extLst>
                </a:gridCol>
              </a:tblGrid>
              <a:tr h="564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Apropiación. 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Apropiación  por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Por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extLst>
                  <a:ext uri="{0D108BD9-81ED-4DB2-BD59-A6C34878D82A}">
                    <a16:rowId xmlns:a16="http://schemas.microsoft.com/office/drawing/2014/main" val="1384320381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GESTION GENERAL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911,433.2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679,952.0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656,248.2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652,927.2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231,481.3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13677544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BOGOTA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776,047.1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478,617.1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452,566.6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452,566.6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297,430.0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52907478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MEDELLIN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590,423.7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478,563.7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454,853.0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454,804.5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111,860.0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296427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CALI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441,567.7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311,194.9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300,681.9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300,647.8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130,372.8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31816928"/>
                  </a:ext>
                </a:extLst>
              </a:tr>
              <a:tr h="30470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CUNDINAMARCA - AMAZONAS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356,926.6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232,464.3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224,094.3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224,094.3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124,462.3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00748189"/>
                  </a:ext>
                </a:extLst>
              </a:tr>
              <a:tr h="15778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BUCARAMANGA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261,236.4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196,821.4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190,749.3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190,563.3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64,415.1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9632534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TUNJA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235,479.9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179,521.4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175,048.0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174,701.8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55,958.5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7092064"/>
                  </a:ext>
                </a:extLst>
              </a:tr>
              <a:tr h="15778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PASTO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216,995.0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144,694.0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140,187.1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140,185.4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72,301.0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2619295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BARRANQUILLA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211,864.8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159,778.8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156,469.6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156,383.4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52,086.0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2845588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IBAGUE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189,718.9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127,443.8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123,728.2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123,721.8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62,275.1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9688845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CARTAGENA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188,949.6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137,005.7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132,663.3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132,653.3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51,943.8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2451226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NEIVA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180,412.1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136,318.6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133,077.7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132,908.5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44,093.5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2142838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CUCUTA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175,360.1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135,199.6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131,887.3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131,846.7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40,160.6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2075776"/>
                  </a:ext>
                </a:extLst>
              </a:tr>
              <a:tr h="15778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VILLAVICENCIO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132,472.4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101,094.9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98,014.2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98,012.3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31,377.5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2396911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MANIZALES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126,330.3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97,156.0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94,160.4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94,160.4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29,174.3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5862733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POPAYAN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122,772.4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87,350.4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85,054.4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84,927.2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35,422.0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98311409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VALLEDUPAR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119,872.6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92,729.3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88,019.5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88,019.5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27,143.3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68813221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SANTA MARTA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113,401.1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88,383.8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84,865.6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84,829.5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25,017.3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21722908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MONTERIA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107,162.3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76,418.3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72,836.8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72,836.8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30,744.0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8041689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PEREIRA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103,157.8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75,469.8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71,055.8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70,911.0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27,687.9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7092361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SINCELEJO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81,564.3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58,670.9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56,248.7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56,233.3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22,893.4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5706438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ARMENIA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69,854.9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53,871.3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52,566.9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52,566.9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15,983.6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5446621"/>
                  </a:ext>
                </a:extLst>
              </a:tr>
              <a:tr h="14479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RIOHACHA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56,933.1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31,289.7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30,140.0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30,096.8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25,643.4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34530607"/>
                  </a:ext>
                </a:extLst>
              </a:tr>
              <a:tr h="23490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 QUIBDO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4,575.5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588.1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3,987.3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49420917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Sin asignar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2,274,179.6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2,274,179.6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6112472"/>
                  </a:ext>
                </a:extLst>
              </a:tr>
              <a:tr h="28405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Total general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4,160,597.7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4,005,600.0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4,000,981.4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3,888,093.8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1641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47713" y="2639683"/>
            <a:ext cx="664234" cy="176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7643004" y="2562045"/>
            <a:ext cx="724619" cy="1846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Julio 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290124" y="434663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9B38837-6312-4AF7-B500-4E13C6102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610374"/>
              </p:ext>
            </p:extLst>
          </p:nvPr>
        </p:nvGraphicFramePr>
        <p:xfrm>
          <a:off x="1384300" y="2877608"/>
          <a:ext cx="9423400" cy="1384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8225803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395640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87625232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9347091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910762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2100544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7920585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28526064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267938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324066737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u="none" strike="noStrike" dirty="0">
                          <a:effectLst/>
                        </a:rPr>
                        <a:t>Nivel Central y Seccionales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Apr. Vigente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Compromiso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nivel compromiso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Obligación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efectiva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Pagos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nivel pagos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Saldo por ejecutar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% Por ejecutar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24753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Nivel Central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735,177.6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309,532.6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105,311.2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104,483.7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425,645.0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40332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BID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51,076.4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12,356.7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12,323.3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139,896.5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73.3%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8779496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Seccionales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222,541.3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62,266.2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5,268.5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4,921.9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160,275.1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8503948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Sin asignar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05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9009290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Total 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422,875.2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36.8%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122,936.3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121,728.8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5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725,816.6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63.2%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727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8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182400" y="6209941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b="1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60871"/>
              </p:ext>
            </p:extLst>
          </p:nvPr>
        </p:nvGraphicFramePr>
        <p:xfrm>
          <a:off x="1267362" y="1840461"/>
          <a:ext cx="9962073" cy="4562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872">
                  <a:extLst>
                    <a:ext uri="{9D8B030D-6E8A-4147-A177-3AD203B41FA5}">
                      <a16:colId xmlns:a16="http://schemas.microsoft.com/office/drawing/2014/main" val="3265057757"/>
                    </a:ext>
                  </a:extLst>
                </a:gridCol>
                <a:gridCol w="1793910">
                  <a:extLst>
                    <a:ext uri="{9D8B030D-6E8A-4147-A177-3AD203B41FA5}">
                      <a16:colId xmlns:a16="http://schemas.microsoft.com/office/drawing/2014/main" val="1630937510"/>
                    </a:ext>
                  </a:extLst>
                </a:gridCol>
                <a:gridCol w="988852">
                  <a:extLst>
                    <a:ext uri="{9D8B030D-6E8A-4147-A177-3AD203B41FA5}">
                      <a16:colId xmlns:a16="http://schemas.microsoft.com/office/drawing/2014/main" val="31406728"/>
                    </a:ext>
                  </a:extLst>
                </a:gridCol>
                <a:gridCol w="736329">
                  <a:extLst>
                    <a:ext uri="{9D8B030D-6E8A-4147-A177-3AD203B41FA5}">
                      <a16:colId xmlns:a16="http://schemas.microsoft.com/office/drawing/2014/main" val="1653796934"/>
                    </a:ext>
                  </a:extLst>
                </a:gridCol>
                <a:gridCol w="636104">
                  <a:extLst>
                    <a:ext uri="{9D8B030D-6E8A-4147-A177-3AD203B41FA5}">
                      <a16:colId xmlns:a16="http://schemas.microsoft.com/office/drawing/2014/main" val="2811487995"/>
                    </a:ext>
                  </a:extLst>
                </a:gridCol>
                <a:gridCol w="564543">
                  <a:extLst>
                    <a:ext uri="{9D8B030D-6E8A-4147-A177-3AD203B41FA5}">
                      <a16:colId xmlns:a16="http://schemas.microsoft.com/office/drawing/2014/main" val="3570263840"/>
                    </a:ext>
                  </a:extLst>
                </a:gridCol>
                <a:gridCol w="556591">
                  <a:extLst>
                    <a:ext uri="{9D8B030D-6E8A-4147-A177-3AD203B41FA5}">
                      <a16:colId xmlns:a16="http://schemas.microsoft.com/office/drawing/2014/main" val="4218869863"/>
                    </a:ext>
                  </a:extLst>
                </a:gridCol>
                <a:gridCol w="492981">
                  <a:extLst>
                    <a:ext uri="{9D8B030D-6E8A-4147-A177-3AD203B41FA5}">
                      <a16:colId xmlns:a16="http://schemas.microsoft.com/office/drawing/2014/main" val="1884076416"/>
                    </a:ext>
                  </a:extLst>
                </a:gridCol>
                <a:gridCol w="565580">
                  <a:extLst>
                    <a:ext uri="{9D8B030D-6E8A-4147-A177-3AD203B41FA5}">
                      <a16:colId xmlns:a16="http://schemas.microsoft.com/office/drawing/2014/main" val="1226139622"/>
                    </a:ext>
                  </a:extLst>
                </a:gridCol>
                <a:gridCol w="444235">
                  <a:extLst>
                    <a:ext uri="{9D8B030D-6E8A-4147-A177-3AD203B41FA5}">
                      <a16:colId xmlns:a16="http://schemas.microsoft.com/office/drawing/2014/main" val="2777358461"/>
                    </a:ext>
                  </a:extLst>
                </a:gridCol>
                <a:gridCol w="595727">
                  <a:extLst>
                    <a:ext uri="{9D8B030D-6E8A-4147-A177-3AD203B41FA5}">
                      <a16:colId xmlns:a16="http://schemas.microsoft.com/office/drawing/2014/main" val="2004647393"/>
                    </a:ext>
                  </a:extLst>
                </a:gridCol>
                <a:gridCol w="460914">
                  <a:extLst>
                    <a:ext uri="{9D8B030D-6E8A-4147-A177-3AD203B41FA5}">
                      <a16:colId xmlns:a16="http://schemas.microsoft.com/office/drawing/2014/main" val="1069815034"/>
                    </a:ext>
                  </a:extLst>
                </a:gridCol>
                <a:gridCol w="533620">
                  <a:extLst>
                    <a:ext uri="{9D8B030D-6E8A-4147-A177-3AD203B41FA5}">
                      <a16:colId xmlns:a16="http://schemas.microsoft.com/office/drawing/2014/main" val="3633625489"/>
                    </a:ext>
                  </a:extLst>
                </a:gridCol>
                <a:gridCol w="535815">
                  <a:extLst>
                    <a:ext uri="{9D8B030D-6E8A-4147-A177-3AD203B41FA5}">
                      <a16:colId xmlns:a16="http://schemas.microsoft.com/office/drawing/2014/main" val="1952112601"/>
                    </a:ext>
                  </a:extLst>
                </a:gridCol>
              </a:tblGrid>
              <a:tr h="5084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u="none" strike="noStrike" dirty="0">
                          <a:effectLst/>
                        </a:rPr>
                        <a:t>DEPENDENCIA EJECCUTORA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u="none" strike="noStrike" dirty="0">
                          <a:effectLst/>
                        </a:rPr>
                        <a:t>PROYECTO 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u="none" strike="noStrike" dirty="0">
                          <a:effectLst/>
                        </a:rPr>
                        <a:t>NIVEL CENTRAL Y SECCIONALES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APR. VIGENTE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COMPROMISO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% EJECUCIÓN NIVEL COMPROMISO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OBLIGACION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% EJECUCIÓN EFECTIVA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PAGOS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% EJECUCIÓN NIVEL PAGOS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SALDO POR EJECUTAR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% POR EJECUTAR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u="none" strike="noStrike" dirty="0">
                          <a:effectLst/>
                        </a:rPr>
                        <a:t>Saldos por ejecutar en Seccionales</a:t>
                      </a:r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u="none" strike="noStrike" dirty="0">
                          <a:effectLst/>
                        </a:rPr>
                        <a:t>Saldos por ejecutar NC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855963510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C-2701-0800-21-20111D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12,253.4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11,651.1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44251356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C-2701-0800-23-20111D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8880731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C-2701-0800-25-20111D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32,332.0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27,787.9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1,488.7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1,488.7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4,544.1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4,544.1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73573559"/>
                  </a:ext>
                </a:extLst>
              </a:tr>
              <a:tr h="429112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C-2701-0800-29-20111D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634097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C-2701-0800-36-20111A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115,470.6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115,095.8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46,677.2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46,677.2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374.8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374.8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2601181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C-2701-0800-37-20111D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330,537.6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42,817.3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2,866.7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2,727.8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287,720.3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92,979.9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194,740.4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8222512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C-2701-0800-38-20111D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81911768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C-2701-0800-39-20111D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85,454.3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44,884.5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3,429.7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2,394.5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40,569.8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17,308.4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23,261.4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2087459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C-2701-0800-40-20111A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315,714.7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88,051.2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55,858.8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55,858.8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227,663.4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48,606.8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179,056.7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25914719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</a:rPr>
                        <a:t>C-2701-0800-41-20111D</a:t>
                      </a:r>
                      <a:endParaRPr lang="es-CO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16,060.0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4,411.0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11,649.0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10,269.0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94546688"/>
                  </a:ext>
                </a:extLst>
              </a:tr>
              <a:tr h="17536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BID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51,076.4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12,356.7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12,323.3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139,896.5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73.3%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139,896.5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5741764"/>
                  </a:ext>
                </a:extLst>
              </a:tr>
              <a:tr h="1189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sng" strike="noStrike" dirty="0">
                          <a:effectLst/>
                        </a:rPr>
                        <a:t>Total general</a:t>
                      </a:r>
                      <a:endParaRPr lang="es-CO" sz="7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422,875.2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122,936.3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121,728.8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725,816.6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63.2%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160,275.1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565,541.5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8594668"/>
                  </a:ext>
                </a:extLst>
              </a:tr>
            </a:tbl>
          </a:graphicData>
        </a:graphic>
      </p:graphicFrame>
      <p:sp>
        <p:nvSpPr>
          <p:cNvPr id="13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Julio  de  2024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655257239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C8DA5-2E41-45E5-9502-5D149498A042}">
  <ds:schemaRefs>
    <ds:schemaRef ds:uri="http://purl.org/dc/elements/1.1/"/>
    <ds:schemaRef ds:uri="http://www.w3.org/XML/1998/namespace"/>
    <ds:schemaRef ds:uri="http://schemas.microsoft.com/office/2006/documentManagement/types"/>
    <ds:schemaRef ds:uri="28603d8a-9efa-47f7-9310-b65af995be84"/>
    <ds:schemaRef ds:uri="http://schemas.microsoft.com/office/2006/metadata/properties"/>
    <ds:schemaRef ds:uri="fbf56f25-cbbb-4cbe-ae8a-427ea759e049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9383</TotalTime>
  <Words>2439</Words>
  <Application>Microsoft Office PowerPoint</Application>
  <PresentationFormat>Panorámica</PresentationFormat>
  <Paragraphs>1145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Calibri</vt:lpstr>
      <vt:lpstr>Montserrat Light</vt:lpstr>
      <vt:lpstr>Montserrat Medium</vt:lpstr>
      <vt:lpstr>Arial</vt:lpstr>
      <vt:lpstr>Montserrat SemiBold</vt:lpstr>
      <vt:lpstr>Arial Narrow</vt:lpstr>
      <vt:lpstr>Montserrat</vt:lpstr>
      <vt:lpstr>Trebuchet MS</vt:lpstr>
      <vt:lpstr>Calibri Light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Yilber  Amado Gutierrez</cp:lastModifiedBy>
  <cp:revision>649</cp:revision>
  <cp:lastPrinted>2024-08-01T16:49:44Z</cp:lastPrinted>
  <dcterms:created xsi:type="dcterms:W3CDTF">2022-07-27T10:12:18Z</dcterms:created>
  <dcterms:modified xsi:type="dcterms:W3CDTF">2024-08-02T14:20:55Z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