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4" r:id="rId4"/>
  </p:sldMasterIdLst>
  <p:notesMasterIdLst>
    <p:notesMasterId r:id="rId23"/>
  </p:notesMasterIdLst>
  <p:sldIdLst>
    <p:sldId id="256" r:id="rId5"/>
    <p:sldId id="492" r:id="rId6"/>
    <p:sldId id="490" r:id="rId7"/>
    <p:sldId id="461" r:id="rId8"/>
    <p:sldId id="491" r:id="rId9"/>
    <p:sldId id="478" r:id="rId10"/>
    <p:sldId id="482" r:id="rId11"/>
    <p:sldId id="484" r:id="rId12"/>
    <p:sldId id="489" r:id="rId13"/>
    <p:sldId id="468" r:id="rId14"/>
    <p:sldId id="485" r:id="rId15"/>
    <p:sldId id="469" r:id="rId16"/>
    <p:sldId id="470" r:id="rId17"/>
    <p:sldId id="472" r:id="rId18"/>
    <p:sldId id="471" r:id="rId19"/>
    <p:sldId id="473" r:id="rId20"/>
    <p:sldId id="493" r:id="rId21"/>
    <p:sldId id="494" r:id="rId22"/>
  </p:sldIdLst>
  <p:sldSz cx="12192000" cy="6858000"/>
  <p:notesSz cx="7004050" cy="9296400"/>
  <p:embeddedFontLst>
    <p:embeddedFont>
      <p:font typeface="Arial Narrow" panose="020B0606020202030204" pitchFamily="34" charset="0"/>
      <p:regular r:id="rId24"/>
      <p:bold r:id="rId25"/>
      <p:italic r:id="rId26"/>
      <p:boldItalic r:id="rId27"/>
    </p:embeddedFont>
    <p:embeddedFont>
      <p:font typeface="Montserrat" panose="00000500000000000000" pitchFamily="2" charset="0"/>
      <p:regular r:id="rId28"/>
      <p:bold r:id="rId29"/>
      <p:italic r:id="rId30"/>
      <p:boldItalic r:id="rId31"/>
    </p:embeddedFont>
    <p:embeddedFont>
      <p:font typeface="Montserrat Light" panose="00000400000000000000" pitchFamily="2" charset="0"/>
      <p:regular r:id="rId32"/>
      <p:italic r:id="rId33"/>
    </p:embeddedFont>
    <p:embeddedFont>
      <p:font typeface="Montserrat Medium" panose="00000600000000000000" pitchFamily="2" charset="0"/>
      <p:regular r:id="rId34"/>
      <p:italic r:id="rId35"/>
    </p:embeddedFont>
    <p:embeddedFont>
      <p:font typeface="Montserrat SemiBold" panose="00000700000000000000" pitchFamily="2" charset="0"/>
      <p:regular r:id="rId36"/>
      <p:bold r:id="rId37"/>
      <p:italic r:id="rId38"/>
      <p:boldItalic r:id="rId39"/>
    </p:embeddedFont>
    <p:embeddedFont>
      <p:font typeface="Trebuchet MS" panose="020B0603020202020204" pitchFamily="34" charset="0"/>
      <p:regular r:id="rId40"/>
      <p:bold r:id="rId41"/>
      <p:italic r:id="rId42"/>
      <p:boldItalic r:id="rId43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100D44-D356-9B40-AD8E-D8DFEB3CC077}">
          <p14:sldIdLst>
            <p14:sldId id="256"/>
            <p14:sldId id="492"/>
            <p14:sldId id="490"/>
            <p14:sldId id="461"/>
            <p14:sldId id="491"/>
            <p14:sldId id="478"/>
            <p14:sldId id="482"/>
            <p14:sldId id="484"/>
            <p14:sldId id="489"/>
            <p14:sldId id="468"/>
            <p14:sldId id="485"/>
            <p14:sldId id="469"/>
            <p14:sldId id="470"/>
            <p14:sldId id="472"/>
            <p14:sldId id="471"/>
            <p14:sldId id="473"/>
            <p14:sldId id="493"/>
            <p14:sldId id="4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C6E"/>
    <a:srgbClr val="0ED374"/>
    <a:srgbClr val="009999"/>
    <a:srgbClr val="F6C041"/>
    <a:srgbClr val="01ADEE"/>
    <a:srgbClr val="EE7D2D"/>
    <a:srgbClr val="002A41"/>
    <a:srgbClr val="7557C5"/>
    <a:srgbClr val="383890"/>
    <a:srgbClr val="715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EC589B-9AE9-4090-A43F-6E86A2EAF35B}" v="36" dt="2024-11-01T18:42:54.7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4" autoAdjust="0"/>
    <p:restoredTop sz="95707"/>
  </p:normalViewPr>
  <p:slideViewPr>
    <p:cSldViewPr snapToGrid="0">
      <p:cViewPr varScale="1">
        <p:scale>
          <a:sx n="108" d="100"/>
          <a:sy n="108" d="100"/>
        </p:scale>
        <p:origin x="828" y="102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6.fntdata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font" Target="fonts/font1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Leonidas Hernandez Malagon" userId="a6f271d5-185a-455c-b678-8fca19a3d8d9" providerId="ADAL" clId="{E7EC589B-9AE9-4090-A43F-6E86A2EAF35B}"/>
    <pc:docChg chg="custSel delSld modSld modSection">
      <pc:chgData name="William Leonidas Hernandez Malagon" userId="a6f271d5-185a-455c-b678-8fca19a3d8d9" providerId="ADAL" clId="{E7EC589B-9AE9-4090-A43F-6E86A2EAF35B}" dt="2024-11-01T19:03:58.262" v="67" actId="6549"/>
      <pc:docMkLst>
        <pc:docMk/>
      </pc:docMkLst>
      <pc:sldChg chg="modSp">
        <pc:chgData name="William Leonidas Hernandez Malagon" userId="a6f271d5-185a-455c-b678-8fca19a3d8d9" providerId="ADAL" clId="{E7EC589B-9AE9-4090-A43F-6E86A2EAF35B}" dt="2024-11-01T14:41:06.881" v="0"/>
        <pc:sldMkLst>
          <pc:docMk/>
          <pc:sldMk cId="3109147177" sldId="256"/>
        </pc:sldMkLst>
        <pc:spChg chg="mod">
          <ac:chgData name="William Leonidas Hernandez Malagon" userId="a6f271d5-185a-455c-b678-8fca19a3d8d9" providerId="ADAL" clId="{E7EC589B-9AE9-4090-A43F-6E86A2EAF35B}" dt="2024-11-01T14:41:06.881" v="0"/>
          <ac:spMkLst>
            <pc:docMk/>
            <pc:sldMk cId="3109147177" sldId="256"/>
            <ac:spMk id="3" creationId="{B3C7FADB-DCAF-93F3-682F-F5AE428EC06B}"/>
          </ac:spMkLst>
        </pc:spChg>
      </pc:sldChg>
      <pc:sldChg chg="del">
        <pc:chgData name="William Leonidas Hernandez Malagon" userId="a6f271d5-185a-455c-b678-8fca19a3d8d9" providerId="ADAL" clId="{E7EC589B-9AE9-4090-A43F-6E86A2EAF35B}" dt="2024-11-01T14:41:39.371" v="1" actId="47"/>
        <pc:sldMkLst>
          <pc:docMk/>
          <pc:sldMk cId="2722484510" sldId="460"/>
        </pc:sldMkLst>
      </pc:sldChg>
      <pc:sldChg chg="modSp mod">
        <pc:chgData name="William Leonidas Hernandez Malagon" userId="a6f271d5-185a-455c-b678-8fca19a3d8d9" providerId="ADAL" clId="{E7EC589B-9AE9-4090-A43F-6E86A2EAF35B}" dt="2024-11-01T16:08:41.367" v="53"/>
        <pc:sldMkLst>
          <pc:docMk/>
          <pc:sldMk cId="947691038" sldId="461"/>
        </pc:sldMkLst>
        <pc:spChg chg="mod">
          <ac:chgData name="William Leonidas Hernandez Malagon" userId="a6f271d5-185a-455c-b678-8fca19a3d8d9" providerId="ADAL" clId="{E7EC589B-9AE9-4090-A43F-6E86A2EAF35B}" dt="2024-11-01T14:41:06.881" v="0"/>
          <ac:spMkLst>
            <pc:docMk/>
            <pc:sldMk cId="947691038" sldId="461"/>
            <ac:spMk id="8" creationId="{773FA131-7E85-4A95-2792-6DAAAB898091}"/>
          </ac:spMkLst>
        </pc:spChg>
        <pc:spChg chg="mod">
          <ac:chgData name="William Leonidas Hernandez Malagon" userId="a6f271d5-185a-455c-b678-8fca19a3d8d9" providerId="ADAL" clId="{E7EC589B-9AE9-4090-A43F-6E86A2EAF35B}" dt="2024-11-01T15:47:57.295" v="48" actId="20577"/>
          <ac:spMkLst>
            <pc:docMk/>
            <pc:sldMk cId="947691038" sldId="461"/>
            <ac:spMk id="10" creationId="{31D2FD6F-3CAB-423F-853B-0A9398051C8F}"/>
          </ac:spMkLst>
        </pc:spChg>
        <pc:graphicFrameChg chg="mod">
          <ac:chgData name="William Leonidas Hernandez Malagon" userId="a6f271d5-185a-455c-b678-8fca19a3d8d9" providerId="ADAL" clId="{E7EC589B-9AE9-4090-A43F-6E86A2EAF35B}" dt="2024-11-01T16:08:41.367" v="53"/>
          <ac:graphicFrameMkLst>
            <pc:docMk/>
            <pc:sldMk cId="947691038" sldId="461"/>
            <ac:graphicFrameMk id="7" creationId="{17418F01-7505-4CC2-875D-5D8BEE7B3D57}"/>
          </ac:graphicFrameMkLst>
        </pc:graphicFrameChg>
      </pc:sldChg>
      <pc:sldChg chg="delSp modSp mod">
        <pc:chgData name="William Leonidas Hernandez Malagon" userId="a6f271d5-185a-455c-b678-8fca19a3d8d9" providerId="ADAL" clId="{E7EC589B-9AE9-4090-A43F-6E86A2EAF35B}" dt="2024-11-01T15:30:25.001" v="17" actId="1076"/>
        <pc:sldMkLst>
          <pc:docMk/>
          <pc:sldMk cId="2613276781" sldId="468"/>
        </pc:sldMkLst>
        <pc:spChg chg="mod">
          <ac:chgData name="William Leonidas Hernandez Malagon" userId="a6f271d5-185a-455c-b678-8fca19a3d8d9" providerId="ADAL" clId="{E7EC589B-9AE9-4090-A43F-6E86A2EAF35B}" dt="2024-11-01T14:41:06.881" v="0"/>
          <ac:spMkLst>
            <pc:docMk/>
            <pc:sldMk cId="2613276781" sldId="468"/>
            <ac:spMk id="25" creationId="{773FA131-7E85-4A95-2792-6DAAAB898091}"/>
          </ac:spMkLst>
        </pc:spChg>
        <pc:picChg chg="del">
          <ac:chgData name="William Leonidas Hernandez Malagon" userId="a6f271d5-185a-455c-b678-8fca19a3d8d9" providerId="ADAL" clId="{E7EC589B-9AE9-4090-A43F-6E86A2EAF35B}" dt="2024-11-01T15:30:03.075" v="15" actId="478"/>
          <ac:picMkLst>
            <pc:docMk/>
            <pc:sldMk cId="2613276781" sldId="468"/>
            <ac:picMk id="2" creationId="{8C6729E6-0C6C-0FD7-5527-3EDA337BF7E2}"/>
          </ac:picMkLst>
        </pc:picChg>
        <pc:picChg chg="mod">
          <ac:chgData name="William Leonidas Hernandez Malagon" userId="a6f271d5-185a-455c-b678-8fca19a3d8d9" providerId="ADAL" clId="{E7EC589B-9AE9-4090-A43F-6E86A2EAF35B}" dt="2024-11-01T15:30:25.001" v="17" actId="1076"/>
          <ac:picMkLst>
            <pc:docMk/>
            <pc:sldMk cId="2613276781" sldId="468"/>
            <ac:picMk id="3" creationId="{D09F3A26-61D6-F065-E5BB-5363CE634061}"/>
          </ac:picMkLst>
        </pc:picChg>
      </pc:sldChg>
      <pc:sldChg chg="modSp">
        <pc:chgData name="William Leonidas Hernandez Malagon" userId="a6f271d5-185a-455c-b678-8fca19a3d8d9" providerId="ADAL" clId="{E7EC589B-9AE9-4090-A43F-6E86A2EAF35B}" dt="2024-11-01T14:41:06.881" v="0"/>
        <pc:sldMkLst>
          <pc:docMk/>
          <pc:sldMk cId="2215501645" sldId="469"/>
        </pc:sldMkLst>
        <pc:spChg chg="mod">
          <ac:chgData name="William Leonidas Hernandez Malagon" userId="a6f271d5-185a-455c-b678-8fca19a3d8d9" providerId="ADAL" clId="{E7EC589B-9AE9-4090-A43F-6E86A2EAF35B}" dt="2024-11-01T14:41:06.881" v="0"/>
          <ac:spMkLst>
            <pc:docMk/>
            <pc:sldMk cId="2215501645" sldId="469"/>
            <ac:spMk id="2" creationId="{00000000-0000-0000-0000-000000000000}"/>
          </ac:spMkLst>
        </pc:spChg>
      </pc:sldChg>
      <pc:sldChg chg="modSp">
        <pc:chgData name="William Leonidas Hernandez Malagon" userId="a6f271d5-185a-455c-b678-8fca19a3d8d9" providerId="ADAL" clId="{E7EC589B-9AE9-4090-A43F-6E86A2EAF35B}" dt="2024-11-01T18:42:13.587" v="61"/>
        <pc:sldMkLst>
          <pc:docMk/>
          <pc:sldMk cId="132265351" sldId="470"/>
        </pc:sldMkLst>
        <pc:spChg chg="mod">
          <ac:chgData name="William Leonidas Hernandez Malagon" userId="a6f271d5-185a-455c-b678-8fca19a3d8d9" providerId="ADAL" clId="{E7EC589B-9AE9-4090-A43F-6E86A2EAF35B}" dt="2024-11-01T14:41:06.881" v="0"/>
          <ac:spMkLst>
            <pc:docMk/>
            <pc:sldMk cId="132265351" sldId="470"/>
            <ac:spMk id="25" creationId="{773FA131-7E85-4A95-2792-6DAAAB898091}"/>
          </ac:spMkLst>
        </pc:spChg>
        <pc:graphicFrameChg chg="mod">
          <ac:chgData name="William Leonidas Hernandez Malagon" userId="a6f271d5-185a-455c-b678-8fca19a3d8d9" providerId="ADAL" clId="{E7EC589B-9AE9-4090-A43F-6E86A2EAF35B}" dt="2024-11-01T18:42:13.587" v="61"/>
          <ac:graphicFrameMkLst>
            <pc:docMk/>
            <pc:sldMk cId="132265351" sldId="470"/>
            <ac:graphicFrameMk id="3" creationId="{00000000-0000-0000-0000-000000000000}"/>
          </ac:graphicFrameMkLst>
        </pc:graphicFrameChg>
      </pc:sldChg>
      <pc:sldChg chg="modSp">
        <pc:chgData name="William Leonidas Hernandez Malagon" userId="a6f271d5-185a-455c-b678-8fca19a3d8d9" providerId="ADAL" clId="{E7EC589B-9AE9-4090-A43F-6E86A2EAF35B}" dt="2024-11-01T18:42:54.708" v="63"/>
        <pc:sldMkLst>
          <pc:docMk/>
          <pc:sldMk cId="3040075847" sldId="471"/>
        </pc:sldMkLst>
        <pc:spChg chg="mod">
          <ac:chgData name="William Leonidas Hernandez Malagon" userId="a6f271d5-185a-455c-b678-8fca19a3d8d9" providerId="ADAL" clId="{E7EC589B-9AE9-4090-A43F-6E86A2EAF35B}" dt="2024-11-01T14:41:06.881" v="0"/>
          <ac:spMkLst>
            <pc:docMk/>
            <pc:sldMk cId="3040075847" sldId="471"/>
            <ac:spMk id="25" creationId="{773FA131-7E85-4A95-2792-6DAAAB898091}"/>
          </ac:spMkLst>
        </pc:spChg>
        <pc:graphicFrameChg chg="mod">
          <ac:chgData name="William Leonidas Hernandez Malagon" userId="a6f271d5-185a-455c-b678-8fca19a3d8d9" providerId="ADAL" clId="{E7EC589B-9AE9-4090-A43F-6E86A2EAF35B}" dt="2024-11-01T18:42:54.708" v="63"/>
          <ac:graphicFrameMkLst>
            <pc:docMk/>
            <pc:sldMk cId="3040075847" sldId="471"/>
            <ac:graphicFrameMk id="3" creationId="{C6989A62-54D1-4EF0-BD0A-063EE4E21418}"/>
          </ac:graphicFrameMkLst>
        </pc:graphicFrameChg>
      </pc:sldChg>
      <pc:sldChg chg="modSp">
        <pc:chgData name="William Leonidas Hernandez Malagon" userId="a6f271d5-185a-455c-b678-8fca19a3d8d9" providerId="ADAL" clId="{E7EC589B-9AE9-4090-A43F-6E86A2EAF35B}" dt="2024-11-01T18:42:39.499" v="62"/>
        <pc:sldMkLst>
          <pc:docMk/>
          <pc:sldMk cId="3720553667" sldId="472"/>
        </pc:sldMkLst>
        <pc:spChg chg="mod">
          <ac:chgData name="William Leonidas Hernandez Malagon" userId="a6f271d5-185a-455c-b678-8fca19a3d8d9" providerId="ADAL" clId="{E7EC589B-9AE9-4090-A43F-6E86A2EAF35B}" dt="2024-11-01T14:41:06.881" v="0"/>
          <ac:spMkLst>
            <pc:docMk/>
            <pc:sldMk cId="3720553667" sldId="472"/>
            <ac:spMk id="25" creationId="{773FA131-7E85-4A95-2792-6DAAAB898091}"/>
          </ac:spMkLst>
        </pc:spChg>
        <pc:graphicFrameChg chg="mod">
          <ac:chgData name="William Leonidas Hernandez Malagon" userId="a6f271d5-185a-455c-b678-8fca19a3d8d9" providerId="ADAL" clId="{E7EC589B-9AE9-4090-A43F-6E86A2EAF35B}" dt="2024-11-01T18:42:39.499" v="62"/>
          <ac:graphicFrameMkLst>
            <pc:docMk/>
            <pc:sldMk cId="3720553667" sldId="472"/>
            <ac:graphicFrameMk id="3" creationId="{00000000-0000-0000-0000-000000000000}"/>
          </ac:graphicFrameMkLst>
        </pc:graphicFrameChg>
      </pc:sldChg>
      <pc:sldChg chg="addSp delSp modSp mod">
        <pc:chgData name="William Leonidas Hernandez Malagon" userId="a6f271d5-185a-455c-b678-8fca19a3d8d9" providerId="ADAL" clId="{E7EC589B-9AE9-4090-A43F-6E86A2EAF35B}" dt="2024-11-01T15:46:42.696" v="33" actId="1076"/>
        <pc:sldMkLst>
          <pc:docMk/>
          <pc:sldMk cId="1440154386" sldId="473"/>
        </pc:sldMkLst>
        <pc:spChg chg="mod">
          <ac:chgData name="William Leonidas Hernandez Malagon" userId="a6f271d5-185a-455c-b678-8fca19a3d8d9" providerId="ADAL" clId="{E7EC589B-9AE9-4090-A43F-6E86A2EAF35B}" dt="2024-11-01T14:41:06.881" v="0"/>
          <ac:spMkLst>
            <pc:docMk/>
            <pc:sldMk cId="1440154386" sldId="473"/>
            <ac:spMk id="25" creationId="{773FA131-7E85-4A95-2792-6DAAAB898091}"/>
          </ac:spMkLst>
        </pc:spChg>
        <pc:graphicFrameChg chg="add mod">
          <ac:chgData name="William Leonidas Hernandez Malagon" userId="a6f271d5-185a-455c-b678-8fca19a3d8d9" providerId="ADAL" clId="{E7EC589B-9AE9-4090-A43F-6E86A2EAF35B}" dt="2024-11-01T15:46:42.696" v="33" actId="1076"/>
          <ac:graphicFrameMkLst>
            <pc:docMk/>
            <pc:sldMk cId="1440154386" sldId="473"/>
            <ac:graphicFrameMk id="2" creationId="{E8FCC5EE-F793-B9B3-8ACD-2225FF017B22}"/>
          </ac:graphicFrameMkLst>
        </pc:graphicFrameChg>
        <pc:picChg chg="del">
          <ac:chgData name="William Leonidas Hernandez Malagon" userId="a6f271d5-185a-455c-b678-8fca19a3d8d9" providerId="ADAL" clId="{E7EC589B-9AE9-4090-A43F-6E86A2EAF35B}" dt="2024-11-01T15:46:06.641" v="25" actId="478"/>
          <ac:picMkLst>
            <pc:docMk/>
            <pc:sldMk cId="1440154386" sldId="473"/>
            <ac:picMk id="3" creationId="{E5BE6811-617D-80B0-F574-BA5E4F5DCFEA}"/>
          </ac:picMkLst>
        </pc:picChg>
      </pc:sldChg>
      <pc:sldChg chg="modSp">
        <pc:chgData name="William Leonidas Hernandez Malagon" userId="a6f271d5-185a-455c-b678-8fca19a3d8d9" providerId="ADAL" clId="{E7EC589B-9AE9-4090-A43F-6E86A2EAF35B}" dt="2024-11-01T16:08:56.789" v="54"/>
        <pc:sldMkLst>
          <pc:docMk/>
          <pc:sldMk cId="4278455328" sldId="478"/>
        </pc:sldMkLst>
        <pc:spChg chg="mod">
          <ac:chgData name="William Leonidas Hernandez Malagon" userId="a6f271d5-185a-455c-b678-8fca19a3d8d9" providerId="ADAL" clId="{E7EC589B-9AE9-4090-A43F-6E86A2EAF35B}" dt="2024-11-01T14:41:06.881" v="0"/>
          <ac:spMkLst>
            <pc:docMk/>
            <pc:sldMk cId="4278455328" sldId="478"/>
            <ac:spMk id="25" creationId="{773FA131-7E85-4A95-2792-6DAAAB898091}"/>
          </ac:spMkLst>
        </pc:spChg>
        <pc:graphicFrameChg chg="mod">
          <ac:chgData name="William Leonidas Hernandez Malagon" userId="a6f271d5-185a-455c-b678-8fca19a3d8d9" providerId="ADAL" clId="{E7EC589B-9AE9-4090-A43F-6E86A2EAF35B}" dt="2024-11-01T16:08:56.789" v="54"/>
          <ac:graphicFrameMkLst>
            <pc:docMk/>
            <pc:sldMk cId="4278455328" sldId="478"/>
            <ac:graphicFrameMk id="2" creationId="{00000000-0000-0000-0000-000000000000}"/>
          </ac:graphicFrameMkLst>
        </pc:graphicFrameChg>
      </pc:sldChg>
      <pc:sldChg chg="modSp mod">
        <pc:chgData name="William Leonidas Hernandez Malagon" userId="a6f271d5-185a-455c-b678-8fca19a3d8d9" providerId="ADAL" clId="{E7EC589B-9AE9-4090-A43F-6E86A2EAF35B}" dt="2024-11-01T15:55:51.553" v="51" actId="255"/>
        <pc:sldMkLst>
          <pc:docMk/>
          <pc:sldMk cId="458743938" sldId="482"/>
        </pc:sldMkLst>
        <pc:spChg chg="mod">
          <ac:chgData name="William Leonidas Hernandez Malagon" userId="a6f271d5-185a-455c-b678-8fca19a3d8d9" providerId="ADAL" clId="{E7EC589B-9AE9-4090-A43F-6E86A2EAF35B}" dt="2024-11-01T14:41:06.881" v="0"/>
          <ac:spMkLst>
            <pc:docMk/>
            <pc:sldMk cId="458743938" sldId="482"/>
            <ac:spMk id="25" creationId="{773FA131-7E85-4A95-2792-6DAAAB898091}"/>
          </ac:spMkLst>
        </pc:spChg>
        <pc:graphicFrameChg chg="mod modGraphic">
          <ac:chgData name="William Leonidas Hernandez Malagon" userId="a6f271d5-185a-455c-b678-8fca19a3d8d9" providerId="ADAL" clId="{E7EC589B-9AE9-4090-A43F-6E86A2EAF35B}" dt="2024-11-01T15:55:51.553" v="51" actId="255"/>
          <ac:graphicFrameMkLst>
            <pc:docMk/>
            <pc:sldMk cId="458743938" sldId="482"/>
            <ac:graphicFrameMk id="4" creationId="{00000000-0000-0000-0000-000000000000}"/>
          </ac:graphicFrameMkLst>
        </pc:graphicFrameChg>
      </pc:sldChg>
      <pc:sldChg chg="modSp">
        <pc:chgData name="William Leonidas Hernandez Malagon" userId="a6f271d5-185a-455c-b678-8fca19a3d8d9" providerId="ADAL" clId="{E7EC589B-9AE9-4090-A43F-6E86A2EAF35B}" dt="2024-11-01T15:10:12.373" v="12"/>
        <pc:sldMkLst>
          <pc:docMk/>
          <pc:sldMk cId="3550577705" sldId="484"/>
        </pc:sldMkLst>
        <pc:spChg chg="mod">
          <ac:chgData name="William Leonidas Hernandez Malagon" userId="a6f271d5-185a-455c-b678-8fca19a3d8d9" providerId="ADAL" clId="{E7EC589B-9AE9-4090-A43F-6E86A2EAF35B}" dt="2024-11-01T14:41:06.881" v="0"/>
          <ac:spMkLst>
            <pc:docMk/>
            <pc:sldMk cId="3550577705" sldId="484"/>
            <ac:spMk id="25" creationId="{773FA131-7E85-4A95-2792-6DAAAB898091}"/>
          </ac:spMkLst>
        </pc:spChg>
        <pc:graphicFrameChg chg="mod">
          <ac:chgData name="William Leonidas Hernandez Malagon" userId="a6f271d5-185a-455c-b678-8fca19a3d8d9" providerId="ADAL" clId="{E7EC589B-9AE9-4090-A43F-6E86A2EAF35B}" dt="2024-11-01T15:10:12.373" v="12"/>
          <ac:graphicFrameMkLst>
            <pc:docMk/>
            <pc:sldMk cId="3550577705" sldId="484"/>
            <ac:graphicFrameMk id="6" creationId="{69B38837-6312-4AF7-B500-4E13C61020D0}"/>
          </ac:graphicFrameMkLst>
        </pc:graphicFrameChg>
      </pc:sldChg>
      <pc:sldChg chg="addSp delSp modSp mod">
        <pc:chgData name="William Leonidas Hernandez Malagon" userId="a6f271d5-185a-455c-b678-8fca19a3d8d9" providerId="ADAL" clId="{E7EC589B-9AE9-4090-A43F-6E86A2EAF35B}" dt="2024-11-01T18:28:27.053" v="60" actId="113"/>
        <pc:sldMkLst>
          <pc:docMk/>
          <pc:sldMk cId="131361163" sldId="485"/>
        </pc:sldMkLst>
        <pc:graphicFrameChg chg="add mod">
          <ac:chgData name="William Leonidas Hernandez Malagon" userId="a6f271d5-185a-455c-b678-8fca19a3d8d9" providerId="ADAL" clId="{E7EC589B-9AE9-4090-A43F-6E86A2EAF35B}" dt="2024-11-01T18:28:27.053" v="60" actId="113"/>
          <ac:graphicFrameMkLst>
            <pc:docMk/>
            <pc:sldMk cId="131361163" sldId="485"/>
            <ac:graphicFrameMk id="4" creationId="{2BDE88C2-5B7E-7E3F-2568-3C16ADE234DA}"/>
          </ac:graphicFrameMkLst>
        </pc:graphicFrameChg>
        <pc:graphicFrameChg chg="del">
          <ac:chgData name="William Leonidas Hernandez Malagon" userId="a6f271d5-185a-455c-b678-8fca19a3d8d9" providerId="ADAL" clId="{E7EC589B-9AE9-4090-A43F-6E86A2EAF35B}" dt="2024-11-01T15:35:38.930" v="18" actId="478"/>
          <ac:graphicFrameMkLst>
            <pc:docMk/>
            <pc:sldMk cId="131361163" sldId="485"/>
            <ac:graphicFrameMk id="7" creationId="{2BDE88C2-5B7E-7E3F-2568-3C16ADE234DA}"/>
          </ac:graphicFrameMkLst>
        </pc:graphicFrameChg>
      </pc:sldChg>
      <pc:sldChg chg="modSp mod">
        <pc:chgData name="William Leonidas Hernandez Malagon" userId="a6f271d5-185a-455c-b678-8fca19a3d8d9" providerId="ADAL" clId="{E7EC589B-9AE9-4090-A43F-6E86A2EAF35B}" dt="2024-11-01T15:29:23.487" v="14" actId="255"/>
        <pc:sldMkLst>
          <pc:docMk/>
          <pc:sldMk cId="1655257239" sldId="489"/>
        </pc:sldMkLst>
        <pc:spChg chg="mod">
          <ac:chgData name="William Leonidas Hernandez Malagon" userId="a6f271d5-185a-455c-b678-8fca19a3d8d9" providerId="ADAL" clId="{E7EC589B-9AE9-4090-A43F-6E86A2EAF35B}" dt="2024-11-01T14:41:06.881" v="0"/>
          <ac:spMkLst>
            <pc:docMk/>
            <pc:sldMk cId="1655257239" sldId="489"/>
            <ac:spMk id="13" creationId="{773FA131-7E85-4A95-2792-6DAAAB898091}"/>
          </ac:spMkLst>
        </pc:spChg>
        <pc:graphicFrameChg chg="mod modGraphic">
          <ac:chgData name="William Leonidas Hernandez Malagon" userId="a6f271d5-185a-455c-b678-8fca19a3d8d9" providerId="ADAL" clId="{E7EC589B-9AE9-4090-A43F-6E86A2EAF35B}" dt="2024-11-01T15:29:23.487" v="14" actId="255"/>
          <ac:graphicFrameMkLst>
            <pc:docMk/>
            <pc:sldMk cId="1655257239" sldId="489"/>
            <ac:graphicFrameMk id="8" creationId="{00000000-0000-0000-0000-000000000000}"/>
          </ac:graphicFrameMkLst>
        </pc:graphicFrameChg>
      </pc:sldChg>
      <pc:sldChg chg="addSp delSp modSp mod">
        <pc:chgData name="William Leonidas Hernandez Malagon" userId="a6f271d5-185a-455c-b678-8fca19a3d8d9" providerId="ADAL" clId="{E7EC589B-9AE9-4090-A43F-6E86A2EAF35B}" dt="2024-11-01T14:43:15.891" v="5" actId="1076"/>
        <pc:sldMkLst>
          <pc:docMk/>
          <pc:sldMk cId="3971954131" sldId="490"/>
        </pc:sldMkLst>
        <pc:graphicFrameChg chg="add mod">
          <ac:chgData name="William Leonidas Hernandez Malagon" userId="a6f271d5-185a-455c-b678-8fca19a3d8d9" providerId="ADAL" clId="{E7EC589B-9AE9-4090-A43F-6E86A2EAF35B}" dt="2024-11-01T14:43:15.891" v="5" actId="1076"/>
          <ac:graphicFrameMkLst>
            <pc:docMk/>
            <pc:sldMk cId="3971954131" sldId="490"/>
            <ac:graphicFrameMk id="2" creationId="{B94DF99F-DD52-765A-C1E5-471F314F082C}"/>
          </ac:graphicFrameMkLst>
        </pc:graphicFrameChg>
        <pc:graphicFrameChg chg="del">
          <ac:chgData name="William Leonidas Hernandez Malagon" userId="a6f271d5-185a-455c-b678-8fca19a3d8d9" providerId="ADAL" clId="{E7EC589B-9AE9-4090-A43F-6E86A2EAF35B}" dt="2024-11-01T14:43:11.972" v="3" actId="478"/>
          <ac:graphicFrameMkLst>
            <pc:docMk/>
            <pc:sldMk cId="3971954131" sldId="490"/>
            <ac:graphicFrameMk id="4" creationId="{B94DF99F-DD52-765A-C1E5-471F314F082C}"/>
          </ac:graphicFrameMkLst>
        </pc:graphicFrameChg>
      </pc:sldChg>
      <pc:sldChg chg="addSp delSp modSp mod">
        <pc:chgData name="William Leonidas Hernandez Malagon" userId="a6f271d5-185a-455c-b678-8fca19a3d8d9" providerId="ADAL" clId="{E7EC589B-9AE9-4090-A43F-6E86A2EAF35B}" dt="2024-11-01T15:08:54.717" v="9" actId="1076"/>
        <pc:sldMkLst>
          <pc:docMk/>
          <pc:sldMk cId="4040294969" sldId="491"/>
        </pc:sldMkLst>
        <pc:graphicFrameChg chg="del">
          <ac:chgData name="William Leonidas Hernandez Malagon" userId="a6f271d5-185a-455c-b678-8fca19a3d8d9" providerId="ADAL" clId="{E7EC589B-9AE9-4090-A43F-6E86A2EAF35B}" dt="2024-11-01T15:08:50.978" v="7" actId="478"/>
          <ac:graphicFrameMkLst>
            <pc:docMk/>
            <pc:sldMk cId="4040294969" sldId="491"/>
            <ac:graphicFrameMk id="2" creationId="{6B2C03C7-E5D6-468E-A87F-D08595448310}"/>
          </ac:graphicFrameMkLst>
        </pc:graphicFrameChg>
        <pc:graphicFrameChg chg="add mod">
          <ac:chgData name="William Leonidas Hernandez Malagon" userId="a6f271d5-185a-455c-b678-8fca19a3d8d9" providerId="ADAL" clId="{E7EC589B-9AE9-4090-A43F-6E86A2EAF35B}" dt="2024-11-01T15:08:54.717" v="9" actId="1076"/>
          <ac:graphicFrameMkLst>
            <pc:docMk/>
            <pc:sldMk cId="4040294969" sldId="491"/>
            <ac:graphicFrameMk id="4" creationId="{6B2C03C7-E5D6-468E-A87F-D08595448310}"/>
          </ac:graphicFrameMkLst>
        </pc:graphicFrameChg>
      </pc:sldChg>
      <pc:sldChg chg="modSp mod">
        <pc:chgData name="William Leonidas Hernandez Malagon" userId="a6f271d5-185a-455c-b678-8fca19a3d8d9" providerId="ADAL" clId="{E7EC589B-9AE9-4090-A43F-6E86A2EAF35B}" dt="2024-11-01T16:08:23.277" v="52"/>
        <pc:sldMkLst>
          <pc:docMk/>
          <pc:sldMk cId="3367208256" sldId="492"/>
        </pc:sldMkLst>
        <pc:spChg chg="mod">
          <ac:chgData name="William Leonidas Hernandez Malagon" userId="a6f271d5-185a-455c-b678-8fca19a3d8d9" providerId="ADAL" clId="{E7EC589B-9AE9-4090-A43F-6E86A2EAF35B}" dt="2024-11-01T15:47:29.467" v="41" actId="6549"/>
          <ac:spMkLst>
            <pc:docMk/>
            <pc:sldMk cId="3367208256" sldId="492"/>
            <ac:spMk id="8" creationId="{C18DA9C8-8BF0-ACF0-FDD3-69EBC2D81D7B}"/>
          </ac:spMkLst>
        </pc:spChg>
        <pc:spChg chg="mod">
          <ac:chgData name="William Leonidas Hernandez Malagon" userId="a6f271d5-185a-455c-b678-8fca19a3d8d9" providerId="ADAL" clId="{E7EC589B-9AE9-4090-A43F-6E86A2EAF35B}" dt="2024-11-01T14:41:06.881" v="0"/>
          <ac:spMkLst>
            <pc:docMk/>
            <pc:sldMk cId="3367208256" sldId="492"/>
            <ac:spMk id="25" creationId="{E1CD9F10-47A3-02D7-C18C-1E318CA36D99}"/>
          </ac:spMkLst>
        </pc:spChg>
        <pc:graphicFrameChg chg="mod">
          <ac:chgData name="William Leonidas Hernandez Malagon" userId="a6f271d5-185a-455c-b678-8fca19a3d8d9" providerId="ADAL" clId="{E7EC589B-9AE9-4090-A43F-6E86A2EAF35B}" dt="2024-11-01T16:08:23.277" v="52"/>
          <ac:graphicFrameMkLst>
            <pc:docMk/>
            <pc:sldMk cId="3367208256" sldId="492"/>
            <ac:graphicFrameMk id="2" creationId="{020BE0DD-1FEA-1CD0-ACEA-1EDD11C5FCD2}"/>
          </ac:graphicFrameMkLst>
        </pc:graphicFrameChg>
      </pc:sldChg>
      <pc:sldChg chg="modSp">
        <pc:chgData name="William Leonidas Hernandez Malagon" userId="a6f271d5-185a-455c-b678-8fca19a3d8d9" providerId="ADAL" clId="{E7EC589B-9AE9-4090-A43F-6E86A2EAF35B}" dt="2024-11-01T14:41:06.881" v="0"/>
        <pc:sldMkLst>
          <pc:docMk/>
          <pc:sldMk cId="4260923486" sldId="493"/>
        </pc:sldMkLst>
        <pc:spChg chg="mod">
          <ac:chgData name="William Leonidas Hernandez Malagon" userId="a6f271d5-185a-455c-b678-8fca19a3d8d9" providerId="ADAL" clId="{E7EC589B-9AE9-4090-A43F-6E86A2EAF35B}" dt="2024-11-01T14:41:06.881" v="0"/>
          <ac:spMkLst>
            <pc:docMk/>
            <pc:sldMk cId="4260923486" sldId="493"/>
            <ac:spMk id="2" creationId="{FA11985A-5618-934B-6474-8A706028215E}"/>
          </ac:spMkLst>
        </pc:spChg>
      </pc:sldChg>
      <pc:sldChg chg="modSp mod">
        <pc:chgData name="William Leonidas Hernandez Malagon" userId="a6f271d5-185a-455c-b678-8fca19a3d8d9" providerId="ADAL" clId="{E7EC589B-9AE9-4090-A43F-6E86A2EAF35B}" dt="2024-11-01T19:03:58.262" v="67" actId="6549"/>
        <pc:sldMkLst>
          <pc:docMk/>
          <pc:sldMk cId="307952953" sldId="494"/>
        </pc:sldMkLst>
        <pc:graphicFrameChg chg="modGraphic">
          <ac:chgData name="William Leonidas Hernandez Malagon" userId="a6f271d5-185a-455c-b678-8fca19a3d8d9" providerId="ADAL" clId="{E7EC589B-9AE9-4090-A43F-6E86A2EAF35B}" dt="2024-11-01T19:03:58.262" v="67" actId="6549"/>
          <ac:graphicFrameMkLst>
            <pc:docMk/>
            <pc:sldMk cId="307952953" sldId="494"/>
            <ac:graphicFrameMk id="5" creationId="{A2BCA85F-05D7-0120-F732-65ABD9933F84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etbcsj-my.sharepoint.com/personal/whernanm_deaj_ramajudicial_gov_co/Documents/Documentos/1.1.%20%20%20Ejecucion%20Presupuestal%20Gastos/14.%20Ejecucion%20Presupuestal%202024/Ejecucion%20vigencia%202024/Copia%20de%20Ejecucion%20octubre%202024%20Vigenci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etbcsj-my.sharepoint.com/personal/whernanm_deaj_ramajudicial_gov_co/Documents/Documentos/1.1.%20%20%20Ejecucion%20Presupuestal%20Gastos/14.%20Ejecucion%20Presupuestal%202024/Ejecucion%20vigencia%202024/Copia%20de%20Ejecucion%20octubre%202024%20Vigenci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hernanm\Documents\1.1.%20%20%20Ejecucion%20Presupuestal%20Gastos\13.%20Ejecucion%20Presupuestal%202023\Ejecucion%20vigencia%202023\ejecucion%20diciembre%2030%20de%202023%20Fin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etbcsj-my.sharepoint.com/personal/whernanm_deaj_ramajudicial_gov_co/Documents/Documentos/1.1.%20%20%20Ejecucion%20Presupuestal%20Gastos/14.%20Ejecucion%20Presupuestal%202024/Ejecucion%20vigencia%202024/Copia%20de%20Ejecucion%20octubre%202024%20Vigenci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etbcsj-my.sharepoint.com/personal/whernanm_deaj_ramajudicial_gov_co/Documents/Documentos/1.1.%20%20%20Ejecucion%20Presupuestal%20Gastos/14.%20Ejecucion%20Presupuestal%202024/Ejecucion%20vigencia%202024/Copia%20de%20Ejecucion%20octubre%202024%20Vigenci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44603018372704"/>
          <c:y val="0.1925812158961161"/>
          <c:w val="0.60835793963254592"/>
          <c:h val="0.7996899181345060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418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1F-4BC6-9B98-DD8AF6737E0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1F-4BC6-9B98-DD8AF6737E08}"/>
              </c:ext>
            </c:extLst>
          </c:dPt>
          <c:dPt>
            <c:idx val="2"/>
            <c:bubble3D val="0"/>
            <c:spPr>
              <a:solidFill>
                <a:srgbClr val="AFAFA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1F-4BC6-9B98-DD8AF6737E08}"/>
              </c:ext>
            </c:extLst>
          </c:dPt>
          <c:dPt>
            <c:idx val="3"/>
            <c:bubble3D val="0"/>
            <c:spPr>
              <a:solidFill>
                <a:srgbClr val="E1D7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D1F-4BC6-9B98-DD8AF6737E08}"/>
              </c:ext>
            </c:extLst>
          </c:dPt>
          <c:dPt>
            <c:idx val="4"/>
            <c:bubble3D val="0"/>
            <c:spPr>
              <a:solidFill>
                <a:srgbClr val="1E3C6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D1F-4BC6-9B98-DD8AF6737E08}"/>
              </c:ext>
            </c:extLst>
          </c:dPt>
          <c:dPt>
            <c:idx val="5"/>
            <c:bubble3D val="0"/>
            <c:spPr>
              <a:solidFill>
                <a:srgbClr val="E1D2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D1F-4BC6-9B98-DD8AF6737E08}"/>
              </c:ext>
            </c:extLst>
          </c:dPt>
          <c:dPt>
            <c:idx val="6"/>
            <c:bubble3D val="0"/>
            <c:spPr>
              <a:solidFill>
                <a:srgbClr val="32964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D1F-4BC6-9B98-DD8AF6737E08}"/>
              </c:ext>
            </c:extLst>
          </c:dPt>
          <c:dPt>
            <c:idx val="7"/>
            <c:bubble3D val="0"/>
            <c:spPr>
              <a:solidFill>
                <a:srgbClr val="D7281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D1F-4BC6-9B98-DD8AF6737E08}"/>
              </c:ext>
            </c:extLst>
          </c:dPt>
          <c:dLbls>
            <c:dLbl>
              <c:idx val="0"/>
              <c:layout>
                <c:manualLayout>
                  <c:x val="0.14453145505249335"/>
                  <c:y val="-0.225930380367807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442093175853018"/>
                      <c:h val="0.152709927902731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D1F-4BC6-9B98-DD8AF6737E08}"/>
                </c:ext>
              </c:extLst>
            </c:dLbl>
            <c:dLbl>
              <c:idx val="1"/>
              <c:layout>
                <c:manualLayout>
                  <c:x val="0.22204550114829405"/>
                  <c:y val="-0.162601604102223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619545603674539"/>
                      <c:h val="0.142440352906801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D1F-4BC6-9B98-DD8AF6737E08}"/>
                </c:ext>
              </c:extLst>
            </c:dLbl>
            <c:dLbl>
              <c:idx val="2"/>
              <c:layout>
                <c:manualLayout>
                  <c:x val="0.20790251804461943"/>
                  <c:y val="-6.3329045808234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893680282152232"/>
                      <c:h val="0.14291825202669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D1F-4BC6-9B98-DD8AF6737E08}"/>
                </c:ext>
              </c:extLst>
            </c:dLbl>
            <c:dLbl>
              <c:idx val="3"/>
              <c:layout>
                <c:manualLayout>
                  <c:x val="0.20312510252624663"/>
                  <c:y val="0.109541998518593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359600557742781"/>
                      <c:h val="0.132648677030761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D1F-4BC6-9B98-DD8AF6737E08}"/>
                </c:ext>
              </c:extLst>
            </c:dLbl>
            <c:dLbl>
              <c:idx val="4"/>
              <c:layout>
                <c:manualLayout>
                  <c:x val="5.2083333333333336E-2"/>
                  <c:y val="-1.2551557776136722E-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bg1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6D1F-4BC6-9B98-DD8AF6737E08}"/>
                </c:ext>
              </c:extLst>
            </c:dLbl>
            <c:dLbl>
              <c:idx val="5"/>
              <c:layout>
                <c:manualLayout>
                  <c:x val="-0.22916666666666666"/>
                  <c:y val="-7.18870249715093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D1F-4BC6-9B98-DD8AF6737E08}"/>
                </c:ext>
              </c:extLst>
            </c:dLbl>
            <c:dLbl>
              <c:idx val="6"/>
              <c:layout>
                <c:manualLayout>
                  <c:x val="-0.20312469242125986"/>
                  <c:y val="-0.210526152645237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9062643536745405"/>
                      <c:h val="0.162979502898661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6D1F-4BC6-9B98-DD8AF6737E08}"/>
                </c:ext>
              </c:extLst>
            </c:dLbl>
            <c:dLbl>
              <c:idx val="7"/>
              <c:layout>
                <c:manualLayout>
                  <c:x val="-3.9063525262466713E-3"/>
                  <c:y val="-0.217372401204532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323921423884512"/>
                      <c:h val="0.149286736237421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6D1F-4BC6-9B98-DD8AF6737E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0"/>
                    <a:ea typeface="+mn-ea"/>
                    <a:cs typeface="Calibri" panose="020F050202020403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'[Copia de Ejecucion octubre 2024 Vigencia  y Reserva (f).xlsx]EP - UNIDAD'!$B$7:$B$14</c:f>
              <c:strCache>
                <c:ptCount val="8"/>
                <c:pt idx="0">
                  <c:v>Consejo Superior de la Judicatura</c:v>
                </c:pt>
                <c:pt idx="1">
                  <c:v>Corte Suprema de Justicia</c:v>
                </c:pt>
                <c:pt idx="2">
                  <c:v>Consejo de Estado</c:v>
                </c:pt>
                <c:pt idx="3">
                  <c:v>Corte Constitucional</c:v>
                </c:pt>
                <c:pt idx="4">
                  <c:v>Tribunales y Juzgados</c:v>
                </c:pt>
                <c:pt idx="5">
                  <c:v>Comision Nacional de Disciplina Judicial</c:v>
                </c:pt>
                <c:pt idx="6">
                  <c:v>Inv. Fondos Especiales y Otros</c:v>
                </c:pt>
                <c:pt idx="7">
                  <c:v>Inv. Recursos Crédito Externo BID</c:v>
                </c:pt>
              </c:strCache>
            </c:strRef>
          </c:cat>
          <c:val>
            <c:numRef>
              <c:f>'[Copia de Ejecucion octubre 2024 Vigencia  y Reserva (f).xlsx]EP - UNIDAD'!$H$7:$H$14</c:f>
              <c:numCache>
                <c:formatCode>0.0%</c:formatCode>
                <c:ptCount val="8"/>
                <c:pt idx="0">
                  <c:v>0.1286773019033596</c:v>
                </c:pt>
                <c:pt idx="1">
                  <c:v>3.3037798936614807E-2</c:v>
                </c:pt>
                <c:pt idx="2">
                  <c:v>2.9786530071717048E-2</c:v>
                </c:pt>
                <c:pt idx="3">
                  <c:v>1.1989240856846514E-2</c:v>
                </c:pt>
                <c:pt idx="4">
                  <c:v>0.65632433207563567</c:v>
                </c:pt>
                <c:pt idx="5">
                  <c:v>2.3097416153099553E-2</c:v>
                </c:pt>
                <c:pt idx="6">
                  <c:v>9.762130701060126E-2</c:v>
                </c:pt>
                <c:pt idx="7">
                  <c:v>1.9466072992125553E-2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D1F-4BC6-9B98-DD8AF6737E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44603018372704"/>
          <c:y val="0.1925812158961161"/>
          <c:w val="0.60835793963254592"/>
          <c:h val="0.7996899181345060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1E3C6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93-4E7B-9047-F075B7A7944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93-4E7B-9047-F075B7A79446}"/>
              </c:ext>
            </c:extLst>
          </c:dPt>
          <c:dPt>
            <c:idx val="2"/>
            <c:bubble3D val="0"/>
            <c:spPr>
              <a:solidFill>
                <a:srgbClr val="D7281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993-4E7B-9047-F075B7A79446}"/>
              </c:ext>
            </c:extLst>
          </c:dPt>
          <c:dPt>
            <c:idx val="3"/>
            <c:bubble3D val="0"/>
            <c:spPr>
              <a:solidFill>
                <a:srgbClr val="E1D2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993-4E7B-9047-F075B7A79446}"/>
              </c:ext>
            </c:extLst>
          </c:dPt>
          <c:dPt>
            <c:idx val="4"/>
            <c:bubble3D val="0"/>
            <c:spPr>
              <a:solidFill>
                <a:srgbClr val="1E3C6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993-4E7B-9047-F075B7A79446}"/>
              </c:ext>
            </c:extLst>
          </c:dPt>
          <c:dPt>
            <c:idx val="5"/>
            <c:bubble3D val="0"/>
            <c:spPr>
              <a:solidFill>
                <a:srgbClr val="E1D2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993-4E7B-9047-F075B7A79446}"/>
              </c:ext>
            </c:extLst>
          </c:dPt>
          <c:dPt>
            <c:idx val="6"/>
            <c:bubble3D val="0"/>
            <c:spPr>
              <a:solidFill>
                <a:srgbClr val="D7281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993-4E7B-9047-F075B7A79446}"/>
              </c:ext>
            </c:extLst>
          </c:dPt>
          <c:dPt>
            <c:idx val="7"/>
            <c:bubble3D val="0"/>
            <c:spPr>
              <a:solidFill>
                <a:srgbClr val="32964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993-4E7B-9047-F075B7A79446}"/>
              </c:ext>
            </c:extLst>
          </c:dPt>
          <c:dPt>
            <c:idx val="8"/>
            <c:bubble3D val="0"/>
            <c:spPr>
              <a:solidFill>
                <a:srgbClr val="AFAFA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993-4E7B-9047-F075B7A79446}"/>
              </c:ext>
            </c:extLst>
          </c:dPt>
          <c:dLbls>
            <c:dLbl>
              <c:idx val="0"/>
              <c:layout>
                <c:manualLayout>
                  <c:x val="-3.5727472840324265E-2"/>
                  <c:y val="-1.15576342073542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bg1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442093175853018"/>
                      <c:h val="0.152709927902731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993-4E7B-9047-F075B7A79446}"/>
                </c:ext>
              </c:extLst>
            </c:dLbl>
            <c:dLbl>
              <c:idx val="1"/>
              <c:layout>
                <c:manualLayout>
                  <c:x val="-0.1737401578123576"/>
                  <c:y val="-7.49037151538882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ysClr val="windowText" lastClr="000000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4313328641899983"/>
                      <c:h val="0.142440447128948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993-4E7B-9047-F075B7A79446}"/>
                </c:ext>
              </c:extLst>
            </c:dLbl>
            <c:dLbl>
              <c:idx val="2"/>
              <c:layout>
                <c:manualLayout>
                  <c:x val="-0.23751975534332798"/>
                  <c:y val="-0.196499730307802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ysClr val="windowText" lastClr="000000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244873073140489"/>
                      <c:h val="0.142918194901142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993-4E7B-9047-F075B7A79446}"/>
                </c:ext>
              </c:extLst>
            </c:dLbl>
            <c:dLbl>
              <c:idx val="3"/>
              <c:layout>
                <c:manualLayout>
                  <c:x val="-7.1768233593062659E-3"/>
                  <c:y val="-5.764558839062712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ysClr val="windowText" lastClr="000000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098358622298405"/>
                      <c:h val="0.142392876954629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993-4E7B-9047-F075B7A79446}"/>
                </c:ext>
              </c:extLst>
            </c:dLbl>
            <c:dLbl>
              <c:idx val="4"/>
              <c:layout>
                <c:manualLayout>
                  <c:x val="-0.21177378349974485"/>
                  <c:y val="-0.220868830870894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7993-4E7B-9047-F075B7A79446}"/>
                </c:ext>
              </c:extLst>
            </c:dLbl>
            <c:dLbl>
              <c:idx val="5"/>
              <c:layout>
                <c:manualLayout>
                  <c:x val="0.21756169025719849"/>
                  <c:y val="-0.2310424543345508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993-4E7B-9047-F075B7A79446}"/>
                </c:ext>
              </c:extLst>
            </c:dLbl>
            <c:dLbl>
              <c:idx val="6"/>
              <c:layout>
                <c:manualLayout>
                  <c:x val="-1.1743771217130739E-2"/>
                  <c:y val="-0.233612778269535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ysClr val="windowText" lastClr="000000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323921423884512"/>
                      <c:h val="0.149286736237421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7993-4E7B-9047-F075B7A79446}"/>
                </c:ext>
              </c:extLst>
            </c:dLbl>
            <c:dLbl>
              <c:idx val="7"/>
              <c:layout>
                <c:manualLayout>
                  <c:x val="9.1435638258809421E-3"/>
                  <c:y val="-4.872234440141247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137780238917517"/>
                      <c:h val="0.199661228747832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7993-4E7B-9047-F075B7A79446}"/>
                </c:ext>
              </c:extLst>
            </c:dLbl>
            <c:dLbl>
              <c:idx val="8"/>
              <c:layout>
                <c:manualLayout>
                  <c:x val="0.23667976112773764"/>
                  <c:y val="-0.168899182688139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024304806305578"/>
                      <c:h val="0.125409301708204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7993-4E7B-9047-F075B7A794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Montserrat" panose="00000500000000000000" pitchFamily="2" charset="0"/>
                    <a:ea typeface="+mn-ea"/>
                    <a:cs typeface="Calibri" panose="020F050202020403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'[Copia de Ejecucion octubre 2024 Vigencia  y Reserva (f).xlsx]EP - GASTO'!$B$7:$B$12,'[Copia de Ejecucion octubre 2024 Vigencia  y Reserva (f).xlsx]EP - GASTO'!$B$14:$B$16</c:f>
              <c:strCache>
                <c:ptCount val="9"/>
                <c:pt idx="0">
                  <c:v>Gastos de Personal - Permanente </c:v>
                </c:pt>
                <c:pt idx="1">
                  <c:v>Gastos de Personal - Temporal </c:v>
                </c:pt>
                <c:pt idx="2">
                  <c:v>Adquisición Bienes y Servicios </c:v>
                </c:pt>
                <c:pt idx="3">
                  <c:v>Transferencias corrientes</c:v>
                </c:pt>
                <c:pt idx="4">
                  <c:v>Disminución de pasivos </c:v>
                </c:pt>
                <c:pt idx="5">
                  <c:v>Gastos por tributos, multas, sanciones e intereses de mora </c:v>
                </c:pt>
                <c:pt idx="6">
                  <c:v>Servicio de la Deuda Pública</c:v>
                </c:pt>
                <c:pt idx="7">
                  <c:v>Inversión – Fondos Especiales y Otros Recursos Tesoro </c:v>
                </c:pt>
                <c:pt idx="8">
                  <c:v>Inversión – Recursos Crédito  Externo- BID</c:v>
                </c:pt>
              </c:strCache>
            </c:strRef>
          </c:cat>
          <c:val>
            <c:numRef>
              <c:f>'[Copia de Ejecucion octubre 2024 Vigencia  y Reserva (f).xlsx]EP - GASTO'!$H$7:$H$12,'[Copia de Ejecucion octubre 2024 Vigencia  y Reserva (f).xlsx]EP - GASTO'!$H$14:$H$16</c:f>
              <c:numCache>
                <c:formatCode>0.00%</c:formatCode>
                <c:ptCount val="9"/>
                <c:pt idx="0">
                  <c:v>0.72490264353592437</c:v>
                </c:pt>
                <c:pt idx="1">
                  <c:v>2.2478285863902211E-2</c:v>
                </c:pt>
                <c:pt idx="2">
                  <c:v>5.5891215648930313E-2</c:v>
                </c:pt>
                <c:pt idx="3">
                  <c:v>7.4281648243588752E-2</c:v>
                </c:pt>
                <c:pt idx="4">
                  <c:v>1.4545580723631971E-3</c:v>
                </c:pt>
                <c:pt idx="5">
                  <c:v>2.1003940882351815E-3</c:v>
                </c:pt>
                <c:pt idx="6">
                  <c:v>1.8037313260583388E-3</c:v>
                </c:pt>
                <c:pt idx="7">
                  <c:v>9.7621426418472448E-2</c:v>
                </c:pt>
                <c:pt idx="8">
                  <c:v>1.9466096802525226E-2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993-4E7B-9047-F075B7A794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dirty="0"/>
              <a:t>Inversión 2023 Apropiado vs Comprometido</a:t>
            </a:r>
          </a:p>
        </c:rich>
      </c:tx>
      <c:layout>
        <c:manualLayout>
          <c:xMode val="edge"/>
          <c:yMode val="edge"/>
          <c:x val="0.2299393345906000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1.757071492172212E-2"/>
          <c:y val="4.6497021820427635E-2"/>
          <c:w val="0.96778702264350946"/>
          <c:h val="0.8325314090321333"/>
        </c:manualLayout>
      </c:layout>
      <c:lineChart>
        <c:grouping val="standard"/>
        <c:varyColors val="0"/>
        <c:ser>
          <c:idx val="0"/>
          <c:order val="0"/>
          <c:tx>
            <c:strRef>
              <c:f>'Datos 2023'!$A$50</c:f>
              <c:strCache>
                <c:ptCount val="1"/>
                <c:pt idx="0">
                  <c:v>Apropiado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ED-47D3-A9D2-9B565DE8BE1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ED-47D3-A9D2-9B565DE8BE1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ED-47D3-A9D2-9B565DE8BE1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ED-47D3-A9D2-9B565DE8BE1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ED-47D3-A9D2-9B565DE8BE1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ED-47D3-A9D2-9B565DE8BE1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EED-47D3-A9D2-9B565DE8BE1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ED-47D3-A9D2-9B565DE8BE1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EED-47D3-A9D2-9B565DE8BE1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EED-47D3-A9D2-9B565DE8BE1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EED-47D3-A9D2-9B565DE8BE1A}"/>
                </c:ext>
              </c:extLst>
            </c:dLbl>
            <c:dLbl>
              <c:idx val="11"/>
              <c:layout>
                <c:manualLayout>
                  <c:x val="-8.8231080654118856E-3"/>
                  <c:y val="-7.12478316121332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EED-47D3-A9D2-9B565DE8BE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'Datos 2023'!$B$49:$M$49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'Datos 2023'!$B$50:$M$50</c:f>
              <c:numCache>
                <c:formatCode>#,##0.0,,</c:formatCode>
                <c:ptCount val="12"/>
                <c:pt idx="0">
                  <c:v>726909850000</c:v>
                </c:pt>
                <c:pt idx="1">
                  <c:v>726909850000</c:v>
                </c:pt>
                <c:pt idx="2">
                  <c:v>726909850000</c:v>
                </c:pt>
                <c:pt idx="3">
                  <c:v>726909850000</c:v>
                </c:pt>
                <c:pt idx="4">
                  <c:v>726909850000</c:v>
                </c:pt>
                <c:pt idx="5">
                  <c:v>726909850000</c:v>
                </c:pt>
                <c:pt idx="6">
                  <c:v>726909850000</c:v>
                </c:pt>
                <c:pt idx="7">
                  <c:v>726909850000</c:v>
                </c:pt>
                <c:pt idx="8">
                  <c:v>726909850000</c:v>
                </c:pt>
                <c:pt idx="9">
                  <c:v>726909850000</c:v>
                </c:pt>
                <c:pt idx="10">
                  <c:v>726909850000</c:v>
                </c:pt>
                <c:pt idx="11">
                  <c:v>726909850000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7EED-47D3-A9D2-9B565DE8BE1A}"/>
            </c:ext>
          </c:extLst>
        </c:ser>
        <c:ser>
          <c:idx val="1"/>
          <c:order val="1"/>
          <c:tx>
            <c:strRef>
              <c:f>'Datos 2023'!$A$51</c:f>
              <c:strCache>
                <c:ptCount val="1"/>
                <c:pt idx="0">
                  <c:v>Comprometido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1"/>
              <c:layout>
                <c:manualLayout>
                  <c:x val="-1.9716469566192132E-2"/>
                  <c:y val="3.4597486883800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EED-47D3-A9D2-9B565DE8BE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'Datos 2023'!$B$49:$M$49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'Datos 2023'!$B$51:$M$51</c:f>
              <c:numCache>
                <c:formatCode>#,##0.0,,</c:formatCode>
                <c:ptCount val="12"/>
                <c:pt idx="0">
                  <c:v>182729070270.39999</c:v>
                </c:pt>
                <c:pt idx="1">
                  <c:v>189543084331.65997</c:v>
                </c:pt>
                <c:pt idx="2">
                  <c:v>197379502514.65997</c:v>
                </c:pt>
                <c:pt idx="3">
                  <c:v>224039381106.72998</c:v>
                </c:pt>
                <c:pt idx="4">
                  <c:v>238136720312.57001</c:v>
                </c:pt>
                <c:pt idx="5">
                  <c:v>340308615128.81</c:v>
                </c:pt>
                <c:pt idx="6">
                  <c:v>352821546006.40002</c:v>
                </c:pt>
                <c:pt idx="7">
                  <c:v>371428775041.81</c:v>
                </c:pt>
                <c:pt idx="8">
                  <c:v>423560677749.15997</c:v>
                </c:pt>
                <c:pt idx="9">
                  <c:v>491762054338.75</c:v>
                </c:pt>
                <c:pt idx="10">
                  <c:v>513346190676.12</c:v>
                </c:pt>
                <c:pt idx="11">
                  <c:v>709583487202.4801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7EED-47D3-A9D2-9B565DE8BE1A}"/>
            </c:ext>
          </c:extLst>
        </c:ser>
        <c:ser>
          <c:idx val="2"/>
          <c:order val="2"/>
          <c:tx>
            <c:strRef>
              <c:f>'Datos 2023'!$A$52</c:f>
              <c:strCache>
                <c:ptCount val="1"/>
                <c:pt idx="0">
                  <c:v>Obligado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elete val="1"/>
          </c:dLbls>
          <c:cat>
            <c:strRef>
              <c:f>'Datos 2023'!$B$49:$M$49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'Datos 2023'!$B$52:$M$52</c:f>
            </c:numRef>
          </c:val>
          <c:smooth val="0"/>
          <c:extLst>
            <c:ext xmlns:c16="http://schemas.microsoft.com/office/drawing/2014/chart" uri="{C3380CC4-5D6E-409C-BE32-E72D297353CC}">
              <c16:uniqueId val="{0000000F-7EED-47D3-A9D2-9B565DE8BE1A}"/>
            </c:ext>
          </c:extLst>
        </c:ser>
        <c:ser>
          <c:idx val="3"/>
          <c:order val="3"/>
          <c:tx>
            <c:strRef>
              <c:f>'Datos 2023'!$A$53</c:f>
              <c:strCache>
                <c:ptCount val="1"/>
                <c:pt idx="0">
                  <c:v>Pagado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'Datos 2023'!$B$49:$M$49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'Datos 2023'!$B$53:$M$53</c:f>
            </c:numRef>
          </c:val>
          <c:smooth val="0"/>
          <c:extLst>
            <c:ext xmlns:c16="http://schemas.microsoft.com/office/drawing/2014/chart" uri="{C3380CC4-5D6E-409C-BE32-E72D297353CC}">
              <c16:uniqueId val="{00000010-7EED-47D3-A9D2-9B565DE8BE1A}"/>
            </c:ext>
          </c:extLst>
        </c:ser>
        <c:ser>
          <c:idx val="4"/>
          <c:order val="4"/>
          <c:tx>
            <c:strRef>
              <c:f>'Datos 2023'!$A$54</c:f>
              <c:strCache>
                <c:ptCount val="1"/>
                <c:pt idx="0">
                  <c:v>% Compromisos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-2.7458162040960857E-2"/>
                  <c:y val="-2.24756033459628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EED-47D3-A9D2-9B565DE8BE1A}"/>
                </c:ext>
              </c:extLst>
            </c:dLbl>
            <c:dLbl>
              <c:idx val="8"/>
              <c:layout>
                <c:manualLayout>
                  <c:x val="-2.8815905824943353E-2"/>
                  <c:y val="-2.51539993574919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EED-47D3-A9D2-9B565DE8BE1A}"/>
                </c:ext>
              </c:extLst>
            </c:dLbl>
            <c:dLbl>
              <c:idx val="9"/>
              <c:layout>
                <c:manualLayout>
                  <c:x val="-3.0397953739519822E-2"/>
                  <c:y val="-2.9343062619652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EED-47D3-A9D2-9B565DE8BE1A}"/>
                </c:ext>
              </c:extLst>
            </c:dLbl>
            <c:dLbl>
              <c:idx val="10"/>
              <c:layout>
                <c:manualLayout>
                  <c:x val="-2.8924557233925202E-2"/>
                  <c:y val="-2.73207892193911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EED-47D3-A9D2-9B565DE8BE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'Datos 2023'!$B$49:$M$49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'Datos 2023'!$B$54:$M$54</c:f>
              <c:numCache>
                <c:formatCode>0.0%</c:formatCode>
                <c:ptCount val="12"/>
                <c:pt idx="0">
                  <c:v>0.25137789819521633</c:v>
                </c:pt>
                <c:pt idx="1">
                  <c:v>0.26075184471865387</c:v>
                </c:pt>
                <c:pt idx="2">
                  <c:v>0.27153229869516826</c:v>
                </c:pt>
                <c:pt idx="3">
                  <c:v>0.30820793129537311</c:v>
                </c:pt>
                <c:pt idx="4">
                  <c:v>0.32760144922038131</c:v>
                </c:pt>
                <c:pt idx="5">
                  <c:v>0.46815793613033307</c:v>
                </c:pt>
                <c:pt idx="6">
                  <c:v>0.48537180505450578</c:v>
                </c:pt>
                <c:pt idx="7">
                  <c:v>0.51096951711661354</c:v>
                </c:pt>
                <c:pt idx="8">
                  <c:v>0.58268666705941596</c:v>
                </c:pt>
                <c:pt idx="9">
                  <c:v>0.67651037379497614</c:v>
                </c:pt>
                <c:pt idx="10">
                  <c:v>0.7062033767682746</c:v>
                </c:pt>
                <c:pt idx="11">
                  <c:v>0.9761643582109667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7EED-47D3-A9D2-9B565DE8BE1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21749008"/>
        <c:axId val="400319024"/>
      </c:lineChart>
      <c:catAx>
        <c:axId val="52174900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00319024"/>
        <c:crosses val="autoZero"/>
        <c:auto val="1"/>
        <c:lblAlgn val="ctr"/>
        <c:lblOffset val="100"/>
        <c:noMultiLvlLbl val="0"/>
      </c:catAx>
      <c:valAx>
        <c:axId val="400319024"/>
        <c:scaling>
          <c:orientation val="minMax"/>
        </c:scaling>
        <c:delete val="1"/>
        <c:axPos val="l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.0,," sourceLinked="1"/>
        <c:majorTickMark val="none"/>
        <c:minorTickMark val="none"/>
        <c:tickLblPos val="nextTo"/>
        <c:crossAx val="52174900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b="1"/>
              <a:t>Inversion 2024</a:t>
            </a:r>
          </a:p>
          <a:p>
            <a:pPr>
              <a:defRPr b="1"/>
            </a:pPr>
            <a:r>
              <a:rPr lang="es-CO" b="1"/>
              <a:t>Apropiado vs Comprometido</a:t>
            </a:r>
          </a:p>
        </c:rich>
      </c:tx>
      <c:layout>
        <c:manualLayout>
          <c:xMode val="edge"/>
          <c:yMode val="edge"/>
          <c:x val="0.37708501606594907"/>
          <c:y val="5.45308297178232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590412809319582E-3"/>
          <c:y val="6.9979578761611858E-2"/>
          <c:w val="0.96775615994098707"/>
          <c:h val="0.73105518825301918"/>
        </c:manualLayout>
      </c:layout>
      <c:lineChart>
        <c:grouping val="standard"/>
        <c:varyColors val="0"/>
        <c:ser>
          <c:idx val="0"/>
          <c:order val="0"/>
          <c:tx>
            <c:strRef>
              <c:f>'[Copia de Ejecucion octubre 2024 Vigencia  y Reserva (f).xlsx]2024'!$A$50</c:f>
              <c:strCache>
                <c:ptCount val="1"/>
                <c:pt idx="0">
                  <c:v>Apropiado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68-4152-8C83-29B4861CE45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68-4152-8C83-29B4861CE45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68-4152-8C83-29B4861CE45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68-4152-8C83-29B4861CE45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68-4152-8C83-29B4861CE45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68-4152-8C83-29B4861CE45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668-4152-8C83-29B4861CE45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68-4152-8C83-29B4861CE45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668-4152-8C83-29B4861CE4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'[Copia de Ejecucion octubre 2024 Vigencia  y Reserva (f).xlsx]2024'!$B$49:$K$49</c:f>
              <c:strCache>
                <c:ptCount val="10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</c:strCache>
            </c:strRef>
          </c:cat>
          <c:val>
            <c:numRef>
              <c:f>'[Copia de Ejecucion octubre 2024 Vigencia  y Reserva (f).xlsx]2024'!$B$50:$K$50</c:f>
              <c:numCache>
                <c:formatCode>#,##0.0,,</c:formatCode>
                <c:ptCount val="10"/>
                <c:pt idx="0">
                  <c:v>1148691817886</c:v>
                </c:pt>
                <c:pt idx="1">
                  <c:v>1148691817886</c:v>
                </c:pt>
                <c:pt idx="2">
                  <c:v>1148691817886</c:v>
                </c:pt>
                <c:pt idx="3">
                  <c:v>1148691817886</c:v>
                </c:pt>
                <c:pt idx="4">
                  <c:v>1148691817886</c:v>
                </c:pt>
                <c:pt idx="5">
                  <c:v>1148691817886</c:v>
                </c:pt>
                <c:pt idx="6">
                  <c:v>1148691817886</c:v>
                </c:pt>
                <c:pt idx="7">
                  <c:v>1148691817886</c:v>
                </c:pt>
                <c:pt idx="8">
                  <c:v>1148691817886</c:v>
                </c:pt>
                <c:pt idx="9">
                  <c:v>1148691817886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668-4152-8C83-29B4861CE455}"/>
            </c:ext>
          </c:extLst>
        </c:ser>
        <c:ser>
          <c:idx val="1"/>
          <c:order val="1"/>
          <c:tx>
            <c:strRef>
              <c:f>'[Copia de Ejecucion octubre 2024 Vigencia  y Reserva (f).xlsx]2024'!$A$51</c:f>
              <c:strCache>
                <c:ptCount val="1"/>
                <c:pt idx="0">
                  <c:v>Comprometido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'[Copia de Ejecucion octubre 2024 Vigencia  y Reserva (f).xlsx]2024'!$B$49:$K$49</c:f>
              <c:strCache>
                <c:ptCount val="10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</c:strCache>
            </c:strRef>
          </c:cat>
          <c:val>
            <c:numRef>
              <c:f>'[Copia de Ejecucion octubre 2024 Vigencia  y Reserva (f).xlsx]2024'!$B$51:$K$51</c:f>
              <c:numCache>
                <c:formatCode>#,##0.0,,</c:formatCode>
                <c:ptCount val="10"/>
                <c:pt idx="0">
                  <c:v>181696972672</c:v>
                </c:pt>
                <c:pt idx="1">
                  <c:v>204166926469.14999</c:v>
                </c:pt>
                <c:pt idx="2">
                  <c:v>291424861133.13</c:v>
                </c:pt>
                <c:pt idx="3">
                  <c:v>340237584713.60999</c:v>
                </c:pt>
                <c:pt idx="4">
                  <c:v>361951122775.52997</c:v>
                </c:pt>
                <c:pt idx="5">
                  <c:v>379792311026.92999</c:v>
                </c:pt>
                <c:pt idx="6">
                  <c:v>422875192966.09991</c:v>
                </c:pt>
                <c:pt idx="7">
                  <c:v>487574355487.87994</c:v>
                </c:pt>
                <c:pt idx="8">
                  <c:v>509941629171.34998</c:v>
                </c:pt>
                <c:pt idx="9">
                  <c:v>561431471295.88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7668-4152-8C83-29B4861CE455}"/>
            </c:ext>
          </c:extLst>
        </c:ser>
        <c:ser>
          <c:idx val="2"/>
          <c:order val="2"/>
          <c:tx>
            <c:strRef>
              <c:f>'[Copia de Ejecucion octubre 2024 Vigencia  y Reserva (f).xlsx]2024'!$A$52</c:f>
              <c:strCache>
                <c:ptCount val="1"/>
                <c:pt idx="0">
                  <c:v>Obligado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'[Copia de Ejecucion octubre 2024 Vigencia  y Reserva (f).xlsx]2024'!$B$49:$K$49</c:f>
              <c:strCache>
                <c:ptCount val="10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</c:strCache>
            </c:strRef>
          </c:cat>
          <c:val>
            <c:numRef>
              <c:f>'[Copia de Ejecucion octubre 2024 Vigencia  y Reserva (f).xlsx]2024'!$B$52:$K$52</c:f>
            </c:numRef>
          </c:val>
          <c:smooth val="0"/>
          <c:extLst>
            <c:ext xmlns:c16="http://schemas.microsoft.com/office/drawing/2014/chart" uri="{C3380CC4-5D6E-409C-BE32-E72D297353CC}">
              <c16:uniqueId val="{0000000B-7668-4152-8C83-29B4861CE455}"/>
            </c:ext>
          </c:extLst>
        </c:ser>
        <c:ser>
          <c:idx val="3"/>
          <c:order val="3"/>
          <c:tx>
            <c:strRef>
              <c:f>'[Copia de Ejecucion octubre 2024 Vigencia  y Reserva (f).xlsx]2024'!$A$53</c:f>
              <c:strCache>
                <c:ptCount val="1"/>
                <c:pt idx="0">
                  <c:v>Pagado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'[Copia de Ejecucion octubre 2024 Vigencia  y Reserva (f).xlsx]2024'!$B$49:$K$49</c:f>
              <c:strCache>
                <c:ptCount val="10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</c:strCache>
            </c:strRef>
          </c:cat>
          <c:val>
            <c:numRef>
              <c:f>'[Copia de Ejecucion octubre 2024 Vigencia  y Reserva (f).xlsx]2024'!$B$53:$K$53</c:f>
            </c:numRef>
          </c:val>
          <c:smooth val="0"/>
          <c:extLst>
            <c:ext xmlns:c16="http://schemas.microsoft.com/office/drawing/2014/chart" uri="{C3380CC4-5D6E-409C-BE32-E72D297353CC}">
              <c16:uniqueId val="{0000000C-7668-4152-8C83-29B4861CE455}"/>
            </c:ext>
          </c:extLst>
        </c:ser>
        <c:ser>
          <c:idx val="4"/>
          <c:order val="4"/>
          <c:tx>
            <c:strRef>
              <c:f>'[Copia de Ejecucion octubre 2024 Vigencia  y Reserva (f).xlsx]2024'!$A$54</c:f>
              <c:strCache>
                <c:ptCount val="1"/>
                <c:pt idx="0">
                  <c:v>% Compromisos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4.2983007980277724E-2"/>
                  <c:y val="-3.77656568456429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668-4152-8C83-29B4861CE455}"/>
                </c:ext>
              </c:extLst>
            </c:dLbl>
            <c:dLbl>
              <c:idx val="9"/>
              <c:layout>
                <c:manualLayout>
                  <c:x val="-3.39974117586948E-2"/>
                  <c:y val="-0.2278075075006711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668-4152-8C83-29B4861CE4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'[Copia de Ejecucion octubre 2024 Vigencia  y Reserva (f).xlsx]2024'!$B$49:$K$49</c:f>
              <c:strCache>
                <c:ptCount val="10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</c:strCache>
            </c:strRef>
          </c:cat>
          <c:val>
            <c:numRef>
              <c:f>'[Copia de Ejecucion octubre 2024 Vigencia  y Reserva (f).xlsx]2024'!$B$54:$K$54</c:f>
              <c:numCache>
                <c:formatCode>0.0%</c:formatCode>
                <c:ptCount val="10"/>
                <c:pt idx="0">
                  <c:v>0.15817730207775557</c:v>
                </c:pt>
                <c:pt idx="1">
                  <c:v>0.17773864433446518</c:v>
                </c:pt>
                <c:pt idx="2">
                  <c:v>0.25370152080429631</c:v>
                </c:pt>
                <c:pt idx="3">
                  <c:v>0.29619570664285544</c:v>
                </c:pt>
                <c:pt idx="4">
                  <c:v>0.3150985470077155</c:v>
                </c:pt>
                <c:pt idx="5">
                  <c:v>0.33063029187922871</c:v>
                </c:pt>
                <c:pt idx="6">
                  <c:v>0.36813633246238325</c:v>
                </c:pt>
                <c:pt idx="7">
                  <c:v>0.42446054537516387</c:v>
                </c:pt>
                <c:pt idx="8">
                  <c:v>0.44393249889236897</c:v>
                </c:pt>
                <c:pt idx="9">
                  <c:v>0.48875726505052752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7668-4152-8C83-29B4861CE45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75152047"/>
        <c:axId val="675123727"/>
      </c:lineChart>
      <c:catAx>
        <c:axId val="67515204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75123727"/>
        <c:crosses val="autoZero"/>
        <c:auto val="1"/>
        <c:lblAlgn val="ctr"/>
        <c:lblOffset val="100"/>
        <c:noMultiLvlLbl val="0"/>
      </c:catAx>
      <c:valAx>
        <c:axId val="67512372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,," sourceLinked="1"/>
        <c:majorTickMark val="out"/>
        <c:minorTickMark val="none"/>
        <c:tickLblPos val="nextTo"/>
        <c:crossAx val="675152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244509516837483E-2"/>
          <c:y val="8.3169613621480037E-2"/>
          <c:w val="0.79565564455886351"/>
          <c:h val="0.84372217997368404"/>
        </c:manualLayout>
      </c:layout>
      <c:lineChart>
        <c:grouping val="percentStacked"/>
        <c:varyColors val="0"/>
        <c:ser>
          <c:idx val="3"/>
          <c:order val="0"/>
          <c:tx>
            <c:strRef>
              <c:f>'[Copia de Ejecucion octubre 2024 Vigencia  y Reserva (f).xlsx]Graf Reserva'!$B$9</c:f>
              <c:strCache>
                <c:ptCount val="1"/>
                <c:pt idx="0">
                  <c:v>%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3.0318056990395494E-2"/>
                  <c:y val="-2.68173762043022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61-4965-A05C-DE798BE87F51}"/>
                </c:ext>
              </c:extLst>
            </c:dLbl>
            <c:dLbl>
              <c:idx val="9"/>
              <c:layout>
                <c:manualLayout>
                  <c:x val="-3.4718589951695251E-2"/>
                  <c:y val="-0.1628579011944305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61-4965-A05C-DE798BE87F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'[Copia de Ejecucion octubre 2024 Vigencia  y Reserva (f).xlsx]Graf Reserva'!$C$5:$P$5</c:f>
              <c:strCache>
                <c:ptCount val="10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</c:strCache>
            </c:strRef>
          </c:cat>
          <c:val>
            <c:numRef>
              <c:f>'[Copia de Ejecucion octubre 2024 Vigencia  y Reserva (f).xlsx]Graf Reserva'!$C$9:$P$9</c:f>
              <c:numCache>
                <c:formatCode>0.0%</c:formatCode>
                <c:ptCount val="10"/>
                <c:pt idx="0">
                  <c:v>5.3446520046618227E-2</c:v>
                </c:pt>
                <c:pt idx="1">
                  <c:v>0.21490082223643081</c:v>
                </c:pt>
                <c:pt idx="2">
                  <c:v>0.29512418139867519</c:v>
                </c:pt>
                <c:pt idx="3">
                  <c:v>0.38685945845007774</c:v>
                </c:pt>
                <c:pt idx="4">
                  <c:v>0.49548025831498888</c:v>
                </c:pt>
                <c:pt idx="5">
                  <c:v>0.56051240081396203</c:v>
                </c:pt>
                <c:pt idx="6">
                  <c:v>0.59439108291878306</c:v>
                </c:pt>
                <c:pt idx="7">
                  <c:v>0.61813407606709059</c:v>
                </c:pt>
                <c:pt idx="8">
                  <c:v>0.66365091413964428</c:v>
                </c:pt>
                <c:pt idx="9">
                  <c:v>0.67410466265924673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E61-4965-A05C-DE798BE87F51}"/>
            </c:ext>
          </c:extLst>
        </c:ser>
        <c:ser>
          <c:idx val="2"/>
          <c:order val="1"/>
          <c:tx>
            <c:strRef>
              <c:f>'[Copia de Ejecucion octubre 2024 Vigencia  y Reserva (f).xlsx]Graf Reserva'!$B$8</c:f>
              <c:strCache>
                <c:ptCount val="1"/>
                <c:pt idx="0">
                  <c:v>Reserva Pagada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'[Copia de Ejecucion octubre 2024 Vigencia  y Reserva (f).xlsx]Graf Reserva'!$C$5:$P$5</c:f>
              <c:strCache>
                <c:ptCount val="10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</c:strCache>
            </c:strRef>
          </c:cat>
          <c:val>
            <c:numRef>
              <c:f>'[Copia de Ejecucion octubre 2024 Vigencia  y Reserva (f).xlsx]Graf Reserva'!$C$8:$P$8</c:f>
              <c:numCache>
                <c:formatCode>#,##0.0,,</c:formatCode>
                <c:ptCount val="10"/>
                <c:pt idx="0">
                  <c:v>20964746438.639999</c:v>
                </c:pt>
                <c:pt idx="1">
                  <c:v>84288092708.029999</c:v>
                </c:pt>
                <c:pt idx="2">
                  <c:v>115749764835.10001</c:v>
                </c:pt>
                <c:pt idx="3">
                  <c:v>151691430966.69995</c:v>
                </c:pt>
                <c:pt idx="4">
                  <c:v>194165859940.04999</c:v>
                </c:pt>
                <c:pt idx="5">
                  <c:v>219448441263.65997</c:v>
                </c:pt>
                <c:pt idx="6">
                  <c:v>232705354536.33994</c:v>
                </c:pt>
                <c:pt idx="7">
                  <c:v>241889981192.91998</c:v>
                </c:pt>
                <c:pt idx="8">
                  <c:v>251007347218.44998</c:v>
                </c:pt>
                <c:pt idx="9">
                  <c:v>263342699515.46997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E61-4965-A05C-DE798BE87F51}"/>
            </c:ext>
          </c:extLst>
        </c:ser>
        <c:ser>
          <c:idx val="1"/>
          <c:order val="2"/>
          <c:tx>
            <c:strRef>
              <c:f>'[Copia de Ejecucion octubre 2024 Vigencia  y Reserva (f).xlsx]Graf Reserva'!$B$7</c:f>
              <c:strCache>
                <c:ptCount val="1"/>
                <c:pt idx="0">
                  <c:v>Reserva actual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'[Copia de Ejecucion octubre 2024 Vigencia  y Reserva (f).xlsx]Graf Reserva'!$C$5:$P$5</c:f>
              <c:strCache>
                <c:ptCount val="10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</c:strCache>
            </c:strRef>
          </c:cat>
          <c:val>
            <c:numRef>
              <c:f>'[Copia de Ejecucion octubre 2024 Vigencia  y Reserva (f).xlsx]Graf Reserva'!$C$7:$P$7</c:f>
              <c:numCache>
                <c:formatCode>#,##0.0,,</c:formatCode>
                <c:ptCount val="10"/>
                <c:pt idx="0">
                  <c:v>392256528963.03998</c:v>
                </c:pt>
                <c:pt idx="1">
                  <c:v>392218567760.04999</c:v>
                </c:pt>
                <c:pt idx="2">
                  <c:v>392206983130.04999</c:v>
                </c:pt>
                <c:pt idx="3">
                  <c:v>392109919127.83997</c:v>
                </c:pt>
                <c:pt idx="4">
                  <c:v>391874058918.83997</c:v>
                </c:pt>
                <c:pt idx="5">
                  <c:v>391513980680.85999</c:v>
                </c:pt>
                <c:pt idx="6">
                  <c:v>391502095545.63007</c:v>
                </c:pt>
                <c:pt idx="7">
                  <c:v>391322838455.94995</c:v>
                </c:pt>
                <c:pt idx="8">
                  <c:v>391299935071.22998</c:v>
                </c:pt>
                <c:pt idx="9">
                  <c:v>390655508117.41992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E61-4965-A05C-DE798BE87F51}"/>
            </c:ext>
          </c:extLst>
        </c:ser>
        <c:ser>
          <c:idx val="0"/>
          <c:order val="3"/>
          <c:tx>
            <c:strRef>
              <c:f>'[Copia de Ejecucion octubre 2024 Vigencia  y Reserva (f).xlsx]Graf Reserva'!$B$6</c:f>
              <c:strCache>
                <c:ptCount val="1"/>
                <c:pt idx="0">
                  <c:v>Reserva Constituida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'[Copia de Ejecucion octubre 2024 Vigencia  y Reserva (f).xlsx]Graf Reserva'!$C$5:$P$5</c:f>
              <c:strCache>
                <c:ptCount val="10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</c:strCache>
            </c:strRef>
          </c:cat>
          <c:val>
            <c:numRef>
              <c:f>'[Copia de Ejecucion octubre 2024 Vigencia  y Reserva (f).xlsx]Graf Reserva'!$C$6:$N$6</c:f>
            </c:numRef>
          </c:val>
          <c:smooth val="0"/>
          <c:extLst>
            <c:ext xmlns:c16="http://schemas.microsoft.com/office/drawing/2014/chart" uri="{C3380CC4-5D6E-409C-BE32-E72D297353CC}">
              <c16:uniqueId val="{00000005-8E61-4965-A05C-DE798BE87F5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5260624"/>
        <c:axId val="85262064"/>
      </c:lineChart>
      <c:catAx>
        <c:axId val="8526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5262064"/>
        <c:crosses val="autoZero"/>
        <c:auto val="1"/>
        <c:lblAlgn val="ctr"/>
        <c:lblOffset val="100"/>
        <c:noMultiLvlLbl val="0"/>
      </c:catAx>
      <c:valAx>
        <c:axId val="8526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5260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582548978113911"/>
          <c:y val="0.22020818050006144"/>
          <c:w val="0.16873983966476383"/>
          <c:h val="0.158595178764977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434"/>
          </a:xfrm>
          <a:prstGeom prst="rect">
            <a:avLst/>
          </a:prstGeom>
        </p:spPr>
        <p:txBody>
          <a:bodyPr vert="horz" lIns="93129" tIns="46564" rIns="93129" bIns="46564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434"/>
          </a:xfrm>
          <a:prstGeom prst="rect">
            <a:avLst/>
          </a:prstGeom>
        </p:spPr>
        <p:txBody>
          <a:bodyPr vert="horz" lIns="93129" tIns="46564" rIns="93129" bIns="46564" rtlCol="0"/>
          <a:lstStyle>
            <a:lvl1pPr algn="r">
              <a:defRPr sz="1200"/>
            </a:lvl1pPr>
          </a:lstStyle>
          <a:p>
            <a:fld id="{2FF897CD-71F9-4604-8045-0CB51AE811E9}" type="datetimeFigureOut">
              <a:rPr lang="es-CO" smtClean="0"/>
              <a:t>1/11/2024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9" tIns="46564" rIns="93129" bIns="46564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405" y="4473893"/>
            <a:ext cx="5603240" cy="3660458"/>
          </a:xfrm>
          <a:prstGeom prst="rect">
            <a:avLst/>
          </a:prstGeom>
        </p:spPr>
        <p:txBody>
          <a:bodyPr vert="horz" lIns="93129" tIns="46564" rIns="93129" bIns="46564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5088" cy="466433"/>
          </a:xfrm>
          <a:prstGeom prst="rect">
            <a:avLst/>
          </a:prstGeom>
        </p:spPr>
        <p:txBody>
          <a:bodyPr vert="horz" lIns="93129" tIns="46564" rIns="93129" bIns="46564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67341" y="8829967"/>
            <a:ext cx="3035088" cy="466433"/>
          </a:xfrm>
          <a:prstGeom prst="rect">
            <a:avLst/>
          </a:prstGeom>
        </p:spPr>
        <p:txBody>
          <a:bodyPr vert="horz" lIns="93129" tIns="46564" rIns="93129" bIns="46564" rtlCol="0" anchor="b"/>
          <a:lstStyle>
            <a:lvl1pPr algn="r">
              <a:defRPr sz="1200"/>
            </a:lvl1pPr>
          </a:lstStyle>
          <a:p>
            <a:fld id="{B541DC60-CBDA-472C-BB41-8AEA9984B0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3749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33C8DD3-AF1F-E6E7-6B8B-A7E339CEF3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23379" y="1839897"/>
            <a:ext cx="6345238" cy="776287"/>
          </a:xfrm>
        </p:spPr>
        <p:txBody>
          <a:bodyPr/>
          <a:lstStyle>
            <a:lvl1pPr marL="0" indent="0" algn="ctr">
              <a:buNone/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1pPr>
            <a:lvl2pPr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2pPr>
            <a:lvl3pPr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3pPr>
            <a:lvl4pPr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4pPr>
            <a:lvl5pPr>
              <a:defRPr lang="es-ES_tradnl" sz="7000" b="1" i="0" kern="1200" spc="1000" baseline="0" dirty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INFORME</a:t>
            </a:r>
            <a:endParaRPr lang="es-ES_tradnl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0B333AE-58F8-2F04-B67D-A1F70DCC71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49250" y="2710467"/>
            <a:ext cx="2293495" cy="61277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4000" b="0" i="0" kern="1200" spc="1000" baseline="0" dirty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 dirty="0"/>
              <a:t>-DE-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7906A3F-4009-8DF2-811F-5033D0F069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3378" y="3281278"/>
            <a:ext cx="6345238" cy="61277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7000" b="1" i="0" kern="1200" spc="1000" baseline="0" dirty="0">
                <a:solidFill>
                  <a:srgbClr val="1E3A6B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Montserrat SemiBold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 dirty="0"/>
              <a:t>EMPALME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18CE6E4D-7846-809E-9BED-768B82FB65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42745" y="4519172"/>
            <a:ext cx="2293495" cy="61277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4000" b="0" i="1" kern="1200" spc="1000" baseline="0" dirty="0">
                <a:solidFill>
                  <a:schemeClr val="bg1"/>
                </a:solidFill>
                <a:latin typeface="Montserrat Medium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 dirty="0"/>
              <a:t>2022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EF462949-E501-0515-1D7A-E604271F5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02962" y="5770766"/>
            <a:ext cx="5986069" cy="292389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1300" b="0" i="0" kern="1000" spc="170" baseline="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 dirty="0"/>
              <a:t>DIRECTOR EJECUTIVO DE ADMINISTRACIÓN JUDICIAL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A1DE6040-CC14-DD5E-E519-2D8E554693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02962" y="5946940"/>
            <a:ext cx="5986069" cy="292389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2000" b="1" i="0" kern="1000" spc="170" baseline="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 dirty="0"/>
              <a:t>José Mauricio Cuestas Gómez</a:t>
            </a:r>
          </a:p>
        </p:txBody>
      </p:sp>
    </p:spTree>
    <p:extLst>
      <p:ext uri="{BB962C8B-B14F-4D97-AF65-F5344CB8AC3E}">
        <p14:creationId xmlns:p14="http://schemas.microsoft.com/office/powerpoint/2010/main" val="3264689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sin Conteni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991164-BFE2-4A7A-6074-0B5FAEDA3F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269" y="1293484"/>
            <a:ext cx="898525" cy="66144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01</a:t>
            </a:r>
            <a:endParaRPr lang="es-ES_tradnl" dirty="0"/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486217EC-1950-577C-9069-596A6421777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67362" y="1473049"/>
            <a:ext cx="4643911" cy="507831"/>
          </a:xfrm>
          <a:blipFill dpi="0" rotWithShape="1">
            <a:blip r:embed="rId3"/>
            <a:srcRect/>
            <a:stretch>
              <a:fillRect l="-40391" t="89157" r="12838" b="919"/>
            </a:stretch>
          </a:blipFill>
        </p:spPr>
        <p:txBody>
          <a:bodyPr wrap="square">
            <a:noAutofit/>
          </a:bodyPr>
          <a:lstStyle>
            <a:lvl1pPr marL="0" indent="0" algn="l">
              <a:buNone/>
              <a:defRPr sz="3000" b="0" i="0">
                <a:solidFill>
                  <a:srgbClr val="00ADEE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 dirty="0"/>
              <a:t>Título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E677A772-F69D-CD0D-A926-6C099A7EC2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49168" y="6376086"/>
            <a:ext cx="4942832" cy="234780"/>
          </a:xfrm>
          <a:solidFill>
            <a:srgbClr val="EE7D2D"/>
          </a:solidFill>
        </p:spPr>
        <p:txBody>
          <a:bodyPr tIns="50400" bIns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 dirty="0"/>
              <a:t>Indique el nombre de su unidad/grupo aquí</a:t>
            </a:r>
          </a:p>
        </p:txBody>
      </p:sp>
    </p:spTree>
    <p:extLst>
      <p:ext uri="{BB962C8B-B14F-4D97-AF65-F5344CB8AC3E}">
        <p14:creationId xmlns:p14="http://schemas.microsoft.com/office/powerpoint/2010/main" val="1190888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con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991164-BFE2-4A7A-6074-0B5FAEDA3F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269" y="1293484"/>
            <a:ext cx="898525" cy="66144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01</a:t>
            </a:r>
            <a:endParaRPr lang="es-ES_tradnl" dirty="0"/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486217EC-1950-577C-9069-596A6421777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67362" y="1473049"/>
            <a:ext cx="4643911" cy="507831"/>
          </a:xfrm>
          <a:blipFill dpi="0" rotWithShape="1">
            <a:blip r:embed="rId3"/>
            <a:srcRect/>
            <a:stretch>
              <a:fillRect l="-40391" t="89157" r="12838" b="919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3000" b="0" i="0">
                <a:solidFill>
                  <a:srgbClr val="00ADEE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 dirty="0"/>
              <a:t>Título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554608-D773-01F5-46C9-F8BEA305C7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7863" y="3203903"/>
            <a:ext cx="5527138" cy="2909888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100" b="0" i="0">
                <a:solidFill>
                  <a:srgbClr val="58595B"/>
                </a:solidFill>
                <a:latin typeface="Montserra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 dirty="0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 dirty="0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 dirty="0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 dirty="0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 dirty="0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 dirty="0"/>
              <a:t>Aquí se pueden listar ideas o datos relevantes</a:t>
            </a:r>
          </a:p>
          <a:p>
            <a:pPr lvl="0"/>
            <a:endParaRPr lang="es-ES_tradnl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A6DF95-8933-8B44-3E4F-338BDFDDF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7863" y="2628900"/>
            <a:ext cx="7038975" cy="44450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8595B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 err="1"/>
              <a:t>Texto</a:t>
            </a:r>
            <a:r>
              <a:rPr lang="en-US" dirty="0"/>
              <a:t> de </a:t>
            </a:r>
            <a:r>
              <a:rPr lang="en-US" dirty="0" err="1"/>
              <a:t>apertura</a:t>
            </a:r>
            <a:r>
              <a:rPr lang="en-US" dirty="0"/>
              <a:t> para </a:t>
            </a:r>
            <a:r>
              <a:rPr lang="en-US" dirty="0" err="1"/>
              <a:t>listar</a:t>
            </a:r>
            <a:r>
              <a:rPr lang="en-US" dirty="0"/>
              <a:t> ideas o </a:t>
            </a:r>
            <a:r>
              <a:rPr lang="en-US" dirty="0" err="1"/>
              <a:t>datos</a:t>
            </a:r>
            <a:endParaRPr lang="es-ES_tradnl" dirty="0"/>
          </a:p>
        </p:txBody>
      </p:sp>
      <p:sp>
        <p:nvSpPr>
          <p:cNvPr id="9" name="Text Placeholder 56">
            <a:extLst>
              <a:ext uri="{FF2B5EF4-FFF2-40B4-BE49-F238E27FC236}">
                <a16:creationId xmlns:a16="http://schemas.microsoft.com/office/drawing/2014/main" id="{470A9290-6122-39FA-0183-CE49274102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9168" y="6376086"/>
            <a:ext cx="4942832" cy="234780"/>
          </a:xfrm>
          <a:solidFill>
            <a:srgbClr val="EE7D2D"/>
          </a:solidFill>
        </p:spPr>
        <p:txBody>
          <a:bodyPr tIns="50400" bIns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 dirty="0"/>
              <a:t>Indique el nombre de su unidad/grupo aquí</a:t>
            </a:r>
          </a:p>
        </p:txBody>
      </p:sp>
    </p:spTree>
    <p:extLst>
      <p:ext uri="{BB962C8B-B14F-4D97-AF65-F5344CB8AC3E}">
        <p14:creationId xmlns:p14="http://schemas.microsoft.com/office/powerpoint/2010/main" val="4181430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734E610-7E6C-FF38-B04C-609E6CB81D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E6EF506-45BE-D9F6-4411-C15A82E18F81}"/>
              </a:ext>
            </a:extLst>
          </p:cNvPr>
          <p:cNvSpPr/>
          <p:nvPr userDrawn="1"/>
        </p:nvSpPr>
        <p:spPr>
          <a:xfrm>
            <a:off x="4580264" y="2166730"/>
            <a:ext cx="6545766" cy="2383045"/>
          </a:xfrm>
          <a:prstGeom prst="rect">
            <a:avLst/>
          </a:prstGeom>
          <a:solidFill>
            <a:srgbClr val="E6E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080FD1D-63D3-6A6E-7DD5-48B3BA3DAB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3710" y="2954338"/>
            <a:ext cx="6545766" cy="159543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rgbClr val="359946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TÍTULO DE LA PRESENTACIÓN AQUÍ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61C9934-896D-6181-CB6F-B65FB1B3F4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677" y="5643966"/>
            <a:ext cx="616734" cy="828000"/>
          </a:xfrm>
          <a:prstGeom prst="rect">
            <a:avLst/>
          </a:prstGeom>
        </p:spPr>
      </p:pic>
      <p:pic>
        <p:nvPicPr>
          <p:cNvPr id="17" name="Picture 16" descr="Graphical user interface, application, icon&#10;&#10;Description automatically generated">
            <a:extLst>
              <a:ext uri="{FF2B5EF4-FFF2-40B4-BE49-F238E27FC236}">
                <a16:creationId xmlns:a16="http://schemas.microsoft.com/office/drawing/2014/main" id="{3C05F2E9-223B-9F68-7DC4-D5B0C26DED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778" y="5643966"/>
            <a:ext cx="616129" cy="82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C16DF4-F502-4DDD-0DD8-712A16FCBF4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173" y="5643966"/>
            <a:ext cx="616129" cy="82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0F882CD-AA78-7363-F35A-7F092152BAD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293" y="5643966"/>
            <a:ext cx="616129" cy="82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1D9A23-802E-8BDD-C530-6F32204C597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05" y="5643966"/>
            <a:ext cx="616129" cy="828000"/>
          </a:xfrm>
          <a:prstGeom prst="rect">
            <a:avLst/>
          </a:prstGeom>
        </p:spPr>
      </p:pic>
      <p:pic>
        <p:nvPicPr>
          <p:cNvPr id="21" name="Picture 20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2A862E63-85B3-C967-32D4-FC37562FA16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171" y="5643966"/>
            <a:ext cx="615318" cy="82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FB64CF2-7918-9B9D-51F0-4CEDBCEA2B8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522" y="5643966"/>
            <a:ext cx="615318" cy="82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1276D6-C086-5F41-0CF9-60CE656D484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304" y="5809141"/>
            <a:ext cx="504000" cy="504000"/>
          </a:xfrm>
          <a:prstGeom prst="rect">
            <a:avLst/>
          </a:prstGeom>
        </p:spPr>
      </p:pic>
      <p:sp>
        <p:nvSpPr>
          <p:cNvPr id="24" name="Text Box 11">
            <a:extLst>
              <a:ext uri="{FF2B5EF4-FFF2-40B4-BE49-F238E27FC236}">
                <a16:creationId xmlns:a16="http://schemas.microsoft.com/office/drawing/2014/main" id="{069234CB-3797-515D-4B1E-037DC64D49CC}"/>
              </a:ext>
            </a:extLst>
          </p:cNvPr>
          <p:cNvSpPr txBox="1"/>
          <p:nvPr userDrawn="1"/>
        </p:nvSpPr>
        <p:spPr>
          <a:xfrm>
            <a:off x="6810578" y="6472774"/>
            <a:ext cx="322311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b="0" i="0" kern="100" dirty="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5781-1</a:t>
            </a:r>
            <a:endParaRPr lang="en-CO" sz="700" b="0" i="0" kern="100" dirty="0">
              <a:effectLst/>
              <a:latin typeface="Arial Narrow" panose="020B0604020202020204" pitchFamily="34" charset="0"/>
              <a:ea typeface="Calibri" panose="020F0502020204030204" pitchFamily="34" charset="0"/>
              <a:cs typeface="Arial Narrow" panose="020B0604020202020204" pitchFamily="34" charset="0"/>
            </a:endParaRPr>
          </a:p>
        </p:txBody>
      </p:sp>
      <p:sp>
        <p:nvSpPr>
          <p:cNvPr id="25" name="Text Box 12">
            <a:extLst>
              <a:ext uri="{FF2B5EF4-FFF2-40B4-BE49-F238E27FC236}">
                <a16:creationId xmlns:a16="http://schemas.microsoft.com/office/drawing/2014/main" id="{D6567490-A198-18FC-6795-1D8FE26D11AF}"/>
              </a:ext>
            </a:extLst>
          </p:cNvPr>
          <p:cNvSpPr txBox="1"/>
          <p:nvPr userDrawn="1"/>
        </p:nvSpPr>
        <p:spPr>
          <a:xfrm>
            <a:off x="7264635" y="6474552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 dirty="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SA-CER-551308</a:t>
            </a:r>
            <a:endParaRPr lang="en-CO" sz="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 Box 13">
            <a:extLst>
              <a:ext uri="{FF2B5EF4-FFF2-40B4-BE49-F238E27FC236}">
                <a16:creationId xmlns:a16="http://schemas.microsoft.com/office/drawing/2014/main" id="{2461DC3A-B05A-B21E-304A-6071ED0CADF0}"/>
              </a:ext>
            </a:extLst>
          </p:cNvPr>
          <p:cNvSpPr txBox="1"/>
          <p:nvPr userDrawn="1"/>
        </p:nvSpPr>
        <p:spPr>
          <a:xfrm>
            <a:off x="7899207" y="6471966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 dirty="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ST-CER955060</a:t>
            </a:r>
            <a:endParaRPr lang="en-CO" sz="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611FDF22-8905-9E22-84F0-89AD66790446}"/>
              </a:ext>
            </a:extLst>
          </p:cNvPr>
          <p:cNvSpPr txBox="1"/>
          <p:nvPr userDrawn="1"/>
        </p:nvSpPr>
        <p:spPr>
          <a:xfrm>
            <a:off x="8527310" y="6465616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 dirty="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CER9669331</a:t>
            </a:r>
            <a:endParaRPr lang="en-CO" sz="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98CA0E43-6A03-BEDD-5DA3-B93589E53903}"/>
              </a:ext>
            </a:extLst>
          </p:cNvPr>
          <p:cNvSpPr txBox="1"/>
          <p:nvPr userDrawn="1"/>
        </p:nvSpPr>
        <p:spPr>
          <a:xfrm>
            <a:off x="9154962" y="6458224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 dirty="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SGA-2000495</a:t>
            </a:r>
            <a:endParaRPr lang="en-CO" sz="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 Box 16">
            <a:extLst>
              <a:ext uri="{FF2B5EF4-FFF2-40B4-BE49-F238E27FC236}">
                <a16:creationId xmlns:a16="http://schemas.microsoft.com/office/drawing/2014/main" id="{B1955B94-5208-47DD-9940-2E16F233C0CE}"/>
              </a:ext>
            </a:extLst>
          </p:cNvPr>
          <p:cNvSpPr txBox="1"/>
          <p:nvPr userDrawn="1"/>
        </p:nvSpPr>
        <p:spPr>
          <a:xfrm>
            <a:off x="10427633" y="6459998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 dirty="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CP-CER-PB0655</a:t>
            </a:r>
            <a:endParaRPr lang="en-CO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Box 17">
            <a:extLst>
              <a:ext uri="{FF2B5EF4-FFF2-40B4-BE49-F238E27FC236}">
                <a16:creationId xmlns:a16="http://schemas.microsoft.com/office/drawing/2014/main" id="{021D3C25-7DED-974B-DAB5-7E85EEA08414}"/>
              </a:ext>
            </a:extLst>
          </p:cNvPr>
          <p:cNvSpPr txBox="1"/>
          <p:nvPr userDrawn="1"/>
        </p:nvSpPr>
        <p:spPr>
          <a:xfrm>
            <a:off x="11064974" y="6459998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 dirty="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RJ-CER855787</a:t>
            </a:r>
            <a:endParaRPr lang="en-CO" sz="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424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a de Contenid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7DE2DA6-EBB2-FE56-3FDF-2FB42C9052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0409" y="1336441"/>
            <a:ext cx="3452190" cy="552319"/>
          </a:xfrm>
        </p:spPr>
        <p:txBody>
          <a:bodyPr>
            <a:noAutofit/>
          </a:bodyPr>
          <a:lstStyle>
            <a:lvl1pPr marL="0" indent="0">
              <a:buNone/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3pPr>
            <a:lvl4pPr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4pPr>
            <a:lvl5pPr>
              <a:defRPr lang="es-ES_tradnl" sz="3800" b="1" i="0" kern="120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CONTENIDO</a:t>
            </a:r>
            <a:endParaRPr lang="es-ES_tradnl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5D594A2-B3A4-F71E-F3C7-E93348F5F8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8795" y="2308090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1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09F2D97-2D6C-5500-F5FA-409844AB90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58795" y="3229609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2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F79E2BD-4D9A-C0B8-D37C-DB613A0EB5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8795" y="4151128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3F044C8-848B-5C1A-A678-F79A24F4EE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58795" y="5072647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4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9EFFAC-E73D-9659-981A-C3E1E94638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46256" y="2308090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5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0F27A4B-0CBD-22BE-2330-5DE1FE85F2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6256" y="3229609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6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C16330C-8140-2A90-4955-6AA55D93F9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46256" y="4151128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7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222147B-EC3A-F968-6E13-A19A844AB6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46256" y="5072647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8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935B10D-E687-90E6-310D-2A46BDCE57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1688" y="2426130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TÍTULO 1</a:t>
            </a:r>
          </a:p>
          <a:p>
            <a:pPr lvl="0"/>
            <a:r>
              <a:rPr lang="en-US" dirty="0"/>
              <a:t>LOREM IPSOM DOLOR</a:t>
            </a:r>
            <a:endParaRPr lang="es-ES_tradnl" dirty="0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85814EDC-8295-DB06-18F1-5F1B84E694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1688" y="3347649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TÍTULO 2</a:t>
            </a:r>
          </a:p>
          <a:p>
            <a:pPr lvl="0"/>
            <a:r>
              <a:rPr lang="en-US" dirty="0"/>
              <a:t>LOREM IPSOM DOLOR</a:t>
            </a:r>
            <a:endParaRPr lang="es-ES_tradnl" dirty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2231F79E-C0DB-C4ED-50BD-2695A99F24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41688" y="4269168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TÍTULO 3</a:t>
            </a:r>
          </a:p>
          <a:p>
            <a:pPr lvl="0"/>
            <a:r>
              <a:rPr lang="en-US" dirty="0"/>
              <a:t>LOREM IPSOM DOLOR</a:t>
            </a:r>
            <a:endParaRPr lang="es-ES_tradnl" dirty="0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86F1B1BF-882C-6D19-D226-1EB46777C51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41688" y="5190687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TÍTULO 4</a:t>
            </a:r>
          </a:p>
          <a:p>
            <a:pPr lvl="0"/>
            <a:r>
              <a:rPr lang="en-US" dirty="0"/>
              <a:t>LOREM IPSOM DOLOR</a:t>
            </a:r>
            <a:endParaRPr lang="es-ES_tradnl" dirty="0"/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CCF99517-2CD6-5CB8-6E40-A06EABE79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29151" y="2426130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TÍTULO 5</a:t>
            </a:r>
          </a:p>
          <a:p>
            <a:pPr lvl="0"/>
            <a:r>
              <a:rPr lang="en-US" dirty="0"/>
              <a:t>LOREM IPSOM DOLOR</a:t>
            </a:r>
            <a:endParaRPr lang="es-ES_tradnl" dirty="0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15EE04E4-C95D-21F4-86E4-5E50F6DE2B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29151" y="3347649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TÍTULO 6</a:t>
            </a:r>
          </a:p>
          <a:p>
            <a:pPr lvl="0"/>
            <a:r>
              <a:rPr lang="en-US" dirty="0"/>
              <a:t>LOREM IPSOM DOLOR</a:t>
            </a:r>
            <a:endParaRPr lang="es-ES_tradnl" dirty="0"/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AAD5C4D9-F466-97A2-7FE3-0E948DD16C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29151" y="4269168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TÍTULO 7</a:t>
            </a:r>
          </a:p>
          <a:p>
            <a:pPr lvl="0"/>
            <a:r>
              <a:rPr lang="en-US" dirty="0"/>
              <a:t>LOREM IPSOM DOLOR</a:t>
            </a:r>
            <a:endParaRPr lang="es-ES_tradnl" dirty="0"/>
          </a:p>
        </p:txBody>
      </p:sp>
      <p:sp>
        <p:nvSpPr>
          <p:cNvPr id="36" name="Text Placeholder 28">
            <a:extLst>
              <a:ext uri="{FF2B5EF4-FFF2-40B4-BE49-F238E27FC236}">
                <a16:creationId xmlns:a16="http://schemas.microsoft.com/office/drawing/2014/main" id="{4DCA36D1-481D-1989-C92F-FF56EC78D4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29151" y="5190687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TÍTULO 8</a:t>
            </a:r>
          </a:p>
          <a:p>
            <a:pPr lvl="0"/>
            <a:r>
              <a:rPr lang="en-US" dirty="0"/>
              <a:t>LOREM IPSOM DOLOR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9735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 sin form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04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sin Conteni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991164-BFE2-4A7A-6074-0B5FAEDA3F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269" y="1293484"/>
            <a:ext cx="898525" cy="66144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01</a:t>
            </a:r>
            <a:endParaRPr lang="es-ES_tradnl" dirty="0"/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486217EC-1950-577C-9069-596A6421777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67362" y="1473049"/>
            <a:ext cx="4643911" cy="507831"/>
          </a:xfrm>
          <a:blipFill dpi="0" rotWithShape="1">
            <a:blip r:embed="rId3"/>
            <a:srcRect/>
            <a:stretch>
              <a:fillRect l="-40391" t="89157" r="12838" b="919"/>
            </a:stretch>
          </a:blipFill>
        </p:spPr>
        <p:txBody>
          <a:bodyPr wrap="square">
            <a:noAutofit/>
          </a:bodyPr>
          <a:lstStyle>
            <a:lvl1pPr marL="0" indent="0" algn="l">
              <a:buNone/>
              <a:defRPr sz="3000" b="0" i="0">
                <a:solidFill>
                  <a:srgbClr val="00ADEE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 dirty="0"/>
              <a:t>Título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E677A772-F69D-CD0D-A926-6C099A7EC2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49168" y="6376086"/>
            <a:ext cx="4942832" cy="234780"/>
          </a:xfrm>
          <a:solidFill>
            <a:srgbClr val="EE7D2D"/>
          </a:solidFill>
        </p:spPr>
        <p:txBody>
          <a:bodyPr tIns="50400" bIns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 dirty="0"/>
              <a:t>Indique el nombre de su unidad/grupo aquí</a:t>
            </a:r>
          </a:p>
        </p:txBody>
      </p:sp>
    </p:spTree>
    <p:extLst>
      <p:ext uri="{BB962C8B-B14F-4D97-AF65-F5344CB8AC3E}">
        <p14:creationId xmlns:p14="http://schemas.microsoft.com/office/powerpoint/2010/main" val="66973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con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991164-BFE2-4A7A-6074-0B5FAEDA3F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269" y="1293484"/>
            <a:ext cx="898525" cy="66144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01</a:t>
            </a:r>
            <a:endParaRPr lang="es-ES_tradnl" dirty="0"/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486217EC-1950-577C-9069-596A6421777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67362" y="1473049"/>
            <a:ext cx="4643911" cy="507831"/>
          </a:xfrm>
          <a:blipFill dpi="0" rotWithShape="1">
            <a:blip r:embed="rId3"/>
            <a:srcRect/>
            <a:stretch>
              <a:fillRect l="-40391" t="89157" r="12838" b="919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3000" b="0" i="0">
                <a:solidFill>
                  <a:srgbClr val="00ADEE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 dirty="0"/>
              <a:t>Título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554608-D773-01F5-46C9-F8BEA305C7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7863" y="3203903"/>
            <a:ext cx="5527138" cy="2909888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100" b="0" i="0">
                <a:solidFill>
                  <a:srgbClr val="58595B"/>
                </a:solidFill>
                <a:latin typeface="Montserra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 dirty="0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 dirty="0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 dirty="0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 dirty="0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 dirty="0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 dirty="0"/>
              <a:t>Aquí se pueden listar ideas o datos relevantes</a:t>
            </a:r>
          </a:p>
          <a:p>
            <a:pPr lvl="0"/>
            <a:endParaRPr lang="es-ES_tradnl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A6DF95-8933-8B44-3E4F-338BDFDDF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7863" y="2628900"/>
            <a:ext cx="7038975" cy="44450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8595B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 err="1"/>
              <a:t>Texto</a:t>
            </a:r>
            <a:r>
              <a:rPr lang="en-US" dirty="0"/>
              <a:t> de </a:t>
            </a:r>
            <a:r>
              <a:rPr lang="en-US" dirty="0" err="1"/>
              <a:t>apertura</a:t>
            </a:r>
            <a:r>
              <a:rPr lang="en-US" dirty="0"/>
              <a:t> para </a:t>
            </a:r>
            <a:r>
              <a:rPr lang="en-US" dirty="0" err="1"/>
              <a:t>listar</a:t>
            </a:r>
            <a:r>
              <a:rPr lang="en-US" dirty="0"/>
              <a:t> ideas o </a:t>
            </a:r>
            <a:r>
              <a:rPr lang="en-US" dirty="0" err="1"/>
              <a:t>datos</a:t>
            </a:r>
            <a:endParaRPr lang="es-ES_tradnl" dirty="0"/>
          </a:p>
        </p:txBody>
      </p:sp>
      <p:sp>
        <p:nvSpPr>
          <p:cNvPr id="9" name="Text Placeholder 56">
            <a:extLst>
              <a:ext uri="{FF2B5EF4-FFF2-40B4-BE49-F238E27FC236}">
                <a16:creationId xmlns:a16="http://schemas.microsoft.com/office/drawing/2014/main" id="{470A9290-6122-39FA-0183-CE49274102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9168" y="6376086"/>
            <a:ext cx="4942832" cy="234780"/>
          </a:xfrm>
          <a:solidFill>
            <a:srgbClr val="EE7D2D"/>
          </a:solidFill>
        </p:spPr>
        <p:txBody>
          <a:bodyPr tIns="50400" bIns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 dirty="0"/>
              <a:t>Indique el nombre de su unidad/grupo aquí</a:t>
            </a:r>
          </a:p>
        </p:txBody>
      </p:sp>
    </p:spTree>
    <p:extLst>
      <p:ext uri="{BB962C8B-B14F-4D97-AF65-F5344CB8AC3E}">
        <p14:creationId xmlns:p14="http://schemas.microsoft.com/office/powerpoint/2010/main" val="4002879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34" b="1" i="0">
                <a:solidFill>
                  <a:srgbClr val="2A4A9D"/>
                </a:solidFill>
                <a:latin typeface="Trebuchet MS"/>
                <a:cs typeface="Trebuchet MS"/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AC425-1BB8-3F4E-AEFE-51DF73AA0EA6}" type="datetimeFigureOut">
              <a:rPr lang="es-ES_tradnl" smtClean="0"/>
              <a:t>01/11/2024</a:t>
            </a:fld>
            <a:endParaRPr lang="es-ES_tradnl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20E26-8882-F341-8189-9C3B832C511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39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33C8DD3-AF1F-E6E7-6B8B-A7E339CEF3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23379" y="1839897"/>
            <a:ext cx="6345238" cy="776287"/>
          </a:xfrm>
        </p:spPr>
        <p:txBody>
          <a:bodyPr/>
          <a:lstStyle>
            <a:lvl1pPr marL="0" indent="0" algn="ctr">
              <a:buNone/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1pPr>
            <a:lvl2pPr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2pPr>
            <a:lvl3pPr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3pPr>
            <a:lvl4pPr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4pPr>
            <a:lvl5pPr>
              <a:defRPr lang="es-ES_tradnl" sz="7000" b="1" i="0" kern="1200" spc="1000" baseline="0" dirty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INFORME</a:t>
            </a:r>
            <a:endParaRPr lang="es-ES_tradnl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0B333AE-58F8-2F04-B67D-A1F70DCC71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49250" y="2710467"/>
            <a:ext cx="2293495" cy="61277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4000" b="0" i="0" kern="1200" spc="1000" baseline="0" dirty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 dirty="0"/>
              <a:t>-DE-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7906A3F-4009-8DF2-811F-5033D0F069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3378" y="3281278"/>
            <a:ext cx="6345238" cy="61277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7000" b="1" i="0" kern="1200" spc="1000" baseline="0" dirty="0">
                <a:solidFill>
                  <a:srgbClr val="1E3A6B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Montserrat SemiBold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 dirty="0"/>
              <a:t>EMPALME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18CE6E4D-7846-809E-9BED-768B82FB65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42745" y="4519172"/>
            <a:ext cx="2293495" cy="61277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4000" b="0" i="1" kern="1200" spc="1000" baseline="0" dirty="0">
                <a:solidFill>
                  <a:schemeClr val="bg1"/>
                </a:solidFill>
                <a:latin typeface="Montserrat Medium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 dirty="0"/>
              <a:t>2022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EF462949-E501-0515-1D7A-E604271F5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02962" y="5770766"/>
            <a:ext cx="5986069" cy="292389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1300" b="0" i="0" kern="1000" spc="170" baseline="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 dirty="0"/>
              <a:t>DIRECTOR EJECUTIVO DE ADMINISTRACIÓN JUDICIAL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A1DE6040-CC14-DD5E-E519-2D8E554693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02962" y="5946940"/>
            <a:ext cx="5986069" cy="292389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2000" b="1" i="0" kern="1000" spc="170" baseline="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 dirty="0"/>
              <a:t>José Mauricio Cuestas Gómez</a:t>
            </a:r>
          </a:p>
        </p:txBody>
      </p:sp>
    </p:spTree>
    <p:extLst>
      <p:ext uri="{BB962C8B-B14F-4D97-AF65-F5344CB8AC3E}">
        <p14:creationId xmlns:p14="http://schemas.microsoft.com/office/powerpoint/2010/main" val="630924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a de Contenid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7DE2DA6-EBB2-FE56-3FDF-2FB42C9052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0409" y="1336441"/>
            <a:ext cx="3452190" cy="552319"/>
          </a:xfrm>
        </p:spPr>
        <p:txBody>
          <a:bodyPr>
            <a:noAutofit/>
          </a:bodyPr>
          <a:lstStyle>
            <a:lvl1pPr marL="0" indent="0">
              <a:buNone/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3pPr>
            <a:lvl4pPr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4pPr>
            <a:lvl5pPr>
              <a:defRPr lang="es-ES_tradnl" sz="3800" b="1" i="0" kern="120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CONTENIDO</a:t>
            </a:r>
            <a:endParaRPr lang="es-ES_tradnl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5D594A2-B3A4-F71E-F3C7-E93348F5F8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8795" y="2308090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1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09F2D97-2D6C-5500-F5FA-409844AB90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58795" y="3229609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2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F79E2BD-4D9A-C0B8-D37C-DB613A0EB5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8795" y="4151128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3F044C8-848B-5C1A-A678-F79A24F4EE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58795" y="5072647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4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9EFFAC-E73D-9659-981A-C3E1E94638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46256" y="2308090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5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0F27A4B-0CBD-22BE-2330-5DE1FE85F2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6256" y="3229609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6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C16330C-8140-2A90-4955-6AA55D93F9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46256" y="4151128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7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222147B-EC3A-F968-6E13-A19A844AB6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46256" y="5072647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8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935B10D-E687-90E6-310D-2A46BDCE57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1688" y="2426130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TÍTULO 1</a:t>
            </a:r>
          </a:p>
          <a:p>
            <a:pPr lvl="0"/>
            <a:r>
              <a:rPr lang="en-US" dirty="0"/>
              <a:t>LOREM IPSOM DOLOR</a:t>
            </a:r>
            <a:endParaRPr lang="es-ES_tradnl" dirty="0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85814EDC-8295-DB06-18F1-5F1B84E694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1688" y="3347649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TÍTULO 2</a:t>
            </a:r>
          </a:p>
          <a:p>
            <a:pPr lvl="0"/>
            <a:r>
              <a:rPr lang="en-US" dirty="0"/>
              <a:t>LOREM IPSOM DOLOR</a:t>
            </a:r>
            <a:endParaRPr lang="es-ES_tradnl" dirty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2231F79E-C0DB-C4ED-50BD-2695A99F24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41688" y="4269168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TÍTULO 3</a:t>
            </a:r>
          </a:p>
          <a:p>
            <a:pPr lvl="0"/>
            <a:r>
              <a:rPr lang="en-US" dirty="0"/>
              <a:t>LOREM IPSOM DOLOR</a:t>
            </a:r>
            <a:endParaRPr lang="es-ES_tradnl" dirty="0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86F1B1BF-882C-6D19-D226-1EB46777C51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41688" y="5190687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TÍTULO 4</a:t>
            </a:r>
          </a:p>
          <a:p>
            <a:pPr lvl="0"/>
            <a:r>
              <a:rPr lang="en-US" dirty="0"/>
              <a:t>LOREM IPSOM DOLOR</a:t>
            </a:r>
            <a:endParaRPr lang="es-ES_tradnl" dirty="0"/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CCF99517-2CD6-5CB8-6E40-A06EABE79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29151" y="2426130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TÍTULO 5</a:t>
            </a:r>
          </a:p>
          <a:p>
            <a:pPr lvl="0"/>
            <a:r>
              <a:rPr lang="en-US" dirty="0"/>
              <a:t>LOREM IPSOM DOLOR</a:t>
            </a:r>
            <a:endParaRPr lang="es-ES_tradnl" dirty="0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15EE04E4-C95D-21F4-86E4-5E50F6DE2B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29151" y="3347649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TÍTULO 6</a:t>
            </a:r>
          </a:p>
          <a:p>
            <a:pPr lvl="0"/>
            <a:r>
              <a:rPr lang="en-US" dirty="0"/>
              <a:t>LOREM IPSOM DOLOR</a:t>
            </a:r>
            <a:endParaRPr lang="es-ES_tradnl" dirty="0"/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AAD5C4D9-F466-97A2-7FE3-0E948DD16C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29151" y="4269168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TÍTULO 7</a:t>
            </a:r>
          </a:p>
          <a:p>
            <a:pPr lvl="0"/>
            <a:r>
              <a:rPr lang="en-US" dirty="0"/>
              <a:t>LOREM IPSOM DOLOR</a:t>
            </a:r>
            <a:endParaRPr lang="es-ES_tradnl" dirty="0"/>
          </a:p>
        </p:txBody>
      </p:sp>
      <p:sp>
        <p:nvSpPr>
          <p:cNvPr id="36" name="Text Placeholder 28">
            <a:extLst>
              <a:ext uri="{FF2B5EF4-FFF2-40B4-BE49-F238E27FC236}">
                <a16:creationId xmlns:a16="http://schemas.microsoft.com/office/drawing/2014/main" id="{4DCA36D1-481D-1989-C92F-FF56EC78D4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29151" y="5190687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TÍTULO 8</a:t>
            </a:r>
          </a:p>
          <a:p>
            <a:pPr lvl="0"/>
            <a:r>
              <a:rPr lang="en-US" dirty="0"/>
              <a:t>LOREM IPSOM DOLOR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3253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o sin form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55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995418-16FE-F403-16CE-056685ABB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29AB5-928A-83C3-A761-A30BE45C6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FD602-E3CB-BC50-D98C-A2BE92E50F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AC425-1BB8-3F4E-AEFE-51DF73AA0EA6}" type="datetimeFigureOut">
              <a:rPr lang="es-ES_tradnl" smtClean="0"/>
              <a:t>01/11/2024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24C71-F371-4138-226D-1FFD1FC55B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6DAE5-6A65-A072-8ECB-EFBA704A0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20E26-8882-F341-8189-9C3B832C511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12958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1" r:id="rId6"/>
    <p:sldLayoutId id="2147483649" r:id="rId7"/>
    <p:sldLayoutId id="2147483650" r:id="rId8"/>
    <p:sldLayoutId id="2147483653" r:id="rId9"/>
    <p:sldLayoutId id="2147483651" r:id="rId10"/>
    <p:sldLayoutId id="2147483652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C7FADB-DCAF-93F3-682F-F5AE428EC0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0459" y="1549487"/>
            <a:ext cx="6545766" cy="159543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_tradnl" dirty="0"/>
              <a:t>Dirección Ejecutiva de Administración Judicial</a:t>
            </a:r>
          </a:p>
          <a:p>
            <a:pPr algn="ctr"/>
            <a:r>
              <a:rPr lang="es-ES_tradnl" dirty="0"/>
              <a:t>Unidad de Presupuesto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B3C7FADB-DCAF-93F3-682F-F5AE428EC06B}"/>
              </a:ext>
            </a:extLst>
          </p:cNvPr>
          <p:cNvSpPr txBox="1">
            <a:spLocks/>
          </p:cNvSpPr>
          <p:nvPr/>
        </p:nvSpPr>
        <p:spPr>
          <a:xfrm>
            <a:off x="4554670" y="3422621"/>
            <a:ext cx="6545766" cy="1595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359946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000" dirty="0"/>
              <a:t>Informe Ejecucion Presupuestal Octubre   de  2024</a:t>
            </a:r>
          </a:p>
        </p:txBody>
      </p:sp>
    </p:spTree>
    <p:extLst>
      <p:ext uri="{BB962C8B-B14F-4D97-AF65-F5344CB8AC3E}">
        <p14:creationId xmlns:p14="http://schemas.microsoft.com/office/powerpoint/2010/main" val="3109147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51548C30-4B09-634E-A0D5-A759B9421A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/>
              <a:t>9</a:t>
            </a:r>
          </a:p>
        </p:txBody>
      </p:sp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63431" y="1293484"/>
            <a:ext cx="10183610" cy="507831"/>
          </a:xfrm>
        </p:spPr>
        <p:txBody>
          <a:bodyPr/>
          <a:lstStyle/>
          <a:p>
            <a:r>
              <a:rPr lang="es-MX" sz="2000" b="1" dirty="0">
                <a:solidFill>
                  <a:schemeClr val="tx1"/>
                </a:solidFill>
              </a:rPr>
              <a:t>Ejecución Inversión a </a:t>
            </a:r>
            <a:r>
              <a:rPr lang="es-MX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Octubre </a:t>
            </a:r>
            <a:r>
              <a:rPr lang="es-MX" sz="2000" b="1" dirty="0">
                <a:solidFill>
                  <a:schemeClr val="tx1"/>
                </a:solidFill>
              </a:rPr>
              <a:t>  de  2024 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69852" y="6155267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 dirty="0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 dirty="0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b="1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40773"/>
            <a:ext cx="4942832" cy="234780"/>
          </a:xfrm>
        </p:spPr>
        <p:txBody>
          <a:bodyPr/>
          <a:lstStyle/>
          <a:p>
            <a:r>
              <a:rPr lang="es-MX" dirty="0"/>
              <a:t>Unidad de Presupuesto / Ejecución Presupuestal</a:t>
            </a:r>
            <a:endParaRPr lang="es-CO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C9FAB1B-6F21-6CDA-635F-7C49D0765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51" y="1783560"/>
            <a:ext cx="9159776" cy="450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76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/>
              <a:t>10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2"/>
          </p:nvPr>
        </p:nvSpPr>
        <p:spPr>
          <a:xfrm>
            <a:off x="1176196" y="1261306"/>
            <a:ext cx="10306055" cy="507831"/>
          </a:xfrm>
        </p:spPr>
        <p:txBody>
          <a:bodyPr/>
          <a:lstStyle/>
          <a:p>
            <a:r>
              <a:rPr lang="es-MX" sz="2000" b="1" dirty="0">
                <a:solidFill>
                  <a:schemeClr val="tx1"/>
                </a:solidFill>
              </a:rPr>
              <a:t>Nivel de Ejecución Acumulado Inversión Total 2023-2024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82617" y="6096498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 dirty="0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 dirty="0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8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40773"/>
            <a:ext cx="4942832" cy="234780"/>
          </a:xfrm>
        </p:spPr>
        <p:txBody>
          <a:bodyPr/>
          <a:lstStyle/>
          <a:p>
            <a:r>
              <a:rPr lang="es-MX" dirty="0"/>
              <a:t>Unidad de Presupuesto / Ejecución Presupuestal</a:t>
            </a:r>
            <a:endParaRPr lang="es-CO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E49CF8D2-F01A-03BA-D88B-6A48AA7C2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780115"/>
              </p:ext>
            </p:extLst>
          </p:nvPr>
        </p:nvGraphicFramePr>
        <p:xfrm>
          <a:off x="282617" y="2567354"/>
          <a:ext cx="5010352" cy="2998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2BDE88C2-5B7E-7E3F-2568-3C16ADE23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401257"/>
              </p:ext>
            </p:extLst>
          </p:nvPr>
        </p:nvGraphicFramePr>
        <p:xfrm>
          <a:off x="5735557" y="1941984"/>
          <a:ext cx="5010352" cy="399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1361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51548C30-4B09-634E-A0D5-A759B9421A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7269" y="1238892"/>
            <a:ext cx="898525" cy="661440"/>
          </a:xfrm>
        </p:spPr>
        <p:txBody>
          <a:bodyPr/>
          <a:lstStyle/>
          <a:p>
            <a:r>
              <a:rPr lang="es-MX" dirty="0"/>
              <a:t>11</a:t>
            </a:r>
            <a:endParaRPr lang="es-CO" dirty="0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7001177"/>
            <a:ext cx="4942832" cy="234780"/>
          </a:xfrm>
        </p:spPr>
        <p:txBody>
          <a:bodyPr/>
          <a:lstStyle/>
          <a:p>
            <a:r>
              <a:rPr lang="es-MX" dirty="0"/>
              <a:t>Unidad de Presupuesto / Ejecucion Presupuestal</a:t>
            </a:r>
            <a:endParaRPr lang="es-CO" dirty="0"/>
          </a:p>
        </p:txBody>
      </p:sp>
      <p:sp>
        <p:nvSpPr>
          <p:cNvPr id="2" name="CuadroTexto 1"/>
          <p:cNvSpPr txBox="1"/>
          <p:nvPr/>
        </p:nvSpPr>
        <p:spPr>
          <a:xfrm>
            <a:off x="313510" y="3173512"/>
            <a:ext cx="1187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Montserrat Medium" panose="020B0604020202020204" charset="0"/>
                <a:cs typeface="Montserrat Medium" panose="020B0604020202020204" charset="0"/>
              </a:rPr>
              <a:t>Reserva constituida 2023 Ejecutada a </a:t>
            </a:r>
            <a:r>
              <a:rPr lang="es-MX" sz="2800" b="1" dirty="0">
                <a:highlight>
                  <a:srgbClr val="FFFF00"/>
                </a:highlight>
                <a:latin typeface="Montserrat Medium" panose="020B0604020202020204" charset="0"/>
                <a:cs typeface="Montserrat Medium" panose="020B0604020202020204" charset="0"/>
              </a:rPr>
              <a:t>Octubre </a:t>
            </a:r>
            <a:r>
              <a:rPr lang="es-MX" sz="2800" b="1" dirty="0">
                <a:latin typeface="Montserrat Medium" panose="020B0604020202020204" charset="0"/>
                <a:cs typeface="Montserrat Medium" panose="020B0604020202020204" charset="0"/>
              </a:rPr>
              <a:t>  de  2024</a:t>
            </a:r>
            <a:endParaRPr lang="es-CO" sz="2800" b="1" dirty="0">
              <a:latin typeface="Montserrat Medium" panose="020B0604020202020204" charset="0"/>
              <a:cs typeface="Montserrat Medium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01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51548C30-4B09-634E-A0D5-A759B9421A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7269" y="1238892"/>
            <a:ext cx="898525" cy="661440"/>
          </a:xfrm>
        </p:spPr>
        <p:txBody>
          <a:bodyPr/>
          <a:lstStyle/>
          <a:p>
            <a:r>
              <a:rPr lang="es-MX" dirty="0"/>
              <a:t>12</a:t>
            </a:r>
            <a:endParaRPr lang="es-CO" dirty="0"/>
          </a:p>
        </p:txBody>
      </p:sp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39150" y="1247518"/>
            <a:ext cx="10379340" cy="507831"/>
          </a:xfrm>
        </p:spPr>
        <p:txBody>
          <a:bodyPr/>
          <a:lstStyle/>
          <a:p>
            <a:r>
              <a:rPr lang="es-MX" sz="1800" b="1" dirty="0">
                <a:solidFill>
                  <a:schemeClr val="tx1"/>
                </a:solidFill>
              </a:rPr>
              <a:t>Ejecución Reserva Constituida 2023 a </a:t>
            </a:r>
            <a:r>
              <a:rPr lang="es-MX" sz="1800" b="1" dirty="0">
                <a:solidFill>
                  <a:schemeClr val="tx1"/>
                </a:solidFill>
                <a:highlight>
                  <a:srgbClr val="FFFF00"/>
                </a:highlight>
              </a:rPr>
              <a:t>Octubre </a:t>
            </a:r>
            <a:r>
              <a:rPr lang="es-MX" sz="1800" b="1" dirty="0">
                <a:solidFill>
                  <a:schemeClr val="tx1"/>
                </a:solidFill>
              </a:rPr>
              <a:t>  de  2024 - Por Concepto del Gasto </a:t>
            </a:r>
            <a:endParaRPr lang="es-CO" sz="1800" b="1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513057"/>
            <a:ext cx="4942832" cy="234780"/>
          </a:xfrm>
        </p:spPr>
        <p:txBody>
          <a:bodyPr/>
          <a:lstStyle/>
          <a:p>
            <a:r>
              <a:rPr lang="es-MX" dirty="0"/>
              <a:t>Unidad de Presupuesto / Ejecución Presupuestal</a:t>
            </a:r>
            <a:endParaRPr lang="es-CO" dirty="0"/>
          </a:p>
        </p:txBody>
      </p:sp>
      <p:sp>
        <p:nvSpPr>
          <p:cNvPr id="6" name="CuadroTexto 5"/>
          <p:cNvSpPr txBox="1"/>
          <p:nvPr/>
        </p:nvSpPr>
        <p:spPr>
          <a:xfrm>
            <a:off x="426024" y="5959059"/>
            <a:ext cx="17871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dirty="0">
                <a:solidFill>
                  <a:srgbClr val="000000"/>
                </a:solidFill>
                <a:ea typeface="Times New Roman" panose="02020603050405020304" pitchFamily="18" charset="0"/>
              </a:rPr>
              <a:t>Fuente SIIF </a:t>
            </a:r>
          </a:p>
          <a:p>
            <a:r>
              <a:rPr lang="es-CO" sz="1000" b="1" dirty="0">
                <a:solidFill>
                  <a:srgbClr val="000000"/>
                </a:solidFill>
                <a:ea typeface="Times New Roman" panose="02020603050405020304" pitchFamily="18" charset="0"/>
              </a:rPr>
              <a:t>Cifras en millones de pesos</a:t>
            </a:r>
            <a:endParaRPr lang="es-CO" sz="1000" dirty="0">
              <a:ea typeface="Times New Roman" panose="02020603050405020304" pitchFamily="18" charset="0"/>
            </a:endParaRPr>
          </a:p>
          <a:p>
            <a:endParaRPr lang="es-CO" sz="10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48342"/>
              </p:ext>
            </p:extLst>
          </p:nvPr>
        </p:nvGraphicFramePr>
        <p:xfrm>
          <a:off x="1139150" y="2118196"/>
          <a:ext cx="10158115" cy="3636253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859619">
                  <a:extLst>
                    <a:ext uri="{9D8B030D-6E8A-4147-A177-3AD203B41FA5}">
                      <a16:colId xmlns:a16="http://schemas.microsoft.com/office/drawing/2014/main" val="53912494"/>
                    </a:ext>
                  </a:extLst>
                </a:gridCol>
                <a:gridCol w="1165869">
                  <a:extLst>
                    <a:ext uri="{9D8B030D-6E8A-4147-A177-3AD203B41FA5}">
                      <a16:colId xmlns:a16="http://schemas.microsoft.com/office/drawing/2014/main" val="3827024180"/>
                    </a:ext>
                  </a:extLst>
                </a:gridCol>
                <a:gridCol w="1241752">
                  <a:extLst>
                    <a:ext uri="{9D8B030D-6E8A-4147-A177-3AD203B41FA5}">
                      <a16:colId xmlns:a16="http://schemas.microsoft.com/office/drawing/2014/main" val="4116709012"/>
                    </a:ext>
                  </a:extLst>
                </a:gridCol>
                <a:gridCol w="1216483">
                  <a:extLst>
                    <a:ext uri="{9D8B030D-6E8A-4147-A177-3AD203B41FA5}">
                      <a16:colId xmlns:a16="http://schemas.microsoft.com/office/drawing/2014/main" val="466188050"/>
                    </a:ext>
                  </a:extLst>
                </a:gridCol>
                <a:gridCol w="1116154">
                  <a:extLst>
                    <a:ext uri="{9D8B030D-6E8A-4147-A177-3AD203B41FA5}">
                      <a16:colId xmlns:a16="http://schemas.microsoft.com/office/drawing/2014/main" val="2408703747"/>
                    </a:ext>
                  </a:extLst>
                </a:gridCol>
                <a:gridCol w="794324">
                  <a:extLst>
                    <a:ext uri="{9D8B030D-6E8A-4147-A177-3AD203B41FA5}">
                      <a16:colId xmlns:a16="http://schemas.microsoft.com/office/drawing/2014/main" val="556653552"/>
                    </a:ext>
                  </a:extLst>
                </a:gridCol>
                <a:gridCol w="834765">
                  <a:extLst>
                    <a:ext uri="{9D8B030D-6E8A-4147-A177-3AD203B41FA5}">
                      <a16:colId xmlns:a16="http://schemas.microsoft.com/office/drawing/2014/main" val="884968011"/>
                    </a:ext>
                  </a:extLst>
                </a:gridCol>
                <a:gridCol w="929149">
                  <a:extLst>
                    <a:ext uri="{9D8B030D-6E8A-4147-A177-3AD203B41FA5}">
                      <a16:colId xmlns:a16="http://schemas.microsoft.com/office/drawing/2014/main" val="792182786"/>
                    </a:ext>
                  </a:extLst>
                </a:gridCol>
              </a:tblGrid>
              <a:tr h="6748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Objeto del gasto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Reserva inicial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Modificaciones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Reserva actual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Obligaciones 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Pagos 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Reserva por utilizar 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%Reserva por utilizar 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340568"/>
                  </a:ext>
                </a:extLst>
              </a:tr>
              <a:tr h="2112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A-01-01 Gastos de Personal - Permanente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192.599,40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16.482,46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176.116,95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175.653,16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175.612,00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463,78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0,24%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083216"/>
                  </a:ext>
                </a:extLst>
              </a:tr>
              <a:tr h="2319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A-01-02 Gastos de Personal - Temporal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10.307,58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5.838,40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4.469,19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4.329,87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4.322,30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139,32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1,35%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313049"/>
                  </a:ext>
                </a:extLst>
              </a:tr>
              <a:tr h="2319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A-02 Adquisición Bienes y Servicios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67.959,58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3.033,92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64.925,67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60.052,42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60.024,93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4.873,25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7,17%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132269"/>
                  </a:ext>
                </a:extLst>
              </a:tr>
              <a:tr h="2319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A-03 Transferencias corrientes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850,99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641,65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209,34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207,48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207,48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1,86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0,22%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673113"/>
                  </a:ext>
                </a:extLst>
              </a:tr>
              <a:tr h="2319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A-07 Disminución de pasivos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1.420,34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1.420,34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1.031,34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1.031,34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389,00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27,39%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637805"/>
                  </a:ext>
                </a:extLst>
              </a:tr>
              <a:tr h="4534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A-08 Gastos por tributos, multas, sanciones e intereses de mora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0,11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0,11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370542"/>
                  </a:ext>
                </a:extLst>
              </a:tr>
              <a:tr h="34796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Subtotal Gastos de funcionamiento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273.138,02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25.996,53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247.141,49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241.274,28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241.198,06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5.867,21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2,15%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470463"/>
                  </a:ext>
                </a:extLst>
              </a:tr>
              <a:tr h="24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 Inversión Ordinaria</a:t>
                      </a:r>
                      <a:endParaRPr lang="es-CO" sz="1200" b="1" i="0" u="none" strike="noStrike" dirty="0">
                        <a:solidFill>
                          <a:srgbClr val="FF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337.190,96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1.336,23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335.854,73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230.278,76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228.979,02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105.575,97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31,31%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606795"/>
                  </a:ext>
                </a:extLst>
              </a:tr>
              <a:tr h="2319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 Inversión – BID</a:t>
                      </a:r>
                      <a:endParaRPr lang="es-CO" sz="1200" b="1" i="0" u="none" strike="noStrike" dirty="0">
                        <a:solidFill>
                          <a:srgbClr val="FF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55.066,29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265,52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54.800,78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34.363,68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34.363,68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20.437,10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37,11%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752783"/>
                  </a:ext>
                </a:extLst>
              </a:tr>
              <a:tr h="2319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TOTAL RAMA JUDICIAL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665.395,27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27.598,28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637.796,99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505.916,72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504.540,76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131.880,28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19,82%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10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65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51548C30-4B09-634E-A0D5-A759B9421A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7269" y="1238892"/>
            <a:ext cx="898525" cy="661440"/>
          </a:xfrm>
        </p:spPr>
        <p:txBody>
          <a:bodyPr/>
          <a:lstStyle/>
          <a:p>
            <a:r>
              <a:rPr lang="es-MX" dirty="0"/>
              <a:t>13</a:t>
            </a:r>
            <a:endParaRPr lang="es-CO" dirty="0"/>
          </a:p>
        </p:txBody>
      </p:sp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79871" y="1238892"/>
            <a:ext cx="10334825" cy="507831"/>
          </a:xfrm>
        </p:spPr>
        <p:txBody>
          <a:bodyPr/>
          <a:lstStyle/>
          <a:p>
            <a:r>
              <a:rPr lang="es-MX" sz="2000" b="1" dirty="0">
                <a:solidFill>
                  <a:schemeClr val="tx1"/>
                </a:solidFill>
              </a:rPr>
              <a:t>Ejecución reserva constituida 2023 a </a:t>
            </a:r>
            <a:r>
              <a:rPr lang="es-MX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Octubre </a:t>
            </a:r>
            <a:r>
              <a:rPr lang="es-MX" sz="2000" b="1" dirty="0">
                <a:solidFill>
                  <a:schemeClr val="tx1"/>
                </a:solidFill>
              </a:rPr>
              <a:t>  de 2024 - Proyectos de Inversión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54246"/>
            <a:ext cx="4942832" cy="234780"/>
          </a:xfrm>
        </p:spPr>
        <p:txBody>
          <a:bodyPr/>
          <a:lstStyle/>
          <a:p>
            <a:r>
              <a:rPr lang="es-MX" dirty="0"/>
              <a:t>Unidad de Presupuesto / Ejecucion Presupuestal</a:t>
            </a:r>
            <a:endParaRPr lang="es-CO" dirty="0"/>
          </a:p>
        </p:txBody>
      </p:sp>
      <p:sp>
        <p:nvSpPr>
          <p:cNvPr id="6" name="CuadroTexto 5"/>
          <p:cNvSpPr txBox="1"/>
          <p:nvPr/>
        </p:nvSpPr>
        <p:spPr>
          <a:xfrm>
            <a:off x="308602" y="6103737"/>
            <a:ext cx="174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 dirty="0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 dirty="0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925537"/>
              </p:ext>
            </p:extLst>
          </p:nvPr>
        </p:nvGraphicFramePr>
        <p:xfrm>
          <a:off x="1363442" y="2108010"/>
          <a:ext cx="9164975" cy="358250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624952">
                  <a:extLst>
                    <a:ext uri="{9D8B030D-6E8A-4147-A177-3AD203B41FA5}">
                      <a16:colId xmlns:a16="http://schemas.microsoft.com/office/drawing/2014/main" val="1304148399"/>
                    </a:ext>
                  </a:extLst>
                </a:gridCol>
                <a:gridCol w="1566514">
                  <a:extLst>
                    <a:ext uri="{9D8B030D-6E8A-4147-A177-3AD203B41FA5}">
                      <a16:colId xmlns:a16="http://schemas.microsoft.com/office/drawing/2014/main" val="87004680"/>
                    </a:ext>
                  </a:extLst>
                </a:gridCol>
                <a:gridCol w="1170774">
                  <a:extLst>
                    <a:ext uri="{9D8B030D-6E8A-4147-A177-3AD203B41FA5}">
                      <a16:colId xmlns:a16="http://schemas.microsoft.com/office/drawing/2014/main" val="3088429179"/>
                    </a:ext>
                  </a:extLst>
                </a:gridCol>
                <a:gridCol w="1247686">
                  <a:extLst>
                    <a:ext uri="{9D8B030D-6E8A-4147-A177-3AD203B41FA5}">
                      <a16:colId xmlns:a16="http://schemas.microsoft.com/office/drawing/2014/main" val="1663027584"/>
                    </a:ext>
                  </a:extLst>
                </a:gridCol>
                <a:gridCol w="1162228">
                  <a:extLst>
                    <a:ext uri="{9D8B030D-6E8A-4147-A177-3AD203B41FA5}">
                      <a16:colId xmlns:a16="http://schemas.microsoft.com/office/drawing/2014/main" val="3278702917"/>
                    </a:ext>
                  </a:extLst>
                </a:gridCol>
                <a:gridCol w="1222049">
                  <a:extLst>
                    <a:ext uri="{9D8B030D-6E8A-4147-A177-3AD203B41FA5}">
                      <a16:colId xmlns:a16="http://schemas.microsoft.com/office/drawing/2014/main" val="1945722655"/>
                    </a:ext>
                  </a:extLst>
                </a:gridCol>
                <a:gridCol w="1170772">
                  <a:extLst>
                    <a:ext uri="{9D8B030D-6E8A-4147-A177-3AD203B41FA5}">
                      <a16:colId xmlns:a16="http://schemas.microsoft.com/office/drawing/2014/main" val="2931250337"/>
                    </a:ext>
                  </a:extLst>
                </a:gridCol>
              </a:tblGrid>
              <a:tr h="35635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Unidad Ejecutora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RUBRO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Compromisos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Obligaciones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Pagos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Reserva por utilizar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reserva por utilizar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55053"/>
                  </a:ext>
                </a:extLst>
              </a:tr>
              <a:tr h="1918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UIF- SO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1.674,40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1.674,40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1.674,40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118660"/>
                  </a:ext>
                </a:extLst>
              </a:tr>
              <a:tr h="1918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CENDOJ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1.436,77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1.386,34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1.386,34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50,43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3,51%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751854"/>
                  </a:ext>
                </a:extLst>
              </a:tr>
              <a:tr h="1918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PEI-PJM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37.100,00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37.100,00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608220"/>
                  </a:ext>
                </a:extLst>
              </a:tr>
              <a:tr h="1918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UIF-SJ / PEI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21.484,34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11.033,21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9.834,36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10.451,13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48,65%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028643"/>
                  </a:ext>
                </a:extLst>
              </a:tr>
              <a:tr h="1918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UDAE -EE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42,10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42,10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42,10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740561"/>
                  </a:ext>
                </a:extLst>
              </a:tr>
              <a:tr h="1918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PEI- 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40.931,39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40.931,39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985046"/>
                  </a:ext>
                </a:extLst>
              </a:tr>
              <a:tr h="23032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Mantenimiento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34.164,87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33.401,11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33.321,90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763,75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2,24%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708046"/>
                  </a:ext>
                </a:extLst>
              </a:tr>
              <a:tr h="19172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Escuela Judicial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17.603,47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13.728,89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13.728,89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3.874,59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22,01%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989217"/>
                  </a:ext>
                </a:extLst>
              </a:tr>
              <a:tr h="19105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OSEG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C-2701-0800-30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7.317,32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6.759,96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6.759,96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557,36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7,62%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421418"/>
                  </a:ext>
                </a:extLst>
              </a:tr>
              <a:tr h="20512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RR.HH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C-2701-0800-31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3.928,94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3.845,90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3.845,90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83,04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2,11%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80663"/>
                  </a:ext>
                </a:extLst>
              </a:tr>
              <a:tr h="26547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 Carrera Judicial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C-2701-0800-32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338,63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338,63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89456"/>
                  </a:ext>
                </a:extLst>
              </a:tr>
              <a:tr h="1918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PET- TD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C-2701-0800-36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138.468,47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128.496,50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128.496,50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9.971,97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7,20%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919935"/>
                  </a:ext>
                </a:extLst>
              </a:tr>
              <a:tr h="20580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Informática -FP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C-2799-0800-12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30.388,74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28.935,07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28.913,39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1.453,67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4,78%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795803"/>
                  </a:ext>
                </a:extLst>
              </a:tr>
              <a:tr h="2359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UDAE-SG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C-2799-0800-13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975,28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975,28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975,28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380173"/>
                  </a:ext>
                </a:extLst>
              </a:tr>
              <a:tr h="1327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BID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BID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54.800,78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34.363,68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34.363,68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20.437,10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37,29%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529327"/>
                  </a:ext>
                </a:extLst>
              </a:tr>
              <a:tr h="1918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390.655,51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264.642,44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263.342,70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126.013,07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32,26%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573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553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51548C30-4B09-634E-A0D5-A759B9421A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7269" y="1238892"/>
            <a:ext cx="898525" cy="661440"/>
          </a:xfrm>
        </p:spPr>
        <p:txBody>
          <a:bodyPr>
            <a:normAutofit/>
          </a:bodyPr>
          <a:lstStyle/>
          <a:p>
            <a:r>
              <a:rPr lang="es-MX" dirty="0"/>
              <a:t>14</a:t>
            </a:r>
            <a:endParaRPr lang="es-CO" dirty="0"/>
          </a:p>
        </p:txBody>
      </p:sp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46378" y="1157088"/>
            <a:ext cx="10309123" cy="507831"/>
          </a:xfrm>
        </p:spPr>
        <p:txBody>
          <a:bodyPr/>
          <a:lstStyle/>
          <a:p>
            <a:r>
              <a:rPr lang="es-MX" sz="1800" b="1" dirty="0">
                <a:solidFill>
                  <a:schemeClr val="tx1"/>
                </a:solidFill>
              </a:rPr>
              <a:t>Ejecución reserva constituida 2023 a </a:t>
            </a:r>
            <a:r>
              <a:rPr lang="es-MX" sz="1800" b="1" dirty="0">
                <a:solidFill>
                  <a:schemeClr val="tx1"/>
                </a:solidFill>
                <a:highlight>
                  <a:srgbClr val="FFFF00"/>
                </a:highlight>
              </a:rPr>
              <a:t>Octubre </a:t>
            </a:r>
            <a:r>
              <a:rPr lang="es-MX" sz="1800" b="1" dirty="0">
                <a:solidFill>
                  <a:schemeClr val="tx1"/>
                </a:solidFill>
              </a:rPr>
              <a:t> 2024 – Inv. </a:t>
            </a:r>
            <a:endParaRPr lang="es-CO" sz="1800" b="1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512010"/>
            <a:ext cx="4942832" cy="234780"/>
          </a:xfrm>
        </p:spPr>
        <p:txBody>
          <a:bodyPr/>
          <a:lstStyle/>
          <a:p>
            <a:r>
              <a:rPr lang="es-MX" dirty="0"/>
              <a:t>Unidad de Presupuesto / Ejecucion Presupuestal</a:t>
            </a:r>
            <a:endParaRPr lang="es-CO" dirty="0"/>
          </a:p>
        </p:txBody>
      </p:sp>
      <p:sp>
        <p:nvSpPr>
          <p:cNvPr id="7" name="CuadroTexto 6"/>
          <p:cNvSpPr txBox="1"/>
          <p:nvPr/>
        </p:nvSpPr>
        <p:spPr>
          <a:xfrm>
            <a:off x="253938" y="6124058"/>
            <a:ext cx="174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 dirty="0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 dirty="0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6989A62-54D1-4EF0-BD0A-063EE4E21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955994"/>
              </p:ext>
            </p:extLst>
          </p:nvPr>
        </p:nvGraphicFramePr>
        <p:xfrm>
          <a:off x="1867477" y="1804829"/>
          <a:ext cx="8044274" cy="44273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1556">
                  <a:extLst>
                    <a:ext uri="{9D8B030D-6E8A-4147-A177-3AD203B41FA5}">
                      <a16:colId xmlns:a16="http://schemas.microsoft.com/office/drawing/2014/main" val="3891484317"/>
                    </a:ext>
                  </a:extLst>
                </a:gridCol>
                <a:gridCol w="1897811">
                  <a:extLst>
                    <a:ext uri="{9D8B030D-6E8A-4147-A177-3AD203B41FA5}">
                      <a16:colId xmlns:a16="http://schemas.microsoft.com/office/drawing/2014/main" val="4289581626"/>
                    </a:ext>
                  </a:extLst>
                </a:gridCol>
                <a:gridCol w="1026543">
                  <a:extLst>
                    <a:ext uri="{9D8B030D-6E8A-4147-A177-3AD203B41FA5}">
                      <a16:colId xmlns:a16="http://schemas.microsoft.com/office/drawing/2014/main" val="2628743574"/>
                    </a:ext>
                  </a:extLst>
                </a:gridCol>
                <a:gridCol w="854015">
                  <a:extLst>
                    <a:ext uri="{9D8B030D-6E8A-4147-A177-3AD203B41FA5}">
                      <a16:colId xmlns:a16="http://schemas.microsoft.com/office/drawing/2014/main" val="1932779670"/>
                    </a:ext>
                  </a:extLst>
                </a:gridCol>
                <a:gridCol w="707366">
                  <a:extLst>
                    <a:ext uri="{9D8B030D-6E8A-4147-A177-3AD203B41FA5}">
                      <a16:colId xmlns:a16="http://schemas.microsoft.com/office/drawing/2014/main" val="1993892928"/>
                    </a:ext>
                  </a:extLst>
                </a:gridCol>
                <a:gridCol w="646983">
                  <a:extLst>
                    <a:ext uri="{9D8B030D-6E8A-4147-A177-3AD203B41FA5}">
                      <a16:colId xmlns:a16="http://schemas.microsoft.com/office/drawing/2014/main" val="2776232597"/>
                    </a:ext>
                  </a:extLst>
                </a:gridCol>
              </a:tblGrid>
              <a:tr h="35751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Dependencia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5600" marR="5600" marT="560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Reserva Vigente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5600" marR="5600" marT="5600" marB="0" anchor="ctr">
                    <a:solidFill>
                      <a:srgbClr val="1E3C6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Reserva Pagada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5600" marR="5600" marT="5600" marB="0" anchor="ctr">
                    <a:solidFill>
                      <a:srgbClr val="1E3C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Saldo por pagar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5600" marR="5600" marT="560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por pagar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5600" marR="5600" marT="5600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018944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BID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54.800,78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34.363,68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62,71%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20.437,10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37,29%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129526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CUNDINAMARCA - AMAZONAS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2.307,53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1.988,53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86,18%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318,99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13,82%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546847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GESTION GENERAL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238.090,24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132.619,59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55,70%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105.470,65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44,30%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463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ARMENIA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870,20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870,20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702776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BARRANQUILLA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4.473,43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4.473,43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323571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BOGOTA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20.980,44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20.980,44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867256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BUCARAMANGA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8.729,12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8.729,12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326671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CALI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5.112,69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5.108,41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99,92%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4,28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800627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CARTAGENA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5.119,63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4.715,92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92,11%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403,71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7,89%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333285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CUCUTA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3.092,60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3.092,60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915844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IBAGUE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2.300,49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2.300,49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244514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MANIZALES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1.093,70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1.093,70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597135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MEDELLIN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15.447,40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15.276,56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98,89%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170,84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1,11%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703930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MONTERIA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2.518,74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2.518,74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519174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NEIVA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4.175,22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4.175,22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541696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PASTO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2.797,73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2.627,84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93,93%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169,89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6,07%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387695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PEREIRA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2.385,12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2.047,78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85,86%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337,34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14,14%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201786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POPAYAN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2.860,43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2.860,43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813512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SANTA MARTA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1.388,44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1.388,44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611025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SINCELEJO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562,00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562,00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464147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TUNJA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3.885,15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3.885,15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087994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VALLEDUPAR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4.633,86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4.633,86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629541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VILLAVICENCIO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3.030,57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3.030,57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053463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390.655,51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263.342,70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67,41%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127.312,81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32,59%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432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075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51548C30-4B09-634E-A0D5-A759B9421A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7269" y="1238892"/>
            <a:ext cx="898525" cy="661440"/>
          </a:xfrm>
        </p:spPr>
        <p:txBody>
          <a:bodyPr/>
          <a:lstStyle/>
          <a:p>
            <a:r>
              <a:rPr lang="es-MX" dirty="0"/>
              <a:t>15</a:t>
            </a:r>
            <a:endParaRPr lang="es-CO" dirty="0"/>
          </a:p>
        </p:txBody>
      </p:sp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79871" y="1238892"/>
            <a:ext cx="10271101" cy="507831"/>
          </a:xfrm>
        </p:spPr>
        <p:txBody>
          <a:bodyPr/>
          <a:lstStyle/>
          <a:p>
            <a:r>
              <a:rPr lang="es-MX" sz="2000" b="1" dirty="0">
                <a:solidFill>
                  <a:schemeClr val="tx1"/>
                </a:solidFill>
              </a:rPr>
              <a:t>Reserva inversión 2023 Ejecucion efectiva a </a:t>
            </a:r>
            <a:r>
              <a:rPr lang="es-MX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Octubre </a:t>
            </a:r>
            <a:r>
              <a:rPr lang="es-MX" sz="2000" b="1" dirty="0">
                <a:solidFill>
                  <a:schemeClr val="tx1"/>
                </a:solidFill>
              </a:rPr>
              <a:t> de 2024</a:t>
            </a:r>
          </a:p>
          <a:p>
            <a:endParaRPr lang="es-CO" sz="1000" dirty="0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52909"/>
            <a:ext cx="4942832" cy="234780"/>
          </a:xfrm>
        </p:spPr>
        <p:txBody>
          <a:bodyPr/>
          <a:lstStyle/>
          <a:p>
            <a:r>
              <a:rPr lang="es-MX" dirty="0"/>
              <a:t>Unidad de Presupuesto / Ejecucion Presupuestal</a:t>
            </a:r>
            <a:endParaRPr lang="es-CO" dirty="0"/>
          </a:p>
        </p:txBody>
      </p:sp>
      <p:sp>
        <p:nvSpPr>
          <p:cNvPr id="8" name="CuadroTexto 7"/>
          <p:cNvSpPr txBox="1"/>
          <p:nvPr/>
        </p:nvSpPr>
        <p:spPr>
          <a:xfrm>
            <a:off x="308602" y="6108634"/>
            <a:ext cx="174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 dirty="0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 dirty="0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E8FCC5EE-F793-B9B3-8ACD-2225FF017B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329810"/>
              </p:ext>
            </p:extLst>
          </p:nvPr>
        </p:nvGraphicFramePr>
        <p:xfrm>
          <a:off x="2051139" y="2015833"/>
          <a:ext cx="6582583" cy="4053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0154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6649C-DC48-BA66-BA71-0B6E54074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A7B37720-644F-24FF-2D46-88A9068E49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7001177"/>
            <a:ext cx="4942832" cy="234780"/>
          </a:xfrm>
        </p:spPr>
        <p:txBody>
          <a:bodyPr/>
          <a:lstStyle/>
          <a:p>
            <a:r>
              <a:rPr lang="es-MX" dirty="0"/>
              <a:t>Unidad de Presupuesto / Ejecucion Presupuestal</a:t>
            </a:r>
            <a:endParaRPr lang="es-CO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A11985A-5618-934B-6474-8A706028215E}"/>
              </a:ext>
            </a:extLst>
          </p:cNvPr>
          <p:cNvSpPr txBox="1"/>
          <p:nvPr/>
        </p:nvSpPr>
        <p:spPr>
          <a:xfrm>
            <a:off x="0" y="2694118"/>
            <a:ext cx="118784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Montserrat Medium" panose="020B0604020202020204" charset="0"/>
                <a:cs typeface="Montserrat Medium" panose="020B0604020202020204" charset="0"/>
              </a:rPr>
              <a:t>Cuentas por pagar constituidas 2023 </a:t>
            </a:r>
          </a:p>
          <a:p>
            <a:pPr algn="ctr"/>
            <a:r>
              <a:rPr lang="es-MX" sz="2800" b="1" dirty="0">
                <a:latin typeface="Montserrat Medium" panose="020B0604020202020204" charset="0"/>
                <a:cs typeface="Montserrat Medium" panose="020B0604020202020204" charset="0"/>
              </a:rPr>
              <a:t>Ejecutada a </a:t>
            </a:r>
            <a:r>
              <a:rPr lang="es-MX" sz="2800" b="1" dirty="0">
                <a:highlight>
                  <a:srgbClr val="FFFF00"/>
                </a:highlight>
                <a:latin typeface="Montserrat Medium" panose="020B0604020202020204" charset="0"/>
                <a:cs typeface="Montserrat Medium" panose="020B0604020202020204" charset="0"/>
              </a:rPr>
              <a:t>Octubre </a:t>
            </a:r>
            <a:r>
              <a:rPr lang="es-MX" sz="2800" b="1" dirty="0">
                <a:latin typeface="Montserrat Medium" panose="020B0604020202020204" charset="0"/>
                <a:cs typeface="Montserrat Medium" panose="020B0604020202020204" charset="0"/>
              </a:rPr>
              <a:t>  de  2024</a:t>
            </a:r>
            <a:endParaRPr lang="es-CO" sz="2800" b="1" dirty="0">
              <a:latin typeface="Montserrat Medium" panose="020B0604020202020204" charset="0"/>
              <a:cs typeface="Montserrat Medium" panose="020B0604020202020204" charset="0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221DEF-3C13-EED9-2C5E-ADFD933571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260923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9AB18-660C-2690-D5A3-1177BCF28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0733FB06-FD35-0141-74A9-EDB00D7330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7269" y="1238892"/>
            <a:ext cx="898525" cy="661440"/>
          </a:xfrm>
        </p:spPr>
        <p:txBody>
          <a:bodyPr/>
          <a:lstStyle/>
          <a:p>
            <a:r>
              <a:rPr lang="es-MX" dirty="0"/>
              <a:t>17</a:t>
            </a:r>
            <a:endParaRPr lang="es-CO" dirty="0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EBFFB2DC-8D9B-5AA2-1FD3-3279EBF42D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52909"/>
            <a:ext cx="4942832" cy="234780"/>
          </a:xfrm>
        </p:spPr>
        <p:txBody>
          <a:bodyPr/>
          <a:lstStyle/>
          <a:p>
            <a:r>
              <a:rPr lang="es-MX" dirty="0"/>
              <a:t>Unidad de Presupuesto / Ejecucion Presupuestal</a:t>
            </a:r>
            <a:endParaRPr lang="es-CO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075984C-F36B-D362-65B7-1C280EDA0DF2}"/>
              </a:ext>
            </a:extLst>
          </p:cNvPr>
          <p:cNvSpPr txBox="1"/>
          <p:nvPr/>
        </p:nvSpPr>
        <p:spPr>
          <a:xfrm>
            <a:off x="308602" y="6108634"/>
            <a:ext cx="174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 dirty="0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 dirty="0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A2BCA85F-05D7-0120-F732-65ABD9933F84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964546418"/>
              </p:ext>
            </p:extLst>
          </p:nvPr>
        </p:nvGraphicFramePr>
        <p:xfrm>
          <a:off x="1785668" y="2389517"/>
          <a:ext cx="7953555" cy="30270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1674">
                  <a:extLst>
                    <a:ext uri="{9D8B030D-6E8A-4147-A177-3AD203B41FA5}">
                      <a16:colId xmlns:a16="http://schemas.microsoft.com/office/drawing/2014/main" val="718398821"/>
                    </a:ext>
                  </a:extLst>
                </a:gridCol>
                <a:gridCol w="824171">
                  <a:extLst>
                    <a:ext uri="{9D8B030D-6E8A-4147-A177-3AD203B41FA5}">
                      <a16:colId xmlns:a16="http://schemas.microsoft.com/office/drawing/2014/main" val="3631481654"/>
                    </a:ext>
                  </a:extLst>
                </a:gridCol>
                <a:gridCol w="793542">
                  <a:extLst>
                    <a:ext uri="{9D8B030D-6E8A-4147-A177-3AD203B41FA5}">
                      <a16:colId xmlns:a16="http://schemas.microsoft.com/office/drawing/2014/main" val="1900410923"/>
                    </a:ext>
                  </a:extLst>
                </a:gridCol>
                <a:gridCol w="793542">
                  <a:extLst>
                    <a:ext uri="{9D8B030D-6E8A-4147-A177-3AD203B41FA5}">
                      <a16:colId xmlns:a16="http://schemas.microsoft.com/office/drawing/2014/main" val="523138493"/>
                    </a:ext>
                  </a:extLst>
                </a:gridCol>
                <a:gridCol w="793542">
                  <a:extLst>
                    <a:ext uri="{9D8B030D-6E8A-4147-A177-3AD203B41FA5}">
                      <a16:colId xmlns:a16="http://schemas.microsoft.com/office/drawing/2014/main" val="917078755"/>
                    </a:ext>
                  </a:extLst>
                </a:gridCol>
                <a:gridCol w="793542">
                  <a:extLst>
                    <a:ext uri="{9D8B030D-6E8A-4147-A177-3AD203B41FA5}">
                      <a16:colId xmlns:a16="http://schemas.microsoft.com/office/drawing/2014/main" val="3957103699"/>
                    </a:ext>
                  </a:extLst>
                </a:gridCol>
                <a:gridCol w="793542">
                  <a:extLst>
                    <a:ext uri="{9D8B030D-6E8A-4147-A177-3AD203B41FA5}">
                      <a16:colId xmlns:a16="http://schemas.microsoft.com/office/drawing/2014/main" val="324719804"/>
                    </a:ext>
                  </a:extLst>
                </a:gridCol>
              </a:tblGrid>
              <a:tr h="49330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Unidad Presupuestal</a:t>
                      </a:r>
                    </a:p>
                  </a:txBody>
                  <a:tcPr marL="2110" marR="2110" marT="211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CxP</a:t>
                      </a:r>
                      <a:r>
                        <a:rPr lang="es-CO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 inicial</a:t>
                      </a:r>
                    </a:p>
                  </a:txBody>
                  <a:tcPr marL="2110" marR="2110" marT="211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Modificaciones</a:t>
                      </a:r>
                    </a:p>
                  </a:txBody>
                  <a:tcPr marL="2110" marR="2110" marT="211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Obligaciones</a:t>
                      </a:r>
                    </a:p>
                  </a:txBody>
                  <a:tcPr marL="2110" marR="2110" marT="211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Orden pago</a:t>
                      </a:r>
                    </a:p>
                  </a:txBody>
                  <a:tcPr marL="2110" marR="2110" marT="211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Pagos</a:t>
                      </a:r>
                    </a:p>
                  </a:txBody>
                  <a:tcPr marL="2110" marR="2110" marT="211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 </a:t>
                      </a:r>
                      <a:r>
                        <a:rPr lang="es-CO" sz="11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CxP</a:t>
                      </a:r>
                      <a:r>
                        <a:rPr lang="es-CO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 por utilizar </a:t>
                      </a:r>
                    </a:p>
                  </a:txBody>
                  <a:tcPr marL="2110" marR="2110" marT="211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793548"/>
                  </a:ext>
                </a:extLst>
              </a:tr>
              <a:tr h="22954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A-01-01 Gastos de Personal - Permanente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</a:rPr>
                        <a:t>9.042,03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</a:rPr>
                        <a:t>0,09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u="none" strike="noStrike">
                          <a:effectLst/>
                        </a:rPr>
                        <a:t>9.041,94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9.041,94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9.041,94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extLst>
                  <a:ext uri="{0D108BD9-81ED-4DB2-BD59-A6C34878D82A}">
                    <a16:rowId xmlns:a16="http://schemas.microsoft.com/office/drawing/2014/main" val="275853836"/>
                  </a:ext>
                </a:extLst>
              </a:tr>
              <a:tr h="22954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A-01-02 Gastos de Personal - Temporal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</a:rPr>
                        <a:t>181,50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</a:rPr>
                        <a:t>0,00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u="none" strike="noStrike">
                          <a:effectLst/>
                        </a:rPr>
                        <a:t>181,50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181,50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181,50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extLst>
                  <a:ext uri="{0D108BD9-81ED-4DB2-BD59-A6C34878D82A}">
                    <a16:rowId xmlns:a16="http://schemas.microsoft.com/office/drawing/2014/main" val="3413868494"/>
                  </a:ext>
                </a:extLst>
              </a:tr>
              <a:tr h="22954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A-02 Adquisición Bienes y Servicios 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2.434,29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u="none" strike="noStrike">
                          <a:effectLst/>
                        </a:rPr>
                        <a:t>2.434,29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2.434,29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2.434,29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extLst>
                  <a:ext uri="{0D108BD9-81ED-4DB2-BD59-A6C34878D82A}">
                    <a16:rowId xmlns:a16="http://schemas.microsoft.com/office/drawing/2014/main" val="669027611"/>
                  </a:ext>
                </a:extLst>
              </a:tr>
              <a:tr h="22954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A-03 Transferencias corrientes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4,49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</a:rPr>
                        <a:t>0,00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u="none" strike="noStrike">
                          <a:effectLst/>
                        </a:rPr>
                        <a:t>4,49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4,49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4,49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extLst>
                  <a:ext uri="{0D108BD9-81ED-4DB2-BD59-A6C34878D82A}">
                    <a16:rowId xmlns:a16="http://schemas.microsoft.com/office/drawing/2014/main" val="2667378865"/>
                  </a:ext>
                </a:extLst>
              </a:tr>
              <a:tr h="22954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</a:rPr>
                        <a:t>A-07 Disminución de pasivos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15,90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u="none" strike="noStrike">
                          <a:effectLst/>
                        </a:rPr>
                        <a:t>15,90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15,90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15,90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extLst>
                  <a:ext uri="{0D108BD9-81ED-4DB2-BD59-A6C34878D82A}">
                    <a16:rowId xmlns:a16="http://schemas.microsoft.com/office/drawing/2014/main" val="2267624292"/>
                  </a:ext>
                </a:extLst>
              </a:tr>
              <a:tr h="36001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A-08 Gastos por tributos, multas, sanciones e intereses de mora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</a:rPr>
                        <a:t>0,00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100" u="none" strike="noStrike" dirty="0">
                          <a:effectLst/>
                        </a:rPr>
                        <a:t>0,00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extLst>
                  <a:ext uri="{0D108BD9-81ED-4DB2-BD59-A6C34878D82A}">
                    <a16:rowId xmlns:a16="http://schemas.microsoft.com/office/drawing/2014/main" val="2803799750"/>
                  </a:ext>
                </a:extLst>
              </a:tr>
              <a:tr h="2295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Subtotal Gastos De Funcionamiento </a:t>
                      </a:r>
                    </a:p>
                  </a:txBody>
                  <a:tcPr marL="2110" marR="2110" marT="211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11.678,21</a:t>
                      </a:r>
                    </a:p>
                  </a:txBody>
                  <a:tcPr marL="2110" marR="2110" marT="211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0,09</a:t>
                      </a:r>
                    </a:p>
                  </a:txBody>
                  <a:tcPr marL="2110" marR="2110" marT="211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11.678,13</a:t>
                      </a:r>
                    </a:p>
                  </a:txBody>
                  <a:tcPr marL="2110" marR="2110" marT="211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11.678,13</a:t>
                      </a:r>
                    </a:p>
                  </a:txBody>
                  <a:tcPr marL="2110" marR="2110" marT="211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11.678,13</a:t>
                      </a:r>
                    </a:p>
                  </a:txBody>
                  <a:tcPr marL="2110" marR="2110" marT="211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</a:rPr>
                        <a:t>0,00</a:t>
                      </a:r>
                    </a:p>
                  </a:txBody>
                  <a:tcPr marL="2110" marR="2110" marT="2110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686770"/>
                  </a:ext>
                </a:extLst>
              </a:tr>
              <a:tr h="217457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C Inversión – Fondos Especiales y Otros Recursos Tesoro 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1.289,75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</a:rPr>
                        <a:t>0,00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</a:rPr>
                        <a:t>1.289,75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</a:rPr>
                        <a:t>1.289,75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</a:rPr>
                        <a:t>1.289,75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extLst>
                  <a:ext uri="{0D108BD9-81ED-4DB2-BD59-A6C34878D82A}">
                    <a16:rowId xmlns:a16="http://schemas.microsoft.com/office/drawing/2014/main" val="15738295"/>
                  </a:ext>
                </a:extLst>
              </a:tr>
              <a:tr h="22954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>
                          <a:effectLst/>
                        </a:rPr>
                        <a:t>BID Inversión – Recursos Crédito  Externo- BID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</a:rPr>
                        <a:t>0,00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0,00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</a:rPr>
                        <a:t>0,00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</a:rPr>
                        <a:t>0,00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110" marR="2110" marT="2110" marB="0" anchor="b"/>
                </a:tc>
                <a:extLst>
                  <a:ext uri="{0D108BD9-81ED-4DB2-BD59-A6C34878D82A}">
                    <a16:rowId xmlns:a16="http://schemas.microsoft.com/office/drawing/2014/main" val="1590497769"/>
                  </a:ext>
                </a:extLst>
              </a:tr>
              <a:tr h="2295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+mn-cs"/>
                        </a:rPr>
                        <a:t>Total Rama Judicial</a:t>
                      </a:r>
                    </a:p>
                  </a:txBody>
                  <a:tcPr marL="2110" marR="2110" marT="211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+mn-cs"/>
                        </a:rPr>
                        <a:t>12.967,96</a:t>
                      </a:r>
                    </a:p>
                  </a:txBody>
                  <a:tcPr marL="2110" marR="2110" marT="211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+mn-cs"/>
                        </a:rPr>
                        <a:t>0,09</a:t>
                      </a:r>
                    </a:p>
                  </a:txBody>
                  <a:tcPr marL="2110" marR="2110" marT="211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+mn-cs"/>
                        </a:rPr>
                        <a:t>12.967,87</a:t>
                      </a:r>
                    </a:p>
                  </a:txBody>
                  <a:tcPr marL="2110" marR="2110" marT="211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+mn-cs"/>
                        </a:rPr>
                        <a:t>12.967,87</a:t>
                      </a:r>
                    </a:p>
                  </a:txBody>
                  <a:tcPr marL="2110" marR="2110" marT="211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+mn-cs"/>
                        </a:rPr>
                        <a:t>12.967,87</a:t>
                      </a:r>
                    </a:p>
                  </a:txBody>
                  <a:tcPr marL="2110" marR="2110" marT="211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2110" marR="2110" marT="2110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934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52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111CD-4BBB-7455-6925-E82B8F383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E1CD9F10-47A3-02D7-C18C-1E318CA36D9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88718" y="1268976"/>
            <a:ext cx="10293531" cy="507831"/>
          </a:xfrm>
        </p:spPr>
        <p:txBody>
          <a:bodyPr/>
          <a:lstStyle/>
          <a:p>
            <a:r>
              <a:rPr lang="es-ES" sz="1800" b="1" dirty="0">
                <a:solidFill>
                  <a:schemeClr val="tx1"/>
                </a:solidFill>
                <a:latin typeface="Montserrat Medium" panose="020B0604020202020204" charset="0"/>
                <a:cs typeface="Montserrat Medium" panose="020B0604020202020204" charset="0"/>
              </a:rPr>
              <a:t>Ejecución Presupuestal  Acumulada a </a:t>
            </a:r>
            <a:r>
              <a:rPr lang="es-CO" sz="1800" b="1" dirty="0">
                <a:solidFill>
                  <a:schemeClr val="tx1"/>
                </a:solidFill>
                <a:highlight>
                  <a:srgbClr val="FFFF00"/>
                </a:highlight>
                <a:latin typeface="Montserrat Medium" panose="020B0604020202020204" charset="0"/>
                <a:cs typeface="Montserrat Medium" panose="020B0604020202020204" charset="0"/>
              </a:rPr>
              <a:t>Octubre  </a:t>
            </a:r>
            <a:r>
              <a:rPr lang="es-CO" sz="1800" b="1" dirty="0">
                <a:solidFill>
                  <a:schemeClr val="tx1"/>
                </a:solidFill>
                <a:latin typeface="Montserrat Medium" panose="020B0604020202020204" charset="0"/>
                <a:cs typeface="Montserrat Medium" panose="020B0604020202020204" charset="0"/>
              </a:rPr>
              <a:t>de 2024 - Por Unidad Ejecutora</a:t>
            </a:r>
          </a:p>
          <a:p>
            <a:pPr algn="ctr"/>
            <a:endParaRPr lang="es-CO" sz="1800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61AF045-EA1D-88AF-FEDF-ED626CFE49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74765"/>
            <a:ext cx="4942832" cy="234780"/>
          </a:xfrm>
        </p:spPr>
        <p:txBody>
          <a:bodyPr/>
          <a:lstStyle/>
          <a:p>
            <a:r>
              <a:rPr lang="es-MX" dirty="0"/>
              <a:t>Unidad de Presupuesto / Ejecucion Presupuestal</a:t>
            </a:r>
            <a:endParaRPr lang="es-CO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C4CDDA8-BB39-9299-90AF-83EA4EEC9E1A}"/>
              </a:ext>
            </a:extLst>
          </p:cNvPr>
          <p:cNvSpPr txBox="1"/>
          <p:nvPr/>
        </p:nvSpPr>
        <p:spPr>
          <a:xfrm>
            <a:off x="295139" y="6130490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 dirty="0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 dirty="0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20BE0DD-1FEA-1CD0-ACEA-1EDD11C5FC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223027"/>
              </p:ext>
            </p:extLst>
          </p:nvPr>
        </p:nvGraphicFramePr>
        <p:xfrm>
          <a:off x="1055794" y="1989049"/>
          <a:ext cx="10125913" cy="418686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789612">
                  <a:extLst>
                    <a:ext uri="{9D8B030D-6E8A-4147-A177-3AD203B41FA5}">
                      <a16:colId xmlns:a16="http://schemas.microsoft.com/office/drawing/2014/main" val="1988151870"/>
                    </a:ext>
                  </a:extLst>
                </a:gridCol>
                <a:gridCol w="1018903">
                  <a:extLst>
                    <a:ext uri="{9D8B030D-6E8A-4147-A177-3AD203B41FA5}">
                      <a16:colId xmlns:a16="http://schemas.microsoft.com/office/drawing/2014/main" val="2682359222"/>
                    </a:ext>
                  </a:extLst>
                </a:gridCol>
                <a:gridCol w="1155880">
                  <a:extLst>
                    <a:ext uri="{9D8B030D-6E8A-4147-A177-3AD203B41FA5}">
                      <a16:colId xmlns:a16="http://schemas.microsoft.com/office/drawing/2014/main" val="3479686508"/>
                    </a:ext>
                  </a:extLst>
                </a:gridCol>
                <a:gridCol w="503103">
                  <a:extLst>
                    <a:ext uri="{9D8B030D-6E8A-4147-A177-3AD203B41FA5}">
                      <a16:colId xmlns:a16="http://schemas.microsoft.com/office/drawing/2014/main" val="1163652357"/>
                    </a:ext>
                  </a:extLst>
                </a:gridCol>
                <a:gridCol w="1201783">
                  <a:extLst>
                    <a:ext uri="{9D8B030D-6E8A-4147-A177-3AD203B41FA5}">
                      <a16:colId xmlns:a16="http://schemas.microsoft.com/office/drawing/2014/main" val="1275784373"/>
                    </a:ext>
                  </a:extLst>
                </a:gridCol>
                <a:gridCol w="613954">
                  <a:extLst>
                    <a:ext uri="{9D8B030D-6E8A-4147-A177-3AD203B41FA5}">
                      <a16:colId xmlns:a16="http://schemas.microsoft.com/office/drawing/2014/main" val="447478609"/>
                    </a:ext>
                  </a:extLst>
                </a:gridCol>
                <a:gridCol w="901337">
                  <a:extLst>
                    <a:ext uri="{9D8B030D-6E8A-4147-A177-3AD203B41FA5}">
                      <a16:colId xmlns:a16="http://schemas.microsoft.com/office/drawing/2014/main" val="839702239"/>
                    </a:ext>
                  </a:extLst>
                </a:gridCol>
                <a:gridCol w="659614">
                  <a:extLst>
                    <a:ext uri="{9D8B030D-6E8A-4147-A177-3AD203B41FA5}">
                      <a16:colId xmlns:a16="http://schemas.microsoft.com/office/drawing/2014/main" val="2790080696"/>
                    </a:ext>
                  </a:extLst>
                </a:gridCol>
                <a:gridCol w="1145136">
                  <a:extLst>
                    <a:ext uri="{9D8B030D-6E8A-4147-A177-3AD203B41FA5}">
                      <a16:colId xmlns:a16="http://schemas.microsoft.com/office/drawing/2014/main" val="2950422412"/>
                    </a:ext>
                  </a:extLst>
                </a:gridCol>
                <a:gridCol w="1136591">
                  <a:extLst>
                    <a:ext uri="{9D8B030D-6E8A-4147-A177-3AD203B41FA5}">
                      <a16:colId xmlns:a16="http://schemas.microsoft.com/office/drawing/2014/main" val="1318804652"/>
                    </a:ext>
                  </a:extLst>
                </a:gridCol>
              </a:tblGrid>
              <a:tr h="6129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Unidad Presupuestal</a:t>
                      </a:r>
                      <a:endParaRPr lang="es-CO" sz="12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Apropiación Vigente</a:t>
                      </a:r>
                      <a:endParaRPr lang="es-CO" sz="12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Compromisos</a:t>
                      </a: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Comp. /</a:t>
                      </a:r>
                      <a:r>
                        <a:rPr lang="es-CO" sz="1200" b="1" dirty="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</a:t>
                      </a:r>
                      <a:endParaRPr lang="es-CO" sz="12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Obligaciones</a:t>
                      </a:r>
                      <a:endParaRPr lang="es-CO" sz="12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Oblig. /</a:t>
                      </a:r>
                      <a:r>
                        <a:rPr lang="es-CO" sz="1200" b="1" dirty="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</a:t>
                      </a:r>
                      <a:endParaRPr lang="es-CO" sz="12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Pagos</a:t>
                      </a:r>
                      <a:endParaRPr lang="es-CO" sz="12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Pago /</a:t>
                      </a:r>
                      <a:r>
                        <a:rPr lang="es-CO" sz="1200" b="1" dirty="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</a:t>
                      </a:r>
                      <a:endParaRPr lang="es-CO" sz="12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</a:t>
                      </a:r>
                      <a:r>
                        <a:rPr lang="es-CO" sz="12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sin Comprometer</a:t>
                      </a:r>
                      <a:endParaRPr lang="es-CO" sz="12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</a:t>
                      </a:r>
                      <a:r>
                        <a:rPr lang="es-CO" sz="1200" b="1" dirty="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</a:t>
                      </a:r>
                      <a:r>
                        <a:rPr lang="es-CO" sz="12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sin comprometer</a:t>
                      </a:r>
                      <a:endParaRPr lang="es-CO" sz="12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928413"/>
                  </a:ext>
                </a:extLst>
              </a:tr>
              <a:tr h="4186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Consejo Superior de la Judicatura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1.262.395,35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598.335,85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47,4%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585.869,79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46,4%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584.817,50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46,3%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664.059,50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52,6%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9565190"/>
                  </a:ext>
                </a:extLst>
              </a:tr>
              <a:tr h="351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Corte Suprema de Justicia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324.119,04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233.784,81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72,1%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228.901,34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70,6%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228.809,44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70,6%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90.334,23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27,9%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2513578"/>
                  </a:ext>
                </a:extLst>
              </a:tr>
              <a:tr h="351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Consejo de Estado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292.222,30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207.116,87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70,9%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204.768,35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70,1%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204.758,57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70,1%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85.105,43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29,1%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0389614"/>
                  </a:ext>
                </a:extLst>
              </a:tr>
              <a:tr h="351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Corte Constitucional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117.621,07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83.924,96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71,4%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81.918,90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69,6%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81.918,90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69,6%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33.696,10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28,6%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7427455"/>
                  </a:ext>
                </a:extLst>
              </a:tr>
              <a:tr h="351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Tribunales y Juzgados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6.438.903,92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4.600.267,77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71,4%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4.525.727,21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70,3%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4.524.729,99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70,3%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1.838.636,15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28,6%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3077569"/>
                  </a:ext>
                </a:extLst>
              </a:tr>
              <a:tr h="351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Comisión Nacional de Disciplina Judicial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226.598,40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162.745,34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71,8%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159.446,84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70,4%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159.409,93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70,3%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63.853,06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28,2%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2920313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Inversión – Fondos Especiales y Otros Recursos Tesoro </a:t>
                      </a:r>
                      <a:endParaRPr lang="es-CO" sz="1200" b="1" dirty="0">
                        <a:solidFill>
                          <a:srgbClr val="FF0000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957.718,90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499.002,02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52,1%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208.276,32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207.723,38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458.716,88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47,9%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6380101"/>
                  </a:ext>
                </a:extLst>
              </a:tr>
              <a:tr h="351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Inversión – Recursos Crédito  Externo- BID</a:t>
                      </a:r>
                      <a:endParaRPr lang="es-CO" sz="1200" b="1" dirty="0">
                        <a:solidFill>
                          <a:srgbClr val="FF0000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190.972,92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62.429,45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32,7%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18.026,22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17.976,83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128.543,47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67,3%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5632040"/>
                  </a:ext>
                </a:extLst>
              </a:tr>
              <a:tr h="351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u="non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TOTAL</a:t>
                      </a:r>
                      <a:endParaRPr lang="es-CO" sz="1200" b="1" u="non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9.810.551,90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6.447.607,07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65,7%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6.012.934,97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61,3%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6.010.144,54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61,3%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3.362.944,83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34,3%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3412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18DA9C8-8BF0-ACF0-FDD3-69EBC2D81D7B}"/>
              </a:ext>
            </a:extLst>
          </p:cNvPr>
          <p:cNvSpPr txBox="1"/>
          <p:nvPr/>
        </p:nvSpPr>
        <p:spPr>
          <a:xfrm>
            <a:off x="1984996" y="6259321"/>
            <a:ext cx="17871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800" b="1" dirty="0">
                <a:solidFill>
                  <a:srgbClr val="000000"/>
                </a:solidFill>
                <a:latin typeface="Montserrat" panose="020B0604020202020204" charset="0"/>
                <a:cs typeface="Montserrat" panose="020B0604020202020204" charset="0"/>
              </a:rPr>
              <a:t>Apr. Bloqueada : </a:t>
            </a:r>
            <a:r>
              <a:rPr lang="es-MX" sz="800" b="1" i="0" u="none" strike="noStrike" dirty="0">
                <a:solidFill>
                  <a:srgbClr val="000000"/>
                </a:solidFill>
                <a:effectLst/>
                <a:latin typeface="Montserrat" panose="020B0604020202020204" charset="0"/>
                <a:cs typeface="Montserrat" panose="020B0604020202020204" charset="0"/>
              </a:rPr>
              <a:t>451,584 </a:t>
            </a:r>
            <a:r>
              <a:rPr lang="es-MX" sz="800" b="1" dirty="0">
                <a:latin typeface="Montserrat" panose="020B0604020202020204" charset="0"/>
                <a:cs typeface="Montserrat" panose="020B0604020202020204" charset="0"/>
              </a:rPr>
              <a:t>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20ED8AC-F465-BA55-9533-595301D0AB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367208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74765"/>
            <a:ext cx="4942832" cy="234780"/>
          </a:xfrm>
        </p:spPr>
        <p:txBody>
          <a:bodyPr/>
          <a:lstStyle/>
          <a:p>
            <a:r>
              <a:rPr lang="es-MX" dirty="0"/>
              <a:t>Unidad de Presupuesto / Ejecucion Presupuestal</a:t>
            </a:r>
            <a:endParaRPr lang="es-CO" dirty="0"/>
          </a:p>
        </p:txBody>
      </p:sp>
      <p:sp>
        <p:nvSpPr>
          <p:cNvPr id="9" name="CuadroTexto 8"/>
          <p:cNvSpPr txBox="1"/>
          <p:nvPr/>
        </p:nvSpPr>
        <p:spPr>
          <a:xfrm>
            <a:off x="295140" y="6130490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 dirty="0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 dirty="0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8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88719" y="1244515"/>
            <a:ext cx="10293531" cy="507831"/>
          </a:xfrm>
        </p:spPr>
        <p:txBody>
          <a:bodyPr/>
          <a:lstStyle/>
          <a:p>
            <a:r>
              <a:rPr lang="es-CO" sz="2000" b="1" dirty="0">
                <a:solidFill>
                  <a:schemeClr val="tx1"/>
                </a:solidFill>
                <a:latin typeface="Montserrat Medium" panose="020B0604020202020204" charset="0"/>
                <a:cs typeface="Montserrat Medium" panose="020B0604020202020204" charset="0"/>
              </a:rPr>
              <a:t>Distribución Apropiación 2024 – Según Unidad Ejecutora</a:t>
            </a:r>
          </a:p>
          <a:p>
            <a:pPr algn="ctr"/>
            <a:endParaRPr lang="es-CO" sz="2000" dirty="0">
              <a:solidFill>
                <a:schemeClr val="tx1"/>
              </a:solidFill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603597D-1192-692B-AE5A-085BD1BE6E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CO" dirty="0"/>
              <a:t>02”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B94DF99F-DD52-765A-C1E5-471F314F08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6588119"/>
              </p:ext>
            </p:extLst>
          </p:nvPr>
        </p:nvGraphicFramePr>
        <p:xfrm>
          <a:off x="2958141" y="2160422"/>
          <a:ext cx="5257800" cy="3348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1954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51548C30-4B09-634E-A0D5-A759B9421A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3</a:t>
            </a:r>
            <a:endParaRPr lang="es-CO" dirty="0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68625"/>
            <a:ext cx="4942832" cy="234780"/>
          </a:xfrm>
        </p:spPr>
        <p:txBody>
          <a:bodyPr/>
          <a:lstStyle/>
          <a:p>
            <a:r>
              <a:rPr lang="es-MX" dirty="0"/>
              <a:t>Unidad de Presupuesto / Ejecucion Presupuestal</a:t>
            </a:r>
            <a:endParaRPr lang="es-CO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17418F01-7505-4CC2-875D-5D8BEE7B3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700452"/>
              </p:ext>
            </p:extLst>
          </p:nvPr>
        </p:nvGraphicFramePr>
        <p:xfrm>
          <a:off x="961790" y="2078034"/>
          <a:ext cx="10147743" cy="3625220"/>
        </p:xfrm>
        <a:graphic>
          <a:graphicData uri="http://schemas.openxmlformats.org/drawingml/2006/table">
            <a:tbl>
              <a:tblPr/>
              <a:tblGrid>
                <a:gridCol w="2886892">
                  <a:extLst>
                    <a:ext uri="{9D8B030D-6E8A-4147-A177-3AD203B41FA5}">
                      <a16:colId xmlns:a16="http://schemas.microsoft.com/office/drawing/2014/main" val="2960006817"/>
                    </a:ext>
                  </a:extLst>
                </a:gridCol>
                <a:gridCol w="875212">
                  <a:extLst>
                    <a:ext uri="{9D8B030D-6E8A-4147-A177-3AD203B41FA5}">
                      <a16:colId xmlns:a16="http://schemas.microsoft.com/office/drawing/2014/main" val="815038549"/>
                    </a:ext>
                  </a:extLst>
                </a:gridCol>
                <a:gridCol w="1058091">
                  <a:extLst>
                    <a:ext uri="{9D8B030D-6E8A-4147-A177-3AD203B41FA5}">
                      <a16:colId xmlns:a16="http://schemas.microsoft.com/office/drawing/2014/main" val="3408720232"/>
                    </a:ext>
                  </a:extLst>
                </a:gridCol>
                <a:gridCol w="522515">
                  <a:extLst>
                    <a:ext uri="{9D8B030D-6E8A-4147-A177-3AD203B41FA5}">
                      <a16:colId xmlns:a16="http://schemas.microsoft.com/office/drawing/2014/main" val="2947933364"/>
                    </a:ext>
                  </a:extLst>
                </a:gridCol>
                <a:gridCol w="959425">
                  <a:extLst>
                    <a:ext uri="{9D8B030D-6E8A-4147-A177-3AD203B41FA5}">
                      <a16:colId xmlns:a16="http://schemas.microsoft.com/office/drawing/2014/main" val="2960274372"/>
                    </a:ext>
                  </a:extLst>
                </a:gridCol>
                <a:gridCol w="512748">
                  <a:extLst>
                    <a:ext uri="{9D8B030D-6E8A-4147-A177-3AD203B41FA5}">
                      <a16:colId xmlns:a16="http://schemas.microsoft.com/office/drawing/2014/main" val="2090796418"/>
                    </a:ext>
                  </a:extLst>
                </a:gridCol>
                <a:gridCol w="761575">
                  <a:extLst>
                    <a:ext uri="{9D8B030D-6E8A-4147-A177-3AD203B41FA5}">
                      <a16:colId xmlns:a16="http://schemas.microsoft.com/office/drawing/2014/main" val="1482663369"/>
                    </a:ext>
                  </a:extLst>
                </a:gridCol>
                <a:gridCol w="477565">
                  <a:extLst>
                    <a:ext uri="{9D8B030D-6E8A-4147-A177-3AD203B41FA5}">
                      <a16:colId xmlns:a16="http://schemas.microsoft.com/office/drawing/2014/main" val="1075315901"/>
                    </a:ext>
                  </a:extLst>
                </a:gridCol>
                <a:gridCol w="1050789">
                  <a:extLst>
                    <a:ext uri="{9D8B030D-6E8A-4147-A177-3AD203B41FA5}">
                      <a16:colId xmlns:a16="http://schemas.microsoft.com/office/drawing/2014/main" val="2686214003"/>
                    </a:ext>
                  </a:extLst>
                </a:gridCol>
                <a:gridCol w="1042931">
                  <a:extLst>
                    <a:ext uri="{9D8B030D-6E8A-4147-A177-3AD203B41FA5}">
                      <a16:colId xmlns:a16="http://schemas.microsoft.com/office/drawing/2014/main" val="184945945"/>
                    </a:ext>
                  </a:extLst>
                </a:gridCol>
              </a:tblGrid>
              <a:tr h="57034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Objeto del  Gasto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Apropiación Vigente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Compromisos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Comp./Apro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Obligaciones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5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Oblig</a:t>
                      </a:r>
                      <a:endParaRPr lang="es-CO" sz="1050" b="1" i="0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+mn-ea"/>
                        <a:cs typeface="Montserrat" panose="020B0604020202020204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0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/Apro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Pagos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Pago/Apro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Apropiación sin Comprometer</a:t>
                      </a:r>
                      <a:endParaRPr lang="es-CO" sz="105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por  comprometer</a:t>
                      </a:r>
                      <a:endParaRPr lang="es-CO" sz="105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123282"/>
                  </a:ext>
                </a:extLst>
              </a:tr>
              <a:tr h="30937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A-01-01 Gastos de Personal - Permanente *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7.111.686,31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5.093.445,90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71,6%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5.092.307,76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71,6%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5.091.946,44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71,6%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2.018.240,40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28,4%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629891"/>
                  </a:ext>
                </a:extLst>
              </a:tr>
              <a:tr h="22206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A-01-02 Gastos de Personal - Temporal 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220.524,12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115.593,16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52,4%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115.386,13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52,3%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115.372,24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52,3%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104.930,96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47,6%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739898"/>
                  </a:ext>
                </a:extLst>
              </a:tr>
              <a:tr h="22206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A-02 Adquisición Bienes y Servicios 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548.323,00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439.022,64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343.009,11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62,6%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342.143,93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62,4%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109.300,36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19,9%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188687"/>
                  </a:ext>
                </a:extLst>
              </a:tr>
              <a:tr h="23513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A-03 Transferencias corrientes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728.743,07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190.871,89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188.869,24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25,9%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187.996,14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25,8%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537.871,19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73,8%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901754"/>
                  </a:ext>
                </a:extLst>
              </a:tr>
              <a:tr h="20900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A-07 Disminución de pasivos 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14.270,00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10.616,83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74,4%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10.435,02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73,1%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10.360,41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72,6%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3.653,17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871077"/>
                  </a:ext>
                </a:extLst>
              </a:tr>
              <a:tr h="47685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A-08 Gastos por tributos, multas, sanciones e intereses de mora 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20.618,00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18.929,59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91,8%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18.929,59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91,8%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18.929,59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91,8%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1.688,41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202836"/>
                  </a:ext>
                </a:extLst>
              </a:tr>
              <a:tr h="2546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" panose="020B0604020202020204" charset="0"/>
                          <a:cs typeface="Montserrat" panose="020B0604020202020204" charset="0"/>
                        </a:rPr>
                        <a:t>Subtotal Gastos De Funcionamiento 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8.644.164,50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5.868.480,02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67,9%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5.768.936,86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66,7%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5.766.748,76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66,7%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2.775.684,48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32,1%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255391"/>
                  </a:ext>
                </a:extLst>
              </a:tr>
              <a:tr h="22206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B – Servicio de la Deuda Pública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17.695,58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17.695,58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17.695,58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17.695,58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976769"/>
                  </a:ext>
                </a:extLst>
              </a:tr>
              <a:tr h="347627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 </a:t>
                      </a:r>
                      <a:r>
                        <a:rPr lang="es-ES" sz="1100" b="0" i="0" u="none" strike="noStrike" cap="none" dirty="0">
                          <a:solidFill>
                            <a:srgbClr val="FF0000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  <a:sym typeface="Arial"/>
                        </a:rPr>
                        <a:t>Inversión – Fondos Especiales y Otros Recursos Tesoro </a:t>
                      </a:r>
                      <a:endParaRPr lang="es-CO" sz="1100" b="0" i="0" u="none" strike="noStrike" cap="none" dirty="0">
                        <a:solidFill>
                          <a:srgbClr val="FF0000"/>
                        </a:solidFill>
                        <a:effectLst/>
                        <a:latin typeface="Montserrat" panose="020B0604020202020204" charset="0"/>
                        <a:ea typeface="+mn-ea"/>
                        <a:cs typeface="Montserrat" panose="020B0604020202020204" charset="0"/>
                        <a:sym typeface="Arial"/>
                      </a:endParaRP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957.718,90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499.002,02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52,1%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208.276,32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207.723,38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458.716,88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47,9%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385635"/>
                  </a:ext>
                </a:extLst>
              </a:tr>
              <a:tr h="3455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 Inversión – Recursos Crédito  Externo- BID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190.972,92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62.429,45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32,7%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18.026,22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9,4%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17.976,83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9,4%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128.543,47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67,3%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766658"/>
                  </a:ext>
                </a:extLst>
              </a:tr>
              <a:tr h="1681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TOTAL RAMA JUDICIAL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9.810.551,90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6.447.607,07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65,7%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6.012.934,97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61,3%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6.010.144,54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61,3%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3.362.944,83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34,3%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601340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BF8B5CA-6740-4487-9A2C-B6DB35101C76}"/>
              </a:ext>
            </a:extLst>
          </p:cNvPr>
          <p:cNvSpPr txBox="1"/>
          <p:nvPr/>
        </p:nvSpPr>
        <p:spPr>
          <a:xfrm>
            <a:off x="295140" y="6124350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 dirty="0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 dirty="0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1D2FD6F-3CAB-423F-853B-0A9398051C8F}"/>
              </a:ext>
            </a:extLst>
          </p:cNvPr>
          <p:cNvSpPr txBox="1"/>
          <p:nvPr/>
        </p:nvSpPr>
        <p:spPr>
          <a:xfrm>
            <a:off x="1984997" y="6247460"/>
            <a:ext cx="17871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800" b="1" dirty="0">
                <a:solidFill>
                  <a:srgbClr val="000000"/>
                </a:solidFill>
                <a:latin typeface="Montserrat" panose="020B0604020202020204" charset="0"/>
                <a:cs typeface="Montserrat" panose="020B0604020202020204" charset="0"/>
              </a:rPr>
              <a:t>Apr. Bloqueada : 4</a:t>
            </a:r>
            <a:r>
              <a:rPr lang="es-MX" sz="800" b="1" i="0" u="none" strike="noStrike" dirty="0">
                <a:solidFill>
                  <a:srgbClr val="000000"/>
                </a:solidFill>
                <a:effectLst/>
                <a:latin typeface="Montserrat" panose="020B0604020202020204" charset="0"/>
                <a:cs typeface="Montserrat" panose="020B0604020202020204" charset="0"/>
              </a:rPr>
              <a:t>51,584</a:t>
            </a:r>
            <a:endParaRPr lang="es-MX" sz="800" b="1" dirty="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8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 txBox="1">
            <a:spLocks/>
          </p:cNvSpPr>
          <p:nvPr/>
        </p:nvSpPr>
        <p:spPr>
          <a:xfrm>
            <a:off x="1188719" y="1217030"/>
            <a:ext cx="10293531" cy="507831"/>
          </a:xfrm>
          <a:prstGeom prst="rect">
            <a:avLst/>
          </a:prstGeom>
          <a:blipFill dpi="0" rotWithShape="1">
            <a:blip r:embed="rId2"/>
            <a:srcRect/>
            <a:stretch>
              <a:fillRect l="-40391" t="89157" r="12838" b="919"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i="0" kern="1200">
                <a:solidFill>
                  <a:srgbClr val="00ADEE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tx1"/>
                </a:solidFill>
                <a:latin typeface="Montserrat Medium" panose="020B0604020202020204" charset="0"/>
                <a:cs typeface="Montserrat Medium" panose="020B0604020202020204" charset="0"/>
              </a:rPr>
              <a:t>Ejecución Presupuestal  Acumulada a </a:t>
            </a:r>
            <a:r>
              <a:rPr lang="es-CO" sz="2000" b="1" dirty="0">
                <a:solidFill>
                  <a:schemeClr val="tx1"/>
                </a:solidFill>
                <a:highlight>
                  <a:srgbClr val="FFFF00"/>
                </a:highlight>
                <a:latin typeface="Montserrat Medium" panose="020B0604020202020204" charset="0"/>
                <a:cs typeface="Montserrat Medium" panose="020B0604020202020204" charset="0"/>
              </a:rPr>
              <a:t>Octubre  </a:t>
            </a:r>
            <a:r>
              <a:rPr lang="es-CO" sz="2000" b="1" dirty="0">
                <a:solidFill>
                  <a:schemeClr val="tx1"/>
                </a:solidFill>
                <a:latin typeface="Montserrat Medium" panose="020B0604020202020204" charset="0"/>
                <a:cs typeface="Montserrat Medium" panose="020B0604020202020204" charset="0"/>
              </a:rPr>
              <a:t>de 2024 - Por Tipo de Gasto</a:t>
            </a:r>
          </a:p>
          <a:p>
            <a:pPr algn="ctr"/>
            <a:endParaRPr lang="es-CO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91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74765"/>
            <a:ext cx="4942832" cy="234780"/>
          </a:xfrm>
        </p:spPr>
        <p:txBody>
          <a:bodyPr/>
          <a:lstStyle/>
          <a:p>
            <a:r>
              <a:rPr lang="es-MX" dirty="0"/>
              <a:t>Unidad de Presupuesto / Ejecucion Presupuestal</a:t>
            </a:r>
            <a:endParaRPr lang="es-CO" dirty="0"/>
          </a:p>
        </p:txBody>
      </p:sp>
      <p:sp>
        <p:nvSpPr>
          <p:cNvPr id="9" name="CuadroTexto 8"/>
          <p:cNvSpPr txBox="1"/>
          <p:nvPr/>
        </p:nvSpPr>
        <p:spPr>
          <a:xfrm>
            <a:off x="295140" y="6130490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 dirty="0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 dirty="0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b="1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b="1" dirty="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C823DA-B3E3-4E13-B38E-5D9C5A8B4E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4</a:t>
            </a:r>
          </a:p>
        </p:txBody>
      </p:sp>
      <p:sp>
        <p:nvSpPr>
          <p:cNvPr id="6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88719" y="1244515"/>
            <a:ext cx="10293531" cy="507831"/>
          </a:xfrm>
        </p:spPr>
        <p:txBody>
          <a:bodyPr/>
          <a:lstStyle/>
          <a:p>
            <a:r>
              <a:rPr lang="es-CO" sz="2000" b="1" dirty="0">
                <a:solidFill>
                  <a:schemeClr val="tx1"/>
                </a:solidFill>
                <a:latin typeface="Montserrat Medium" panose="020B0604020202020204" charset="0"/>
                <a:cs typeface="Montserrat Medium" panose="020B0604020202020204" charset="0"/>
              </a:rPr>
              <a:t>Distribución Apropiación 2024 – Según Objeto de Gasto</a:t>
            </a:r>
            <a:endParaRPr lang="es-CO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6B2C03C7-E5D6-468E-A87F-D085954483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776635"/>
              </p:ext>
            </p:extLst>
          </p:nvPr>
        </p:nvGraphicFramePr>
        <p:xfrm>
          <a:off x="3186601" y="1954924"/>
          <a:ext cx="5128685" cy="348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0294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51548C30-4B09-634E-A0D5-A759B9421A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5</a:t>
            </a:r>
            <a:endParaRPr lang="es-CO" dirty="0"/>
          </a:p>
        </p:txBody>
      </p:sp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75657" y="1249007"/>
            <a:ext cx="10267002" cy="507831"/>
          </a:xfrm>
        </p:spPr>
        <p:txBody>
          <a:bodyPr/>
          <a:lstStyle/>
          <a:p>
            <a:r>
              <a:rPr lang="es-MX" sz="2000" b="1" dirty="0">
                <a:solidFill>
                  <a:schemeClr val="tx1"/>
                </a:solidFill>
              </a:rPr>
              <a:t>Ejecucion Funcionamiento Nivel Central y Seccionales a </a:t>
            </a:r>
            <a:r>
              <a:rPr lang="es-MX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Octubre </a:t>
            </a:r>
            <a:r>
              <a:rPr lang="es-MX" sz="2000" b="1" dirty="0">
                <a:solidFill>
                  <a:schemeClr val="tx1"/>
                </a:solidFill>
              </a:rPr>
              <a:t> de  2024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68625"/>
            <a:ext cx="4942832" cy="234780"/>
          </a:xfrm>
        </p:spPr>
        <p:txBody>
          <a:bodyPr/>
          <a:lstStyle/>
          <a:p>
            <a:r>
              <a:rPr lang="es-MX" dirty="0"/>
              <a:t>Unidad de Presupuesto / Ejecución Presupuestal</a:t>
            </a:r>
            <a:endParaRPr lang="es-CO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965514"/>
              </p:ext>
            </p:extLst>
          </p:nvPr>
        </p:nvGraphicFramePr>
        <p:xfrm>
          <a:off x="772357" y="2482805"/>
          <a:ext cx="10422385" cy="16630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0046">
                  <a:extLst>
                    <a:ext uri="{9D8B030D-6E8A-4147-A177-3AD203B41FA5}">
                      <a16:colId xmlns:a16="http://schemas.microsoft.com/office/drawing/2014/main" val="412667528"/>
                    </a:ext>
                  </a:extLst>
                </a:gridCol>
                <a:gridCol w="1090037">
                  <a:extLst>
                    <a:ext uri="{9D8B030D-6E8A-4147-A177-3AD203B41FA5}">
                      <a16:colId xmlns:a16="http://schemas.microsoft.com/office/drawing/2014/main" val="385257334"/>
                    </a:ext>
                  </a:extLst>
                </a:gridCol>
                <a:gridCol w="1092855">
                  <a:extLst>
                    <a:ext uri="{9D8B030D-6E8A-4147-A177-3AD203B41FA5}">
                      <a16:colId xmlns:a16="http://schemas.microsoft.com/office/drawing/2014/main" val="2775451080"/>
                    </a:ext>
                  </a:extLst>
                </a:gridCol>
                <a:gridCol w="1060815">
                  <a:extLst>
                    <a:ext uri="{9D8B030D-6E8A-4147-A177-3AD203B41FA5}">
                      <a16:colId xmlns:a16="http://schemas.microsoft.com/office/drawing/2014/main" val="2753357679"/>
                    </a:ext>
                  </a:extLst>
                </a:gridCol>
                <a:gridCol w="1047387">
                  <a:extLst>
                    <a:ext uri="{9D8B030D-6E8A-4147-A177-3AD203B41FA5}">
                      <a16:colId xmlns:a16="http://schemas.microsoft.com/office/drawing/2014/main" val="697242030"/>
                    </a:ext>
                  </a:extLst>
                </a:gridCol>
                <a:gridCol w="1101098">
                  <a:extLst>
                    <a:ext uri="{9D8B030D-6E8A-4147-A177-3AD203B41FA5}">
                      <a16:colId xmlns:a16="http://schemas.microsoft.com/office/drawing/2014/main" val="2706109542"/>
                    </a:ext>
                  </a:extLst>
                </a:gridCol>
                <a:gridCol w="872822">
                  <a:extLst>
                    <a:ext uri="{9D8B030D-6E8A-4147-A177-3AD203B41FA5}">
                      <a16:colId xmlns:a16="http://schemas.microsoft.com/office/drawing/2014/main" val="4184186"/>
                    </a:ext>
                  </a:extLst>
                </a:gridCol>
                <a:gridCol w="711685">
                  <a:extLst>
                    <a:ext uri="{9D8B030D-6E8A-4147-A177-3AD203B41FA5}">
                      <a16:colId xmlns:a16="http://schemas.microsoft.com/office/drawing/2014/main" val="1738338918"/>
                    </a:ext>
                  </a:extLst>
                </a:gridCol>
                <a:gridCol w="1060815">
                  <a:extLst>
                    <a:ext uri="{9D8B030D-6E8A-4147-A177-3AD203B41FA5}">
                      <a16:colId xmlns:a16="http://schemas.microsoft.com/office/drawing/2014/main" val="4266169408"/>
                    </a:ext>
                  </a:extLst>
                </a:gridCol>
                <a:gridCol w="1284825">
                  <a:extLst>
                    <a:ext uri="{9D8B030D-6E8A-4147-A177-3AD203B41FA5}">
                      <a16:colId xmlns:a16="http://schemas.microsoft.com/office/drawing/2014/main" val="3374068752"/>
                    </a:ext>
                  </a:extLst>
                </a:gridCol>
              </a:tblGrid>
              <a:tr h="555433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5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Nivel Central y Seccionales</a:t>
                      </a:r>
                    </a:p>
                    <a:p>
                      <a:pPr algn="ctr" rtl="0" fontAlgn="b"/>
                      <a:endParaRPr lang="es-CO" sz="115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5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Apropiación</a:t>
                      </a:r>
                    </a:p>
                    <a:p>
                      <a:pPr algn="ctr" rtl="0" fontAlgn="ctr"/>
                      <a:r>
                        <a:rPr lang="es-CO" sz="115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Vigente</a:t>
                      </a:r>
                      <a:endParaRPr lang="es-CO" sz="115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5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Compromisos</a:t>
                      </a:r>
                      <a:endParaRPr lang="es-CO" sz="115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5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Ejecución nivel compromiso</a:t>
                      </a:r>
                      <a:endParaRPr lang="es-CO" sz="115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5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Obligaciones</a:t>
                      </a:r>
                      <a:endParaRPr lang="es-CO" sz="115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5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Obligaciones</a:t>
                      </a:r>
                      <a:endParaRPr lang="es-CO" sz="115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5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Pagos</a:t>
                      </a:r>
                      <a:endParaRPr lang="es-CO" sz="115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5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Pagos</a:t>
                      </a:r>
                      <a:endParaRPr lang="es-CO" sz="115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5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Apropiación por Comprometer</a:t>
                      </a:r>
                      <a:endParaRPr lang="es-CO" sz="115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5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Comprometer</a:t>
                      </a:r>
                      <a:endParaRPr lang="es-CO" sz="115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9128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Nivel Central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1.080.657,93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946.878,34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87,6%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930.805,36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86,1%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929.834,47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86,0%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133.779,59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152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Seccionales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5.864.983,40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4.921.601,68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83,9%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4.838.131,50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82,5%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4.836.914,29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82,5%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943.381,72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7864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Bloqueados /Sin asignar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1.698.523,17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1.698.523,17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1933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Total</a:t>
                      </a:r>
                      <a:r>
                        <a:rPr lang="es-CO" sz="1200" b="1" u="sng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</a:t>
                      </a:r>
                      <a:endParaRPr lang="es-CO" sz="1200" b="1" i="0" u="sng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8.644.164,50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5.868.480,02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67,9%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5.768.936,86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66,7%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5.766.748,76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66,7%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2.775.684,48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32,1%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159333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BBF8B5CA-6740-4487-9A2C-B6DB35101C76}"/>
              </a:ext>
            </a:extLst>
          </p:cNvPr>
          <p:cNvSpPr txBox="1"/>
          <p:nvPr/>
        </p:nvSpPr>
        <p:spPr>
          <a:xfrm>
            <a:off x="282078" y="6124350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 dirty="0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 dirty="0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455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51548C30-4B09-634E-A0D5-A759B9421A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6</a:t>
            </a:r>
            <a:endParaRPr lang="es-CO" dirty="0"/>
          </a:p>
        </p:txBody>
      </p:sp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72156" y="1241494"/>
            <a:ext cx="10183610" cy="437532"/>
          </a:xfrm>
        </p:spPr>
        <p:txBody>
          <a:bodyPr/>
          <a:lstStyle/>
          <a:p>
            <a:r>
              <a:rPr lang="es-MX" sz="2000" b="1" dirty="0">
                <a:solidFill>
                  <a:schemeClr val="tx1"/>
                </a:solidFill>
              </a:rPr>
              <a:t>Ejecucion Funcionamiento Nivel Central y Seccionales a </a:t>
            </a:r>
            <a:r>
              <a:rPr lang="es-MX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Octubre  </a:t>
            </a:r>
            <a:r>
              <a:rPr lang="es-MX" sz="2000" b="1" dirty="0">
                <a:solidFill>
                  <a:schemeClr val="tx1"/>
                </a:solidFill>
              </a:rPr>
              <a:t> de 2024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41602"/>
            <a:ext cx="4942832" cy="234780"/>
          </a:xfrm>
        </p:spPr>
        <p:txBody>
          <a:bodyPr/>
          <a:lstStyle/>
          <a:p>
            <a:r>
              <a:rPr lang="es-MX" dirty="0"/>
              <a:t>Unidad de Presupuesto / Ejecución Presupuestal</a:t>
            </a:r>
            <a:endParaRPr lang="es-CO" dirty="0"/>
          </a:p>
        </p:txBody>
      </p:sp>
      <p:sp>
        <p:nvSpPr>
          <p:cNvPr id="7" name="CuadroTexto 6"/>
          <p:cNvSpPr txBox="1"/>
          <p:nvPr/>
        </p:nvSpPr>
        <p:spPr>
          <a:xfrm>
            <a:off x="278577" y="6097327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 dirty="0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 dirty="0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b="1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819878"/>
              </p:ext>
            </p:extLst>
          </p:nvPr>
        </p:nvGraphicFramePr>
        <p:xfrm>
          <a:off x="1206976" y="1754448"/>
          <a:ext cx="9778048" cy="4267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6000">
                  <a:extLst>
                    <a:ext uri="{9D8B030D-6E8A-4147-A177-3AD203B41FA5}">
                      <a16:colId xmlns:a16="http://schemas.microsoft.com/office/drawing/2014/main" val="3200691835"/>
                    </a:ext>
                  </a:extLst>
                </a:gridCol>
                <a:gridCol w="1288954">
                  <a:extLst>
                    <a:ext uri="{9D8B030D-6E8A-4147-A177-3AD203B41FA5}">
                      <a16:colId xmlns:a16="http://schemas.microsoft.com/office/drawing/2014/main" val="2834301987"/>
                    </a:ext>
                  </a:extLst>
                </a:gridCol>
                <a:gridCol w="909091">
                  <a:extLst>
                    <a:ext uri="{9D8B030D-6E8A-4147-A177-3AD203B41FA5}">
                      <a16:colId xmlns:a16="http://schemas.microsoft.com/office/drawing/2014/main" val="589546572"/>
                    </a:ext>
                  </a:extLst>
                </a:gridCol>
                <a:gridCol w="957964">
                  <a:extLst>
                    <a:ext uri="{9D8B030D-6E8A-4147-A177-3AD203B41FA5}">
                      <a16:colId xmlns:a16="http://schemas.microsoft.com/office/drawing/2014/main" val="3047504635"/>
                    </a:ext>
                  </a:extLst>
                </a:gridCol>
                <a:gridCol w="744049">
                  <a:extLst>
                    <a:ext uri="{9D8B030D-6E8A-4147-A177-3AD203B41FA5}">
                      <a16:colId xmlns:a16="http://schemas.microsoft.com/office/drawing/2014/main" val="3109433410"/>
                    </a:ext>
                  </a:extLst>
                </a:gridCol>
                <a:gridCol w="957964">
                  <a:extLst>
                    <a:ext uri="{9D8B030D-6E8A-4147-A177-3AD203B41FA5}">
                      <a16:colId xmlns:a16="http://schemas.microsoft.com/office/drawing/2014/main" val="3810587988"/>
                    </a:ext>
                  </a:extLst>
                </a:gridCol>
                <a:gridCol w="744049">
                  <a:extLst>
                    <a:ext uri="{9D8B030D-6E8A-4147-A177-3AD203B41FA5}">
                      <a16:colId xmlns:a16="http://schemas.microsoft.com/office/drawing/2014/main" val="4231110714"/>
                    </a:ext>
                  </a:extLst>
                </a:gridCol>
                <a:gridCol w="957964">
                  <a:extLst>
                    <a:ext uri="{9D8B030D-6E8A-4147-A177-3AD203B41FA5}">
                      <a16:colId xmlns:a16="http://schemas.microsoft.com/office/drawing/2014/main" val="3383842504"/>
                    </a:ext>
                  </a:extLst>
                </a:gridCol>
                <a:gridCol w="821970">
                  <a:extLst>
                    <a:ext uri="{9D8B030D-6E8A-4147-A177-3AD203B41FA5}">
                      <a16:colId xmlns:a16="http://schemas.microsoft.com/office/drawing/2014/main" val="3320513915"/>
                    </a:ext>
                  </a:extLst>
                </a:gridCol>
                <a:gridCol w="880043">
                  <a:extLst>
                    <a:ext uri="{9D8B030D-6E8A-4147-A177-3AD203B41FA5}">
                      <a16:colId xmlns:a16="http://schemas.microsoft.com/office/drawing/2014/main" val="2582831171"/>
                    </a:ext>
                  </a:extLst>
                </a:gridCol>
              </a:tblGrid>
              <a:tr h="4632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Nivel Central y Seccionales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Apropiación. Vigente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Compromiso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compromisos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Obligaciones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Obligaciones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Pagos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pagos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Apropiación  por Comprometer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Por comprometer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320381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NIVEL CENTRAL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1.080.657,93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946.878,34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87,6%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930.805,36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86,1%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929.834,47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86,0%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133.779,59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677544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ARMENIA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88.783,75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76.642,99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86,3%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75.579,12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85,1%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75.579,12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85,1%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12.140,77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13,7%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907478"/>
                  </a:ext>
                </a:extLst>
              </a:tr>
              <a:tr h="143692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BARRANQUILLA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255.957,12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226.649,61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88,5%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223.951,05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87,5%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223.879,74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87,5%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29.307,51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11,5%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96427"/>
                  </a:ext>
                </a:extLst>
              </a:tr>
              <a:tr h="10450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BOGOTA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864.845,23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665.467,16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76,9%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649.851,27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75,1%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649.850,49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75,1%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199.378,07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816928"/>
                  </a:ext>
                </a:extLst>
              </a:tr>
              <a:tr h="95976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BUCARAMANGA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319.675,38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280.594,85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87,8%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276.136,19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86,4%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276.043,89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86,4%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39.080,53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748189"/>
                  </a:ext>
                </a:extLst>
              </a:tr>
              <a:tr h="100511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CALI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487.646,46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439.006,00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432.437,09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88,7%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432.436,34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88,7%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48.640,46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632534"/>
                  </a:ext>
                </a:extLst>
              </a:tr>
              <a:tr h="13117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CARTAGENA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236.759,78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195.829,61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82,7%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192.796,25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192.754,21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40.930,17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092064"/>
                  </a:ext>
                </a:extLst>
              </a:tr>
              <a:tr h="10450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CUCUTA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210.928,84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195.675,55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92,8%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192.469,13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91,2%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192.459,85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91,2%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15.253,29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619295"/>
                  </a:ext>
                </a:extLst>
              </a:tr>
              <a:tr h="135164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CUNDINAMARCA - AMAZONAS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369.960,02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340.158,70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91,9%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335.448,61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90,7%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335.444,35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90,7%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29.801,32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845588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IBAGUE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228.689,14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180.391,80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78,9%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178.124,90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77,9%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178.124,90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77,9%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48.297,33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688845"/>
                  </a:ext>
                </a:extLst>
              </a:tr>
              <a:tr h="11756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MANIZALES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169.645,57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136.815,48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80,6%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134.557,78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79,3%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134.555,49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79,3%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32.830,09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451226"/>
                  </a:ext>
                </a:extLst>
              </a:tr>
              <a:tr h="143692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MEDELLIN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830.055,24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658.544,96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79,3%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644.795,26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77,7%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644.795,26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77,7%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171.510,28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20,7%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142838"/>
                  </a:ext>
                </a:extLst>
              </a:tr>
              <a:tr h="10450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MONTERIA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124.462,14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107.918,13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86,7%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105.446,47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84,7%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105.446,47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84,7%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16.544,01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075776"/>
                  </a:ext>
                </a:extLst>
              </a:tr>
              <a:tr h="122101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NEIVA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250.674,53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193.255,72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77,1%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191.616,44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76,4%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191.550,72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76,4%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57.418,81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396911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PASTO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219.480,49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201.057,96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91,6%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197.848,28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90,1%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197.847,78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90,1%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18.422,53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862733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PEREIRA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131.630,89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104.282,69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79,2%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102.718,80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78,0%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102.669,23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78,0%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27.348,20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311409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POPAYAN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150.664,92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124.831,81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82,9%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122.580,65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122.580,65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25.833,11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813221"/>
                  </a:ext>
                </a:extLst>
              </a:tr>
              <a:tr h="143692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QUIBDO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19.612,29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12.314,67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62,8%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11.571,30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59,0%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11.570,52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59,0%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7.297,62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722908"/>
                  </a:ext>
                </a:extLst>
              </a:tr>
              <a:tr h="11756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RIOHACHA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66.471,19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50.431,04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75,9%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49.810,67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49.810,67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16.040,15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041689"/>
                  </a:ext>
                </a:extLst>
              </a:tr>
              <a:tr h="143692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SANTAMARTA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134.181,95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124.555,21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92,8%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123.437,41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92,0%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123.402,71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92,0%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9.626,75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092361"/>
                  </a:ext>
                </a:extLst>
              </a:tr>
              <a:tr h="10450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SINCELEJO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101.866,11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84.065,81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82,5%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82.084,52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80,6%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82.043,74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80,5%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17.800,31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17,5%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706438"/>
                  </a:ext>
                </a:extLst>
              </a:tr>
              <a:tr h="122101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TUNJA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283.604,89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249.783,85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88,1%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246.825,74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87,0%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246.379,27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86,9%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33.821,04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446621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VALLEDUPAR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147.188,96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126.850,20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86,2%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123.615,17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84,0%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123.568,46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84,0%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20.338,76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530607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VILLAVICENCIO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172.198,49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146.477,87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85,1%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144.429,39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83,9%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144.120,40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83,7%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25.720,63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420917"/>
                  </a:ext>
                </a:extLst>
              </a:tr>
              <a:tr h="1066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Bloqueados /Sin asignar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1.698.523,17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1.698.523,17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112472"/>
                  </a:ext>
                </a:extLst>
              </a:tr>
              <a:tr h="25286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8.644.164,50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5.868.480,02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67,9%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5.768.936,86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66,7%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5.766.748,76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66,7%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2.775.684,48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32,1%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413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743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51548C30-4B09-634E-A0D5-A759B9421A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/>
              <a:t>7</a:t>
            </a:r>
          </a:p>
        </p:txBody>
      </p:sp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88720" y="1285819"/>
            <a:ext cx="10262252" cy="507831"/>
          </a:xfrm>
        </p:spPr>
        <p:txBody>
          <a:bodyPr/>
          <a:lstStyle/>
          <a:p>
            <a:r>
              <a:rPr lang="es-MX" sz="2000" b="1" dirty="0">
                <a:solidFill>
                  <a:schemeClr val="tx1"/>
                </a:solidFill>
              </a:rPr>
              <a:t>Ejecución Inversión Nivel Central y Seccionales a </a:t>
            </a:r>
            <a:r>
              <a:rPr lang="es-MX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Octubre </a:t>
            </a:r>
            <a:r>
              <a:rPr lang="es-MX" sz="2000" b="1" dirty="0">
                <a:solidFill>
                  <a:schemeClr val="tx1"/>
                </a:solidFill>
              </a:rPr>
              <a:t>  de  2024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67461"/>
            <a:ext cx="4942832" cy="234780"/>
          </a:xfrm>
        </p:spPr>
        <p:txBody>
          <a:bodyPr/>
          <a:lstStyle/>
          <a:p>
            <a:r>
              <a:rPr lang="es-MX" dirty="0"/>
              <a:t>Unidad de Presupuesto / Ejecución Presupuestal</a:t>
            </a:r>
            <a:endParaRPr lang="es-CO" dirty="0"/>
          </a:p>
        </p:txBody>
      </p:sp>
      <p:sp>
        <p:nvSpPr>
          <p:cNvPr id="7" name="CuadroTexto 6"/>
          <p:cNvSpPr txBox="1"/>
          <p:nvPr/>
        </p:nvSpPr>
        <p:spPr>
          <a:xfrm>
            <a:off x="295141" y="6123186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 dirty="0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 dirty="0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b="1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9B38837-6312-4AF7-B500-4E13C6102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949400"/>
              </p:ext>
            </p:extLst>
          </p:nvPr>
        </p:nvGraphicFramePr>
        <p:xfrm>
          <a:off x="1005361" y="2825356"/>
          <a:ext cx="9928134" cy="18119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1334">
                  <a:extLst>
                    <a:ext uri="{9D8B030D-6E8A-4147-A177-3AD203B41FA5}">
                      <a16:colId xmlns:a16="http://schemas.microsoft.com/office/drawing/2014/main" val="2822580365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739564085"/>
                    </a:ext>
                  </a:extLst>
                </a:gridCol>
                <a:gridCol w="1071155">
                  <a:extLst>
                    <a:ext uri="{9D8B030D-6E8A-4147-A177-3AD203B41FA5}">
                      <a16:colId xmlns:a16="http://schemas.microsoft.com/office/drawing/2014/main" val="1876252323"/>
                    </a:ext>
                  </a:extLst>
                </a:gridCol>
                <a:gridCol w="1317534">
                  <a:extLst>
                    <a:ext uri="{9D8B030D-6E8A-4147-A177-3AD203B41FA5}">
                      <a16:colId xmlns:a16="http://schemas.microsoft.com/office/drawing/2014/main" val="3934709197"/>
                    </a:ext>
                  </a:extLst>
                </a:gridCol>
                <a:gridCol w="916214">
                  <a:extLst>
                    <a:ext uri="{9D8B030D-6E8A-4147-A177-3AD203B41FA5}">
                      <a16:colId xmlns:a16="http://schemas.microsoft.com/office/drawing/2014/main" val="3291076208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3221005442"/>
                    </a:ext>
                  </a:extLst>
                </a:gridCol>
                <a:gridCol w="862148">
                  <a:extLst>
                    <a:ext uri="{9D8B030D-6E8A-4147-A177-3AD203B41FA5}">
                      <a16:colId xmlns:a16="http://schemas.microsoft.com/office/drawing/2014/main" val="279205852"/>
                    </a:ext>
                  </a:extLst>
                </a:gridCol>
                <a:gridCol w="836023">
                  <a:extLst>
                    <a:ext uri="{9D8B030D-6E8A-4147-A177-3AD203B41FA5}">
                      <a16:colId xmlns:a16="http://schemas.microsoft.com/office/drawing/2014/main" val="1285260640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526793878"/>
                    </a:ext>
                  </a:extLst>
                </a:gridCol>
                <a:gridCol w="927463">
                  <a:extLst>
                    <a:ext uri="{9D8B030D-6E8A-4147-A177-3AD203B41FA5}">
                      <a16:colId xmlns:a16="http://schemas.microsoft.com/office/drawing/2014/main" val="1324066737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Nivel Central y Seccionales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Apr. Vigente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Compromiso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Ejecución nivel compromiso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Obligación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Ejecución efectiva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Pagos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Ejecución nivel pagos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Saldo por ejecutar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Por ejecutar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247537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Nivel Central</a:t>
                      </a:r>
                      <a:endParaRPr lang="es-MX" sz="12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675.250,23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359.877,56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53,3%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175.335,90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26,0%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174.958,27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25,9%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315.372,67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46,7%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033204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BID</a:t>
                      </a:r>
                      <a:endParaRPr lang="es-MX" sz="12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190.972,92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62.429,45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32,7%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18.026,22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9,4%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17.976,83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9,4%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128.543,47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67,3%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779496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Seccionales</a:t>
                      </a:r>
                      <a:endParaRPr lang="es-MX" sz="12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262.705,20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139.124,46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53,0%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32.940,42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12,5%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32.765,11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12,5%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123.580,74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47,0%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503948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Sin asignar</a:t>
                      </a:r>
                      <a:endParaRPr lang="es-MX" sz="12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19.763,47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19.763,47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100,0%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092908"/>
                  </a:ext>
                </a:extLst>
              </a:tr>
              <a:tr h="25112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Total 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1.148.691,82</a:t>
                      </a:r>
                    </a:p>
                  </a:txBody>
                  <a:tcPr marL="0" marR="0" marT="0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561.431,47</a:t>
                      </a:r>
                    </a:p>
                  </a:txBody>
                  <a:tcPr marL="0" marR="0" marT="0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48,9%</a:t>
                      </a:r>
                    </a:p>
                  </a:txBody>
                  <a:tcPr marL="0" marR="0" marT="0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226.302,53</a:t>
                      </a:r>
                    </a:p>
                  </a:txBody>
                  <a:tcPr marL="0" marR="0" marT="0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19,7%</a:t>
                      </a:r>
                    </a:p>
                  </a:txBody>
                  <a:tcPr marL="0" marR="0" marT="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225.700,21</a:t>
                      </a:r>
                    </a:p>
                  </a:txBody>
                  <a:tcPr marL="0" marR="0" marT="0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19,6%</a:t>
                      </a:r>
                    </a:p>
                  </a:txBody>
                  <a:tcPr marL="0" marR="0" marT="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567.496,87</a:t>
                      </a:r>
                    </a:p>
                  </a:txBody>
                  <a:tcPr marL="0" marR="0" marT="0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51,1%</a:t>
                      </a:r>
                    </a:p>
                  </a:txBody>
                  <a:tcPr marL="0" marR="0" marT="0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273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577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51548C30-4B09-634E-A0D5-A759B9421A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/>
              <a:t>8</a:t>
            </a: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40773"/>
            <a:ext cx="4942832" cy="234780"/>
          </a:xfrm>
        </p:spPr>
        <p:txBody>
          <a:bodyPr/>
          <a:lstStyle/>
          <a:p>
            <a:r>
              <a:rPr lang="es-MX" dirty="0"/>
              <a:t>Unidad de Presupuesto / Ejecución Presupuestal</a:t>
            </a:r>
            <a:endParaRPr lang="es-CO" dirty="0"/>
          </a:p>
        </p:txBody>
      </p:sp>
      <p:sp>
        <p:nvSpPr>
          <p:cNvPr id="7" name="CuadroTexto 6"/>
          <p:cNvSpPr txBox="1"/>
          <p:nvPr/>
        </p:nvSpPr>
        <p:spPr>
          <a:xfrm>
            <a:off x="1182400" y="6209941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 dirty="0">
                <a:solidFill>
                  <a:srgbClr val="000000"/>
                </a:solidFill>
                <a:ea typeface="Times New Roman" panose="02020603050405020304" pitchFamily="18" charset="0"/>
              </a:rPr>
              <a:t>Fuente SIIF </a:t>
            </a:r>
          </a:p>
          <a:p>
            <a:r>
              <a:rPr lang="es-CO" sz="800" b="1" dirty="0">
                <a:solidFill>
                  <a:srgbClr val="000000"/>
                </a:solidFill>
                <a:ea typeface="Times New Roman" panose="02020603050405020304" pitchFamily="18" charset="0"/>
              </a:rPr>
              <a:t>Cifras en millones de pesos</a:t>
            </a:r>
            <a:endParaRPr lang="es-CO" sz="800" b="1" dirty="0">
              <a:ea typeface="Times New Roman" panose="02020603050405020304" pitchFamily="18" charset="0"/>
            </a:endParaRPr>
          </a:p>
          <a:p>
            <a:endParaRPr lang="es-CO" sz="800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024962"/>
              </p:ext>
            </p:extLst>
          </p:nvPr>
        </p:nvGraphicFramePr>
        <p:xfrm>
          <a:off x="1055794" y="2055733"/>
          <a:ext cx="10143097" cy="39535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6872">
                  <a:extLst>
                    <a:ext uri="{9D8B030D-6E8A-4147-A177-3AD203B41FA5}">
                      <a16:colId xmlns:a16="http://schemas.microsoft.com/office/drawing/2014/main" val="3265057757"/>
                    </a:ext>
                  </a:extLst>
                </a:gridCol>
                <a:gridCol w="1793910">
                  <a:extLst>
                    <a:ext uri="{9D8B030D-6E8A-4147-A177-3AD203B41FA5}">
                      <a16:colId xmlns:a16="http://schemas.microsoft.com/office/drawing/2014/main" val="1630937510"/>
                    </a:ext>
                  </a:extLst>
                </a:gridCol>
                <a:gridCol w="988852">
                  <a:extLst>
                    <a:ext uri="{9D8B030D-6E8A-4147-A177-3AD203B41FA5}">
                      <a16:colId xmlns:a16="http://schemas.microsoft.com/office/drawing/2014/main" val="31406728"/>
                    </a:ext>
                  </a:extLst>
                </a:gridCol>
                <a:gridCol w="699497">
                  <a:extLst>
                    <a:ext uri="{9D8B030D-6E8A-4147-A177-3AD203B41FA5}">
                      <a16:colId xmlns:a16="http://schemas.microsoft.com/office/drawing/2014/main" val="1653796934"/>
                    </a:ext>
                  </a:extLst>
                </a:gridCol>
                <a:gridCol w="672936">
                  <a:extLst>
                    <a:ext uri="{9D8B030D-6E8A-4147-A177-3AD203B41FA5}">
                      <a16:colId xmlns:a16="http://schemas.microsoft.com/office/drawing/2014/main" val="2811487995"/>
                    </a:ext>
                  </a:extLst>
                </a:gridCol>
                <a:gridCol w="564543">
                  <a:extLst>
                    <a:ext uri="{9D8B030D-6E8A-4147-A177-3AD203B41FA5}">
                      <a16:colId xmlns:a16="http://schemas.microsoft.com/office/drawing/2014/main" val="3570263840"/>
                    </a:ext>
                  </a:extLst>
                </a:gridCol>
                <a:gridCol w="556591">
                  <a:extLst>
                    <a:ext uri="{9D8B030D-6E8A-4147-A177-3AD203B41FA5}">
                      <a16:colId xmlns:a16="http://schemas.microsoft.com/office/drawing/2014/main" val="4218869863"/>
                    </a:ext>
                  </a:extLst>
                </a:gridCol>
                <a:gridCol w="543917">
                  <a:extLst>
                    <a:ext uri="{9D8B030D-6E8A-4147-A177-3AD203B41FA5}">
                      <a16:colId xmlns:a16="http://schemas.microsoft.com/office/drawing/2014/main" val="1884076416"/>
                    </a:ext>
                  </a:extLst>
                </a:gridCol>
                <a:gridCol w="588093">
                  <a:extLst>
                    <a:ext uri="{9D8B030D-6E8A-4147-A177-3AD203B41FA5}">
                      <a16:colId xmlns:a16="http://schemas.microsoft.com/office/drawing/2014/main" val="1226139622"/>
                    </a:ext>
                  </a:extLst>
                </a:gridCol>
                <a:gridCol w="370786">
                  <a:extLst>
                    <a:ext uri="{9D8B030D-6E8A-4147-A177-3AD203B41FA5}">
                      <a16:colId xmlns:a16="http://schemas.microsoft.com/office/drawing/2014/main" val="2777358461"/>
                    </a:ext>
                  </a:extLst>
                </a:gridCol>
                <a:gridCol w="595727">
                  <a:extLst>
                    <a:ext uri="{9D8B030D-6E8A-4147-A177-3AD203B41FA5}">
                      <a16:colId xmlns:a16="http://schemas.microsoft.com/office/drawing/2014/main" val="2004647393"/>
                    </a:ext>
                  </a:extLst>
                </a:gridCol>
                <a:gridCol w="460914">
                  <a:extLst>
                    <a:ext uri="{9D8B030D-6E8A-4147-A177-3AD203B41FA5}">
                      <a16:colId xmlns:a16="http://schemas.microsoft.com/office/drawing/2014/main" val="1069815034"/>
                    </a:ext>
                  </a:extLst>
                </a:gridCol>
                <a:gridCol w="533620">
                  <a:extLst>
                    <a:ext uri="{9D8B030D-6E8A-4147-A177-3AD203B41FA5}">
                      <a16:colId xmlns:a16="http://schemas.microsoft.com/office/drawing/2014/main" val="3633625489"/>
                    </a:ext>
                  </a:extLst>
                </a:gridCol>
                <a:gridCol w="716839">
                  <a:extLst>
                    <a:ext uri="{9D8B030D-6E8A-4147-A177-3AD203B41FA5}">
                      <a16:colId xmlns:a16="http://schemas.microsoft.com/office/drawing/2014/main" val="1952112601"/>
                    </a:ext>
                  </a:extLst>
                </a:gridCol>
              </a:tblGrid>
              <a:tr h="444633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DEPENDENCIA EJECCUTORA</a:t>
                      </a:r>
                      <a:endParaRPr lang="es-CO" sz="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PROYECTO </a:t>
                      </a:r>
                      <a:endParaRPr lang="es-CO" sz="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NIVEL CENTRAL Y SECCIONALES</a:t>
                      </a:r>
                      <a:endParaRPr lang="es-CO" sz="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APR. VIGENTE</a:t>
                      </a:r>
                      <a:endParaRPr lang="es-CO" sz="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COMPROMISO</a:t>
                      </a:r>
                      <a:endParaRPr lang="es-CO" sz="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EJECUCIÓN NIVEL COMPROMISO</a:t>
                      </a:r>
                      <a:endParaRPr lang="es-CO" sz="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OBLIGACION</a:t>
                      </a:r>
                      <a:endParaRPr lang="es-CO" sz="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EJECUCIÓN EFECTIVA</a:t>
                      </a:r>
                      <a:endParaRPr lang="es-CO" sz="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PAGOS</a:t>
                      </a:r>
                      <a:endParaRPr lang="es-CO" sz="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EJECUCIÓN NIVEL PAGOS</a:t>
                      </a:r>
                      <a:endParaRPr lang="es-CO" sz="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SALDO POR EJECUTAR</a:t>
                      </a:r>
                      <a:endParaRPr lang="es-CO" sz="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POR EJECUTAR</a:t>
                      </a:r>
                      <a:endParaRPr lang="es-CO" sz="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Saldos por ejecutar en Seccionales</a:t>
                      </a:r>
                      <a:endParaRPr lang="es-MX" sz="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Saldos por ejecutar NC</a:t>
                      </a:r>
                      <a:endParaRPr lang="es-CO" sz="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963510"/>
                  </a:ext>
                </a:extLst>
              </a:tr>
              <a:tr h="233281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URNA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4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FORTALECIMIENTO DE LA UNIDAD DE REGISTRO NACIONAL DE ABOGADOS Y AUXILIARES DE LA JUSTICIA, SISTEMAS DE CONTROL E INFORMACIÓN NACIONAL</a:t>
                      </a:r>
                      <a:endParaRPr lang="es-MX" sz="4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C-2701-0800-21-20111D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12.253,4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11.651,05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95,1%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9.297,70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75,9%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9.297,70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75,9%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602,37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251356"/>
                  </a:ext>
                </a:extLst>
              </a:tr>
              <a:tr h="196554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GPE DE INFRAESTRUCTURA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4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CONSTRUCCIÓN Y DOTACIÓN DEL PALACIO DE JUSTICIA DE   MEDELLÍN</a:t>
                      </a:r>
                      <a:endParaRPr lang="es-MX" sz="4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C-2701-0800-23-20111D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37.100,0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37.100,00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807319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GPE DE INFRAESTRUCTURA- UND INFRAEST.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4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CONSTRUCCIÓN Y DOTACIÓN DE INFRAESTRUCTURA FÍSICA ASOCIADA A LA PRESTACIÓN DEL SERVICIO DE JUSTICIA A NIVEL NACIONAL</a:t>
                      </a:r>
                      <a:endParaRPr lang="es-MX" sz="4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C-2701-0800-25-20111D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32.332,0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28.976,98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89,6%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3.273,91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3.273,91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3.355,00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10,4%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1.155,00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573559"/>
                  </a:ext>
                </a:extLst>
              </a:tr>
              <a:tr h="376015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ESCUELA JUDICIAL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4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FORMACIÓN Y CAPACITACIÓN EN COMPETENCIAS JUDICIALES Y ORGANIZACIONALES A LOS FUNCIONARIOS, EMPLEADOS, PERSONAL ADMINISTRATIVO DE LA RAMA JUDICIAL, JUECES DE PAZ Y AUTORIDADES INDÍGENAS A NIVEL   NACIONAL</a:t>
                      </a:r>
                      <a:endParaRPr lang="es-MX" sz="4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C-2701-0800-29-20111D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4.196,3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4.196,29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4.196,29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340979"/>
                  </a:ext>
                </a:extLst>
              </a:tr>
              <a:tr h="239282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UNIDAD DE TRANSFORMACIÓN DIGITAL E INFORMATICA</a:t>
                      </a:r>
                      <a:endParaRPr lang="es-MX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4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TRANSFORMACIÓN DIGITAL DE LA RAMA JUDICIAL NACIONAL</a:t>
                      </a:r>
                      <a:endParaRPr lang="es-MX" sz="4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C-2701-0800-36-20111A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115.470,6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115.248,54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87.217,20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75,5%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87.217,20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75,5%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222,10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222,10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011812"/>
                  </a:ext>
                </a:extLst>
              </a:tr>
              <a:tr h="240279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GPE DE INFRAEST.- UND INFRAEST. - ADTIVA - OSEG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4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MODERNIZACIÓN DE LA INFRAESTRUCTURA FÍSICA DE LA RAMA JUDICIAL COMO INSTRUMENTO ESTRATÉGICO DE ACCESO A LA JUSTICIA A NIVEL NACIONAL</a:t>
                      </a:r>
                      <a:endParaRPr lang="es-MX" sz="4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C-2701-0800-37-20111D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330.537,6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91.317,17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27,6%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20.779,18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20.775,30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239.220,39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72,4%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48.435,84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190.784,54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225122"/>
                  </a:ext>
                </a:extLst>
              </a:tr>
              <a:tr h="318187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UNIDAD DE ANALISIS Y DESARROLLO ESTADISTICO</a:t>
                      </a:r>
                      <a:endParaRPr lang="es-MX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4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FORTALECIMIENTO DEL SISTEMA DE GOBIERNO BASADO EN EVIDENCIA PARA UNA GOBERNANZA CONFIABLE Y GERENCIAL DE LA RAMA JUDICIAL A NIVEL  NACIONAL</a:t>
                      </a:r>
                      <a:endParaRPr lang="es-MX" sz="4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C-2701-0800-38-20111D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8.600,0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1.256,22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14,6%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2,86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2,86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7.343,78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85,4%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379,44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911768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UND RRRHH - CARRERA JUDICIAL - ESCUELA JUDICIAL - OSEG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4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MEJORAMIENTO DE LA GESTIÓN DEL TALENTO HUMANO PARA FORTALECER LA INTEGRIDAD, EL CONOCIMIENTO, EL BIENESTAR Y LA SEGURIDAD A NIVEL  NACIONAL</a:t>
                      </a:r>
                      <a:endParaRPr lang="es-MX" sz="4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C-2701-0800-39-20111D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85.454,3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64.879,31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75,9%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19.106,89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18.564,51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21,7%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20.575,02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24,1%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2.731,41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17.843,61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874592"/>
                  </a:ext>
                </a:extLst>
              </a:tr>
              <a:tr h="273466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UNIDAD DE TRANSF. DIGITAL E INFORMATICA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4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 FORTALECIMIENTO DE LOS SERVICIOS DIGITALES Y DE TECNOLOGÍA PARA LA TRANSFORMACIÓN DIGITAL DE LA RAMA JUDICIAL A NIVEL  NACIONAL</a:t>
                      </a:r>
                      <a:endParaRPr lang="es-MX" sz="4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C-2701-0800-40-20111A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315.714,7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140.815,10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44,6%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67.325,80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67.319,12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174.899,59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55,4%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71.873,42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99.026,17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914719"/>
                  </a:ext>
                </a:extLst>
              </a:tr>
              <a:tr h="311601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CENTRO DE DOCUMENTACION - OFICINA DE COMUNICACIONES Y UDAE</a:t>
                      </a:r>
                      <a:endParaRPr lang="es-MX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4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FORTALECIMIENTO DE MECANISMOS DE JUSTICIA ABIERTA Y GESTIÓN DE LA CALIDAD – SIGCMA- DE LA RAMA JUDICIAL A NIVEL NACIONAL</a:t>
                      </a:r>
                      <a:endParaRPr lang="es-MX" sz="4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C-2701-0800-41-20111D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16.060,0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7.757,66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48,3%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1.272,76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1.272,76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8.302,34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51,7%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540,07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1.765,51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546688"/>
                  </a:ext>
                </a:extLst>
              </a:tr>
              <a:tr h="151402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BID</a:t>
                      </a:r>
                      <a:endParaRPr lang="es-CO" sz="600" b="0" i="0" u="none" strike="noStrike" dirty="0">
                        <a:solidFill>
                          <a:srgbClr val="FF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4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TRANSFORMACIÓN DIGITAL DE LA RAMA JUDICIAL NACIONAL</a:t>
                      </a:r>
                      <a:endParaRPr lang="es-MX" sz="4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BID</a:t>
                      </a:r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190.972,9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62.429,45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32,7%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18.026,22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17.976,83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128.543,47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67,3%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128.543,47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741764"/>
                  </a:ext>
                </a:extLst>
              </a:tr>
              <a:tr h="282397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600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 </a:t>
                      </a:r>
                      <a:endParaRPr lang="es-CO" sz="6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600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 </a:t>
                      </a:r>
                      <a:endParaRPr lang="es-CO" sz="6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TOTAL GENERAL</a:t>
                      </a:r>
                      <a:endParaRPr lang="es-CO" sz="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1.148.691,8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561.431,47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48,9%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226.302,53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19,7%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225.700,21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19,6%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587.260,35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51,1%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123.580,74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443.916,14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594668"/>
                  </a:ext>
                </a:extLst>
              </a:tr>
            </a:tbl>
          </a:graphicData>
        </a:graphic>
      </p:graphicFrame>
      <p:sp>
        <p:nvSpPr>
          <p:cNvPr id="13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82399" y="1116373"/>
            <a:ext cx="10269703" cy="507831"/>
          </a:xfrm>
        </p:spPr>
        <p:txBody>
          <a:bodyPr/>
          <a:lstStyle/>
          <a:p>
            <a:r>
              <a:rPr lang="es-MX" sz="2000" b="1" dirty="0">
                <a:solidFill>
                  <a:schemeClr val="tx1"/>
                </a:solidFill>
              </a:rPr>
              <a:t>Ejecución Proyectos de Inversión a </a:t>
            </a:r>
            <a:r>
              <a:rPr lang="es-MX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Octubre </a:t>
            </a:r>
            <a:r>
              <a:rPr lang="es-MX" sz="2000" b="1" dirty="0">
                <a:solidFill>
                  <a:schemeClr val="tx1"/>
                </a:solidFill>
              </a:rPr>
              <a:t>  de  2024</a:t>
            </a:r>
            <a:endParaRPr lang="es-CO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257239"/>
      </p:ext>
    </p:extLst>
  </p:cSld>
  <p:clrMapOvr>
    <a:masterClrMapping/>
  </p:clrMapOvr>
</p:sld>
</file>

<file path=ppt/theme/theme1.xml><?xml version="1.0" encoding="utf-8"?>
<a:theme xmlns:a="http://schemas.openxmlformats.org/drawingml/2006/main" name="RAMA JUDICI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MA JUDICIAL" id="{A537A6A8-A6C1-4C15-A47A-F92678E4C83A}" vid="{22E0BF93-5FA2-4EF1-9759-AD2A2A8714B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A5061E6275D4C4BB33B2BD4A91C79C2" ma:contentTypeVersion="14" ma:contentTypeDescription="Crear nuevo documento." ma:contentTypeScope="" ma:versionID="90bac4ab7d55814a8b9773bf0ece79c3">
  <xsd:schema xmlns:xsd="http://www.w3.org/2001/XMLSchema" xmlns:xs="http://www.w3.org/2001/XMLSchema" xmlns:p="http://schemas.microsoft.com/office/2006/metadata/properties" xmlns:ns3="fbf56f25-cbbb-4cbe-ae8a-427ea759e049" xmlns:ns4="28603d8a-9efa-47f7-9310-b65af995be84" targetNamespace="http://schemas.microsoft.com/office/2006/metadata/properties" ma:root="true" ma:fieldsID="be428834057d07684b67780596c67a61" ns3:_="" ns4:_="">
    <xsd:import namespace="fbf56f25-cbbb-4cbe-ae8a-427ea759e049"/>
    <xsd:import namespace="28603d8a-9efa-47f7-9310-b65af995be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56f25-cbbb-4cbe-ae8a-427ea759e0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603d8a-9efa-47f7-9310-b65af995be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bf56f25-cbbb-4cbe-ae8a-427ea759e049" xsi:nil="true"/>
  </documentManagement>
</p:properties>
</file>

<file path=customXml/itemProps1.xml><?xml version="1.0" encoding="utf-8"?>
<ds:datastoreItem xmlns:ds="http://schemas.openxmlformats.org/officeDocument/2006/customXml" ds:itemID="{3EF0B908-31D0-409D-97E6-A767397F4C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57436A-808B-4DC6-9FB3-EB6A7D463E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f56f25-cbbb-4cbe-ae8a-427ea759e049"/>
    <ds:schemaRef ds:uri="28603d8a-9efa-47f7-9310-b65af995be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FC8DA5-2E41-45E5-9502-5D149498A042}">
  <ds:schemaRefs>
    <ds:schemaRef ds:uri="http://schemas.microsoft.com/office/2006/documentManagement/types"/>
    <ds:schemaRef ds:uri="http://schemas.openxmlformats.org/package/2006/metadata/core-properties"/>
    <ds:schemaRef ds:uri="fbf56f25-cbbb-4cbe-ae8a-427ea759e049"/>
    <ds:schemaRef ds:uri="http://purl.org/dc/dcmitype/"/>
    <ds:schemaRef ds:uri="http://schemas.microsoft.com/office/infopath/2007/PartnerControls"/>
    <ds:schemaRef ds:uri="http://purl.org/dc/elements/1.1/"/>
    <ds:schemaRef ds:uri="28603d8a-9efa-47f7-9310-b65af995be84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11048</TotalTime>
  <Words>2615</Words>
  <Application>Microsoft Office PowerPoint</Application>
  <PresentationFormat>Panorámica</PresentationFormat>
  <Paragraphs>1333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9" baseType="lpstr">
      <vt:lpstr>Montserrat Medium</vt:lpstr>
      <vt:lpstr>Calibri</vt:lpstr>
      <vt:lpstr>Arial</vt:lpstr>
      <vt:lpstr>Montserrat SemiBold</vt:lpstr>
      <vt:lpstr>Arial Narrow</vt:lpstr>
      <vt:lpstr>Times New Roman</vt:lpstr>
      <vt:lpstr>Calibri Light</vt:lpstr>
      <vt:lpstr>Montserrat</vt:lpstr>
      <vt:lpstr>Montserrat Light</vt:lpstr>
      <vt:lpstr>Trebuchet MS</vt:lpstr>
      <vt:lpstr>RAMA JUDICIAL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Carlos Adolfo Venegas Betancourt</dc:creator>
  <cp:keywords/>
  <dc:description/>
  <cp:lastModifiedBy>Yilber  Amado Gutierrez</cp:lastModifiedBy>
  <cp:revision>715</cp:revision>
  <cp:lastPrinted>2024-09-02T22:27:36Z</cp:lastPrinted>
  <dcterms:created xsi:type="dcterms:W3CDTF">2022-07-27T10:12:18Z</dcterms:created>
  <dcterms:modified xsi:type="dcterms:W3CDTF">2024-11-01T22:31:01Z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0x010100AA5061E6275D4C4BB33B2BD4A91C79C2</vt:lpwstr>
  </property>
</Properties>
</file>