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21"/>
  </p:notesMasterIdLst>
  <p:sldIdLst>
    <p:sldId id="256" r:id="rId5"/>
    <p:sldId id="501" r:id="rId6"/>
    <p:sldId id="496" r:id="rId7"/>
    <p:sldId id="461" r:id="rId8"/>
    <p:sldId id="491" r:id="rId9"/>
    <p:sldId id="478" r:id="rId10"/>
    <p:sldId id="482" r:id="rId11"/>
    <p:sldId id="484" r:id="rId12"/>
    <p:sldId id="489" r:id="rId13"/>
    <p:sldId id="468" r:id="rId14"/>
    <p:sldId id="499" r:id="rId15"/>
    <p:sldId id="469" r:id="rId16"/>
    <p:sldId id="470" r:id="rId17"/>
    <p:sldId id="472" r:id="rId18"/>
    <p:sldId id="471" r:id="rId19"/>
    <p:sldId id="500" r:id="rId20"/>
  </p:sldIdLst>
  <p:sldSz cx="12192000" cy="6858000"/>
  <p:notesSz cx="7004050" cy="92964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Light" panose="00000400000000000000" pitchFamily="2" charset="0"/>
      <p:regular r:id="rId30"/>
      <p:italic r:id="rId31"/>
    </p:embeddedFont>
    <p:embeddedFont>
      <p:font typeface="Montserrat Medium" panose="00000600000000000000" pitchFamily="2" charset="0"/>
      <p:regular r:id="rId32"/>
      <p: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501"/>
            <p14:sldId id="496"/>
            <p14:sldId id="461"/>
            <p14:sldId id="491"/>
            <p14:sldId id="478"/>
            <p14:sldId id="482"/>
            <p14:sldId id="484"/>
            <p14:sldId id="489"/>
            <p14:sldId id="468"/>
            <p14:sldId id="499"/>
            <p14:sldId id="469"/>
            <p14:sldId id="470"/>
            <p14:sldId id="472"/>
            <p14:sldId id="471"/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7FC44-85B4-4C04-8E04-5AFD7EF6CEE2}" v="17" dt="2025-09-01T14:00:03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9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eonidas Hernandez Malagon" userId="a6f271d5-185a-455c-b678-8fca19a3d8d9" providerId="ADAL" clId="{CD55673E-EB3C-4D43-8012-9917415B9E62}"/>
    <pc:docChg chg="custSel modSld">
      <pc:chgData name="William Leonidas Hernandez Malagon" userId="a6f271d5-185a-455c-b678-8fca19a3d8d9" providerId="ADAL" clId="{CD55673E-EB3C-4D43-8012-9917415B9E62}" dt="2025-09-01T17:30:41.458" v="28" actId="1076"/>
      <pc:docMkLst>
        <pc:docMk/>
      </pc:docMkLst>
      <pc:sldChg chg="modSp">
        <pc:chgData name="William Leonidas Hernandez Malagon" userId="a6f271d5-185a-455c-b678-8fca19a3d8d9" providerId="ADAL" clId="{CD55673E-EB3C-4D43-8012-9917415B9E62}" dt="2025-09-01T13:37:03.481" v="0"/>
        <pc:sldMkLst>
          <pc:docMk/>
          <pc:sldMk cId="3109147177" sldId="256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109147177" sldId="256"/>
            <ac:spMk id="3" creationId="{B3C7FADB-DCAF-93F3-682F-F5AE428EC06B}"/>
          </ac:spMkLst>
        </pc:spChg>
      </pc:sldChg>
      <pc:sldChg chg="modSp mod">
        <pc:chgData name="William Leonidas Hernandez Malagon" userId="a6f271d5-185a-455c-b678-8fca19a3d8d9" providerId="ADAL" clId="{CD55673E-EB3C-4D43-8012-9917415B9E62}" dt="2025-09-01T13:48:24.625" v="5" actId="242"/>
        <pc:sldMkLst>
          <pc:docMk/>
          <pc:sldMk cId="947691038" sldId="461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947691038" sldId="461"/>
            <ac:spMk id="8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3:48:24.625" v="5" actId="242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modSp mod">
        <pc:chgData name="William Leonidas Hernandez Malagon" userId="a6f271d5-185a-455c-b678-8fca19a3d8d9" providerId="ADAL" clId="{CD55673E-EB3C-4D43-8012-9917415B9E62}" dt="2025-09-01T13:53:07.835" v="14" actId="255"/>
        <pc:sldMkLst>
          <pc:docMk/>
          <pc:sldMk cId="2613276781" sldId="468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2613276781" sldId="468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3:53:07.835" v="14" actId="255"/>
          <ac:graphicFrameMkLst>
            <pc:docMk/>
            <pc:sldMk cId="2613276781" sldId="468"/>
            <ac:graphicFrameMk id="3" creationId="{B240CA0B-E1D6-0F95-3806-D7AB28B532A3}"/>
          </ac:graphicFrameMkLst>
        </pc:graphicFrameChg>
      </pc:sldChg>
      <pc:sldChg chg="modSp">
        <pc:chgData name="William Leonidas Hernandez Malagon" userId="a6f271d5-185a-455c-b678-8fca19a3d8d9" providerId="ADAL" clId="{CD55673E-EB3C-4D43-8012-9917415B9E62}" dt="2025-09-01T13:37:03.481" v="0"/>
        <pc:sldMkLst>
          <pc:docMk/>
          <pc:sldMk cId="2215501645" sldId="469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2215501645" sldId="469"/>
            <ac:spMk id="2" creationId="{00000000-0000-0000-0000-000000000000}"/>
          </ac:spMkLst>
        </pc:spChg>
      </pc:sldChg>
      <pc:sldChg chg="modSp mod">
        <pc:chgData name="William Leonidas Hernandez Malagon" userId="a6f271d5-185a-455c-b678-8fca19a3d8d9" providerId="ADAL" clId="{CD55673E-EB3C-4D43-8012-9917415B9E62}" dt="2025-09-01T13:58:45.693" v="20" actId="255"/>
        <pc:sldMkLst>
          <pc:docMk/>
          <pc:sldMk cId="132265351" sldId="470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132265351" sldId="470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3:58:45.693" v="20" actId="255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CD55673E-EB3C-4D43-8012-9917415B9E62}" dt="2025-09-01T14:00:07.173" v="24" actId="255"/>
        <pc:sldMkLst>
          <pc:docMk/>
          <pc:sldMk cId="3040075847" sldId="471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040075847" sldId="471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4:00:07.173" v="24" actId="255"/>
          <ac:graphicFrameMkLst>
            <pc:docMk/>
            <pc:sldMk cId="3040075847" sldId="471"/>
            <ac:graphicFrameMk id="2" creationId="{7F090E83-293B-4F62-8004-C81DDB42648E}"/>
          </ac:graphicFrameMkLst>
        </pc:graphicFrameChg>
      </pc:sldChg>
      <pc:sldChg chg="modSp">
        <pc:chgData name="William Leonidas Hernandez Malagon" userId="a6f271d5-185a-455c-b678-8fca19a3d8d9" providerId="ADAL" clId="{CD55673E-EB3C-4D43-8012-9917415B9E62}" dt="2025-09-01T13:59:02.214" v="21"/>
        <pc:sldMkLst>
          <pc:docMk/>
          <pc:sldMk cId="3720553667" sldId="472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720553667" sldId="472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CD55673E-EB3C-4D43-8012-9917415B9E62}" dt="2025-09-01T13:59:02.214" v="21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CD55673E-EB3C-4D43-8012-9917415B9E62}" dt="2025-09-01T13:48:46.741" v="6"/>
        <pc:sldMkLst>
          <pc:docMk/>
          <pc:sldMk cId="4278455328" sldId="478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4278455328" sldId="478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CD55673E-EB3C-4D43-8012-9917415B9E62}" dt="2025-09-01T13:48:46.741" v="6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CD55673E-EB3C-4D43-8012-9917415B9E62}" dt="2025-09-01T13:50:25.314" v="8" actId="255"/>
        <pc:sldMkLst>
          <pc:docMk/>
          <pc:sldMk cId="458743938" sldId="482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458743938" sldId="482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3:50:25.314" v="8" actId="255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CD55673E-EB3C-4D43-8012-9917415B9E62}" dt="2025-09-01T13:50:42.442" v="9"/>
        <pc:sldMkLst>
          <pc:docMk/>
          <pc:sldMk cId="3550577705" sldId="484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550577705" sldId="484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CD55673E-EB3C-4D43-8012-9917415B9E62}" dt="2025-09-01T13:50:42.442" v="9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modSp mod">
        <pc:chgData name="William Leonidas Hernandez Malagon" userId="a6f271d5-185a-455c-b678-8fca19a3d8d9" providerId="ADAL" clId="{CD55673E-EB3C-4D43-8012-9917415B9E62}" dt="2025-09-01T13:51:35.007" v="12" actId="255"/>
        <pc:sldMkLst>
          <pc:docMk/>
          <pc:sldMk cId="1655257239" sldId="489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1655257239" sldId="489"/>
            <ac:spMk id="13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3:51:35.007" v="12" actId="255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CD55673E-EB3C-4D43-8012-9917415B9E62}" dt="2025-09-01T13:47:46.804" v="3" actId="242"/>
        <pc:sldMkLst>
          <pc:docMk/>
          <pc:sldMk cId="3719691446" sldId="496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719691446" sldId="496"/>
            <ac:spMk id="25" creationId="{B2ED2E3F-14DA-0791-F859-A9C0988B9131}"/>
          </ac:spMkLst>
        </pc:spChg>
        <pc:graphicFrameChg chg="mod modGraphic">
          <ac:chgData name="William Leonidas Hernandez Malagon" userId="a6f271d5-185a-455c-b678-8fca19a3d8d9" providerId="ADAL" clId="{CD55673E-EB3C-4D43-8012-9917415B9E62}" dt="2025-09-01T13:47:46.804" v="3" actId="242"/>
          <ac:graphicFrameMkLst>
            <pc:docMk/>
            <pc:sldMk cId="3719691446" sldId="496"/>
            <ac:graphicFrameMk id="2" creationId="{2F43EC8D-EE96-26C9-F3B9-AC6578FE1B2B}"/>
          </ac:graphicFrameMkLst>
        </pc:graphicFrameChg>
      </pc:sldChg>
      <pc:sldChg chg="modSp">
        <pc:chgData name="William Leonidas Hernandez Malagon" userId="a6f271d5-185a-455c-b678-8fca19a3d8d9" providerId="ADAL" clId="{CD55673E-EB3C-4D43-8012-9917415B9E62}" dt="2025-09-01T13:37:03.481" v="0"/>
        <pc:sldMkLst>
          <pc:docMk/>
          <pc:sldMk cId="3856876497" sldId="497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856876497" sldId="497"/>
            <ac:spMk id="8" creationId="{2A3E7ADB-CD6D-B61B-B31B-280EB3DEFC50}"/>
          </ac:spMkLst>
        </pc:spChg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856876497" sldId="497"/>
            <ac:spMk id="25" creationId="{C82CE329-BD49-C022-5C95-C1B5EE6E7DCB}"/>
          </ac:spMkLst>
        </pc:spChg>
      </pc:sldChg>
      <pc:sldChg chg="addSp delSp modSp mod">
        <pc:chgData name="William Leonidas Hernandez Malagon" userId="a6f271d5-185a-455c-b678-8fca19a3d8d9" providerId="ADAL" clId="{CD55673E-EB3C-4D43-8012-9917415B9E62}" dt="2025-09-01T13:58:07.685" v="18" actId="1076"/>
        <pc:sldMkLst>
          <pc:docMk/>
          <pc:sldMk cId="187401415" sldId="499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187401415" sldId="499"/>
            <ac:spMk id="13" creationId="{A2B88BA3-3CB9-AE79-A9B7-9F56035A00C6}"/>
          </ac:spMkLst>
        </pc:spChg>
        <pc:picChg chg="add mod">
          <ac:chgData name="William Leonidas Hernandez Malagon" userId="a6f271d5-185a-455c-b678-8fca19a3d8d9" providerId="ADAL" clId="{CD55673E-EB3C-4D43-8012-9917415B9E62}" dt="2025-09-01T13:58:07.685" v="18" actId="1076"/>
          <ac:picMkLst>
            <pc:docMk/>
            <pc:sldMk cId="187401415" sldId="499"/>
            <ac:picMk id="5" creationId="{385DC276-911C-80DC-C9EC-2951A083DBC3}"/>
          </ac:picMkLst>
        </pc:picChg>
        <pc:picChg chg="del">
          <ac:chgData name="William Leonidas Hernandez Malagon" userId="a6f271d5-185a-455c-b678-8fca19a3d8d9" providerId="ADAL" clId="{CD55673E-EB3C-4D43-8012-9917415B9E62}" dt="2025-09-01T13:57:58.431" v="15" actId="478"/>
          <ac:picMkLst>
            <pc:docMk/>
            <pc:sldMk cId="187401415" sldId="499"/>
            <ac:picMk id="6" creationId="{6A8691CB-2630-82E3-0805-E87DC6B5FFAB}"/>
          </ac:picMkLst>
        </pc:picChg>
      </pc:sldChg>
      <pc:sldChg chg="addSp delSp modSp mod">
        <pc:chgData name="William Leonidas Hernandez Malagon" userId="a6f271d5-185a-455c-b678-8fca19a3d8d9" providerId="ADAL" clId="{CD55673E-EB3C-4D43-8012-9917415B9E62}" dt="2025-09-01T17:30:41.458" v="28" actId="1076"/>
        <pc:sldMkLst>
          <pc:docMk/>
          <pc:sldMk cId="3194287822" sldId="500"/>
        </pc:sldMkLst>
        <pc:spChg chg="mod">
          <ac:chgData name="William Leonidas Hernandez Malagon" userId="a6f271d5-185a-455c-b678-8fca19a3d8d9" providerId="ADAL" clId="{CD55673E-EB3C-4D43-8012-9917415B9E62}" dt="2025-09-01T13:37:03.481" v="0"/>
          <ac:spMkLst>
            <pc:docMk/>
            <pc:sldMk cId="3194287822" sldId="500"/>
            <ac:spMk id="11" creationId="{8F745F37-B517-6851-AF6D-9952CFD29356}"/>
          </ac:spMkLst>
        </pc:spChg>
        <pc:picChg chg="del">
          <ac:chgData name="William Leonidas Hernandez Malagon" userId="a6f271d5-185a-455c-b678-8fca19a3d8d9" providerId="ADAL" clId="{CD55673E-EB3C-4D43-8012-9917415B9E62}" dt="2025-09-01T17:30:34.097" v="25" actId="478"/>
          <ac:picMkLst>
            <pc:docMk/>
            <pc:sldMk cId="3194287822" sldId="500"/>
            <ac:picMk id="5" creationId="{EA24FF7D-1EC1-543B-4CFC-309D097A8570}"/>
          </ac:picMkLst>
        </pc:picChg>
        <pc:picChg chg="add mod">
          <ac:chgData name="William Leonidas Hernandez Malagon" userId="a6f271d5-185a-455c-b678-8fca19a3d8d9" providerId="ADAL" clId="{CD55673E-EB3C-4D43-8012-9917415B9E62}" dt="2025-09-01T17:30:41.458" v="28" actId="1076"/>
          <ac:picMkLst>
            <pc:docMk/>
            <pc:sldMk cId="3194287822" sldId="500"/>
            <ac:picMk id="6" creationId="{C7C8C459-FD43-E5ED-0AF9-C8D90644595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ernanm\OneDrive%20-%20Consejo%20Superior%20de%20la%20Judicatura\Documentos\1.1.%20%20%20Ejecucion%20Presupuestal%20Gastos\15.%20Ejecucion%20Presupuestal%202025\Ejecucion%20Vigencia%202025%20y%20reserva%202024\Ejecucion%20junio%20vigencia%202025%20y%20Reserva%202024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7921546434383"/>
          <c:y val="0.19907686839648095"/>
          <c:w val="0.63680808182855697"/>
          <c:h val="0.7998829416646748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CE-4F9E-B89D-CE9E3E36F1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CE-4F9E-B89D-CE9E3E36F18B}"/>
              </c:ext>
            </c:extLst>
          </c:dPt>
          <c:dPt>
            <c:idx val="2"/>
            <c:bubble3D val="0"/>
            <c:spPr>
              <a:solidFill>
                <a:srgbClr val="32964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CE-4F9E-B89D-CE9E3E36F1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CE-4F9E-B89D-CE9E3E36F18B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>
                <a:solidFill>
                  <a:srgbClr val="1E3C6E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8CE-4F9E-B89D-CE9E3E36F18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8CE-4F9E-B89D-CE9E3E36F18B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8CE-4F9E-B89D-CE9E3E36F18B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8CE-4F9E-B89D-CE9E3E36F18B}"/>
              </c:ext>
            </c:extLst>
          </c:dPt>
          <c:dLbls>
            <c:dLbl>
              <c:idx val="0"/>
              <c:layout>
                <c:manualLayout>
                  <c:x val="-4.199475065616797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E-4F9E-B89D-CE9E3E36F18B}"/>
                </c:ext>
              </c:extLst>
            </c:dLbl>
            <c:dLbl>
              <c:idx val="1"/>
              <c:layout>
                <c:manualLayout>
                  <c:x val="-0.20135594271188542"/>
                  <c:y val="-6.3048266609353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46678304764627"/>
                      <c:h val="0.15877078531517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CE-4F9E-B89D-CE9E3E36F18B}"/>
                </c:ext>
              </c:extLst>
            </c:dLbl>
            <c:dLbl>
              <c:idx val="2"/>
              <c:layout>
                <c:manualLayout>
                  <c:x val="-7.4809762952859238E-2"/>
                  <c:y val="-0.19520264681555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E-4F9E-B89D-CE9E3E36F18B}"/>
                </c:ext>
              </c:extLst>
            </c:dLbl>
            <c:dLbl>
              <c:idx val="3"/>
              <c:layout>
                <c:manualLayout>
                  <c:x val="-3.0059726786120719E-3"/>
                  <c:y val="-1.00401841829327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501312335958"/>
                      <c:h val="0.153019023986765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8CE-4F9E-B89D-CE9E3E36F18B}"/>
                </c:ext>
              </c:extLst>
            </c:dLbl>
            <c:dLbl>
              <c:idx val="4"/>
              <c:layout>
                <c:manualLayout>
                  <c:x val="4.6211353909193675E-2"/>
                  <c:y val="-0.14340587060725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CE-4F9E-B89D-CE9E3E36F18B}"/>
                </c:ext>
              </c:extLst>
            </c:dLbl>
            <c:dLbl>
              <c:idx val="5"/>
              <c:layout>
                <c:manualLayout>
                  <c:x val="6.3837394341454386E-3"/>
                  <c:y val="-0.1845103977387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CE-4F9E-B89D-CE9E3E36F18B}"/>
                </c:ext>
              </c:extLst>
            </c:dLbl>
            <c:dLbl>
              <c:idx val="6"/>
              <c:layout>
                <c:manualLayout>
                  <c:x val="0.13038553743774156"/>
                  <c:y val="-0.208622991604957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39107611548554"/>
                      <c:h val="0.20347394540942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8CE-4F9E-B89D-CE9E3E36F18B}"/>
                </c:ext>
              </c:extLst>
            </c:dLbl>
            <c:dLbl>
              <c:idx val="7"/>
              <c:layout>
                <c:manualLayout>
                  <c:x val="0.20513464360262035"/>
                  <c:y val="-0.13938141107051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CE-4F9E-B89D-CE9E3E36F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('EP - GASTO'!$B$7:$B$12,'EP - GASTO'!$B$15:$B$16)</c:f>
              <c:strCache>
                <c:ptCount val="8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Inversión – Fondos Especiales y Otros Recursos Tesoro </c:v>
                </c:pt>
                <c:pt idx="7">
                  <c:v>Inversión – Recursos Crédito  Externo- BID</c:v>
                </c:pt>
              </c:strCache>
            </c:strRef>
          </c:cat>
          <c:val>
            <c:numRef>
              <c:f>('EP - GASTO'!$H$7:$H$12,'EP - GASTO'!$H$15:$H$16)</c:f>
              <c:numCache>
                <c:formatCode>0.00%</c:formatCode>
                <c:ptCount val="8"/>
                <c:pt idx="0">
                  <c:v>0.70314284616804756</c:v>
                </c:pt>
                <c:pt idx="1">
                  <c:v>3.2899365098365337E-2</c:v>
                </c:pt>
                <c:pt idx="2">
                  <c:v>5.9155973909252764E-2</c:v>
                </c:pt>
                <c:pt idx="3">
                  <c:v>7.4209918699780192E-2</c:v>
                </c:pt>
                <c:pt idx="4">
                  <c:v>1.4319153822621945E-3</c:v>
                </c:pt>
                <c:pt idx="5">
                  <c:v>2.639547916667677E-3</c:v>
                </c:pt>
                <c:pt idx="6">
                  <c:v>0.11382930890259702</c:v>
                </c:pt>
                <c:pt idx="7">
                  <c:v>1.0992057581935177E-2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CE-4F9E-B89D-CE9E3E36F1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5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/>
          </a:solidFill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3/09/2025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03/09/2025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03/09/2025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85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Informe Ejecucion Presupuestal de gastos</a:t>
            </a:r>
          </a:p>
          <a:p>
            <a:pPr algn="ctr"/>
            <a:r>
              <a:rPr lang="es-ES_tradnl" sz="2000" dirty="0"/>
              <a:t>Del 1 de Enero al 31 de Agosto de 2025</a:t>
            </a:r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Agosto de 2025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0CA0B-E1D6-0F95-3806-D7AB28B53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23119"/>
              </p:ext>
            </p:extLst>
          </p:nvPr>
        </p:nvGraphicFramePr>
        <p:xfrm>
          <a:off x="1236662" y="1877384"/>
          <a:ext cx="9297226" cy="3929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429">
                  <a:extLst>
                    <a:ext uri="{9D8B030D-6E8A-4147-A177-3AD203B41FA5}">
                      <a16:colId xmlns:a16="http://schemas.microsoft.com/office/drawing/2014/main" val="3099570979"/>
                    </a:ext>
                  </a:extLst>
                </a:gridCol>
                <a:gridCol w="1060221">
                  <a:extLst>
                    <a:ext uri="{9D8B030D-6E8A-4147-A177-3AD203B41FA5}">
                      <a16:colId xmlns:a16="http://schemas.microsoft.com/office/drawing/2014/main" val="275706915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012546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4447707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351920315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109372000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3464010074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257895013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963983870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727114986"/>
                    </a:ext>
                  </a:extLst>
                </a:gridCol>
              </a:tblGrid>
              <a:tr h="2478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Nivel Central y Seccionales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por  Ejecutar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850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917.938,68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427.627,04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46,59%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145.535,41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15,85%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144.015,53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490.311,64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53,41%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67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40.079,61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26.748,61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25.961,73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22,68%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74.401,39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676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28.108,11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7.658,45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522,27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446,20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20.449,67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72,75%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18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24.749,46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14.547,47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58,78%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2.722,11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2.722,11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10.201,99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4709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17.198,18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7.555,28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1.315,13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7,65%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1.315,13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7,65%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9.642,89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56,07%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37087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16.983,83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11.717,14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1.537,15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1.537,15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5.266,69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31,01%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2845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16.412,68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13.618,78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82,98%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749,87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4,57%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484,14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2.793,90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44325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16.327,76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10.783,34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2.618,62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2.618,62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5.544,43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2724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13.110,09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2.870,51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452,35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451,09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10.239,58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78,10%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6322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12.149,83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1.615,72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5,38%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5,38%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10.534,11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86,70%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31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10.784,58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6.274,96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750,61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4.509,62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41,82%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00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10.616,01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2.671,64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25,17%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7.944,37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2172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10.080,55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4.304,65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42,70%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1.617,47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1.617,47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5.775,90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3797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10.063,99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4.157,55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1.625,13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1.625,13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5.906,45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404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9.687,25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3.083,68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719,36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7,43%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719,36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7,43%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6.603,57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68,17%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0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9.536,08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5.470,22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57,36%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377,87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377,87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4.065,86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85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9.024,93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3.671,75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40,68%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1.067,60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1.067,60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5.353,17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0666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8.757,97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2.537,21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28,97%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454,93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454,93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6.220,76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42238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8.334,86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6.943,78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1.943,16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1.943,16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1.391,08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56323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8.203,26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6.557,54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79,94%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512,61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512,61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1.645,73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7067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7.102,97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5.855,11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82,43%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1.247,86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17,57%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86576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 QUIBDO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6.846,68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1.611,70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5.234,98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76,46%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21980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5.955,03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3.171,05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2.783,98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46,75%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73011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4.121,05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73,74%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1.088,34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1.088,34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1.082,16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26,26%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6422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RIOHACHA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3.425,17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3.071,14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89,66%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355,81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355,81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354,03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10,34%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41904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600.494,20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46,19%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195.001,39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15,00%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192.304,91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14,79%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699.505,80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53,81%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7316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11F4A-1F70-4CDE-741F-C081C0DA5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EAF3248-4178-1D49-99D1-D9DB2F5BC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F856DC-9213-94F4-AE7B-8B3BFB8E1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A2B88BA3-3CB9-AE79-A9B7-9F56035A0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71712"/>
            <a:ext cx="2087769" cy="2394596"/>
          </a:xfrm>
        </p:spPr>
        <p:txBody>
          <a:bodyPr/>
          <a:lstStyle/>
          <a:p>
            <a:r>
              <a:rPr lang="es-MX" sz="2000" dirty="0"/>
              <a:t>Semáforo de Ejecución Presupuestal de Inversión – Vigencia </a:t>
            </a:r>
          </a:p>
          <a:p>
            <a:r>
              <a:rPr lang="es-MX" sz="2000" dirty="0"/>
              <a:t>a Agosto de 2025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5DC276-911C-80DC-C9EC-2951A083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37" y="1293484"/>
            <a:ext cx="6924225" cy="45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2024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Agosto de 2025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172A7-97F3-EE95-F2F7-61A79A658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Agosto de 2025 -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1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 dirty="0">
              <a:ea typeface="Times New Roman" panose="02020603050405020304" pitchFamily="18" charset="0"/>
            </a:endParaRPr>
          </a:p>
          <a:p>
            <a:endParaRPr lang="es-CO" sz="1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639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 </a:t>
                      </a:r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266.297,09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17.741,64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248.555,45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233.031,85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233.014,01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15.541,44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5,84%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26.428,60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11.849,23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14.579,37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10.418,59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10.413,80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4.165,57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87.436,41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1.319,28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86.117,12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77.028,96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76.873,98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9.243,14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10,57%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11.364,52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468,41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10.896,11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10.538,18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10.538,18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357,93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392.433,88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31.393,88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361.040,01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331.909,52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331.731,93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29.308,08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7,47%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582.848,79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1.282,44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581.566,35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405.299,75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401.178,71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180.387,64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30,95%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131.496,29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275,40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109.231,43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24.429,29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18,58%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1.106.778,96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32.951,72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1.073.827,24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846.440,70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839.702,24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234.125,00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21,15%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6CD16D-5AA5-F1ED-6384-5AC9B3EAF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Agosto de 2025 - Proyectos de Inversión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35059"/>
              </p:ext>
            </p:extLst>
          </p:nvPr>
        </p:nvGraphicFramePr>
        <p:xfrm>
          <a:off x="1363442" y="2108010"/>
          <a:ext cx="9164975" cy="277653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25.672,18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10.543,96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10.518,56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15.153,63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227.284,40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98.182,25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96.002,78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131.281,62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1.138,29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611,55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295,50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842,79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39.237,15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37.709,27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36.113,71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3.123,44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217.845,69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187.864,09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187.859,53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29.986,16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6.710,27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6.710,27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6.710,27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109.231,43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24.429,29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712.787,24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514.531,18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507.970,31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204.816,92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28,73%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FD1AEC-18DE-E5D7-8379-94E7EDC8A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Inversión 2024 a Agosto de 2025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DA593-BA7A-6CA7-5F72-FE556F99C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14</a:t>
            </a:r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090E83-293B-4F62-8004-C81DDB426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1518"/>
              </p:ext>
            </p:extLst>
          </p:nvPr>
        </p:nvGraphicFramePr>
        <p:xfrm>
          <a:off x="1909362" y="1708747"/>
          <a:ext cx="7811222" cy="433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5718">
                  <a:extLst>
                    <a:ext uri="{9D8B030D-6E8A-4147-A177-3AD203B41FA5}">
                      <a16:colId xmlns:a16="http://schemas.microsoft.com/office/drawing/2014/main" val="3596909004"/>
                    </a:ext>
                  </a:extLst>
                </a:gridCol>
                <a:gridCol w="739251">
                  <a:extLst>
                    <a:ext uri="{9D8B030D-6E8A-4147-A177-3AD203B41FA5}">
                      <a16:colId xmlns:a16="http://schemas.microsoft.com/office/drawing/2014/main" val="1188287904"/>
                    </a:ext>
                  </a:extLst>
                </a:gridCol>
                <a:gridCol w="822994">
                  <a:extLst>
                    <a:ext uri="{9D8B030D-6E8A-4147-A177-3AD203B41FA5}">
                      <a16:colId xmlns:a16="http://schemas.microsoft.com/office/drawing/2014/main" val="3570923548"/>
                    </a:ext>
                  </a:extLst>
                </a:gridCol>
                <a:gridCol w="739251">
                  <a:extLst>
                    <a:ext uri="{9D8B030D-6E8A-4147-A177-3AD203B41FA5}">
                      <a16:colId xmlns:a16="http://schemas.microsoft.com/office/drawing/2014/main" val="577570735"/>
                    </a:ext>
                  </a:extLst>
                </a:gridCol>
                <a:gridCol w="797004">
                  <a:extLst>
                    <a:ext uri="{9D8B030D-6E8A-4147-A177-3AD203B41FA5}">
                      <a16:colId xmlns:a16="http://schemas.microsoft.com/office/drawing/2014/main" val="1260029925"/>
                    </a:ext>
                  </a:extLst>
                </a:gridCol>
                <a:gridCol w="797004">
                  <a:extLst>
                    <a:ext uri="{9D8B030D-6E8A-4147-A177-3AD203B41FA5}">
                      <a16:colId xmlns:a16="http://schemas.microsoft.com/office/drawing/2014/main" val="1661943311"/>
                    </a:ext>
                  </a:extLst>
                </a:gridCol>
              </a:tblGrid>
              <a:tr h="4448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Dependencia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Reserva Vigente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Reserva Pagada (Ejecutada)                                                         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Reserva Pagada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Saldo por Utilizar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Reserva por Utilizar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22840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386.631,74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221.450,63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165.181,11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224690"/>
                  </a:ext>
                </a:extLst>
              </a:tr>
              <a:tr h="2392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24.429,29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620011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Bogota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20.118,23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19.168,26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949,97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640279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Cundinamarca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19.845,92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18.070,44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1.775,49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8,95%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1171445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Medellin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18.271,83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17.761,19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510,64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83536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11.656,70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11.656,70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976982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Bucaramanga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11.544,47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8.984,78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2.559,68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143625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Cartagena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9.897,57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9.266,94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630,63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966614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Ibague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8.814,40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8.544,62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269,79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7927450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Pererira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8.721,99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6.971,47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1.750,53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9167863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Pasto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8.020,94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8.020,94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014516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Neiva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7.525,48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7.407,70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69836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Barranquilla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7.399,75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6.880,44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92,98%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519,31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330133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Tunja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6.888,89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6.130,46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758,43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45313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Sincelejo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6.662,98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6.271,72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391,26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68307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Valledupar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6.237,64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6.235,32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4249167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Santa Marta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5.889,68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5.375,00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514,69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8,74%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22218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Popayan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5.426,61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4.942,51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484,09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5282897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Manizalez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5.420,16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5.359,21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311385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Riohacha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5.242,65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4.828,01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414,64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304616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Villavicencio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5.164,47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3.322,02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1.842,44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503983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Cucuta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4.488,70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624,02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63004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Monteria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4895767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Quibdo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4.685,15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3.683,35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21,38%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996703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Armenia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1.347,68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1.319,63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215630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712.787,24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507.970,31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71,27%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204.816,92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28,73%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4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F65BCFD-F3CC-C82F-FB2B-E41DFCDB6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849A2-0A32-890C-165D-DA7F60B33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contenido 24">
            <a:extLst>
              <a:ext uri="{FF2B5EF4-FFF2-40B4-BE49-F238E27FC236}">
                <a16:creationId xmlns:a16="http://schemas.microsoft.com/office/drawing/2014/main" id="{8F745F37-B517-6851-AF6D-9952CFD293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44859" y="1391195"/>
            <a:ext cx="2258312" cy="2484119"/>
          </a:xfrm>
        </p:spPr>
        <p:txBody>
          <a:bodyPr/>
          <a:lstStyle/>
          <a:p>
            <a:r>
              <a:rPr lang="es-MX" sz="1800" b="1" dirty="0" err="1">
                <a:solidFill>
                  <a:schemeClr val="tx1"/>
                </a:solidFill>
              </a:rPr>
              <a:t>Semaforo</a:t>
            </a:r>
            <a:r>
              <a:rPr lang="es-MX" sz="1800" b="1" dirty="0">
                <a:solidFill>
                  <a:schemeClr val="tx1"/>
                </a:solidFill>
              </a:rPr>
              <a:t> de Ejecución presupuestal Reserva Inversión  2024 a Agosto de 2025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C8C459-FD43-E5ED-0AF9-C8D90644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36" y="1293484"/>
            <a:ext cx="6686615" cy="44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8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C3856-7B8C-55CA-A4AB-6A0600474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8A774E6-0EE1-63A8-E5B7-24AB0F97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82559"/>
            <a:ext cx="9963546" cy="4589591"/>
          </a:xfrm>
          <a:prstGeom prst="rect">
            <a:avLst/>
          </a:prstGeom>
        </p:spPr>
      </p:pic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276B9B1E-60E1-412A-985A-94FA29B89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93484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02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438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9B4F-D94A-6AEC-5C33-34EEFDD5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B2ED2E3F-14DA-0791-F859-A9C0988B9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Agosto de 2025 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D0C67DE3-5C2D-CF14-DE00-611BCE5AB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AC7506-CB14-816B-C5AF-434C14ABDC37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43EC8D-EE96-26C9-F3B9-AC6578FE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246911"/>
              </p:ext>
            </p:extLst>
          </p:nvPr>
        </p:nvGraphicFramePr>
        <p:xfrm>
          <a:off x="1256963" y="1874460"/>
          <a:ext cx="9807280" cy="4288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3298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986841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19508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487272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163966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594635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872974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09102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00826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5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 Unidad Presupuestal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</a:t>
                      </a:r>
                      <a:r>
                        <a:rPr lang="es-CO" sz="10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/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Oblig. /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365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Consejo Superior de la Judicatura</a:t>
                      </a: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1.029.904,53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626.386,25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586.723,64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583.404,12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403.518,28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257.514,32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194.595,57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187.419,65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186.430,40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62.918,75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234.161,59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180.613,55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176.966,11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176.839,88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53.548,05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99.916,36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71.601,57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69.436,42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69.338,38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28.314,79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5.336.968,20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4.098.992,65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3.975.950,15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3.975.467,77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1.237.975,56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202.085,07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146.629,45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141.441,17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141.390,54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55.455,63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0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560.414,59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47,27%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168.252,78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14,19%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166.343,19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14,03%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625.104,41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52,73%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0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40.079,61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35,01%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26.748,61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23,37%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25.961,73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74.401,39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64,99%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670829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Gestión General (</a:t>
                      </a:r>
                      <a:r>
                        <a:rPr lang="es-CO" sz="1200" b="0" dirty="0" err="1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por distribuir) </a:t>
                      </a: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1.954.333,50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1.954.333,50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5.919.313,23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56,84%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5.332.938,53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51,20%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5.325.176,00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4.495.570,35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43,16%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DB1A68-1FAC-C62E-3969-9B6442F9F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69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94973"/>
              </p:ext>
            </p:extLst>
          </p:nvPr>
        </p:nvGraphicFramePr>
        <p:xfrm>
          <a:off x="969264" y="2078034"/>
          <a:ext cx="10140269" cy="3679037"/>
        </p:xfrm>
        <a:graphic>
          <a:graphicData uri="http://schemas.openxmlformats.org/drawingml/2006/table">
            <a:tbl>
              <a:tblPr/>
              <a:tblGrid>
                <a:gridCol w="2879418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  <a:endParaRPr lang="es-C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8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7.323.150,88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4.401.729,51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4.399.527,55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4.398.629,44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2.921.421,37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342.643,06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158.431,64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158.255,45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158.248,04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184.211,42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616.102,58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461.316,93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301.940,08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300.969,75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154.785,65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772.887,66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269.254,29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250.686,55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247.496,34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503.633,37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14.913,23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4.790,08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4.236,01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4.236,01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10.123,15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27.490,58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5.601,00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21.889,59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Subtotal Gastos De Funcionamiento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5.301.123,45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5.120.241,56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5.115.175,51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3.796.064,55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41,73%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560.414,59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168.252,78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166.343,19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625.104,41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  <a:endParaRPr lang="es-CO" sz="11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40.079,61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26.748,61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25.961,73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74.401,39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5.919.313,23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5.332.938,53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5.325.176,00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4.495.570,35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43,16%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Agosto de 2025 -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17E3D-66FB-82F3-F3D2-5B5948791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dirty="0"/>
              <a:t>04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2025 – Según Objeto de Gasto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97AC8B-0529-D3F1-48C7-955850EDD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05</a:t>
            </a:r>
            <a:endParaRPr lang="es-CO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BF166E2-AFDA-4D7C-9C4E-3E09A0CD5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330122"/>
              </p:ext>
            </p:extLst>
          </p:nvPr>
        </p:nvGraphicFramePr>
        <p:xfrm>
          <a:off x="3538104" y="2022130"/>
          <a:ext cx="5596659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Agosto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98859"/>
              </p:ext>
            </p:extLst>
          </p:nvPr>
        </p:nvGraphicFramePr>
        <p:xfrm>
          <a:off x="1055794" y="2482805"/>
          <a:ext cx="9995383" cy="1515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130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060393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063135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06319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</a:p>
                    <a:p>
                      <a:pPr algn="ctr" rtl="0" fontAlgn="b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compromisos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</a:t>
                      </a: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por Comprometer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1.412.534,40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924.700,00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882.544,90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62,48%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877.998,68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487.834,40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5.730.320,10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4.376.423,45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4.237.696,66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73,95%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4.237.176,83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1.353.896,65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Gestión General (</a:t>
                      </a:r>
                      <a:r>
                        <a:rPr lang="es-CO" sz="800" b="0" dirty="0" err="1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8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por distribuir)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1.954.333,50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1.954.333,50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800" b="1" u="sng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800" b="1" i="0" u="sng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5.301.123,45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58,27%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5.120.241,56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56,28%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5.115.175,51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56,23%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3.796.064,55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41,73%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E3C32-6CDD-F734-F2C8-17B7CCC6F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Agosto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79273"/>
              </p:ext>
            </p:extLst>
          </p:nvPr>
        </p:nvGraphicFramePr>
        <p:xfrm>
          <a:off x="1206976" y="1754448"/>
          <a:ext cx="9778048" cy="405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655590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1117231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766433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942693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1.412.534,40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924.700,00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65,46%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882.544,90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62,48%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877.998,68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62,16%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487.834,40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Bogotá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732.897,03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578.792,23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78,97%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556.639,05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75,95%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556.639,05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75,95%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154.104,79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Medellín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716.420,10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558.195,34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77,91%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533.562,57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74,48%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533.561,17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74,48%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158.224,76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485.090,45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386.565,19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373.082,18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373.079,63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98.525,27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417.838,18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309.956,06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303.408,97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72,61%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303.408,43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72,61%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107.882,11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25,82%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309.662,82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247.960,24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240.260,73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77,59%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240.123,62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61.702,58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279.712,74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215.215,53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211.308,07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211.307,60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64.497,21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23,06%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267.857,80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209.432,01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78,19%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203.805,80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203.795,89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58.425,79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21,81%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247.571,02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170.034,23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68,68%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166.420,37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166.408,53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77.536,79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243.008,77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170.911,27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70,33%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165.724,34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68,20%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165.400,26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68,06%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72.097,50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29,67%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Cúcuta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228.802,89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174.632,05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169.794,11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74,21%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169.779,01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74,20%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54.170,84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23,68%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216.354,87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174.343,71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80,58%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168.934,23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168.934,23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42.011,16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19,42%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Ibagué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206.241,47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156.399,80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153.946,42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153.931,40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49.841,67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24,17%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172.258,38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131.002,92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127.674,21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74,12%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127.674,21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74,12%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41.255,46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23,95%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169.066,43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119.782,30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70,85%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116.580,01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116.580,01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49.284,13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142.579,50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103.028,25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72,26%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99.930,94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99.930,94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39.551,25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27,74%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 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135.812,09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107.630,70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104.424,38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104.424,38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28.181,38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20,75%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Popayán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135.792,71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108.813,10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80,13%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106.228,16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78,23%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106.228,16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78,23%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26.979,62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Montería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132.903,59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98.212,12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92.899,42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92.899,42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34.691,47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26,10%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123.981,60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94.249,56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91.276,98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91.276,98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29.732,04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23,98%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Chocó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105.280,59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60.448,22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57,42%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58.173,99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55,26%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58.172,17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44.832,37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42,58%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97.269,13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74.934,37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71.584,26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73,59%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71.584,26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73,59%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22.334,76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88.291,73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67.292,59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65.605,06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65.605,06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20.999,14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75.626,21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58.591,65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77,48%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56.432,43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56.432,43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17.034,56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22,52%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Bloqueados /Sin asignar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1.954.333,50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1.954.333,50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5.301.123,45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58,27%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5.120.241,56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56,28%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5.115.175,51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56,23%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3.796.064,55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41,73%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0075CF-ADC3-3BFC-9282-DE57096A7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Agosto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43453"/>
              </p:ext>
            </p:extLst>
          </p:nvPr>
        </p:nvGraphicFramePr>
        <p:xfrm>
          <a:off x="1005361" y="2825356"/>
          <a:ext cx="9928134" cy="1227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194246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1039502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917.938,68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427.627,04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145.535,41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144.015,53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490.311,64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proyecto BID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40.079,61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26.748,61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25.961,73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74.401,39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267.580,32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132.787,55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22.717,37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22.327,65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134.792,77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600.494,20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46,19%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195.001,39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15,00%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192.304,91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14,79%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699.505,80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53,81%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240B03-9918-B8CE-F476-1F05C5D49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 dirty="0">
              <a:ea typeface="Times New Roman" panose="02020603050405020304" pitchFamily="18" charset="0"/>
            </a:endParaRPr>
          </a:p>
          <a:p>
            <a:endParaRPr lang="es-CO" sz="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70396"/>
              </p:ext>
            </p:extLst>
          </p:nvPr>
        </p:nvGraphicFramePr>
        <p:xfrm>
          <a:off x="1182398" y="1828420"/>
          <a:ext cx="9485603" cy="4408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389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652207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910741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44243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19780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19949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49649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463929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95669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53199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75360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19175">
                  <a:extLst>
                    <a:ext uri="{9D8B030D-6E8A-4147-A177-3AD203B41FA5}">
                      <a16:colId xmlns:a16="http://schemas.microsoft.com/office/drawing/2014/main" val="603878906"/>
                    </a:ext>
                  </a:extLst>
                </a:gridCol>
                <a:gridCol w="566978">
                  <a:extLst>
                    <a:ext uri="{9D8B030D-6E8A-4147-A177-3AD203B41FA5}">
                      <a16:colId xmlns:a16="http://schemas.microsoft.com/office/drawing/2014/main" val="4168827109"/>
                    </a:ext>
                  </a:extLst>
                </a:gridCol>
                <a:gridCol w="641335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Apropiacion Vigente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por  Ejecutar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Seccionales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NC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EXPEDICIÓN DE LICENCIAS, TARJETA PROFESIONAL Y CARNETS 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4.944,11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99,71%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4.944,11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99,71%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 DE JUSTICIA CONSTRUIDOS Y DOTADOS - CONSTRUCCIÓN Y DOTACIÓN DEL PALACIO DE JUSTICIA DE   MEDELLÍN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63,64%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36,36%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PALACIOS DE JUSTICIA CONSTRUIDOS Y DOTADOS - CONSTRUCCIÓN Y DOTACIÓN DE INFRAESTRUCTURA FÍSICA ASOCIADA A LA PRESTACIÓN DEL SERVICIO DE JUSTICIA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17.334,59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1.985,79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1.985,79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 - UIF -UND ADTIVA - 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 CONSTRUIDOS Y DOTADOS - MODERNIZACIÓN DE LA INFRAESTRUCTURA FÍSICA DE LA RAMA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399.100,33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148.971,07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37,33%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44.432,14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11,13%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44.275,24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11,09%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250.129,26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62,67%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124.248,73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125.880,53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DOCUMENTOS DE INVESTIGACIÓN - FORTALECIMIENTO DEL SISTEMA DE GOBIERNO BASADO EN EVIDENCIA PARA UNA GOBERNANZA CONFIABLE Y GERENCIAL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10.933,90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2.888,68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353,35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353,35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8.045,22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73,58%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8.045,22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RRHH - OSEG - UND CARJUD - EJRLB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MEJORAMIENTO DE LA GESTIÓN DEL TALENTO HUMANO PARA FORTALECER LA INTEGRIDAD, EL CONOCIMIENTO, EL BIENESTAR Y LA SEGURIDAD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139.558,57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95.173,45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68,20%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18.845,48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13,50%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17.763,31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12,73%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44.385,12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31,80%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6.526,26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37.858,86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TRANSF DIGITAL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INFORMACIÓN DE PROCESOS JUDICIALES ACTUALIZADOS - FORTALECIMIENTO DE LOS SERVICIOS DIGITALES Y DE TECNOLOGÍA PARA LA TRANSFORMACIÓN DIGITAL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516.536,59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224.612,60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43,48%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86.353,48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16,72%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85.780,02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16,61%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291.923,99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56,52%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4.017,78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287.906,21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 -URNA - CENDOJ -OF COMUNICACIONES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FORTALECIMIENTO DE MECANISMOS DE JUSTICIA ABIERTA Y GESTIÓN DE LA CALIDAD- SIGCMA-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41.931,01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31.475,61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75,07%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11.338,42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27,04%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11.241,36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26,81%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10.455,40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24,93%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10.455,40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FORTALECIMIENTO INSTITUCIONAL DEL SISTEMA DE JUSTICIA SJ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40.079,61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26.748,61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25.961,73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22,68%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74.401,39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74.401,39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600.494,20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46,19%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195.001,39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15,00%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192.304,91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14,79%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699.505,80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53,81%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209.194,16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490.311,64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Agosto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7851E8-58C9-7F83-5C76-6076580F3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Props1.xml><?xml version="1.0" encoding="utf-8"?>
<ds:datastoreItem xmlns:ds="http://schemas.openxmlformats.org/officeDocument/2006/customXml" ds:itemID="{0257436A-808B-4DC6-9FB3-EB6A7D463E94}">
  <ds:schemaRefs>
    <ds:schemaRef ds:uri="28603d8a-9efa-47f7-9310-b65af995be84"/>
    <ds:schemaRef ds:uri="fbf56f25-cbbb-4cbe-ae8a-427ea759e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C8DA5-2E41-45E5-9502-5D149498A042}">
  <ds:schemaRefs>
    <ds:schemaRef ds:uri="http://schemas.microsoft.com/office/2006/documentManagement/types"/>
    <ds:schemaRef ds:uri="fbf56f25-cbbb-4cbe-ae8a-427ea759e049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28603d8a-9efa-47f7-9310-b65af995be8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2761</Words>
  <Application>Microsoft Office PowerPoint</Application>
  <PresentationFormat>Panorámica</PresentationFormat>
  <Paragraphs>1442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Montserrat</vt:lpstr>
      <vt:lpstr>Montserrat Light</vt:lpstr>
      <vt:lpstr>Times New Roman</vt:lpstr>
      <vt:lpstr>Arial Narrow</vt:lpstr>
      <vt:lpstr>Trebuchet MS</vt:lpstr>
      <vt:lpstr>Calibri</vt:lpstr>
      <vt:lpstr>Arial</vt:lpstr>
      <vt:lpstr>Montserrat SemiBold</vt:lpstr>
      <vt:lpstr>Montserrat Medium</vt:lpstr>
      <vt:lpstr>Calibri Light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William Leonidas Hernandez Malagon</cp:lastModifiedBy>
  <cp:revision>32</cp:revision>
  <cp:lastPrinted>2025-02-07T22:36:19Z</cp:lastPrinted>
  <dcterms:created xsi:type="dcterms:W3CDTF">2022-07-27T10:12:18Z</dcterms:created>
  <dcterms:modified xsi:type="dcterms:W3CDTF">2025-09-03T22:03:26Z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