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4" r:id="rId4"/>
  </p:sldMasterIdLst>
  <p:notesMasterIdLst>
    <p:notesMasterId r:id="rId19"/>
  </p:notesMasterIdLst>
  <p:sldIdLst>
    <p:sldId id="256" r:id="rId5"/>
    <p:sldId id="496" r:id="rId6"/>
    <p:sldId id="490" r:id="rId7"/>
    <p:sldId id="461" r:id="rId8"/>
    <p:sldId id="491" r:id="rId9"/>
    <p:sldId id="478" r:id="rId10"/>
    <p:sldId id="482" r:id="rId11"/>
    <p:sldId id="484" r:id="rId12"/>
    <p:sldId id="489" r:id="rId13"/>
    <p:sldId id="468" r:id="rId14"/>
    <p:sldId id="469" r:id="rId15"/>
    <p:sldId id="470" r:id="rId16"/>
    <p:sldId id="472" r:id="rId17"/>
    <p:sldId id="471" r:id="rId18"/>
  </p:sldIdLst>
  <p:sldSz cx="12192000" cy="6858000"/>
  <p:notesSz cx="7004050" cy="9296400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Light" panose="00000400000000000000" pitchFamily="2" charset="0"/>
      <p:regular r:id="rId28"/>
      <p:italic r:id="rId29"/>
    </p:embeddedFont>
    <p:embeddedFont>
      <p:font typeface="Montserrat Medium" panose="00000600000000000000" pitchFamily="2" charset="0"/>
      <p:regular r:id="rId30"/>
      <p:italic r:id="rId31"/>
    </p:embeddedFont>
    <p:embeddedFont>
      <p:font typeface="Montserrat SemiBold" panose="00000700000000000000" pitchFamily="2" charset="0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100D44-D356-9B40-AD8E-D8DFEB3CC077}">
          <p14:sldIdLst>
            <p14:sldId id="256"/>
            <p14:sldId id="496"/>
            <p14:sldId id="490"/>
            <p14:sldId id="461"/>
            <p14:sldId id="491"/>
            <p14:sldId id="478"/>
            <p14:sldId id="482"/>
            <p14:sldId id="484"/>
            <p14:sldId id="489"/>
            <p14:sldId id="468"/>
            <p14:sldId id="469"/>
            <p14:sldId id="470"/>
            <p14:sldId id="472"/>
            <p14:sldId id="4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6E"/>
    <a:srgbClr val="0ED374"/>
    <a:srgbClr val="009999"/>
    <a:srgbClr val="F6C041"/>
    <a:srgbClr val="01ADEE"/>
    <a:srgbClr val="EE7D2D"/>
    <a:srgbClr val="002A41"/>
    <a:srgbClr val="7557C5"/>
    <a:srgbClr val="383890"/>
    <a:srgbClr val="715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DA2E91-A3B5-4421-9704-D6F7C624AB69}" v="15" dt="2025-03-03T18:12:34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Leonidas Hernandez Malagon" userId="a6f271d5-185a-455c-b678-8fca19a3d8d9" providerId="ADAL" clId="{99DA2E91-A3B5-4421-9704-D6F7C624AB69}"/>
    <pc:docChg chg="custSel modSld">
      <pc:chgData name="William Leonidas Hernandez Malagon" userId="a6f271d5-185a-455c-b678-8fca19a3d8d9" providerId="ADAL" clId="{99DA2E91-A3B5-4421-9704-D6F7C624AB69}" dt="2025-03-03T18:12:34.186" v="20"/>
      <pc:docMkLst>
        <pc:docMk/>
      </pc:docMkLst>
      <pc:sldChg chg="modSp mod">
        <pc:chgData name="William Leonidas Hernandez Malagon" userId="a6f271d5-185a-455c-b678-8fca19a3d8d9" providerId="ADAL" clId="{99DA2E91-A3B5-4421-9704-D6F7C624AB69}" dt="2025-03-03T18:06:32.185" v="19" actId="108"/>
        <pc:sldMkLst>
          <pc:docMk/>
          <pc:sldMk cId="947691038" sldId="461"/>
        </pc:sldMkLst>
        <pc:spChg chg="mod">
          <ac:chgData name="William Leonidas Hernandez Malagon" userId="a6f271d5-185a-455c-b678-8fca19a3d8d9" providerId="ADAL" clId="{99DA2E91-A3B5-4421-9704-D6F7C624AB69}" dt="2025-03-03T17:49:51.064" v="17"/>
          <ac:spMkLst>
            <pc:docMk/>
            <pc:sldMk cId="947691038" sldId="461"/>
            <ac:spMk id="8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99DA2E91-A3B5-4421-9704-D6F7C624AB69}" dt="2025-03-03T18:06:32.185" v="19" actId="108"/>
          <ac:graphicFrameMkLst>
            <pc:docMk/>
            <pc:sldMk cId="947691038" sldId="461"/>
            <ac:graphicFrameMk id="7" creationId="{17418F01-7505-4CC2-875D-5D8BEE7B3D57}"/>
          </ac:graphicFrameMkLst>
        </pc:graphicFrameChg>
      </pc:sldChg>
      <pc:sldChg chg="modSp mod">
        <pc:chgData name="William Leonidas Hernandez Malagon" userId="a6f271d5-185a-455c-b678-8fca19a3d8d9" providerId="ADAL" clId="{99DA2E91-A3B5-4421-9704-D6F7C624AB69}" dt="2025-03-03T17:49:51.064" v="17"/>
        <pc:sldMkLst>
          <pc:docMk/>
          <pc:sldMk cId="2613276781" sldId="468"/>
        </pc:sldMkLst>
        <pc:spChg chg="mod">
          <ac:chgData name="William Leonidas Hernandez Malagon" userId="a6f271d5-185a-455c-b678-8fca19a3d8d9" providerId="ADAL" clId="{99DA2E91-A3B5-4421-9704-D6F7C624AB69}" dt="2025-03-03T17:49:51.064" v="17"/>
          <ac:spMkLst>
            <pc:docMk/>
            <pc:sldMk cId="2613276781" sldId="468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99DA2E91-A3B5-4421-9704-D6F7C624AB69}" dt="2025-03-03T16:54:09.535" v="12" actId="255"/>
          <ac:graphicFrameMkLst>
            <pc:docMk/>
            <pc:sldMk cId="2613276781" sldId="468"/>
            <ac:graphicFrameMk id="3" creationId="{B240CA0B-E1D6-0F95-3806-D7AB28B532A3}"/>
          </ac:graphicFrameMkLst>
        </pc:graphicFrameChg>
      </pc:sldChg>
      <pc:sldChg chg="modSp">
        <pc:chgData name="William Leonidas Hernandez Malagon" userId="a6f271d5-185a-455c-b678-8fca19a3d8d9" providerId="ADAL" clId="{99DA2E91-A3B5-4421-9704-D6F7C624AB69}" dt="2025-03-03T17:49:51.064" v="17"/>
        <pc:sldMkLst>
          <pc:docMk/>
          <pc:sldMk cId="2215501645" sldId="469"/>
        </pc:sldMkLst>
        <pc:spChg chg="mod">
          <ac:chgData name="William Leonidas Hernandez Malagon" userId="a6f271d5-185a-455c-b678-8fca19a3d8d9" providerId="ADAL" clId="{99DA2E91-A3B5-4421-9704-D6F7C624AB69}" dt="2025-03-03T17:49:51.064" v="17"/>
          <ac:spMkLst>
            <pc:docMk/>
            <pc:sldMk cId="2215501645" sldId="469"/>
            <ac:spMk id="2" creationId="{00000000-0000-0000-0000-000000000000}"/>
          </ac:spMkLst>
        </pc:spChg>
      </pc:sldChg>
      <pc:sldChg chg="modSp">
        <pc:chgData name="William Leonidas Hernandez Malagon" userId="a6f271d5-185a-455c-b678-8fca19a3d8d9" providerId="ADAL" clId="{99DA2E91-A3B5-4421-9704-D6F7C624AB69}" dt="2025-03-03T17:49:51.064" v="17"/>
        <pc:sldMkLst>
          <pc:docMk/>
          <pc:sldMk cId="132265351" sldId="470"/>
        </pc:sldMkLst>
        <pc:spChg chg="mod">
          <ac:chgData name="William Leonidas Hernandez Malagon" userId="a6f271d5-185a-455c-b678-8fca19a3d8d9" providerId="ADAL" clId="{99DA2E91-A3B5-4421-9704-D6F7C624AB69}" dt="2025-03-03T17:49:51.064" v="17"/>
          <ac:spMkLst>
            <pc:docMk/>
            <pc:sldMk cId="132265351" sldId="470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99DA2E91-A3B5-4421-9704-D6F7C624AB69}" dt="2025-03-03T17:43:50.295" v="13"/>
          <ac:graphicFrameMkLst>
            <pc:docMk/>
            <pc:sldMk cId="132265351" sldId="470"/>
            <ac:graphicFrameMk id="3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99DA2E91-A3B5-4421-9704-D6F7C624AB69}" dt="2025-03-03T17:49:51.064" v="17"/>
        <pc:sldMkLst>
          <pc:docMk/>
          <pc:sldMk cId="3040075847" sldId="471"/>
        </pc:sldMkLst>
        <pc:spChg chg="mod">
          <ac:chgData name="William Leonidas Hernandez Malagon" userId="a6f271d5-185a-455c-b678-8fca19a3d8d9" providerId="ADAL" clId="{99DA2E91-A3B5-4421-9704-D6F7C624AB69}" dt="2025-03-03T17:49:51.064" v="17"/>
          <ac:spMkLst>
            <pc:docMk/>
            <pc:sldMk cId="3040075847" sldId="471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99DA2E91-A3B5-4421-9704-D6F7C624AB69}" dt="2025-03-03T17:45:01.921" v="16" actId="207"/>
          <ac:graphicFrameMkLst>
            <pc:docMk/>
            <pc:sldMk cId="3040075847" sldId="471"/>
            <ac:graphicFrameMk id="4" creationId="{1E755B96-8E41-E621-CFA8-CD2AB91361FB}"/>
          </ac:graphicFrameMkLst>
        </pc:graphicFrameChg>
      </pc:sldChg>
      <pc:sldChg chg="modSp">
        <pc:chgData name="William Leonidas Hernandez Malagon" userId="a6f271d5-185a-455c-b678-8fca19a3d8d9" providerId="ADAL" clId="{99DA2E91-A3B5-4421-9704-D6F7C624AB69}" dt="2025-03-03T17:49:51.064" v="17"/>
        <pc:sldMkLst>
          <pc:docMk/>
          <pc:sldMk cId="3720553667" sldId="472"/>
        </pc:sldMkLst>
        <pc:spChg chg="mod">
          <ac:chgData name="William Leonidas Hernandez Malagon" userId="a6f271d5-185a-455c-b678-8fca19a3d8d9" providerId="ADAL" clId="{99DA2E91-A3B5-4421-9704-D6F7C624AB69}" dt="2025-03-03T17:49:51.064" v="17"/>
          <ac:spMkLst>
            <pc:docMk/>
            <pc:sldMk cId="3720553667" sldId="472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99DA2E91-A3B5-4421-9704-D6F7C624AB69}" dt="2025-03-03T17:44:06.198" v="14"/>
          <ac:graphicFrameMkLst>
            <pc:docMk/>
            <pc:sldMk cId="3720553667" sldId="472"/>
            <ac:graphicFrameMk id="3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99DA2E91-A3B5-4421-9704-D6F7C624AB69}" dt="2025-03-03T17:49:51.064" v="17"/>
        <pc:sldMkLst>
          <pc:docMk/>
          <pc:sldMk cId="4278455328" sldId="478"/>
        </pc:sldMkLst>
        <pc:spChg chg="mod">
          <ac:chgData name="William Leonidas Hernandez Malagon" userId="a6f271d5-185a-455c-b678-8fca19a3d8d9" providerId="ADAL" clId="{99DA2E91-A3B5-4421-9704-D6F7C624AB69}" dt="2025-03-03T17:49:51.064" v="17"/>
          <ac:spMkLst>
            <pc:docMk/>
            <pc:sldMk cId="4278455328" sldId="478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99DA2E91-A3B5-4421-9704-D6F7C624AB69}" dt="2025-03-03T16:40:05.606" v="6"/>
          <ac:graphicFrameMkLst>
            <pc:docMk/>
            <pc:sldMk cId="4278455328" sldId="478"/>
            <ac:graphicFrameMk id="2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99DA2E91-A3B5-4421-9704-D6F7C624AB69}" dt="2025-03-03T18:12:34.186" v="20"/>
        <pc:sldMkLst>
          <pc:docMk/>
          <pc:sldMk cId="458743938" sldId="482"/>
        </pc:sldMkLst>
        <pc:spChg chg="mod">
          <ac:chgData name="William Leonidas Hernandez Malagon" userId="a6f271d5-185a-455c-b678-8fca19a3d8d9" providerId="ADAL" clId="{99DA2E91-A3B5-4421-9704-D6F7C624AB69}" dt="2025-03-03T17:49:51.064" v="17"/>
          <ac:spMkLst>
            <pc:docMk/>
            <pc:sldMk cId="458743938" sldId="482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99DA2E91-A3B5-4421-9704-D6F7C624AB69}" dt="2025-03-03T18:12:34.186" v="20"/>
          <ac:graphicFrameMkLst>
            <pc:docMk/>
            <pc:sldMk cId="458743938" sldId="482"/>
            <ac:graphicFrameMk id="4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99DA2E91-A3B5-4421-9704-D6F7C624AB69}" dt="2025-03-03T17:49:51.064" v="17"/>
        <pc:sldMkLst>
          <pc:docMk/>
          <pc:sldMk cId="3550577705" sldId="484"/>
        </pc:sldMkLst>
        <pc:spChg chg="mod">
          <ac:chgData name="William Leonidas Hernandez Malagon" userId="a6f271d5-185a-455c-b678-8fca19a3d8d9" providerId="ADAL" clId="{99DA2E91-A3B5-4421-9704-D6F7C624AB69}" dt="2025-03-03T17:49:51.064" v="17"/>
          <ac:spMkLst>
            <pc:docMk/>
            <pc:sldMk cId="3550577705" sldId="484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99DA2E91-A3B5-4421-9704-D6F7C624AB69}" dt="2025-03-03T16:40:38.322" v="8"/>
          <ac:graphicFrameMkLst>
            <pc:docMk/>
            <pc:sldMk cId="3550577705" sldId="484"/>
            <ac:graphicFrameMk id="6" creationId="{69B38837-6312-4AF7-B500-4E13C61020D0}"/>
          </ac:graphicFrameMkLst>
        </pc:graphicFrameChg>
      </pc:sldChg>
      <pc:sldChg chg="modSp mod">
        <pc:chgData name="William Leonidas Hernandez Malagon" userId="a6f271d5-185a-455c-b678-8fca19a3d8d9" providerId="ADAL" clId="{99DA2E91-A3B5-4421-9704-D6F7C624AB69}" dt="2025-03-03T17:49:51.064" v="17"/>
        <pc:sldMkLst>
          <pc:docMk/>
          <pc:sldMk cId="1655257239" sldId="489"/>
        </pc:sldMkLst>
        <pc:spChg chg="mod">
          <ac:chgData name="William Leonidas Hernandez Malagon" userId="a6f271d5-185a-455c-b678-8fca19a3d8d9" providerId="ADAL" clId="{99DA2E91-A3B5-4421-9704-D6F7C624AB69}" dt="2025-03-03T17:49:51.064" v="17"/>
          <ac:spMkLst>
            <pc:docMk/>
            <pc:sldMk cId="1655257239" sldId="489"/>
            <ac:spMk id="13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99DA2E91-A3B5-4421-9704-D6F7C624AB69}" dt="2025-03-03T16:41:09.030" v="10" actId="255"/>
          <ac:graphicFrameMkLst>
            <pc:docMk/>
            <pc:sldMk cId="1655257239" sldId="489"/>
            <ac:graphicFrameMk id="8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99DA2E91-A3B5-4421-9704-D6F7C624AB69}" dt="2025-03-03T17:49:51.064" v="17"/>
        <pc:sldMkLst>
          <pc:docMk/>
          <pc:sldMk cId="3719691446" sldId="496"/>
        </pc:sldMkLst>
        <pc:spChg chg="mod">
          <ac:chgData name="William Leonidas Hernandez Malagon" userId="a6f271d5-185a-455c-b678-8fca19a3d8d9" providerId="ADAL" clId="{99DA2E91-A3B5-4421-9704-D6F7C624AB69}" dt="2025-03-03T17:49:51.064" v="17"/>
          <ac:spMkLst>
            <pc:docMk/>
            <pc:sldMk cId="3719691446" sldId="496"/>
            <ac:spMk id="25" creationId="{B2ED2E3F-14DA-0791-F859-A9C0988B9131}"/>
          </ac:spMkLst>
        </pc:spChg>
        <pc:graphicFrameChg chg="mod modGraphic">
          <ac:chgData name="William Leonidas Hernandez Malagon" userId="a6f271d5-185a-455c-b678-8fca19a3d8d9" providerId="ADAL" clId="{99DA2E91-A3B5-4421-9704-D6F7C624AB69}" dt="2025-03-03T16:34:33.862" v="2" actId="255"/>
          <ac:graphicFrameMkLst>
            <pc:docMk/>
            <pc:sldMk cId="3719691446" sldId="496"/>
            <ac:graphicFrameMk id="2" creationId="{2F43EC8D-EE96-26C9-F3B9-AC6578FE1B2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5.%20Ejecucion%20Presupuestal%202025/Ejecucion%20Vigencia%202025%20y%20reserva%202024/Ejecucion%20enero%20vigencia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5.%20Ejecucion%20Presupuestal%202025/Ejecucion%20Vigencia%202025%20y%20reserva%202024/Ejecucion%20enero%20vigencia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44603018372704"/>
          <c:y val="0.1925812158961161"/>
          <c:w val="0.60835793963254592"/>
          <c:h val="0.79968991813450607"/>
        </c:manualLayout>
      </c:layout>
      <c:doughnutChart>
        <c:varyColors val="1"/>
        <c:ser>
          <c:idx val="0"/>
          <c:order val="0"/>
          <c:spPr>
            <a:solidFill>
              <a:srgbClr val="329646"/>
            </a:solidFill>
          </c:spPr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F9-408C-9E33-55B9D4D6D509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F9-408C-9E33-55B9D4D6D50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F9-408C-9E33-55B9D4D6D509}"/>
              </c:ext>
            </c:extLst>
          </c:dPt>
          <c:dPt>
            <c:idx val="3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F9-408C-9E33-55B9D4D6D509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F9-408C-9E33-55B9D4D6D509}"/>
              </c:ext>
            </c:extLst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4F9-408C-9E33-55B9D4D6D509}"/>
              </c:ext>
            </c:extLst>
          </c:dPt>
          <c:dPt>
            <c:idx val="6"/>
            <c:bubble3D val="0"/>
            <c:spPr>
              <a:solidFill>
                <a:srgbClr val="32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4F9-408C-9E33-55B9D4D6D509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4F9-408C-9E33-55B9D4D6D509}"/>
              </c:ext>
            </c:extLst>
          </c:dPt>
          <c:dLbls>
            <c:dLbl>
              <c:idx val="0"/>
              <c:layout>
                <c:manualLayout>
                  <c:x val="2.0192856327740753E-3"/>
                  <c:y val="-1.7300729561611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442093175853018"/>
                      <c:h val="0.15270992790273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4F9-408C-9E33-55B9D4D6D509}"/>
                </c:ext>
              </c:extLst>
            </c:dLbl>
            <c:dLbl>
              <c:idx val="1"/>
              <c:layout>
                <c:manualLayout>
                  <c:x val="0.1978909429799536"/>
                  <c:y val="-0.16639491546989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619545603674539"/>
                      <c:h val="0.14244035290680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F9-408C-9E33-55B9D4D6D509}"/>
                </c:ext>
              </c:extLst>
            </c:dLbl>
            <c:dLbl>
              <c:idx val="2"/>
              <c:layout>
                <c:manualLayout>
                  <c:x val="0.18374786032180751"/>
                  <c:y val="-7.8502245195544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893680282152232"/>
                      <c:h val="0.1429182520266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4F9-408C-9E33-55B9D4D6D509}"/>
                </c:ext>
              </c:extLst>
            </c:dLbl>
            <c:dLbl>
              <c:idx val="3"/>
              <c:layout>
                <c:manualLayout>
                  <c:x val="0.19806763285024154"/>
                  <c:y val="2.27595983080239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F9-408C-9E33-55B9D4D6D509}"/>
                </c:ext>
              </c:extLst>
            </c:dLbl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+mn-ea"/>
                        <a:cs typeface="Calibri" panose="020F0502020204030204" pitchFamily="34" charset="0"/>
                      </a:defRPr>
                    </a:pPr>
                    <a:fld id="{F25E57D0-FDDA-42D9-9893-6EC9938122A7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80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Calibri" panose="020F0502020204030204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</a:t>
                    </a:r>
                    <a:fld id="{C6EF95D6-0743-498E-A271-BE370195BBCF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80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Calibri" panose="020F0502020204030204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4F9-408C-9E33-55B9D4D6D509}"/>
                </c:ext>
              </c:extLst>
            </c:dLbl>
            <c:dLbl>
              <c:idx val="5"/>
              <c:layout>
                <c:manualLayout>
                  <c:x val="-0.17632850241545894"/>
                  <c:y val="-4.55191966160479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F9-408C-9E33-55B9D4D6D509}"/>
                </c:ext>
              </c:extLst>
            </c:dLbl>
            <c:dLbl>
              <c:idx val="6"/>
              <c:layout>
                <c:manualLayout>
                  <c:x val="2.4155540340066186E-3"/>
                  <c:y val="1.4934119628164773E-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40480809464033"/>
                      <c:h val="0.1235852161773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4F9-408C-9E33-55B9D4D6D509}"/>
                </c:ext>
              </c:extLst>
            </c:dLbl>
            <c:dLbl>
              <c:idx val="7"/>
              <c:layout>
                <c:manualLayout>
                  <c:x val="-2.4154589371980675E-3"/>
                  <c:y val="-0.206733017964551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45277492487351"/>
                      <c:h val="0.141983155507792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4F9-408C-9E33-55B9D4D6D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'[Ejecucion enero vigencia 2025 y Reserva 2024.xlsx]EP - UNIDAD'!$B$7:$B$14</c:f>
              <c:strCache>
                <c:ptCount val="8"/>
                <c:pt idx="0">
                  <c:v>Consejo Superior de la Judicatura</c:v>
                </c:pt>
                <c:pt idx="1">
                  <c:v>Corte Suprema de Justicia</c:v>
                </c:pt>
                <c:pt idx="2">
                  <c:v>Consejo de Estado</c:v>
                </c:pt>
                <c:pt idx="3">
                  <c:v>Corte Constitucional</c:v>
                </c:pt>
                <c:pt idx="4">
                  <c:v>Tribunales y Juzgados</c:v>
                </c:pt>
                <c:pt idx="5">
                  <c:v>Comision Nacional de Disciplina Judicial</c:v>
                </c:pt>
                <c:pt idx="6">
                  <c:v>Inv. Fondos Especiales y Otros</c:v>
                </c:pt>
                <c:pt idx="7">
                  <c:v>Inv. Recursos Crédito Externo BID</c:v>
                </c:pt>
              </c:strCache>
            </c:strRef>
          </c:cat>
          <c:val>
            <c:numRef>
              <c:f>'[Ejecucion enero vigencia 2025 y Reserva 2024.xlsx]EP - UNIDAD'!$H$7:$H$14</c:f>
              <c:numCache>
                <c:formatCode>0.0%</c:formatCode>
                <c:ptCount val="8"/>
                <c:pt idx="0">
                  <c:v>9.0021738115192693E-2</c:v>
                </c:pt>
                <c:pt idx="1">
                  <c:v>2.3912472386236762E-2</c:v>
                </c:pt>
                <c:pt idx="2">
                  <c:v>2.1148375230754416E-2</c:v>
                </c:pt>
                <c:pt idx="3">
                  <c:v>9.0015443086495714E-3</c:v>
                </c:pt>
                <c:pt idx="4">
                  <c:v>0.45141766737783789</c:v>
                </c:pt>
                <c:pt idx="5">
                  <c:v>1.7343003664315761E-2</c:v>
                </c:pt>
                <c:pt idx="6">
                  <c:v>0.11382930890259702</c:v>
                </c:pt>
                <c:pt idx="7">
                  <c:v>1.0992057581935177E-2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4F9-408C-9E33-55B9D4D6D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44603018372704"/>
          <c:y val="0.1925812158961161"/>
          <c:w val="0.60835793963254592"/>
          <c:h val="0.799689918134506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CD-4E23-A989-91A5CB6D36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CD-4E23-A989-91A5CB6D36A6}"/>
              </c:ext>
            </c:extLst>
          </c:dPt>
          <c:dPt>
            <c:idx val="2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CD-4E23-A989-91A5CB6D36A6}"/>
              </c:ext>
            </c:extLst>
          </c:dPt>
          <c:dPt>
            <c:idx val="3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CD-4E23-A989-91A5CB6D36A6}"/>
              </c:ext>
            </c:extLst>
          </c:dPt>
          <c:dPt>
            <c:idx val="4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CD-4E23-A989-91A5CB6D36A6}"/>
              </c:ext>
            </c:extLst>
          </c:dPt>
          <c:dPt>
            <c:idx val="5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CD-4E23-A989-91A5CB6D36A6}"/>
              </c:ext>
            </c:extLst>
          </c:dPt>
          <c:dPt>
            <c:idx val="6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CD-4E23-A989-91A5CB6D36A6}"/>
              </c:ext>
            </c:extLst>
          </c:dPt>
          <c:dPt>
            <c:idx val="7"/>
            <c:bubble3D val="0"/>
            <c:spPr>
              <a:solidFill>
                <a:srgbClr val="32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CD-4E23-A989-91A5CB6D36A6}"/>
              </c:ext>
            </c:extLst>
          </c:dPt>
          <c:dPt>
            <c:idx val="8"/>
            <c:bubble3D val="0"/>
            <c:spPr>
              <a:solidFill>
                <a:srgbClr val="AFAF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CD-4E23-A989-91A5CB6D36A6}"/>
              </c:ext>
            </c:extLst>
          </c:dPt>
          <c:dLbls>
            <c:dLbl>
              <c:idx val="0"/>
              <c:layout>
                <c:manualLayout>
                  <c:x val="-3.5727472840324265E-2"/>
                  <c:y val="-1.1557634207354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442093175853018"/>
                      <c:h val="0.15270992790273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9CD-4E23-A989-91A5CB6D36A6}"/>
                </c:ext>
              </c:extLst>
            </c:dLbl>
            <c:dLbl>
              <c:idx val="1"/>
              <c:layout>
                <c:manualLayout>
                  <c:x val="-0.1737401578123576"/>
                  <c:y val="-7.49037151538882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313328641899983"/>
                      <c:h val="0.14244044712894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9CD-4E23-A989-91A5CB6D36A6}"/>
                </c:ext>
              </c:extLst>
            </c:dLbl>
            <c:dLbl>
              <c:idx val="2"/>
              <c:layout>
                <c:manualLayout>
                  <c:x val="-0.17313677872593072"/>
                  <c:y val="-0.160069991251093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244873073140489"/>
                      <c:h val="0.14291819490114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9CD-4E23-A989-91A5CB6D36A6}"/>
                </c:ext>
              </c:extLst>
            </c:dLbl>
            <c:dLbl>
              <c:idx val="3"/>
              <c:layout>
                <c:manualLayout>
                  <c:x val="-7.1768233593062659E-3"/>
                  <c:y val="-5.76455883906271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098358622298405"/>
                      <c:h val="0.14239287695462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9CD-4E23-A989-91A5CB6D36A6}"/>
                </c:ext>
              </c:extLst>
            </c:dLbl>
            <c:dLbl>
              <c:idx val="4"/>
              <c:layout>
                <c:manualLayout>
                  <c:x val="-0.17958229058715836"/>
                  <c:y val="-0.184438994306039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49CD-4E23-A989-91A5CB6D36A6}"/>
                </c:ext>
              </c:extLst>
            </c:dLbl>
            <c:dLbl>
              <c:idx val="5"/>
              <c:layout>
                <c:manualLayout>
                  <c:x val="-1.0255065382256855E-2"/>
                  <c:y val="-0.225923439897881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CD-4E23-A989-91A5CB6D36A6}"/>
                </c:ext>
              </c:extLst>
            </c:dLbl>
            <c:dLbl>
              <c:idx val="6"/>
              <c:layout>
                <c:manualLayout>
                  <c:x val="0.16159502874518517"/>
                  <c:y val="-0.20822411542819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323921423884512"/>
                      <c:h val="0.14928673623742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9CD-4E23-A989-91A5CB6D36A6}"/>
                </c:ext>
              </c:extLst>
            </c:dLbl>
            <c:dLbl>
              <c:idx val="7"/>
              <c:layout>
                <c:manualLayout>
                  <c:x val="5.000188504009051E-2"/>
                  <c:y val="1.30641262425229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852179457307283"/>
                      <c:h val="0.22516214161754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9CD-4E23-A989-91A5CB6D36A6}"/>
                </c:ext>
              </c:extLst>
            </c:dLbl>
            <c:dLbl>
              <c:idx val="8"/>
              <c:layout>
                <c:manualLayout>
                  <c:x val="0.17229679732719003"/>
                  <c:y val="-0.16889907204222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24304806305578"/>
                      <c:h val="0.12540930170820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49CD-4E23-A989-91A5CB6D3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'[Ejecucion enero vigencia 2025 y Reserva 2024.xlsx]EP - GASTO'!$B$7:$B$12,'[Ejecucion enero vigencia 2025 y Reserva 2024.xlsx]EP - GASTO'!$B$14:$B$16</c:f>
              <c:strCache>
                <c:ptCount val="9"/>
                <c:pt idx="0">
                  <c:v>Gastos de Personal - Permanente </c:v>
                </c:pt>
                <c:pt idx="1">
                  <c:v>Gastos de Personal - Temporal </c:v>
                </c:pt>
                <c:pt idx="2">
                  <c:v>Adquisición Bienes y Servicios </c:v>
                </c:pt>
                <c:pt idx="3">
                  <c:v>Transferencias corrientes</c:v>
                </c:pt>
                <c:pt idx="4">
                  <c:v>Disminución de pasivos </c:v>
                </c:pt>
                <c:pt idx="5">
                  <c:v>Gastos por tributos, multas, sanciones e intereses de mora </c:v>
                </c:pt>
                <c:pt idx="6">
                  <c:v>Servicio de la Deuda Pública</c:v>
                </c:pt>
                <c:pt idx="7">
                  <c:v>Inversión – Fondos Especiales y Otros Recursos Tesoro </c:v>
                </c:pt>
                <c:pt idx="8">
                  <c:v>Inversión – Recursos Crédito  Externo- BID</c:v>
                </c:pt>
              </c:strCache>
            </c:strRef>
          </c:cat>
          <c:val>
            <c:numRef>
              <c:f>'[Ejecucion enero vigencia 2025 y Reserva 2024.xlsx]EP - GASTO'!$H$7:$H$12,'[Ejecucion enero vigencia 2025 y Reserva 2024.xlsx]EP - GASTO'!$H$14:$H$16</c:f>
              <c:numCache>
                <c:formatCode>0.00%</c:formatCode>
                <c:ptCount val="9"/>
                <c:pt idx="0">
                  <c:v>0.69354120259231433</c:v>
                </c:pt>
                <c:pt idx="1">
                  <c:v>3.2899365098365337E-2</c:v>
                </c:pt>
                <c:pt idx="2">
                  <c:v>5.9155973909252764E-2</c:v>
                </c:pt>
                <c:pt idx="3">
                  <c:v>8.3811562275513438E-2</c:v>
                </c:pt>
                <c:pt idx="4">
                  <c:v>1.4319153822621945E-3</c:v>
                </c:pt>
                <c:pt idx="5">
                  <c:v>2.639547916667677E-3</c:v>
                </c:pt>
                <c:pt idx="6">
                  <c:v>1.6990663410920679E-3</c:v>
                </c:pt>
                <c:pt idx="7">
                  <c:v>0.11382930890259702</c:v>
                </c:pt>
                <c:pt idx="8">
                  <c:v>1.0992057581935177E-2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9CD-4E23-A989-91A5CB6D3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r">
              <a:defRPr sz="1200"/>
            </a:lvl1pPr>
          </a:lstStyle>
          <a:p>
            <a:fld id="{2FF897CD-71F9-4604-8045-0CB51AE811E9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9" tIns="46564" rIns="93129" bIns="4656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5" y="4473893"/>
            <a:ext cx="5603240" cy="3660458"/>
          </a:xfrm>
          <a:prstGeom prst="rect">
            <a:avLst/>
          </a:prstGeom>
        </p:spPr>
        <p:txBody>
          <a:bodyPr vert="horz" lIns="93129" tIns="46564" rIns="93129" bIns="46564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r">
              <a:defRPr sz="1200"/>
            </a:lvl1pPr>
          </a:lstStyle>
          <a:p>
            <a:fld id="{B541DC60-CBDA-472C-BB41-8AEA9984B0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7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INFORME</a:t>
            </a:r>
            <a:endParaRPr lang="es-ES_trad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326468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119088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lvl="0"/>
            <a:endParaRPr lang="es-ES_trad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apertura</a:t>
            </a:r>
            <a:r>
              <a:rPr lang="en-US"/>
              <a:t> para </a:t>
            </a:r>
            <a:r>
              <a:rPr lang="en-US" err="1"/>
              <a:t>listar</a:t>
            </a:r>
            <a:r>
              <a:rPr lang="en-US"/>
              <a:t> ideas o </a:t>
            </a:r>
            <a:r>
              <a:rPr lang="en-US" err="1"/>
              <a:t>datos</a:t>
            </a:r>
            <a:endParaRPr lang="es-ES_tradnl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18143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34E610-7E6C-FF38-B04C-609E6CB81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TÍTULO DE LA PRESENTACIÓN AQUÍ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1C9934-896D-6181-CB6F-B65FB1B3F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77" y="5643966"/>
            <a:ext cx="616734" cy="828000"/>
          </a:xfrm>
          <a:prstGeom prst="rect">
            <a:avLst/>
          </a:prstGeom>
        </p:spPr>
      </p:pic>
      <p:pic>
        <p:nvPicPr>
          <p:cNvPr id="17" name="Picture 16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C05F2E9-223B-9F68-7DC4-D5B0C26DED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8" y="5643966"/>
            <a:ext cx="616129" cy="82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16DF4-F502-4DDD-0DD8-712A16FCBF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73" y="5643966"/>
            <a:ext cx="616129" cy="82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F882CD-AA78-7363-F35A-7F092152BA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93" y="5643966"/>
            <a:ext cx="616129" cy="82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1D9A23-802E-8BDD-C530-6F32204C59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05" y="5643966"/>
            <a:ext cx="616129" cy="828000"/>
          </a:xfrm>
          <a:prstGeom prst="rect">
            <a:avLst/>
          </a:prstGeom>
        </p:spPr>
      </p:pic>
      <p:pic>
        <p:nvPicPr>
          <p:cNvPr id="21" name="Picture 2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A862E63-85B3-C967-32D4-FC37562FA1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71" y="5643966"/>
            <a:ext cx="615318" cy="8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B64CF2-7918-9B9D-51F0-4CEDBCEA2B8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22" y="5643966"/>
            <a:ext cx="615318" cy="8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1276D6-C086-5F41-0CF9-60CE656D48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04" y="5809141"/>
            <a:ext cx="504000" cy="504000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069234CB-3797-515D-4B1E-037DC64D49CC}"/>
              </a:ext>
            </a:extLst>
          </p:cNvPr>
          <p:cNvSpPr txBox="1"/>
          <p:nvPr userDrawn="1"/>
        </p:nvSpPr>
        <p:spPr>
          <a:xfrm>
            <a:off x="6810578" y="6472774"/>
            <a:ext cx="322311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0" i="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5781-1</a:t>
            </a:r>
            <a:endParaRPr lang="en-CO" sz="700" b="0" i="0" kern="10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D6567490-A198-18FC-6795-1D8FE26D11AF}"/>
              </a:ext>
            </a:extLst>
          </p:cNvPr>
          <p:cNvSpPr txBox="1"/>
          <p:nvPr userDrawn="1"/>
        </p:nvSpPr>
        <p:spPr>
          <a:xfrm>
            <a:off x="7264635" y="6474552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SA-CER-551308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461DC3A-B05A-B21E-304A-6071ED0CADF0}"/>
              </a:ext>
            </a:extLst>
          </p:cNvPr>
          <p:cNvSpPr txBox="1"/>
          <p:nvPr userDrawn="1"/>
        </p:nvSpPr>
        <p:spPr>
          <a:xfrm>
            <a:off x="7899207" y="647196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ST-CER955060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611FDF22-8905-9E22-84F0-89AD66790446}"/>
              </a:ext>
            </a:extLst>
          </p:cNvPr>
          <p:cNvSpPr txBox="1"/>
          <p:nvPr userDrawn="1"/>
        </p:nvSpPr>
        <p:spPr>
          <a:xfrm>
            <a:off x="8527310" y="646561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CER9669331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98CA0E43-6A03-BEDD-5DA3-B93589E53903}"/>
              </a:ext>
            </a:extLst>
          </p:cNvPr>
          <p:cNvSpPr txBox="1"/>
          <p:nvPr userDrawn="1"/>
        </p:nvSpPr>
        <p:spPr>
          <a:xfrm>
            <a:off x="9154962" y="6458224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SGA-2000495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B1955B94-5208-47DD-9940-2E16F233C0CE}"/>
              </a:ext>
            </a:extLst>
          </p:cNvPr>
          <p:cNvSpPr txBox="1"/>
          <p:nvPr userDrawn="1"/>
        </p:nvSpPr>
        <p:spPr>
          <a:xfrm>
            <a:off x="10427633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CP-CER-PB0655</a:t>
            </a:r>
            <a:endParaRPr lang="en-CO" sz="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021D3C25-7DED-974B-DAB5-7E85EEA08414}"/>
              </a:ext>
            </a:extLst>
          </p:cNvPr>
          <p:cNvSpPr txBox="1"/>
          <p:nvPr userDrawn="1"/>
        </p:nvSpPr>
        <p:spPr>
          <a:xfrm>
            <a:off x="11064974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RJ-CER855787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24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CONTENIDO</a:t>
            </a:r>
            <a:endParaRPr lang="es-ES_trad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1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2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3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4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5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6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7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8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3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04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6697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lvl="0"/>
            <a:endParaRPr lang="es-ES_trad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apertura</a:t>
            </a:r>
            <a:r>
              <a:rPr lang="en-US"/>
              <a:t> para </a:t>
            </a:r>
            <a:r>
              <a:rPr lang="en-US" err="1"/>
              <a:t>listar</a:t>
            </a:r>
            <a:r>
              <a:rPr lang="en-US"/>
              <a:t> ideas o </a:t>
            </a:r>
            <a:r>
              <a:rPr lang="en-US" err="1"/>
              <a:t>datos</a:t>
            </a:r>
            <a:endParaRPr lang="es-ES_tradnl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00287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34" b="1" i="0">
                <a:solidFill>
                  <a:srgbClr val="2A4A9D"/>
                </a:solidFill>
                <a:latin typeface="Trebuchet MS"/>
                <a:cs typeface="Trebuchet MS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04/03/2025</a:t>
            </a:fld>
            <a:endParaRPr lang="es-ES_tradnl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9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INFORME</a:t>
            </a:r>
            <a:endParaRPr lang="es-ES_trad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63092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CONTENIDO</a:t>
            </a:r>
            <a:endParaRPr lang="es-ES_trad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1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2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3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4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5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6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7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8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25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5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95418-16FE-F403-16CE-056685AB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29AB5-928A-83C3-A761-A30BE45C6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D602-E3CB-BC50-D98C-A2BE92E50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04/03/2025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24C71-F371-4138-226D-1FFD1FC55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DAE5-6A65-A072-8ECB-EFBA704A0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95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1" r:id="rId6"/>
    <p:sldLayoutId id="2147483649" r:id="rId7"/>
    <p:sldLayoutId id="2147483650" r:id="rId8"/>
    <p:sldLayoutId id="2147483653" r:id="rId9"/>
    <p:sldLayoutId id="2147483651" r:id="rId10"/>
    <p:sldLayoutId id="2147483652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0459" y="1549487"/>
            <a:ext cx="6545766" cy="15954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_tradnl" dirty="0"/>
              <a:t>Dirección Ejecutiva de Administración Judicial</a:t>
            </a:r>
          </a:p>
          <a:p>
            <a:pPr algn="ctr"/>
            <a:r>
              <a:rPr lang="es-ES_tradnl" dirty="0"/>
              <a:t>Unidad de Presupuesto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 txBox="1">
            <a:spLocks/>
          </p:cNvSpPr>
          <p:nvPr/>
        </p:nvSpPr>
        <p:spPr>
          <a:xfrm>
            <a:off x="4554670" y="3422621"/>
            <a:ext cx="6545766" cy="159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000"/>
              <a:t>Reporte de Ejecucion Presupuestal 2025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10914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63431" y="1293484"/>
            <a:ext cx="10183610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a Febrero de 2025 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9852" y="615526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40CA0B-E1D6-0F95-3806-D7AB28B53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40461"/>
              </p:ext>
            </p:extLst>
          </p:nvPr>
        </p:nvGraphicFramePr>
        <p:xfrm>
          <a:off x="1236662" y="1877384"/>
          <a:ext cx="9297226" cy="4093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5616">
                  <a:extLst>
                    <a:ext uri="{9D8B030D-6E8A-4147-A177-3AD203B41FA5}">
                      <a16:colId xmlns:a16="http://schemas.microsoft.com/office/drawing/2014/main" val="3099570979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2757069158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4240125468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4244447707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351920315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1093720009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3464010074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2257895013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2963983870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727114986"/>
                    </a:ext>
                  </a:extLst>
                </a:gridCol>
              </a:tblGrid>
              <a:tr h="2478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Nivel Central y Seccionales</a:t>
                      </a:r>
                      <a:endParaRPr lang="es-CO" sz="7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</a:endParaRP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Apr</a:t>
                      </a:r>
                      <a:r>
                        <a:rPr lang="es-CO" sz="7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. Vigente</a:t>
                      </a:r>
                      <a:endParaRPr lang="es-CO" sz="7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</a:endParaRP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Compromisos</a:t>
                      </a: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Comp</a:t>
                      </a:r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/</a:t>
                      </a:r>
                      <a:r>
                        <a:rPr lang="es-CO" sz="7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Apr</a:t>
                      </a:r>
                      <a:endParaRPr lang="es-CO" sz="7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</a:endParaRP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Obligaciones</a:t>
                      </a: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Obl</a:t>
                      </a:r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/</a:t>
                      </a:r>
                      <a:r>
                        <a:rPr lang="es-CO" sz="7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Apr</a:t>
                      </a:r>
                      <a:endParaRPr lang="es-CO" sz="7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</a:endParaRP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Pagos</a:t>
                      </a: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Pago/</a:t>
                      </a:r>
                      <a:r>
                        <a:rPr lang="es-CO" sz="7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Apr</a:t>
                      </a:r>
                      <a:endParaRPr lang="es-CO" sz="7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</a:endParaRP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Apropiación por Ejecutar</a:t>
                      </a:r>
                      <a:endParaRPr lang="es-CO" sz="7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</a:endParaRP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% por  Ejecutar</a:t>
                      </a:r>
                      <a:endParaRPr lang="es-CO" sz="7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</a:endParaRP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53850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GESTION GENERAL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981.294,7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166.214,3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16,9%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6.950,1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6.950,1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815.080,4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83,1%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1670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3.715,2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110.765,8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96,8%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96768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CUNDINAMARCA - AMAZONAS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21.492,2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21.154,2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81855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 QUIBDO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5.038,2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5.038,2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064709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ARMENIA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3.932,9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3.792,7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8937087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BARRANQUILLA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9.730,2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9.603,2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0028450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BOGOTA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13.335,1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13.259,0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8244325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BUCARAMANGA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6.027,0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5.748,2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3327246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CALI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13.417,7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13.269,0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476322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CARTAGENA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7.949,2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7.811,9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90317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CUCUTA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12.897,7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12.897,7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24007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IBAGUE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8.436,5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8.436,5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121726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MANIZALES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9.295,0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9.244,7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943797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MEDELLIN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11.453,4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11.422,9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75404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MONTERIA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7.556,0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7.126,2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850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NEIVA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9.955,3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9.697,7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48555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PASTO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6.346,8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6.023,5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840666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PEREIRA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3.637,5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2.854,2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6842238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POPAYAN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6.728,6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6.669,1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8556323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RIOHACHA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3.300,9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3.098,1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7570672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SANTA MARTA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7.695,2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7.621,5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2486576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SINCELEJO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5.011,2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4.863,4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6721980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TUNJA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14.035,0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14.035,0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6873011"/>
                  </a:ext>
                </a:extLst>
              </a:tr>
              <a:tr h="1996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VALLEDUPAR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8.856,0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8.727,7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8464222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VILLAVICENCIO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8.096,6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7.898,5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5841904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1.300.000,0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173.860,4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13,4%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7.608,3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7.412,2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1.126.139,6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86,6%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97316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C11F4A-1F70-4CDE-741F-C081C0DA52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327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7001177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313510" y="3173512"/>
            <a:ext cx="11878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Reserva constituida 2024 </a:t>
            </a:r>
          </a:p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Ejecutada a Febrero de 2025</a:t>
            </a:r>
            <a:endParaRPr lang="es-CO" sz="2800" b="1" dirty="0">
              <a:latin typeface="Montserrat Medium" panose="020B0604020202020204" charset="0"/>
              <a:cs typeface="Montserrat Medium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172A7-97F3-EE95-F2F7-61A79A658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50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39150" y="1247518"/>
            <a:ext cx="10379340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2024 a Febrero de 2025 - Por Concepto del Gasto 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3057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426024" y="5959059"/>
            <a:ext cx="1787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  <a:endParaRPr lang="es-CO" sz="1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s-CO" sz="1000" b="1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1000" dirty="0">
              <a:ea typeface="Times New Roman" panose="02020603050405020304" pitchFamily="18" charset="0"/>
            </a:endParaRPr>
          </a:p>
          <a:p>
            <a:endParaRPr lang="es-CO" sz="1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095628"/>
              </p:ext>
            </p:extLst>
          </p:nvPr>
        </p:nvGraphicFramePr>
        <p:xfrm>
          <a:off x="1139150" y="2118196"/>
          <a:ext cx="10158115" cy="363625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859619">
                  <a:extLst>
                    <a:ext uri="{9D8B030D-6E8A-4147-A177-3AD203B41FA5}">
                      <a16:colId xmlns:a16="http://schemas.microsoft.com/office/drawing/2014/main" val="53912494"/>
                    </a:ext>
                  </a:extLst>
                </a:gridCol>
                <a:gridCol w="1165869">
                  <a:extLst>
                    <a:ext uri="{9D8B030D-6E8A-4147-A177-3AD203B41FA5}">
                      <a16:colId xmlns:a16="http://schemas.microsoft.com/office/drawing/2014/main" val="3827024180"/>
                    </a:ext>
                  </a:extLst>
                </a:gridCol>
                <a:gridCol w="1241752">
                  <a:extLst>
                    <a:ext uri="{9D8B030D-6E8A-4147-A177-3AD203B41FA5}">
                      <a16:colId xmlns:a16="http://schemas.microsoft.com/office/drawing/2014/main" val="4116709012"/>
                    </a:ext>
                  </a:extLst>
                </a:gridCol>
                <a:gridCol w="1216483">
                  <a:extLst>
                    <a:ext uri="{9D8B030D-6E8A-4147-A177-3AD203B41FA5}">
                      <a16:colId xmlns:a16="http://schemas.microsoft.com/office/drawing/2014/main" val="466188050"/>
                    </a:ext>
                  </a:extLst>
                </a:gridCol>
                <a:gridCol w="1116154">
                  <a:extLst>
                    <a:ext uri="{9D8B030D-6E8A-4147-A177-3AD203B41FA5}">
                      <a16:colId xmlns:a16="http://schemas.microsoft.com/office/drawing/2014/main" val="2408703747"/>
                    </a:ext>
                  </a:extLst>
                </a:gridCol>
                <a:gridCol w="794324">
                  <a:extLst>
                    <a:ext uri="{9D8B030D-6E8A-4147-A177-3AD203B41FA5}">
                      <a16:colId xmlns:a16="http://schemas.microsoft.com/office/drawing/2014/main" val="556653552"/>
                    </a:ext>
                  </a:extLst>
                </a:gridCol>
                <a:gridCol w="834765">
                  <a:extLst>
                    <a:ext uri="{9D8B030D-6E8A-4147-A177-3AD203B41FA5}">
                      <a16:colId xmlns:a16="http://schemas.microsoft.com/office/drawing/2014/main" val="884968011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792182786"/>
                    </a:ext>
                  </a:extLst>
                </a:gridCol>
              </a:tblGrid>
              <a:tr h="674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Objeto del gasto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inicial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Modificaciones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actual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Obligaciones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Pagos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Reserva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%Reserva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40568"/>
                  </a:ext>
                </a:extLst>
              </a:tr>
              <a:tr h="2112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266.297,09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1.173,21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265.123,88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231.393,85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230.427,66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34.696,22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83216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26.428,60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26.361,93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7.564,84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6.070,22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20.291,70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1304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87.436,41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140,09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87.296,31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50.888,97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44.174,45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43.121,86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226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11.364,52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11.364,33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10.441,12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10.407,59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956,73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7311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907,26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907,26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677,26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677,26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37805"/>
                  </a:ext>
                </a:extLst>
              </a:tr>
              <a:tr h="4534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70542"/>
                  </a:ext>
                </a:extLst>
              </a:tr>
              <a:tr h="3479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392.433,88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1.380,18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391.053,71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300.966,05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291.757,19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99.296,52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25,3%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70463"/>
                  </a:ext>
                </a:extLst>
              </a:tr>
              <a:tr h="24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Ordinaria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582.848,79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582.822,30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175.810,87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61.727,58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521.094,72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06795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BID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131.496,29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275,40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131.220,89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91.090,47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53.093,33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78.127,56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5278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1.106.778,96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1.682,06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1.105.096,90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567.867,39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406.578,11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698.518,79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63,1%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0035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6CD16D-5AA5-F1ED-6384-5AC9B3EAFE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26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9871" y="1238892"/>
            <a:ext cx="10334825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2024 a Febrero de 2025 - Proyectos de Inversión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4246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308602" y="6103737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48883"/>
              </p:ext>
            </p:extLst>
          </p:nvPr>
        </p:nvGraphicFramePr>
        <p:xfrm>
          <a:off x="1363442" y="2108010"/>
          <a:ext cx="9164975" cy="277653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24952">
                  <a:extLst>
                    <a:ext uri="{9D8B030D-6E8A-4147-A177-3AD203B41FA5}">
                      <a16:colId xmlns:a16="http://schemas.microsoft.com/office/drawing/2014/main" val="1304148399"/>
                    </a:ext>
                  </a:extLst>
                </a:gridCol>
                <a:gridCol w="1566514">
                  <a:extLst>
                    <a:ext uri="{9D8B030D-6E8A-4147-A177-3AD203B41FA5}">
                      <a16:colId xmlns:a16="http://schemas.microsoft.com/office/drawing/2014/main" val="87004680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3088429179"/>
                    </a:ext>
                  </a:extLst>
                </a:gridCol>
                <a:gridCol w="1247686">
                  <a:extLst>
                    <a:ext uri="{9D8B030D-6E8A-4147-A177-3AD203B41FA5}">
                      <a16:colId xmlns:a16="http://schemas.microsoft.com/office/drawing/2014/main" val="1663027584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3278702917"/>
                    </a:ext>
                  </a:extLst>
                </a:gridCol>
                <a:gridCol w="1222049">
                  <a:extLst>
                    <a:ext uri="{9D8B030D-6E8A-4147-A177-3AD203B41FA5}">
                      <a16:colId xmlns:a16="http://schemas.microsoft.com/office/drawing/2014/main" val="1945722655"/>
                    </a:ext>
                  </a:extLst>
                </a:gridCol>
                <a:gridCol w="1170772">
                  <a:extLst>
                    <a:ext uri="{9D8B030D-6E8A-4147-A177-3AD203B41FA5}">
                      <a16:colId xmlns:a16="http://schemas.microsoft.com/office/drawing/2014/main" val="2931250337"/>
                    </a:ext>
                  </a:extLst>
                </a:gridCol>
              </a:tblGrid>
              <a:tr h="3563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Ejecutora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RUBRO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55053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URNA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C-2701-0800-21-20111D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2.321,56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2.296,62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2.310,99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99,54%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1866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C-2701-0800-23-20111D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0822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INFRAESTRUCTURA- UND INFRAEST.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C-2701-0800-25-20111D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25.672,18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1.600,45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25.672,18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28643"/>
                  </a:ext>
                </a:extLst>
              </a:tr>
              <a:tr h="191729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ESCUELA JUDICIAL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C-2701-0800-29-20111D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89217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TRANSFORMACIÓN DIGITAL E INFORMATICA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C-2701-0800-36-20111A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20.073,34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20.060,52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11.660,13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8.413,20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41,91%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21418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INFRAEST.- UND INFRAEST. - ADTIVA - OSEG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C-2701-0800-37-20111D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227.531,84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39.286,32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16.029,50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211.502,35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92,96%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0663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ANALISIS Y DESARROLLO ESTADISTICO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C-2701-0800-38-20111D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1.138,29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287,02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1.138,29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9456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UND RRRHH - CARRERA JUDICIAL - ESCUELA JUDICIAL - OSEG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C-2701-0800-39-20111D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39.496,70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23.029,04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10.623,88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28.872,83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73,10%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19935"/>
                  </a:ext>
                </a:extLst>
              </a:tr>
              <a:tr h="20580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TRANSF. DIGITAL E INFORMATICA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C-2701-0800-40-20111A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218.481,31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80.038,68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17.847,76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200.633,55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91,83%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95803"/>
                  </a:ext>
                </a:extLst>
              </a:tr>
              <a:tr h="23597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CENTRO DE DOCUMENTACION - OFICINA DE COMUNICACIONES Y UDAE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C-2701-0800-41-20111D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6.810,78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5.015,92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1.359,45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5.451,33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80,04%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80173"/>
                  </a:ext>
                </a:extLst>
              </a:tr>
              <a:tr h="132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131.220,89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91.090,47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53.093,33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78.127,56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59,54%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29327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714.043,19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266.901,34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114.820,91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599.222,28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83,9%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73375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FD1AEC-18DE-E5D7-8379-94E7EDC8A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055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6378" y="1157088"/>
            <a:ext cx="10309123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Inversión 2024 a Febrero de 2025 – Seccionales y Nivel Central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2010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53938" y="6124058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989A62-54D1-4EF0-BD0A-063EE4E21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266881"/>
              </p:ext>
            </p:extLst>
          </p:nvPr>
        </p:nvGraphicFramePr>
        <p:xfrm>
          <a:off x="1867477" y="1804829"/>
          <a:ext cx="8044274" cy="357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556">
                  <a:extLst>
                    <a:ext uri="{9D8B030D-6E8A-4147-A177-3AD203B41FA5}">
                      <a16:colId xmlns:a16="http://schemas.microsoft.com/office/drawing/2014/main" val="3891484317"/>
                    </a:ext>
                  </a:extLst>
                </a:gridCol>
                <a:gridCol w="1897811">
                  <a:extLst>
                    <a:ext uri="{9D8B030D-6E8A-4147-A177-3AD203B41FA5}">
                      <a16:colId xmlns:a16="http://schemas.microsoft.com/office/drawing/2014/main" val="4289581626"/>
                    </a:ext>
                  </a:extLst>
                </a:gridCol>
                <a:gridCol w="1580465">
                  <a:extLst>
                    <a:ext uri="{9D8B030D-6E8A-4147-A177-3AD203B41FA5}">
                      <a16:colId xmlns:a16="http://schemas.microsoft.com/office/drawing/2014/main" val="2628743574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1993892928"/>
                    </a:ext>
                  </a:extLst>
                </a:gridCol>
                <a:gridCol w="832406">
                  <a:extLst>
                    <a:ext uri="{9D8B030D-6E8A-4147-A177-3AD203B41FA5}">
                      <a16:colId xmlns:a16="http://schemas.microsoft.com/office/drawing/2014/main" val="2776232597"/>
                    </a:ext>
                  </a:extLst>
                </a:gridCol>
              </a:tblGrid>
              <a:tr h="3575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Dependencia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Vigente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Pagada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pagar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pagar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18944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E755B96-8E41-E621-CFA8-CD2AB9136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211428"/>
              </p:ext>
            </p:extLst>
          </p:nvPr>
        </p:nvGraphicFramePr>
        <p:xfrm>
          <a:off x="1867477" y="2181939"/>
          <a:ext cx="8044274" cy="4300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8487">
                  <a:extLst>
                    <a:ext uri="{9D8B030D-6E8A-4147-A177-3AD203B41FA5}">
                      <a16:colId xmlns:a16="http://schemas.microsoft.com/office/drawing/2014/main" val="3263075180"/>
                    </a:ext>
                  </a:extLst>
                </a:gridCol>
                <a:gridCol w="1895366">
                  <a:extLst>
                    <a:ext uri="{9D8B030D-6E8A-4147-A177-3AD203B41FA5}">
                      <a16:colId xmlns:a16="http://schemas.microsoft.com/office/drawing/2014/main" val="1840662567"/>
                    </a:ext>
                  </a:extLst>
                </a:gridCol>
                <a:gridCol w="847548">
                  <a:extLst>
                    <a:ext uri="{9D8B030D-6E8A-4147-A177-3AD203B41FA5}">
                      <a16:colId xmlns:a16="http://schemas.microsoft.com/office/drawing/2014/main" val="3004113122"/>
                    </a:ext>
                  </a:extLst>
                </a:gridCol>
                <a:gridCol w="761307">
                  <a:extLst>
                    <a:ext uri="{9D8B030D-6E8A-4147-A177-3AD203B41FA5}">
                      <a16:colId xmlns:a16="http://schemas.microsoft.com/office/drawing/2014/main" val="416742490"/>
                    </a:ext>
                  </a:extLst>
                </a:gridCol>
                <a:gridCol w="820783">
                  <a:extLst>
                    <a:ext uri="{9D8B030D-6E8A-4147-A177-3AD203B41FA5}">
                      <a16:colId xmlns:a16="http://schemas.microsoft.com/office/drawing/2014/main" val="2663092083"/>
                    </a:ext>
                  </a:extLst>
                </a:gridCol>
                <a:gridCol w="820783">
                  <a:extLst>
                    <a:ext uri="{9D8B030D-6E8A-4147-A177-3AD203B41FA5}">
                      <a16:colId xmlns:a16="http://schemas.microsoft.com/office/drawing/2014/main" val="2279907131"/>
                    </a:ext>
                  </a:extLst>
                </a:gridCol>
              </a:tblGrid>
              <a:tr h="2683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Gestión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387.497,94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35.141,77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9,07%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352.356,17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7286523"/>
                  </a:ext>
                </a:extLst>
              </a:tr>
              <a:tr h="2683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Recursos BID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131.220,89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53.093,33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40,46%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78.127,56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2901299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Cundinamarca – Amazonas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19.850,90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163,39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0,82%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19.687,51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9282342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 Quibdó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4.685,15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296,39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4.388,76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8228917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Armenia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1.367,87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319,71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23,37%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1.048,16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3128332"/>
                  </a:ext>
                </a:extLst>
              </a:tr>
              <a:tr h="2683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Barranquilla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7.399,75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147,78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7.251,97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770094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Bogota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20.258,50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2.033,23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10,04%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18.225,27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9635800"/>
                  </a:ext>
                </a:extLst>
              </a:tr>
              <a:tr h="2683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Bucaramanga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11.544,47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2.188,88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18,96%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9.355,59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1741688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Cali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11.656,82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4.043,26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34,69%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7.613,56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4050178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Cartagena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9.926,61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9.915,41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0443415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Cucuta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5.112,73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319,31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6,25%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4.793,42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983626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Ibagué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8.814,40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1.839,97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20,87%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6.974,43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2797869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Manizales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5.420,21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795,74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4.624,47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233131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Medellin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18.271,83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3.613,71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19,78%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14.658,13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3467636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Monteria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5.038,77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0,42%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5.017,73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9827866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Neiva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7.525,49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137,96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7.387,52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6337314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Pasto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8.020,94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7.980,84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0379795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Pereira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8.742,70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8.442,69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9025154"/>
                  </a:ext>
                </a:extLst>
              </a:tr>
              <a:tr h="137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Popayan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5.429,25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1.973,00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36,34%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3.456,25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4373878"/>
                  </a:ext>
                </a:extLst>
              </a:tr>
              <a:tr h="141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Riohacha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5.251,51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1.635,96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3.615,55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6082984"/>
                  </a:ext>
                </a:extLst>
              </a:tr>
              <a:tr h="141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Santa Marta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5.889,69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2.945,19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50,01%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2.944,50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721081"/>
                  </a:ext>
                </a:extLst>
              </a:tr>
              <a:tr h="141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Sincelejo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6.665,14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304,45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4,57%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6.360,69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5767262"/>
                  </a:ext>
                </a:extLst>
              </a:tr>
              <a:tr h="141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Tunja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7.049,37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2.998,19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42,53%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4.051,18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943116"/>
                  </a:ext>
                </a:extLst>
              </a:tr>
              <a:tr h="141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Valledupar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6.237,77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429,33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5.808,45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2311871"/>
                  </a:ext>
                </a:extLst>
              </a:tr>
              <a:tr h="141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Seccional Villavicencio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5.164,49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5.136,49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99,5%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44861"/>
                  </a:ext>
                </a:extLst>
              </a:tr>
              <a:tr h="1416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714.043,19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114.820,91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16,08%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599.222,28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83,9%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6588099"/>
                  </a:ext>
                </a:extLst>
              </a:tr>
            </a:tbl>
          </a:graphicData>
        </a:graphic>
      </p:graphicFrame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ADA593-BA7A-6CA7-5F72-FE556F99C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007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79B4F-D94A-6AEC-5C33-34EEFDD5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B2ED2E3F-14DA-0791-F859-A9C0988B91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8" y="1268976"/>
            <a:ext cx="10293531" cy="507831"/>
          </a:xfrm>
        </p:spPr>
        <p:txBody>
          <a:bodyPr/>
          <a:lstStyle/>
          <a:p>
            <a:r>
              <a:rPr lang="es-ES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Febrero de 2025 - Por Unidad Ejecutora</a:t>
            </a:r>
          </a:p>
          <a:p>
            <a:pPr algn="ctr"/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D0C67DE3-5C2D-CF14-DE00-611BCE5AB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AC7506-CB14-816B-C5AF-434C14ABDC37}"/>
              </a:ext>
            </a:extLst>
          </p:cNvPr>
          <p:cNvSpPr txBox="1"/>
          <p:nvPr/>
        </p:nvSpPr>
        <p:spPr>
          <a:xfrm>
            <a:off x="295139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43EC8D-EE96-26C9-F3B9-AC6578FE1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85822"/>
              </p:ext>
            </p:extLst>
          </p:nvPr>
        </p:nvGraphicFramePr>
        <p:xfrm>
          <a:off x="1256963" y="1874460"/>
          <a:ext cx="9807280" cy="4207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33298">
                  <a:extLst>
                    <a:ext uri="{9D8B030D-6E8A-4147-A177-3AD203B41FA5}">
                      <a16:colId xmlns:a16="http://schemas.microsoft.com/office/drawing/2014/main" val="1988151870"/>
                    </a:ext>
                  </a:extLst>
                </a:gridCol>
                <a:gridCol w="986841">
                  <a:extLst>
                    <a:ext uri="{9D8B030D-6E8A-4147-A177-3AD203B41FA5}">
                      <a16:colId xmlns:a16="http://schemas.microsoft.com/office/drawing/2014/main" val="2682359222"/>
                    </a:ext>
                  </a:extLst>
                </a:gridCol>
                <a:gridCol w="1119508">
                  <a:extLst>
                    <a:ext uri="{9D8B030D-6E8A-4147-A177-3AD203B41FA5}">
                      <a16:colId xmlns:a16="http://schemas.microsoft.com/office/drawing/2014/main" val="3479686508"/>
                    </a:ext>
                  </a:extLst>
                </a:gridCol>
                <a:gridCol w="487272">
                  <a:extLst>
                    <a:ext uri="{9D8B030D-6E8A-4147-A177-3AD203B41FA5}">
                      <a16:colId xmlns:a16="http://schemas.microsoft.com/office/drawing/2014/main" val="1163652357"/>
                    </a:ext>
                  </a:extLst>
                </a:gridCol>
                <a:gridCol w="1163966">
                  <a:extLst>
                    <a:ext uri="{9D8B030D-6E8A-4147-A177-3AD203B41FA5}">
                      <a16:colId xmlns:a16="http://schemas.microsoft.com/office/drawing/2014/main" val="1275784373"/>
                    </a:ext>
                  </a:extLst>
                </a:gridCol>
                <a:gridCol w="594635">
                  <a:extLst>
                    <a:ext uri="{9D8B030D-6E8A-4147-A177-3AD203B41FA5}">
                      <a16:colId xmlns:a16="http://schemas.microsoft.com/office/drawing/2014/main" val="447478609"/>
                    </a:ext>
                  </a:extLst>
                </a:gridCol>
                <a:gridCol w="872974">
                  <a:extLst>
                    <a:ext uri="{9D8B030D-6E8A-4147-A177-3AD203B41FA5}">
                      <a16:colId xmlns:a16="http://schemas.microsoft.com/office/drawing/2014/main" val="839702239"/>
                    </a:ext>
                  </a:extLst>
                </a:gridCol>
                <a:gridCol w="638858">
                  <a:extLst>
                    <a:ext uri="{9D8B030D-6E8A-4147-A177-3AD203B41FA5}">
                      <a16:colId xmlns:a16="http://schemas.microsoft.com/office/drawing/2014/main" val="2790080696"/>
                    </a:ext>
                  </a:extLst>
                </a:gridCol>
                <a:gridCol w="1109102">
                  <a:extLst>
                    <a:ext uri="{9D8B030D-6E8A-4147-A177-3AD203B41FA5}">
                      <a16:colId xmlns:a16="http://schemas.microsoft.com/office/drawing/2014/main" val="2950422412"/>
                    </a:ext>
                  </a:extLst>
                </a:gridCol>
                <a:gridCol w="1100826">
                  <a:extLst>
                    <a:ext uri="{9D8B030D-6E8A-4147-A177-3AD203B41FA5}">
                      <a16:colId xmlns:a16="http://schemas.microsoft.com/office/drawing/2014/main" val="1318804652"/>
                    </a:ext>
                  </a:extLst>
                </a:gridCol>
              </a:tblGrid>
              <a:tr h="5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Presupuestal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Vigente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</a:t>
                      </a:r>
                      <a:r>
                        <a:rPr lang="es-CO" sz="11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/</a:t>
                      </a:r>
                      <a:r>
                        <a:rPr lang="es-CO" sz="11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</a:t>
                      </a:r>
                      <a:r>
                        <a:rPr lang="es-CO" sz="11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/</a:t>
                      </a:r>
                      <a:r>
                        <a:rPr lang="es-CO" sz="11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 /</a:t>
                      </a:r>
                      <a:r>
                        <a:rPr lang="es-CO" sz="11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</a:t>
                      </a:r>
                      <a:r>
                        <a:rPr lang="es-CO" sz="11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28413"/>
                  </a:ext>
                </a:extLst>
              </a:tr>
              <a:tr h="365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Consejo Superior de la Judicatura</a:t>
                      </a: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983.195,57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152.159,13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124.139,35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114.421,70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831.036,44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565190"/>
                  </a:ext>
                </a:extLst>
              </a:tr>
              <a:tr h="338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Suprema de Justicia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249.047,64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54.590,72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40.858,49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40.855,25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194.456,91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2513578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Consejo de Estado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220.285,72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44.039,75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37.096,58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36.984,05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176.245,97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0389614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Constitucional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93.760,58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16.195,12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13.802,12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13.795,58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77.565,46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427455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Tribunales y Juzgados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4.865.641,71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963.478,90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800.679,45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799.873,85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3.902.162,80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077569"/>
                  </a:ext>
                </a:extLst>
              </a:tr>
              <a:tr h="338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Comisión Nacional de Disciplina Judicial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181.284,40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37.380,60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29.612,15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29.574,46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143.903,79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2920313"/>
                  </a:ext>
                </a:extLst>
              </a:tr>
              <a:tr h="5098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Fondos Especiales y Otros Recursos Tesoro </a:t>
                      </a:r>
                      <a:endParaRPr lang="es-CO" sz="1200" b="1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1.185.519,00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170.145,22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7.459,43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7.263,37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1.015.373,78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6380101"/>
                  </a:ext>
                </a:extLst>
              </a:tr>
              <a:tr h="338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Recursos Crédito  Externo- BID</a:t>
                      </a:r>
                      <a:endParaRPr lang="es-CO" sz="1200" b="1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3.715,18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110.765,82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7670829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Gestión General 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2.521.667,96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2.521.667,96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632040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u="non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endParaRPr lang="es-CO" sz="1200" b="1" u="non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10.414.883,58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1.441.704,63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1.053.796,40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1.042.917,09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8.973.178,94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86,2%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412"/>
                  </a:ext>
                </a:extLst>
              </a:tr>
            </a:tbl>
          </a:graphicData>
        </a:graphic>
      </p:graphicFrame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DB1A68-1FAC-C62E-3969-9B6442F9F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969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b="1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Participación Apropiación 2025 – Según Unidad Ejecutora</a:t>
            </a:r>
            <a:endParaRPr lang="es-CO" sz="2000" b="1" dirty="0">
              <a:solidFill>
                <a:schemeClr val="tx1"/>
              </a:solidFill>
              <a:latin typeface="Montserrat Medium" panose="020B0604020202020204" charset="0"/>
              <a:cs typeface="Montserrat Medium" panose="020B0604020202020204" charset="0"/>
            </a:endParaRPr>
          </a:p>
          <a:p>
            <a:pPr algn="ctr"/>
            <a:endParaRPr lang="es-CO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94DF99F-DD52-765A-C1E5-471F314F0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580456"/>
              </p:ext>
            </p:extLst>
          </p:nvPr>
        </p:nvGraphicFramePr>
        <p:xfrm>
          <a:off x="2644140" y="2265447"/>
          <a:ext cx="5257800" cy="33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62E3A6-B001-5ADC-8635-4CA119848F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195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7418F01-7505-4CC2-875D-5D8BEE7B3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17964"/>
              </p:ext>
            </p:extLst>
          </p:nvPr>
        </p:nvGraphicFramePr>
        <p:xfrm>
          <a:off x="961790" y="2078034"/>
          <a:ext cx="10147743" cy="3617261"/>
        </p:xfrm>
        <a:graphic>
          <a:graphicData uri="http://schemas.openxmlformats.org/drawingml/2006/table">
            <a:tbl>
              <a:tblPr/>
              <a:tblGrid>
                <a:gridCol w="2886892">
                  <a:extLst>
                    <a:ext uri="{9D8B030D-6E8A-4147-A177-3AD203B41FA5}">
                      <a16:colId xmlns:a16="http://schemas.microsoft.com/office/drawing/2014/main" val="2960006817"/>
                    </a:ext>
                  </a:extLst>
                </a:gridCol>
                <a:gridCol w="875212">
                  <a:extLst>
                    <a:ext uri="{9D8B030D-6E8A-4147-A177-3AD203B41FA5}">
                      <a16:colId xmlns:a16="http://schemas.microsoft.com/office/drawing/2014/main" val="815038549"/>
                    </a:ext>
                  </a:extLst>
                </a:gridCol>
                <a:gridCol w="1058091">
                  <a:extLst>
                    <a:ext uri="{9D8B030D-6E8A-4147-A177-3AD203B41FA5}">
                      <a16:colId xmlns:a16="http://schemas.microsoft.com/office/drawing/2014/main" val="3408720232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2947933364"/>
                    </a:ext>
                  </a:extLst>
                </a:gridCol>
                <a:gridCol w="959425">
                  <a:extLst>
                    <a:ext uri="{9D8B030D-6E8A-4147-A177-3AD203B41FA5}">
                      <a16:colId xmlns:a16="http://schemas.microsoft.com/office/drawing/2014/main" val="2960274372"/>
                    </a:ext>
                  </a:extLst>
                </a:gridCol>
                <a:gridCol w="512748">
                  <a:extLst>
                    <a:ext uri="{9D8B030D-6E8A-4147-A177-3AD203B41FA5}">
                      <a16:colId xmlns:a16="http://schemas.microsoft.com/office/drawing/2014/main" val="2090796418"/>
                    </a:ext>
                  </a:extLst>
                </a:gridCol>
                <a:gridCol w="761575">
                  <a:extLst>
                    <a:ext uri="{9D8B030D-6E8A-4147-A177-3AD203B41FA5}">
                      <a16:colId xmlns:a16="http://schemas.microsoft.com/office/drawing/2014/main" val="1482663369"/>
                    </a:ext>
                  </a:extLst>
                </a:gridCol>
                <a:gridCol w="477565">
                  <a:extLst>
                    <a:ext uri="{9D8B030D-6E8A-4147-A177-3AD203B41FA5}">
                      <a16:colId xmlns:a16="http://schemas.microsoft.com/office/drawing/2014/main" val="1075315901"/>
                    </a:ext>
                  </a:extLst>
                </a:gridCol>
                <a:gridCol w="1050789">
                  <a:extLst>
                    <a:ext uri="{9D8B030D-6E8A-4147-A177-3AD203B41FA5}">
                      <a16:colId xmlns:a16="http://schemas.microsoft.com/office/drawing/2014/main" val="2686214003"/>
                    </a:ext>
                  </a:extLst>
                </a:gridCol>
                <a:gridCol w="1042931">
                  <a:extLst>
                    <a:ext uri="{9D8B030D-6E8A-4147-A177-3AD203B41FA5}">
                      <a16:colId xmlns:a16="http://schemas.microsoft.com/office/drawing/2014/main" val="184945945"/>
                    </a:ext>
                  </a:extLst>
                </a:gridCol>
              </a:tblGrid>
              <a:tr h="5703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Objeto del  Gasto</a:t>
                      </a:r>
                      <a:endParaRPr lang="es-CO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Apropiación Vigente</a:t>
                      </a:r>
                      <a:endParaRPr lang="es-CO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Comp./Apro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Obligaciones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</a:t>
                      </a:r>
                      <a:endParaRPr lang="es-CO" sz="800" b="1" i="0" u="none" strike="noStrike" kern="120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sin Comprometer</a:t>
                      </a:r>
                      <a:endParaRPr lang="es-CO" sz="8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 comprometer</a:t>
                      </a:r>
                      <a:endParaRPr lang="es-CO" sz="8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23282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 *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7.223.150,88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889.048,78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888.601,33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888.117,22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6.334.102,10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298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 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342.643,06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17.234,31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17.170,27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17.155,55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325.408,75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39898"/>
                  </a:ext>
                </a:extLst>
              </a:tr>
              <a:tr h="2220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 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616.102,58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293.933,78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74.440,57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74.352,88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322.168,80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88687"/>
                  </a:ext>
                </a:extLst>
              </a:tr>
              <a:tr h="2351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872.887,66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45.339,32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43.959,63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34.329,14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827.548,34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901754"/>
                  </a:ext>
                </a:extLst>
              </a:tr>
              <a:tr h="209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 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14.913,23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1.144,31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977,88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642,70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13.768,92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871077"/>
                  </a:ext>
                </a:extLst>
              </a:tr>
              <a:tr h="4768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 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27.490,58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3.448,16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3.342,89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3.211,83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24.042,42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02836"/>
                  </a:ext>
                </a:extLst>
              </a:tr>
              <a:tr h="2546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 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9.097.188,00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1.250.148,66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1.028.492,57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1.017.809,32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7.847.039,34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86,3%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553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 – Servicio de la Deuda Pública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76769"/>
                  </a:ext>
                </a:extLst>
              </a:tr>
              <a:tr h="3476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</a:t>
                      </a:r>
                      <a:r>
                        <a:rPr lang="es-ES" sz="11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  <a:sym typeface="Arial"/>
                        </a:rPr>
                        <a:t>Inversión – Fondos Especiales y Otros Recursos Tesoro </a:t>
                      </a:r>
                      <a:endParaRPr lang="es-CO" sz="1100" b="0" i="0" u="none" strike="noStrike" cap="non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  <a:sym typeface="Arial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1.185.519,00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170.145,22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7.459,43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7.263,37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1.015.373,78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85635"/>
                  </a:ext>
                </a:extLst>
              </a:tr>
              <a:tr h="3455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Recursos Crédito  Externo- BID</a:t>
                      </a:r>
                      <a:endParaRPr lang="es-CO" sz="1100" b="0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3.715,18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110.765,82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66658"/>
                  </a:ext>
                </a:extLst>
              </a:tr>
              <a:tr h="168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10.414.883,58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1.441.704,63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1.053.796,40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1.042.917,09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8.973.178,94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86,2%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0134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95140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 txBox="1">
            <a:spLocks/>
          </p:cNvSpPr>
          <p:nvPr/>
        </p:nvSpPr>
        <p:spPr>
          <a:xfrm>
            <a:off x="1188719" y="1217030"/>
            <a:ext cx="10293531" cy="507831"/>
          </a:xfrm>
          <a:prstGeom prst="rect">
            <a:avLst/>
          </a:prstGeom>
          <a:blipFill dpi="0" rotWithShape="1">
            <a:blip r:embed="rId2"/>
            <a:srcRect/>
            <a:stretch>
              <a:fillRect l="-40391" t="89157" r="12838" b="919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rgbClr val="00ADEE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Febrero de 2025 - Por Tipo de Gasto</a:t>
            </a:r>
          </a:p>
          <a:p>
            <a:pPr algn="ctr"/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17E3D-66FB-82F3-F3D2-5B5948791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769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b="1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b="1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Distribución Apropiación 2025 – Según Objeto de Gasto</a:t>
            </a:r>
            <a:endParaRPr lang="es-CO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B2C03C7-E5D6-468E-A87F-D08595448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822937"/>
              </p:ext>
            </p:extLst>
          </p:nvPr>
        </p:nvGraphicFramePr>
        <p:xfrm>
          <a:off x="2937297" y="2127335"/>
          <a:ext cx="512868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97AC8B-0529-D3F1-48C7-955850EDD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029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5657" y="1249007"/>
            <a:ext cx="1026700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Febrero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77756"/>
              </p:ext>
            </p:extLst>
          </p:nvPr>
        </p:nvGraphicFramePr>
        <p:xfrm>
          <a:off x="1055794" y="2482805"/>
          <a:ext cx="9995383" cy="1691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130">
                  <a:extLst>
                    <a:ext uri="{9D8B030D-6E8A-4147-A177-3AD203B41FA5}">
                      <a16:colId xmlns:a16="http://schemas.microsoft.com/office/drawing/2014/main" val="412667528"/>
                    </a:ext>
                  </a:extLst>
                </a:gridCol>
                <a:gridCol w="1060393">
                  <a:extLst>
                    <a:ext uri="{9D8B030D-6E8A-4147-A177-3AD203B41FA5}">
                      <a16:colId xmlns:a16="http://schemas.microsoft.com/office/drawing/2014/main" val="385257334"/>
                    </a:ext>
                  </a:extLst>
                </a:gridCol>
                <a:gridCol w="1063135">
                  <a:extLst>
                    <a:ext uri="{9D8B030D-6E8A-4147-A177-3AD203B41FA5}">
                      <a16:colId xmlns:a16="http://schemas.microsoft.com/office/drawing/2014/main" val="2775451080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val="2753357679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697242030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706109542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4184186"/>
                    </a:ext>
                  </a:extLst>
                </a:gridCol>
                <a:gridCol w="692331">
                  <a:extLst>
                    <a:ext uri="{9D8B030D-6E8A-4147-A177-3AD203B41FA5}">
                      <a16:colId xmlns:a16="http://schemas.microsoft.com/office/drawing/2014/main" val="1738338918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val="4266169408"/>
                    </a:ext>
                  </a:extLst>
                </a:gridCol>
                <a:gridCol w="1106319">
                  <a:extLst>
                    <a:ext uri="{9D8B030D-6E8A-4147-A177-3AD203B41FA5}">
                      <a16:colId xmlns:a16="http://schemas.microsoft.com/office/drawing/2014/main" val="3374068752"/>
                    </a:ext>
                  </a:extLst>
                </a:gridCol>
              </a:tblGrid>
              <a:tr h="5554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1200" b="1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  <a:p>
                      <a:pPr algn="ctr" rtl="0" fontAlgn="b"/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</a:t>
                      </a:r>
                    </a:p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Vigente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por Comprometer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Comprometer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912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Nivel Central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1.361.550,79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230.346,45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191.453,82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181.691,49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1.131.204,34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15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Seccionales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5.213.969,25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1.019.802,21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837.038,75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836.117,83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4.194.167,03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86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Gestión General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2.521.667,96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2.521.667,96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93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r>
                        <a:rPr lang="es-CO" sz="800" b="1" u="sng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endParaRPr lang="es-CO" sz="800" b="1" i="0" u="sng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9.097.188,00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1.250.148,66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1.028.492,57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1.017.809,32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11,2%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7.847.039,34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86,3%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5933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82078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5E3C32-6CDD-F734-F2C8-17B7CCC6F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06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84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2156" y="1241494"/>
            <a:ext cx="10183610" cy="437532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Febrero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1602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78577" y="609732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84851"/>
              </p:ext>
            </p:extLst>
          </p:nvPr>
        </p:nvGraphicFramePr>
        <p:xfrm>
          <a:off x="1206976" y="1754448"/>
          <a:ext cx="9778048" cy="4614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000">
                  <a:extLst>
                    <a:ext uri="{9D8B030D-6E8A-4147-A177-3AD203B41FA5}">
                      <a16:colId xmlns:a16="http://schemas.microsoft.com/office/drawing/2014/main" val="3200691835"/>
                    </a:ext>
                  </a:extLst>
                </a:gridCol>
                <a:gridCol w="1288954">
                  <a:extLst>
                    <a:ext uri="{9D8B030D-6E8A-4147-A177-3AD203B41FA5}">
                      <a16:colId xmlns:a16="http://schemas.microsoft.com/office/drawing/2014/main" val="2834301987"/>
                    </a:ext>
                  </a:extLst>
                </a:gridCol>
                <a:gridCol w="909091">
                  <a:extLst>
                    <a:ext uri="{9D8B030D-6E8A-4147-A177-3AD203B41FA5}">
                      <a16:colId xmlns:a16="http://schemas.microsoft.com/office/drawing/2014/main" val="589546572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047504635"/>
                    </a:ext>
                  </a:extLst>
                </a:gridCol>
                <a:gridCol w="744049">
                  <a:extLst>
                    <a:ext uri="{9D8B030D-6E8A-4147-A177-3AD203B41FA5}">
                      <a16:colId xmlns:a16="http://schemas.microsoft.com/office/drawing/2014/main" val="3109433410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810587988"/>
                    </a:ext>
                  </a:extLst>
                </a:gridCol>
                <a:gridCol w="744049">
                  <a:extLst>
                    <a:ext uri="{9D8B030D-6E8A-4147-A177-3AD203B41FA5}">
                      <a16:colId xmlns:a16="http://schemas.microsoft.com/office/drawing/2014/main" val="4231110714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383842504"/>
                    </a:ext>
                  </a:extLst>
                </a:gridCol>
                <a:gridCol w="821970">
                  <a:extLst>
                    <a:ext uri="{9D8B030D-6E8A-4147-A177-3AD203B41FA5}">
                      <a16:colId xmlns:a16="http://schemas.microsoft.com/office/drawing/2014/main" val="3320513915"/>
                    </a:ext>
                  </a:extLst>
                </a:gridCol>
                <a:gridCol w="880043">
                  <a:extLst>
                    <a:ext uri="{9D8B030D-6E8A-4147-A177-3AD203B41FA5}">
                      <a16:colId xmlns:a16="http://schemas.microsoft.com/office/drawing/2014/main" val="2582831171"/>
                    </a:ext>
                  </a:extLst>
                </a:gridCol>
              </a:tblGrid>
              <a:tr h="46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</a:t>
                      </a:r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Vigente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compromisos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 por Comprometer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comprometer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2038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Nivel Central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1.361.550,79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230.346,45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191.453,82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181.691,49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1.131.204,34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677544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Armenia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80.846,76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14.446,35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12.044,60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12.044,60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66.400,41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907478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Barranquilla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244.922,50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58.183,38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51.114,54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50.952,24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186.739,12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96427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Bogotá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696.890,21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130.247,23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105.326,52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105.325,36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566.642,98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16928"/>
                  </a:ext>
                </a:extLst>
              </a:tr>
              <a:tr h="9597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Bucaramanga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289.321,80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53.016,12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44.208,04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44.166,93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236.305,68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48189"/>
                  </a:ext>
                </a:extLst>
              </a:tr>
              <a:tr h="10051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Cali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462.553,66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80.099,45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71.778,56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71.778,56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382.454,21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32534"/>
                  </a:ext>
                </a:extLst>
              </a:tr>
              <a:tr h="13117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Cartagena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206.607,47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39.852,37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30.668,88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30.631,27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166.755,09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2064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Chocó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56.940,97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14.771,12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12.482,72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12.476,63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42.169,85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19295"/>
                  </a:ext>
                </a:extLst>
              </a:tr>
              <a:tr h="13516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Cúcuta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208.406,11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36.871,88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31.223,14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31.143,25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171.534,23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4558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Cundinamarca - Amazonas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362.608,74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64.985,89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53.355,45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53.348,46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297.622,85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688845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Ibagué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184.624,66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36.148,36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29.132,81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29.027,32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148.476,30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451226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Manizales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141.160,52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25.509,88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21.466,78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21.466,78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115.650,64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142838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Medellín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695.678,55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151.892,50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118.856,40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118.856,39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543.786,04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75776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Montería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115.305,44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25.315,67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16.656,81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16.656,81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89.989,77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9691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Neiva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201.083,53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38.166,25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30.930,41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30.930,41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162.917,28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6273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Pasto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209.003,37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42.625,92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36.390,00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36.390,00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166.377,45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11409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Pereira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109.292,05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21.222,12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17.457,29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17.457,29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88.069,93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13221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Popayán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127.287,52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24.040,17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19.449,13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19.449,13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103.247,35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22908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Riohacha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57.920,17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13.761,62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12.083,04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12.083,04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44.158,55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41689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Santa Marta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129.444,84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25.873,97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19.302,53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19.297,23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103.570,88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92361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Sincelejo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89.118,32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16.023,47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12.829,69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12.777,90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73.094,84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06438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Tunja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256.886,21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51.089,53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44.968,33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44.633,15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205.796,68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4662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Valledupar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133.812,74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28.534,77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21.813,53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21.725,53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105.277,98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30607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Villavicencio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154.253,07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27.124,17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23.499,55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23.499,55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127.128,91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20917"/>
                  </a:ext>
                </a:extLst>
              </a:tr>
              <a:tr h="1066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Gestión General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2.521.667,96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2.521.667,96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12472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9.097.188,00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1.250.148,66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1.028.492,57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1.017.809,32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7.847.039,34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86,3%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413914"/>
                  </a:ext>
                </a:extLst>
              </a:tr>
            </a:tbl>
          </a:graphicData>
        </a:graphic>
      </p:graphicFrame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0075CF-ADC3-3BFC-9282-DE57096A7F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874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20" y="1285819"/>
            <a:ext cx="1026225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Nivel Central y Seccionales a Febrero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7461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95141" y="6123186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B38837-6312-4AF7-B500-4E13C6102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89115"/>
              </p:ext>
            </p:extLst>
          </p:nvPr>
        </p:nvGraphicFramePr>
        <p:xfrm>
          <a:off x="1005361" y="2825356"/>
          <a:ext cx="9928134" cy="1227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334">
                  <a:extLst>
                    <a:ext uri="{9D8B030D-6E8A-4147-A177-3AD203B41FA5}">
                      <a16:colId xmlns:a16="http://schemas.microsoft.com/office/drawing/2014/main" val="2822580365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39564085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1876252323"/>
                    </a:ext>
                  </a:extLst>
                </a:gridCol>
                <a:gridCol w="1317534">
                  <a:extLst>
                    <a:ext uri="{9D8B030D-6E8A-4147-A177-3AD203B41FA5}">
                      <a16:colId xmlns:a16="http://schemas.microsoft.com/office/drawing/2014/main" val="3934709197"/>
                    </a:ext>
                  </a:extLst>
                </a:gridCol>
                <a:gridCol w="916214">
                  <a:extLst>
                    <a:ext uri="{9D8B030D-6E8A-4147-A177-3AD203B41FA5}">
                      <a16:colId xmlns:a16="http://schemas.microsoft.com/office/drawing/2014/main" val="3291076208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22100544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79205852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1285260640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526793878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132406673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Vigente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Obligación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efectiva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MX" sz="8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pagos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ejecutar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ejecutar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4753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Nivel Central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981.294,67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166.214,30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6.950,09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6.950,09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815.080,37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3320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proyecto BID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3.715,18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148,82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148,82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110.765,82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7949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Seccionales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204.224,33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3.930,91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509,34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313,28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200.293,41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03948"/>
                  </a:ext>
                </a:extLst>
              </a:tr>
              <a:tr h="2511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1.300.000,00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173.860,40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13,4%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7.608,26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7.412,19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1.126.139,60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86,6%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73903"/>
                  </a:ext>
                </a:extLst>
              </a:tr>
            </a:tbl>
          </a:graphicData>
        </a:graphic>
      </p:graphicFrame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240B03-9918-B8CE-F476-1F05C5D49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057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1182400" y="6209941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  <a:endParaRPr lang="es-CO" sz="8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s-CO" sz="800" b="1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800" b="1" dirty="0">
              <a:ea typeface="Times New Roman" panose="02020603050405020304" pitchFamily="18" charset="0"/>
            </a:endParaRPr>
          </a:p>
          <a:p>
            <a:endParaRPr lang="es-CO" sz="8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44735"/>
              </p:ext>
            </p:extLst>
          </p:nvPr>
        </p:nvGraphicFramePr>
        <p:xfrm>
          <a:off x="1182399" y="1828420"/>
          <a:ext cx="9331790" cy="4408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605">
                  <a:extLst>
                    <a:ext uri="{9D8B030D-6E8A-4147-A177-3AD203B41FA5}">
                      <a16:colId xmlns:a16="http://schemas.microsoft.com/office/drawing/2014/main" val="3265057757"/>
                    </a:ext>
                  </a:extLst>
                </a:gridCol>
                <a:gridCol w="1625416">
                  <a:extLst>
                    <a:ext uri="{9D8B030D-6E8A-4147-A177-3AD203B41FA5}">
                      <a16:colId xmlns:a16="http://schemas.microsoft.com/office/drawing/2014/main" val="1630937510"/>
                    </a:ext>
                  </a:extLst>
                </a:gridCol>
                <a:gridCol w="895973">
                  <a:extLst>
                    <a:ext uri="{9D8B030D-6E8A-4147-A177-3AD203B41FA5}">
                      <a16:colId xmlns:a16="http://schemas.microsoft.com/office/drawing/2014/main" val="31406728"/>
                    </a:ext>
                  </a:extLst>
                </a:gridCol>
                <a:gridCol w="633796">
                  <a:extLst>
                    <a:ext uri="{9D8B030D-6E8A-4147-A177-3AD203B41FA5}">
                      <a16:colId xmlns:a16="http://schemas.microsoft.com/office/drawing/2014/main" val="1653796934"/>
                    </a:ext>
                  </a:extLst>
                </a:gridCol>
                <a:gridCol w="609730">
                  <a:extLst>
                    <a:ext uri="{9D8B030D-6E8A-4147-A177-3AD203B41FA5}">
                      <a16:colId xmlns:a16="http://schemas.microsoft.com/office/drawing/2014/main" val="2811487995"/>
                    </a:ext>
                  </a:extLst>
                </a:gridCol>
                <a:gridCol w="511518">
                  <a:extLst>
                    <a:ext uri="{9D8B030D-6E8A-4147-A177-3AD203B41FA5}">
                      <a16:colId xmlns:a16="http://schemas.microsoft.com/office/drawing/2014/main" val="3570263840"/>
                    </a:ext>
                  </a:extLst>
                </a:gridCol>
                <a:gridCol w="540736">
                  <a:extLst>
                    <a:ext uri="{9D8B030D-6E8A-4147-A177-3AD203B41FA5}">
                      <a16:colId xmlns:a16="http://schemas.microsoft.com/office/drawing/2014/main" val="4218869863"/>
                    </a:ext>
                  </a:extLst>
                </a:gridCol>
                <a:gridCol w="456406">
                  <a:extLst>
                    <a:ext uri="{9D8B030D-6E8A-4147-A177-3AD203B41FA5}">
                      <a16:colId xmlns:a16="http://schemas.microsoft.com/office/drawing/2014/main" val="1884076416"/>
                    </a:ext>
                  </a:extLst>
                </a:gridCol>
                <a:gridCol w="586010">
                  <a:extLst>
                    <a:ext uri="{9D8B030D-6E8A-4147-A177-3AD203B41FA5}">
                      <a16:colId xmlns:a16="http://schemas.microsoft.com/office/drawing/2014/main" val="1226139622"/>
                    </a:ext>
                  </a:extLst>
                </a:gridCol>
                <a:gridCol w="347472">
                  <a:extLst>
                    <a:ext uri="{9D8B030D-6E8A-4147-A177-3AD203B41FA5}">
                      <a16:colId xmlns:a16="http://schemas.microsoft.com/office/drawing/2014/main" val="2777358461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val="2004647393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603878906"/>
                    </a:ext>
                  </a:extLst>
                </a:gridCol>
                <a:gridCol w="557784">
                  <a:extLst>
                    <a:ext uri="{9D8B030D-6E8A-4147-A177-3AD203B41FA5}">
                      <a16:colId xmlns:a16="http://schemas.microsoft.com/office/drawing/2014/main" val="4168827109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1069815034"/>
                    </a:ext>
                  </a:extLst>
                </a:gridCol>
              </a:tblGrid>
              <a:tr h="4446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5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DEPENDENCIA EJECCUTORA</a:t>
                      </a:r>
                      <a:endParaRPr lang="es-CO" sz="5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5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PROYECTO </a:t>
                      </a:r>
                      <a:endParaRPr lang="es-CO" sz="5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5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5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Apropiacion Vigente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Obligaciones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</a:t>
                      </a:r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Pago/</a:t>
                      </a:r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por Ejecutar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por  Ejecutar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Saldos por ejecutar en Seccionales</a:t>
                      </a:r>
                      <a:endParaRPr lang="es-MX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Saldos por ejecutar en NC</a:t>
                      </a:r>
                      <a:endParaRPr lang="es-MX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63510"/>
                  </a:ext>
                </a:extLst>
              </a:tr>
              <a:tr h="2332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URNA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EXPEDICIÓN DE LICENCIAS, TARJETA PROFESIONAL Y CARNETS -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C-2701-0800-21-20111D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4.958,6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4.958,60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10,57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10,57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51356"/>
                  </a:ext>
                </a:extLst>
              </a:tr>
              <a:tr h="1965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GPE INFRAESTRUCTURA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PALACIO DE JUSTICIA CONSTRUIDOS Y DOTADOS - CONSTRUCCIÓN Y DOTACIÓN DEL PALACIO DE JUSTICIA DE   MEDELLÍN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C-2701-0800-23-20111D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55.000,0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07319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GPE INFRAESTRUCTURA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PALACIOS DE JUSTICIA CONSTRUIDOS Y DOTADOS - CONSTRUCCIÓN Y DOTACIÓN DE INFRAESTRUCTURA FÍSICA ASOCIADA A LA PRESTACIÓN DEL SERVICIO DE JUSTICIA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C-2701-0800-25-20111D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17.500,0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16.739,20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1.390,41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1.390,41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760,80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760,80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73559"/>
                  </a:ext>
                </a:extLst>
              </a:tr>
              <a:tr h="3760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GPE INFRAESTRUCTURA - UIF -UND ADTIVA - OSEG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DESPACHOS JUDICIALES CONSTRUIDOS Y DOTADOS - MODERNIZACIÓN DE LA INFRAESTRUCTURA FÍSICA DE LA RAMA JUDICIAL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C-2701-0800-37-20111D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399.100,3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11.889,65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6.054,51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5.858,44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387.210,69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141.430,00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245.780,69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40979"/>
                  </a:ext>
                </a:extLst>
              </a:tr>
              <a:tr h="2392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UDAE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DOCUMENTOS DE INVESTIGACIÓN - FORTALECIMIENTO DEL SISTEMA DE GOBIERNO BASADO EN EVIDENCIA PARA UNA GOBERNANZA CONFIABLE Y GERENCIAL DE LA RAMA JUDICIAL A NIVEL  NACIONAL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C-2701-0800-38-20111D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15.333,9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15.333,90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15.333,90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11812"/>
                  </a:ext>
                </a:extLst>
              </a:tr>
              <a:tr h="2402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UND RRHH - OSEG - UND CARJUD - EJRLB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APOYO EN LA GESTIÓN JUDICIAL - MEJORAMIENTO DE LA GESTIÓN DEL TALENTO HUMANO PARA FORTALECER LA INTEGRIDAD, EL CONOCIMIENTO, EL BIENESTAR Y LA SEGURIDAD A NIVEL  NACIONAL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C-2701-0800-39-20111D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139.558,6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4.973,04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3,95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3,95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134.585,53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58.479,32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76.106,21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25122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UND TRANSF DIGITAL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INFORMACIÓN DE PROCESOS JUDICIALES ACTUALIZADOS - FORTALECIMIENTO DE LOS SERVICIOS DIGITALES Y DE TECNOLOGÍA PARA LA TRANSFORMACIÓN DIGITAL DE LA RAMA JUDICIAL A NIVEL  NACIONAL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C-2701-0800-40-20111A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516.536,6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96.024,73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420.511,86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384,09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420.127,77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11768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UDAE -URNA - CENDOJ -OF COMUNICACIONES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APOYO EN LA GESTIÓN JUDICIAL - FORTALECIMIENTO DE MECANISMOS DE JUSTICIA ABIERTA Y GESTIÓN DE LA CALIDAD- SIGCMA-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C-2701-0800-41-20111D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37.531,0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36.971,01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36.971,01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74592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FORTALECIMIENTO INSTITUCIONAL DEL SISTEMA DE JUSTICIA SJ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3.715,18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148,82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148,82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110.765,82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110.765,82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14719"/>
                  </a:ext>
                </a:extLst>
              </a:tr>
              <a:tr h="311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1.300.000,0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173.860,40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7.608,26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7.412,19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1.126.139,60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86,6%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311.059,23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815.080,37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46688"/>
                  </a:ext>
                </a:extLst>
              </a:tr>
            </a:tbl>
          </a:graphicData>
        </a:graphic>
      </p:graphicFrame>
      <p:sp>
        <p:nvSpPr>
          <p:cNvPr id="13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2399" y="1116373"/>
            <a:ext cx="10269703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Proyectos de Inversión a Febrero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7851E8-58C9-7F83-5C76-6076580F3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5257239"/>
      </p:ext>
    </p:extLst>
  </p:cSld>
  <p:clrMapOvr>
    <a:masterClrMapping/>
  </p:clrMapOvr>
</p:sld>
</file>

<file path=ppt/theme/theme1.xml><?xml version="1.0" encoding="utf-8"?>
<a:theme xmlns:a="http://schemas.openxmlformats.org/drawingml/2006/main" name="RAMA JUD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MA JUDICIAL" id="{A537A6A8-A6C1-4C15-A47A-F92678E4C83A}" vid="{22E0BF93-5FA2-4EF1-9759-AD2A2A8714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5061E6275D4C4BB33B2BD4A91C79C2" ma:contentTypeVersion="14" ma:contentTypeDescription="Crear nuevo documento." ma:contentTypeScope="" ma:versionID="90bac4ab7d55814a8b9773bf0ece79c3">
  <xsd:schema xmlns:xsd="http://www.w3.org/2001/XMLSchema" xmlns:xs="http://www.w3.org/2001/XMLSchema" xmlns:p="http://schemas.microsoft.com/office/2006/metadata/properties" xmlns:ns3="fbf56f25-cbbb-4cbe-ae8a-427ea759e049" xmlns:ns4="28603d8a-9efa-47f7-9310-b65af995be84" targetNamespace="http://schemas.microsoft.com/office/2006/metadata/properties" ma:root="true" ma:fieldsID="be428834057d07684b67780596c67a61" ns3:_="" ns4:_="">
    <xsd:import namespace="fbf56f25-cbbb-4cbe-ae8a-427ea759e049"/>
    <xsd:import namespace="28603d8a-9efa-47f7-9310-b65af995be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56f25-cbbb-4cbe-ae8a-427ea759e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03d8a-9efa-47f7-9310-b65af995b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f56f25-cbbb-4cbe-ae8a-427ea759e0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7436A-808B-4DC6-9FB3-EB6A7D463E94}">
  <ds:schemaRefs>
    <ds:schemaRef ds:uri="28603d8a-9efa-47f7-9310-b65af995be84"/>
    <ds:schemaRef ds:uri="fbf56f25-cbbb-4cbe-ae8a-427ea759e0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FC8DA5-2E41-45E5-9502-5D149498A042}">
  <ds:schemaRefs>
    <ds:schemaRef ds:uri="http://schemas.microsoft.com/office/2006/documentManagement/types"/>
    <ds:schemaRef ds:uri="fbf56f25-cbbb-4cbe-ae8a-427ea759e049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28603d8a-9efa-47f7-9310-b65af995be8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EF0B908-31D0-409D-97E6-A767397F4C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2780</Words>
  <Application>Microsoft Office PowerPoint</Application>
  <PresentationFormat>Panorámica</PresentationFormat>
  <Paragraphs>1450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Montserrat SemiBold</vt:lpstr>
      <vt:lpstr>Times New Roman</vt:lpstr>
      <vt:lpstr>Montserrat Medium</vt:lpstr>
      <vt:lpstr>Calibri</vt:lpstr>
      <vt:lpstr>Trebuchet MS</vt:lpstr>
      <vt:lpstr>Montserrat</vt:lpstr>
      <vt:lpstr>Montserrat Light</vt:lpstr>
      <vt:lpstr>Arial Narrow</vt:lpstr>
      <vt:lpstr>Calibri Light</vt:lpstr>
      <vt:lpstr>RAMA JUDICIAL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lastModifiedBy>Yilber  Amado Gutierrez</cp:lastModifiedBy>
  <cp:revision>4</cp:revision>
  <cp:lastPrinted>2025-02-07T22:36:19Z</cp:lastPrinted>
  <dcterms:created xsi:type="dcterms:W3CDTF">2022-07-27T10:12:18Z</dcterms:created>
  <dcterms:modified xsi:type="dcterms:W3CDTF">2025-03-04T16:34:45Z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0x010100AA5061E6275D4C4BB33B2BD4A91C79C2</vt:lpwstr>
  </property>
</Properties>
</file>