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4" r:id="rId4"/>
  </p:sldMasterIdLst>
  <p:notesMasterIdLst>
    <p:notesMasterId r:id="rId22"/>
  </p:notesMasterIdLst>
  <p:sldIdLst>
    <p:sldId id="256" r:id="rId5"/>
    <p:sldId id="496" r:id="rId6"/>
    <p:sldId id="461" r:id="rId7"/>
    <p:sldId id="491" r:id="rId8"/>
    <p:sldId id="478" r:id="rId9"/>
    <p:sldId id="482" r:id="rId10"/>
    <p:sldId id="484" r:id="rId11"/>
    <p:sldId id="489" r:id="rId12"/>
    <p:sldId id="468" r:id="rId13"/>
    <p:sldId id="499" r:id="rId14"/>
    <p:sldId id="497" r:id="rId15"/>
    <p:sldId id="469" r:id="rId16"/>
    <p:sldId id="470" r:id="rId17"/>
    <p:sldId id="472" r:id="rId18"/>
    <p:sldId id="471" r:id="rId19"/>
    <p:sldId id="500" r:id="rId20"/>
    <p:sldId id="501" r:id="rId21"/>
  </p:sldIdLst>
  <p:sldSz cx="12192000" cy="6858000"/>
  <p:notesSz cx="7004050" cy="92964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Light" panose="00000400000000000000" pitchFamily="2" charset="0"/>
      <p:regular r:id="rId31"/>
      <p:italic r:id="rId32"/>
    </p:embeddedFont>
    <p:embeddedFont>
      <p:font typeface="Montserrat Medium" panose="00000600000000000000" pitchFamily="2" charset="0"/>
      <p:regular r:id="rId33"/>
      <p:italic r:id="rId34"/>
    </p:embeddedFont>
    <p:embeddedFont>
      <p:font typeface="Montserrat SemiBold" panose="00000700000000000000" pitchFamily="2" charset="0"/>
      <p:regular r:id="rId35"/>
      <p:bold r:id="rId36"/>
      <p:italic r:id="rId37"/>
      <p:boldItalic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100D44-D356-9B40-AD8E-D8DFEB3CC077}">
          <p14:sldIdLst>
            <p14:sldId id="256"/>
            <p14:sldId id="496"/>
            <p14:sldId id="461"/>
            <p14:sldId id="491"/>
            <p14:sldId id="478"/>
            <p14:sldId id="482"/>
            <p14:sldId id="484"/>
            <p14:sldId id="489"/>
            <p14:sldId id="468"/>
            <p14:sldId id="499"/>
            <p14:sldId id="497"/>
            <p14:sldId id="469"/>
            <p14:sldId id="470"/>
            <p14:sldId id="472"/>
            <p14:sldId id="471"/>
            <p14:sldId id="500"/>
            <p14:sldId id="5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6E"/>
    <a:srgbClr val="0ED374"/>
    <a:srgbClr val="009999"/>
    <a:srgbClr val="F6C041"/>
    <a:srgbClr val="01ADEE"/>
    <a:srgbClr val="EE7D2D"/>
    <a:srgbClr val="002A41"/>
    <a:srgbClr val="7557C5"/>
    <a:srgbClr val="383890"/>
    <a:srgbClr val="715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6" y="96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hernanm\OneDrive%20-%20Consejo%20Superior%20de%20la%20Judicatura\Documentos\1.1.%20%20%20Ejecucion%20Presupuestal%20Gastos\15.%20Ejecucion%20Presupuestal%202025\Ejecucion%20Vigencia%202025%20y%20reserva%202024\Ejecucion%20junio%20vigencia%202025%20y%20Reserva%202024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77921546434383"/>
          <c:y val="0.19907686839648095"/>
          <c:w val="0.63680808182855697"/>
          <c:h val="0.7998829416646748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E3C6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8CE-4F9E-B89D-CE9E3E36F1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CE-4F9E-B89D-CE9E3E36F18B}"/>
              </c:ext>
            </c:extLst>
          </c:dPt>
          <c:dPt>
            <c:idx val="2"/>
            <c:bubble3D val="0"/>
            <c:spPr>
              <a:solidFill>
                <a:srgbClr val="32964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8CE-4F9E-B89D-CE9E3E36F1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8CE-4F9E-B89D-CE9E3E36F18B}"/>
              </c:ext>
            </c:extLst>
          </c:dPt>
          <c:dPt>
            <c:idx val="4"/>
            <c:bubble3D val="0"/>
            <c:spPr>
              <a:solidFill>
                <a:srgbClr val="1E3C6E"/>
              </a:solidFill>
              <a:ln>
                <a:solidFill>
                  <a:srgbClr val="1E3C6E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8CE-4F9E-B89D-CE9E3E36F18B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8CE-4F9E-B89D-CE9E3E36F18B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8CE-4F9E-B89D-CE9E3E36F18B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8CE-4F9E-B89D-CE9E3E36F18B}"/>
              </c:ext>
            </c:extLst>
          </c:dPt>
          <c:dLbls>
            <c:dLbl>
              <c:idx val="0"/>
              <c:layout>
                <c:manualLayout>
                  <c:x val="-4.199475065616797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CE-4F9E-B89D-CE9E3E36F18B}"/>
                </c:ext>
              </c:extLst>
            </c:dLbl>
            <c:dLbl>
              <c:idx val="1"/>
              <c:layout>
                <c:manualLayout>
                  <c:x val="-0.20135594271188542"/>
                  <c:y val="-6.30482666093537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46678304764627"/>
                      <c:h val="0.158770785315174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8CE-4F9E-B89D-CE9E3E36F18B}"/>
                </c:ext>
              </c:extLst>
            </c:dLbl>
            <c:dLbl>
              <c:idx val="2"/>
              <c:layout>
                <c:manualLayout>
                  <c:x val="-7.4809762952859238E-2"/>
                  <c:y val="-0.195202646815550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CE-4F9E-B89D-CE9E3E36F18B}"/>
                </c:ext>
              </c:extLst>
            </c:dLbl>
            <c:dLbl>
              <c:idx val="3"/>
              <c:layout>
                <c:manualLayout>
                  <c:x val="-3.0059726786120719E-3"/>
                  <c:y val="-1.00401841829327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9501312335958"/>
                      <c:h val="0.153019023986765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8CE-4F9E-B89D-CE9E3E36F18B}"/>
                </c:ext>
              </c:extLst>
            </c:dLbl>
            <c:dLbl>
              <c:idx val="4"/>
              <c:layout>
                <c:manualLayout>
                  <c:x val="4.6211353909193675E-2"/>
                  <c:y val="-0.14340587060725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CE-4F9E-B89D-CE9E3E36F18B}"/>
                </c:ext>
              </c:extLst>
            </c:dLbl>
            <c:dLbl>
              <c:idx val="5"/>
              <c:layout>
                <c:manualLayout>
                  <c:x val="6.3837394341454386E-3"/>
                  <c:y val="-0.18451039773874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CE-4F9E-B89D-CE9E3E36F18B}"/>
                </c:ext>
              </c:extLst>
            </c:dLbl>
            <c:dLbl>
              <c:idx val="6"/>
              <c:layout>
                <c:manualLayout>
                  <c:x val="0.13038553743774156"/>
                  <c:y val="-0.208622991604957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39107611548554"/>
                      <c:h val="0.203473945409429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8CE-4F9E-B89D-CE9E3E36F18B}"/>
                </c:ext>
              </c:extLst>
            </c:dLbl>
            <c:dLbl>
              <c:idx val="7"/>
              <c:layout>
                <c:manualLayout>
                  <c:x val="0.20513464360262035"/>
                  <c:y val="-0.13938141107051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CE-4F9E-B89D-CE9E3E36F1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('EP - GASTO'!$B$7:$B$12,'EP - GASTO'!$B$15:$B$16)</c:f>
              <c:strCache>
                <c:ptCount val="8"/>
                <c:pt idx="0">
                  <c:v>Gastos de Personal - Permanente </c:v>
                </c:pt>
                <c:pt idx="1">
                  <c:v>Gastos de Personal - Temporal </c:v>
                </c:pt>
                <c:pt idx="2">
                  <c:v>Adquisición Bienes y Servicios </c:v>
                </c:pt>
                <c:pt idx="3">
                  <c:v>Transferencias corrientes</c:v>
                </c:pt>
                <c:pt idx="4">
                  <c:v>Disminución de pasivos </c:v>
                </c:pt>
                <c:pt idx="5">
                  <c:v>Gastos por tributos, multas, sanciones e intereses de mora </c:v>
                </c:pt>
                <c:pt idx="6">
                  <c:v>Inversión – Fondos Especiales y Otros Recursos Tesoro </c:v>
                </c:pt>
                <c:pt idx="7">
                  <c:v>Inversión – Recursos Crédito  Externo- BID</c:v>
                </c:pt>
              </c:strCache>
            </c:strRef>
          </c:cat>
          <c:val>
            <c:numRef>
              <c:f>('EP - GASTO'!$H$7:$H$12,'EP - GASTO'!$H$15:$H$16)</c:f>
              <c:numCache>
                <c:formatCode>0.00%</c:formatCode>
                <c:ptCount val="8"/>
                <c:pt idx="0">
                  <c:v>0.70314284616804756</c:v>
                </c:pt>
                <c:pt idx="1">
                  <c:v>3.2899365098365337E-2</c:v>
                </c:pt>
                <c:pt idx="2">
                  <c:v>5.9155973909252764E-2</c:v>
                </c:pt>
                <c:pt idx="3">
                  <c:v>7.4209918699780192E-2</c:v>
                </c:pt>
                <c:pt idx="4">
                  <c:v>1.4319153822621945E-3</c:v>
                </c:pt>
                <c:pt idx="5">
                  <c:v>2.639547916667677E-3</c:v>
                </c:pt>
                <c:pt idx="6">
                  <c:v>0.11382930890259702</c:v>
                </c:pt>
                <c:pt idx="7">
                  <c:v>1.0992057581935177E-2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8CE-4F9E-B89D-CE9E3E36F18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45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/>
          </a:solidFill>
          <a:latin typeface="Montserrat" panose="00000500000000000000" pitchFamily="2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r">
              <a:defRPr sz="1200"/>
            </a:lvl1pPr>
          </a:lstStyle>
          <a:p>
            <a:fld id="{2FF897CD-71F9-4604-8045-0CB51AE811E9}" type="datetimeFigureOut">
              <a:rPr lang="es-CO" smtClean="0"/>
              <a:t>4/08/2025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9" tIns="46564" rIns="93129" bIns="4656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405" y="4473893"/>
            <a:ext cx="5603240" cy="3660458"/>
          </a:xfrm>
          <a:prstGeom prst="rect">
            <a:avLst/>
          </a:prstGeom>
        </p:spPr>
        <p:txBody>
          <a:bodyPr vert="horz" lIns="93129" tIns="46564" rIns="93129" bIns="46564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r">
              <a:defRPr sz="1200"/>
            </a:lvl1pPr>
          </a:lstStyle>
          <a:p>
            <a:fld id="{B541DC60-CBDA-472C-BB41-8AEA9984B0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74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INFORME</a:t>
            </a:r>
            <a:endParaRPr lang="es-ES_trad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326468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119088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lvl="0"/>
            <a:endParaRPr lang="es-ES_trad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apertura</a:t>
            </a:r>
            <a:r>
              <a:rPr lang="en-US"/>
              <a:t> para </a:t>
            </a:r>
            <a:r>
              <a:rPr lang="en-US" err="1"/>
              <a:t>listar</a:t>
            </a:r>
            <a:r>
              <a:rPr lang="en-US"/>
              <a:t> ideas o </a:t>
            </a:r>
            <a:r>
              <a:rPr lang="en-US" err="1"/>
              <a:t>datos</a:t>
            </a:r>
            <a:endParaRPr lang="es-ES_tradnl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18143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34E610-7E6C-FF38-B04C-609E6CB81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TÍTULO DE LA PRESENTACIÓN AQUÍ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1C9934-896D-6181-CB6F-B65FB1B3F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77" y="5643966"/>
            <a:ext cx="616734" cy="828000"/>
          </a:xfrm>
          <a:prstGeom prst="rect">
            <a:avLst/>
          </a:prstGeom>
        </p:spPr>
      </p:pic>
      <p:pic>
        <p:nvPicPr>
          <p:cNvPr id="17" name="Picture 16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C05F2E9-223B-9F68-7DC4-D5B0C26DED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8" y="5643966"/>
            <a:ext cx="616129" cy="82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C16DF4-F502-4DDD-0DD8-712A16FCBF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73" y="5643966"/>
            <a:ext cx="616129" cy="82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F882CD-AA78-7363-F35A-7F092152BA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93" y="5643966"/>
            <a:ext cx="616129" cy="82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1D9A23-802E-8BDD-C530-6F32204C59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05" y="5643966"/>
            <a:ext cx="616129" cy="828000"/>
          </a:xfrm>
          <a:prstGeom prst="rect">
            <a:avLst/>
          </a:prstGeom>
        </p:spPr>
      </p:pic>
      <p:pic>
        <p:nvPicPr>
          <p:cNvPr id="21" name="Picture 2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A862E63-85B3-C967-32D4-FC37562FA1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71" y="5643966"/>
            <a:ext cx="615318" cy="82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B64CF2-7918-9B9D-51F0-4CEDBCEA2B8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22" y="5643966"/>
            <a:ext cx="615318" cy="8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1276D6-C086-5F41-0CF9-60CE656D48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304" y="5809141"/>
            <a:ext cx="504000" cy="504000"/>
          </a:xfrm>
          <a:prstGeom prst="rect">
            <a:avLst/>
          </a:prstGeom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069234CB-3797-515D-4B1E-037DC64D49CC}"/>
              </a:ext>
            </a:extLst>
          </p:cNvPr>
          <p:cNvSpPr txBox="1"/>
          <p:nvPr userDrawn="1"/>
        </p:nvSpPr>
        <p:spPr>
          <a:xfrm>
            <a:off x="6810578" y="6472774"/>
            <a:ext cx="322311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0" i="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5781-1</a:t>
            </a:r>
            <a:endParaRPr lang="en-CO" sz="700" b="0" i="0" kern="10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D6567490-A198-18FC-6795-1D8FE26D11AF}"/>
              </a:ext>
            </a:extLst>
          </p:cNvPr>
          <p:cNvSpPr txBox="1"/>
          <p:nvPr userDrawn="1"/>
        </p:nvSpPr>
        <p:spPr>
          <a:xfrm>
            <a:off x="7264635" y="6474552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SA-CER-551308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2461DC3A-B05A-B21E-304A-6071ED0CADF0}"/>
              </a:ext>
            </a:extLst>
          </p:cNvPr>
          <p:cNvSpPr txBox="1"/>
          <p:nvPr userDrawn="1"/>
        </p:nvSpPr>
        <p:spPr>
          <a:xfrm>
            <a:off x="7899207" y="647196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ST-CER955060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611FDF22-8905-9E22-84F0-89AD66790446}"/>
              </a:ext>
            </a:extLst>
          </p:cNvPr>
          <p:cNvSpPr txBox="1"/>
          <p:nvPr userDrawn="1"/>
        </p:nvSpPr>
        <p:spPr>
          <a:xfrm>
            <a:off x="8527310" y="646561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CER9669331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98CA0E43-6A03-BEDD-5DA3-B93589E53903}"/>
              </a:ext>
            </a:extLst>
          </p:cNvPr>
          <p:cNvSpPr txBox="1"/>
          <p:nvPr userDrawn="1"/>
        </p:nvSpPr>
        <p:spPr>
          <a:xfrm>
            <a:off x="9154962" y="6458224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SGA-2000495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B1955B94-5208-47DD-9940-2E16F233C0CE}"/>
              </a:ext>
            </a:extLst>
          </p:cNvPr>
          <p:cNvSpPr txBox="1"/>
          <p:nvPr userDrawn="1"/>
        </p:nvSpPr>
        <p:spPr>
          <a:xfrm>
            <a:off x="10427633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CP-CER-PB0655</a:t>
            </a:r>
            <a:endParaRPr lang="en-CO" sz="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021D3C25-7DED-974B-DAB5-7E85EEA08414}"/>
              </a:ext>
            </a:extLst>
          </p:cNvPr>
          <p:cNvSpPr txBox="1"/>
          <p:nvPr userDrawn="1"/>
        </p:nvSpPr>
        <p:spPr>
          <a:xfrm>
            <a:off x="11064974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RJ-CER855787</a:t>
            </a:r>
            <a:endParaRPr lang="en-CO" sz="7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24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CONTENIDO</a:t>
            </a:r>
            <a:endParaRPr lang="es-ES_tradnl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1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2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3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4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5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6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7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8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3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04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6697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01</a:t>
            </a:r>
            <a:endParaRPr lang="es-ES_tradnl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/>
              <a:t>Aquí se pueden listar ideas o datos relevantes</a:t>
            </a:r>
          </a:p>
          <a:p>
            <a:pPr lvl="0"/>
            <a:endParaRPr lang="es-ES_trad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err="1"/>
              <a:t>Texto</a:t>
            </a:r>
            <a:r>
              <a:rPr lang="en-US"/>
              <a:t> de </a:t>
            </a:r>
            <a:r>
              <a:rPr lang="en-US" err="1"/>
              <a:t>apertura</a:t>
            </a:r>
            <a:r>
              <a:rPr lang="en-US"/>
              <a:t> para </a:t>
            </a:r>
            <a:r>
              <a:rPr lang="en-US" err="1"/>
              <a:t>listar</a:t>
            </a:r>
            <a:r>
              <a:rPr lang="en-US"/>
              <a:t> ideas o </a:t>
            </a:r>
            <a:r>
              <a:rPr lang="en-US" err="1"/>
              <a:t>datos</a:t>
            </a:r>
            <a:endParaRPr lang="es-ES_tradnl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00287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34" b="1" i="0">
                <a:solidFill>
                  <a:srgbClr val="2A4A9D"/>
                </a:solidFill>
                <a:latin typeface="Trebuchet MS"/>
                <a:cs typeface="Trebuchet MS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04/08/2025</a:t>
            </a:fld>
            <a:endParaRPr lang="es-ES_tradnl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9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INFORME</a:t>
            </a:r>
            <a:endParaRPr lang="es-ES_trad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63092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CONTENIDO</a:t>
            </a:r>
            <a:endParaRPr lang="es-ES_tradnl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1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2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3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4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5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6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7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/>
              <a:t>TÍTULO 8</a:t>
            </a:r>
          </a:p>
          <a:p>
            <a:pPr lvl="0"/>
            <a:r>
              <a:rPr lang="en-US"/>
              <a:t>LOREM IPSOM DOLOR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25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5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95418-16FE-F403-16CE-056685AB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29AB5-928A-83C3-A761-A30BE45C6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D602-E3CB-BC50-D98C-A2BE92E50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04/08/2025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24C71-F371-4138-226D-1FFD1FC55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DAE5-6A65-A072-8ECB-EFBA704A0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95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1" r:id="rId6"/>
    <p:sldLayoutId id="2147483649" r:id="rId7"/>
    <p:sldLayoutId id="2147483650" r:id="rId8"/>
    <p:sldLayoutId id="2147483653" r:id="rId9"/>
    <p:sldLayoutId id="2147483651" r:id="rId10"/>
    <p:sldLayoutId id="2147483652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0459" y="1549487"/>
            <a:ext cx="6545766" cy="15954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_tradnl" dirty="0"/>
              <a:t>Dirección Ejecutiva de Administración Judicial</a:t>
            </a:r>
          </a:p>
          <a:p>
            <a:pPr algn="ctr"/>
            <a:r>
              <a:rPr lang="es-ES_tradnl" dirty="0"/>
              <a:t>Unidad de Presupuesto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 txBox="1">
            <a:spLocks/>
          </p:cNvSpPr>
          <p:nvPr/>
        </p:nvSpPr>
        <p:spPr>
          <a:xfrm>
            <a:off x="4554670" y="3422621"/>
            <a:ext cx="6545766" cy="856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000" dirty="0"/>
              <a:t>Informe Ejecucion Presupuestal de gastos</a:t>
            </a:r>
          </a:p>
          <a:p>
            <a:pPr algn="ctr"/>
            <a:r>
              <a:rPr lang="es-ES_tradnl" sz="2000" dirty="0"/>
              <a:t>Del 1 de Enero al 31 de Julio de 2025</a:t>
            </a:r>
          </a:p>
        </p:txBody>
      </p:sp>
    </p:spTree>
    <p:extLst>
      <p:ext uri="{BB962C8B-B14F-4D97-AF65-F5344CB8AC3E}">
        <p14:creationId xmlns:p14="http://schemas.microsoft.com/office/powerpoint/2010/main" val="310914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EAF3248-4178-1D49-99D1-D9DB2F5BC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F856DC-9213-94F4-AE7B-8B3BFB8E19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Marcador de contenido 24">
            <a:extLst>
              <a:ext uri="{FF2B5EF4-FFF2-40B4-BE49-F238E27FC236}">
                <a16:creationId xmlns:a16="http://schemas.microsoft.com/office/drawing/2014/main" id="{A2B88BA3-3CB9-AE79-A9B7-9F56035A00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63431" y="1271712"/>
            <a:ext cx="2087769" cy="2394596"/>
          </a:xfrm>
        </p:spPr>
        <p:txBody>
          <a:bodyPr/>
          <a:lstStyle/>
          <a:p>
            <a:r>
              <a:rPr lang="es-MX" sz="2000" dirty="0"/>
              <a:t>Semáforo de Ejecución Presupuestal de Inversión – Vigencia </a:t>
            </a:r>
          </a:p>
          <a:p>
            <a:r>
              <a:rPr lang="es-MX" sz="2000" dirty="0"/>
              <a:t>a Julio de 2025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8691CB-2630-82E3-0805-E87DC6B5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689" y="1067585"/>
            <a:ext cx="5666807" cy="51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7A3C6-75AC-649D-B440-28814EB5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C82CE329-BD49-C022-5C95-C1B5EE6E7D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83469" y="1007704"/>
            <a:ext cx="3357770" cy="7948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Recomendaciones Ejecucion Vigencia de Inversión a Julio de 2025 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13D33D-6CB3-8710-5156-394C96314911}"/>
              </a:ext>
            </a:extLst>
          </p:cNvPr>
          <p:cNvSpPr txBox="1"/>
          <p:nvPr/>
        </p:nvSpPr>
        <p:spPr>
          <a:xfrm>
            <a:off x="269852" y="615526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6" name="Marcador de texto 25">
            <a:extLst>
              <a:ext uri="{FF2B5EF4-FFF2-40B4-BE49-F238E27FC236}">
                <a16:creationId xmlns:a16="http://schemas.microsoft.com/office/drawing/2014/main" id="{2338E3CF-8DD1-9767-638F-024DD62AA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6C1E7D-AF8A-D280-E06C-1F2B4B4513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10</a:t>
            </a:r>
            <a:endParaRPr lang="es-CO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A3E7ADB-CD6D-B61B-B31B-280EB3DEFC50}"/>
              </a:ext>
            </a:extLst>
          </p:cNvPr>
          <p:cNvSpPr txBox="1"/>
          <p:nvPr/>
        </p:nvSpPr>
        <p:spPr>
          <a:xfrm>
            <a:off x="1163430" y="1954925"/>
            <a:ext cx="3997849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s-CO" dirty="0"/>
              <a:t>Evitar concentrar la ejecución de recursos de inversión en el último trimestre, lo cual incrementa el riesgo de errores y represamientos.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dirty="0"/>
              <a:t>Fortalecer la planeación contractual.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dirty="0"/>
              <a:t>Implementar acciones correctivas cuando los niveles de ejecución estén por debajo del 50% al corte de Julio.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dirty="0"/>
              <a:t>Cumplir con los principios de anualidad, legalidad, eficacia y economía del gasto público.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Prevenir hallazgos fiscales o disciplinarios mediante una ejecución transparente y oportuna</a:t>
            </a:r>
            <a:endParaRPr dirty="0"/>
          </a:p>
        </p:txBody>
      </p:sp>
      <p:sp>
        <p:nvSpPr>
          <p:cNvPr id="9" name="Marcador de contenido 24">
            <a:extLst>
              <a:ext uri="{FF2B5EF4-FFF2-40B4-BE49-F238E27FC236}">
                <a16:creationId xmlns:a16="http://schemas.microsoft.com/office/drawing/2014/main" id="{D8629803-6AE8-DE67-8606-7A8FD5F5FF0F}"/>
              </a:ext>
            </a:extLst>
          </p:cNvPr>
          <p:cNvSpPr txBox="1">
            <a:spLocks/>
          </p:cNvSpPr>
          <p:nvPr/>
        </p:nvSpPr>
        <p:spPr>
          <a:xfrm>
            <a:off x="6832709" y="1007704"/>
            <a:ext cx="3246009" cy="882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rgbClr val="00ADEE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>
                <a:solidFill>
                  <a:schemeClr val="tx1"/>
                </a:solidFill>
              </a:rPr>
              <a:t>Alertas Ejecucion Inversión 2025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712BECCE-8779-E2FF-D6B7-C9C47F886EE4}"/>
              </a:ext>
            </a:extLst>
          </p:cNvPr>
          <p:cNvSpPr txBox="1"/>
          <p:nvPr/>
        </p:nvSpPr>
        <p:spPr>
          <a:xfrm>
            <a:off x="6456790" y="2056524"/>
            <a:ext cx="3997849" cy="36933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s-CO" dirty="0"/>
              <a:t>Riesgo: No alcanzar las metas presupuestales por procesos contractuales iniciados tardíamente o con retrasos en su adjudicación.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Riesgo: Baja ejecución física, constitución de reservas y observaciones de entes de control.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Riesgo: Pérdida de oportunidad en la redistribución de recursos o toma de decisiones correctivas.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dirty="0"/>
              <a:t>Riesgo: Observaciones de la Contraloría, hallazgos disciplinarios o fiscales.</a:t>
            </a:r>
          </a:p>
        </p:txBody>
      </p:sp>
    </p:spTree>
    <p:extLst>
      <p:ext uri="{BB962C8B-B14F-4D97-AF65-F5344CB8AC3E}">
        <p14:creationId xmlns:p14="http://schemas.microsoft.com/office/powerpoint/2010/main" val="385687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7001177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313510" y="3173512"/>
            <a:ext cx="11878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Reserva constituida 2024 </a:t>
            </a:r>
          </a:p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Ejecutada a Julio de 2025</a:t>
            </a:r>
            <a:endParaRPr lang="es-CO" sz="2800" b="1" dirty="0">
              <a:latin typeface="Montserrat Medium" panose="020B0604020202020204" charset="0"/>
              <a:cs typeface="Montserrat Medium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172A7-97F3-EE95-F2F7-61A79A658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50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39150" y="1247518"/>
            <a:ext cx="10379340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2024 a Julio de 2025 - Por Concepto del Gasto 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3057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426024" y="5959059"/>
            <a:ext cx="1787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  <a:endParaRPr lang="es-CO" sz="1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s-CO" sz="1000" b="1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1000" dirty="0">
              <a:ea typeface="Times New Roman" panose="02020603050405020304" pitchFamily="18" charset="0"/>
            </a:endParaRPr>
          </a:p>
          <a:p>
            <a:endParaRPr lang="es-CO" sz="1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579321"/>
              </p:ext>
            </p:extLst>
          </p:nvPr>
        </p:nvGraphicFramePr>
        <p:xfrm>
          <a:off x="1139150" y="2118196"/>
          <a:ext cx="10158115" cy="363625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859619">
                  <a:extLst>
                    <a:ext uri="{9D8B030D-6E8A-4147-A177-3AD203B41FA5}">
                      <a16:colId xmlns:a16="http://schemas.microsoft.com/office/drawing/2014/main" val="53912494"/>
                    </a:ext>
                  </a:extLst>
                </a:gridCol>
                <a:gridCol w="1165869">
                  <a:extLst>
                    <a:ext uri="{9D8B030D-6E8A-4147-A177-3AD203B41FA5}">
                      <a16:colId xmlns:a16="http://schemas.microsoft.com/office/drawing/2014/main" val="3827024180"/>
                    </a:ext>
                  </a:extLst>
                </a:gridCol>
                <a:gridCol w="1241752">
                  <a:extLst>
                    <a:ext uri="{9D8B030D-6E8A-4147-A177-3AD203B41FA5}">
                      <a16:colId xmlns:a16="http://schemas.microsoft.com/office/drawing/2014/main" val="4116709012"/>
                    </a:ext>
                  </a:extLst>
                </a:gridCol>
                <a:gridCol w="1216483">
                  <a:extLst>
                    <a:ext uri="{9D8B030D-6E8A-4147-A177-3AD203B41FA5}">
                      <a16:colId xmlns:a16="http://schemas.microsoft.com/office/drawing/2014/main" val="466188050"/>
                    </a:ext>
                  </a:extLst>
                </a:gridCol>
                <a:gridCol w="1116154">
                  <a:extLst>
                    <a:ext uri="{9D8B030D-6E8A-4147-A177-3AD203B41FA5}">
                      <a16:colId xmlns:a16="http://schemas.microsoft.com/office/drawing/2014/main" val="2408703747"/>
                    </a:ext>
                  </a:extLst>
                </a:gridCol>
                <a:gridCol w="794324">
                  <a:extLst>
                    <a:ext uri="{9D8B030D-6E8A-4147-A177-3AD203B41FA5}">
                      <a16:colId xmlns:a16="http://schemas.microsoft.com/office/drawing/2014/main" val="556653552"/>
                    </a:ext>
                  </a:extLst>
                </a:gridCol>
                <a:gridCol w="834765">
                  <a:extLst>
                    <a:ext uri="{9D8B030D-6E8A-4147-A177-3AD203B41FA5}">
                      <a16:colId xmlns:a16="http://schemas.microsoft.com/office/drawing/2014/main" val="884968011"/>
                    </a:ext>
                  </a:extLst>
                </a:gridCol>
                <a:gridCol w="929149">
                  <a:extLst>
                    <a:ext uri="{9D8B030D-6E8A-4147-A177-3AD203B41FA5}">
                      <a16:colId xmlns:a16="http://schemas.microsoft.com/office/drawing/2014/main" val="792182786"/>
                    </a:ext>
                  </a:extLst>
                </a:gridCol>
              </a:tblGrid>
              <a:tr h="674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Objeto del gasto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inicial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Modificaciones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actual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Obligaciones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Pagos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% </a:t>
                      </a:r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40568"/>
                  </a:ext>
                </a:extLst>
              </a:tr>
              <a:tr h="2112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266.297,09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17.484,46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248.812,63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232.888,00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232.825,79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15.986,84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83216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26.428,60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11.814,23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14.614,37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10.330,70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10.253,12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4.361,25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16,50%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1304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87.436,41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1.246,87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86.189,53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76.553,01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75.014,50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11.175,04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12,78%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226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11.364,52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468,41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10.896,11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10.538,18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10.538,18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357,93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3,15%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7311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907,26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15,31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891,95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891,95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891,95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37805"/>
                  </a:ext>
                </a:extLst>
              </a:tr>
              <a:tr h="4534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70542"/>
                  </a:ext>
                </a:extLst>
              </a:tr>
              <a:tr h="34796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Subtotal Gastos de funcionamiento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392.433,88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31.029,29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361.404,59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331.201,83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329.523,53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31.881,06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8,12%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70463"/>
                  </a:ext>
                </a:extLst>
              </a:tr>
              <a:tr h="24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Ordinaria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582.848,79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647,06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582.201,73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392.846,38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389.736,73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192.465,00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33,02%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06795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BID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131.496,29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275,40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131.220,89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106.791,60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106.791,60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24.429,29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18,58%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5278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1.106.778,96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31.951,75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1.074.827,21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830.839,81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826.051,86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248.775,35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22,48%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0035"/>
                  </a:ext>
                </a:extLst>
              </a:tr>
            </a:tbl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6CD16D-5AA5-F1ED-6384-5AC9B3EAFE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26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9871" y="1238892"/>
            <a:ext cx="10334825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2024 a Julio de 2025 - Proyectos de Inversión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4246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308602" y="6103737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9243"/>
              </p:ext>
            </p:extLst>
          </p:nvPr>
        </p:nvGraphicFramePr>
        <p:xfrm>
          <a:off x="1363442" y="2108010"/>
          <a:ext cx="9164975" cy="277653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24952">
                  <a:extLst>
                    <a:ext uri="{9D8B030D-6E8A-4147-A177-3AD203B41FA5}">
                      <a16:colId xmlns:a16="http://schemas.microsoft.com/office/drawing/2014/main" val="1304148399"/>
                    </a:ext>
                  </a:extLst>
                </a:gridCol>
                <a:gridCol w="1566514">
                  <a:extLst>
                    <a:ext uri="{9D8B030D-6E8A-4147-A177-3AD203B41FA5}">
                      <a16:colId xmlns:a16="http://schemas.microsoft.com/office/drawing/2014/main" val="87004680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3088429179"/>
                    </a:ext>
                  </a:extLst>
                </a:gridCol>
                <a:gridCol w="1247686">
                  <a:extLst>
                    <a:ext uri="{9D8B030D-6E8A-4147-A177-3AD203B41FA5}">
                      <a16:colId xmlns:a16="http://schemas.microsoft.com/office/drawing/2014/main" val="1663027584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3278702917"/>
                    </a:ext>
                  </a:extLst>
                </a:gridCol>
                <a:gridCol w="1222049">
                  <a:extLst>
                    <a:ext uri="{9D8B030D-6E8A-4147-A177-3AD203B41FA5}">
                      <a16:colId xmlns:a16="http://schemas.microsoft.com/office/drawing/2014/main" val="1945722655"/>
                    </a:ext>
                  </a:extLst>
                </a:gridCol>
                <a:gridCol w="1170772">
                  <a:extLst>
                    <a:ext uri="{9D8B030D-6E8A-4147-A177-3AD203B41FA5}">
                      <a16:colId xmlns:a16="http://schemas.microsoft.com/office/drawing/2014/main" val="2931250337"/>
                    </a:ext>
                  </a:extLst>
                </a:gridCol>
              </a:tblGrid>
              <a:tr h="3563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Ejecutora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RUBRO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reserva por pagar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55053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URNA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C-2701-0800-21-20111D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2.321,56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2.321,56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2.321,56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1866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C-2701-0800-23-20111D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60822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INFRAESTRUCTURA- UND INFRAEST.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C-2701-0800-25-20111D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25.672,18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9.820,00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9.725,17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15.947,01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62,12%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28643"/>
                  </a:ext>
                </a:extLst>
              </a:tr>
              <a:tr h="191729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ESCUELA JUDICIAL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C-2701-0800-29-20111D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89217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TRANSFORMACIÓN DIGITAL E INFORMATICA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C-2701-0800-36-20111A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20.060,52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20.060,52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20.060,52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21418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INFRAEST.- UND INFRAEST. - ADTIVA - OSEG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C-2701-0800-37-20111D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227.284,40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91.625,01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89.293,71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137.990,69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60,71%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0663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ANALISIS Y DESARROLLO ESTADISTICO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C-2701-0800-38-20111D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1.138,29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295,50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295,50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842,79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74,04%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9456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UND RRRHH - CARRERA JUDICIAL - ESCUELA JUDICIAL - OSEG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C-2701-0800-39-20111D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39.249,06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35.981,38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35.981,38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3.267,68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8,33%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19935"/>
                  </a:ext>
                </a:extLst>
              </a:tr>
              <a:tr h="20580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TRANSF. DIGITAL E INFORMATICA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C-2701-0800-40-20111A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218.394,07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184.735,85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184.052,33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34.341,73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15,72%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795803"/>
                  </a:ext>
                </a:extLst>
              </a:tr>
              <a:tr h="23597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CENTRO DE DOCUMENTACION - OFICINA DE COMUNICACIONES Y UDAE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C-2701-0800-41-20111D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6.785,36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6.710,27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6.710,27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80173"/>
                  </a:ext>
                </a:extLst>
              </a:tr>
              <a:tr h="132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131.220,89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106.791,60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106.791,60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24.429,29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18,62%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29327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713.422,62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499.637,97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496.528,33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216.894,29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30,40%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73375"/>
                  </a:ext>
                </a:extLst>
              </a:tr>
            </a:tbl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FD1AEC-18DE-E5D7-8379-94E7EDC8A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055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6378" y="1157088"/>
            <a:ext cx="10309123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Inversión 2024 a Julio de 2025 – Seccionales y Nivel Central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2010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53938" y="6124058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ADA593-BA7A-6CA7-5F72-FE556F99C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14</a:t>
            </a:r>
            <a:endParaRPr lang="es-CO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090E83-293B-4F62-8004-C81DDB426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51636"/>
              </p:ext>
            </p:extLst>
          </p:nvPr>
        </p:nvGraphicFramePr>
        <p:xfrm>
          <a:off x="1909362" y="1708747"/>
          <a:ext cx="7811222" cy="4335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5718">
                  <a:extLst>
                    <a:ext uri="{9D8B030D-6E8A-4147-A177-3AD203B41FA5}">
                      <a16:colId xmlns:a16="http://schemas.microsoft.com/office/drawing/2014/main" val="3596909004"/>
                    </a:ext>
                  </a:extLst>
                </a:gridCol>
                <a:gridCol w="739251">
                  <a:extLst>
                    <a:ext uri="{9D8B030D-6E8A-4147-A177-3AD203B41FA5}">
                      <a16:colId xmlns:a16="http://schemas.microsoft.com/office/drawing/2014/main" val="1188287904"/>
                    </a:ext>
                  </a:extLst>
                </a:gridCol>
                <a:gridCol w="822994">
                  <a:extLst>
                    <a:ext uri="{9D8B030D-6E8A-4147-A177-3AD203B41FA5}">
                      <a16:colId xmlns:a16="http://schemas.microsoft.com/office/drawing/2014/main" val="3570923548"/>
                    </a:ext>
                  </a:extLst>
                </a:gridCol>
                <a:gridCol w="739251">
                  <a:extLst>
                    <a:ext uri="{9D8B030D-6E8A-4147-A177-3AD203B41FA5}">
                      <a16:colId xmlns:a16="http://schemas.microsoft.com/office/drawing/2014/main" val="577570735"/>
                    </a:ext>
                  </a:extLst>
                </a:gridCol>
                <a:gridCol w="797004">
                  <a:extLst>
                    <a:ext uri="{9D8B030D-6E8A-4147-A177-3AD203B41FA5}">
                      <a16:colId xmlns:a16="http://schemas.microsoft.com/office/drawing/2014/main" val="1260029925"/>
                    </a:ext>
                  </a:extLst>
                </a:gridCol>
                <a:gridCol w="797004">
                  <a:extLst>
                    <a:ext uri="{9D8B030D-6E8A-4147-A177-3AD203B41FA5}">
                      <a16:colId xmlns:a16="http://schemas.microsoft.com/office/drawing/2014/main" val="1661943311"/>
                    </a:ext>
                  </a:extLst>
                </a:gridCol>
              </a:tblGrid>
              <a:tr h="4448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Dependencia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Reserva Vigente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Reserva Pagada (Ejecutada)                                                         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Reserva Pagada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Saldo por Utilizar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Reserva por Utilizar</a:t>
                      </a:r>
                    </a:p>
                  </a:txBody>
                  <a:tcPr marL="7350" marR="7350" marT="7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22840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Gestion general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387.233,41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219.475,54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56,68%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167.757,88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43,32%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5224690"/>
                  </a:ext>
                </a:extLst>
              </a:tr>
              <a:tr h="2392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131.220,89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106.791,60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81,38%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24.429,29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18,62%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6620011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Bogota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20.118,23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18.371,16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1.747,06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4640279"/>
                  </a:ext>
                </a:extLst>
              </a:tr>
              <a:tr h="2533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Cundinamarca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19.850,86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16.278,54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3.572,31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1171445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Medellin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18.271,83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17.761,19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97,21%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510,64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0835362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Cali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11.656,70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11.656,70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4976982"/>
                  </a:ext>
                </a:extLst>
              </a:tr>
              <a:tr h="2533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Bucaramanga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11.544,47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7.926,15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68,66%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3.618,32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31,34%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1436252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Cartagena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9.897,57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8.562,10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86,51%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1.335,47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13,49%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7966614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Ibague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8.814,40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7.388,77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83,83%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1.425,63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16,17%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7927450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Pererira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8.721,99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4.082,87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46,81%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4.639,13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53,19%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9167863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Pasto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8.020,94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8.018,36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99,97%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5014516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Neiva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7.525,48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7.407,70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98,43%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117,78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1,57%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169836"/>
                  </a:ext>
                </a:extLst>
              </a:tr>
              <a:tr h="2533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Barranquilla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7.399,75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6.240,77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84,34%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1.158,98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8330133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Tunja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6.917,67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6.130,46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88,62%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787,21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11,38%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1453132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Sincelejo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6.662,98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6.271,72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391,26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5,87%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0683072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Valledupar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6.237,64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6.235,32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99,96%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4249167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Santa Marta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5.889,68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5.375,00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514,69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8,74%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7222182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Popayan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5.426,61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4.942,51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91,08%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484,09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8,92%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5282897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Manizalez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5.420,16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5.226,50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96,43%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193,66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311385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Riohacha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5.242,65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4.828,01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92,09%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414,64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7,91%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8304616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Villavicencio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5.164,47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3.322,02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1.842,44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0503983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Cucuta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5.112,73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4.488,70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87,79%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624,02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12,21%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063004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Monteria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5.038,70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5.038,70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4895767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Quibdo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4.685,15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3.388,33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1.296,82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9967032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Armenia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1.347,68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1.319,63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97,92%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9215630"/>
                  </a:ext>
                </a:extLst>
              </a:tr>
              <a:tr h="1266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713.422,62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496.528,33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69,60%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216.894,29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30,40%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740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07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F65BCFD-F3CC-C82F-FB2B-E41DFCDB6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9849A2-0A32-890C-165D-DA7F60B33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contenido 24">
            <a:extLst>
              <a:ext uri="{FF2B5EF4-FFF2-40B4-BE49-F238E27FC236}">
                <a16:creationId xmlns:a16="http://schemas.microsoft.com/office/drawing/2014/main" id="{8F745F37-B517-6851-AF6D-9952CFD2935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44859" y="1391195"/>
            <a:ext cx="2258312" cy="2484119"/>
          </a:xfrm>
        </p:spPr>
        <p:txBody>
          <a:bodyPr/>
          <a:lstStyle/>
          <a:p>
            <a:r>
              <a:rPr lang="es-MX" sz="1800" b="1" dirty="0" err="1">
                <a:solidFill>
                  <a:schemeClr val="tx1"/>
                </a:solidFill>
              </a:rPr>
              <a:t>Semaforo</a:t>
            </a:r>
            <a:r>
              <a:rPr lang="es-MX" sz="1800" b="1" dirty="0">
                <a:solidFill>
                  <a:schemeClr val="tx1"/>
                </a:solidFill>
              </a:rPr>
              <a:t> de Ejecución presupuestal Reserva Inversión  2024 a Julio de 2025 – Seccionales y Nivel Central</a:t>
            </a:r>
            <a:endParaRPr lang="es-CO" sz="1800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24FF7D-1EC1-543B-4CFC-309D097A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339" y="1038319"/>
            <a:ext cx="5695837" cy="52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87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705EDE-AFFA-2B20-6998-4A399E0F43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EC3856-7B8C-55CA-A4AB-6A0600474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AF6D5AC-49FD-BE64-19DF-454C0187E07F}"/>
              </a:ext>
            </a:extLst>
          </p:cNvPr>
          <p:cNvSpPr txBox="1"/>
          <p:nvPr/>
        </p:nvSpPr>
        <p:spPr>
          <a:xfrm>
            <a:off x="1025369" y="2657982"/>
            <a:ext cx="4207031" cy="35855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00" dirty="0"/>
          </a:p>
          <a:p>
            <a:pPr marL="342900" indent="-342900">
              <a:buAutoNum type="arabicPeriod"/>
            </a:pPr>
            <a:r>
              <a:rPr lang="es-CO" b="1" dirty="0"/>
              <a:t>Acelerar la ejecución de reservas 2024. 	</a:t>
            </a:r>
            <a:r>
              <a:rPr lang="es-CO" dirty="0"/>
              <a:t>Las reservas con ejecución inferior al 	80% deben reportar las acciones 	específicas para su agotamiento antes 	de septiembre de 2025.</a:t>
            </a:r>
          </a:p>
          <a:p>
            <a:pPr marL="342900" indent="-342900">
              <a:buAutoNum type="arabicPeriod"/>
            </a:pPr>
            <a:endParaRPr lang="es-CO" dirty="0"/>
          </a:p>
          <a:p>
            <a:r>
              <a:rPr lang="es-CO" b="1" dirty="0"/>
              <a:t>2. Mejorar la programación y ejecución de 	proyectos de inversión. </a:t>
            </a:r>
            <a:r>
              <a:rPr lang="es-CO" dirty="0"/>
              <a:t>Revisar y 	actualizar cronogramas físico-	financieros, asegurando su 	articulación con el PAC y el calendario 	contractual.</a:t>
            </a:r>
          </a:p>
        </p:txBody>
      </p:sp>
      <p:sp>
        <p:nvSpPr>
          <p:cNvPr id="6" name="Marcador de contenido 24">
            <a:extLst>
              <a:ext uri="{FF2B5EF4-FFF2-40B4-BE49-F238E27FC236}">
                <a16:creationId xmlns:a16="http://schemas.microsoft.com/office/drawing/2014/main" id="{79E22007-E288-BF7A-2A2A-A6EA80C5EC87}"/>
              </a:ext>
            </a:extLst>
          </p:cNvPr>
          <p:cNvSpPr txBox="1">
            <a:spLocks/>
          </p:cNvSpPr>
          <p:nvPr/>
        </p:nvSpPr>
        <p:spPr>
          <a:xfrm>
            <a:off x="1399001" y="1293484"/>
            <a:ext cx="3459765" cy="11646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rgbClr val="00ADEE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>
                <a:solidFill>
                  <a:schemeClr val="tx1"/>
                </a:solidFill>
              </a:rPr>
              <a:t>Recomendaciones Ejecucion Reserva de Inversión 2024 a Julio de 2025 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F66C69D-9F1B-9100-7F69-250A0776FA9B}"/>
              </a:ext>
            </a:extLst>
          </p:cNvPr>
          <p:cNvSpPr txBox="1"/>
          <p:nvPr/>
        </p:nvSpPr>
        <p:spPr>
          <a:xfrm>
            <a:off x="5969111" y="2657982"/>
            <a:ext cx="4165600" cy="30315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00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Riesgo: Perdida de recursos. Fenecimiento de la reserva 2024 por falta de ejecución física o ejecución financiera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Riesgo: Impacto institucional por retrasos en ejecución de contratos.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Riesgo de incumplimiento de metas de crédito recursos BID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Riesgo de indisponibilidad de PAC en el último trimestre del año </a:t>
            </a: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A275F579-6A8D-7E2B-CC33-76FA727AA88A}"/>
              </a:ext>
            </a:extLst>
          </p:cNvPr>
          <p:cNvSpPr txBox="1">
            <a:spLocks/>
          </p:cNvSpPr>
          <p:nvPr/>
        </p:nvSpPr>
        <p:spPr>
          <a:xfrm>
            <a:off x="6188057" y="1382039"/>
            <a:ext cx="3459765" cy="9875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rgbClr val="00ADEE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>
                <a:solidFill>
                  <a:schemeClr val="tx1"/>
                </a:solidFill>
              </a:rPr>
              <a:t>Alertas Ejecucion Reserva de Inversión 2024</a:t>
            </a: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8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79B4F-D94A-6AEC-5C33-34EEFDD5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B2ED2E3F-14DA-0791-F859-A9C0988B91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8" y="1268976"/>
            <a:ext cx="10293531" cy="507831"/>
          </a:xfrm>
        </p:spPr>
        <p:txBody>
          <a:bodyPr/>
          <a:lstStyle/>
          <a:p>
            <a:r>
              <a:rPr lang="es-ES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Julio de 2025 </a:t>
            </a:r>
          </a:p>
          <a:p>
            <a:pPr algn="ctr"/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D0C67DE3-5C2D-CF14-DE00-611BCE5AB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AC7506-CB14-816B-C5AF-434C14ABDC37}"/>
              </a:ext>
            </a:extLst>
          </p:cNvPr>
          <p:cNvSpPr txBox="1"/>
          <p:nvPr/>
        </p:nvSpPr>
        <p:spPr>
          <a:xfrm>
            <a:off x="295139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F43EC8D-EE96-26C9-F3B9-AC6578FE1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7219"/>
              </p:ext>
            </p:extLst>
          </p:nvPr>
        </p:nvGraphicFramePr>
        <p:xfrm>
          <a:off x="1256963" y="1874460"/>
          <a:ext cx="9807280" cy="428841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33298">
                  <a:extLst>
                    <a:ext uri="{9D8B030D-6E8A-4147-A177-3AD203B41FA5}">
                      <a16:colId xmlns:a16="http://schemas.microsoft.com/office/drawing/2014/main" val="1988151870"/>
                    </a:ext>
                  </a:extLst>
                </a:gridCol>
                <a:gridCol w="986841">
                  <a:extLst>
                    <a:ext uri="{9D8B030D-6E8A-4147-A177-3AD203B41FA5}">
                      <a16:colId xmlns:a16="http://schemas.microsoft.com/office/drawing/2014/main" val="2682359222"/>
                    </a:ext>
                  </a:extLst>
                </a:gridCol>
                <a:gridCol w="1119508">
                  <a:extLst>
                    <a:ext uri="{9D8B030D-6E8A-4147-A177-3AD203B41FA5}">
                      <a16:colId xmlns:a16="http://schemas.microsoft.com/office/drawing/2014/main" val="3479686508"/>
                    </a:ext>
                  </a:extLst>
                </a:gridCol>
                <a:gridCol w="487272">
                  <a:extLst>
                    <a:ext uri="{9D8B030D-6E8A-4147-A177-3AD203B41FA5}">
                      <a16:colId xmlns:a16="http://schemas.microsoft.com/office/drawing/2014/main" val="1163652357"/>
                    </a:ext>
                  </a:extLst>
                </a:gridCol>
                <a:gridCol w="1163966">
                  <a:extLst>
                    <a:ext uri="{9D8B030D-6E8A-4147-A177-3AD203B41FA5}">
                      <a16:colId xmlns:a16="http://schemas.microsoft.com/office/drawing/2014/main" val="1275784373"/>
                    </a:ext>
                  </a:extLst>
                </a:gridCol>
                <a:gridCol w="594635">
                  <a:extLst>
                    <a:ext uri="{9D8B030D-6E8A-4147-A177-3AD203B41FA5}">
                      <a16:colId xmlns:a16="http://schemas.microsoft.com/office/drawing/2014/main" val="447478609"/>
                    </a:ext>
                  </a:extLst>
                </a:gridCol>
                <a:gridCol w="872974">
                  <a:extLst>
                    <a:ext uri="{9D8B030D-6E8A-4147-A177-3AD203B41FA5}">
                      <a16:colId xmlns:a16="http://schemas.microsoft.com/office/drawing/2014/main" val="839702239"/>
                    </a:ext>
                  </a:extLst>
                </a:gridCol>
                <a:gridCol w="638858">
                  <a:extLst>
                    <a:ext uri="{9D8B030D-6E8A-4147-A177-3AD203B41FA5}">
                      <a16:colId xmlns:a16="http://schemas.microsoft.com/office/drawing/2014/main" val="2790080696"/>
                    </a:ext>
                  </a:extLst>
                </a:gridCol>
                <a:gridCol w="1109102">
                  <a:extLst>
                    <a:ext uri="{9D8B030D-6E8A-4147-A177-3AD203B41FA5}">
                      <a16:colId xmlns:a16="http://schemas.microsoft.com/office/drawing/2014/main" val="2950422412"/>
                    </a:ext>
                  </a:extLst>
                </a:gridCol>
                <a:gridCol w="1100826">
                  <a:extLst>
                    <a:ext uri="{9D8B030D-6E8A-4147-A177-3AD203B41FA5}">
                      <a16:colId xmlns:a16="http://schemas.microsoft.com/office/drawing/2014/main" val="1318804652"/>
                    </a:ext>
                  </a:extLst>
                </a:gridCol>
              </a:tblGrid>
              <a:tr h="53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Sub Unidad Presupuestal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Vigente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</a:t>
                      </a:r>
                      <a:r>
                        <a:rPr lang="es-CO" sz="10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/</a:t>
                      </a:r>
                      <a:r>
                        <a:rPr lang="es-CO" sz="10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Oblig. /</a:t>
                      </a:r>
                      <a:r>
                        <a:rPr lang="es-CO" sz="10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 /</a:t>
                      </a:r>
                      <a:r>
                        <a:rPr lang="es-CO" sz="10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sin Comprometer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</a:t>
                      </a:r>
                      <a:r>
                        <a:rPr lang="es-CO" sz="10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0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sin comprometer</a:t>
                      </a:r>
                      <a:endParaRPr lang="es-CO" sz="10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28413"/>
                  </a:ext>
                </a:extLst>
              </a:tr>
              <a:tr h="365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Consejo Superior de la Judicatura</a:t>
                      </a: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1.006.511,00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525.732,34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494.384,55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49,12%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493.729,74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49,05%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480.778,66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47,77%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9565190"/>
                  </a:ext>
                </a:extLst>
              </a:tr>
              <a:tr h="338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Suprema de Justicia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254.255,86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170.468,20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67,05%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162.744,98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162.591,27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63,95%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83.787,65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32,95%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2513578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Consejo de Estado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225.232,34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159.156,99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155.261,25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155.236,49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66.075,34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0389614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Constitucional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95.345,36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62.879,60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65,95%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60.717,63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60.624,33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32.465,76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427455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Tribunales y Juzgados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5.179.177,97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3.620.175,85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3.484.705,09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3.482.395,78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1.559.002,12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077569"/>
                  </a:ext>
                </a:extLst>
              </a:tr>
              <a:tr h="338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Comisión Nacional de Disciplina Judicial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194.612,59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129.106,14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66,34%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123.636,04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123.560,67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65.506,45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33,66%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2920313"/>
                  </a:ext>
                </a:extLst>
              </a:tr>
              <a:tr h="5098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Fondos Especiales y Otros Recursos Tesoro </a:t>
                      </a:r>
                      <a:endParaRPr lang="es-CO" sz="1200" b="0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1.185.519,00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525.117,98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44,29%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113.437,90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9,57%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107.812,87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9,09%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660.401,02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55,71%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6380101"/>
                  </a:ext>
                </a:extLst>
              </a:tr>
              <a:tr h="338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Recursos Crédito  Externo- BID</a:t>
                      </a:r>
                      <a:endParaRPr lang="es-CO" sz="1200" b="0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39.700,39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34,68%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23.177,88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20,25%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23.177,88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20,25%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74.780,61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65,32%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7670829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Gestión General (</a:t>
                      </a:r>
                      <a:r>
                        <a:rPr lang="es-CO" sz="1200" b="0" dirty="0" err="1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por distribuir) </a:t>
                      </a: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2.159.748,47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2.159.748,47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632040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u="non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endParaRPr lang="es-CO" sz="1200" b="1" u="non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10.414.883,58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5.232.337,49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50,24%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4.618.065,32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44,34%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4.609.129,03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44,26%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5.182.546,09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49,76%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412"/>
                  </a:ext>
                </a:extLst>
              </a:tr>
            </a:tbl>
          </a:graphicData>
        </a:graphic>
      </p:graphicFrame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DB1A68-1FAC-C62E-3969-9B6442F9F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969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7418F01-7505-4CC2-875D-5D8BEE7B3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00447"/>
              </p:ext>
            </p:extLst>
          </p:nvPr>
        </p:nvGraphicFramePr>
        <p:xfrm>
          <a:off x="969264" y="2078034"/>
          <a:ext cx="10140269" cy="3582902"/>
        </p:xfrm>
        <a:graphic>
          <a:graphicData uri="http://schemas.openxmlformats.org/drawingml/2006/table">
            <a:tbl>
              <a:tblPr/>
              <a:tblGrid>
                <a:gridCol w="2879418">
                  <a:extLst>
                    <a:ext uri="{9D8B030D-6E8A-4147-A177-3AD203B41FA5}">
                      <a16:colId xmlns:a16="http://schemas.microsoft.com/office/drawing/2014/main" val="2960006817"/>
                    </a:ext>
                  </a:extLst>
                </a:gridCol>
                <a:gridCol w="875212">
                  <a:extLst>
                    <a:ext uri="{9D8B030D-6E8A-4147-A177-3AD203B41FA5}">
                      <a16:colId xmlns:a16="http://schemas.microsoft.com/office/drawing/2014/main" val="815038549"/>
                    </a:ext>
                  </a:extLst>
                </a:gridCol>
                <a:gridCol w="1058091">
                  <a:extLst>
                    <a:ext uri="{9D8B030D-6E8A-4147-A177-3AD203B41FA5}">
                      <a16:colId xmlns:a16="http://schemas.microsoft.com/office/drawing/2014/main" val="3408720232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2947933364"/>
                    </a:ext>
                  </a:extLst>
                </a:gridCol>
                <a:gridCol w="959425">
                  <a:extLst>
                    <a:ext uri="{9D8B030D-6E8A-4147-A177-3AD203B41FA5}">
                      <a16:colId xmlns:a16="http://schemas.microsoft.com/office/drawing/2014/main" val="2960274372"/>
                    </a:ext>
                  </a:extLst>
                </a:gridCol>
                <a:gridCol w="512748">
                  <a:extLst>
                    <a:ext uri="{9D8B030D-6E8A-4147-A177-3AD203B41FA5}">
                      <a16:colId xmlns:a16="http://schemas.microsoft.com/office/drawing/2014/main" val="2090796418"/>
                    </a:ext>
                  </a:extLst>
                </a:gridCol>
                <a:gridCol w="761575">
                  <a:extLst>
                    <a:ext uri="{9D8B030D-6E8A-4147-A177-3AD203B41FA5}">
                      <a16:colId xmlns:a16="http://schemas.microsoft.com/office/drawing/2014/main" val="1482663369"/>
                    </a:ext>
                  </a:extLst>
                </a:gridCol>
                <a:gridCol w="477565">
                  <a:extLst>
                    <a:ext uri="{9D8B030D-6E8A-4147-A177-3AD203B41FA5}">
                      <a16:colId xmlns:a16="http://schemas.microsoft.com/office/drawing/2014/main" val="1075315901"/>
                    </a:ext>
                  </a:extLst>
                </a:gridCol>
                <a:gridCol w="1050789">
                  <a:extLst>
                    <a:ext uri="{9D8B030D-6E8A-4147-A177-3AD203B41FA5}">
                      <a16:colId xmlns:a16="http://schemas.microsoft.com/office/drawing/2014/main" val="2686214003"/>
                    </a:ext>
                  </a:extLst>
                </a:gridCol>
                <a:gridCol w="1042931">
                  <a:extLst>
                    <a:ext uri="{9D8B030D-6E8A-4147-A177-3AD203B41FA5}">
                      <a16:colId xmlns:a16="http://schemas.microsoft.com/office/drawing/2014/main" val="184945945"/>
                    </a:ext>
                  </a:extLst>
                </a:gridCol>
              </a:tblGrid>
              <a:tr h="5703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Objeto del  Gasto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Apropiación Vigente</a:t>
                      </a:r>
                      <a:endParaRPr lang="es-CO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Comp./Apro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Obligaciones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</a:t>
                      </a:r>
                      <a:endParaRPr lang="es-CO" sz="800" b="1" i="0" u="none" strike="noStrike" kern="120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sin Comprometer</a:t>
                      </a:r>
                      <a:endParaRPr lang="es-CO" sz="8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00" b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 comprometer</a:t>
                      </a:r>
                      <a:endParaRPr lang="es-CO" sz="8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23282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 *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7.323.150,88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3.861.108,95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3.858.898,08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3.857.076,42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3.462.041,93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298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342.643,06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133.900,83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39,08%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133.726,01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39,03%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133.646,63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208.742,23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60,92%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39898"/>
                  </a:ext>
                </a:extLst>
              </a:tr>
              <a:tr h="2220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616.102,58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434.182,38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262.321,14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261.453,49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181.920,20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88687"/>
                  </a:ext>
                </a:extLst>
              </a:tr>
              <a:tr h="2351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772.887,66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210.920,29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199.132,70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198.590,13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561.967,38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901754"/>
                  </a:ext>
                </a:extLst>
              </a:tr>
              <a:tr h="209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14.913,23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4.110,42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27,56%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4.080,42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4.080,42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10.802,81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871077"/>
                  </a:ext>
                </a:extLst>
              </a:tr>
              <a:tr h="4768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27.490,58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5.600,67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5.595,61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5.595,61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21.889,91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79,63%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02836"/>
                  </a:ext>
                </a:extLst>
              </a:tr>
              <a:tr h="2546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Subtotal Gastos De Funcionamiento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9.097.188,00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4.649.823,55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51,11%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4.463.753,96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49,07%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4.460.442,70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49,03%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4.447.364,45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48,89%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553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B – Servicio de la Deuda Pública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76769"/>
                  </a:ext>
                </a:extLst>
              </a:tr>
              <a:tr h="34762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</a:t>
                      </a:r>
                      <a:r>
                        <a:rPr lang="es-ES" sz="11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  <a:sym typeface="Arial"/>
                        </a:rPr>
                        <a:t>Inversión – Fondos Especiales y Otros Recursos Tesoro </a:t>
                      </a:r>
                      <a:endParaRPr lang="es-CO" sz="1100" b="0" i="0" u="none" strike="noStrike" cap="non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  <a:sym typeface="Arial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1.185.519,00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525.117,98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44,29%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113.437,90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9,57%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107.812,87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9,09%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660.401,02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55,71%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85635"/>
                  </a:ext>
                </a:extLst>
              </a:tr>
              <a:tr h="3455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Recursos Crédito  Externo- BID</a:t>
                      </a:r>
                      <a:endParaRPr lang="es-CO" sz="1100" b="0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39.700,39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34,68%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23.177,88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20,25%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23.177,88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20,25%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74.780,61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65,32%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66658"/>
                  </a:ext>
                </a:extLst>
              </a:tr>
              <a:tr h="168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10.414.883,58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5.232.337,49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50,24%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4.618.065,32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44,34%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4.609.129,03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44,26%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5.182.546,09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49,76%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0134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95140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 txBox="1">
            <a:spLocks/>
          </p:cNvSpPr>
          <p:nvPr/>
        </p:nvSpPr>
        <p:spPr>
          <a:xfrm>
            <a:off x="1188719" y="1217030"/>
            <a:ext cx="10293531" cy="507831"/>
          </a:xfrm>
          <a:prstGeom prst="rect">
            <a:avLst/>
          </a:prstGeom>
          <a:blipFill dpi="0" rotWithShape="1">
            <a:blip r:embed="rId2"/>
            <a:srcRect/>
            <a:stretch>
              <a:fillRect l="-40391" t="89157" r="12838" b="919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rgbClr val="00ADEE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Julio de 2025 - Por Tipo de Gasto</a:t>
            </a:r>
          </a:p>
          <a:p>
            <a:pPr algn="ctr"/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417E3D-66FB-82F3-F3D2-5B5948791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769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/>
              <a:t>Unidad de Presupuesto / Ejecucion Presupuestal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295140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b="1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6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9" y="1244515"/>
            <a:ext cx="10293531" cy="507831"/>
          </a:xfrm>
        </p:spPr>
        <p:txBody>
          <a:bodyPr/>
          <a:lstStyle/>
          <a:p>
            <a:r>
              <a:rPr lang="es-CO" sz="2000" b="1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Distribución Apropiación 2025 – Según Objeto de Gasto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97AC8B-0529-D3F1-48C7-955850EDD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05</a:t>
            </a:r>
            <a:endParaRPr lang="es-CO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BF166E2-AFDA-4D7C-9C4E-3E09A0CD5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330122"/>
              </p:ext>
            </p:extLst>
          </p:nvPr>
        </p:nvGraphicFramePr>
        <p:xfrm>
          <a:off x="3538104" y="2022130"/>
          <a:ext cx="5596659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029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5657" y="1249007"/>
            <a:ext cx="1026700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Julio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78855"/>
              </p:ext>
            </p:extLst>
          </p:nvPr>
        </p:nvGraphicFramePr>
        <p:xfrm>
          <a:off x="1055794" y="2482805"/>
          <a:ext cx="9995383" cy="1515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130">
                  <a:extLst>
                    <a:ext uri="{9D8B030D-6E8A-4147-A177-3AD203B41FA5}">
                      <a16:colId xmlns:a16="http://schemas.microsoft.com/office/drawing/2014/main" val="412667528"/>
                    </a:ext>
                  </a:extLst>
                </a:gridCol>
                <a:gridCol w="1060393">
                  <a:extLst>
                    <a:ext uri="{9D8B030D-6E8A-4147-A177-3AD203B41FA5}">
                      <a16:colId xmlns:a16="http://schemas.microsoft.com/office/drawing/2014/main" val="385257334"/>
                    </a:ext>
                  </a:extLst>
                </a:gridCol>
                <a:gridCol w="1063135">
                  <a:extLst>
                    <a:ext uri="{9D8B030D-6E8A-4147-A177-3AD203B41FA5}">
                      <a16:colId xmlns:a16="http://schemas.microsoft.com/office/drawing/2014/main" val="2775451080"/>
                    </a:ext>
                  </a:extLst>
                </a:gridCol>
                <a:gridCol w="1031966">
                  <a:extLst>
                    <a:ext uri="{9D8B030D-6E8A-4147-A177-3AD203B41FA5}">
                      <a16:colId xmlns:a16="http://schemas.microsoft.com/office/drawing/2014/main" val="2753357679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697242030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706109542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4184186"/>
                    </a:ext>
                  </a:extLst>
                </a:gridCol>
                <a:gridCol w="692331">
                  <a:extLst>
                    <a:ext uri="{9D8B030D-6E8A-4147-A177-3AD203B41FA5}">
                      <a16:colId xmlns:a16="http://schemas.microsoft.com/office/drawing/2014/main" val="1738338918"/>
                    </a:ext>
                  </a:extLst>
                </a:gridCol>
                <a:gridCol w="1031966">
                  <a:extLst>
                    <a:ext uri="{9D8B030D-6E8A-4147-A177-3AD203B41FA5}">
                      <a16:colId xmlns:a16="http://schemas.microsoft.com/office/drawing/2014/main" val="4266169408"/>
                    </a:ext>
                  </a:extLst>
                </a:gridCol>
                <a:gridCol w="1106319">
                  <a:extLst>
                    <a:ext uri="{9D8B030D-6E8A-4147-A177-3AD203B41FA5}">
                      <a16:colId xmlns:a16="http://schemas.microsoft.com/office/drawing/2014/main" val="3374068752"/>
                    </a:ext>
                  </a:extLst>
                </a:gridCol>
              </a:tblGrid>
              <a:tr h="5554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</a:p>
                    <a:p>
                      <a:pPr algn="ctr" rtl="0" fontAlgn="b"/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</a:t>
                      </a:r>
                    </a:p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Vigente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compromisos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</a:t>
                      </a:r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por Comprometer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 Comprometer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912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Nivel Central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1.376.840,07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789.345,37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754.625,39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54,81%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753.774,07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54,75%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587.494,69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42,67%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15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u="none" strike="noStrike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Seccionales</a:t>
                      </a:r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5.560.599,47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3.860.478,17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69,43%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3.709.128,57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66,70%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3.706.668,63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66,66%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1.700.121,29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30,57%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86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8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Gestión General (</a:t>
                      </a:r>
                      <a:r>
                        <a:rPr lang="es-CO" sz="800" b="0" dirty="0" err="1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8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por distribuir)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2.159.748,47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2.159.748,47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93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r>
                        <a:rPr lang="es-CO" sz="800" b="1" u="sng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</a:t>
                      </a:r>
                      <a:endParaRPr lang="es-CO" sz="800" b="1" i="0" u="sng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9.097.188,00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4.649.823,55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51,11%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4.463.753,96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49,07%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4.460.442,70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49,03%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4.447.364,45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48,89%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5933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82078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5E3C32-6CDD-F734-F2C8-17B7CCC6F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06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845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2156" y="1241494"/>
            <a:ext cx="10183610" cy="437532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Julio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1602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78577" y="609732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811991"/>
              </p:ext>
            </p:extLst>
          </p:nvPr>
        </p:nvGraphicFramePr>
        <p:xfrm>
          <a:off x="1206976" y="1754448"/>
          <a:ext cx="9778048" cy="4520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000">
                  <a:extLst>
                    <a:ext uri="{9D8B030D-6E8A-4147-A177-3AD203B41FA5}">
                      <a16:colId xmlns:a16="http://schemas.microsoft.com/office/drawing/2014/main" val="3200691835"/>
                    </a:ext>
                  </a:extLst>
                </a:gridCol>
                <a:gridCol w="1288954">
                  <a:extLst>
                    <a:ext uri="{9D8B030D-6E8A-4147-A177-3AD203B41FA5}">
                      <a16:colId xmlns:a16="http://schemas.microsoft.com/office/drawing/2014/main" val="2834301987"/>
                    </a:ext>
                  </a:extLst>
                </a:gridCol>
                <a:gridCol w="909091">
                  <a:extLst>
                    <a:ext uri="{9D8B030D-6E8A-4147-A177-3AD203B41FA5}">
                      <a16:colId xmlns:a16="http://schemas.microsoft.com/office/drawing/2014/main" val="589546572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047504635"/>
                    </a:ext>
                  </a:extLst>
                </a:gridCol>
                <a:gridCol w="744049">
                  <a:extLst>
                    <a:ext uri="{9D8B030D-6E8A-4147-A177-3AD203B41FA5}">
                      <a16:colId xmlns:a16="http://schemas.microsoft.com/office/drawing/2014/main" val="3109433410"/>
                    </a:ext>
                  </a:extLst>
                </a:gridCol>
                <a:gridCol w="655590">
                  <a:extLst>
                    <a:ext uri="{9D8B030D-6E8A-4147-A177-3AD203B41FA5}">
                      <a16:colId xmlns:a16="http://schemas.microsoft.com/office/drawing/2014/main" val="3810587988"/>
                    </a:ext>
                  </a:extLst>
                </a:gridCol>
                <a:gridCol w="1117231">
                  <a:extLst>
                    <a:ext uri="{9D8B030D-6E8A-4147-A177-3AD203B41FA5}">
                      <a16:colId xmlns:a16="http://schemas.microsoft.com/office/drawing/2014/main" val="4231110714"/>
                    </a:ext>
                  </a:extLst>
                </a:gridCol>
                <a:gridCol w="766433">
                  <a:extLst>
                    <a:ext uri="{9D8B030D-6E8A-4147-A177-3AD203B41FA5}">
                      <a16:colId xmlns:a16="http://schemas.microsoft.com/office/drawing/2014/main" val="3383842504"/>
                    </a:ext>
                  </a:extLst>
                </a:gridCol>
                <a:gridCol w="942693">
                  <a:extLst>
                    <a:ext uri="{9D8B030D-6E8A-4147-A177-3AD203B41FA5}">
                      <a16:colId xmlns:a16="http://schemas.microsoft.com/office/drawing/2014/main" val="3320513915"/>
                    </a:ext>
                  </a:extLst>
                </a:gridCol>
                <a:gridCol w="880043">
                  <a:extLst>
                    <a:ext uri="{9D8B030D-6E8A-4147-A177-3AD203B41FA5}">
                      <a16:colId xmlns:a16="http://schemas.microsoft.com/office/drawing/2014/main" val="2582831171"/>
                    </a:ext>
                  </a:extLst>
                </a:gridCol>
              </a:tblGrid>
              <a:tr h="463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Vigente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compromisos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 por Comprometer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comprometer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2038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Nivel Central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1.376.840,07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789.345,37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57,33%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754.625,39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54,81%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753.774,07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54,75%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587.494,69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42,67%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677544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Bogotá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732.657,30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510.575,28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69,69%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485.470,52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66,26%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485.457,01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66,26%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222.082,02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30,31%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907478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Medellín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715.473,19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494.213,57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69,08%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468.716,92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65,51%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468.591,54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65,49%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221.259,62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30,92%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96427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Cali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482.360,66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340.939,37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70,68%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327.192,80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67,83%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327.192,80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67,83%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141.421,29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29,32%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16928"/>
                  </a:ext>
                </a:extLst>
              </a:tr>
              <a:tr h="9597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Cundinamarca - Amazonas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392.888,70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273.464,33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69,60%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265.484,86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67,57%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265.484,86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67,57%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119.424,37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30,40%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48189"/>
                  </a:ext>
                </a:extLst>
              </a:tr>
              <a:tr h="10051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Bucaramanga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309.293,47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217.224,92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70,23%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209.034,26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67,58%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209.023,04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67,58%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92.068,55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29,77%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32534"/>
                  </a:ext>
                </a:extLst>
              </a:tr>
              <a:tr h="13117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Tunja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270.122,91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191.290,85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70,82%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186.614,49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69,09%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186.614,49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69,09%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78.832,06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29,18%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92064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Barranquilla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256.613,69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185.676,19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72,36%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178.986,18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69,75%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178.582,70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69,59%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70.937,49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27,64%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19295"/>
                  </a:ext>
                </a:extLst>
              </a:tr>
              <a:tr h="13516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Cúcuta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228.538,90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153.751,74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67,28%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148.415,85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64,94%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148.323,36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64,90%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74.787,16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32,72%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4558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Pasto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216.255,27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154.706,20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71,54%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148.220,20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68,54%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148.216,75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68,54%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61.549,07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28,46%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688845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Cartagena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214.504,79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149.686,96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69,78%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145.165,92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67,67%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145.156,99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67,67%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64.817,83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30,22%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451226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Neiva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210.728,21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150.122,78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71,24%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144.509,82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68,58%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144.509,82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68,58%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60.605,43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28,76%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142838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Ibagué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193.312,52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138.424,50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71,61%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134.823,24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69,74%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134.807,11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69,74%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54.888,02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28,39%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75776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Villavicencio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164.852,98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114.966,48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69,74%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111.621,51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67,71%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111.521,24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67,65%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49.886,50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30,26%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9691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Manizales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147.331,38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105.217,70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71,42%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101.993,40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69,23%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101.983,40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69,22%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42.113,68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28,58%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6273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Valledupar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144.412,86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91.444,89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63,32%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88.077,86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60,99%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86.502,02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59,90%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52.967,97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36,68%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11409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Popayán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134.676,90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95.141,55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70,64%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92.848,80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68,94%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92.848,80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68,94%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39.535,35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29,36%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813221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Santa Marta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134.621,29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95.088,53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70,63%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91.711,90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68,13%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91.700,80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68,12%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39.532,75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29,37%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22908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Montería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125.135,31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86.315,36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68,98%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80.787,16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64,56%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80.785,88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64,56%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38.819,96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31,02%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41689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Pereira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123.716,52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83.682,40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67,64%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80.099,64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64,74%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80.036,47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64,69%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40.034,11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32,36%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92361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Chocó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105.280,59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53.518,27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50,83%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50.420,40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47,89%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50.420,40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47,89%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51.762,32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49,17%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06438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Sincelejo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95.715,10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65.178,36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68,10%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62.199,21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64,98%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62.190,45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64,97%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30.536,75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31,90%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4662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Armenia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86.690,71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59.087,43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68,16%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57.133,24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65,90%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57.133,24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65,90%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27.603,28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31,84%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30607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Riohacha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75.416,21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50.760,49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67,31%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49.600,41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65,77%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49.585,48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65,75%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24.655,71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32,69%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20917"/>
                  </a:ext>
                </a:extLst>
              </a:tr>
              <a:tr h="1066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Bloqueados /Sin asignar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2.159.748,47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2.159.748,47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sng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12472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9.097.188,00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4.649.823,55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51,11%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4.463.753,96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49,07%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4.460.442,70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49,03%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4.447.364,45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48,89%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413914"/>
                  </a:ext>
                </a:extLst>
              </a:tr>
            </a:tbl>
          </a:graphicData>
        </a:graphic>
      </p:graphicFrame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0075CF-ADC3-3BFC-9282-DE57096A7F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874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20" y="1285819"/>
            <a:ext cx="1026225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Nivel Central y Seccionales a Julio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7461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95141" y="6123186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9B38837-6312-4AF7-B500-4E13C6102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575670"/>
              </p:ext>
            </p:extLst>
          </p:nvPr>
        </p:nvGraphicFramePr>
        <p:xfrm>
          <a:off x="1005361" y="2825356"/>
          <a:ext cx="9928134" cy="1227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334">
                  <a:extLst>
                    <a:ext uri="{9D8B030D-6E8A-4147-A177-3AD203B41FA5}">
                      <a16:colId xmlns:a16="http://schemas.microsoft.com/office/drawing/2014/main" val="2822580365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39564085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1876252323"/>
                    </a:ext>
                  </a:extLst>
                </a:gridCol>
                <a:gridCol w="1194246">
                  <a:extLst>
                    <a:ext uri="{9D8B030D-6E8A-4147-A177-3AD203B41FA5}">
                      <a16:colId xmlns:a16="http://schemas.microsoft.com/office/drawing/2014/main" val="3934709197"/>
                    </a:ext>
                  </a:extLst>
                </a:gridCol>
                <a:gridCol w="1039502">
                  <a:extLst>
                    <a:ext uri="{9D8B030D-6E8A-4147-A177-3AD203B41FA5}">
                      <a16:colId xmlns:a16="http://schemas.microsoft.com/office/drawing/2014/main" val="3291076208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22100544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79205852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1285260640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526793878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1324066737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Vigente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Obligación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efectiva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MX" sz="8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pagos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ejecutar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ejecutar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4753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Nivel Central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978.121,43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414.505,58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101.082,23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95.491,94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563.615,85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3320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proyecto BID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39.700,39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23.177,88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23.177,88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74.780,61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7949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Recursos en Seccionales</a:t>
                      </a:r>
                      <a:endParaRPr lang="es-MX" sz="8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207.397,57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110.612,40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53,3%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12.355,67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12.320,93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96.785,17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03948"/>
                  </a:ext>
                </a:extLst>
              </a:tr>
              <a:tr h="2511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</a:t>
                      </a:r>
                      <a:endParaRPr lang="es-MX" sz="8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1.300.000,00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564.818,37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43,45%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136.615,78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10,51%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130.990,75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10,08%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735.181,63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56,55%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73903"/>
                  </a:ext>
                </a:extLst>
              </a:tr>
            </a:tbl>
          </a:graphicData>
        </a:graphic>
      </p:graphicFrame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240B03-9918-B8CE-F476-1F05C5D49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08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057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1182400" y="6209941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  <a:endParaRPr lang="es-CO" sz="8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s-CO" sz="800" b="1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800" b="1" dirty="0">
              <a:ea typeface="Times New Roman" panose="02020603050405020304" pitchFamily="18" charset="0"/>
            </a:endParaRPr>
          </a:p>
          <a:p>
            <a:endParaRPr lang="es-CO" sz="8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40666"/>
              </p:ext>
            </p:extLst>
          </p:nvPr>
        </p:nvGraphicFramePr>
        <p:xfrm>
          <a:off x="1182398" y="1828420"/>
          <a:ext cx="9485603" cy="4408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389">
                  <a:extLst>
                    <a:ext uri="{9D8B030D-6E8A-4147-A177-3AD203B41FA5}">
                      <a16:colId xmlns:a16="http://schemas.microsoft.com/office/drawing/2014/main" val="3265057757"/>
                    </a:ext>
                  </a:extLst>
                </a:gridCol>
                <a:gridCol w="1652207">
                  <a:extLst>
                    <a:ext uri="{9D8B030D-6E8A-4147-A177-3AD203B41FA5}">
                      <a16:colId xmlns:a16="http://schemas.microsoft.com/office/drawing/2014/main" val="1630937510"/>
                    </a:ext>
                  </a:extLst>
                </a:gridCol>
                <a:gridCol w="910741">
                  <a:extLst>
                    <a:ext uri="{9D8B030D-6E8A-4147-A177-3AD203B41FA5}">
                      <a16:colId xmlns:a16="http://schemas.microsoft.com/office/drawing/2014/main" val="31406728"/>
                    </a:ext>
                  </a:extLst>
                </a:gridCol>
                <a:gridCol w="644243">
                  <a:extLst>
                    <a:ext uri="{9D8B030D-6E8A-4147-A177-3AD203B41FA5}">
                      <a16:colId xmlns:a16="http://schemas.microsoft.com/office/drawing/2014/main" val="1653796934"/>
                    </a:ext>
                  </a:extLst>
                </a:gridCol>
                <a:gridCol w="619780">
                  <a:extLst>
                    <a:ext uri="{9D8B030D-6E8A-4147-A177-3AD203B41FA5}">
                      <a16:colId xmlns:a16="http://schemas.microsoft.com/office/drawing/2014/main" val="2811487995"/>
                    </a:ext>
                  </a:extLst>
                </a:gridCol>
                <a:gridCol w="519949">
                  <a:extLst>
                    <a:ext uri="{9D8B030D-6E8A-4147-A177-3AD203B41FA5}">
                      <a16:colId xmlns:a16="http://schemas.microsoft.com/office/drawing/2014/main" val="3570263840"/>
                    </a:ext>
                  </a:extLst>
                </a:gridCol>
                <a:gridCol w="549649">
                  <a:extLst>
                    <a:ext uri="{9D8B030D-6E8A-4147-A177-3AD203B41FA5}">
                      <a16:colId xmlns:a16="http://schemas.microsoft.com/office/drawing/2014/main" val="4218869863"/>
                    </a:ext>
                  </a:extLst>
                </a:gridCol>
                <a:gridCol w="463929">
                  <a:extLst>
                    <a:ext uri="{9D8B030D-6E8A-4147-A177-3AD203B41FA5}">
                      <a16:colId xmlns:a16="http://schemas.microsoft.com/office/drawing/2014/main" val="1884076416"/>
                    </a:ext>
                  </a:extLst>
                </a:gridCol>
                <a:gridCol w="595669">
                  <a:extLst>
                    <a:ext uri="{9D8B030D-6E8A-4147-A177-3AD203B41FA5}">
                      <a16:colId xmlns:a16="http://schemas.microsoft.com/office/drawing/2014/main" val="1226139622"/>
                    </a:ext>
                  </a:extLst>
                </a:gridCol>
                <a:gridCol w="353199">
                  <a:extLst>
                    <a:ext uri="{9D8B030D-6E8A-4147-A177-3AD203B41FA5}">
                      <a16:colId xmlns:a16="http://schemas.microsoft.com/office/drawing/2014/main" val="2777358461"/>
                    </a:ext>
                  </a:extLst>
                </a:gridCol>
                <a:gridCol w="575360">
                  <a:extLst>
                    <a:ext uri="{9D8B030D-6E8A-4147-A177-3AD203B41FA5}">
                      <a16:colId xmlns:a16="http://schemas.microsoft.com/office/drawing/2014/main" val="2004647393"/>
                    </a:ext>
                  </a:extLst>
                </a:gridCol>
                <a:gridCol w="419175">
                  <a:extLst>
                    <a:ext uri="{9D8B030D-6E8A-4147-A177-3AD203B41FA5}">
                      <a16:colId xmlns:a16="http://schemas.microsoft.com/office/drawing/2014/main" val="603878906"/>
                    </a:ext>
                  </a:extLst>
                </a:gridCol>
                <a:gridCol w="566978">
                  <a:extLst>
                    <a:ext uri="{9D8B030D-6E8A-4147-A177-3AD203B41FA5}">
                      <a16:colId xmlns:a16="http://schemas.microsoft.com/office/drawing/2014/main" val="4168827109"/>
                    </a:ext>
                  </a:extLst>
                </a:gridCol>
                <a:gridCol w="641335">
                  <a:extLst>
                    <a:ext uri="{9D8B030D-6E8A-4147-A177-3AD203B41FA5}">
                      <a16:colId xmlns:a16="http://schemas.microsoft.com/office/drawing/2014/main" val="1069815034"/>
                    </a:ext>
                  </a:extLst>
                </a:gridCol>
              </a:tblGrid>
              <a:tr h="4446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5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DEPENDENCIA EJECCUTORA</a:t>
                      </a:r>
                      <a:endParaRPr lang="es-CO" sz="5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5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PROYECTO </a:t>
                      </a:r>
                      <a:endParaRPr lang="es-CO" sz="5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5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5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Apropiacion Vigente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Obligaciones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</a:t>
                      </a:r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Pago/</a:t>
                      </a:r>
                      <a:r>
                        <a:rPr lang="es-CO" sz="5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por Ejecutar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por  Ejecutar</a:t>
                      </a:r>
                      <a:endParaRPr lang="es-CO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Saldos por ejecutar en Seccionales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Saldos por ejecutar en NC</a:t>
                      </a:r>
                      <a:endParaRPr lang="es-MX" sz="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63510"/>
                  </a:ext>
                </a:extLst>
              </a:tr>
              <a:tr h="2332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URNA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EXPEDICIÓN DE LICENCIAS, TARJETA PROFESIONAL Y CARNETS -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C-2701-0800-21-20111D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4.958,60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4.958,60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4.933,54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99,49%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4.933,54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99,49%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51356"/>
                  </a:ext>
                </a:extLst>
              </a:tr>
              <a:tr h="1965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GPE INFRAESTRUCTURA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PALACIO DE JUSTICIA CONSTRUIDOS Y DOTADOS - CONSTRUCCIÓN Y DOTACIÓN DEL PALACIO DE JUSTICIA DE   MEDELLÍN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C-2701-0800-23-20111D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63,64%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36,36%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807319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GPE INFRAESTRUCTURA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PALACIOS DE JUSTICIA CONSTRUIDOS Y DOTADOS - CONSTRUCCIÓN Y DOTACIÓN DE INFRAESTRUCTURA FÍSICA ASOCIADA A LA PRESTACIÓN DEL SERVICIO DE JUSTICIA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C-2701-0800-25-20111D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17.500,00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17.334,59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99,05%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1.985,79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11,35%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1.985,79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11,35%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165,41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0,95%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165,41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73559"/>
                  </a:ext>
                </a:extLst>
              </a:tr>
              <a:tr h="3760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GPE INFRAESTRUCTURA - UIF -UND ADTIVA - OSEG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DESPACHOS JUDICIALES CONSTRUIDOS Y DOTADOS - MODERNIZACIÓN DE LA INFRAESTRUCTURA FÍSICA DE LA RAMA JUDICIAL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C-2701-0800-37-20111D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399.100,33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127.998,58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32,07%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23.104,25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5,79%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23.104,25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5,79%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271.101,76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67,93%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86.518,57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184.583,19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40979"/>
                  </a:ext>
                </a:extLst>
              </a:tr>
              <a:tr h="2392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UDAE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DOCUMENTOS DE INVESTIGACIÓN - FORTALECIMIENTO DEL SISTEMA DE GOBIERNO BASADO EN EVIDENCIA PARA UNA GOBERNANZA CONFIABLE Y GERENCIAL DE LA RAMA JUDICIAL A NIVEL  NACIONAL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C-2701-0800-38-20111D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15.333,90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1.598,98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10,43%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223,01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223,01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13.734,92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89,57%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13.734,92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11812"/>
                  </a:ext>
                </a:extLst>
              </a:tr>
              <a:tr h="2402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UND RRHH - OSEG - UND CARJUD - EJRLB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APOYO EN LA GESTIÓN JUDICIAL - MEJORAMIENTO DE LA GESTIÓN DEL TALENTO HUMANO PARA FORTALECER LA INTEGRIDAD, EL CONOCIMIENTO, EL BIENESTAR Y LA SEGURIDAD A NIVEL  NACIONAL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C-2701-0800-39-20111D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139.558,57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88.976,19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63,76%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9.965,09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7,14%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9.672,51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6,93%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50.582,38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36,24%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10.024,05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40.558,33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25122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UND TRANSF DIGITAL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INFORMACIÓN DE PROCESOS JUDICIALES ACTUALIZADOS - FORTALECIMIENTO DE LOS SERVICIOS DIGITALES Y DE TECNOLOGÍA PARA LA TRANSFORMACIÓN DIGITAL DE LA RAMA JUDICIAL A NIVEL  NACIONAL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C-2701-0800-40-20111A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516.536,59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223.336,36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43,24%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73.019,93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14,14%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67.687,49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13,10%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293.200,24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56,76%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242,55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292.957,69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911768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UDAE -URNA - CENDOJ -OF COMUNICACIONES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APOYO EN LA GESTIÓN JUDICIAL - FORTALECIMIENTO DE MECANISMOS DE JUSTICIA ABIERTA Y GESTIÓN DE LA CALIDAD- SIGCMA-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C-2701-0800-41-20111D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37.531,01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25.914,70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69,05%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206,29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0,55%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206,29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0,55%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11.616,31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30,95%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11.616,31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74592"/>
                  </a:ext>
                </a:extLst>
              </a:tr>
              <a:tr h="2734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FORTALECIMIENTO INSTITUCIONAL DEL SISTEMA DE JUSTICIA SJ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39.700,39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34,68%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23.177,88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20,25%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23.177,88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20,25%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74.780,61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65,32%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74.780,61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14719"/>
                  </a:ext>
                </a:extLst>
              </a:tr>
              <a:tr h="311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1.300.000,00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564.818,37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43,45%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136.615,78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10,51%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130.990,75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10,08%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735.181,63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56,55%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171.565,78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563.615,85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46688"/>
                  </a:ext>
                </a:extLst>
              </a:tr>
            </a:tbl>
          </a:graphicData>
        </a:graphic>
      </p:graphicFrame>
      <p:sp>
        <p:nvSpPr>
          <p:cNvPr id="13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2399" y="1116373"/>
            <a:ext cx="10269703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Proyectos de Inversión a Julio de 2025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7851E8-58C9-7F83-5C76-6076580F3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09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525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63431" y="1293484"/>
            <a:ext cx="10183610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a Julio de 2025 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9852" y="615526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  <a:endParaRPr lang="es-CO" sz="800" b="1" dirty="0">
              <a:solidFill>
                <a:srgbClr val="000000"/>
              </a:solidFill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r>
              <a:rPr lang="es-CO" sz="800" b="1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/>
              <a:t>Unidad de Presupuesto / Ejecución Presupuestal</a:t>
            </a:r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40CA0B-E1D6-0F95-3806-D7AB28B53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94399"/>
              </p:ext>
            </p:extLst>
          </p:nvPr>
        </p:nvGraphicFramePr>
        <p:xfrm>
          <a:off x="1236662" y="1877384"/>
          <a:ext cx="9297226" cy="4109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6429">
                  <a:extLst>
                    <a:ext uri="{9D8B030D-6E8A-4147-A177-3AD203B41FA5}">
                      <a16:colId xmlns:a16="http://schemas.microsoft.com/office/drawing/2014/main" val="3099570979"/>
                    </a:ext>
                  </a:extLst>
                </a:gridCol>
                <a:gridCol w="1060221">
                  <a:extLst>
                    <a:ext uri="{9D8B030D-6E8A-4147-A177-3AD203B41FA5}">
                      <a16:colId xmlns:a16="http://schemas.microsoft.com/office/drawing/2014/main" val="2757069158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4240125468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4244447707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351920315"/>
                    </a:ext>
                  </a:extLst>
                </a:gridCol>
                <a:gridCol w="739110">
                  <a:extLst>
                    <a:ext uri="{9D8B030D-6E8A-4147-A177-3AD203B41FA5}">
                      <a16:colId xmlns:a16="http://schemas.microsoft.com/office/drawing/2014/main" val="1093720009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3464010074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2257895013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2963983870"/>
                    </a:ext>
                  </a:extLst>
                </a:gridCol>
                <a:gridCol w="671034">
                  <a:extLst>
                    <a:ext uri="{9D8B030D-6E8A-4147-A177-3AD203B41FA5}">
                      <a16:colId xmlns:a16="http://schemas.microsoft.com/office/drawing/2014/main" val="727114986"/>
                    </a:ext>
                  </a:extLst>
                </a:gridCol>
              </a:tblGrid>
              <a:tr h="2478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Nivel Central y Seccionales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Apr. Vigente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Comp/Apr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Obligaciones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Obl/Apr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Pagos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Pago/Apr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Apropiación por Ejecutar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 por  Ejecutar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53850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GESTION GENERAL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978.121,43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414.505,58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42,38%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101.082,23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10,33%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95.491,94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9,76%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563.615,85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57,62%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1670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114.481,00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39.700,39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34,68%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23.177,88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20,25%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23.177,88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20,25%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74.780,61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65,32%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396768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CUNDINAMARCA - AMAZONAS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21.780,21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13.308,02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61,10%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2.481,16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11,39%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2.481,16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11,39%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8.472,19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38,90%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81855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TUNJA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14.147,03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10.766,51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76,10%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428,85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3,03%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428,85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3,03%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3.380,52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23,90%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4709"/>
                  </a:ext>
                </a:extLst>
              </a:tr>
              <a:tr h="1479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CALI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13.529,70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11.399,65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84,26%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369,28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369,28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2.130,05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15,74%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37087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BOGOTA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13.447,11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5.555,72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41,32%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363,58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363,58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7.891,39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58,68%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28450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CUCUTA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13.009,70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10.665,30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81,98%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222,70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222,70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1,71%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2.344,39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18,02%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44325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MEDELLIN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11.565,38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7.533,25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65,14%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830,38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7,18%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830,38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7,18%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4.032,12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34,86%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27246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NEIVA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10.080,55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3.942,32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39,11%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606,39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6,02%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598,39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5,94%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6.138,23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60,89%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6322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BARRANQUILLA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9.842,24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625,27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6,35%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424,83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424,83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9.216,96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93,65%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317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MANIZALES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9.453,67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2.201,56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23,29%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407,06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407,06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7.252,11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76,71%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4007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IBAGUE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9.010,33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3.083,68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34,22%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228,93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228,93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5.926,64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65,78%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21726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VALLEDUPAR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8.912,01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1.523,22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17,09%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76,94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0,86%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76,94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0,86%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7.388,79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82,91%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43797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VILLAVICENCIO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8.152,64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3.570,22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43,79%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345,90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4,24%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345,90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4,24%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4.582,41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56,21%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404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CARTAGENA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8.061,25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3.449,48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42,79%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686,99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8,52%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686,99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8,52%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4.611,77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57,21%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5065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SANTA MARTA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7.751,20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6.384,42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82,37%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342,10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4,41%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342,10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4,41%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1.366,78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17,63%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48555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MONTERIA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7.612,03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6.876,83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90,34%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1.523,62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20,02%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1.523,62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20,02%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735,20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9,66%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06667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POPAYAN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6.784,55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1.556,22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22,94%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49,82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0,73%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49,82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0,73%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5.228,34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77,06%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42238"/>
                  </a:ext>
                </a:extLst>
              </a:tr>
              <a:tr h="1205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PASTO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6.458,76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4.362,52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67,54%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600,17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9,29%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596,33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9,23%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2.096,24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32,46%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56323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BUCARAMANGA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6.170,97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3.917,71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63,49%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903,71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14,64%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903,71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14,64%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2.253,26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36,51%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570672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 QUIBDO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5.094,16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853,70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16,76%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0,56%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0,56%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4.240,46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83,24%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486576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SINCELEJO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5.067,19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2.313,50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45,66%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179,07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179,07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2.753,69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54,34%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721980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PEREIRA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4.121,05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2.364,02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57,36%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897,38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21,78%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874,47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21,22%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1.757,03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42,64%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73011"/>
                  </a:ext>
                </a:extLst>
              </a:tr>
              <a:tr h="1996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ARMENIA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3.988,92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1.343,85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33,69%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3,49%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3,49%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2.645,07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66,31%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64222"/>
                  </a:ext>
                </a:extLst>
              </a:tr>
              <a:tr h="2033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RIOHACHA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3.356,93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3.015,42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89,83%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219,05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6,53%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219,05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6,53%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341,50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10,17%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841904"/>
                  </a:ext>
                </a:extLst>
              </a:tr>
              <a:tr h="127265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1.300.000,00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564.818,37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43,45%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136.615,78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10,51%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130.990,75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10,08%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735.181,63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56,55%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97316"/>
                  </a:ext>
                </a:extLst>
              </a:tr>
            </a:tbl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C11F4A-1F70-4CDE-741F-C081C0DA52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3276781"/>
      </p:ext>
    </p:extLst>
  </p:cSld>
  <p:clrMapOvr>
    <a:masterClrMapping/>
  </p:clrMapOvr>
</p:sld>
</file>

<file path=ppt/theme/theme1.xml><?xml version="1.0" encoding="utf-8"?>
<a:theme xmlns:a="http://schemas.openxmlformats.org/drawingml/2006/main" name="RAMA JUD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MA JUDICIAL" id="{A537A6A8-A6C1-4C15-A47A-F92678E4C83A}" vid="{22E0BF93-5FA2-4EF1-9759-AD2A2A8714B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5061E6275D4C4BB33B2BD4A91C79C2" ma:contentTypeVersion="14" ma:contentTypeDescription="Crear nuevo documento." ma:contentTypeScope="" ma:versionID="90bac4ab7d55814a8b9773bf0ece79c3">
  <xsd:schema xmlns:xsd="http://www.w3.org/2001/XMLSchema" xmlns:xs="http://www.w3.org/2001/XMLSchema" xmlns:p="http://schemas.microsoft.com/office/2006/metadata/properties" xmlns:ns3="fbf56f25-cbbb-4cbe-ae8a-427ea759e049" xmlns:ns4="28603d8a-9efa-47f7-9310-b65af995be84" targetNamespace="http://schemas.microsoft.com/office/2006/metadata/properties" ma:root="true" ma:fieldsID="be428834057d07684b67780596c67a61" ns3:_="" ns4:_="">
    <xsd:import namespace="fbf56f25-cbbb-4cbe-ae8a-427ea759e049"/>
    <xsd:import namespace="28603d8a-9efa-47f7-9310-b65af995be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56f25-cbbb-4cbe-ae8a-427ea759e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03d8a-9efa-47f7-9310-b65af995be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f56f25-cbbb-4cbe-ae8a-427ea759e0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57436A-808B-4DC6-9FB3-EB6A7D463E94}">
  <ds:schemaRefs>
    <ds:schemaRef ds:uri="28603d8a-9efa-47f7-9310-b65af995be84"/>
    <ds:schemaRef ds:uri="fbf56f25-cbbb-4cbe-ae8a-427ea759e0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FC8DA5-2E41-45E5-9502-5D149498A042}">
  <ds:schemaRefs>
    <ds:schemaRef ds:uri="http://schemas.microsoft.com/office/2006/documentManagement/types"/>
    <ds:schemaRef ds:uri="fbf56f25-cbbb-4cbe-ae8a-427ea759e049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28603d8a-9efa-47f7-9310-b65af995be8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EF0B908-31D0-409D-97E6-A767397F4C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</TotalTime>
  <Words>3034</Words>
  <Application>Microsoft Office PowerPoint</Application>
  <PresentationFormat>Panorámica</PresentationFormat>
  <Paragraphs>1459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Montserrat Medium</vt:lpstr>
      <vt:lpstr>Arial Narrow</vt:lpstr>
      <vt:lpstr>Calibri</vt:lpstr>
      <vt:lpstr>Arial</vt:lpstr>
      <vt:lpstr>Times New Roman</vt:lpstr>
      <vt:lpstr>Montserrat SemiBold</vt:lpstr>
      <vt:lpstr>Montserrat</vt:lpstr>
      <vt:lpstr>Montserrat Light</vt:lpstr>
      <vt:lpstr>Calibri Light</vt:lpstr>
      <vt:lpstr>Trebuchet MS</vt:lpstr>
      <vt:lpstr>RAMA JUDICIAL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lastModifiedBy>William Leonidas Hernandez Malagon</cp:lastModifiedBy>
  <cp:revision>30</cp:revision>
  <cp:lastPrinted>2025-02-07T22:36:19Z</cp:lastPrinted>
  <dcterms:created xsi:type="dcterms:W3CDTF">2022-07-27T10:12:18Z</dcterms:created>
  <dcterms:modified xsi:type="dcterms:W3CDTF">2025-08-05T12:54:20Z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0x010100AA5061E6275D4C4BB33B2BD4A91C79C2</vt:lpwstr>
  </property>
</Properties>
</file>