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4"/>
  </p:sldMasterIdLst>
  <p:notesMasterIdLst>
    <p:notesMasterId r:id="rId18"/>
  </p:notesMasterIdLst>
  <p:sldIdLst>
    <p:sldId id="256" r:id="rId5"/>
    <p:sldId id="496" r:id="rId6"/>
    <p:sldId id="461" r:id="rId7"/>
    <p:sldId id="491" r:id="rId8"/>
    <p:sldId id="478" r:id="rId9"/>
    <p:sldId id="482" r:id="rId10"/>
    <p:sldId id="484" r:id="rId11"/>
    <p:sldId id="489" r:id="rId12"/>
    <p:sldId id="468" r:id="rId13"/>
    <p:sldId id="469" r:id="rId14"/>
    <p:sldId id="470" r:id="rId15"/>
    <p:sldId id="472" r:id="rId16"/>
    <p:sldId id="471" r:id="rId17"/>
  </p:sldIdLst>
  <p:sldSz cx="12192000" cy="6858000"/>
  <p:notesSz cx="7004050" cy="92964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Light" panose="00000400000000000000" pitchFamily="2" charset="0"/>
      <p:regular r:id="rId27"/>
      <p:italic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00D44-D356-9B40-AD8E-D8DFEB3CC077}">
          <p14:sldIdLst>
            <p14:sldId id="256"/>
            <p14:sldId id="496"/>
            <p14:sldId id="461"/>
            <p14:sldId id="491"/>
            <p14:sldId id="478"/>
            <p14:sldId id="482"/>
            <p14:sldId id="484"/>
            <p14:sldId id="489"/>
            <p14:sldId id="468"/>
            <p14:sldId id="469"/>
            <p14:sldId id="470"/>
            <p14:sldId id="472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6E"/>
    <a:srgbClr val="0ED374"/>
    <a:srgbClr val="009999"/>
    <a:srgbClr val="F6C041"/>
    <a:srgbClr val="01ADEE"/>
    <a:srgbClr val="EE7D2D"/>
    <a:srgbClr val="002A41"/>
    <a:srgbClr val="7557C5"/>
    <a:srgbClr val="383890"/>
    <a:srgbClr val="71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AA907-2D8D-475D-A115-30202397086D}" v="24" dt="2025-05-06T16:35:00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eonidas Hernandez Malagon" userId="a6f271d5-185a-455c-b678-8fca19a3d8d9" providerId="ADAL" clId="{C56AA907-2D8D-475D-A115-30202397086D}"/>
    <pc:docChg chg="undo custSel delSld modSld modSection">
      <pc:chgData name="William Leonidas Hernandez Malagon" userId="a6f271d5-185a-455c-b678-8fca19a3d8d9" providerId="ADAL" clId="{C56AA907-2D8D-475D-A115-30202397086D}" dt="2025-05-06T16:35:37.410" v="98" actId="20577"/>
      <pc:docMkLst>
        <pc:docMk/>
      </pc:docMkLst>
      <pc:sldChg chg="modSp mod">
        <pc:chgData name="William Leonidas Hernandez Malagon" userId="a6f271d5-185a-455c-b678-8fca19a3d8d9" providerId="ADAL" clId="{C56AA907-2D8D-475D-A115-30202397086D}" dt="2025-05-06T12:40:38.950" v="7" actId="255"/>
        <pc:sldMkLst>
          <pc:docMk/>
          <pc:sldMk cId="947691038" sldId="461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947691038" sldId="461"/>
            <ac:spMk id="8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56AA907-2D8D-475D-A115-30202397086D}" dt="2025-05-06T12:40:38.950" v="7" actId="255"/>
          <ac:graphicFrameMkLst>
            <pc:docMk/>
            <pc:sldMk cId="947691038" sldId="461"/>
            <ac:graphicFrameMk id="7" creationId="{17418F01-7505-4CC2-875D-5D8BEE7B3D57}"/>
          </ac:graphicFrameMkLst>
        </pc:graphicFrameChg>
      </pc:sldChg>
      <pc:sldChg chg="modSp mod">
        <pc:chgData name="William Leonidas Hernandez Malagon" userId="a6f271d5-185a-455c-b678-8fca19a3d8d9" providerId="ADAL" clId="{C56AA907-2D8D-475D-A115-30202397086D}" dt="2025-05-06T16:35:05.223" v="89" actId="255"/>
        <pc:sldMkLst>
          <pc:docMk/>
          <pc:sldMk cId="2613276781" sldId="468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2613276781" sldId="468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56AA907-2D8D-475D-A115-30202397086D}" dt="2025-05-06T16:35:05.223" v="89" actId="255"/>
          <ac:graphicFrameMkLst>
            <pc:docMk/>
            <pc:sldMk cId="2613276781" sldId="468"/>
            <ac:graphicFrameMk id="3" creationId="{B240CA0B-E1D6-0F95-3806-D7AB28B532A3}"/>
          </ac:graphicFrameMkLst>
        </pc:graphicFrameChg>
      </pc:sldChg>
      <pc:sldChg chg="modSp">
        <pc:chgData name="William Leonidas Hernandez Malagon" userId="a6f271d5-185a-455c-b678-8fca19a3d8d9" providerId="ADAL" clId="{C56AA907-2D8D-475D-A115-30202397086D}" dt="2025-05-06T12:37:39.984" v="0"/>
        <pc:sldMkLst>
          <pc:docMk/>
          <pc:sldMk cId="2215501645" sldId="469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2215501645" sldId="469"/>
            <ac:spMk id="2" creationId="{00000000-0000-0000-0000-000000000000}"/>
          </ac:spMkLst>
        </pc:spChg>
      </pc:sldChg>
      <pc:sldChg chg="modSp mod">
        <pc:chgData name="William Leonidas Hernandez Malagon" userId="a6f271d5-185a-455c-b678-8fca19a3d8d9" providerId="ADAL" clId="{C56AA907-2D8D-475D-A115-30202397086D}" dt="2025-05-06T16:35:37.410" v="98" actId="20577"/>
        <pc:sldMkLst>
          <pc:docMk/>
          <pc:sldMk cId="132265351" sldId="470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132265351" sldId="470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56AA907-2D8D-475D-A115-30202397086D}" dt="2025-05-06T16:35:37.410" v="98" actId="20577"/>
          <ac:graphicFrameMkLst>
            <pc:docMk/>
            <pc:sldMk cId="132265351" sldId="470"/>
            <ac:graphicFrameMk id="3" creationId="{00000000-0000-0000-0000-000000000000}"/>
          </ac:graphicFrameMkLst>
        </pc:graphicFrameChg>
      </pc:sldChg>
      <pc:sldChg chg="addSp delSp modSp mod">
        <pc:chgData name="William Leonidas Hernandez Malagon" userId="a6f271d5-185a-455c-b678-8fca19a3d8d9" providerId="ADAL" clId="{C56AA907-2D8D-475D-A115-30202397086D}" dt="2025-05-06T13:20:30.706" v="53" actId="113"/>
        <pc:sldMkLst>
          <pc:docMk/>
          <pc:sldMk cId="3040075847" sldId="471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3040075847" sldId="471"/>
            <ac:spMk id="25" creationId="{773FA131-7E85-4A95-2792-6DAAAB898091}"/>
          </ac:spMkLst>
        </pc:spChg>
        <pc:graphicFrameChg chg="add mod modGraphic">
          <ac:chgData name="William Leonidas Hernandez Malagon" userId="a6f271d5-185a-455c-b678-8fca19a3d8d9" providerId="ADAL" clId="{C56AA907-2D8D-475D-A115-30202397086D}" dt="2025-05-06T13:20:30.706" v="53" actId="113"/>
          <ac:graphicFrameMkLst>
            <pc:docMk/>
            <pc:sldMk cId="3040075847" sldId="471"/>
            <ac:graphicFrameMk id="2" creationId="{7F090E83-293B-4F62-8004-C81DDB42648E}"/>
          </ac:graphicFrameMkLst>
        </pc:graphicFrameChg>
        <pc:graphicFrameChg chg="del">
          <ac:chgData name="William Leonidas Hernandez Malagon" userId="a6f271d5-185a-455c-b678-8fca19a3d8d9" providerId="ADAL" clId="{C56AA907-2D8D-475D-A115-30202397086D}" dt="2025-05-06T13:19:25.060" v="40" actId="478"/>
          <ac:graphicFrameMkLst>
            <pc:docMk/>
            <pc:sldMk cId="3040075847" sldId="471"/>
            <ac:graphicFrameMk id="3" creationId="{C6989A62-54D1-4EF0-BD0A-063EE4E21418}"/>
          </ac:graphicFrameMkLst>
        </pc:graphicFrameChg>
        <pc:graphicFrameChg chg="del mod">
          <ac:chgData name="William Leonidas Hernandez Malagon" userId="a6f271d5-185a-455c-b678-8fca19a3d8d9" providerId="ADAL" clId="{C56AA907-2D8D-475D-A115-30202397086D}" dt="2025-05-06T13:19:26.794" v="41" actId="478"/>
          <ac:graphicFrameMkLst>
            <pc:docMk/>
            <pc:sldMk cId="3040075847" sldId="471"/>
            <ac:graphicFrameMk id="4" creationId="{1E755B96-8E41-E621-CFA8-CD2AB91361FB}"/>
          </ac:graphicFrameMkLst>
        </pc:graphicFrameChg>
      </pc:sldChg>
      <pc:sldChg chg="modSp">
        <pc:chgData name="William Leonidas Hernandez Malagon" userId="a6f271d5-185a-455c-b678-8fca19a3d8d9" providerId="ADAL" clId="{C56AA907-2D8D-475D-A115-30202397086D}" dt="2025-05-06T13:02:52.041" v="38"/>
        <pc:sldMkLst>
          <pc:docMk/>
          <pc:sldMk cId="3720553667" sldId="472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3720553667" sldId="472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C56AA907-2D8D-475D-A115-30202397086D}" dt="2025-05-06T13:02:52.041" v="38"/>
          <ac:graphicFrameMkLst>
            <pc:docMk/>
            <pc:sldMk cId="3720553667" sldId="472"/>
            <ac:graphicFrameMk id="3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C56AA907-2D8D-475D-A115-30202397086D}" dt="2025-05-06T12:41:12.371" v="8"/>
        <pc:sldMkLst>
          <pc:docMk/>
          <pc:sldMk cId="4278455328" sldId="478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4278455328" sldId="478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C56AA907-2D8D-475D-A115-30202397086D}" dt="2025-05-06T12:41:12.371" v="8"/>
          <ac:graphicFrameMkLst>
            <pc:docMk/>
            <pc:sldMk cId="4278455328" sldId="478"/>
            <ac:graphicFrameMk id="2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C56AA907-2D8D-475D-A115-30202397086D}" dt="2025-05-06T16:32:29.122" v="87" actId="20577"/>
        <pc:sldMkLst>
          <pc:docMk/>
          <pc:sldMk cId="458743938" sldId="482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458743938" sldId="482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56AA907-2D8D-475D-A115-30202397086D}" dt="2025-05-06T16:32:29.122" v="87" actId="20577"/>
          <ac:graphicFrameMkLst>
            <pc:docMk/>
            <pc:sldMk cId="458743938" sldId="482"/>
            <ac:graphicFrameMk id="4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C56AA907-2D8D-475D-A115-30202397086D}" dt="2025-05-06T12:46:26.109" v="10"/>
        <pc:sldMkLst>
          <pc:docMk/>
          <pc:sldMk cId="3550577705" sldId="484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3550577705" sldId="484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C56AA907-2D8D-475D-A115-30202397086D}" dt="2025-05-06T12:46:26.109" v="10"/>
          <ac:graphicFrameMkLst>
            <pc:docMk/>
            <pc:sldMk cId="3550577705" sldId="484"/>
            <ac:graphicFrameMk id="6" creationId="{69B38837-6312-4AF7-B500-4E13C61020D0}"/>
          </ac:graphicFrameMkLst>
        </pc:graphicFrameChg>
      </pc:sldChg>
      <pc:sldChg chg="modSp mod">
        <pc:chgData name="William Leonidas Hernandez Malagon" userId="a6f271d5-185a-455c-b678-8fca19a3d8d9" providerId="ADAL" clId="{C56AA907-2D8D-475D-A115-30202397086D}" dt="2025-05-06T13:38:49.728" v="77" actId="207"/>
        <pc:sldMkLst>
          <pc:docMk/>
          <pc:sldMk cId="1655257239" sldId="489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1655257239" sldId="489"/>
            <ac:spMk id="13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C56AA907-2D8D-475D-A115-30202397086D}" dt="2025-05-06T13:38:49.728" v="77" actId="207"/>
          <ac:graphicFrameMkLst>
            <pc:docMk/>
            <pc:sldMk cId="1655257239" sldId="489"/>
            <ac:graphicFrameMk id="8" creationId="{00000000-0000-0000-0000-000000000000}"/>
          </ac:graphicFrameMkLst>
        </pc:graphicFrameChg>
      </pc:sldChg>
      <pc:sldChg chg="del">
        <pc:chgData name="William Leonidas Hernandez Malagon" userId="a6f271d5-185a-455c-b678-8fca19a3d8d9" providerId="ADAL" clId="{C56AA907-2D8D-475D-A115-30202397086D}" dt="2025-05-06T13:28:36.562" v="57" actId="47"/>
        <pc:sldMkLst>
          <pc:docMk/>
          <pc:sldMk cId="3971954131" sldId="490"/>
        </pc:sldMkLst>
      </pc:sldChg>
      <pc:sldChg chg="addSp delSp modSp mod">
        <pc:chgData name="William Leonidas Hernandez Malagon" userId="a6f271d5-185a-455c-b678-8fca19a3d8d9" providerId="ADAL" clId="{C56AA907-2D8D-475D-A115-30202397086D}" dt="2025-05-06T13:29:07.801" v="61" actId="14100"/>
        <pc:sldMkLst>
          <pc:docMk/>
          <pc:sldMk cId="4040294969" sldId="491"/>
        </pc:sldMkLst>
        <pc:graphicFrameChg chg="del">
          <ac:chgData name="William Leonidas Hernandez Malagon" userId="a6f271d5-185a-455c-b678-8fca19a3d8d9" providerId="ADAL" clId="{C56AA907-2D8D-475D-A115-30202397086D}" dt="2025-05-06T13:29:00.779" v="58" actId="478"/>
          <ac:graphicFrameMkLst>
            <pc:docMk/>
            <pc:sldMk cId="4040294969" sldId="491"/>
            <ac:graphicFrameMk id="2" creationId="{6B2C03C7-E5D6-468E-A87F-D08595448310}"/>
          </ac:graphicFrameMkLst>
        </pc:graphicFrameChg>
        <pc:graphicFrameChg chg="add mod">
          <ac:chgData name="William Leonidas Hernandez Malagon" userId="a6f271d5-185a-455c-b678-8fca19a3d8d9" providerId="ADAL" clId="{C56AA907-2D8D-475D-A115-30202397086D}" dt="2025-05-06T13:29:07.801" v="61" actId="14100"/>
          <ac:graphicFrameMkLst>
            <pc:docMk/>
            <pc:sldMk cId="4040294969" sldId="491"/>
            <ac:graphicFrameMk id="3" creationId="{5BF166E2-AFDA-4D7C-9C4E-3E09A0CD576E}"/>
          </ac:graphicFrameMkLst>
        </pc:graphicFrameChg>
      </pc:sldChg>
      <pc:sldChg chg="modSp mod">
        <pc:chgData name="William Leonidas Hernandez Malagon" userId="a6f271d5-185a-455c-b678-8fca19a3d8d9" providerId="ADAL" clId="{C56AA907-2D8D-475D-A115-30202397086D}" dt="2025-05-06T13:21:23.385" v="56" actId="113"/>
        <pc:sldMkLst>
          <pc:docMk/>
          <pc:sldMk cId="3719691446" sldId="496"/>
        </pc:sldMkLst>
        <pc:spChg chg="mod">
          <ac:chgData name="William Leonidas Hernandez Malagon" userId="a6f271d5-185a-455c-b678-8fca19a3d8d9" providerId="ADAL" clId="{C56AA907-2D8D-475D-A115-30202397086D}" dt="2025-05-06T12:37:39.984" v="0"/>
          <ac:spMkLst>
            <pc:docMk/>
            <pc:sldMk cId="3719691446" sldId="496"/>
            <ac:spMk id="25" creationId="{B2ED2E3F-14DA-0791-F859-A9C0988B9131}"/>
          </ac:spMkLst>
        </pc:spChg>
        <pc:graphicFrameChg chg="mod modGraphic">
          <ac:chgData name="William Leonidas Hernandez Malagon" userId="a6f271d5-185a-455c-b678-8fca19a3d8d9" providerId="ADAL" clId="{C56AA907-2D8D-475D-A115-30202397086D}" dt="2025-05-06T13:21:23.385" v="56" actId="113"/>
          <ac:graphicFrameMkLst>
            <pc:docMk/>
            <pc:sldMk cId="3719691446" sldId="496"/>
            <ac:graphicFrameMk id="2" creationId="{2F43EC8D-EE96-26C9-F3B9-AC6578FE1B2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5.%20Ejecucion%20Presupuestal%202025/Ejecucion%20Vigencia%202025%20y%20reserva%202024/Ejecucion%20abril%20vigencia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7921546434383"/>
          <c:y val="0.19907686839648095"/>
          <c:w val="0.63680808182855697"/>
          <c:h val="0.7998829416646748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ED-4DC7-8F37-4D8BA43258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ED-4DC7-8F37-4D8BA432582B}"/>
              </c:ext>
            </c:extLst>
          </c:dPt>
          <c:dPt>
            <c:idx val="2"/>
            <c:bubble3D val="0"/>
            <c:spPr>
              <a:solidFill>
                <a:srgbClr val="32964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ED-4DC7-8F37-4D8BA43258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ED-4DC7-8F37-4D8BA432582B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>
                <a:solidFill>
                  <a:srgbClr val="1E3C6E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3ED-4DC7-8F37-4D8BA432582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3ED-4DC7-8F37-4D8BA432582B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3ED-4DC7-8F37-4D8BA432582B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3ED-4DC7-8F37-4D8BA432582B}"/>
              </c:ext>
            </c:extLst>
          </c:dPt>
          <c:dLbls>
            <c:dLbl>
              <c:idx val="0"/>
              <c:layout>
                <c:manualLayout>
                  <c:x val="-4.199475065616797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ED-4DC7-8F37-4D8BA432582B}"/>
                </c:ext>
              </c:extLst>
            </c:dLbl>
            <c:dLbl>
              <c:idx val="1"/>
              <c:layout>
                <c:manualLayout>
                  <c:x val="-0.22208671720536258"/>
                  <c:y val="-1.8889939212093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46678304764627"/>
                      <c:h val="0.15877078531517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ED-4DC7-8F37-4D8BA432582B}"/>
                </c:ext>
              </c:extLst>
            </c:dLbl>
            <c:dLbl>
              <c:idx val="2"/>
              <c:layout>
                <c:manualLayout>
                  <c:x val="-0.25447684977195195"/>
                  <c:y val="-0.11866135869686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ED-4DC7-8F37-4D8BA432582B}"/>
                </c:ext>
              </c:extLst>
            </c:dLbl>
            <c:dLbl>
              <c:idx val="3"/>
              <c:layout>
                <c:manualLayout>
                  <c:x val="-0.16309385038371962"/>
                  <c:y val="-0.195300851920808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53581525160556"/>
                      <c:h val="0.15301913576583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3ED-4DC7-8F37-4D8BA432582B}"/>
                </c:ext>
              </c:extLst>
            </c:dLbl>
            <c:dLbl>
              <c:idx val="4"/>
              <c:layout>
                <c:manualLayout>
                  <c:x val="4.6211353909193675E-2"/>
                  <c:y val="-0.14340587060725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ED-4DC7-8F37-4D8BA432582B}"/>
                </c:ext>
              </c:extLst>
            </c:dLbl>
            <c:dLbl>
              <c:idx val="5"/>
              <c:layout>
                <c:manualLayout>
                  <c:x val="6.3837394341454386E-3"/>
                  <c:y val="-0.18451039773874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ED-4DC7-8F37-4D8BA432582B}"/>
                </c:ext>
              </c:extLst>
            </c:dLbl>
            <c:dLbl>
              <c:idx val="6"/>
              <c:layout>
                <c:manualLayout>
                  <c:x val="0.19488146525339206"/>
                  <c:y val="-0.2291656090454732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534B8040-94C5-4E65-9397-91CD010F9513}" type="CATEGORYNAME">
                      <a:rPr lang="es-MX" smtClean="0"/>
                      <a:pPr>
                        <a:defRPr/>
                      </a:pPr>
                      <a:t>[NOMBRE DE CATEGORÍA]</a:t>
                    </a:fld>
                    <a:r>
                      <a:rPr lang="es-MX" dirty="0"/>
                      <a:t> </a:t>
                    </a:r>
                  </a:p>
                  <a:p>
                    <a:pPr>
                      <a:defRPr/>
                    </a:pPr>
                    <a:fld id="{E35057FD-6A99-46F3-843C-04D33BF6C57E}" type="PERCENTAGE">
                      <a:rPr lang="es-MX" baseline="0" smtClean="0"/>
                      <a:pPr>
                        <a:defRPr/>
                      </a:pPr>
                      <a:t>[PORCENTAJE]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4587183784765"/>
                      <c:h val="0.17503008621230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3ED-4DC7-8F37-4D8BA432582B}"/>
                </c:ext>
              </c:extLst>
            </c:dLbl>
            <c:dLbl>
              <c:idx val="7"/>
              <c:layout>
                <c:manualLayout>
                  <c:x val="0.20513464360262035"/>
                  <c:y val="-0.13938141107051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ED-4DC7-8F37-4D8BA43258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'[Ejecucion abril vigencia 2025 y Reserva 2024.xlsx]EP - GASTO'!$B$7:$B$12,'[Ejecucion abril vigencia 2025 y Reserva 2024.xlsx]EP - GASTO'!$B$15:$B$16</c:f>
              <c:strCache>
                <c:ptCount val="8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Inversión – Fondos Especiales y Otros Recursos Tesoro </c:v>
                </c:pt>
                <c:pt idx="7">
                  <c:v>Inversión – Recursos Crédito  Externo- BID</c:v>
                </c:pt>
              </c:strCache>
            </c:strRef>
          </c:cat>
          <c:val>
            <c:numRef>
              <c:f>'[Ejecucion abril vigencia 2025 y Reserva 2024.xlsx]EP - GASTO'!$H$7:$H$12,'[Ejecucion abril vigencia 2025 y Reserva 2024.xlsx]EP - GASTO'!$H$15:$H$16</c:f>
              <c:numCache>
                <c:formatCode>0.00%</c:formatCode>
                <c:ptCount val="8"/>
                <c:pt idx="0">
                  <c:v>0.69354120259231433</c:v>
                </c:pt>
                <c:pt idx="1">
                  <c:v>3.2899365098365337E-2</c:v>
                </c:pt>
                <c:pt idx="2">
                  <c:v>5.9155973909252764E-2</c:v>
                </c:pt>
                <c:pt idx="3">
                  <c:v>8.3811562275513438E-2</c:v>
                </c:pt>
                <c:pt idx="4">
                  <c:v>1.4319153822621945E-3</c:v>
                </c:pt>
                <c:pt idx="5">
                  <c:v>2.639547916667677E-3</c:v>
                </c:pt>
                <c:pt idx="6">
                  <c:v>0.11382930890259702</c:v>
                </c:pt>
                <c:pt idx="7">
                  <c:v>1.0992057581935177E-2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ED-4DC7-8F37-4D8BA432582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45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/>
          </a:solidFill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fld id="{2FF897CD-71F9-4604-8045-0CB51AE811E9}" type="datetimeFigureOut">
              <a:rPr lang="es-CO" smtClean="0"/>
              <a:t>6/05/2025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3"/>
            <a:ext cx="5603240" cy="3660458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B541DC60-CBDA-472C-BB41-8AEA9984B0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32646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11908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181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4E610-7E6C-FF38-B04C-609E6CB81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669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0028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2A4A9D"/>
                </a:solidFill>
                <a:latin typeface="Trebuchet MS"/>
                <a:cs typeface="Trebuchet M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06/05/2025</a:t>
            </a:fld>
            <a:endParaRPr lang="es-ES_tradnl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63092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5418-16FE-F403-16CE-056685A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9AB5-928A-83C3-A761-A30BE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D602-E3CB-BC50-D98C-A2BE92E5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06/05/2025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4C71-F371-4138-226D-1FFD1FC5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DAE5-6A65-A072-8ECB-EFBA704A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49" r:id="rId7"/>
    <p:sldLayoutId id="2147483650" r:id="rId8"/>
    <p:sldLayoutId id="2147483653" r:id="rId9"/>
    <p:sldLayoutId id="2147483651" r:id="rId10"/>
    <p:sldLayoutId id="2147483652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459" y="1549487"/>
            <a:ext cx="6545766" cy="1595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dirty="0"/>
              <a:t>Dirección Ejecutiva de Administración Judicial</a:t>
            </a:r>
          </a:p>
          <a:p>
            <a:pPr algn="ctr"/>
            <a:r>
              <a:rPr lang="es-ES_tradnl" dirty="0"/>
              <a:t>Unidad de Presupuesto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 txBox="1">
            <a:spLocks/>
          </p:cNvSpPr>
          <p:nvPr/>
        </p:nvSpPr>
        <p:spPr>
          <a:xfrm>
            <a:off x="4554670" y="3422621"/>
            <a:ext cx="6545766" cy="159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/>
              <a:t>Reporte de Ejecucion Presupuestal 2025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1091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313510" y="3173512"/>
            <a:ext cx="11878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Reserva constituida 2024 </a:t>
            </a:r>
          </a:p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Ejecutada a Abril de 2025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172A7-97F3-EE95-F2F7-61A79A658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50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9150" y="1247518"/>
            <a:ext cx="10379340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2024 a Abril de 2025 - Por Concepto del Gasto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3057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426024" y="5959059"/>
            <a:ext cx="178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  <a:endParaRPr lang="es-CO" sz="1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1000" dirty="0">
              <a:ea typeface="Times New Roman" panose="02020603050405020304" pitchFamily="18" charset="0"/>
            </a:endParaRPr>
          </a:p>
          <a:p>
            <a:endParaRPr lang="es-CO" sz="1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14948"/>
              </p:ext>
            </p:extLst>
          </p:nvPr>
        </p:nvGraphicFramePr>
        <p:xfrm>
          <a:off x="1139150" y="2118196"/>
          <a:ext cx="10158115" cy="363625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59619">
                  <a:extLst>
                    <a:ext uri="{9D8B030D-6E8A-4147-A177-3AD203B41FA5}">
                      <a16:colId xmlns:a16="http://schemas.microsoft.com/office/drawing/2014/main" val="53912494"/>
                    </a:ext>
                  </a:extLst>
                </a:gridCol>
                <a:gridCol w="1165869">
                  <a:extLst>
                    <a:ext uri="{9D8B030D-6E8A-4147-A177-3AD203B41FA5}">
                      <a16:colId xmlns:a16="http://schemas.microsoft.com/office/drawing/2014/main" val="3827024180"/>
                    </a:ext>
                  </a:extLst>
                </a:gridCol>
                <a:gridCol w="1241752">
                  <a:extLst>
                    <a:ext uri="{9D8B030D-6E8A-4147-A177-3AD203B41FA5}">
                      <a16:colId xmlns:a16="http://schemas.microsoft.com/office/drawing/2014/main" val="411670901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466188050"/>
                    </a:ext>
                  </a:extLst>
                </a:gridCol>
                <a:gridCol w="1116154">
                  <a:extLst>
                    <a:ext uri="{9D8B030D-6E8A-4147-A177-3AD203B41FA5}">
                      <a16:colId xmlns:a16="http://schemas.microsoft.com/office/drawing/2014/main" val="2408703747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556653552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884968011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792182786"/>
                    </a:ext>
                  </a:extLst>
                </a:gridCol>
              </a:tblGrid>
              <a:tr h="674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Objeto del gasto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inicial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Modificaciones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actual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Obligaciones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Pagos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% </a:t>
                      </a:r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40568"/>
                  </a:ext>
                </a:extLst>
              </a:tr>
              <a:tr h="2112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266.297,09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5.793,96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260.503,13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232.364,51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232.329,73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28.173,40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83216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26.428,60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1.906,01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24.522,59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9.712,19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9.712,08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14.810,51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1304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87.436,41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357,73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87.078,67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66.378,40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65.304,53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21.774,14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226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11.364,52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11.304,68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10.505,08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10.504,31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800,38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7311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37805"/>
                  </a:ext>
                </a:extLst>
              </a:tr>
              <a:tr h="45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70542"/>
                  </a:ext>
                </a:extLst>
              </a:tr>
              <a:tr h="3479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392.433,88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8.117,54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384.316,34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319.852,13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318.742,59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65.573,75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16,7%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70463"/>
                  </a:ext>
                </a:extLst>
              </a:tr>
              <a:tr h="24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Ordinaria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582.848,79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346,04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582.502,75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246.767,97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221.896,04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360.606,71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06795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BID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131.496,29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275,40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96.651,55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95.945,27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35.275,61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278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1.106.778,96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8.738,99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1.098.039,97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663.271,65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636.583,90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461.456,07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41,7%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003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6CD16D-5AA5-F1ED-6384-5AC9B3EAF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26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334825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2024 a Abril de 2025 - Proyectos de Inversión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4246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8602" y="6103737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75519"/>
              </p:ext>
            </p:extLst>
          </p:nvPr>
        </p:nvGraphicFramePr>
        <p:xfrm>
          <a:off x="1363442" y="2108010"/>
          <a:ext cx="9164975" cy="277653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4952">
                  <a:extLst>
                    <a:ext uri="{9D8B030D-6E8A-4147-A177-3AD203B41FA5}">
                      <a16:colId xmlns:a16="http://schemas.microsoft.com/office/drawing/2014/main" val="1304148399"/>
                    </a:ext>
                  </a:extLst>
                </a:gridCol>
                <a:gridCol w="1566514">
                  <a:extLst>
                    <a:ext uri="{9D8B030D-6E8A-4147-A177-3AD203B41FA5}">
                      <a16:colId xmlns:a16="http://schemas.microsoft.com/office/drawing/2014/main" val="87004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3088429179"/>
                    </a:ext>
                  </a:extLst>
                </a:gridCol>
                <a:gridCol w="1247686">
                  <a:extLst>
                    <a:ext uri="{9D8B030D-6E8A-4147-A177-3AD203B41FA5}">
                      <a16:colId xmlns:a16="http://schemas.microsoft.com/office/drawing/2014/main" val="166302758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3278702917"/>
                    </a:ext>
                  </a:extLst>
                </a:gridCol>
                <a:gridCol w="1222049">
                  <a:extLst>
                    <a:ext uri="{9D8B030D-6E8A-4147-A177-3AD203B41FA5}">
                      <a16:colId xmlns:a16="http://schemas.microsoft.com/office/drawing/2014/main" val="1945722655"/>
                    </a:ext>
                  </a:extLst>
                </a:gridCol>
                <a:gridCol w="1170772">
                  <a:extLst>
                    <a:ext uri="{9D8B030D-6E8A-4147-A177-3AD203B41FA5}">
                      <a16:colId xmlns:a16="http://schemas.microsoft.com/office/drawing/2014/main" val="2931250337"/>
                    </a:ext>
                  </a:extLst>
                </a:gridCol>
              </a:tblGrid>
              <a:tr h="3563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Ejecutora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RUBRO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505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URNA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2.317,22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2.310,55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866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0822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INFRAESTRUCTURA- UND INFRAEST.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25.672,18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4.069,32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1.837,02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23.835,16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28643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ESCUELA JUDICIAL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C-2701-0800-29-20111D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921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TRANSFORMACIÓN DIGITAL E INFORMATICA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C-2701-0800-36-20111A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141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INFRAEST.- UND INFRAEST. - ADTIVA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C-2701-0800-37-20111D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227.326,78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62.971,92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52.077,15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175.249,63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3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ANALISIS Y DESARROLLO ESTADISTICO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C-2701-0800-38-20111D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1.138,29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295,50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287,02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851,27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9456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UND RRRHH - CARRERA JUDICIAL - ESCUELA JUDICIAL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C-2701-0800-39-20111D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39.489,21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28.103,78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27.388,18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12.101,02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9935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TRANSF. DIGITAL E INFORMATICA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C-2701-0800-40-20111A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218.408,81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119.152,44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108.607,19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109.801,62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95803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CENTRO DE DOCUMENTACION - OFICINA DE COMUNICACIONES Y UDAE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C-2701-0800-41-20111D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6.789,11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5.600,98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5.132,11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1.657,00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0173"/>
                  </a:ext>
                </a:extLst>
              </a:tr>
              <a:tr h="132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96.651,55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95.945,27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35.275,61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327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713.723,63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343.419,52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317.841,31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395.882,32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55,5%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37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FD1AEC-18DE-E5D7-8379-94E7EDC8A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055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6378" y="1157088"/>
            <a:ext cx="10309123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Inversión 2024 a Abril de 2025 – Seccionales y Nivel Central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2010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53938" y="6124058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ADA593-BA7A-6CA7-5F72-FE556F99C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12</a:t>
            </a:r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090E83-293B-4F62-8004-C81DDB426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98904"/>
              </p:ext>
            </p:extLst>
          </p:nvPr>
        </p:nvGraphicFramePr>
        <p:xfrm>
          <a:off x="1831161" y="1694850"/>
          <a:ext cx="7982141" cy="4630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1399">
                  <a:extLst>
                    <a:ext uri="{9D8B030D-6E8A-4147-A177-3AD203B41FA5}">
                      <a16:colId xmlns:a16="http://schemas.microsoft.com/office/drawing/2014/main" val="3596909004"/>
                    </a:ext>
                  </a:extLst>
                </a:gridCol>
                <a:gridCol w="755427">
                  <a:extLst>
                    <a:ext uri="{9D8B030D-6E8A-4147-A177-3AD203B41FA5}">
                      <a16:colId xmlns:a16="http://schemas.microsoft.com/office/drawing/2014/main" val="1188287904"/>
                    </a:ext>
                  </a:extLst>
                </a:gridCol>
                <a:gridCol w="841002">
                  <a:extLst>
                    <a:ext uri="{9D8B030D-6E8A-4147-A177-3AD203B41FA5}">
                      <a16:colId xmlns:a16="http://schemas.microsoft.com/office/drawing/2014/main" val="3570923548"/>
                    </a:ext>
                  </a:extLst>
                </a:gridCol>
                <a:gridCol w="755427">
                  <a:extLst>
                    <a:ext uri="{9D8B030D-6E8A-4147-A177-3AD203B41FA5}">
                      <a16:colId xmlns:a16="http://schemas.microsoft.com/office/drawing/2014/main" val="577570735"/>
                    </a:ext>
                  </a:extLst>
                </a:gridCol>
                <a:gridCol w="814443">
                  <a:extLst>
                    <a:ext uri="{9D8B030D-6E8A-4147-A177-3AD203B41FA5}">
                      <a16:colId xmlns:a16="http://schemas.microsoft.com/office/drawing/2014/main" val="1260029925"/>
                    </a:ext>
                  </a:extLst>
                </a:gridCol>
                <a:gridCol w="814443">
                  <a:extLst>
                    <a:ext uri="{9D8B030D-6E8A-4147-A177-3AD203B41FA5}">
                      <a16:colId xmlns:a16="http://schemas.microsoft.com/office/drawing/2014/main" val="1661943311"/>
                    </a:ext>
                  </a:extLst>
                </a:gridCol>
              </a:tblGrid>
              <a:tr h="4454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Dependencia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Reserva Vigente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Reserva Pagada (Ejecutada)                                                         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Reserva Pagada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Saldo por Utilizar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Reserva por Utilizar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22840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CONSEJO SUPERIOR DE LA JUDICATURA GESTION GENERAL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387.250,4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138.066,4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35,7%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249.184,0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64,3%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435224690"/>
                  </a:ext>
                </a:extLst>
              </a:tr>
              <a:tr h="2396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RECURSOS CRÉDITO EXTERNO- BANCO INTERAMERICANO DE DESARROLLO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131.220,9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95.945,3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73,1%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35.275,6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26,9%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1386620011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BOGOTA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20.186,6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14.029,9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69,5%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6.156,6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30,5%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1654640279"/>
                  </a:ext>
                </a:extLst>
              </a:tr>
              <a:tr h="2537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CONSEJO SUPERIOR DE LA JUDICATURA  SECCIONAL CUNDINAMARCA - AMAZONAS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19.850,9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6.341,6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31,9%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13.509,3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68,1%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491171445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MEDELLIN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18.271,8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6.504,3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35,6%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11.767,5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64,4%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2480835362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CALI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11.656,8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5.641,7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48,4%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6.015,1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51,6%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584976982"/>
                  </a:ext>
                </a:extLst>
              </a:tr>
              <a:tr h="2537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CONSEJO SUPERIOR DE LA JUDICATURA SECCIONAL BUCARAMANGA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11.544,5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3.241,4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28,1%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8.303,1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71,9%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381436252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CARTAGENA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9.926,6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2.817,5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28,4%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7.109,1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71,6%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287966614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IBAGUE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 dirty="0">
                          <a:effectLst/>
                        </a:rPr>
                        <a:t>8.814,4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3.336,0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37,8%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5.478,4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62,2%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1877927450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CONSEJO SUPERIOR DE LA JUDICATURA SECCIONAL PEREIRA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8.742,7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2.098,4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24,0%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6.644,3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76,0%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1719167863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PASTO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8.020,9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3.985,1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49,7%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4.035,9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50,3%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2785014516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NEIVA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7.525,5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4.406,3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58,6%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3.119,2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41,4%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236169836"/>
                  </a:ext>
                </a:extLst>
              </a:tr>
              <a:tr h="2537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BARRANQUILLA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 dirty="0">
                          <a:effectLst/>
                        </a:rPr>
                        <a:t>7.399,8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708,1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9,6%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6.691,7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90,4%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2038330133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TUNJA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7.049,4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3.433,4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48,7%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3.615,9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51,3%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1581453132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SINCELEJO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6.665,1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2.496,3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37,5%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4.168,8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62,5%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570683072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VALLEDUPAR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6.237,8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 dirty="0">
                          <a:effectLst/>
                        </a:rPr>
                        <a:t>3.858,8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61,9%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2.378,9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38,1%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294249167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CONSEJO SUPERIOR DE LA JUDICATURA SECCIONAL SANTA MARTA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5.889,7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2.948,3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50,1%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2.941,4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49,9%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857222182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POPAYAN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5.429,2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2.080,1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38,3%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3.349,2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61,7%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415282897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MANIZALES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5.420,2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 dirty="0">
                          <a:effectLst/>
                        </a:rPr>
                        <a:t>1.510,6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27,9%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3.909,6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72,1%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2965311385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RIOHACHA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5.251,5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2.255,9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43,0%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2.995,6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57,0%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1048304616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VILLAVICENCIO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5.164,5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 dirty="0">
                          <a:effectLst/>
                        </a:rPr>
                        <a:t>2.316,3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44,8%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2.848,2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55,2%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950503983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CUCUTA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5.112,7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2.182,2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42,7%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2.930,5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57,3%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265063004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MONTERIA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5.038,8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4.486,4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 dirty="0">
                          <a:effectLst/>
                        </a:rPr>
                        <a:t>89,0%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552,3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11,0%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3214895767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CONSEJO SUPERIOR DE LA JUDICATURA SECCIONAL  QUIBDO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4.685,1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1.968,0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42,0%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2.717,2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58,0%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2479967032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CONSEJO SUPERIOR DE LA JUDICATURA SECCIONAL ARMENIA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1.367,9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1.182,9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 dirty="0">
                          <a:effectLst/>
                        </a:rPr>
                        <a:t>86,5%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184,9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u="none" strike="noStrike">
                          <a:effectLst/>
                        </a:rPr>
                        <a:t>13,5%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/>
                </a:tc>
                <a:extLst>
                  <a:ext uri="{0D108BD9-81ED-4DB2-BD59-A6C34878D82A}">
                    <a16:rowId xmlns:a16="http://schemas.microsoft.com/office/drawing/2014/main" val="1939215630"/>
                  </a:ext>
                </a:extLst>
              </a:tr>
              <a:tr h="144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713.723,63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317.841,31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86,5%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395.882,32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13,5%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350" marR="7350" marT="7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40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7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79B4F-D94A-6AEC-5C33-34EEFDD5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B2ED2E3F-14DA-0791-F859-A9C0988B9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8" y="1268976"/>
            <a:ext cx="10293531" cy="507831"/>
          </a:xfrm>
        </p:spPr>
        <p:txBody>
          <a:bodyPr/>
          <a:lstStyle/>
          <a:p>
            <a:r>
              <a:rPr lang="es-ES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Abril de 2025 - Por Unidad Ejecutora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D0C67DE3-5C2D-CF14-DE00-611BCE5AB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AC7506-CB14-816B-C5AF-434C14ABDC37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43EC8D-EE96-26C9-F3B9-AC6578FE1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07537"/>
              </p:ext>
            </p:extLst>
          </p:nvPr>
        </p:nvGraphicFramePr>
        <p:xfrm>
          <a:off x="1256963" y="1874460"/>
          <a:ext cx="9807280" cy="4207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33298">
                  <a:extLst>
                    <a:ext uri="{9D8B030D-6E8A-4147-A177-3AD203B41FA5}">
                      <a16:colId xmlns:a16="http://schemas.microsoft.com/office/drawing/2014/main" val="1988151870"/>
                    </a:ext>
                  </a:extLst>
                </a:gridCol>
                <a:gridCol w="986841">
                  <a:extLst>
                    <a:ext uri="{9D8B030D-6E8A-4147-A177-3AD203B41FA5}">
                      <a16:colId xmlns:a16="http://schemas.microsoft.com/office/drawing/2014/main" val="2682359222"/>
                    </a:ext>
                  </a:extLst>
                </a:gridCol>
                <a:gridCol w="1119508">
                  <a:extLst>
                    <a:ext uri="{9D8B030D-6E8A-4147-A177-3AD203B41FA5}">
                      <a16:colId xmlns:a16="http://schemas.microsoft.com/office/drawing/2014/main" val="3479686508"/>
                    </a:ext>
                  </a:extLst>
                </a:gridCol>
                <a:gridCol w="487272">
                  <a:extLst>
                    <a:ext uri="{9D8B030D-6E8A-4147-A177-3AD203B41FA5}">
                      <a16:colId xmlns:a16="http://schemas.microsoft.com/office/drawing/2014/main" val="1163652357"/>
                    </a:ext>
                  </a:extLst>
                </a:gridCol>
                <a:gridCol w="1163966">
                  <a:extLst>
                    <a:ext uri="{9D8B030D-6E8A-4147-A177-3AD203B41FA5}">
                      <a16:colId xmlns:a16="http://schemas.microsoft.com/office/drawing/2014/main" val="1275784373"/>
                    </a:ext>
                  </a:extLst>
                </a:gridCol>
                <a:gridCol w="594635">
                  <a:extLst>
                    <a:ext uri="{9D8B030D-6E8A-4147-A177-3AD203B41FA5}">
                      <a16:colId xmlns:a16="http://schemas.microsoft.com/office/drawing/2014/main" val="447478609"/>
                    </a:ext>
                  </a:extLst>
                </a:gridCol>
                <a:gridCol w="872974">
                  <a:extLst>
                    <a:ext uri="{9D8B030D-6E8A-4147-A177-3AD203B41FA5}">
                      <a16:colId xmlns:a16="http://schemas.microsoft.com/office/drawing/2014/main" val="839702239"/>
                    </a:ext>
                  </a:extLst>
                </a:gridCol>
                <a:gridCol w="638858">
                  <a:extLst>
                    <a:ext uri="{9D8B030D-6E8A-4147-A177-3AD203B41FA5}">
                      <a16:colId xmlns:a16="http://schemas.microsoft.com/office/drawing/2014/main" val="2790080696"/>
                    </a:ext>
                  </a:extLst>
                </a:gridCol>
                <a:gridCol w="1109102">
                  <a:extLst>
                    <a:ext uri="{9D8B030D-6E8A-4147-A177-3AD203B41FA5}">
                      <a16:colId xmlns:a16="http://schemas.microsoft.com/office/drawing/2014/main" val="2950422412"/>
                    </a:ext>
                  </a:extLst>
                </a:gridCol>
                <a:gridCol w="1100826">
                  <a:extLst>
                    <a:ext uri="{9D8B030D-6E8A-4147-A177-3AD203B41FA5}">
                      <a16:colId xmlns:a16="http://schemas.microsoft.com/office/drawing/2014/main" val="1318804652"/>
                    </a:ext>
                  </a:extLst>
                </a:gridCol>
              </a:tblGrid>
              <a:tr h="5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Presupuestal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</a:t>
                      </a:r>
                      <a:r>
                        <a:rPr lang="es-CO" sz="11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/</a:t>
                      </a: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</a:t>
                      </a:r>
                      <a:r>
                        <a:rPr lang="es-CO" sz="11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/</a:t>
                      </a: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 /</a:t>
                      </a: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</a:t>
                      </a:r>
                      <a:r>
                        <a:rPr lang="es-CO" sz="11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8413"/>
                  </a:ext>
                </a:extLst>
              </a:tr>
              <a:tr h="365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Consejo Superior de la Judicatura</a:t>
                      </a: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987.888,96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278.129,71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250.817,94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246.307,20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709.759,25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65190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Suprema de Justicia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249.603,64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98.552,86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87.355,39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87.107,56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151.050,78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13578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de Estado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223.033,40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84.933,89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79.401,53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79.268,15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138.099,51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389614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Constitucional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94.120,58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32.650,19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30.664,87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30.390,08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61.470,39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427455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Tribunales y Juzgados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4.886.648,29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1.878.957,68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1.716.523,78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1.714.198,90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3.007.690,62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077569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Comisión Nacional de Disciplina Judicial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183.138,55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70.662,51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63.787,84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63.641,16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112.476,04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920313"/>
                  </a:ext>
                </a:extLst>
              </a:tr>
              <a:tr h="509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Fondos Especiales y Otros Recursos Tesoro </a:t>
                      </a:r>
                      <a:endParaRPr lang="es-CO" sz="1200" b="0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1.185.519,00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302.184,34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26.583,99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26.278,35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883.334,66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74,5%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380101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Recursos Crédito  Externo- BID</a:t>
                      </a:r>
                      <a:endParaRPr lang="es-CO" sz="1200" b="0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25.390,49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6.909,33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894,55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89.090,51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77,8%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670829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Gestión General 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2.490.450,16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2.490.450,16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632040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u="non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endParaRPr lang="es-CO" sz="1200" b="1" u="non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10.414.883,58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2.771.461,67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2.262.044,68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2.248.085,94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7.643.421,91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73,4%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12"/>
                  </a:ext>
                </a:extLst>
              </a:tr>
            </a:tbl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DB1A68-1FAC-C62E-3969-9B6442F9F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969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418F01-7505-4CC2-875D-5D8BEE7B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45535"/>
              </p:ext>
            </p:extLst>
          </p:nvPr>
        </p:nvGraphicFramePr>
        <p:xfrm>
          <a:off x="961790" y="2078034"/>
          <a:ext cx="10147743" cy="3617261"/>
        </p:xfrm>
        <a:graphic>
          <a:graphicData uri="http://schemas.openxmlformats.org/drawingml/2006/table">
            <a:tbl>
              <a:tblPr/>
              <a:tblGrid>
                <a:gridCol w="2886892">
                  <a:extLst>
                    <a:ext uri="{9D8B030D-6E8A-4147-A177-3AD203B41FA5}">
                      <a16:colId xmlns:a16="http://schemas.microsoft.com/office/drawing/2014/main" val="296000681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815038549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340872023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947933364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2960274372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90796418"/>
                    </a:ext>
                  </a:extLst>
                </a:gridCol>
                <a:gridCol w="761575">
                  <a:extLst>
                    <a:ext uri="{9D8B030D-6E8A-4147-A177-3AD203B41FA5}">
                      <a16:colId xmlns:a16="http://schemas.microsoft.com/office/drawing/2014/main" val="1482663369"/>
                    </a:ext>
                  </a:extLst>
                </a:gridCol>
                <a:gridCol w="477565">
                  <a:extLst>
                    <a:ext uri="{9D8B030D-6E8A-4147-A177-3AD203B41FA5}">
                      <a16:colId xmlns:a16="http://schemas.microsoft.com/office/drawing/2014/main" val="1075315901"/>
                    </a:ext>
                  </a:extLst>
                </a:gridCol>
                <a:gridCol w="1050789">
                  <a:extLst>
                    <a:ext uri="{9D8B030D-6E8A-4147-A177-3AD203B41FA5}">
                      <a16:colId xmlns:a16="http://schemas.microsoft.com/office/drawing/2014/main" val="2686214003"/>
                    </a:ext>
                  </a:extLst>
                </a:gridCol>
                <a:gridCol w="1042931">
                  <a:extLst>
                    <a:ext uri="{9D8B030D-6E8A-4147-A177-3AD203B41FA5}">
                      <a16:colId xmlns:a16="http://schemas.microsoft.com/office/drawing/2014/main" val="184945945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Objeto del  Gasto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Apropiación Vigente</a:t>
                      </a:r>
                      <a:endParaRPr lang="es-C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Comp./Apro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Obligaciones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</a:t>
                      </a:r>
                      <a:endParaRPr lang="es-CO" sz="800" b="1" i="0" u="none" strike="noStrike" kern="120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23282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 *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7.223.150,88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1.909.172,28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1.908.009,89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1.906.566,18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5.313.978,60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298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 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342.643,06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57.121,42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56.910,74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56.785,20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285.521,64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9898"/>
                  </a:ext>
                </a:extLst>
              </a:tr>
              <a:tr h="2220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 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616.102,58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352.641,17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141.826,94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140.071,68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263.461,41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868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872.887,66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99.906,68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96.788,70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92.551,28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772.980,98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01754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 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14.913,23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1.894,80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1.881,69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1.807,20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13.018,43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71077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 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27.490,58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5.454,91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5.437,82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5.435,93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22.035,67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02836"/>
                  </a:ext>
                </a:extLst>
              </a:tr>
              <a:tr h="25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 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2.426.191,26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2.210.855,78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2.203.217,47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6.670.996,74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553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 – Servicio de la Deuda Pública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17.695,58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17.695,58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17.695,58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17.695,58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769"/>
                  </a:ext>
                </a:extLst>
              </a:tr>
              <a:tr h="3476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</a:t>
                      </a:r>
                      <a:r>
                        <a:rPr lang="es-ES" sz="11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  <a:sym typeface="Arial"/>
                        </a:rPr>
                        <a:t>Inversión – Fondos Especiales y Otros Recursos Tesoro </a:t>
                      </a:r>
                      <a:endParaRPr lang="es-CO" sz="1100" b="0" i="0" u="none" strike="noStrike" cap="non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  <a:sym typeface="Arial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1.185.519,00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302.184,34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26.583,99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26.278,35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883.334,66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85635"/>
                  </a:ext>
                </a:extLst>
              </a:tr>
              <a:tr h="3455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Recursos Crédito  Externo- BID</a:t>
                      </a:r>
                      <a:endParaRPr lang="es-CO" sz="11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25.390,49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6.909,33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894,55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89.090,51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665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10.414.883,58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2.771.461,67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2.262.044,68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2.248.085,94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7.643.421,91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0134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95140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 txBox="1">
            <a:spLocks/>
          </p:cNvSpPr>
          <p:nvPr/>
        </p:nvSpPr>
        <p:spPr>
          <a:xfrm>
            <a:off x="1188719" y="1217030"/>
            <a:ext cx="10293531" cy="507831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Abril de 2025 - Por Tipo de Gasto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17E3D-66FB-82F3-F3D2-5B5948791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769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b="1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2025 – Según Objeto de Gasto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97AC8B-0529-D3F1-48C7-955850EDD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03</a:t>
            </a:r>
            <a:endParaRPr lang="es-CO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BF166E2-AFDA-4D7C-9C4E-3E09A0CD5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773816"/>
              </p:ext>
            </p:extLst>
          </p:nvPr>
        </p:nvGraphicFramePr>
        <p:xfrm>
          <a:off x="3261013" y="2022129"/>
          <a:ext cx="5513531" cy="431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29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1249007"/>
            <a:ext cx="1026700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Abril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5140"/>
              </p:ext>
            </p:extLst>
          </p:nvPr>
        </p:nvGraphicFramePr>
        <p:xfrm>
          <a:off x="414779" y="2511086"/>
          <a:ext cx="10737130" cy="1320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021">
                  <a:extLst>
                    <a:ext uri="{9D8B030D-6E8A-4147-A177-3AD203B41FA5}">
                      <a16:colId xmlns:a16="http://schemas.microsoft.com/office/drawing/2014/main" val="412667528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385257334"/>
                    </a:ext>
                  </a:extLst>
                </a:gridCol>
                <a:gridCol w="1178351">
                  <a:extLst>
                    <a:ext uri="{9D8B030D-6E8A-4147-A177-3AD203B41FA5}">
                      <a16:colId xmlns:a16="http://schemas.microsoft.com/office/drawing/2014/main" val="2775451080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2753357679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697242030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2706109542"/>
                    </a:ext>
                  </a:extLst>
                </a:gridCol>
                <a:gridCol w="763959">
                  <a:extLst>
                    <a:ext uri="{9D8B030D-6E8A-4147-A177-3AD203B41FA5}">
                      <a16:colId xmlns:a16="http://schemas.microsoft.com/office/drawing/2014/main" val="4184186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1738338918"/>
                    </a:ext>
                  </a:extLst>
                </a:gridCol>
                <a:gridCol w="1192642">
                  <a:extLst>
                    <a:ext uri="{9D8B030D-6E8A-4147-A177-3AD203B41FA5}">
                      <a16:colId xmlns:a16="http://schemas.microsoft.com/office/drawing/2014/main" val="4266169408"/>
                    </a:ext>
                  </a:extLst>
                </a:gridCol>
                <a:gridCol w="1197204">
                  <a:extLst>
                    <a:ext uri="{9D8B030D-6E8A-4147-A177-3AD203B41FA5}">
                      <a16:colId xmlns:a16="http://schemas.microsoft.com/office/drawing/2014/main" val="3374068752"/>
                    </a:ext>
                  </a:extLst>
                </a:gridCol>
              </a:tblGrid>
              <a:tr h="555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1200" b="1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  <a:p>
                      <a:pPr algn="ctr" rtl="0" fontAlgn="b"/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Vigente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por Comprometer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Comprometer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1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1.368.847,81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421.944,84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388.878,23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383.742,69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946.902,97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5.237.890,03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2.004.246,42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1.821.977,55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1.819.474,78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3.233.643,61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Gestión General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2.490.450,16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2.490.450,16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r>
                        <a:rPr lang="es-CO" sz="800" b="1" u="sng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endParaRPr lang="es-CO" sz="800" b="1" i="0" u="sng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2.426.191,26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2.210.855,78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2.203.217,47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24,2%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6.670.996,74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5933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82078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E3C32-6CDD-F734-F2C8-17B7CCC6F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845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2156" y="1241494"/>
            <a:ext cx="10183610" cy="437532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Abril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1602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78577" y="609732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32990"/>
              </p:ext>
            </p:extLst>
          </p:nvPr>
        </p:nvGraphicFramePr>
        <p:xfrm>
          <a:off x="1206976" y="1754448"/>
          <a:ext cx="9935506" cy="4383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358">
                  <a:extLst>
                    <a:ext uri="{9D8B030D-6E8A-4147-A177-3AD203B41FA5}">
                      <a16:colId xmlns:a16="http://schemas.microsoft.com/office/drawing/2014/main" val="3200691835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val="2834301987"/>
                    </a:ext>
                  </a:extLst>
                </a:gridCol>
                <a:gridCol w="923827">
                  <a:extLst>
                    <a:ext uri="{9D8B030D-6E8A-4147-A177-3AD203B41FA5}">
                      <a16:colId xmlns:a16="http://schemas.microsoft.com/office/drawing/2014/main" val="589546572"/>
                    </a:ext>
                  </a:extLst>
                </a:gridCol>
                <a:gridCol w="886119">
                  <a:extLst>
                    <a:ext uri="{9D8B030D-6E8A-4147-A177-3AD203B41FA5}">
                      <a16:colId xmlns:a16="http://schemas.microsoft.com/office/drawing/2014/main" val="3047504635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3109433410"/>
                    </a:ext>
                  </a:extLst>
                </a:gridCol>
                <a:gridCol w="980388">
                  <a:extLst>
                    <a:ext uri="{9D8B030D-6E8A-4147-A177-3AD203B41FA5}">
                      <a16:colId xmlns:a16="http://schemas.microsoft.com/office/drawing/2014/main" val="3810587988"/>
                    </a:ext>
                  </a:extLst>
                </a:gridCol>
                <a:gridCol w="678729">
                  <a:extLst>
                    <a:ext uri="{9D8B030D-6E8A-4147-A177-3AD203B41FA5}">
                      <a16:colId xmlns:a16="http://schemas.microsoft.com/office/drawing/2014/main" val="4231110714"/>
                    </a:ext>
                  </a:extLst>
                </a:gridCol>
                <a:gridCol w="836595">
                  <a:extLst>
                    <a:ext uri="{9D8B030D-6E8A-4147-A177-3AD203B41FA5}">
                      <a16:colId xmlns:a16="http://schemas.microsoft.com/office/drawing/2014/main" val="3383842504"/>
                    </a:ext>
                  </a:extLst>
                </a:gridCol>
                <a:gridCol w="926218">
                  <a:extLst>
                    <a:ext uri="{9D8B030D-6E8A-4147-A177-3AD203B41FA5}">
                      <a16:colId xmlns:a16="http://schemas.microsoft.com/office/drawing/2014/main" val="3320513915"/>
                    </a:ext>
                  </a:extLst>
                </a:gridCol>
                <a:gridCol w="933253">
                  <a:extLst>
                    <a:ext uri="{9D8B030D-6E8A-4147-A177-3AD203B41FA5}">
                      <a16:colId xmlns:a16="http://schemas.microsoft.com/office/drawing/2014/main" val="2582831171"/>
                    </a:ext>
                  </a:extLst>
                </a:gridCol>
              </a:tblGrid>
              <a:tr h="46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compromisos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2038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Nivel Central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1.368.847,8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421.944,8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388.878,2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383.742,7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946.903,0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7754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Bogotá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698.391,2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271.282,3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237.036,1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236.095,0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427.108,9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7478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Medellín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696.437,1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266.434,0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237.811,2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237.811,0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430.003,0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6427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464.245,4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166.506,0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158.932,7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158.932,7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297.739,4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16928"/>
                  </a:ext>
                </a:extLst>
              </a:tr>
              <a:tr h="9597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365.279,5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140.309,2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129.185,7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129.185,6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224.970,3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48189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298.767,8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107.423,9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100.350,7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99.948,2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191.343,8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2534"/>
                  </a:ext>
                </a:extLst>
              </a:tr>
              <a:tr h="1311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258.652,0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100.392,5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93.465,6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92.991,5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158.259,5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064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Barranquilla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245.178,9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103.839,7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94.879,3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94.879,3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141.339,1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9295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Pasto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209.096,6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83.358,9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74.314,7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74.314,7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125.737,7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455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Cúcuta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208.971,1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75.042,7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71.120,7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71.107,7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133.928,4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84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Cartagena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206.783,2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77.678,5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70.228,0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70.187,4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129.104,7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51226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201.256,0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74.892,1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69.362,8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69.344,0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126.364,0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2838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Ibagué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184.977,1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70.924,5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64.851,8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64.553,2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114.052,6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5776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Villavicencio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154.666,9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56.440,8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54.135,9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53.868,3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98.226,2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691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141.623,9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53.709,6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48.734,8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48.734,8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87.914,2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62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Valledupar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133.376,3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50.800,0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44.443,5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44.443,5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82.576,3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140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 Marta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129.629,4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49.653,6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44.183,6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44.177,9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79.975,8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3221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Popayán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127.681,8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47.858,0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44.572,3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44.572,3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79.823,9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29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Montería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116.952,4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46.513,6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38.365,9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38.365,9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70.438,9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1689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109.189,8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42.509,3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38.870,9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38.870,9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66.680,4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361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Sincelejo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89.869,1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33.686,2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29.327,6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29.287,1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56.182,9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06438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Armenia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81.584,4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30.537,5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27.338,5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27.338,5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51.046,9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662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Riohacha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58.161,9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26.708,4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25.049,3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25.049,3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31.453,6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06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Quibdó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57.118,1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27.745,0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25.416,0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25.416,0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29.373,1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20917"/>
                  </a:ext>
                </a:extLst>
              </a:tr>
              <a:tr h="1066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Gestión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2.490.450,2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2.490.450,2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2472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2.426.191,3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26,7%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2.210.855,8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2.203.217,5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24,2%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6.670.996,7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13914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0075CF-ADC3-3BFC-9282-DE57096A7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74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20" y="1285819"/>
            <a:ext cx="1026225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Abril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7461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95141" y="6123186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B38837-6312-4AF7-B500-4E13C610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50770"/>
              </p:ext>
            </p:extLst>
          </p:nvPr>
        </p:nvGraphicFramePr>
        <p:xfrm>
          <a:off x="1005361" y="2825356"/>
          <a:ext cx="9928134" cy="1227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334">
                  <a:extLst>
                    <a:ext uri="{9D8B030D-6E8A-4147-A177-3AD203B41FA5}">
                      <a16:colId xmlns:a16="http://schemas.microsoft.com/office/drawing/2014/main" val="282258036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39564085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876252323"/>
                    </a:ext>
                  </a:extLst>
                </a:gridCol>
                <a:gridCol w="1222907">
                  <a:extLst>
                    <a:ext uri="{9D8B030D-6E8A-4147-A177-3AD203B41FA5}">
                      <a16:colId xmlns:a16="http://schemas.microsoft.com/office/drawing/2014/main" val="3934709197"/>
                    </a:ext>
                  </a:extLst>
                </a:gridCol>
                <a:gridCol w="1010841">
                  <a:extLst>
                    <a:ext uri="{9D8B030D-6E8A-4147-A177-3AD203B41FA5}">
                      <a16:colId xmlns:a16="http://schemas.microsoft.com/office/drawing/2014/main" val="32910762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2100544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7920585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285260640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52679387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240667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Vigente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Obligación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75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980.588,49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274.403,72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24.500,70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24.249,48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706.184,77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2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proyecto BID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25.390,49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6.909,33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894,55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89.090,51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949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204.930,51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27.780,61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2.083,30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2.028,87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177.149,89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03948"/>
                  </a:ext>
                </a:extLst>
              </a:tr>
              <a:tr h="2511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327.574,83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25,2%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33.493,32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27.172,90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972.425,17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74,8%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3903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240B03-9918-B8CE-F476-1F05C5D49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057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2400" y="6209941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  <a:endParaRPr lang="es-CO" sz="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800" b="1" dirty="0">
              <a:ea typeface="Times New Roman" panose="02020603050405020304" pitchFamily="18" charset="0"/>
            </a:endParaRPr>
          </a:p>
          <a:p>
            <a:endParaRPr lang="es-CO" sz="8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32936"/>
              </p:ext>
            </p:extLst>
          </p:nvPr>
        </p:nvGraphicFramePr>
        <p:xfrm>
          <a:off x="1182399" y="1828420"/>
          <a:ext cx="9331790" cy="4408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05">
                  <a:extLst>
                    <a:ext uri="{9D8B030D-6E8A-4147-A177-3AD203B41FA5}">
                      <a16:colId xmlns:a16="http://schemas.microsoft.com/office/drawing/2014/main" val="3265057757"/>
                    </a:ext>
                  </a:extLst>
                </a:gridCol>
                <a:gridCol w="1625416">
                  <a:extLst>
                    <a:ext uri="{9D8B030D-6E8A-4147-A177-3AD203B41FA5}">
                      <a16:colId xmlns:a16="http://schemas.microsoft.com/office/drawing/2014/main" val="1630937510"/>
                    </a:ext>
                  </a:extLst>
                </a:gridCol>
                <a:gridCol w="895973">
                  <a:extLst>
                    <a:ext uri="{9D8B030D-6E8A-4147-A177-3AD203B41FA5}">
                      <a16:colId xmlns:a16="http://schemas.microsoft.com/office/drawing/2014/main" val="31406728"/>
                    </a:ext>
                  </a:extLst>
                </a:gridCol>
                <a:gridCol w="633796">
                  <a:extLst>
                    <a:ext uri="{9D8B030D-6E8A-4147-A177-3AD203B41FA5}">
                      <a16:colId xmlns:a16="http://schemas.microsoft.com/office/drawing/2014/main" val="1653796934"/>
                    </a:ext>
                  </a:extLst>
                </a:gridCol>
                <a:gridCol w="609730">
                  <a:extLst>
                    <a:ext uri="{9D8B030D-6E8A-4147-A177-3AD203B41FA5}">
                      <a16:colId xmlns:a16="http://schemas.microsoft.com/office/drawing/2014/main" val="2811487995"/>
                    </a:ext>
                  </a:extLst>
                </a:gridCol>
                <a:gridCol w="511518">
                  <a:extLst>
                    <a:ext uri="{9D8B030D-6E8A-4147-A177-3AD203B41FA5}">
                      <a16:colId xmlns:a16="http://schemas.microsoft.com/office/drawing/2014/main" val="3570263840"/>
                    </a:ext>
                  </a:extLst>
                </a:gridCol>
                <a:gridCol w="540736">
                  <a:extLst>
                    <a:ext uri="{9D8B030D-6E8A-4147-A177-3AD203B41FA5}">
                      <a16:colId xmlns:a16="http://schemas.microsoft.com/office/drawing/2014/main" val="4218869863"/>
                    </a:ext>
                  </a:extLst>
                </a:gridCol>
                <a:gridCol w="456406">
                  <a:extLst>
                    <a:ext uri="{9D8B030D-6E8A-4147-A177-3AD203B41FA5}">
                      <a16:colId xmlns:a16="http://schemas.microsoft.com/office/drawing/2014/main" val="1884076416"/>
                    </a:ext>
                  </a:extLst>
                </a:gridCol>
                <a:gridCol w="586010">
                  <a:extLst>
                    <a:ext uri="{9D8B030D-6E8A-4147-A177-3AD203B41FA5}">
                      <a16:colId xmlns:a16="http://schemas.microsoft.com/office/drawing/2014/main" val="1226139622"/>
                    </a:ext>
                  </a:extLst>
                </a:gridCol>
                <a:gridCol w="347472">
                  <a:extLst>
                    <a:ext uri="{9D8B030D-6E8A-4147-A177-3AD203B41FA5}">
                      <a16:colId xmlns:a16="http://schemas.microsoft.com/office/drawing/2014/main" val="2777358461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2004647393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603878906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4168827109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1069815034"/>
                    </a:ext>
                  </a:extLst>
                </a:gridCol>
              </a:tblGrid>
              <a:tr h="4446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 EJECCUTORA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PROYECTO 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Apropiacion Vigente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</a:t>
                      </a:r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por Ejecutar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por  Ejecutar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Seccionales</a:t>
                      </a:r>
                      <a:endParaRPr lang="es-MX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NC</a:t>
                      </a:r>
                      <a:endParaRPr lang="es-MX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3510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EXPEDICIÓN DE LICENCIAS, TARJETA PROFESIONAL Y CARNETS -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4.958,6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4.958,60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4.625,63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4.625,63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51356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PALACIO DE JUSTICIA CONSTRUIDOS Y DOTADOS - CONSTRUCCIÓN Y DOTACIÓN DEL PALACIO DE JUSTICIA DE   MEDELLÍN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55.000,0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7319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PALACIOS DE JUSTICIA CONSTRUIDOS Y DOTADOS - CONSTRUCCIÓN Y DOTACIÓN DE INFRAESTRUCTURA FÍSICA ASOCIADA A LA PRESTACIÓN DEL SERVICIO DE JUSTICIA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17.500,0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17.334,59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1.985,79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1.985,79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73559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 - UIF -UND ADTIVA - OSEG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DESPACHOS JUDICIALES CONSTRUIDOS Y DOTADOS - MODERNIZACIÓN DE LA INFRAESTRUCTURA FÍSICA DE LA RAMA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C-2701-0800-37-20111D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399.100,3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29.767,65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6.306,97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6.261,13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369.332,68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129.629,12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239.703,57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4097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UDAE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DOCUMENTOS DE INVESTIGACIÓN - FORTALECIMIENTO DEL SISTEMA DE GOBIERNO BASADO EN EVIDENCIA PARA UNA GOBERNANZA CONFIABLE Y GERENCIAL DE LA RAMA JUDICIAL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C-2701-0800-38-20111D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15.333,9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15.333,90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15.333,90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812"/>
                  </a:ext>
                </a:extLst>
              </a:tr>
              <a:tr h="240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 RRHH - OSEG - UND CARJUD - EJRLB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APOYO EN LA GESTIÓN JUDICIAL - MEJORAMIENTO DE LA GESTIÓN DEL TALENTO HUMANO PARA FORTALECER LA INTEGRIDAD, EL CONOCIMIENTO, EL BIENESTAR Y LA SEGURIDAD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C-2701-0800-39-20111D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139.558,6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18.464,28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1.564,96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1.556,38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121.094,29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46.814,59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74.279,70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2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 TRANSF DIGITAL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INFORMACIÓN DE PROCESOS JUDICIALES ACTUALIZADOS - FORTALECIMIENTO DE LOS SERVICIOS DIGITALES Y DE TECNOLOGÍA PARA LA TRANSFORMACIÓN DIGITAL DE LA RAMA JUDICIAL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C-2701-0800-40-20111A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516.536,6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174.979,95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11.987,09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11.735,87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341.556,64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706,19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340.850,45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1768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UDAE -URNA - CENDOJ -OF COMUNICACIONES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APOYO EN LA GESTIÓN JUDICIAL - FORTALECIMIENTO DE MECANISMOS DE JUSTICIA ABIERTA Y GESTIÓN DE LA CALIDAD- SIGCMA-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C-2701-0800-41-20111D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37.531,0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21.679,27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113,56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113,56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15.851,74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15.851,74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459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FORTALECIMIENTO INSTITUCIONAL DEL SISTEMA DE JUSTICIA SJ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25.390,49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6.909,33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894,55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89.090,51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89.090,51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4719"/>
                  </a:ext>
                </a:extLst>
              </a:tr>
              <a:tr h="311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327.574,83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33.493,32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27.172,90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972.425,17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74,8%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177.149,89</a:t>
                      </a:r>
                      <a:endParaRPr lang="es-CO" sz="800" b="1" i="0" u="none" strike="noStrike" kern="1200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795.275,28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46688"/>
                  </a:ext>
                </a:extLst>
              </a:tr>
            </a:tbl>
          </a:graphicData>
        </a:graphic>
      </p:graphicFrame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2399" y="1116373"/>
            <a:ext cx="10269703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Proyectos de Inversión a Abril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7851E8-58C9-7F83-5C76-6076580F3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525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93484"/>
            <a:ext cx="10183610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a Abril de 2025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40CA0B-E1D6-0F95-3806-D7AB28B53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54493"/>
              </p:ext>
            </p:extLst>
          </p:nvPr>
        </p:nvGraphicFramePr>
        <p:xfrm>
          <a:off x="1246089" y="1783116"/>
          <a:ext cx="9297226" cy="4511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5616">
                  <a:extLst>
                    <a:ext uri="{9D8B030D-6E8A-4147-A177-3AD203B41FA5}">
                      <a16:colId xmlns:a16="http://schemas.microsoft.com/office/drawing/2014/main" val="3099570979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75706915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012546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4447707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351920315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1093720009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3464010074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257895013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963983870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727114986"/>
                    </a:ext>
                  </a:extLst>
                </a:gridCol>
              </a:tblGrid>
              <a:tr h="2478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Nivel Central y Seccionales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Apr. Vigente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Apropiación por Ejecutar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por  Ejecutar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3850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980.588,5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274.403,7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24.500,7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24.249,5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706.184,8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167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25.390,5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6.909,3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894,5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89.090,5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96768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21.668,2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10.670,2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276,9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276,9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10.998,0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18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TUNJA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14.035,0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216,6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13.818,4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4709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CALI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13.417,7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242,7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13.175,0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37087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BOGOTA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13.335,1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464,7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12.870,4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2845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CUCUTA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12.897,7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12.712,7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44325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MEDELLIN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11.453,4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260,5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11.192,9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2724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NEIVA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9.955,3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588,4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9.366,9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6322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BARRANQUILLA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9.730,2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243,5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9.486,8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31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MANIZALES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9.397,7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9.177,1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00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VALLEDUPAR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8.856,0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1.180,1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7.675,9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2172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IBAGUE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8.436,5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215,2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8.221,3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3797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VILLAVICENCIO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8.096,6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276,4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7.820,3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404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CARTAGENA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7.949,2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1.419,4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403,7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403,7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6.529,8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0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SANTA MARTA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7.695,2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246,9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7.448,3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85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MONTERIA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7.556,0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3.199,4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216,6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4.356,7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0666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POPAYAN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6.728,6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1.488,6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5.239,9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42238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PASTO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6.346,8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1.162,3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5.184,5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56323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BUCARAMANGA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6.027,0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2.859,8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3.167,2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7067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 QUIBDO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5.038,2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4.986,2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86576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SINCELEJO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5.011,2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308,7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4.702,5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21980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PEREIRA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4.065,0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1.069,6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443,5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443,5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2.995,5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73011"/>
                  </a:ext>
                </a:extLst>
              </a:tr>
              <a:tr h="1996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ARMENIA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3.932,9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231,0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3.701,9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6422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RIOHACHA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3.300,9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979,1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41904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327.574,8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33.493,3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27.172,9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972.425,2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74,8%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97316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C11F4A-1F70-4CDE-741F-C081C0DA5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3276781"/>
      </p:ext>
    </p:extLst>
  </p:cSld>
  <p:clrMapOvr>
    <a:masterClrMapping/>
  </p:clrMapOvr>
</p:sld>
</file>

<file path=ppt/theme/theme1.xml><?xml version="1.0" encoding="utf-8"?>
<a:theme xmlns:a="http://schemas.openxmlformats.org/drawingml/2006/main" name="RAMA 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MA JUDICIAL" id="{A537A6A8-A6C1-4C15-A47A-F92678E4C83A}" vid="{22E0BF93-5FA2-4EF1-9759-AD2A2A8714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5061E6275D4C4BB33B2BD4A91C79C2" ma:contentTypeVersion="14" ma:contentTypeDescription="Crear nuevo documento." ma:contentTypeScope="" ma:versionID="90bac4ab7d55814a8b9773bf0ece79c3">
  <xsd:schema xmlns:xsd="http://www.w3.org/2001/XMLSchema" xmlns:xs="http://www.w3.org/2001/XMLSchema" xmlns:p="http://schemas.microsoft.com/office/2006/metadata/properties" xmlns:ns3="fbf56f25-cbbb-4cbe-ae8a-427ea759e049" xmlns:ns4="28603d8a-9efa-47f7-9310-b65af995be84" targetNamespace="http://schemas.microsoft.com/office/2006/metadata/properties" ma:root="true" ma:fieldsID="be428834057d07684b67780596c67a61" ns3:_="" ns4:_="">
    <xsd:import namespace="fbf56f25-cbbb-4cbe-ae8a-427ea759e049"/>
    <xsd:import namespace="28603d8a-9efa-47f7-9310-b65af995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6f25-cbbb-4cbe-ae8a-427ea759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3d8a-9efa-47f7-9310-b65af995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f56f25-cbbb-4cbe-ae8a-427ea759e0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7436A-808B-4DC6-9FB3-EB6A7D463E94}">
  <ds:schemaRefs>
    <ds:schemaRef ds:uri="28603d8a-9efa-47f7-9310-b65af995be84"/>
    <ds:schemaRef ds:uri="fbf56f25-cbbb-4cbe-ae8a-427ea759e0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FC8DA5-2E41-45E5-9502-5D149498A042}">
  <ds:schemaRefs>
    <ds:schemaRef ds:uri="http://schemas.microsoft.com/office/2006/documentManagement/types"/>
    <ds:schemaRef ds:uri="fbf56f25-cbbb-4cbe-ae8a-427ea759e049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28603d8a-9efa-47f7-9310-b65af995be8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EF0B908-31D0-409D-97E6-A767397F4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2848</Words>
  <Application>Microsoft Office PowerPoint</Application>
  <PresentationFormat>Panorámica</PresentationFormat>
  <Paragraphs>1438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Montserrat Light</vt:lpstr>
      <vt:lpstr>Times New Roman</vt:lpstr>
      <vt:lpstr>Calibri</vt:lpstr>
      <vt:lpstr>Montserrat Medium</vt:lpstr>
      <vt:lpstr>Montserrat SemiBold</vt:lpstr>
      <vt:lpstr>Trebuchet MS</vt:lpstr>
      <vt:lpstr>Montserrat</vt:lpstr>
      <vt:lpstr>Calibri Light</vt:lpstr>
      <vt:lpstr>RAMA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Yilber  Amado Gutierrez</cp:lastModifiedBy>
  <cp:revision>13</cp:revision>
  <cp:lastPrinted>2025-02-07T22:36:19Z</cp:lastPrinted>
  <dcterms:created xsi:type="dcterms:W3CDTF">2022-07-27T10:12:18Z</dcterms:created>
  <dcterms:modified xsi:type="dcterms:W3CDTF">2025-05-06T20:34:58Z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0x010100AA5061E6275D4C4BB33B2BD4A91C79C2</vt:lpwstr>
  </property>
</Properties>
</file>