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4" r:id="rId4"/>
  </p:sldMasterIdLst>
  <p:notesMasterIdLst>
    <p:notesMasterId r:id="rId21"/>
  </p:notesMasterIdLst>
  <p:sldIdLst>
    <p:sldId id="256" r:id="rId5"/>
    <p:sldId id="460" r:id="rId6"/>
    <p:sldId id="490" r:id="rId7"/>
    <p:sldId id="461" r:id="rId8"/>
    <p:sldId id="491" r:id="rId9"/>
    <p:sldId id="478" r:id="rId10"/>
    <p:sldId id="482" r:id="rId11"/>
    <p:sldId id="484" r:id="rId12"/>
    <p:sldId id="489" r:id="rId13"/>
    <p:sldId id="468" r:id="rId14"/>
    <p:sldId id="485" r:id="rId15"/>
    <p:sldId id="469" r:id="rId16"/>
    <p:sldId id="470" r:id="rId17"/>
    <p:sldId id="472" r:id="rId18"/>
    <p:sldId id="471" r:id="rId19"/>
    <p:sldId id="473" r:id="rId20"/>
  </p:sldIdLst>
  <p:sldSz cx="12192000" cy="6858000"/>
  <p:notesSz cx="7004050" cy="9296400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Montserrat Light" panose="00000400000000000000" pitchFamily="2" charset="0"/>
      <p:regular r:id="rId30"/>
      <p:italic r:id="rId31"/>
    </p:embeddedFont>
    <p:embeddedFont>
      <p:font typeface="Montserrat Medium" panose="00000600000000000000" pitchFamily="2" charset="0"/>
      <p:regular r:id="rId32"/>
      <p:italic r:id="rId33"/>
    </p:embeddedFont>
    <p:embeddedFont>
      <p:font typeface="Montserrat SemiBold" panose="00000700000000000000" pitchFamily="2" charset="0"/>
      <p:regular r:id="rId34"/>
      <p:bold r:id="rId35"/>
      <p:italic r:id="rId36"/>
      <p:bold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100D44-D356-9B40-AD8E-D8DFEB3CC077}">
          <p14:sldIdLst>
            <p14:sldId id="256"/>
            <p14:sldId id="460"/>
            <p14:sldId id="490"/>
            <p14:sldId id="461"/>
            <p14:sldId id="491"/>
            <p14:sldId id="478"/>
            <p14:sldId id="482"/>
            <p14:sldId id="484"/>
            <p14:sldId id="489"/>
            <p14:sldId id="468"/>
            <p14:sldId id="485"/>
            <p14:sldId id="469"/>
            <p14:sldId id="470"/>
            <p14:sldId id="472"/>
            <p14:sldId id="471"/>
            <p14:sldId id="4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C6E"/>
    <a:srgbClr val="0ED374"/>
    <a:srgbClr val="009999"/>
    <a:srgbClr val="F6C041"/>
    <a:srgbClr val="01ADEE"/>
    <a:srgbClr val="EE7D2D"/>
    <a:srgbClr val="002A41"/>
    <a:srgbClr val="7557C5"/>
    <a:srgbClr val="383890"/>
    <a:srgbClr val="715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A2948-4C26-4C44-B3E4-4414E3F5A88F}" v="2" dt="2024-10-02T20:44:35.044"/>
    <p1510:client id="{EFB7F2C1-677B-4402-A361-727CF0EB1173}" v="56" dt="2024-10-02T14:48:01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5707"/>
  </p:normalViewPr>
  <p:slideViewPr>
    <p:cSldViewPr snapToGrid="0">
      <p:cViewPr varScale="1">
        <p:scale>
          <a:sx n="108" d="100"/>
          <a:sy n="108" d="100"/>
        </p:scale>
        <p:origin x="828" y="102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Leonidas Hernandez Malagon" userId="a6f271d5-185a-455c-b678-8fca19a3d8d9" providerId="ADAL" clId="{26CA2948-4C26-4C44-B3E4-4414E3F5A88F}"/>
    <pc:docChg chg="delSld modSld modSection">
      <pc:chgData name="William Leonidas Hernandez Malagon" userId="a6f271d5-185a-455c-b678-8fca19a3d8d9" providerId="ADAL" clId="{26CA2948-4C26-4C44-B3E4-4414E3F5A88F}" dt="2024-10-02T20:44:55.067" v="3" actId="47"/>
      <pc:docMkLst>
        <pc:docMk/>
      </pc:docMkLst>
      <pc:sldChg chg="del">
        <pc:chgData name="William Leonidas Hernandez Malagon" userId="a6f271d5-185a-455c-b678-8fca19a3d8d9" providerId="ADAL" clId="{26CA2948-4C26-4C44-B3E4-4414E3F5A88F}" dt="2024-10-02T20:44:55.067" v="3" actId="47"/>
        <pc:sldMkLst>
          <pc:docMk/>
          <pc:sldMk cId="2208885037" sldId="475"/>
        </pc:sldMkLst>
      </pc:sldChg>
      <pc:sldChg chg="modSp">
        <pc:chgData name="William Leonidas Hernandez Malagon" userId="a6f271d5-185a-455c-b678-8fca19a3d8d9" providerId="ADAL" clId="{26CA2948-4C26-4C44-B3E4-4414E3F5A88F}" dt="2024-10-02T20:42:27.637" v="0"/>
        <pc:sldMkLst>
          <pc:docMk/>
          <pc:sldMk cId="4278455328" sldId="478"/>
        </pc:sldMkLst>
        <pc:graphicFrameChg chg="mod">
          <ac:chgData name="William Leonidas Hernandez Malagon" userId="a6f271d5-185a-455c-b678-8fca19a3d8d9" providerId="ADAL" clId="{26CA2948-4C26-4C44-B3E4-4414E3F5A88F}" dt="2024-10-02T20:42:27.637" v="0"/>
          <ac:graphicFrameMkLst>
            <pc:docMk/>
            <pc:sldMk cId="4278455328" sldId="478"/>
            <ac:graphicFrameMk id="2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26CA2948-4C26-4C44-B3E4-4414E3F5A88F}" dt="2024-10-02T20:44:35.044" v="2"/>
        <pc:sldMkLst>
          <pc:docMk/>
          <pc:sldMk cId="458743938" sldId="482"/>
        </pc:sldMkLst>
        <pc:graphicFrameChg chg="mod modGraphic">
          <ac:chgData name="William Leonidas Hernandez Malagon" userId="a6f271d5-185a-455c-b678-8fca19a3d8d9" providerId="ADAL" clId="{26CA2948-4C26-4C44-B3E4-4414E3F5A88F}" dt="2024-10-02T20:44:35.044" v="2"/>
          <ac:graphicFrameMkLst>
            <pc:docMk/>
            <pc:sldMk cId="458743938" sldId="482"/>
            <ac:graphicFrameMk id="4" creationId="{00000000-0000-0000-0000-000000000000}"/>
          </ac:graphicFrameMkLst>
        </pc:graphicFrameChg>
      </pc:sldChg>
      <pc:sldChg chg="del">
        <pc:chgData name="William Leonidas Hernandez Malagon" userId="a6f271d5-185a-455c-b678-8fca19a3d8d9" providerId="ADAL" clId="{26CA2948-4C26-4C44-B3E4-4414E3F5A88F}" dt="2024-10-02T20:44:55.067" v="3" actId="47"/>
        <pc:sldMkLst>
          <pc:docMk/>
          <pc:sldMk cId="3651674927" sldId="486"/>
        </pc:sldMkLst>
      </pc:sldChg>
    </pc:docChg>
  </pc:docChgLst>
  <pc:docChgLst>
    <pc:chgData name="William Leonidas Hernandez Malagon" userId="a6f271d5-185a-455c-b678-8fca19a3d8d9" providerId="ADAL" clId="{EFB7F2C1-677B-4402-A361-727CF0EB1173}"/>
    <pc:docChg chg="undo custSel modSld">
      <pc:chgData name="William Leonidas Hernandez Malagon" userId="a6f271d5-185a-455c-b678-8fca19a3d8d9" providerId="ADAL" clId="{EFB7F2C1-677B-4402-A361-727CF0EB1173}" dt="2024-10-02T14:48:01.463" v="123"/>
      <pc:docMkLst>
        <pc:docMk/>
      </pc:docMkLst>
      <pc:sldChg chg="modSp">
        <pc:chgData name="William Leonidas Hernandez Malagon" userId="a6f271d5-185a-455c-b678-8fca19a3d8d9" providerId="ADAL" clId="{EFB7F2C1-677B-4402-A361-727CF0EB1173}" dt="2024-10-01T22:15:50.139" v="47"/>
        <pc:sldMkLst>
          <pc:docMk/>
          <pc:sldMk cId="3109147177" sldId="256"/>
        </pc:sldMkLst>
        <pc:spChg chg="mod">
          <ac:chgData name="William Leonidas Hernandez Malagon" userId="a6f271d5-185a-455c-b678-8fca19a3d8d9" providerId="ADAL" clId="{EFB7F2C1-677B-4402-A361-727CF0EB1173}" dt="2024-10-01T22:15:50.139" v="47"/>
          <ac:spMkLst>
            <pc:docMk/>
            <pc:sldMk cId="3109147177" sldId="256"/>
            <ac:spMk id="3" creationId="{B3C7FADB-DCAF-93F3-682F-F5AE428EC06B}"/>
          </ac:spMkLst>
        </pc:spChg>
      </pc:sldChg>
      <pc:sldChg chg="modSp mod">
        <pc:chgData name="William Leonidas Hernandez Malagon" userId="a6f271d5-185a-455c-b678-8fca19a3d8d9" providerId="ADAL" clId="{EFB7F2C1-677B-4402-A361-727CF0EB1173}" dt="2024-10-02T14:38:49.549" v="121" actId="255"/>
        <pc:sldMkLst>
          <pc:docMk/>
          <pc:sldMk cId="2722484510" sldId="460"/>
        </pc:sldMkLst>
        <pc:spChg chg="mod">
          <ac:chgData name="William Leonidas Hernandez Malagon" userId="a6f271d5-185a-455c-b678-8fca19a3d8d9" providerId="ADAL" clId="{EFB7F2C1-677B-4402-A361-727CF0EB1173}" dt="2024-10-02T14:38:49.549" v="121" actId="255"/>
          <ac:spMkLst>
            <pc:docMk/>
            <pc:sldMk cId="2722484510" sldId="460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EFB7F2C1-677B-4402-A361-727CF0EB1173}" dt="2024-10-01T22:08:21.337" v="11"/>
          <ac:graphicFrameMkLst>
            <pc:docMk/>
            <pc:sldMk cId="2722484510" sldId="460"/>
            <ac:graphicFrameMk id="2" creationId="{00000000-0000-0000-0000-000000000000}"/>
          </ac:graphicFrameMkLst>
        </pc:graphicFrameChg>
      </pc:sldChg>
      <pc:sldChg chg="modSp">
        <pc:chgData name="William Leonidas Hernandez Malagon" userId="a6f271d5-185a-455c-b678-8fca19a3d8d9" providerId="ADAL" clId="{EFB7F2C1-677B-4402-A361-727CF0EB1173}" dt="2024-10-01T22:15:50.139" v="47"/>
        <pc:sldMkLst>
          <pc:docMk/>
          <pc:sldMk cId="947691038" sldId="461"/>
        </pc:sldMkLst>
        <pc:spChg chg="mod">
          <ac:chgData name="William Leonidas Hernandez Malagon" userId="a6f271d5-185a-455c-b678-8fca19a3d8d9" providerId="ADAL" clId="{EFB7F2C1-677B-4402-A361-727CF0EB1173}" dt="2024-10-01T22:15:50.139" v="47"/>
          <ac:spMkLst>
            <pc:docMk/>
            <pc:sldMk cId="947691038" sldId="461"/>
            <ac:spMk id="8" creationId="{773FA131-7E85-4A95-2792-6DAAAB898091}"/>
          </ac:spMkLst>
        </pc:spChg>
        <pc:graphicFrameChg chg="mod">
          <ac:chgData name="William Leonidas Hernandez Malagon" userId="a6f271d5-185a-455c-b678-8fca19a3d8d9" providerId="ADAL" clId="{EFB7F2C1-677B-4402-A361-727CF0EB1173}" dt="2024-10-01T22:08:48.037" v="12"/>
          <ac:graphicFrameMkLst>
            <pc:docMk/>
            <pc:sldMk cId="947691038" sldId="461"/>
            <ac:graphicFrameMk id="7" creationId="{17418F01-7505-4CC2-875D-5D8BEE7B3D57}"/>
          </ac:graphicFrameMkLst>
        </pc:graphicFrameChg>
      </pc:sldChg>
      <pc:sldChg chg="delSp modSp mod">
        <pc:chgData name="William Leonidas Hernandez Malagon" userId="a6f271d5-185a-455c-b678-8fca19a3d8d9" providerId="ADAL" clId="{EFB7F2C1-677B-4402-A361-727CF0EB1173}" dt="2024-10-01T22:15:50.139" v="47"/>
        <pc:sldMkLst>
          <pc:docMk/>
          <pc:sldMk cId="2613276781" sldId="468"/>
        </pc:sldMkLst>
        <pc:spChg chg="mod">
          <ac:chgData name="William Leonidas Hernandez Malagon" userId="a6f271d5-185a-455c-b678-8fca19a3d8d9" providerId="ADAL" clId="{EFB7F2C1-677B-4402-A361-727CF0EB1173}" dt="2024-10-01T22:15:50.139" v="47"/>
          <ac:spMkLst>
            <pc:docMk/>
            <pc:sldMk cId="2613276781" sldId="468"/>
            <ac:spMk id="25" creationId="{773FA131-7E85-4A95-2792-6DAAAB898091}"/>
          </ac:spMkLst>
        </pc:spChg>
        <pc:graphicFrameChg chg="del mod modGraphic">
          <ac:chgData name="William Leonidas Hernandez Malagon" userId="a6f271d5-185a-455c-b678-8fca19a3d8d9" providerId="ADAL" clId="{EFB7F2C1-677B-4402-A361-727CF0EB1173}" dt="2024-10-01T22:10:45.389" v="19" actId="478"/>
          <ac:graphicFrameMkLst>
            <pc:docMk/>
            <pc:sldMk cId="2613276781" sldId="468"/>
            <ac:graphicFrameMk id="8" creationId="{00000000-0000-0000-0000-000000000000}"/>
          </ac:graphicFrameMkLst>
        </pc:graphicFrameChg>
        <pc:graphicFrameChg chg="del">
          <ac:chgData name="William Leonidas Hernandez Malagon" userId="a6f271d5-185a-455c-b678-8fca19a3d8d9" providerId="ADAL" clId="{EFB7F2C1-677B-4402-A361-727CF0EB1173}" dt="2024-10-01T22:11:01.836" v="22" actId="478"/>
          <ac:graphicFrameMkLst>
            <pc:docMk/>
            <pc:sldMk cId="2613276781" sldId="468"/>
            <ac:graphicFrameMk id="9" creationId="{00000000-0000-0000-0000-000000000000}"/>
          </ac:graphicFrameMkLst>
        </pc:graphicFrameChg>
        <pc:picChg chg="mod">
          <ac:chgData name="William Leonidas Hernandez Malagon" userId="a6f271d5-185a-455c-b678-8fca19a3d8d9" providerId="ADAL" clId="{EFB7F2C1-677B-4402-A361-727CF0EB1173}" dt="2024-10-01T22:10:58.972" v="21" actId="1076"/>
          <ac:picMkLst>
            <pc:docMk/>
            <pc:sldMk cId="2613276781" sldId="468"/>
            <ac:picMk id="2" creationId="{8C6729E6-0C6C-0FD7-5527-3EDA337BF7E2}"/>
          </ac:picMkLst>
        </pc:picChg>
      </pc:sldChg>
      <pc:sldChg chg="modSp">
        <pc:chgData name="William Leonidas Hernandez Malagon" userId="a6f271d5-185a-455c-b678-8fca19a3d8d9" providerId="ADAL" clId="{EFB7F2C1-677B-4402-A361-727CF0EB1173}" dt="2024-10-01T22:15:50.139" v="47"/>
        <pc:sldMkLst>
          <pc:docMk/>
          <pc:sldMk cId="2215501645" sldId="469"/>
        </pc:sldMkLst>
        <pc:spChg chg="mod">
          <ac:chgData name="William Leonidas Hernandez Malagon" userId="a6f271d5-185a-455c-b678-8fca19a3d8d9" providerId="ADAL" clId="{EFB7F2C1-677B-4402-A361-727CF0EB1173}" dt="2024-10-01T22:15:50.139" v="47"/>
          <ac:spMkLst>
            <pc:docMk/>
            <pc:sldMk cId="2215501645" sldId="469"/>
            <ac:spMk id="2" creationId="{00000000-0000-0000-0000-000000000000}"/>
          </ac:spMkLst>
        </pc:spChg>
      </pc:sldChg>
      <pc:sldChg chg="modSp">
        <pc:chgData name="William Leonidas Hernandez Malagon" userId="a6f271d5-185a-455c-b678-8fca19a3d8d9" providerId="ADAL" clId="{EFB7F2C1-677B-4402-A361-727CF0EB1173}" dt="2024-10-02T14:48:01.463" v="123"/>
        <pc:sldMkLst>
          <pc:docMk/>
          <pc:sldMk cId="132265351" sldId="470"/>
        </pc:sldMkLst>
        <pc:spChg chg="mod">
          <ac:chgData name="William Leonidas Hernandez Malagon" userId="a6f271d5-185a-455c-b678-8fca19a3d8d9" providerId="ADAL" clId="{EFB7F2C1-677B-4402-A361-727CF0EB1173}" dt="2024-10-01T22:15:50.139" v="47"/>
          <ac:spMkLst>
            <pc:docMk/>
            <pc:sldMk cId="132265351" sldId="470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EFB7F2C1-677B-4402-A361-727CF0EB1173}" dt="2024-10-02T14:48:01.463" v="123"/>
          <ac:graphicFrameMkLst>
            <pc:docMk/>
            <pc:sldMk cId="132265351" sldId="470"/>
            <ac:graphicFrameMk id="3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EFB7F2C1-677B-4402-A361-727CF0EB1173}" dt="2024-10-01T23:12:15.948" v="110" actId="6549"/>
        <pc:sldMkLst>
          <pc:docMk/>
          <pc:sldMk cId="3040075847" sldId="471"/>
        </pc:sldMkLst>
        <pc:spChg chg="mod">
          <ac:chgData name="William Leonidas Hernandez Malagon" userId="a6f271d5-185a-455c-b678-8fca19a3d8d9" providerId="ADAL" clId="{EFB7F2C1-677B-4402-A361-727CF0EB1173}" dt="2024-10-01T22:15:50.139" v="47"/>
          <ac:spMkLst>
            <pc:docMk/>
            <pc:sldMk cId="3040075847" sldId="471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EFB7F2C1-677B-4402-A361-727CF0EB1173}" dt="2024-10-01T23:12:15.948" v="110" actId="6549"/>
          <ac:graphicFrameMkLst>
            <pc:docMk/>
            <pc:sldMk cId="3040075847" sldId="471"/>
            <ac:graphicFrameMk id="3" creationId="{C6989A62-54D1-4EF0-BD0A-063EE4E21418}"/>
          </ac:graphicFrameMkLst>
        </pc:graphicFrameChg>
      </pc:sldChg>
      <pc:sldChg chg="modSp">
        <pc:chgData name="William Leonidas Hernandez Malagon" userId="a6f271d5-185a-455c-b678-8fca19a3d8d9" providerId="ADAL" clId="{EFB7F2C1-677B-4402-A361-727CF0EB1173}" dt="2024-10-01T23:10:58.416" v="84"/>
        <pc:sldMkLst>
          <pc:docMk/>
          <pc:sldMk cId="3720553667" sldId="472"/>
        </pc:sldMkLst>
        <pc:spChg chg="mod">
          <ac:chgData name="William Leonidas Hernandez Malagon" userId="a6f271d5-185a-455c-b678-8fca19a3d8d9" providerId="ADAL" clId="{EFB7F2C1-677B-4402-A361-727CF0EB1173}" dt="2024-10-01T22:15:50.139" v="47"/>
          <ac:spMkLst>
            <pc:docMk/>
            <pc:sldMk cId="3720553667" sldId="472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EFB7F2C1-677B-4402-A361-727CF0EB1173}" dt="2024-10-01T23:10:58.416" v="84"/>
          <ac:graphicFrameMkLst>
            <pc:docMk/>
            <pc:sldMk cId="3720553667" sldId="472"/>
            <ac:graphicFrameMk id="3" creationId="{00000000-0000-0000-0000-000000000000}"/>
          </ac:graphicFrameMkLst>
        </pc:graphicFrameChg>
      </pc:sldChg>
      <pc:sldChg chg="addSp delSp modSp mod">
        <pc:chgData name="William Leonidas Hernandez Malagon" userId="a6f271d5-185a-455c-b678-8fca19a3d8d9" providerId="ADAL" clId="{EFB7F2C1-677B-4402-A361-727CF0EB1173}" dt="2024-10-02T12:53:21.206" v="118" actId="1076"/>
        <pc:sldMkLst>
          <pc:docMk/>
          <pc:sldMk cId="1440154386" sldId="473"/>
        </pc:sldMkLst>
        <pc:spChg chg="mod">
          <ac:chgData name="William Leonidas Hernandez Malagon" userId="a6f271d5-185a-455c-b678-8fca19a3d8d9" providerId="ADAL" clId="{EFB7F2C1-677B-4402-A361-727CF0EB1173}" dt="2024-10-01T22:15:50.139" v="47"/>
          <ac:spMkLst>
            <pc:docMk/>
            <pc:sldMk cId="1440154386" sldId="473"/>
            <ac:spMk id="25" creationId="{773FA131-7E85-4A95-2792-6DAAAB898091}"/>
          </ac:spMkLst>
        </pc:spChg>
        <pc:graphicFrameChg chg="add del mod">
          <ac:chgData name="William Leonidas Hernandez Malagon" userId="a6f271d5-185a-455c-b678-8fca19a3d8d9" providerId="ADAL" clId="{EFB7F2C1-677B-4402-A361-727CF0EB1173}" dt="2024-10-02T12:53:05.568" v="115" actId="478"/>
          <ac:graphicFrameMkLst>
            <pc:docMk/>
            <pc:sldMk cId="1440154386" sldId="473"/>
            <ac:graphicFrameMk id="2" creationId="{E8FCC5EE-F793-B9B3-8ACD-2225FF017B22}"/>
          </ac:graphicFrameMkLst>
        </pc:graphicFrameChg>
        <pc:picChg chg="mod">
          <ac:chgData name="William Leonidas Hernandez Malagon" userId="a6f271d5-185a-455c-b678-8fca19a3d8d9" providerId="ADAL" clId="{EFB7F2C1-677B-4402-A361-727CF0EB1173}" dt="2024-10-02T12:53:21.206" v="118" actId="1076"/>
          <ac:picMkLst>
            <pc:docMk/>
            <pc:sldMk cId="1440154386" sldId="473"/>
            <ac:picMk id="3" creationId="{E5BE6811-617D-80B0-F574-BA5E4F5DCFEA}"/>
          </ac:picMkLst>
        </pc:picChg>
      </pc:sldChg>
      <pc:sldChg chg="modSp">
        <pc:chgData name="William Leonidas Hernandez Malagon" userId="a6f271d5-185a-455c-b678-8fca19a3d8d9" providerId="ADAL" clId="{EFB7F2C1-677B-4402-A361-727CF0EB1173}" dt="2024-10-01T22:15:50.139" v="47"/>
        <pc:sldMkLst>
          <pc:docMk/>
          <pc:sldMk cId="2208885037" sldId="475"/>
        </pc:sldMkLst>
        <pc:spChg chg="mod">
          <ac:chgData name="William Leonidas Hernandez Malagon" userId="a6f271d5-185a-455c-b678-8fca19a3d8d9" providerId="ADAL" clId="{EFB7F2C1-677B-4402-A361-727CF0EB1173}" dt="2024-10-01T22:15:50.139" v="47"/>
          <ac:spMkLst>
            <pc:docMk/>
            <pc:sldMk cId="2208885037" sldId="475"/>
            <ac:spMk id="2" creationId="{00000000-0000-0000-0000-000000000000}"/>
          </ac:spMkLst>
        </pc:spChg>
      </pc:sldChg>
      <pc:sldChg chg="modSp">
        <pc:chgData name="William Leonidas Hernandez Malagon" userId="a6f271d5-185a-455c-b678-8fca19a3d8d9" providerId="ADAL" clId="{EFB7F2C1-677B-4402-A361-727CF0EB1173}" dt="2024-10-01T22:15:50.139" v="47"/>
        <pc:sldMkLst>
          <pc:docMk/>
          <pc:sldMk cId="4278455328" sldId="478"/>
        </pc:sldMkLst>
        <pc:spChg chg="mod">
          <ac:chgData name="William Leonidas Hernandez Malagon" userId="a6f271d5-185a-455c-b678-8fca19a3d8d9" providerId="ADAL" clId="{EFB7F2C1-677B-4402-A361-727CF0EB1173}" dt="2024-10-01T22:15:50.139" v="47"/>
          <ac:spMkLst>
            <pc:docMk/>
            <pc:sldMk cId="4278455328" sldId="478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EFB7F2C1-677B-4402-A361-727CF0EB1173}" dt="2024-10-01T22:09:02.202" v="13"/>
          <ac:graphicFrameMkLst>
            <pc:docMk/>
            <pc:sldMk cId="4278455328" sldId="478"/>
            <ac:graphicFrameMk id="2" creationId="{00000000-0000-0000-0000-000000000000}"/>
          </ac:graphicFrameMkLst>
        </pc:graphicFrameChg>
      </pc:sldChg>
      <pc:sldChg chg="modSp mod">
        <pc:chgData name="William Leonidas Hernandez Malagon" userId="a6f271d5-185a-455c-b678-8fca19a3d8d9" providerId="ADAL" clId="{EFB7F2C1-677B-4402-A361-727CF0EB1173}" dt="2024-10-01T22:15:50.139" v="47"/>
        <pc:sldMkLst>
          <pc:docMk/>
          <pc:sldMk cId="458743938" sldId="482"/>
        </pc:sldMkLst>
        <pc:spChg chg="mod">
          <ac:chgData name="William Leonidas Hernandez Malagon" userId="a6f271d5-185a-455c-b678-8fca19a3d8d9" providerId="ADAL" clId="{EFB7F2C1-677B-4402-A361-727CF0EB1173}" dt="2024-10-01T22:15:50.139" v="47"/>
          <ac:spMkLst>
            <pc:docMk/>
            <pc:sldMk cId="458743938" sldId="482"/>
            <ac:spMk id="25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EFB7F2C1-677B-4402-A361-727CF0EB1173}" dt="2024-10-01T22:09:39.789" v="16" actId="1076"/>
          <ac:graphicFrameMkLst>
            <pc:docMk/>
            <pc:sldMk cId="458743938" sldId="482"/>
            <ac:graphicFrameMk id="4" creationId="{00000000-0000-0000-0000-000000000000}"/>
          </ac:graphicFrameMkLst>
        </pc:graphicFrameChg>
      </pc:sldChg>
      <pc:sldChg chg="modSp">
        <pc:chgData name="William Leonidas Hernandez Malagon" userId="a6f271d5-185a-455c-b678-8fca19a3d8d9" providerId="ADAL" clId="{EFB7F2C1-677B-4402-A361-727CF0EB1173}" dt="2024-10-01T22:15:50.139" v="47"/>
        <pc:sldMkLst>
          <pc:docMk/>
          <pc:sldMk cId="3550577705" sldId="484"/>
        </pc:sldMkLst>
        <pc:spChg chg="mod">
          <ac:chgData name="William Leonidas Hernandez Malagon" userId="a6f271d5-185a-455c-b678-8fca19a3d8d9" providerId="ADAL" clId="{EFB7F2C1-677B-4402-A361-727CF0EB1173}" dt="2024-10-01T22:15:50.139" v="47"/>
          <ac:spMkLst>
            <pc:docMk/>
            <pc:sldMk cId="3550577705" sldId="484"/>
            <ac:spMk id="25" creationId="{773FA131-7E85-4A95-2792-6DAAAB898091}"/>
          </ac:spMkLst>
        </pc:spChg>
        <pc:graphicFrameChg chg="mod">
          <ac:chgData name="William Leonidas Hernandez Malagon" userId="a6f271d5-185a-455c-b678-8fca19a3d8d9" providerId="ADAL" clId="{EFB7F2C1-677B-4402-A361-727CF0EB1173}" dt="2024-10-01T22:10:00.031" v="17"/>
          <ac:graphicFrameMkLst>
            <pc:docMk/>
            <pc:sldMk cId="3550577705" sldId="484"/>
            <ac:graphicFrameMk id="6" creationId="{69B38837-6312-4AF7-B500-4E13C61020D0}"/>
          </ac:graphicFrameMkLst>
        </pc:graphicFrameChg>
      </pc:sldChg>
      <pc:sldChg chg="addSp delSp modSp mod">
        <pc:chgData name="William Leonidas Hernandez Malagon" userId="a6f271d5-185a-455c-b678-8fca19a3d8d9" providerId="ADAL" clId="{EFB7F2C1-677B-4402-A361-727CF0EB1173}" dt="2024-10-01T22:59:26.508" v="80" actId="1076"/>
        <pc:sldMkLst>
          <pc:docMk/>
          <pc:sldMk cId="131361163" sldId="485"/>
        </pc:sldMkLst>
        <pc:spChg chg="mod">
          <ac:chgData name="William Leonidas Hernandez Malagon" userId="a6f271d5-185a-455c-b678-8fca19a3d8d9" providerId="ADAL" clId="{EFB7F2C1-677B-4402-A361-727CF0EB1173}" dt="2024-10-01T22:58:52.409" v="75" actId="6549"/>
          <ac:spMkLst>
            <pc:docMk/>
            <pc:sldMk cId="131361163" sldId="485"/>
            <ac:spMk id="3" creationId="{00000000-0000-0000-0000-000000000000}"/>
          </ac:spMkLst>
        </pc:spChg>
        <pc:graphicFrameChg chg="add del mod">
          <ac:chgData name="William Leonidas Hernandez Malagon" userId="a6f271d5-185a-455c-b678-8fca19a3d8d9" providerId="ADAL" clId="{EFB7F2C1-677B-4402-A361-727CF0EB1173}" dt="2024-10-01T22:56:12.656" v="52" actId="478"/>
          <ac:graphicFrameMkLst>
            <pc:docMk/>
            <pc:sldMk cId="131361163" sldId="485"/>
            <ac:graphicFrameMk id="4" creationId="{D125CA3F-36EF-8918-BDF5-7599C410C714}"/>
          </ac:graphicFrameMkLst>
        </pc:graphicFrameChg>
        <pc:graphicFrameChg chg="add del mod">
          <ac:chgData name="William Leonidas Hernandez Malagon" userId="a6f271d5-185a-455c-b678-8fca19a3d8d9" providerId="ADAL" clId="{EFB7F2C1-677B-4402-A361-727CF0EB1173}" dt="2024-10-01T22:56:12.656" v="52" actId="478"/>
          <ac:graphicFrameMkLst>
            <pc:docMk/>
            <pc:sldMk cId="131361163" sldId="485"/>
            <ac:graphicFrameMk id="5" creationId="{62E525BB-3064-5454-45BD-727C0D009FF9}"/>
          </ac:graphicFrameMkLst>
        </pc:graphicFrameChg>
        <pc:graphicFrameChg chg="add mod">
          <ac:chgData name="William Leonidas Hernandez Malagon" userId="a6f271d5-185a-455c-b678-8fca19a3d8d9" providerId="ADAL" clId="{EFB7F2C1-677B-4402-A361-727CF0EB1173}" dt="2024-10-01T22:59:26.508" v="80" actId="1076"/>
          <ac:graphicFrameMkLst>
            <pc:docMk/>
            <pc:sldMk cId="131361163" sldId="485"/>
            <ac:graphicFrameMk id="7" creationId="{2BDE88C2-5B7E-7E3F-2568-3C16ADE234DA}"/>
          </ac:graphicFrameMkLst>
        </pc:graphicFrameChg>
        <pc:graphicFrameChg chg="add mod">
          <ac:chgData name="William Leonidas Hernandez Malagon" userId="a6f271d5-185a-455c-b678-8fca19a3d8d9" providerId="ADAL" clId="{EFB7F2C1-677B-4402-A361-727CF0EB1173}" dt="2024-10-01T22:59:12.709" v="77" actId="14100"/>
          <ac:graphicFrameMkLst>
            <pc:docMk/>
            <pc:sldMk cId="131361163" sldId="485"/>
            <ac:graphicFrameMk id="9" creationId="{E49CF8D2-F01A-03BA-D88B-6A48AA7C2D68}"/>
          </ac:graphicFrameMkLst>
        </pc:graphicFrameChg>
      </pc:sldChg>
      <pc:sldChg chg="modSp">
        <pc:chgData name="William Leonidas Hernandez Malagon" userId="a6f271d5-185a-455c-b678-8fca19a3d8d9" providerId="ADAL" clId="{EFB7F2C1-677B-4402-A361-727CF0EB1173}" dt="2024-10-01T22:15:50.139" v="47"/>
        <pc:sldMkLst>
          <pc:docMk/>
          <pc:sldMk cId="3651674927" sldId="486"/>
        </pc:sldMkLst>
        <pc:spChg chg="mod">
          <ac:chgData name="William Leonidas Hernandez Malagon" userId="a6f271d5-185a-455c-b678-8fca19a3d8d9" providerId="ADAL" clId="{EFB7F2C1-677B-4402-A361-727CF0EB1173}" dt="2024-10-01T22:15:50.139" v="47"/>
          <ac:spMkLst>
            <pc:docMk/>
            <pc:sldMk cId="3651674927" sldId="486"/>
            <ac:spMk id="7" creationId="{442E07BA-1E76-4B9C-BEF0-AD9433C67019}"/>
          </ac:spMkLst>
        </pc:spChg>
      </pc:sldChg>
      <pc:sldChg chg="modSp mod">
        <pc:chgData name="William Leonidas Hernandez Malagon" userId="a6f271d5-185a-455c-b678-8fca19a3d8d9" providerId="ADAL" clId="{EFB7F2C1-677B-4402-A361-727CF0EB1173}" dt="2024-10-02T14:39:06.472" v="122" actId="13926"/>
        <pc:sldMkLst>
          <pc:docMk/>
          <pc:sldMk cId="1655257239" sldId="489"/>
        </pc:sldMkLst>
        <pc:spChg chg="mod">
          <ac:chgData name="William Leonidas Hernandez Malagon" userId="a6f271d5-185a-455c-b678-8fca19a3d8d9" providerId="ADAL" clId="{EFB7F2C1-677B-4402-A361-727CF0EB1173}" dt="2024-10-01T22:15:50.139" v="47"/>
          <ac:spMkLst>
            <pc:docMk/>
            <pc:sldMk cId="1655257239" sldId="489"/>
            <ac:spMk id="13" creationId="{773FA131-7E85-4A95-2792-6DAAAB898091}"/>
          </ac:spMkLst>
        </pc:spChg>
        <pc:graphicFrameChg chg="mod modGraphic">
          <ac:chgData name="William Leonidas Hernandez Malagon" userId="a6f271d5-185a-455c-b678-8fca19a3d8d9" providerId="ADAL" clId="{EFB7F2C1-677B-4402-A361-727CF0EB1173}" dt="2024-10-02T14:39:06.472" v="122" actId="13926"/>
          <ac:graphicFrameMkLst>
            <pc:docMk/>
            <pc:sldMk cId="1655257239" sldId="489"/>
            <ac:graphicFrameMk id="8" creationId="{00000000-0000-0000-0000-000000000000}"/>
          </ac:graphicFrameMkLst>
        </pc:graphicFrameChg>
      </pc:sldChg>
      <pc:sldChg chg="addSp modSp mod">
        <pc:chgData name="William Leonidas Hernandez Malagon" userId="a6f271d5-185a-455c-b678-8fca19a3d8d9" providerId="ADAL" clId="{EFB7F2C1-677B-4402-A361-727CF0EB1173}" dt="2024-10-01T21:33:10.500" v="2" actId="1076"/>
        <pc:sldMkLst>
          <pc:docMk/>
          <pc:sldMk cId="3971954131" sldId="490"/>
        </pc:sldMkLst>
        <pc:graphicFrameChg chg="add mod">
          <ac:chgData name="William Leonidas Hernandez Malagon" userId="a6f271d5-185a-455c-b678-8fca19a3d8d9" providerId="ADAL" clId="{EFB7F2C1-677B-4402-A361-727CF0EB1173}" dt="2024-10-01T21:33:10.500" v="2" actId="1076"/>
          <ac:graphicFrameMkLst>
            <pc:docMk/>
            <pc:sldMk cId="3971954131" sldId="490"/>
            <ac:graphicFrameMk id="2" creationId="{6B2C03C7-E5D6-468E-A87F-D08595448310}"/>
          </ac:graphicFrameMkLst>
        </pc:graphicFrameChg>
      </pc:sldChg>
      <pc:sldChg chg="addSp modSp mod">
        <pc:chgData name="William Leonidas Hernandez Malagon" userId="a6f271d5-185a-455c-b678-8fca19a3d8d9" providerId="ADAL" clId="{EFB7F2C1-677B-4402-A361-727CF0EB1173}" dt="2024-10-01T22:16:21.597" v="49" actId="1076"/>
        <pc:sldMkLst>
          <pc:docMk/>
          <pc:sldMk cId="4040294969" sldId="491"/>
        </pc:sldMkLst>
        <pc:graphicFrameChg chg="add mod">
          <ac:chgData name="William Leonidas Hernandez Malagon" userId="a6f271d5-185a-455c-b678-8fca19a3d8d9" providerId="ADAL" clId="{EFB7F2C1-677B-4402-A361-727CF0EB1173}" dt="2024-10-01T22:16:21.597" v="49" actId="1076"/>
          <ac:graphicFrameMkLst>
            <pc:docMk/>
            <pc:sldMk cId="4040294969" sldId="491"/>
            <ac:graphicFrameMk id="2" creationId="{6B2C03C7-E5D6-468E-A87F-D0859544831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vigencia%202024/Ejecucion%20septiembre%202024%20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vigencia%202024/Ejecucion%20septiembre%202024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tbcsj-my.sharepoint.com/personal/whernanm_deaj_ramajudicial_gov_co/Documents/Documentos/1.1.%20%20%20Ejecucion%20Presupuestal%20Gastos/14.%20Ejecucion%20Presupuestal%202024/Ejecucion%20vigencia%202024/Ejecucion%20septiembre%202024%20final%20final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hernanm\Documents\1.1.%20%20%20Ejecucion%20Presupuestal%20Gastos\13.%20Ejecucion%20Presupuestal%202023\Ejecucion%20vigencia%202023\ejecucion%20diciembre%2030%20de%202023%20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44603018372704"/>
          <c:y val="0.1925812158961161"/>
          <c:w val="0.60835793963254592"/>
          <c:h val="0.799689918134506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CD-4EC2-9977-A4A806E587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CD-4EC2-9977-A4A806E5876B}"/>
              </c:ext>
            </c:extLst>
          </c:dPt>
          <c:dPt>
            <c:idx val="2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CD-4EC2-9977-A4A806E5876B}"/>
              </c:ext>
            </c:extLst>
          </c:dPt>
          <c:dPt>
            <c:idx val="3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CD-4EC2-9977-A4A806E5876B}"/>
              </c:ext>
            </c:extLst>
          </c:dPt>
          <c:dPt>
            <c:idx val="4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CD-4EC2-9977-A4A806E5876B}"/>
              </c:ext>
            </c:extLst>
          </c:dPt>
          <c:dPt>
            <c:idx val="5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CD-4EC2-9977-A4A806E5876B}"/>
              </c:ext>
            </c:extLst>
          </c:dPt>
          <c:dPt>
            <c:idx val="6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1CD-4EC2-9977-A4A806E5876B}"/>
              </c:ext>
            </c:extLst>
          </c:dPt>
          <c:dPt>
            <c:idx val="7"/>
            <c:bubble3D val="0"/>
            <c:spPr>
              <a:solidFill>
                <a:srgbClr val="32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1CD-4EC2-9977-A4A806E5876B}"/>
              </c:ext>
            </c:extLst>
          </c:dPt>
          <c:dPt>
            <c:idx val="8"/>
            <c:bubble3D val="0"/>
            <c:spPr>
              <a:solidFill>
                <a:srgbClr val="AFAF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1CD-4EC2-9977-A4A806E5876B}"/>
              </c:ext>
            </c:extLst>
          </c:dPt>
          <c:dLbls>
            <c:dLbl>
              <c:idx val="0"/>
              <c:layout>
                <c:manualLayout>
                  <c:x val="-3.5727472840324265E-2"/>
                  <c:y val="-1.1557634207354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442093175853018"/>
                      <c:h val="0.15270992790273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CD-4EC2-9977-A4A806E5876B}"/>
                </c:ext>
              </c:extLst>
            </c:dLbl>
            <c:dLbl>
              <c:idx val="1"/>
              <c:layout>
                <c:manualLayout>
                  <c:x val="-0.1737401578123576"/>
                  <c:y val="-7.49037151538882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313328641899983"/>
                      <c:h val="0.14244044712894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1CD-4EC2-9977-A4A806E5876B}"/>
                </c:ext>
              </c:extLst>
            </c:dLbl>
            <c:dLbl>
              <c:idx val="2"/>
              <c:layout>
                <c:manualLayout>
                  <c:x val="-0.23751975534332798"/>
                  <c:y val="-0.19649973030780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244873073140489"/>
                      <c:h val="0.14291819490114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1CD-4EC2-9977-A4A806E5876B}"/>
                </c:ext>
              </c:extLst>
            </c:dLbl>
            <c:dLbl>
              <c:idx val="3"/>
              <c:layout>
                <c:manualLayout>
                  <c:x val="-7.1768233593062659E-3"/>
                  <c:y val="-5.76455883906271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098358622298405"/>
                      <c:h val="0.14239287695462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1CD-4EC2-9977-A4A806E5876B}"/>
                </c:ext>
              </c:extLst>
            </c:dLbl>
            <c:dLbl>
              <c:idx val="4"/>
              <c:layout>
                <c:manualLayout>
                  <c:x val="-0.21177378349974485"/>
                  <c:y val="-0.220868830870894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61CD-4EC2-9977-A4A806E5876B}"/>
                </c:ext>
              </c:extLst>
            </c:dLbl>
            <c:dLbl>
              <c:idx val="5"/>
              <c:layout>
                <c:manualLayout>
                  <c:x val="0.21756169025719849"/>
                  <c:y val="-0.231042454334550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CD-4EC2-9977-A4A806E5876B}"/>
                </c:ext>
              </c:extLst>
            </c:dLbl>
            <c:dLbl>
              <c:idx val="6"/>
              <c:layout>
                <c:manualLayout>
                  <c:x val="-1.1743771217130739E-2"/>
                  <c:y val="-0.233612778269535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323921423884512"/>
                      <c:h val="0.14928673623742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61CD-4EC2-9977-A4A806E5876B}"/>
                </c:ext>
              </c:extLst>
            </c:dLbl>
            <c:dLbl>
              <c:idx val="7"/>
              <c:layout>
                <c:manualLayout>
                  <c:x val="9.1435638258809421E-3"/>
                  <c:y val="-4.87223444014124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37780238917517"/>
                      <c:h val="0.199661228747832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1CD-4EC2-9977-A4A806E5876B}"/>
                </c:ext>
              </c:extLst>
            </c:dLbl>
            <c:dLbl>
              <c:idx val="8"/>
              <c:layout>
                <c:manualLayout>
                  <c:x val="0.23667976112773764"/>
                  <c:y val="-0.168899182688139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24304806305578"/>
                      <c:h val="0.12540930170820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61CD-4EC2-9977-A4A806E58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'[Ejecucion septiembre 2024 final.xlsx]EP - GASTO'!$B$7:$B$12,'[Ejecucion septiembre 2024 final.xlsx]EP - GASTO'!$B$14:$B$16</c:f>
              <c:strCache>
                <c:ptCount val="9"/>
                <c:pt idx="0">
                  <c:v>Gastos de Personal - Permanente </c:v>
                </c:pt>
                <c:pt idx="1">
                  <c:v>Gastos de Personal - Temporal </c:v>
                </c:pt>
                <c:pt idx="2">
                  <c:v>Adquisición Bienes y Servicios </c:v>
                </c:pt>
                <c:pt idx="3">
                  <c:v>Transferencias corrientes</c:v>
                </c:pt>
                <c:pt idx="4">
                  <c:v>Disminución de pasivos </c:v>
                </c:pt>
                <c:pt idx="5">
                  <c:v>Gastos por tributos, multas, sanciones e intereses de mora </c:v>
                </c:pt>
                <c:pt idx="6">
                  <c:v>Servicio de la Deuda Pública</c:v>
                </c:pt>
                <c:pt idx="7">
                  <c:v>Inversión – Fondos Especiales y Otros Recursos Tesoro </c:v>
                </c:pt>
                <c:pt idx="8">
                  <c:v>Inversión – Recursos Crédito  Externo- BID</c:v>
                </c:pt>
              </c:strCache>
            </c:strRef>
          </c:cat>
          <c:val>
            <c:numRef>
              <c:f>'[Ejecucion septiembre 2024 final.xlsx]EP - GASTO'!$H$7:$H$12,'[Ejecucion septiembre 2024 final.xlsx]EP - GASTO'!$H$14:$H$16</c:f>
              <c:numCache>
                <c:formatCode>0.00%</c:formatCode>
                <c:ptCount val="9"/>
                <c:pt idx="0">
                  <c:v>0.7071250695372715</c:v>
                </c:pt>
                <c:pt idx="1">
                  <c:v>2.4206364063827267E-2</c:v>
                </c:pt>
                <c:pt idx="2">
                  <c:v>6.0225590345035176E-2</c:v>
                </c:pt>
                <c:pt idx="3">
                  <c:v>7.8083224436267723E-2</c:v>
                </c:pt>
                <c:pt idx="4">
                  <c:v>1.5485488687633621E-3</c:v>
                </c:pt>
                <c:pt idx="5">
                  <c:v>2.2374198021137353E-3</c:v>
                </c:pt>
                <c:pt idx="6">
                  <c:v>1.9202850388659065E-3</c:v>
                </c:pt>
                <c:pt idx="7">
                  <c:v>0.10392953868234722</c:v>
                </c:pt>
                <c:pt idx="8">
                  <c:v>2.0723959225508088E-2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1CD-4EC2-9977-A4A806E58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44603018372704"/>
          <c:y val="0.1925812158961161"/>
          <c:w val="0.60835793963254592"/>
          <c:h val="0.7996899181345060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47-44C3-8371-B7B4640C29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47-44C3-8371-B7B4640C295B}"/>
              </c:ext>
            </c:extLst>
          </c:dPt>
          <c:dPt>
            <c:idx val="2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47-44C3-8371-B7B4640C295B}"/>
              </c:ext>
            </c:extLst>
          </c:dPt>
          <c:dPt>
            <c:idx val="3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47-44C3-8371-B7B4640C295B}"/>
              </c:ext>
            </c:extLst>
          </c:dPt>
          <c:dPt>
            <c:idx val="4"/>
            <c:bubble3D val="0"/>
            <c:spPr>
              <a:solidFill>
                <a:srgbClr val="1E3C6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47-44C3-8371-B7B4640C295B}"/>
              </c:ext>
            </c:extLst>
          </c:dPt>
          <c:dPt>
            <c:idx val="5"/>
            <c:bubble3D val="0"/>
            <c:spPr>
              <a:solidFill>
                <a:srgbClr val="E1D2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647-44C3-8371-B7B4640C295B}"/>
              </c:ext>
            </c:extLst>
          </c:dPt>
          <c:dPt>
            <c:idx val="6"/>
            <c:bubble3D val="0"/>
            <c:spPr>
              <a:solidFill>
                <a:srgbClr val="D7281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647-44C3-8371-B7B4640C295B}"/>
              </c:ext>
            </c:extLst>
          </c:dPt>
          <c:dPt>
            <c:idx val="7"/>
            <c:bubble3D val="0"/>
            <c:spPr>
              <a:solidFill>
                <a:srgbClr val="32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647-44C3-8371-B7B4640C295B}"/>
              </c:ext>
            </c:extLst>
          </c:dPt>
          <c:dPt>
            <c:idx val="8"/>
            <c:bubble3D val="0"/>
            <c:spPr>
              <a:solidFill>
                <a:srgbClr val="AFAF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647-44C3-8371-B7B4640C295B}"/>
              </c:ext>
            </c:extLst>
          </c:dPt>
          <c:dLbls>
            <c:dLbl>
              <c:idx val="0"/>
              <c:layout>
                <c:manualLayout>
                  <c:x val="-3.5727472840324265E-2"/>
                  <c:y val="-1.1557634207354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442093175853018"/>
                      <c:h val="0.15270992790273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47-44C3-8371-B7B4640C295B}"/>
                </c:ext>
              </c:extLst>
            </c:dLbl>
            <c:dLbl>
              <c:idx val="1"/>
              <c:layout>
                <c:manualLayout>
                  <c:x val="-0.1737401578123576"/>
                  <c:y val="-7.49037151538882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313328641899983"/>
                      <c:h val="0.142440447128948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647-44C3-8371-B7B4640C295B}"/>
                </c:ext>
              </c:extLst>
            </c:dLbl>
            <c:dLbl>
              <c:idx val="2"/>
              <c:layout>
                <c:manualLayout>
                  <c:x val="-0.23751975534332798"/>
                  <c:y val="-0.19649973030780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244873073140489"/>
                      <c:h val="0.142918194901142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647-44C3-8371-B7B4640C295B}"/>
                </c:ext>
              </c:extLst>
            </c:dLbl>
            <c:dLbl>
              <c:idx val="3"/>
              <c:layout>
                <c:manualLayout>
                  <c:x val="-7.1768233593062659E-3"/>
                  <c:y val="-5.764558839062712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098358622298405"/>
                      <c:h val="0.14239287695462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647-44C3-8371-B7B4640C295B}"/>
                </c:ext>
              </c:extLst>
            </c:dLbl>
            <c:dLbl>
              <c:idx val="4"/>
              <c:layout>
                <c:manualLayout>
                  <c:x val="-0.21177378349974485"/>
                  <c:y val="-0.220868830870894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0647-44C3-8371-B7B4640C295B}"/>
                </c:ext>
              </c:extLst>
            </c:dLbl>
            <c:dLbl>
              <c:idx val="5"/>
              <c:layout>
                <c:manualLayout>
                  <c:x val="0.21756169025719849"/>
                  <c:y val="-0.231042454334550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47-44C3-8371-B7B4640C295B}"/>
                </c:ext>
              </c:extLst>
            </c:dLbl>
            <c:dLbl>
              <c:idx val="6"/>
              <c:layout>
                <c:manualLayout>
                  <c:x val="-1.1743771217130739E-2"/>
                  <c:y val="-0.233612778269535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ysClr val="windowText" lastClr="000000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323921423884512"/>
                      <c:h val="0.14928673623742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647-44C3-8371-B7B4640C295B}"/>
                </c:ext>
              </c:extLst>
            </c:dLbl>
            <c:dLbl>
              <c:idx val="7"/>
              <c:layout>
                <c:manualLayout>
                  <c:x val="9.1435638258809421E-3"/>
                  <c:y val="-4.87223444014124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137780238917517"/>
                      <c:h val="0.199661228747832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647-44C3-8371-B7B4640C295B}"/>
                </c:ext>
              </c:extLst>
            </c:dLbl>
            <c:dLbl>
              <c:idx val="8"/>
              <c:layout>
                <c:manualLayout>
                  <c:x val="0.23667976112773764"/>
                  <c:y val="-0.168899182688139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Calibri" panose="020F0502020204030204" pitchFamily="34" charset="0"/>
                    </a:defRPr>
                  </a:pPr>
                  <a:endParaRPr lang="es-CO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024304806305578"/>
                      <c:h val="0.12540930170820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0647-44C3-8371-B7B4640C29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Montserrat" panose="00000500000000000000" pitchFamily="2" charset="0"/>
                    <a:ea typeface="+mn-ea"/>
                    <a:cs typeface="Calibri" panose="020F050202020403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'[Ejecucion septiembre 2024 final.xlsx]EP - GASTO'!$B$7:$B$12,'[Ejecucion septiembre 2024 final.xlsx]EP - GASTO'!$B$14:$B$16</c:f>
              <c:strCache>
                <c:ptCount val="9"/>
                <c:pt idx="0">
                  <c:v>Gastos de Personal - Permanente </c:v>
                </c:pt>
                <c:pt idx="1">
                  <c:v>Gastos de Personal - Temporal </c:v>
                </c:pt>
                <c:pt idx="2">
                  <c:v>Adquisición Bienes y Servicios </c:v>
                </c:pt>
                <c:pt idx="3">
                  <c:v>Transferencias corrientes</c:v>
                </c:pt>
                <c:pt idx="4">
                  <c:v>Disminución de pasivos </c:v>
                </c:pt>
                <c:pt idx="5">
                  <c:v>Gastos por tributos, multas, sanciones e intereses de mora </c:v>
                </c:pt>
                <c:pt idx="6">
                  <c:v>Servicio de la Deuda Pública</c:v>
                </c:pt>
                <c:pt idx="7">
                  <c:v>Inversión – Fondos Especiales y Otros Recursos Tesoro </c:v>
                </c:pt>
                <c:pt idx="8">
                  <c:v>Inversión – Recursos Crédito  Externo- BID</c:v>
                </c:pt>
              </c:strCache>
            </c:strRef>
          </c:cat>
          <c:val>
            <c:numRef>
              <c:f>'[Ejecucion septiembre 2024 final.xlsx]EP - GASTO'!$H$7:$H$12,'[Ejecucion septiembre 2024 final.xlsx]EP - GASTO'!$H$14:$H$16</c:f>
              <c:numCache>
                <c:formatCode>0.00%</c:formatCode>
                <c:ptCount val="9"/>
                <c:pt idx="0">
                  <c:v>0.7071250695372715</c:v>
                </c:pt>
                <c:pt idx="1">
                  <c:v>2.4206364063827267E-2</c:v>
                </c:pt>
                <c:pt idx="2">
                  <c:v>6.0225590345035176E-2</c:v>
                </c:pt>
                <c:pt idx="3">
                  <c:v>7.8083224436267723E-2</c:v>
                </c:pt>
                <c:pt idx="4">
                  <c:v>1.5485488687633621E-3</c:v>
                </c:pt>
                <c:pt idx="5">
                  <c:v>2.2374198021137353E-3</c:v>
                </c:pt>
                <c:pt idx="6">
                  <c:v>1.9202850388659065E-3</c:v>
                </c:pt>
                <c:pt idx="7">
                  <c:v>0.10392953868234722</c:v>
                </c:pt>
                <c:pt idx="8">
                  <c:v>2.0723959225508088E-2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647-44C3-8371-B7B4640C2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Inversión 2024</a:t>
            </a:r>
          </a:p>
          <a:p>
            <a:pPr>
              <a:defRPr/>
            </a:pPr>
            <a:r>
              <a:rPr lang="es-CO" dirty="0"/>
              <a:t>Apropiado vs Comprometido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7937745615489782E-3"/>
          <c:y val="0.12716815310488588"/>
          <c:w val="0.96775615994098707"/>
          <c:h val="0.73105518825301918"/>
        </c:manualLayout>
      </c:layout>
      <c:lineChart>
        <c:grouping val="standard"/>
        <c:varyColors val="0"/>
        <c:ser>
          <c:idx val="0"/>
          <c:order val="0"/>
          <c:tx>
            <c:strRef>
              <c:f>'[Ejecucion septiembre 2024 final final.xlsx]2024'!$A$50</c:f>
              <c:strCache>
                <c:ptCount val="1"/>
                <c:pt idx="0">
                  <c:v>Apropiado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C6-4D9D-B8F0-650CB07106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C6-4D9D-B8F0-650CB07106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C6-4D9D-B8F0-650CB07106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C6-4D9D-B8F0-650CB07106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C6-4D9D-B8F0-650CB07106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C6-4D9D-B8F0-650CB07106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C6-4D9D-B8F0-650CB07106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C6-4D9D-B8F0-650CB0710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septiembre 2024 final final.xlsx]2024'!$B$49:$J$49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'[Ejecucion septiembre 2024 final final.xlsx]2024'!$B$50:$J$50</c:f>
              <c:numCache>
                <c:formatCode>#,##0.0,,</c:formatCode>
                <c:ptCount val="9"/>
                <c:pt idx="0">
                  <c:v>1148691817886</c:v>
                </c:pt>
                <c:pt idx="1">
                  <c:v>1148691817886</c:v>
                </c:pt>
                <c:pt idx="2">
                  <c:v>1148691817886</c:v>
                </c:pt>
                <c:pt idx="3">
                  <c:v>1148691817886</c:v>
                </c:pt>
                <c:pt idx="4">
                  <c:v>1148691817886</c:v>
                </c:pt>
                <c:pt idx="5">
                  <c:v>1148691817886</c:v>
                </c:pt>
                <c:pt idx="6">
                  <c:v>1148691817886</c:v>
                </c:pt>
                <c:pt idx="7">
                  <c:v>1148691817886</c:v>
                </c:pt>
                <c:pt idx="8">
                  <c:v>1148691817886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B3-445B-9394-728F57984F42}"/>
            </c:ext>
          </c:extLst>
        </c:ser>
        <c:ser>
          <c:idx val="1"/>
          <c:order val="1"/>
          <c:tx>
            <c:strRef>
              <c:f>'[Ejecucion septiembre 2024 final final.xlsx]2024'!$A$51</c:f>
              <c:strCache>
                <c:ptCount val="1"/>
                <c:pt idx="0">
                  <c:v>Comprometido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septiembre 2024 final final.xlsx]2024'!$B$49:$J$49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'[Ejecucion septiembre 2024 final final.xlsx]2024'!$B$51:$J$51</c:f>
              <c:numCache>
                <c:formatCode>#,##0.0,,</c:formatCode>
                <c:ptCount val="9"/>
                <c:pt idx="0">
                  <c:v>181696972672</c:v>
                </c:pt>
                <c:pt idx="1">
                  <c:v>204166926469.14999</c:v>
                </c:pt>
                <c:pt idx="2">
                  <c:v>291424861133.13</c:v>
                </c:pt>
                <c:pt idx="3">
                  <c:v>340237584713.60999</c:v>
                </c:pt>
                <c:pt idx="4">
                  <c:v>361951122775.52997</c:v>
                </c:pt>
                <c:pt idx="5">
                  <c:v>379792311026.92999</c:v>
                </c:pt>
                <c:pt idx="6">
                  <c:v>422875192966.09991</c:v>
                </c:pt>
                <c:pt idx="7">
                  <c:v>487574355487.87994</c:v>
                </c:pt>
                <c:pt idx="8">
                  <c:v>509941629171.34998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B3-445B-9394-728F57984F42}"/>
            </c:ext>
          </c:extLst>
        </c:ser>
        <c:ser>
          <c:idx val="2"/>
          <c:order val="2"/>
          <c:tx>
            <c:strRef>
              <c:f>'[Ejecucion septiembre 2024 final final.xlsx]2024'!$A$52</c:f>
              <c:strCache>
                <c:ptCount val="1"/>
                <c:pt idx="0">
                  <c:v>Obligado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septiembre 2024 final final.xlsx]2024'!$B$49:$J$49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'[Ejecucion septiembre 2024 final final.xlsx]2024'!$B$52:$J$52</c:f>
            </c:numRef>
          </c:val>
          <c:smooth val="0"/>
          <c:extLst>
            <c:ext xmlns:c16="http://schemas.microsoft.com/office/drawing/2014/chart" uri="{C3380CC4-5D6E-409C-BE32-E72D297353CC}">
              <c16:uniqueId val="{00000002-0AB3-445B-9394-728F57984F42}"/>
            </c:ext>
          </c:extLst>
        </c:ser>
        <c:ser>
          <c:idx val="3"/>
          <c:order val="3"/>
          <c:tx>
            <c:strRef>
              <c:f>'[Ejecucion septiembre 2024 final final.xlsx]2024'!$A$53</c:f>
              <c:strCache>
                <c:ptCount val="1"/>
                <c:pt idx="0">
                  <c:v>Pagado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septiembre 2024 final final.xlsx]2024'!$B$49:$J$49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'[Ejecucion septiembre 2024 final final.xlsx]2024'!$B$53:$J$53</c:f>
            </c:numRef>
          </c:val>
          <c:smooth val="0"/>
          <c:extLst>
            <c:ext xmlns:c16="http://schemas.microsoft.com/office/drawing/2014/chart" uri="{C3380CC4-5D6E-409C-BE32-E72D297353CC}">
              <c16:uniqueId val="{00000003-0AB3-445B-9394-728F57984F42}"/>
            </c:ext>
          </c:extLst>
        </c:ser>
        <c:ser>
          <c:idx val="4"/>
          <c:order val="4"/>
          <c:tx>
            <c:strRef>
              <c:f>'[Ejecucion septiembre 2024 final final.xlsx]2024'!$A$54</c:f>
              <c:strCache>
                <c:ptCount val="1"/>
                <c:pt idx="0">
                  <c:v>% Compromisos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6028983641620787E-2"/>
                  <c:y val="-0.207000026813781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C6-4D9D-B8F0-650CB0710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'[Ejecucion septiembre 2024 final final.xlsx]2024'!$B$49:$J$49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'[Ejecucion septiembre 2024 final final.xlsx]2024'!$B$54:$J$54</c:f>
              <c:numCache>
                <c:formatCode>0.0%</c:formatCode>
                <c:ptCount val="9"/>
                <c:pt idx="0">
                  <c:v>0.15817730207775557</c:v>
                </c:pt>
                <c:pt idx="1">
                  <c:v>0.17773864433446518</c:v>
                </c:pt>
                <c:pt idx="2">
                  <c:v>0.25370152080429631</c:v>
                </c:pt>
                <c:pt idx="3">
                  <c:v>0.29619570664285544</c:v>
                </c:pt>
                <c:pt idx="4">
                  <c:v>0.3150985470077155</c:v>
                </c:pt>
                <c:pt idx="5">
                  <c:v>0.33063029187922871</c:v>
                </c:pt>
                <c:pt idx="6">
                  <c:v>0.36813633246238325</c:v>
                </c:pt>
                <c:pt idx="7">
                  <c:v>0.42446054537516387</c:v>
                </c:pt>
                <c:pt idx="8">
                  <c:v>0.44393249889236897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B3-445B-9394-728F57984F4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75152047"/>
        <c:axId val="675123727"/>
      </c:lineChart>
      <c:catAx>
        <c:axId val="67515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75123727"/>
        <c:crosses val="autoZero"/>
        <c:auto val="1"/>
        <c:lblAlgn val="ctr"/>
        <c:lblOffset val="100"/>
        <c:noMultiLvlLbl val="0"/>
      </c:catAx>
      <c:valAx>
        <c:axId val="675123727"/>
        <c:scaling>
          <c:orientation val="minMax"/>
        </c:scaling>
        <c:delete val="1"/>
        <c:axPos val="l"/>
        <c:numFmt formatCode="#,##0.0,," sourceLinked="1"/>
        <c:majorTickMark val="none"/>
        <c:minorTickMark val="none"/>
        <c:tickLblPos val="nextTo"/>
        <c:crossAx val="675152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Inversión 2023 Apropiado vs Comprometido</a:t>
            </a:r>
          </a:p>
        </c:rich>
      </c:tx>
      <c:layout>
        <c:manualLayout>
          <c:xMode val="edge"/>
          <c:yMode val="edge"/>
          <c:x val="0.229939334590600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1.757071492172212E-2"/>
          <c:y val="4.6497021820427635E-2"/>
          <c:w val="0.96778702264350946"/>
          <c:h val="0.8325314090321333"/>
        </c:manualLayout>
      </c:layout>
      <c:lineChart>
        <c:grouping val="standard"/>
        <c:varyColors val="0"/>
        <c:ser>
          <c:idx val="0"/>
          <c:order val="0"/>
          <c:tx>
            <c:strRef>
              <c:f>'Datos 2023'!$A$50</c:f>
              <c:strCache>
                <c:ptCount val="1"/>
                <c:pt idx="0">
                  <c:v>Apropiado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ED-47D3-A9D2-9B565DE8BE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ED-47D3-A9D2-9B565DE8BE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ED-47D3-A9D2-9B565DE8BE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ED-47D3-A9D2-9B565DE8BE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ED-47D3-A9D2-9B565DE8BE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ED-47D3-A9D2-9B565DE8BE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ED-47D3-A9D2-9B565DE8BE1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ED-47D3-A9D2-9B565DE8BE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ED-47D3-A9D2-9B565DE8BE1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ED-47D3-A9D2-9B565DE8BE1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ED-47D3-A9D2-9B565DE8BE1A}"/>
                </c:ext>
              </c:extLst>
            </c:dLbl>
            <c:dLbl>
              <c:idx val="11"/>
              <c:layout>
                <c:manualLayout>
                  <c:x val="-8.8231080654118856E-3"/>
                  <c:y val="-7.12478316121332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ED-47D3-A9D2-9B565DE8B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2023'!$B$50:$M$50</c:f>
              <c:numCache>
                <c:formatCode>#,##0.0,,</c:formatCode>
                <c:ptCount val="12"/>
                <c:pt idx="0">
                  <c:v>726909850000</c:v>
                </c:pt>
                <c:pt idx="1">
                  <c:v>726909850000</c:v>
                </c:pt>
                <c:pt idx="2">
                  <c:v>726909850000</c:v>
                </c:pt>
                <c:pt idx="3">
                  <c:v>726909850000</c:v>
                </c:pt>
                <c:pt idx="4">
                  <c:v>726909850000</c:v>
                </c:pt>
                <c:pt idx="5">
                  <c:v>726909850000</c:v>
                </c:pt>
                <c:pt idx="6">
                  <c:v>726909850000</c:v>
                </c:pt>
                <c:pt idx="7">
                  <c:v>726909850000</c:v>
                </c:pt>
                <c:pt idx="8">
                  <c:v>726909850000</c:v>
                </c:pt>
                <c:pt idx="9">
                  <c:v>726909850000</c:v>
                </c:pt>
                <c:pt idx="10">
                  <c:v>726909850000</c:v>
                </c:pt>
                <c:pt idx="11">
                  <c:v>726909850000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7EED-47D3-A9D2-9B565DE8BE1A}"/>
            </c:ext>
          </c:extLst>
        </c:ser>
        <c:ser>
          <c:idx val="1"/>
          <c:order val="1"/>
          <c:tx>
            <c:strRef>
              <c:f>'Datos 2023'!$A$51</c:f>
              <c:strCache>
                <c:ptCount val="1"/>
                <c:pt idx="0">
                  <c:v>Comprometido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1"/>
              <c:layout>
                <c:manualLayout>
                  <c:x val="-1.9716469566192132E-2"/>
                  <c:y val="3.4597486883800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ED-47D3-A9D2-9B565DE8B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2023'!$B$51:$M$51</c:f>
              <c:numCache>
                <c:formatCode>#,##0.0,,</c:formatCode>
                <c:ptCount val="12"/>
                <c:pt idx="0">
                  <c:v>182729070270.39999</c:v>
                </c:pt>
                <c:pt idx="1">
                  <c:v>189543084331.65997</c:v>
                </c:pt>
                <c:pt idx="2">
                  <c:v>197379502514.65997</c:v>
                </c:pt>
                <c:pt idx="3">
                  <c:v>224039381106.72998</c:v>
                </c:pt>
                <c:pt idx="4">
                  <c:v>238136720312.57001</c:v>
                </c:pt>
                <c:pt idx="5">
                  <c:v>340308615128.81</c:v>
                </c:pt>
                <c:pt idx="6">
                  <c:v>352821546006.40002</c:v>
                </c:pt>
                <c:pt idx="7">
                  <c:v>371428775041.81</c:v>
                </c:pt>
                <c:pt idx="8">
                  <c:v>423560677749.15997</c:v>
                </c:pt>
                <c:pt idx="9">
                  <c:v>491762054338.75</c:v>
                </c:pt>
                <c:pt idx="10">
                  <c:v>513346190676.12</c:v>
                </c:pt>
                <c:pt idx="11">
                  <c:v>709583487202.4801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EED-47D3-A9D2-9B565DE8BE1A}"/>
            </c:ext>
          </c:extLst>
        </c:ser>
        <c:ser>
          <c:idx val="2"/>
          <c:order val="2"/>
          <c:tx>
            <c:strRef>
              <c:f>'Datos 2023'!$A$52</c:f>
              <c:strCache>
                <c:ptCount val="1"/>
                <c:pt idx="0">
                  <c:v>Obligado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2023'!$B$52:$M$52</c:f>
            </c:numRef>
          </c:val>
          <c:smooth val="0"/>
          <c:extLst>
            <c:ext xmlns:c16="http://schemas.microsoft.com/office/drawing/2014/chart" uri="{C3380CC4-5D6E-409C-BE32-E72D297353CC}">
              <c16:uniqueId val="{0000000F-7EED-47D3-A9D2-9B565DE8BE1A}"/>
            </c:ext>
          </c:extLst>
        </c:ser>
        <c:ser>
          <c:idx val="3"/>
          <c:order val="3"/>
          <c:tx>
            <c:strRef>
              <c:f>'Datos 2023'!$A$53</c:f>
              <c:strCache>
                <c:ptCount val="1"/>
                <c:pt idx="0">
                  <c:v>Pagado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2023'!$B$53:$M$53</c:f>
            </c:numRef>
          </c:val>
          <c:smooth val="0"/>
          <c:extLst>
            <c:ext xmlns:c16="http://schemas.microsoft.com/office/drawing/2014/chart" uri="{C3380CC4-5D6E-409C-BE32-E72D297353CC}">
              <c16:uniqueId val="{00000010-7EED-47D3-A9D2-9B565DE8BE1A}"/>
            </c:ext>
          </c:extLst>
        </c:ser>
        <c:ser>
          <c:idx val="4"/>
          <c:order val="4"/>
          <c:tx>
            <c:strRef>
              <c:f>'Datos 2023'!$A$54</c:f>
              <c:strCache>
                <c:ptCount val="1"/>
                <c:pt idx="0">
                  <c:v>% Compromisos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2.7458162040960857E-2"/>
                  <c:y val="-2.2475603345962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ED-47D3-A9D2-9B565DE8BE1A}"/>
                </c:ext>
              </c:extLst>
            </c:dLbl>
            <c:dLbl>
              <c:idx val="8"/>
              <c:layout>
                <c:manualLayout>
                  <c:x val="-2.8815905824943353E-2"/>
                  <c:y val="-2.5153999357491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ED-47D3-A9D2-9B565DE8BE1A}"/>
                </c:ext>
              </c:extLst>
            </c:dLbl>
            <c:dLbl>
              <c:idx val="9"/>
              <c:layout>
                <c:manualLayout>
                  <c:x val="-3.0397953739519822E-2"/>
                  <c:y val="-2.934306261965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ED-47D3-A9D2-9B565DE8BE1A}"/>
                </c:ext>
              </c:extLst>
            </c:dLbl>
            <c:dLbl>
              <c:idx val="10"/>
              <c:layout>
                <c:manualLayout>
                  <c:x val="-2.8924557233925202E-2"/>
                  <c:y val="-2.7320789219391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ED-47D3-A9D2-9B565DE8B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'Datos 2023'!$B$49:$M$49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'Datos 2023'!$B$54:$M$54</c:f>
              <c:numCache>
                <c:formatCode>0.0%</c:formatCode>
                <c:ptCount val="12"/>
                <c:pt idx="0">
                  <c:v>0.25137789819521633</c:v>
                </c:pt>
                <c:pt idx="1">
                  <c:v>0.26075184471865387</c:v>
                </c:pt>
                <c:pt idx="2">
                  <c:v>0.27153229869516826</c:v>
                </c:pt>
                <c:pt idx="3">
                  <c:v>0.30820793129537311</c:v>
                </c:pt>
                <c:pt idx="4">
                  <c:v>0.32760144922038131</c:v>
                </c:pt>
                <c:pt idx="5">
                  <c:v>0.46815793613033307</c:v>
                </c:pt>
                <c:pt idx="6">
                  <c:v>0.48537180505450578</c:v>
                </c:pt>
                <c:pt idx="7">
                  <c:v>0.51096951711661354</c:v>
                </c:pt>
                <c:pt idx="8">
                  <c:v>0.58268666705941596</c:v>
                </c:pt>
                <c:pt idx="9">
                  <c:v>0.67651037379497614</c:v>
                </c:pt>
                <c:pt idx="10">
                  <c:v>0.7062033767682746</c:v>
                </c:pt>
                <c:pt idx="11">
                  <c:v>0.9761643582109667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7EED-47D3-A9D2-9B565DE8BE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1749008"/>
        <c:axId val="400319024"/>
      </c:lineChart>
      <c:catAx>
        <c:axId val="5217490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00319024"/>
        <c:crosses val="autoZero"/>
        <c:auto val="1"/>
        <c:lblAlgn val="ctr"/>
        <c:lblOffset val="100"/>
        <c:noMultiLvlLbl val="0"/>
      </c:catAx>
      <c:valAx>
        <c:axId val="400319024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,," sourceLinked="1"/>
        <c:majorTickMark val="none"/>
        <c:minorTickMark val="none"/>
        <c:tickLblPos val="nextTo"/>
        <c:crossAx val="5217490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29" tIns="46564" rIns="93129" bIns="46564" rtlCol="0"/>
          <a:lstStyle>
            <a:lvl1pPr algn="r">
              <a:defRPr sz="1200"/>
            </a:lvl1pPr>
          </a:lstStyle>
          <a:p>
            <a:fld id="{2FF897CD-71F9-4604-8045-0CB51AE811E9}" type="datetimeFigureOut">
              <a:rPr lang="es-CO" smtClean="0"/>
              <a:t>3/10/2024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9" tIns="46564" rIns="93129" bIns="46564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405" y="4473893"/>
            <a:ext cx="5603240" cy="3660458"/>
          </a:xfrm>
          <a:prstGeom prst="rect">
            <a:avLst/>
          </a:prstGeom>
        </p:spPr>
        <p:txBody>
          <a:bodyPr vert="horz" lIns="93129" tIns="46564" rIns="93129" bIns="46564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29" tIns="46564" rIns="93129" bIns="46564" rtlCol="0" anchor="b"/>
          <a:lstStyle>
            <a:lvl1pPr algn="r">
              <a:defRPr sz="1200"/>
            </a:lvl1pPr>
          </a:lstStyle>
          <a:p>
            <a:fld id="{B541DC60-CBDA-472C-BB41-8AEA9984B0A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74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INFORME</a:t>
            </a:r>
            <a:endParaRPr lang="es-ES_tradnl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326468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01</a:t>
            </a:r>
            <a:endParaRPr lang="es-ES_tradnl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119088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01</a:t>
            </a:r>
            <a:endParaRPr lang="es-ES_tradnl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lvl="0"/>
            <a:endParaRPr lang="es-ES_trad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apertura</a:t>
            </a:r>
            <a:r>
              <a:rPr lang="en-US" dirty="0"/>
              <a:t> para </a:t>
            </a:r>
            <a:r>
              <a:rPr lang="en-US" dirty="0" err="1"/>
              <a:t>listar</a:t>
            </a:r>
            <a:r>
              <a:rPr lang="en-US" dirty="0"/>
              <a:t> ideas o </a:t>
            </a:r>
            <a:r>
              <a:rPr lang="en-US" dirty="0" err="1"/>
              <a:t>datos</a:t>
            </a:r>
            <a:endParaRPr lang="es-ES_tradnl" dirty="0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18143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34E610-7E6C-FF38-B04C-609E6CB81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EF506-45BE-D9F6-4411-C15A82E18F81}"/>
              </a:ext>
            </a:extLst>
          </p:cNvPr>
          <p:cNvSpPr/>
          <p:nvPr userDrawn="1"/>
        </p:nvSpPr>
        <p:spPr>
          <a:xfrm>
            <a:off x="4580264" y="2166730"/>
            <a:ext cx="6545766" cy="2383045"/>
          </a:xfrm>
          <a:prstGeom prst="rect">
            <a:avLst/>
          </a:prstGeom>
          <a:solidFill>
            <a:srgbClr val="E6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80FD1D-63D3-6A6E-7DD5-48B3BA3DAB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93710" y="2954338"/>
            <a:ext cx="6545766" cy="1595437"/>
          </a:xfrm>
        </p:spPr>
        <p:txBody>
          <a:bodyPr>
            <a:normAutofit/>
          </a:bodyPr>
          <a:lstStyle>
            <a:lvl1pPr marL="0" indent="0" algn="l">
              <a:buNone/>
              <a:defRPr sz="4000" b="1">
                <a:solidFill>
                  <a:srgbClr val="35994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TÍTULO DE LA PRESENTACIÓN AQUÍ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1C9934-896D-6181-CB6F-B65FB1B3F4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77" y="5643966"/>
            <a:ext cx="616734" cy="828000"/>
          </a:xfrm>
          <a:prstGeom prst="rect">
            <a:avLst/>
          </a:prstGeom>
        </p:spPr>
      </p:pic>
      <p:pic>
        <p:nvPicPr>
          <p:cNvPr id="17" name="Picture 16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C05F2E9-223B-9F68-7DC4-D5B0C26DED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78" y="5643966"/>
            <a:ext cx="616129" cy="82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C16DF4-F502-4DDD-0DD8-712A16FCBF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73" y="5643966"/>
            <a:ext cx="616129" cy="82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0F882CD-AA78-7363-F35A-7F092152BAD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93" y="5643966"/>
            <a:ext cx="616129" cy="82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1D9A23-802E-8BDD-C530-6F32204C59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05" y="5643966"/>
            <a:ext cx="616129" cy="828000"/>
          </a:xfrm>
          <a:prstGeom prst="rect">
            <a:avLst/>
          </a:prstGeom>
        </p:spPr>
      </p:pic>
      <p:pic>
        <p:nvPicPr>
          <p:cNvPr id="21" name="Picture 2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2A862E63-85B3-C967-32D4-FC37562FA1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171" y="5643966"/>
            <a:ext cx="615318" cy="82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B64CF2-7918-9B9D-51F0-4CEDBCEA2B8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522" y="5643966"/>
            <a:ext cx="615318" cy="82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F1276D6-C086-5F41-0CF9-60CE656D48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304" y="5809141"/>
            <a:ext cx="504000" cy="504000"/>
          </a:xfrm>
          <a:prstGeom prst="rect">
            <a:avLst/>
          </a:prstGeom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069234CB-3797-515D-4B1E-037DC64D49CC}"/>
              </a:ext>
            </a:extLst>
          </p:cNvPr>
          <p:cNvSpPr txBox="1"/>
          <p:nvPr userDrawn="1"/>
        </p:nvSpPr>
        <p:spPr>
          <a:xfrm>
            <a:off x="6810578" y="6472774"/>
            <a:ext cx="322311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0" i="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 Narrow" panose="020B0604020202020204" pitchFamily="34" charset="0"/>
              </a:rPr>
              <a:t>5781-1</a:t>
            </a:r>
            <a:endParaRPr lang="en-CO" sz="700" b="0" i="0" kern="100" dirty="0">
              <a:effectLst/>
              <a:latin typeface="Arial Narrow" panose="020B0604020202020204" pitchFamily="34" charset="0"/>
              <a:ea typeface="Calibri" panose="020F0502020204030204" pitchFamily="34" charset="0"/>
              <a:cs typeface="Arial Narrow" panose="020B0604020202020204" pitchFamily="34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D6567490-A198-18FC-6795-1D8FE26D11AF}"/>
              </a:ext>
            </a:extLst>
          </p:cNvPr>
          <p:cNvSpPr txBox="1"/>
          <p:nvPr userDrawn="1"/>
        </p:nvSpPr>
        <p:spPr>
          <a:xfrm>
            <a:off x="7264635" y="6474552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SA-CER-551308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2461DC3A-B05A-B21E-304A-6071ED0CADF0}"/>
              </a:ext>
            </a:extLst>
          </p:cNvPr>
          <p:cNvSpPr txBox="1"/>
          <p:nvPr userDrawn="1"/>
        </p:nvSpPr>
        <p:spPr>
          <a:xfrm>
            <a:off x="7899207" y="647196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ST-CER955060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611FDF22-8905-9E22-84F0-89AD66790446}"/>
              </a:ext>
            </a:extLst>
          </p:cNvPr>
          <p:cNvSpPr txBox="1"/>
          <p:nvPr userDrawn="1"/>
        </p:nvSpPr>
        <p:spPr>
          <a:xfrm>
            <a:off x="8527310" y="6465616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CER9669331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98CA0E43-6A03-BEDD-5DA3-B93589E53903}"/>
              </a:ext>
            </a:extLst>
          </p:cNvPr>
          <p:cNvSpPr txBox="1"/>
          <p:nvPr userDrawn="1"/>
        </p:nvSpPr>
        <p:spPr>
          <a:xfrm>
            <a:off x="9154962" y="6458224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SGA-2000495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16">
            <a:extLst>
              <a:ext uri="{FF2B5EF4-FFF2-40B4-BE49-F238E27FC236}">
                <a16:creationId xmlns:a16="http://schemas.microsoft.com/office/drawing/2014/main" id="{B1955B94-5208-47DD-9940-2E16F233C0CE}"/>
              </a:ext>
            </a:extLst>
          </p:cNvPr>
          <p:cNvSpPr txBox="1"/>
          <p:nvPr userDrawn="1"/>
        </p:nvSpPr>
        <p:spPr>
          <a:xfrm>
            <a:off x="10427633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CP-CER-PB0655</a:t>
            </a:r>
            <a:endParaRPr lang="en-CO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021D3C25-7DED-974B-DAB5-7E85EEA08414}"/>
              </a:ext>
            </a:extLst>
          </p:cNvPr>
          <p:cNvSpPr txBox="1"/>
          <p:nvPr userDrawn="1"/>
        </p:nvSpPr>
        <p:spPr>
          <a:xfrm>
            <a:off x="11064974" y="6459998"/>
            <a:ext cx="708413" cy="1477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kern="100" dirty="0">
                <a:solidFill>
                  <a:srgbClr val="0285C8"/>
                </a:solidFill>
                <a:effectLst/>
                <a:latin typeface="Arial Narrow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RJ-CER855787</a:t>
            </a:r>
            <a:endParaRPr lang="en-CO" sz="7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24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CONTENIDO</a:t>
            </a:r>
            <a:endParaRPr lang="es-ES_tradnl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1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2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3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4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5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6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7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8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73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04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in 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01</a:t>
            </a:r>
            <a:endParaRPr lang="es-ES_tradnl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 algn="l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Título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E677A772-F69D-CD0D-A926-6C099A7EC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6697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con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991164-BFE2-4A7A-6074-0B5FAEDA3F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269" y="1293484"/>
            <a:ext cx="898525" cy="66144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01</a:t>
            </a:r>
            <a:endParaRPr lang="es-ES_tradnl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486217EC-1950-577C-9069-596A6421777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7362" y="1473049"/>
            <a:ext cx="4643911" cy="507831"/>
          </a:xfrm>
          <a:blipFill dpi="0" rotWithShape="1">
            <a:blip r:embed="rId3"/>
            <a:srcRect/>
            <a:stretch>
              <a:fillRect l="-40391" t="89157" r="12838" b="919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3000" b="0" i="0">
                <a:solidFill>
                  <a:srgbClr val="00ADEE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Título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54608-D773-01F5-46C9-F8BEA305C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7863" y="3203903"/>
            <a:ext cx="5527138" cy="2909888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100" b="0" i="0">
                <a:solidFill>
                  <a:srgbClr val="58595B"/>
                </a:solidFill>
                <a:latin typeface="Montserrat" pitchFamily="2" charset="77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s-ES_tradnl" dirty="0"/>
              <a:t>Aquí se pueden listar ideas o datos relevantes</a:t>
            </a:r>
          </a:p>
          <a:p>
            <a:pPr lvl="0"/>
            <a:endParaRPr lang="es-ES_trad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A6DF95-8933-8B44-3E4F-338BDFDDF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7863" y="2628900"/>
            <a:ext cx="7038975" cy="44450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58595B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 err="1"/>
              <a:t>Texto</a:t>
            </a:r>
            <a:r>
              <a:rPr lang="en-US" dirty="0"/>
              <a:t> de </a:t>
            </a:r>
            <a:r>
              <a:rPr lang="en-US" dirty="0" err="1"/>
              <a:t>apertura</a:t>
            </a:r>
            <a:r>
              <a:rPr lang="en-US" dirty="0"/>
              <a:t> para </a:t>
            </a:r>
            <a:r>
              <a:rPr lang="en-US" dirty="0" err="1"/>
              <a:t>listar</a:t>
            </a:r>
            <a:r>
              <a:rPr lang="en-US" dirty="0"/>
              <a:t> ideas o </a:t>
            </a:r>
            <a:r>
              <a:rPr lang="en-US" dirty="0" err="1"/>
              <a:t>datos</a:t>
            </a:r>
            <a:endParaRPr lang="es-ES_tradnl" dirty="0"/>
          </a:p>
        </p:txBody>
      </p:sp>
      <p:sp>
        <p:nvSpPr>
          <p:cNvPr id="9" name="Text Placeholder 56">
            <a:extLst>
              <a:ext uri="{FF2B5EF4-FFF2-40B4-BE49-F238E27FC236}">
                <a16:creationId xmlns:a16="http://schemas.microsoft.com/office/drawing/2014/main" id="{470A9290-6122-39FA-0183-CE4927410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9168" y="6376086"/>
            <a:ext cx="4942832" cy="234780"/>
          </a:xfrm>
          <a:solidFill>
            <a:srgbClr val="EE7D2D"/>
          </a:solidFill>
        </p:spPr>
        <p:txBody>
          <a:bodyPr tIns="50400" bIns="0"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s-ES_tradnl" dirty="0"/>
              <a:t>Indique el nombre de su unidad/grupo aquí</a:t>
            </a:r>
          </a:p>
        </p:txBody>
      </p:sp>
    </p:spTree>
    <p:extLst>
      <p:ext uri="{BB962C8B-B14F-4D97-AF65-F5344CB8AC3E}">
        <p14:creationId xmlns:p14="http://schemas.microsoft.com/office/powerpoint/2010/main" val="400287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34" b="1" i="0">
                <a:solidFill>
                  <a:srgbClr val="2A4A9D"/>
                </a:solidFill>
                <a:latin typeface="Trebuchet MS"/>
                <a:cs typeface="Trebuchet MS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03/10/2024</a:t>
            </a:fld>
            <a:endParaRPr lang="es-ES_tradnl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39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3C8DD3-AF1F-E6E7-6B8B-A7E339CEF3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3379" y="1839897"/>
            <a:ext cx="6345238" cy="776287"/>
          </a:xfrm>
        </p:spPr>
        <p:txBody>
          <a:bodyPr/>
          <a:lstStyle>
            <a:lvl1pPr marL="0" indent="0" algn="ctr">
              <a:buNone/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2pPr>
            <a:lvl3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3pPr>
            <a:lvl4pPr>
              <a:defRPr lang="en-US" sz="7000" b="1" i="0" kern="1200" spc="1000" baseline="0" dirty="0" smtClean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4pPr>
            <a:lvl5pPr>
              <a:defRPr lang="es-ES_tradnl" sz="7000" b="1" i="0" kern="1200" spc="1000" baseline="0" dirty="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INFORME</a:t>
            </a:r>
            <a:endParaRPr lang="es-ES_tradnl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0B333AE-58F8-2F04-B67D-A1F70DCC71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9250" y="2710467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0" kern="1200" spc="1000" baseline="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-DE-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7906A3F-4009-8DF2-811F-5033D0F069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3378" y="3281278"/>
            <a:ext cx="6345238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7000" b="1" i="0" kern="1200" spc="1000" baseline="0" dirty="0">
                <a:solidFill>
                  <a:srgbClr val="1E3A6B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Montserrat SemiBold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EMPALME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8CE6E4D-7846-809E-9BED-768B82FB65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2745" y="4519172"/>
            <a:ext cx="2293495" cy="61277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4000" b="0" i="1" kern="1200" spc="1000" baseline="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2022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EF462949-E501-0515-1D7A-E604271F5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02962" y="5770766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1300" b="0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DIRECTOR EJECUTIVO DE ADMINISTRACIÓN JUDICIAL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1DE6040-CC14-DD5E-E519-2D8E554693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02962" y="5946940"/>
            <a:ext cx="5986069" cy="29238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s-ES_tradnl" sz="2000" b="1" i="0" kern="1000" spc="170" baseline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s-ES_tradnl" dirty="0"/>
              <a:t>José Mauricio Cuestas Gómez</a:t>
            </a:r>
          </a:p>
        </p:txBody>
      </p:sp>
    </p:spTree>
    <p:extLst>
      <p:ext uri="{BB962C8B-B14F-4D97-AF65-F5344CB8AC3E}">
        <p14:creationId xmlns:p14="http://schemas.microsoft.com/office/powerpoint/2010/main" val="63092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a de Contenid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DE2DA6-EBB2-FE56-3FDF-2FB42C9052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409" y="1336441"/>
            <a:ext cx="3452190" cy="552319"/>
          </a:xfrm>
        </p:spPr>
        <p:txBody>
          <a:bodyPr>
            <a:noAutofit/>
          </a:bodyPr>
          <a:lstStyle>
            <a:lvl1pPr marL="0" indent="0">
              <a:buNone/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>
              <a:defRPr lang="en-US" sz="3800" b="1" i="0" kern="1200" dirty="0" smtClean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>
              <a:defRPr lang="es-ES_tradnl" sz="3800" b="1" i="0" kern="120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CONTENIDO</a:t>
            </a:r>
            <a:endParaRPr lang="es-ES_tradnl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5D594A2-B3A4-F71E-F3C7-E93348F5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58795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1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F2D97-2D6C-5500-F5FA-409844AB90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58795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F79E2BD-4D9A-C0B8-D37C-DB613A0EB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8795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3F044C8-848B-5C1A-A678-F79A24F4EE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58795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D9EFFAC-E73D-9659-981A-C3E1E9463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6256" y="2308090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5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0F27A4B-0CBD-22BE-2330-5DE1FE85F2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6256" y="3229609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C16330C-8140-2A90-4955-6AA55D93F9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6256" y="4151128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7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222147B-EC3A-F968-6E13-A19A844AB6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46256" y="5072647"/>
            <a:ext cx="788400" cy="788400"/>
          </a:xfrm>
          <a:custGeom>
            <a:avLst/>
            <a:gdLst>
              <a:gd name="connsiteX0" fmla="*/ 394200 w 788400"/>
              <a:gd name="connsiteY0" fmla="*/ 0 h 788400"/>
              <a:gd name="connsiteX1" fmla="*/ 788400 w 788400"/>
              <a:gd name="connsiteY1" fmla="*/ 394200 h 788400"/>
              <a:gd name="connsiteX2" fmla="*/ 394200 w 788400"/>
              <a:gd name="connsiteY2" fmla="*/ 788400 h 788400"/>
              <a:gd name="connsiteX3" fmla="*/ 0 w 788400"/>
              <a:gd name="connsiteY3" fmla="*/ 394200 h 788400"/>
              <a:gd name="connsiteX4" fmla="*/ 394200 w 788400"/>
              <a:gd name="connsiteY4" fmla="*/ 0 h 78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400" h="788400">
                <a:moveTo>
                  <a:pt x="394200" y="0"/>
                </a:moveTo>
                <a:cubicBezTo>
                  <a:pt x="611911" y="0"/>
                  <a:pt x="788400" y="176489"/>
                  <a:pt x="788400" y="394200"/>
                </a:cubicBezTo>
                <a:cubicBezTo>
                  <a:pt x="788400" y="611911"/>
                  <a:pt x="611911" y="788400"/>
                  <a:pt x="394200" y="788400"/>
                </a:cubicBezTo>
                <a:cubicBezTo>
                  <a:pt x="176489" y="788400"/>
                  <a:pt x="0" y="611911"/>
                  <a:pt x="0" y="394200"/>
                </a:cubicBezTo>
                <a:cubicBezTo>
                  <a:pt x="0" y="176489"/>
                  <a:pt x="176489" y="0"/>
                  <a:pt x="394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90000" bIns="0" anchor="ctr" anchorCtr="0">
            <a:noAutofit/>
          </a:bodyPr>
          <a:lstStyle>
            <a:lvl1pPr marL="0" indent="0" algn="ctr">
              <a:buNone/>
              <a:defRPr sz="5400" b="1" i="0">
                <a:solidFill>
                  <a:srgbClr val="123E48"/>
                </a:solidFill>
                <a:latin typeface="Montserrat" pitchFamily="2" charset="77"/>
              </a:defRPr>
            </a:lvl1pPr>
          </a:lstStyle>
          <a:p>
            <a:pPr lvl="0"/>
            <a:r>
              <a:rPr lang="es-ES_tradnl" dirty="0"/>
              <a:t>8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935B10D-E687-90E6-310D-2A46BDCE57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41688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1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85814EDC-8295-DB06-18F1-5F1B84E694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41688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2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2231F79E-C0DB-C4ED-50BD-2695A99F24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1688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3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86F1B1BF-882C-6D19-D226-1EB46777C5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41688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4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CCF99517-2CD6-5CB8-6E40-A06EABE79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9151" y="2426130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5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15EE04E4-C95D-21F4-86E4-5E50F6DE2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151" y="3347649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6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AAD5C4D9-F466-97A2-7FE3-0E948DD16C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151" y="4269168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7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4DCA36D1-481D-1989-C92F-FF56EC78D4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9151" y="5190687"/>
            <a:ext cx="2754312" cy="5523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rgbClr val="00688F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en-US" dirty="0"/>
              <a:t>TÍTULO 8</a:t>
            </a:r>
          </a:p>
          <a:p>
            <a:pPr lvl="0"/>
            <a:r>
              <a:rPr lang="en-US" dirty="0"/>
              <a:t>LOREM IPSOM DOLOR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325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o sin form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5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95418-16FE-F403-16CE-056685AB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29AB5-928A-83C3-A761-A30BE45C6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D602-E3CB-BC50-D98C-A2BE92E50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C425-1BB8-3F4E-AEFE-51DF73AA0EA6}" type="datetimeFigureOut">
              <a:rPr lang="es-ES_tradnl" smtClean="0"/>
              <a:t>03/10/2024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24C71-F371-4138-226D-1FFD1FC55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DAE5-6A65-A072-8ECB-EFBA704A0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0E26-8882-F341-8189-9C3B832C511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295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1" r:id="rId6"/>
    <p:sldLayoutId id="2147483649" r:id="rId7"/>
    <p:sldLayoutId id="2147483650" r:id="rId8"/>
    <p:sldLayoutId id="2147483653" r:id="rId9"/>
    <p:sldLayoutId id="2147483651" r:id="rId10"/>
    <p:sldLayoutId id="2147483652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0459" y="1549487"/>
            <a:ext cx="6545766" cy="15954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_tradnl" dirty="0"/>
              <a:t>Dirección Ejecutiva de Administración Judicial</a:t>
            </a:r>
          </a:p>
          <a:p>
            <a:pPr algn="ctr"/>
            <a:r>
              <a:rPr lang="es-ES_tradnl" dirty="0"/>
              <a:t>Unidad de Presupuesto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B3C7FADB-DCAF-93F3-682F-F5AE428EC06B}"/>
              </a:ext>
            </a:extLst>
          </p:cNvPr>
          <p:cNvSpPr txBox="1">
            <a:spLocks/>
          </p:cNvSpPr>
          <p:nvPr/>
        </p:nvSpPr>
        <p:spPr>
          <a:xfrm>
            <a:off x="4554670" y="3422621"/>
            <a:ext cx="6545766" cy="1595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359946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000" dirty="0"/>
              <a:t>Informe Ejecucion Presupuestal Septiembre  de  2024</a:t>
            </a:r>
          </a:p>
        </p:txBody>
      </p:sp>
    </p:spTree>
    <p:extLst>
      <p:ext uri="{BB962C8B-B14F-4D97-AF65-F5344CB8AC3E}">
        <p14:creationId xmlns:p14="http://schemas.microsoft.com/office/powerpoint/2010/main" val="310914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9</a:t>
            </a:r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30087" y="1311240"/>
            <a:ext cx="6489121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Septiembre</a:t>
            </a:r>
            <a:r>
              <a:rPr lang="es-MX" sz="2000" b="1" dirty="0">
                <a:solidFill>
                  <a:schemeClr val="tx1"/>
                </a:solidFill>
              </a:rPr>
              <a:t>  de  2024 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9852" y="615526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Ejecución Presupuestal</a:t>
            </a:r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6729E6-0C6C-0FD7-5527-3EDA337BF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10" y="1954923"/>
            <a:ext cx="9099611" cy="42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7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10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2"/>
          </p:nvPr>
        </p:nvSpPr>
        <p:spPr>
          <a:xfrm>
            <a:off x="1176196" y="1261306"/>
            <a:ext cx="10306055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Nivel de Ejecución Acumulado Inversión Total 2023-2024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2617" y="6096498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8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Ejecución Presupuestal</a:t>
            </a:r>
            <a:endParaRPr lang="es-CO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BDE88C2-5B7E-7E3F-2568-3C16ADE23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30301"/>
              </p:ext>
            </p:extLst>
          </p:nvPr>
        </p:nvGraphicFramePr>
        <p:xfrm>
          <a:off x="5619565" y="1954924"/>
          <a:ext cx="5414780" cy="358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49CF8D2-F01A-03BA-D88B-6A48AA7C2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80115"/>
              </p:ext>
            </p:extLst>
          </p:nvPr>
        </p:nvGraphicFramePr>
        <p:xfrm>
          <a:off x="282617" y="2567354"/>
          <a:ext cx="5010352" cy="2998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136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/>
          <a:lstStyle/>
          <a:p>
            <a:r>
              <a:rPr lang="es-MX" dirty="0"/>
              <a:t>11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7001177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313510" y="3173512"/>
            <a:ext cx="1187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Reserva constituida 2023 Ejecutada a </a:t>
            </a:r>
            <a:r>
              <a:rPr lang="es-MX" sz="2800" b="1" dirty="0">
                <a:highlight>
                  <a:srgbClr val="FFFF00"/>
                </a:highlight>
                <a:latin typeface="Montserrat Medium" panose="020B0604020202020204" charset="0"/>
                <a:cs typeface="Montserrat Medium" panose="020B0604020202020204" charset="0"/>
              </a:rPr>
              <a:t>Septiembre</a:t>
            </a:r>
            <a:r>
              <a:rPr lang="es-MX" sz="2800" b="1" dirty="0">
                <a:latin typeface="Montserrat Medium" panose="020B0604020202020204" charset="0"/>
                <a:cs typeface="Montserrat Medium" panose="020B0604020202020204" charset="0"/>
              </a:rPr>
              <a:t>  de  2024</a:t>
            </a:r>
            <a:endParaRPr lang="es-CO" sz="2800" b="1" dirty="0">
              <a:latin typeface="Montserrat Medium" panose="020B0604020202020204" charset="0"/>
              <a:cs typeface="Montserrat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0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/>
          <a:lstStyle/>
          <a:p>
            <a:r>
              <a:rPr lang="es-MX" dirty="0"/>
              <a:t>12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59249" y="1327417"/>
            <a:ext cx="10943359" cy="507831"/>
          </a:xfrm>
        </p:spPr>
        <p:txBody>
          <a:bodyPr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Ejecución Reserva Constituida 2023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Septiembre</a:t>
            </a:r>
            <a:r>
              <a:rPr lang="es-MX" sz="2000" b="1" dirty="0">
                <a:solidFill>
                  <a:schemeClr val="tx1"/>
                </a:solidFill>
              </a:rPr>
              <a:t>  de  2024 - Por Concepto del Gasto 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3057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Ejecución Presupuestal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426024" y="5959059"/>
            <a:ext cx="1787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</a:p>
          <a:p>
            <a:r>
              <a:rPr lang="es-CO" sz="1000" b="1" dirty="0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1000" dirty="0">
              <a:ea typeface="Times New Roman" panose="02020603050405020304" pitchFamily="18" charset="0"/>
            </a:endParaRPr>
          </a:p>
          <a:p>
            <a:endParaRPr lang="es-CO" sz="1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30876"/>
              </p:ext>
            </p:extLst>
          </p:nvPr>
        </p:nvGraphicFramePr>
        <p:xfrm>
          <a:off x="1139150" y="2118196"/>
          <a:ext cx="10158115" cy="363625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859619">
                  <a:extLst>
                    <a:ext uri="{9D8B030D-6E8A-4147-A177-3AD203B41FA5}">
                      <a16:colId xmlns:a16="http://schemas.microsoft.com/office/drawing/2014/main" val="53912494"/>
                    </a:ext>
                  </a:extLst>
                </a:gridCol>
                <a:gridCol w="1165869">
                  <a:extLst>
                    <a:ext uri="{9D8B030D-6E8A-4147-A177-3AD203B41FA5}">
                      <a16:colId xmlns:a16="http://schemas.microsoft.com/office/drawing/2014/main" val="3827024180"/>
                    </a:ext>
                  </a:extLst>
                </a:gridCol>
                <a:gridCol w="1241752">
                  <a:extLst>
                    <a:ext uri="{9D8B030D-6E8A-4147-A177-3AD203B41FA5}">
                      <a16:colId xmlns:a16="http://schemas.microsoft.com/office/drawing/2014/main" val="4116709012"/>
                    </a:ext>
                  </a:extLst>
                </a:gridCol>
                <a:gridCol w="1216483">
                  <a:extLst>
                    <a:ext uri="{9D8B030D-6E8A-4147-A177-3AD203B41FA5}">
                      <a16:colId xmlns:a16="http://schemas.microsoft.com/office/drawing/2014/main" val="466188050"/>
                    </a:ext>
                  </a:extLst>
                </a:gridCol>
                <a:gridCol w="1116154">
                  <a:extLst>
                    <a:ext uri="{9D8B030D-6E8A-4147-A177-3AD203B41FA5}">
                      <a16:colId xmlns:a16="http://schemas.microsoft.com/office/drawing/2014/main" val="2408703747"/>
                    </a:ext>
                  </a:extLst>
                </a:gridCol>
                <a:gridCol w="794324">
                  <a:extLst>
                    <a:ext uri="{9D8B030D-6E8A-4147-A177-3AD203B41FA5}">
                      <a16:colId xmlns:a16="http://schemas.microsoft.com/office/drawing/2014/main" val="556653552"/>
                    </a:ext>
                  </a:extLst>
                </a:gridCol>
                <a:gridCol w="834765">
                  <a:extLst>
                    <a:ext uri="{9D8B030D-6E8A-4147-A177-3AD203B41FA5}">
                      <a16:colId xmlns:a16="http://schemas.microsoft.com/office/drawing/2014/main" val="884968011"/>
                    </a:ext>
                  </a:extLst>
                </a:gridCol>
                <a:gridCol w="929149">
                  <a:extLst>
                    <a:ext uri="{9D8B030D-6E8A-4147-A177-3AD203B41FA5}">
                      <a16:colId xmlns:a16="http://schemas.microsoft.com/office/drawing/2014/main" val="792182786"/>
                    </a:ext>
                  </a:extLst>
                </a:gridCol>
              </a:tblGrid>
              <a:tr h="674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Objeto del gasto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inicial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Modificaciones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actual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Obligaciones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Pagos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Reserva por utilizar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%Reserva por utilizar 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340568"/>
                  </a:ext>
                </a:extLst>
              </a:tr>
              <a:tr h="2112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179.143,18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179.142,68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175.600,13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175.591,93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3.542,55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1,98%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83216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7.635,63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7.635,63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4.322,45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4.309,63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3.313,18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43,39%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31304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65.025,54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33,07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64.992,47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57.438,32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57.319,70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7.554,15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11,62%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2269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209,34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209,34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207,48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1,86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0,89%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7311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1.420,34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1.420,34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1.031,34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1.031,34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389,00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27,39%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37805"/>
                  </a:ext>
                </a:extLst>
              </a:tr>
              <a:tr h="4534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70542"/>
                  </a:ext>
                </a:extLst>
              </a:tr>
              <a:tr h="34796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Subtotal Gastos de funcionamiento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253.434,13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33,67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253.400,47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238.599,72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238.460,07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14.800,75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5,84%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70463"/>
                  </a:ext>
                </a:extLst>
              </a:tr>
              <a:tr h="24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Ordinaria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336.340,64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336.319,23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226.036,63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223.315,40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110.282,60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32,79%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606795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BID</a:t>
                      </a:r>
                      <a:endParaRPr lang="es-CO" sz="1200" b="1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54.980,70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54.980,70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27.691,95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20.617,02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37,50%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752783"/>
                  </a:ext>
                </a:extLst>
              </a:tr>
              <a:tr h="2319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644.755,47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55,07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644.700,40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499.000,03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489.467,42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145.700,37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22,60%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0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/>
          <a:lstStyle/>
          <a:p>
            <a:r>
              <a:rPr lang="es-MX" dirty="0"/>
              <a:t>13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20073" y="1238892"/>
            <a:ext cx="11012129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reserva constituida 2023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Septiembre</a:t>
            </a:r>
            <a:r>
              <a:rPr lang="es-MX" sz="2000" b="1" dirty="0">
                <a:solidFill>
                  <a:schemeClr val="tx1"/>
                </a:solidFill>
              </a:rPr>
              <a:t>  de 2024 - Proyectos de Inversión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4246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308602" y="6103737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22891"/>
              </p:ext>
            </p:extLst>
          </p:nvPr>
        </p:nvGraphicFramePr>
        <p:xfrm>
          <a:off x="1363442" y="2108010"/>
          <a:ext cx="9164975" cy="35825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24952">
                  <a:extLst>
                    <a:ext uri="{9D8B030D-6E8A-4147-A177-3AD203B41FA5}">
                      <a16:colId xmlns:a16="http://schemas.microsoft.com/office/drawing/2014/main" val="1304148399"/>
                    </a:ext>
                  </a:extLst>
                </a:gridCol>
                <a:gridCol w="1566514">
                  <a:extLst>
                    <a:ext uri="{9D8B030D-6E8A-4147-A177-3AD203B41FA5}">
                      <a16:colId xmlns:a16="http://schemas.microsoft.com/office/drawing/2014/main" val="87004680"/>
                    </a:ext>
                  </a:extLst>
                </a:gridCol>
                <a:gridCol w="1170774">
                  <a:extLst>
                    <a:ext uri="{9D8B030D-6E8A-4147-A177-3AD203B41FA5}">
                      <a16:colId xmlns:a16="http://schemas.microsoft.com/office/drawing/2014/main" val="3088429179"/>
                    </a:ext>
                  </a:extLst>
                </a:gridCol>
                <a:gridCol w="1247686">
                  <a:extLst>
                    <a:ext uri="{9D8B030D-6E8A-4147-A177-3AD203B41FA5}">
                      <a16:colId xmlns:a16="http://schemas.microsoft.com/office/drawing/2014/main" val="1663027584"/>
                    </a:ext>
                  </a:extLst>
                </a:gridCol>
                <a:gridCol w="1162228">
                  <a:extLst>
                    <a:ext uri="{9D8B030D-6E8A-4147-A177-3AD203B41FA5}">
                      <a16:colId xmlns:a16="http://schemas.microsoft.com/office/drawing/2014/main" val="3278702917"/>
                    </a:ext>
                  </a:extLst>
                </a:gridCol>
                <a:gridCol w="1222049">
                  <a:extLst>
                    <a:ext uri="{9D8B030D-6E8A-4147-A177-3AD203B41FA5}">
                      <a16:colId xmlns:a16="http://schemas.microsoft.com/office/drawing/2014/main" val="1945722655"/>
                    </a:ext>
                  </a:extLst>
                </a:gridCol>
                <a:gridCol w="1170772">
                  <a:extLst>
                    <a:ext uri="{9D8B030D-6E8A-4147-A177-3AD203B41FA5}">
                      <a16:colId xmlns:a16="http://schemas.microsoft.com/office/drawing/2014/main" val="2931250337"/>
                    </a:ext>
                  </a:extLst>
                </a:gridCol>
              </a:tblGrid>
              <a:tr h="35635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Ejecutora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RUBRO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por utilizar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reserva por utilizar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55053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UIF- SO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1.674,40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1.674,40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1.674,40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1866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CENDOJ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1.436,77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1.386,34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1.386,34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50,43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3,51%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751854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PEI-PJM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608220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UIF-SJ / PEI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21.484,34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8.885,85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7.669,41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12.598,49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58,64%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028643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UDAE -EE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42,10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740561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PEI- 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40.931,39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40.931,39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85046"/>
                  </a:ext>
                </a:extLst>
              </a:tr>
              <a:tr h="2303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Mantenimiento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34.165,20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31.457,46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30.784,60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2.707,74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7,93%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708046"/>
                  </a:ext>
                </a:extLst>
              </a:tr>
              <a:tr h="1917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Escuela Judicial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C-2701-0800-29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18.048,51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13.728,89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13.375,00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4.319,63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23,93%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989217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OSEG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7.317,32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6.759,96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6.663,14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557,36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7,62%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21418"/>
                  </a:ext>
                </a:extLst>
              </a:tr>
              <a:tr h="2051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RR.HH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3.948,06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3.845,90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3.836,84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102,17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2,59%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0663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 Carrera Judicial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338,63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338,63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89456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PET- TD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C-2701-0800-36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138.468,47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128.367,06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128.367,06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10.101,41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7,30%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19935"/>
                  </a:ext>
                </a:extLst>
              </a:tr>
              <a:tr h="20580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Informática -FP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C-2799-0800-12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30.388,74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28.913,39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28.541,22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1.475,35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4,85%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795803"/>
                  </a:ext>
                </a:extLst>
              </a:tr>
              <a:tr h="2359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UDAE-SG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C-2799-0800-13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975,28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975,28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975,28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380173"/>
                  </a:ext>
                </a:extLst>
              </a:tr>
              <a:tr h="13273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54.980,70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34.363,68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27.691,95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20.617,02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37,50%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29327"/>
                  </a:ext>
                </a:extLst>
              </a:tr>
              <a:tr h="1918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391.299,94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260.400,31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251.007,35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130.899,63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33,45%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573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553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>
            <a:normAutofit/>
          </a:bodyPr>
          <a:lstStyle/>
          <a:p>
            <a:r>
              <a:rPr lang="es-MX" dirty="0"/>
              <a:t>14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77702" y="1245865"/>
            <a:ext cx="10880519" cy="507831"/>
          </a:xfrm>
        </p:spPr>
        <p:txBody>
          <a:bodyPr/>
          <a:lstStyle/>
          <a:p>
            <a:r>
              <a:rPr lang="es-MX" sz="1800" b="1" dirty="0">
                <a:solidFill>
                  <a:schemeClr val="tx1"/>
                </a:solidFill>
              </a:rPr>
              <a:t>Ejecución reserva constituida 2023 a </a:t>
            </a:r>
            <a:r>
              <a:rPr lang="es-MX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Septiembre</a:t>
            </a:r>
            <a:r>
              <a:rPr lang="es-MX" sz="1800" b="1" dirty="0">
                <a:solidFill>
                  <a:schemeClr val="tx1"/>
                </a:solidFill>
              </a:rPr>
              <a:t> 2024 – Inv. Horizonte de ejecución 8 meses</a:t>
            </a:r>
            <a:endParaRPr lang="es-CO" sz="18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512010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53938" y="6124058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6989A62-54D1-4EF0-BD0A-063EE4E21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3652"/>
              </p:ext>
            </p:extLst>
          </p:nvPr>
        </p:nvGraphicFramePr>
        <p:xfrm>
          <a:off x="1867477" y="1804829"/>
          <a:ext cx="8044274" cy="4427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556">
                  <a:extLst>
                    <a:ext uri="{9D8B030D-6E8A-4147-A177-3AD203B41FA5}">
                      <a16:colId xmlns:a16="http://schemas.microsoft.com/office/drawing/2014/main" val="3891484317"/>
                    </a:ext>
                  </a:extLst>
                </a:gridCol>
                <a:gridCol w="1897811">
                  <a:extLst>
                    <a:ext uri="{9D8B030D-6E8A-4147-A177-3AD203B41FA5}">
                      <a16:colId xmlns:a16="http://schemas.microsoft.com/office/drawing/2014/main" val="4289581626"/>
                    </a:ext>
                  </a:extLst>
                </a:gridCol>
                <a:gridCol w="1026543">
                  <a:extLst>
                    <a:ext uri="{9D8B030D-6E8A-4147-A177-3AD203B41FA5}">
                      <a16:colId xmlns:a16="http://schemas.microsoft.com/office/drawing/2014/main" val="2628743574"/>
                    </a:ext>
                  </a:extLst>
                </a:gridCol>
                <a:gridCol w="854015">
                  <a:extLst>
                    <a:ext uri="{9D8B030D-6E8A-4147-A177-3AD203B41FA5}">
                      <a16:colId xmlns:a16="http://schemas.microsoft.com/office/drawing/2014/main" val="1932779670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1993892928"/>
                    </a:ext>
                  </a:extLst>
                </a:gridCol>
                <a:gridCol w="646983">
                  <a:extLst>
                    <a:ext uri="{9D8B030D-6E8A-4147-A177-3AD203B41FA5}">
                      <a16:colId xmlns:a16="http://schemas.microsoft.com/office/drawing/2014/main" val="2776232597"/>
                    </a:ext>
                  </a:extLst>
                </a:gridCol>
              </a:tblGrid>
              <a:tr h="357513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Dependencia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Vigente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000" b="1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Reserva Pagada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pagar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pagar</a:t>
                      </a:r>
                      <a:endParaRPr lang="es-MX" sz="10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5600" marR="5600" marT="560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01894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BID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54.980,7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27.691,9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50,37%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27.288,8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49,63%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12952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 SECCIONAL CUNDINAMARCA - AMAZONAS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2.307,5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1.988,5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86,18%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319,0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13,82%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546847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GESTION GENERAL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238.535,3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128.014,1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53,67%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110.521,2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46,33%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463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ARMENIA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870,2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870,2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70277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BARRANQUILLA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4.473,4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4.473,4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323571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BOGOTA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20.980,4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20.980,4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6725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BUCARAMANGA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8.729,1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8.729,1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326671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CALI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5.112,7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5.112,7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00627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CARTAGENA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5.119,6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4.200,3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82,04%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919,3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17,96%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33328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CUCUTA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3.092,6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3.064,0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99,08%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0,92%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1584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IBAGUE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2.300,5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2.300,5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4451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MANIZALES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1.093,7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1.093,7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9713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MEDELLIN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15.447,4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15.276,6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98,89%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170,8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703930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MONTERIA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2.518,7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2.336,1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92,75%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182,6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7,25%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51917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NEIVA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4.194,3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4.170,6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99,43%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0,57%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4169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PASTO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2.797,7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2.498,4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89,30%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299,3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10,70%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38769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PEREIRA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2.385,1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1.929,6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80,90%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455,5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19,10%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01786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POPAYAN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2.860,4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2.777,0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97,08%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2,92%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13512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SANTA MARTA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1.388,4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1.388,4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611025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SINCELEJO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562,0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562,0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464147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TUNJA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3.885,2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3.885,2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087994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VALLEDUPAR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4.634,2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4.633,9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99,99%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0,01%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29541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SECCIONAL VILLAVICENCIO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3.030,6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3.030,6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53463"/>
                  </a:ext>
                </a:extLst>
              </a:tr>
              <a:tr h="16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391.299,9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251.007,3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64,15%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140.292,6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35,85%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432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07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38892"/>
            <a:ext cx="898525" cy="661440"/>
          </a:xfrm>
        </p:spPr>
        <p:txBody>
          <a:bodyPr/>
          <a:lstStyle/>
          <a:p>
            <a:r>
              <a:rPr lang="es-MX" dirty="0"/>
              <a:t>15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9871" y="1238892"/>
            <a:ext cx="10271101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Reserva inversión 2023 Ejecucion efectiva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Septiembre</a:t>
            </a:r>
            <a:r>
              <a:rPr lang="es-MX" sz="2000" b="1" dirty="0">
                <a:solidFill>
                  <a:schemeClr val="tx1"/>
                </a:solidFill>
              </a:rPr>
              <a:t> de 2024</a:t>
            </a:r>
          </a:p>
          <a:p>
            <a:endParaRPr lang="es-CO" sz="1000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52909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308602" y="6108634"/>
            <a:ext cx="17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5BE6811-617D-80B0-F574-BA5E4F5D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784" y="1900332"/>
            <a:ext cx="6014466" cy="43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8" y="1268976"/>
            <a:ext cx="10293531" cy="507831"/>
          </a:xfrm>
        </p:spPr>
        <p:txBody>
          <a:bodyPr/>
          <a:lstStyle/>
          <a:p>
            <a:r>
              <a:rPr lang="es-ES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1800" b="1" dirty="0">
                <a:solidFill>
                  <a:schemeClr val="tx1"/>
                </a:solidFill>
                <a:highlight>
                  <a:srgbClr val="FFFF00"/>
                </a:highlight>
                <a:latin typeface="Montserrat Medium" panose="020B0604020202020204" charset="0"/>
                <a:cs typeface="Montserrat Medium" panose="020B0604020202020204" charset="0"/>
              </a:rPr>
              <a:t>Septiembre </a:t>
            </a:r>
            <a:r>
              <a:rPr lang="es-CO" sz="18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de 2024 - Por Unidad Ejecutora</a:t>
            </a:r>
          </a:p>
          <a:p>
            <a:pPr algn="ctr"/>
            <a:endParaRPr lang="es-CO" sz="1800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295139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30016"/>
              </p:ext>
            </p:extLst>
          </p:nvPr>
        </p:nvGraphicFramePr>
        <p:xfrm>
          <a:off x="1055794" y="1989049"/>
          <a:ext cx="10125913" cy="418686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89612">
                  <a:extLst>
                    <a:ext uri="{9D8B030D-6E8A-4147-A177-3AD203B41FA5}">
                      <a16:colId xmlns:a16="http://schemas.microsoft.com/office/drawing/2014/main" val="1988151870"/>
                    </a:ext>
                  </a:extLst>
                </a:gridCol>
                <a:gridCol w="1018903">
                  <a:extLst>
                    <a:ext uri="{9D8B030D-6E8A-4147-A177-3AD203B41FA5}">
                      <a16:colId xmlns:a16="http://schemas.microsoft.com/office/drawing/2014/main" val="2682359222"/>
                    </a:ext>
                  </a:extLst>
                </a:gridCol>
                <a:gridCol w="1155880">
                  <a:extLst>
                    <a:ext uri="{9D8B030D-6E8A-4147-A177-3AD203B41FA5}">
                      <a16:colId xmlns:a16="http://schemas.microsoft.com/office/drawing/2014/main" val="3479686508"/>
                    </a:ext>
                  </a:extLst>
                </a:gridCol>
                <a:gridCol w="503103">
                  <a:extLst>
                    <a:ext uri="{9D8B030D-6E8A-4147-A177-3AD203B41FA5}">
                      <a16:colId xmlns:a16="http://schemas.microsoft.com/office/drawing/2014/main" val="1163652357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1275784373"/>
                    </a:ext>
                  </a:extLst>
                </a:gridCol>
                <a:gridCol w="613954">
                  <a:extLst>
                    <a:ext uri="{9D8B030D-6E8A-4147-A177-3AD203B41FA5}">
                      <a16:colId xmlns:a16="http://schemas.microsoft.com/office/drawing/2014/main" val="447478609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839702239"/>
                    </a:ext>
                  </a:extLst>
                </a:gridCol>
                <a:gridCol w="659614">
                  <a:extLst>
                    <a:ext uri="{9D8B030D-6E8A-4147-A177-3AD203B41FA5}">
                      <a16:colId xmlns:a16="http://schemas.microsoft.com/office/drawing/2014/main" val="2790080696"/>
                    </a:ext>
                  </a:extLst>
                </a:gridCol>
                <a:gridCol w="1145136">
                  <a:extLst>
                    <a:ext uri="{9D8B030D-6E8A-4147-A177-3AD203B41FA5}">
                      <a16:colId xmlns:a16="http://schemas.microsoft.com/office/drawing/2014/main" val="2950422412"/>
                    </a:ext>
                  </a:extLst>
                </a:gridCol>
                <a:gridCol w="1136591">
                  <a:extLst>
                    <a:ext uri="{9D8B030D-6E8A-4147-A177-3AD203B41FA5}">
                      <a16:colId xmlns:a16="http://schemas.microsoft.com/office/drawing/2014/main" val="1318804652"/>
                    </a:ext>
                  </a:extLst>
                </a:gridCol>
              </a:tblGrid>
              <a:tr h="612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Presupuestal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Vigente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Comp. /</a:t>
                      </a:r>
                      <a:r>
                        <a:rPr lang="es-CO" sz="12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Oblig. /</a:t>
                      </a:r>
                      <a:r>
                        <a:rPr lang="es-CO" sz="12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 /</a:t>
                      </a:r>
                      <a:r>
                        <a:rPr lang="es-CO" sz="12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sin Comprometer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</a:t>
                      </a:r>
                      <a:r>
                        <a:rPr lang="es-CO" sz="1200" b="1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</a:t>
                      </a:r>
                      <a:r>
                        <a:rPr lang="es-CO" sz="120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sin comprometer</a:t>
                      </a:r>
                      <a:endParaRPr lang="es-CO" sz="120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28413"/>
                  </a:ext>
                </a:extLst>
              </a:tr>
              <a:tr h="4186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Consejo Superior de la Judicatura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1.225.330,3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541.048,1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517.383,3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505.608,5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684.282,2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9565190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Suprema de Justicia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306.601,0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211.857,3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205.689,1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205.673,4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94.743,8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2513578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Consejo de Estado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271.263,3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187.522,9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184.438,4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184.431,5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83.740,4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0389614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Corte Constitucional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108.972,1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75.751,9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73.280,1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73.224,0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33.220,2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30,5%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7427455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Tribunales y Juzgados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5.929.398,9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4.163.746,7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4.076.605,6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4.074.980,6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1.765.652,2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077569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Comisión Nacional de Disciplina Judicial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224.821,4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146.229,5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142.495,7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142.457,2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63,4%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78.591,9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2920313"/>
                  </a:ext>
                </a:extLst>
              </a:tr>
              <a:tr h="5006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Fondos Especiales y Otros Recursos Tesoro </a:t>
                      </a:r>
                      <a:endParaRPr lang="es-CO" sz="1200" b="1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957.718,9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450.679,9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176.908,9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172.541,8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507.038,9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6380101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Inversión – Recursos Crédito  Externo- BID</a:t>
                      </a:r>
                      <a:endParaRPr lang="es-CO" sz="1200" b="1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190.972,9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59.261,7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16.796,9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16.752,6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131.711,2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632040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u="non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endParaRPr lang="es-CO" sz="1200" b="1" u="non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9.215.079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5.836.098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63,3%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5.393.598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58,5%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5.375.670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58,3%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3.378.981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36,7%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412"/>
                  </a:ext>
                </a:extLst>
              </a:tr>
            </a:tbl>
          </a:graphicData>
        </a:graphic>
      </p:graphicFrame>
      <p:sp>
        <p:nvSpPr>
          <p:cNvPr id="6" name="Marcador de texto 23">
            <a:extLst>
              <a:ext uri="{FF2B5EF4-FFF2-40B4-BE49-F238E27FC236}">
                <a16:creationId xmlns:a16="http://schemas.microsoft.com/office/drawing/2014/main" id="{074CDF0C-8252-486C-AA5D-228E1EEC3E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7269" y="1293484"/>
            <a:ext cx="898525" cy="661440"/>
          </a:xfrm>
        </p:spPr>
        <p:txBody>
          <a:bodyPr/>
          <a:lstStyle/>
          <a:p>
            <a:r>
              <a:rPr lang="es-CO" dirty="0"/>
              <a:t>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14D95FC-F51C-45EE-9F03-408A3D1E79DA}"/>
              </a:ext>
            </a:extLst>
          </p:cNvPr>
          <p:cNvSpPr txBox="1"/>
          <p:nvPr/>
        </p:nvSpPr>
        <p:spPr>
          <a:xfrm>
            <a:off x="1984996" y="6259321"/>
            <a:ext cx="17871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b="1" dirty="0">
                <a:solidFill>
                  <a:srgbClr val="000000"/>
                </a:solidFill>
                <a:latin typeface="Montserrat" panose="020B0604020202020204" charset="0"/>
                <a:cs typeface="Montserrat" panose="020B0604020202020204" charset="0"/>
              </a:rPr>
              <a:t>Apr. Bloqueada : </a:t>
            </a:r>
            <a:r>
              <a:rPr lang="es-MX" sz="800" b="1" i="0" u="none" strike="noStrike" dirty="0">
                <a:solidFill>
                  <a:srgbClr val="000000"/>
                </a:solidFill>
                <a:effectLst/>
                <a:latin typeface="Montserrat" panose="020B0604020202020204" charset="0"/>
                <a:cs typeface="Montserrat" panose="020B0604020202020204" charset="0"/>
              </a:rPr>
              <a:t>497,475 </a:t>
            </a:r>
            <a:r>
              <a:rPr lang="es-MX" sz="800" b="1" dirty="0">
                <a:latin typeface="Montserrat" panose="020B0604020202020204" charset="0"/>
                <a:cs typeface="Montserrat" panose="020B0604020202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48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295140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C823DA-B3E3-4E13-B38E-5D9C5A8B4E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2</a:t>
            </a: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9" y="1244515"/>
            <a:ext cx="10293531" cy="507831"/>
          </a:xfrm>
        </p:spPr>
        <p:txBody>
          <a:bodyPr/>
          <a:lstStyle/>
          <a:p>
            <a:r>
              <a:rPr lang="es-CO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Distribución Apropiación 2024 – Según Unidad Ejecutora</a:t>
            </a:r>
          </a:p>
          <a:p>
            <a:pPr algn="ctr"/>
            <a:endParaRPr lang="es-CO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B2C03C7-E5D6-468E-A87F-D08595448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420248"/>
              </p:ext>
            </p:extLst>
          </p:nvPr>
        </p:nvGraphicFramePr>
        <p:xfrm>
          <a:off x="3039951" y="2074394"/>
          <a:ext cx="512868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195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3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7418F01-7505-4CC2-875D-5D8BEE7B3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488677"/>
              </p:ext>
            </p:extLst>
          </p:nvPr>
        </p:nvGraphicFramePr>
        <p:xfrm>
          <a:off x="961790" y="2078034"/>
          <a:ext cx="10147743" cy="3625220"/>
        </p:xfrm>
        <a:graphic>
          <a:graphicData uri="http://schemas.openxmlformats.org/drawingml/2006/table">
            <a:tbl>
              <a:tblPr/>
              <a:tblGrid>
                <a:gridCol w="2886892">
                  <a:extLst>
                    <a:ext uri="{9D8B030D-6E8A-4147-A177-3AD203B41FA5}">
                      <a16:colId xmlns:a16="http://schemas.microsoft.com/office/drawing/2014/main" val="2960006817"/>
                    </a:ext>
                  </a:extLst>
                </a:gridCol>
                <a:gridCol w="875212">
                  <a:extLst>
                    <a:ext uri="{9D8B030D-6E8A-4147-A177-3AD203B41FA5}">
                      <a16:colId xmlns:a16="http://schemas.microsoft.com/office/drawing/2014/main" val="815038549"/>
                    </a:ext>
                  </a:extLst>
                </a:gridCol>
                <a:gridCol w="1058091">
                  <a:extLst>
                    <a:ext uri="{9D8B030D-6E8A-4147-A177-3AD203B41FA5}">
                      <a16:colId xmlns:a16="http://schemas.microsoft.com/office/drawing/2014/main" val="3408720232"/>
                    </a:ext>
                  </a:extLst>
                </a:gridCol>
                <a:gridCol w="522515">
                  <a:extLst>
                    <a:ext uri="{9D8B030D-6E8A-4147-A177-3AD203B41FA5}">
                      <a16:colId xmlns:a16="http://schemas.microsoft.com/office/drawing/2014/main" val="2947933364"/>
                    </a:ext>
                  </a:extLst>
                </a:gridCol>
                <a:gridCol w="959425">
                  <a:extLst>
                    <a:ext uri="{9D8B030D-6E8A-4147-A177-3AD203B41FA5}">
                      <a16:colId xmlns:a16="http://schemas.microsoft.com/office/drawing/2014/main" val="2960274372"/>
                    </a:ext>
                  </a:extLst>
                </a:gridCol>
                <a:gridCol w="512748">
                  <a:extLst>
                    <a:ext uri="{9D8B030D-6E8A-4147-A177-3AD203B41FA5}">
                      <a16:colId xmlns:a16="http://schemas.microsoft.com/office/drawing/2014/main" val="2090796418"/>
                    </a:ext>
                  </a:extLst>
                </a:gridCol>
                <a:gridCol w="761575">
                  <a:extLst>
                    <a:ext uri="{9D8B030D-6E8A-4147-A177-3AD203B41FA5}">
                      <a16:colId xmlns:a16="http://schemas.microsoft.com/office/drawing/2014/main" val="1482663369"/>
                    </a:ext>
                  </a:extLst>
                </a:gridCol>
                <a:gridCol w="477565">
                  <a:extLst>
                    <a:ext uri="{9D8B030D-6E8A-4147-A177-3AD203B41FA5}">
                      <a16:colId xmlns:a16="http://schemas.microsoft.com/office/drawing/2014/main" val="1075315901"/>
                    </a:ext>
                  </a:extLst>
                </a:gridCol>
                <a:gridCol w="1050789">
                  <a:extLst>
                    <a:ext uri="{9D8B030D-6E8A-4147-A177-3AD203B41FA5}">
                      <a16:colId xmlns:a16="http://schemas.microsoft.com/office/drawing/2014/main" val="2686214003"/>
                    </a:ext>
                  </a:extLst>
                </a:gridCol>
                <a:gridCol w="1042931">
                  <a:extLst>
                    <a:ext uri="{9D8B030D-6E8A-4147-A177-3AD203B41FA5}">
                      <a16:colId xmlns:a16="http://schemas.microsoft.com/office/drawing/2014/main" val="184945945"/>
                    </a:ext>
                  </a:extLst>
                </a:gridCol>
              </a:tblGrid>
              <a:tr h="5703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Objeto del  Gasto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Apropiación Vigente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Compromisos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Comp./Apro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Obligaciones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Oblig</a:t>
                      </a:r>
                      <a:endParaRPr lang="es-CO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Pagos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</a:rPr>
                        <a:t>Pago/Apro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sin Comprometer</a:t>
                      </a:r>
                      <a:endParaRPr lang="es-CO" sz="105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 b="1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 comprometer</a:t>
                      </a:r>
                      <a:endParaRPr lang="es-CO" sz="1050" b="1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ea typeface="Calibri" panose="020F0502020204030204" pitchFamily="34" charset="0"/>
                        <a:cs typeface="Montserrat" panose="020B0604020202020204" charset="0"/>
                      </a:endParaRPr>
                    </a:p>
                  </a:txBody>
                  <a:tcPr marL="7961" marR="7961" marT="796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23282"/>
                  </a:ext>
                </a:extLst>
              </a:tr>
              <a:tr h="3093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A-01-01 Gastos de Personal - Permanente *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6.516.213,3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4.603.809,3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4.602.218,3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4.601.918,5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1.912.404,0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298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A-01-02 Gastos de Personal - Temporal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223.063,6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91.023,2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90.845,4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90.655,1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40,6%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132.040,4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39898"/>
                  </a:ext>
                </a:extLst>
              </a:tr>
              <a:tr h="2220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A-02 Adquisición Bienes y Servicios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554.983,6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415.072,0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302.900,4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301.513,9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139.911,6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188687"/>
                  </a:ext>
                </a:extLst>
              </a:tr>
              <a:tr h="2351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A-03 Transferencias corrientes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719.543,1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183.449,9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171.538,8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159.898,5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536.093,2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901754"/>
                  </a:ext>
                </a:extLst>
              </a:tr>
              <a:tr h="2090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A-07 Disminución de pasivos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14.270,0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9.783,9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9.371,1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9.371,1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4.486,1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871077"/>
                  </a:ext>
                </a:extLst>
              </a:tr>
              <a:tr h="4768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A-08 Gastos por tributos, multas, sanciones e intereses de mora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20.618,0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5.322,6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5.322,6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5.322,6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15.295,4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202836"/>
                  </a:ext>
                </a:extLst>
              </a:tr>
              <a:tr h="2546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" panose="020B0604020202020204" charset="0"/>
                          <a:cs typeface="Montserrat" panose="020B0604020202020204" charset="0"/>
                        </a:rPr>
                        <a:t>Subtotal Gastos De Funcionamiento 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8.048.691,5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5.308.460,8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66,0%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5.182.196,6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64,4%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5.168.679,7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64,2%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2.740.230,7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34,0%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255391"/>
                  </a:ext>
                </a:extLst>
              </a:tr>
              <a:tr h="2220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 – Servicio de la Deuda Pública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17.695,6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17.695,6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17.695,6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17.695,6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76769"/>
                  </a:ext>
                </a:extLst>
              </a:tr>
              <a:tr h="347627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E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</a:t>
                      </a:r>
                      <a:r>
                        <a:rPr lang="es-ES" sz="11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ea typeface="+mn-ea"/>
                          <a:cs typeface="Montserrat" panose="020B0604020202020204" charset="0"/>
                          <a:sym typeface="Arial"/>
                        </a:rPr>
                        <a:t>Inversión – Fondos Especiales y Otros Recursos Tesoro </a:t>
                      </a:r>
                      <a:endParaRPr lang="es-CO" sz="1100" b="0" i="0" u="none" strike="noStrike" cap="non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ea typeface="+mn-ea"/>
                        <a:cs typeface="Montserrat" panose="020B0604020202020204" charset="0"/>
                        <a:sym typeface="Arial"/>
                      </a:endParaRP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957.718,9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450.679,9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176.908,9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172.541,8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507.038,9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85635"/>
                  </a:ext>
                </a:extLst>
              </a:tr>
              <a:tr h="3455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 Inversión – Recursos Crédito  Externo- BID</a:t>
                      </a:r>
                    </a:p>
                  </a:txBody>
                  <a:tcPr marL="8147" marR="8147" marT="81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190.972,9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59.261,7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16.796,9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16.752,6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131.711,2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66658"/>
                  </a:ext>
                </a:extLst>
              </a:tr>
              <a:tr h="1681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RAMA JUDICIAL</a:t>
                      </a:r>
                    </a:p>
                  </a:txBody>
                  <a:tcPr marL="8450" marR="8450" marT="84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9.215.078,9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5.836.098,1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63,3%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5.393.598,0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58,5%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5.375.669,7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58,3%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3.378.980,8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36,7%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0134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95140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1D2FD6F-3CAB-423F-853B-0A9398051C8F}"/>
              </a:ext>
            </a:extLst>
          </p:cNvPr>
          <p:cNvSpPr txBox="1"/>
          <p:nvPr/>
        </p:nvSpPr>
        <p:spPr>
          <a:xfrm>
            <a:off x="1984997" y="6247460"/>
            <a:ext cx="17871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800" b="1" dirty="0">
                <a:solidFill>
                  <a:srgbClr val="000000"/>
                </a:solidFill>
                <a:latin typeface="Montserrat" panose="020B0604020202020204" charset="0"/>
                <a:cs typeface="Montserrat" panose="020B0604020202020204" charset="0"/>
              </a:rPr>
              <a:t>Apr. Bloqueada : </a:t>
            </a:r>
            <a:r>
              <a:rPr lang="es-MX" sz="800" b="1" i="0" u="none" strike="noStrike" dirty="0">
                <a:solidFill>
                  <a:srgbClr val="000000"/>
                </a:solidFill>
                <a:effectLst/>
                <a:latin typeface="Montserrat" panose="020B0604020202020204" charset="0"/>
                <a:cs typeface="Montserrat" panose="020B0604020202020204" charset="0"/>
              </a:rPr>
              <a:t>497,475 </a:t>
            </a:r>
            <a:r>
              <a:rPr lang="es-MX" sz="800" b="1" dirty="0">
                <a:latin typeface="Montserrat" panose="020B0604020202020204" charset="0"/>
                <a:cs typeface="Montserrat" panose="020B0604020202020204" charset="0"/>
              </a:rPr>
              <a:t> </a:t>
            </a:r>
          </a:p>
        </p:txBody>
      </p:sp>
      <p:sp>
        <p:nvSpPr>
          <p:cNvPr id="8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 txBox="1">
            <a:spLocks/>
          </p:cNvSpPr>
          <p:nvPr/>
        </p:nvSpPr>
        <p:spPr>
          <a:xfrm>
            <a:off x="1188719" y="1217030"/>
            <a:ext cx="10293531" cy="507831"/>
          </a:xfrm>
          <a:prstGeom prst="rect">
            <a:avLst/>
          </a:prstGeom>
          <a:blipFill dpi="0" rotWithShape="1">
            <a:blip r:embed="rId2"/>
            <a:srcRect/>
            <a:stretch>
              <a:fillRect l="-40391" t="89157" r="12838" b="919"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0" i="0" kern="1200">
                <a:solidFill>
                  <a:srgbClr val="00ADEE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Ejecución Presupuestal  Acumulada a </a:t>
            </a:r>
            <a:r>
              <a:rPr lang="es-CO" sz="2000" b="1" dirty="0">
                <a:solidFill>
                  <a:schemeClr val="tx1"/>
                </a:solidFill>
                <a:highlight>
                  <a:srgbClr val="FFFF00"/>
                </a:highlight>
                <a:latin typeface="Montserrat Medium" panose="020B0604020202020204" charset="0"/>
                <a:cs typeface="Montserrat Medium" panose="020B0604020202020204" charset="0"/>
              </a:rPr>
              <a:t>Septiembre </a:t>
            </a:r>
            <a:r>
              <a:rPr lang="es-CO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de 2024 - Por Tipo de Gasto</a:t>
            </a:r>
          </a:p>
          <a:p>
            <a:pPr algn="ctr"/>
            <a:endParaRPr lang="es-CO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9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74765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Ejecucion Presupuestal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295140" y="613049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b="1" dirty="0">
              <a:latin typeface="Montserrat" panose="020B0604020202020204" charset="0"/>
              <a:cs typeface="Montserrat" panose="020B060402020202020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C823DA-B3E3-4E13-B38E-5D9C5A8B4E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4</a:t>
            </a:r>
          </a:p>
        </p:txBody>
      </p:sp>
      <p:sp>
        <p:nvSpPr>
          <p:cNvPr id="6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19" y="1244515"/>
            <a:ext cx="10293531" cy="507831"/>
          </a:xfrm>
        </p:spPr>
        <p:txBody>
          <a:bodyPr/>
          <a:lstStyle/>
          <a:p>
            <a:r>
              <a:rPr lang="es-CO" sz="2000" b="1" dirty="0">
                <a:solidFill>
                  <a:schemeClr val="tx1"/>
                </a:solidFill>
                <a:latin typeface="Montserrat Medium" panose="020B0604020202020204" charset="0"/>
                <a:cs typeface="Montserrat Medium" panose="020B0604020202020204" charset="0"/>
              </a:rPr>
              <a:t>Distribución Apropiación 2024 – Según Objeto de Gasto</a:t>
            </a:r>
            <a:endParaRPr lang="es-CO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B2C03C7-E5D6-468E-A87F-D08595448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448819"/>
              </p:ext>
            </p:extLst>
          </p:nvPr>
        </p:nvGraphicFramePr>
        <p:xfrm>
          <a:off x="3152094" y="2030981"/>
          <a:ext cx="512868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029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5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5657" y="1249007"/>
            <a:ext cx="1026700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Septiembre</a:t>
            </a:r>
            <a:r>
              <a:rPr lang="es-MX" sz="2000" b="1" dirty="0">
                <a:solidFill>
                  <a:schemeClr val="tx1"/>
                </a:solidFill>
              </a:rPr>
              <a:t> de  2024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8625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Ejecución Presupuestal</a:t>
            </a:r>
            <a:endParaRPr lang="es-CO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943708"/>
              </p:ext>
            </p:extLst>
          </p:nvPr>
        </p:nvGraphicFramePr>
        <p:xfrm>
          <a:off x="460990" y="2509438"/>
          <a:ext cx="10671607" cy="151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3296">
                  <a:extLst>
                    <a:ext uri="{9D8B030D-6E8A-4147-A177-3AD203B41FA5}">
                      <a16:colId xmlns:a16="http://schemas.microsoft.com/office/drawing/2014/main" val="412667528"/>
                    </a:ext>
                  </a:extLst>
                </a:gridCol>
                <a:gridCol w="1122984">
                  <a:extLst>
                    <a:ext uri="{9D8B030D-6E8A-4147-A177-3AD203B41FA5}">
                      <a16:colId xmlns:a16="http://schemas.microsoft.com/office/drawing/2014/main" val="385257334"/>
                    </a:ext>
                  </a:extLst>
                </a:gridCol>
                <a:gridCol w="1125890">
                  <a:extLst>
                    <a:ext uri="{9D8B030D-6E8A-4147-A177-3AD203B41FA5}">
                      <a16:colId xmlns:a16="http://schemas.microsoft.com/office/drawing/2014/main" val="2775451080"/>
                    </a:ext>
                  </a:extLst>
                </a:gridCol>
                <a:gridCol w="1092881">
                  <a:extLst>
                    <a:ext uri="{9D8B030D-6E8A-4147-A177-3AD203B41FA5}">
                      <a16:colId xmlns:a16="http://schemas.microsoft.com/office/drawing/2014/main" val="2753357679"/>
                    </a:ext>
                  </a:extLst>
                </a:gridCol>
                <a:gridCol w="1138447">
                  <a:extLst>
                    <a:ext uri="{9D8B030D-6E8A-4147-A177-3AD203B41FA5}">
                      <a16:colId xmlns:a16="http://schemas.microsoft.com/office/drawing/2014/main" val="697242030"/>
                    </a:ext>
                  </a:extLst>
                </a:gridCol>
                <a:gridCol w="1109399">
                  <a:extLst>
                    <a:ext uri="{9D8B030D-6E8A-4147-A177-3AD203B41FA5}">
                      <a16:colId xmlns:a16="http://schemas.microsoft.com/office/drawing/2014/main" val="2706109542"/>
                    </a:ext>
                  </a:extLst>
                </a:gridCol>
                <a:gridCol w="864785">
                  <a:extLst>
                    <a:ext uri="{9D8B030D-6E8A-4147-A177-3AD203B41FA5}">
                      <a16:colId xmlns:a16="http://schemas.microsoft.com/office/drawing/2014/main" val="4184186"/>
                    </a:ext>
                  </a:extLst>
                </a:gridCol>
                <a:gridCol w="733197">
                  <a:extLst>
                    <a:ext uri="{9D8B030D-6E8A-4147-A177-3AD203B41FA5}">
                      <a16:colId xmlns:a16="http://schemas.microsoft.com/office/drawing/2014/main" val="1738338918"/>
                    </a:ext>
                  </a:extLst>
                </a:gridCol>
                <a:gridCol w="1176284">
                  <a:extLst>
                    <a:ext uri="{9D8B030D-6E8A-4147-A177-3AD203B41FA5}">
                      <a16:colId xmlns:a16="http://schemas.microsoft.com/office/drawing/2014/main" val="4266169408"/>
                    </a:ext>
                  </a:extLst>
                </a:gridCol>
                <a:gridCol w="1174444">
                  <a:extLst>
                    <a:ext uri="{9D8B030D-6E8A-4147-A177-3AD203B41FA5}">
                      <a16:colId xmlns:a16="http://schemas.microsoft.com/office/drawing/2014/main" val="3374068752"/>
                    </a:ext>
                  </a:extLst>
                </a:gridCol>
              </a:tblGrid>
              <a:tr h="5554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</a:p>
                    <a:p>
                      <a:pPr algn="ctr" rtl="0" fontAlgn="b"/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</a:t>
                      </a:r>
                    </a:p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Vigente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por Comprometer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Comprometer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9128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1,085,521.09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856,550.84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78.9%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827,426.10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76.2%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815,629.42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75.1%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228,970.25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15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Seccionales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5,555,185.99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4,451,910.00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80.1%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4,354,770.52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78.4%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4,353,050.26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78.4%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1,103,275.99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19.9%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786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20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Bloqueados /Sin asignar</a:t>
                      </a:r>
                      <a:endParaRPr lang="es-CO" sz="1200" b="0" i="0" u="none" strike="noStrike" dirty="0">
                        <a:solidFill>
                          <a:schemeClr val="tx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1,407,984.41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0.00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0.00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0.00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0.0%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1,407,984.41</a:t>
                      </a:r>
                    </a:p>
                  </a:txBody>
                  <a:tcPr marL="6350" marR="6350" marT="635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100.0%</a:t>
                      </a:r>
                    </a:p>
                  </a:txBody>
                  <a:tcPr marL="6350" marR="6350" marT="635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93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</a:t>
                      </a:r>
                      <a:r>
                        <a:rPr lang="es-CO" sz="1200" b="1" u="sng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 </a:t>
                      </a:r>
                      <a:endParaRPr lang="es-CO" sz="1200" b="1" i="0" u="sng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8,048,691.50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5,308,460.84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66.0%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5,182,196.63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64.4%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5,168,679.68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64.2%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2,740,230.66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34.0%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15933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BF8B5CA-6740-4487-9A2C-B6DB35101C76}"/>
              </a:ext>
            </a:extLst>
          </p:cNvPr>
          <p:cNvSpPr txBox="1"/>
          <p:nvPr/>
        </p:nvSpPr>
        <p:spPr>
          <a:xfrm>
            <a:off x="282078" y="6124350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45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6</a:t>
            </a:r>
            <a:endParaRPr lang="es-CO" dirty="0"/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72156" y="1241494"/>
            <a:ext cx="10183610" cy="437532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Ejecucion Funcionamiento Nivel Central y Seccionales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Septiembre </a:t>
            </a:r>
            <a:r>
              <a:rPr lang="es-MX" sz="2000" b="1" dirty="0">
                <a:solidFill>
                  <a:schemeClr val="tx1"/>
                </a:solidFill>
              </a:rPr>
              <a:t> de 2024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1602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78577" y="6097327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794415"/>
              </p:ext>
            </p:extLst>
          </p:nvPr>
        </p:nvGraphicFramePr>
        <p:xfrm>
          <a:off x="1206976" y="1754448"/>
          <a:ext cx="9778048" cy="4508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6000">
                  <a:extLst>
                    <a:ext uri="{9D8B030D-6E8A-4147-A177-3AD203B41FA5}">
                      <a16:colId xmlns:a16="http://schemas.microsoft.com/office/drawing/2014/main" val="3200691835"/>
                    </a:ext>
                  </a:extLst>
                </a:gridCol>
                <a:gridCol w="1288954">
                  <a:extLst>
                    <a:ext uri="{9D8B030D-6E8A-4147-A177-3AD203B41FA5}">
                      <a16:colId xmlns:a16="http://schemas.microsoft.com/office/drawing/2014/main" val="2834301987"/>
                    </a:ext>
                  </a:extLst>
                </a:gridCol>
                <a:gridCol w="909091">
                  <a:extLst>
                    <a:ext uri="{9D8B030D-6E8A-4147-A177-3AD203B41FA5}">
                      <a16:colId xmlns:a16="http://schemas.microsoft.com/office/drawing/2014/main" val="589546572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047504635"/>
                    </a:ext>
                  </a:extLst>
                </a:gridCol>
                <a:gridCol w="744049">
                  <a:extLst>
                    <a:ext uri="{9D8B030D-6E8A-4147-A177-3AD203B41FA5}">
                      <a16:colId xmlns:a16="http://schemas.microsoft.com/office/drawing/2014/main" val="3109433410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810587988"/>
                    </a:ext>
                  </a:extLst>
                </a:gridCol>
                <a:gridCol w="744049">
                  <a:extLst>
                    <a:ext uri="{9D8B030D-6E8A-4147-A177-3AD203B41FA5}">
                      <a16:colId xmlns:a16="http://schemas.microsoft.com/office/drawing/2014/main" val="4231110714"/>
                    </a:ext>
                  </a:extLst>
                </a:gridCol>
                <a:gridCol w="957964">
                  <a:extLst>
                    <a:ext uri="{9D8B030D-6E8A-4147-A177-3AD203B41FA5}">
                      <a16:colId xmlns:a16="http://schemas.microsoft.com/office/drawing/2014/main" val="3383842504"/>
                    </a:ext>
                  </a:extLst>
                </a:gridCol>
                <a:gridCol w="821970">
                  <a:extLst>
                    <a:ext uri="{9D8B030D-6E8A-4147-A177-3AD203B41FA5}">
                      <a16:colId xmlns:a16="http://schemas.microsoft.com/office/drawing/2014/main" val="3320513915"/>
                    </a:ext>
                  </a:extLst>
                </a:gridCol>
                <a:gridCol w="880043">
                  <a:extLst>
                    <a:ext uri="{9D8B030D-6E8A-4147-A177-3AD203B41FA5}">
                      <a16:colId xmlns:a16="http://schemas.microsoft.com/office/drawing/2014/main" val="2582831171"/>
                    </a:ext>
                  </a:extLst>
                </a:gridCol>
              </a:tblGrid>
              <a:tr h="463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Apropiación. Vigente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compromisos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Obligaciones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pagos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Apropiación  por Comprometer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comprometer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8920" marR="8920" marT="892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20381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NIVEL CENTRAL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1,085,521.09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856,550.84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78.9%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827,426.10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76.2%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815,629.42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228,970.25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677544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ARMENIA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81,433.25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69,151.96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84.9%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67,995.82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83.5%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67,995.82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83.5%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12,281.30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907478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BARRANQUILLA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238,031.30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204,575.42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85.9%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201,865.26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84.8%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201,779.45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84.8%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33,455.88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96427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BOGOTA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799,795.21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613,054.75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76.7%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591,760.52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591,760.13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74.0%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186,740.47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16928"/>
                  </a:ext>
                </a:extLst>
              </a:tr>
              <a:tr h="9597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BUCARAMANGA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304,999.14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252,403.51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82.8%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248,069.33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81.3%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247,895.34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81.3%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52,595.63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48189"/>
                  </a:ext>
                </a:extLst>
              </a:tr>
              <a:tr h="10051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CALI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467,821.35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396,563.29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84.8%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388,819.34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388,692.66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71,258.06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32534"/>
                  </a:ext>
                </a:extLst>
              </a:tr>
              <a:tr h="13117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CARTAGENA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230,212.41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175,984.23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76.4%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173,120.50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75.2%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172,774.71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54,228.18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23.6%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92064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CUCUTA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207,031.50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174,398.32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84.2%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172,491.77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172,490.60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32,633.18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619295"/>
                  </a:ext>
                </a:extLst>
              </a:tr>
              <a:tr h="135164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CUNDINAMARCA - AMAZONAS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369,540.05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307,217.96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301,361.28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81.6%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301,346.77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81.5%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62,322.09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845588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IBAGUE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206,793.19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162,875.16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78.8%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160,126.17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77.4%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160,121.63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77.4%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43,918.03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688845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MANIZALES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146,905.73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123,559.68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121,059.43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82.4%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121,059.43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82.4%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23,346.05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451226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MEDELLIN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827,104.18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601,941.77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72.8%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584,098.65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70.6%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584,098.65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70.6%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225,162.41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27.2%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142838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MONTERIA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117,365.30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97,104.09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82.7%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94,538.22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80.6%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94,538.22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80.6%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20,261.21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75776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NEIVA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209,941.60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173,830.51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82.8%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172,109.03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82.0%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171,969.15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81.9%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36,111.09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39691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PASTO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219,444.86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182,017.30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82.9%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179,041.51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81.6%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179,029.66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81.6%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37,427.56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62733"/>
                  </a:ext>
                </a:extLst>
              </a:tr>
              <a:tr h="117566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PEREIRA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119,051.58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94,016.78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79.0%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92,219.16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77.5%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92,075.59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77.3%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25,034.79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11409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POPAYAN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132,858.23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112,816.87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84.9%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110,554.23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110,450.84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20,041.36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813221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QUIBDO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10,744.97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5,688.00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52.9%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5,188.71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48.3%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5,187.22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48.3%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5,056.97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47.1%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722908"/>
                  </a:ext>
                </a:extLst>
              </a:tr>
              <a:tr h="117565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RIOHACHA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62,851.59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44,123.38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70.2%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43,414.76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43,414.76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18,728.21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29.8%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41689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SANTAMARTA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132,227.19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112,542.06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85.1%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110,144.50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110,144.50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83.3%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19,685.13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14.9%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092361"/>
                  </a:ext>
                </a:extLst>
              </a:tr>
              <a:tr h="10450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SINCELEJO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92,680.85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75,529.44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81.5%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73,491.36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79.3%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73,421.06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79.2%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17,151.40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18.5%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06438"/>
                  </a:ext>
                </a:extLst>
              </a:tr>
              <a:tr h="122101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TUNJA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282,903.38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226,235.97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80.0%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222,680.31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78.7%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222,321.73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78.6%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56,667.41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20.0%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46621"/>
                  </a:ext>
                </a:extLst>
              </a:tr>
              <a:tr h="13062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VALLEDUPAR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135,130.31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115,096.83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85.2%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111,639.36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82.6%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111,519.36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82.5%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20,033.48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530607"/>
                  </a:ext>
                </a:extLst>
              </a:tr>
              <a:tr h="130628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VILLAVICENCIO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160,318.82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131,182.73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81.8%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128,981.28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80.5%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128,962.98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80.4%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29,136.09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18.2%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20917"/>
                  </a:ext>
                </a:extLst>
              </a:tr>
              <a:tr h="106600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Bloqueados /Sin asignar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1,407,984.41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0.00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0.0%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1,407,984.41</a:t>
                      </a: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100.0%</a:t>
                      </a:r>
                    </a:p>
                  </a:txBody>
                  <a:tcPr marL="6350" marR="6350" marT="635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112472"/>
                  </a:ext>
                </a:extLst>
              </a:tr>
              <a:tr h="252863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8,048,691.50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5,308,460.84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66.0%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5,182,196.63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64.4%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5,168,679.68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64.2%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2,740,230.66</a:t>
                      </a: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34.0%</a:t>
                      </a: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413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74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7</a:t>
            </a:r>
          </a:p>
        </p:txBody>
      </p:sp>
      <p:sp>
        <p:nvSpPr>
          <p:cNvPr id="25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8720" y="1285819"/>
            <a:ext cx="10262252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Inversión Nivel Central y Seccionales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Septiembre</a:t>
            </a:r>
            <a:r>
              <a:rPr lang="es-MX" sz="2000" b="1" dirty="0">
                <a:solidFill>
                  <a:schemeClr val="tx1"/>
                </a:solidFill>
              </a:rPr>
              <a:t>  de  2024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67461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295141" y="6123186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latin typeface="Montserrat" panose="020B0604020202020204" charset="0"/>
                <a:ea typeface="Times New Roman" panose="02020603050405020304" pitchFamily="18" charset="0"/>
                <a:cs typeface="Montserrat" panose="020B0604020202020204" charset="0"/>
              </a:rPr>
              <a:t>Cifras en millones de pesos</a:t>
            </a:r>
            <a:endParaRPr lang="es-CO" sz="800" b="1" dirty="0">
              <a:latin typeface="Montserrat" panose="020B0604020202020204" charset="0"/>
              <a:ea typeface="Times New Roman" panose="02020603050405020304" pitchFamily="18" charset="0"/>
              <a:cs typeface="Montserrat" panose="020B0604020202020204" charset="0"/>
            </a:endParaRPr>
          </a:p>
          <a:p>
            <a:endParaRPr lang="es-CO" sz="800" dirty="0">
              <a:latin typeface="Montserrat" panose="020B0604020202020204" charset="0"/>
              <a:cs typeface="Montserrat" panose="020B060402020202020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9B38837-6312-4AF7-B500-4E13C6102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271904"/>
              </p:ext>
            </p:extLst>
          </p:nvPr>
        </p:nvGraphicFramePr>
        <p:xfrm>
          <a:off x="1005361" y="2825356"/>
          <a:ext cx="9928134" cy="1811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1334">
                  <a:extLst>
                    <a:ext uri="{9D8B030D-6E8A-4147-A177-3AD203B41FA5}">
                      <a16:colId xmlns:a16="http://schemas.microsoft.com/office/drawing/2014/main" val="2822580365"/>
                    </a:ext>
                  </a:extLst>
                </a:gridCol>
                <a:gridCol w="992777">
                  <a:extLst>
                    <a:ext uri="{9D8B030D-6E8A-4147-A177-3AD203B41FA5}">
                      <a16:colId xmlns:a16="http://schemas.microsoft.com/office/drawing/2014/main" val="739564085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1876252323"/>
                    </a:ext>
                  </a:extLst>
                </a:gridCol>
                <a:gridCol w="1317534">
                  <a:extLst>
                    <a:ext uri="{9D8B030D-6E8A-4147-A177-3AD203B41FA5}">
                      <a16:colId xmlns:a16="http://schemas.microsoft.com/office/drawing/2014/main" val="3934709197"/>
                    </a:ext>
                  </a:extLst>
                </a:gridCol>
                <a:gridCol w="916214">
                  <a:extLst>
                    <a:ext uri="{9D8B030D-6E8A-4147-A177-3AD203B41FA5}">
                      <a16:colId xmlns:a16="http://schemas.microsoft.com/office/drawing/2014/main" val="3291076208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22100544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val="279205852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1285260640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2526793878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1324066737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Apr. Vigente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Obligación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efectiva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pagos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ejecutar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ejecutar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4753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</a:t>
                      </a:r>
                      <a:endParaRPr lang="es-MX" sz="12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695.663,9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340.070,3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48,9%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157.504,1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153.330,5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355.593,6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51,1%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3320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BID</a:t>
                      </a:r>
                      <a:endParaRPr lang="es-MX" sz="12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190.972,9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59.261,7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16.796,9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16.752,6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131.711,2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69,0%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79496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Seccionales</a:t>
                      </a:r>
                      <a:endParaRPr lang="es-MX" sz="12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262.055,0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110.609,7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42,2%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19.404,9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19.211,3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151.445,3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57,8%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503948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Sin asignar</a:t>
                      </a:r>
                      <a:endParaRPr lang="es-MX" sz="12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92908"/>
                  </a:ext>
                </a:extLst>
              </a:tr>
              <a:tr h="25112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350" marR="6350" marT="6350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1.148.691,8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509.941,6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44,4%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193.705,8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189.294,4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638.750,2</a:t>
                      </a:r>
                    </a:p>
                  </a:txBody>
                  <a:tcPr marL="9525" marR="9525" marT="952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55,6%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73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77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51548C30-4B09-634E-A0D5-A759B9421A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8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093904-2948-328F-A5CD-4F1733E846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9168" y="6440773"/>
            <a:ext cx="4942832" cy="234780"/>
          </a:xfrm>
        </p:spPr>
        <p:txBody>
          <a:bodyPr/>
          <a:lstStyle/>
          <a:p>
            <a:r>
              <a:rPr lang="es-MX" dirty="0"/>
              <a:t>Unidad de Presupuesto / Ejecución Presupuestal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1182400" y="6209941"/>
            <a:ext cx="178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b="1" dirty="0">
                <a:solidFill>
                  <a:srgbClr val="000000"/>
                </a:solidFill>
                <a:ea typeface="Times New Roman" panose="02020603050405020304" pitchFamily="18" charset="0"/>
              </a:rPr>
              <a:t>Fuente SIIF </a:t>
            </a:r>
          </a:p>
          <a:p>
            <a:r>
              <a:rPr lang="es-CO" sz="800" b="1" dirty="0">
                <a:solidFill>
                  <a:srgbClr val="000000"/>
                </a:solidFill>
                <a:ea typeface="Times New Roman" panose="02020603050405020304" pitchFamily="18" charset="0"/>
              </a:rPr>
              <a:t>Cifras en millones de pesos</a:t>
            </a:r>
            <a:endParaRPr lang="es-CO" sz="800" b="1" dirty="0">
              <a:ea typeface="Times New Roman" panose="02020603050405020304" pitchFamily="18" charset="0"/>
            </a:endParaRPr>
          </a:p>
          <a:p>
            <a:endParaRPr lang="es-CO" sz="8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22522"/>
              </p:ext>
            </p:extLst>
          </p:nvPr>
        </p:nvGraphicFramePr>
        <p:xfrm>
          <a:off x="559294" y="2055733"/>
          <a:ext cx="10639600" cy="3821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8606">
                  <a:extLst>
                    <a:ext uri="{9D8B030D-6E8A-4147-A177-3AD203B41FA5}">
                      <a16:colId xmlns:a16="http://schemas.microsoft.com/office/drawing/2014/main" val="3265057757"/>
                    </a:ext>
                  </a:extLst>
                </a:gridCol>
                <a:gridCol w="1881721">
                  <a:extLst>
                    <a:ext uri="{9D8B030D-6E8A-4147-A177-3AD203B41FA5}">
                      <a16:colId xmlns:a16="http://schemas.microsoft.com/office/drawing/2014/main" val="1630937510"/>
                    </a:ext>
                  </a:extLst>
                </a:gridCol>
                <a:gridCol w="1037256">
                  <a:extLst>
                    <a:ext uri="{9D8B030D-6E8A-4147-A177-3AD203B41FA5}">
                      <a16:colId xmlns:a16="http://schemas.microsoft.com/office/drawing/2014/main" val="31406728"/>
                    </a:ext>
                  </a:extLst>
                </a:gridCol>
                <a:gridCol w="733737">
                  <a:extLst>
                    <a:ext uri="{9D8B030D-6E8A-4147-A177-3AD203B41FA5}">
                      <a16:colId xmlns:a16="http://schemas.microsoft.com/office/drawing/2014/main" val="1653796934"/>
                    </a:ext>
                  </a:extLst>
                </a:gridCol>
                <a:gridCol w="705876">
                  <a:extLst>
                    <a:ext uri="{9D8B030D-6E8A-4147-A177-3AD203B41FA5}">
                      <a16:colId xmlns:a16="http://schemas.microsoft.com/office/drawing/2014/main" val="2811487995"/>
                    </a:ext>
                  </a:extLst>
                </a:gridCol>
                <a:gridCol w="592177">
                  <a:extLst>
                    <a:ext uri="{9D8B030D-6E8A-4147-A177-3AD203B41FA5}">
                      <a16:colId xmlns:a16="http://schemas.microsoft.com/office/drawing/2014/main" val="3570263840"/>
                    </a:ext>
                  </a:extLst>
                </a:gridCol>
                <a:gridCol w="583836">
                  <a:extLst>
                    <a:ext uri="{9D8B030D-6E8A-4147-A177-3AD203B41FA5}">
                      <a16:colId xmlns:a16="http://schemas.microsoft.com/office/drawing/2014/main" val="4218869863"/>
                    </a:ext>
                  </a:extLst>
                </a:gridCol>
                <a:gridCol w="570542">
                  <a:extLst>
                    <a:ext uri="{9D8B030D-6E8A-4147-A177-3AD203B41FA5}">
                      <a16:colId xmlns:a16="http://schemas.microsoft.com/office/drawing/2014/main" val="1884076416"/>
                    </a:ext>
                  </a:extLst>
                </a:gridCol>
                <a:gridCol w="616880">
                  <a:extLst>
                    <a:ext uri="{9D8B030D-6E8A-4147-A177-3AD203B41FA5}">
                      <a16:colId xmlns:a16="http://schemas.microsoft.com/office/drawing/2014/main" val="1226139622"/>
                    </a:ext>
                  </a:extLst>
                </a:gridCol>
                <a:gridCol w="388936">
                  <a:extLst>
                    <a:ext uri="{9D8B030D-6E8A-4147-A177-3AD203B41FA5}">
                      <a16:colId xmlns:a16="http://schemas.microsoft.com/office/drawing/2014/main" val="2777358461"/>
                    </a:ext>
                  </a:extLst>
                </a:gridCol>
                <a:gridCol w="624888">
                  <a:extLst>
                    <a:ext uri="{9D8B030D-6E8A-4147-A177-3AD203B41FA5}">
                      <a16:colId xmlns:a16="http://schemas.microsoft.com/office/drawing/2014/main" val="2004647393"/>
                    </a:ext>
                  </a:extLst>
                </a:gridCol>
                <a:gridCol w="483476">
                  <a:extLst>
                    <a:ext uri="{9D8B030D-6E8A-4147-A177-3AD203B41FA5}">
                      <a16:colId xmlns:a16="http://schemas.microsoft.com/office/drawing/2014/main" val="1069815034"/>
                    </a:ext>
                  </a:extLst>
                </a:gridCol>
                <a:gridCol w="559741">
                  <a:extLst>
                    <a:ext uri="{9D8B030D-6E8A-4147-A177-3AD203B41FA5}">
                      <a16:colId xmlns:a16="http://schemas.microsoft.com/office/drawing/2014/main" val="3633625489"/>
                    </a:ext>
                  </a:extLst>
                </a:gridCol>
                <a:gridCol w="751928">
                  <a:extLst>
                    <a:ext uri="{9D8B030D-6E8A-4147-A177-3AD203B41FA5}">
                      <a16:colId xmlns:a16="http://schemas.microsoft.com/office/drawing/2014/main" val="1952112601"/>
                    </a:ext>
                  </a:extLst>
                </a:gridCol>
              </a:tblGrid>
              <a:tr h="444633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DEPENDENCIA EJECCUTORA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PROYECTO 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NIVEL CENTRAL Y SECCIONALES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APR. VIGENTE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COMPROMISO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COMPROMISO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OBLIGACION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EFECTIVA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PAGOS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EJECUCIÓN NIVEL PAGOS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 POR EJECUTAR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% POR EJECUTAR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Saldos por ejecutar en Seccionales</a:t>
                      </a:r>
                      <a:endParaRPr lang="es-MX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Saldos por ejecutar NC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963510"/>
                  </a:ext>
                </a:extLst>
              </a:tr>
              <a:tr h="233281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URNA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FORTALECIMIENTO DE LA UNIDAD DE REGISTRO NACIONAL DE ABOGADOS Y AUXILIARES DE LA JUSTICIA, SISTEMAS DE CONTROL E INFORMACIÓN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C-2701-0800-21-20111D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12.253,4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11.651,1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95,1%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9.287,1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9.287,1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75,8%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602,4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602,4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51356"/>
                  </a:ext>
                </a:extLst>
              </a:tr>
              <a:tr h="19655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CONSTRUCCIÓN Y DOTACIÓN DEL PALACIO DE JUSTICIA DE   MEDELLÍN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C-2701-0800-23-20111D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37.100,0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807319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INFRAESTRUCTURA- UND INFRAEST.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CONSTRUCCIÓN Y DOTACIÓN DE INFRAESTRUCTURA FÍSICA ASOCIADA A LA PRESTACIÓN DEL SERVICIO DE JUSTICIA A NIVEL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C-2701-0800-25-20111D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32.332,0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28.057,4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86,8%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2.207,8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1.681,2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4.274,6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4.274,6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573559"/>
                  </a:ext>
                </a:extLst>
              </a:tr>
              <a:tr h="376015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ESCUELA JUDICIAL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FORMACIÓN Y CAPACITACIÓN EN COMPETENCIAS JUDICIALES Y ORGANIZACIONALES A LOS FUNCIONARIOS, EMPLEADOS, PERSONAL ADMINISTRATIVO DE LA RAMA JUDICIAL, JUECES DE PAZ Y AUTORIDADES INDÍGENAS A NIVEL  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C-2701-0800-29-20111D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4.196,3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40979"/>
                  </a:ext>
                </a:extLst>
              </a:tr>
              <a:tr h="239282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TRANSFORMACIÓN DIGITAL E INFORMATICA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TRANSFORMACIÓN DIGITAL DE LA RAMA JUDICIAL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C-2701-0800-36-20111A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115.470,6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115.095,8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99,7%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79.374,0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68,7%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76.142,8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65,9%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374,8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374,8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11812"/>
                  </a:ext>
                </a:extLst>
              </a:tr>
              <a:tr h="240279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GPE DE INFRAEST.- UND INFRAEST. - ADTIVA - OSEG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MODERNIZACIÓN DE LA INFRAESTRUCTURA FÍSICA DE LA RAMA JUDICIAL COMO INSTRUMENTO ESTRATÉGICO DE ACCESO A LA JUSTICIA A NIVEL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C-2701-0800-37-20111D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330.537,6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70.261,6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21,3%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8.044,2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7.841,0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260.275,9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78,7%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66.038,9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194.237,0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225122"/>
                  </a:ext>
                </a:extLst>
              </a:tr>
              <a:tr h="31818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ANALISIS Y DESARROLLO ESTADISTICO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FORTALECIMIENTO DEL SISTEMA DE GOBIERNO BASADO EN EVIDENCIA PARA UNA GOBERNANZA CONFIABLE Y GERENCIAL DE LA RAMA JUDICIAL A NIVEL  NACIONAL</a:t>
                      </a:r>
                      <a:endParaRPr lang="es-MX" sz="400" b="0" i="0" u="none" strike="noStrike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C-2701-0800-38-20111D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8.600,0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1.225,2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7.374,8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85,8%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7.374,8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911768"/>
                  </a:ext>
                </a:extLst>
              </a:tr>
              <a:tr h="316194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UND RRRHH - CARRERA JUDICIAL - ESCUELA JUDICIAL - OSEG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MEJORAMIENTO DE LA GESTIÓN DEL TALENTO HUMANO PARA FORTALECER LA INTEGRIDAD, EL CONOCIMIENTO, EL BIENESTAR Y LA SEGURIDAD A NIVEL 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C-2701-0800-39-20111D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85.454,3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56.784,8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66,5%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14.095,9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14.073,0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28.669,5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33,5%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6.687,5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21.982,0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874592"/>
                  </a:ext>
                </a:extLst>
              </a:tr>
              <a:tr h="273466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UNIDAD DE TRANSF. DIGITAL E INFORMATICA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FORTALECIMIENTO DE LOS SERVICIOS DIGITALES Y DE TECNOLOGÍA PARA LA TRANSFORMACIÓN DIGITAL DE LA RAMA JUDICIAL A NIVEL 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C-2701-0800-40-20111A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315.714,7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124.384,7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39,4%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62.627,2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62.568,2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191.330,0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60,6%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77.817,3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113.512,7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14719"/>
                  </a:ext>
                </a:extLst>
              </a:tr>
              <a:tr h="311601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CENTRO DE DOCUMENTACION - OFICINA DE COMUNICACIONES Y UDAE</a:t>
                      </a:r>
                      <a:endParaRPr lang="es-MX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FORTALECIMIENTO DE MECANISMOS DE JUSTICIA ABIERTA Y GESTIÓN DE LA CALIDAD – SIGCMA- DE LA RAMA JUDICIAL A NIVEL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C-2701-0800-41-20111D</a:t>
                      </a:r>
                      <a:endParaRPr lang="es-CO" sz="6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16.060,0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6.119,3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38,1%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1.272,8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948,5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9.940,7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61,9%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901,7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9.039,0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46688"/>
                  </a:ext>
                </a:extLst>
              </a:tr>
              <a:tr h="151402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BID</a:t>
                      </a:r>
                      <a:endParaRPr lang="es-CO" sz="600" b="0" i="0" u="none" strike="noStrike" dirty="0">
                        <a:solidFill>
                          <a:srgbClr val="FF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4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TRANSFORMACIÓN DIGITAL DE LA RAMA JUDICIAL NACIONAL</a:t>
                      </a:r>
                      <a:endParaRPr lang="es-MX" sz="400" b="0" i="0" u="none" strike="noStrike" dirty="0"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u="none" strike="noStrike" dirty="0"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BID</a:t>
                      </a:r>
                      <a:endParaRPr lang="es-CO" sz="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190.972,9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59.261,7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31,0%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16.796,9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16.752,6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8,8%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131.711,2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0000"/>
                          </a:solidFill>
                          <a:effectLst/>
                          <a:latin typeface="Montserrat" panose="00000500000000000000" pitchFamily="2" charset="0"/>
                        </a:rPr>
                        <a:t>69,0%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</a:rPr>
                        <a:t>131.711,2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41764"/>
                  </a:ext>
                </a:extLst>
              </a:tr>
              <a:tr h="28239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es-CO" sz="6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u="none" strike="noStrike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 </a:t>
                      </a:r>
                      <a:endParaRPr lang="es-CO" sz="600" b="1" i="0" u="none" strike="noStrike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b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600" b="1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B0604020202020204" charset="0"/>
                          <a:cs typeface="Montserrat" panose="020B0604020202020204" charset="0"/>
                        </a:rPr>
                        <a:t>TOTAL GENERAL</a:t>
                      </a:r>
                      <a:endParaRPr lang="es-CO" sz="600" b="1" i="0" u="none" strike="noStrike" dirty="0">
                        <a:solidFill>
                          <a:schemeClr val="bg1"/>
                        </a:solidFill>
                        <a:effectLst/>
                        <a:latin typeface="Montserrat" panose="020B0604020202020204" charset="0"/>
                        <a:cs typeface="Montserrat" panose="020B0604020202020204" charset="0"/>
                      </a:endParaRPr>
                    </a:p>
                  </a:txBody>
                  <a:tcPr marL="6695" marR="6695" marT="669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1.148.691,8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509.941,6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44,4%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193.705,8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189.294,4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638.750,2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55,6%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151.445,3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</a:rPr>
                        <a:t>487.304,9</a:t>
                      </a:r>
                    </a:p>
                  </a:txBody>
                  <a:tcPr marL="9525" marR="9525" marT="9525" marB="0" anchor="ctr">
                    <a:solidFill>
                      <a:srgbClr val="1E3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94668"/>
                  </a:ext>
                </a:extLst>
              </a:tr>
            </a:tbl>
          </a:graphicData>
        </a:graphic>
      </p:graphicFrame>
      <p:sp>
        <p:nvSpPr>
          <p:cNvPr id="13" name="Marcador de contenido 24">
            <a:extLst>
              <a:ext uri="{FF2B5EF4-FFF2-40B4-BE49-F238E27FC236}">
                <a16:creationId xmlns:a16="http://schemas.microsoft.com/office/drawing/2014/main" id="{773FA131-7E85-4A95-2792-6DAAAB8980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2399" y="1116373"/>
            <a:ext cx="10269703" cy="507831"/>
          </a:xfrm>
        </p:spPr>
        <p:txBody>
          <a:bodyPr/>
          <a:lstStyle/>
          <a:p>
            <a:r>
              <a:rPr lang="es-MX" sz="2000" b="1" dirty="0">
                <a:solidFill>
                  <a:schemeClr val="tx1"/>
                </a:solidFill>
              </a:rPr>
              <a:t>Ejecución Proyectos de Inversión a </a:t>
            </a:r>
            <a:r>
              <a:rPr lang="es-MX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Septiembre</a:t>
            </a:r>
            <a:r>
              <a:rPr lang="es-MX" sz="2000" b="1" dirty="0">
                <a:solidFill>
                  <a:schemeClr val="tx1"/>
                </a:solidFill>
              </a:rPr>
              <a:t>  de  2024</a:t>
            </a:r>
            <a:endParaRPr lang="es-C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57239"/>
      </p:ext>
    </p:extLst>
  </p:cSld>
  <p:clrMapOvr>
    <a:masterClrMapping/>
  </p:clrMapOvr>
</p:sld>
</file>

<file path=ppt/theme/theme1.xml><?xml version="1.0" encoding="utf-8"?>
<a:theme xmlns:a="http://schemas.openxmlformats.org/drawingml/2006/main" name="RAMA JUD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MA JUDICIAL" id="{A537A6A8-A6C1-4C15-A47A-F92678E4C83A}" vid="{22E0BF93-5FA2-4EF1-9759-AD2A2A8714B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5061E6275D4C4BB33B2BD4A91C79C2" ma:contentTypeVersion="14" ma:contentTypeDescription="Crear nuevo documento." ma:contentTypeScope="" ma:versionID="90bac4ab7d55814a8b9773bf0ece79c3">
  <xsd:schema xmlns:xsd="http://www.w3.org/2001/XMLSchema" xmlns:xs="http://www.w3.org/2001/XMLSchema" xmlns:p="http://schemas.microsoft.com/office/2006/metadata/properties" xmlns:ns3="fbf56f25-cbbb-4cbe-ae8a-427ea759e049" xmlns:ns4="28603d8a-9efa-47f7-9310-b65af995be84" targetNamespace="http://schemas.microsoft.com/office/2006/metadata/properties" ma:root="true" ma:fieldsID="be428834057d07684b67780596c67a61" ns3:_="" ns4:_="">
    <xsd:import namespace="fbf56f25-cbbb-4cbe-ae8a-427ea759e049"/>
    <xsd:import namespace="28603d8a-9efa-47f7-9310-b65af995be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56f25-cbbb-4cbe-ae8a-427ea759e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03d8a-9efa-47f7-9310-b65af995be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f56f25-cbbb-4cbe-ae8a-427ea759e049" xsi:nil="true"/>
  </documentManagement>
</p:properties>
</file>

<file path=customXml/itemProps1.xml><?xml version="1.0" encoding="utf-8"?>
<ds:datastoreItem xmlns:ds="http://schemas.openxmlformats.org/officeDocument/2006/customXml" ds:itemID="{0257436A-808B-4DC6-9FB3-EB6A7D463E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56f25-cbbb-4cbe-ae8a-427ea759e049"/>
    <ds:schemaRef ds:uri="28603d8a-9efa-47f7-9310-b65af995be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F0B908-31D0-409D-97E6-A767397F4C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FC8DA5-2E41-45E5-9502-5D149498A042}">
  <ds:schemaRefs>
    <ds:schemaRef ds:uri="http://schemas.microsoft.com/office/2006/documentManagement/types"/>
    <ds:schemaRef ds:uri="http://schemas.openxmlformats.org/package/2006/metadata/core-properties"/>
    <ds:schemaRef ds:uri="fbf56f25-cbbb-4cbe-ae8a-427ea759e049"/>
    <ds:schemaRef ds:uri="http://purl.org/dc/dcmitype/"/>
    <ds:schemaRef ds:uri="http://schemas.microsoft.com/office/infopath/2007/PartnerControls"/>
    <ds:schemaRef ds:uri="http://purl.org/dc/elements/1.1/"/>
    <ds:schemaRef ds:uri="28603d8a-9efa-47f7-9310-b65af995be84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10326</TotalTime>
  <Words>2456</Words>
  <Application>Microsoft Office PowerPoint</Application>
  <PresentationFormat>Panorámica</PresentationFormat>
  <Paragraphs>1246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Times New Roman</vt:lpstr>
      <vt:lpstr>Arial Narrow</vt:lpstr>
      <vt:lpstr>Montserrat Medium</vt:lpstr>
      <vt:lpstr>Montserrat SemiBold</vt:lpstr>
      <vt:lpstr>Calibri Light</vt:lpstr>
      <vt:lpstr>Arial</vt:lpstr>
      <vt:lpstr>Montserrat Light</vt:lpstr>
      <vt:lpstr>Montserrat</vt:lpstr>
      <vt:lpstr>Trebuchet MS</vt:lpstr>
      <vt:lpstr>Calibri</vt:lpstr>
      <vt:lpstr>RAMA JUDICIAL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Carlos Adolfo Venegas Betancourt</dc:creator>
  <cp:keywords/>
  <dc:description/>
  <cp:lastModifiedBy>Yilber  Amado Gutierrez</cp:lastModifiedBy>
  <cp:revision>718</cp:revision>
  <cp:lastPrinted>2024-09-02T22:27:36Z</cp:lastPrinted>
  <dcterms:created xsi:type="dcterms:W3CDTF">2022-07-27T10:12:18Z</dcterms:created>
  <dcterms:modified xsi:type="dcterms:W3CDTF">2024-10-03T15:38:17Z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0x010100AA5061E6275D4C4BB33B2BD4A91C79C2</vt:lpwstr>
  </property>
</Properties>
</file>