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4.xml" ContentType="application/vnd.openxmlformats-officedocument.drawingml.chartshape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80" r:id="rId3"/>
    <p:sldId id="257" r:id="rId4"/>
    <p:sldId id="261" r:id="rId5"/>
    <p:sldId id="262" r:id="rId6"/>
    <p:sldId id="264" r:id="rId7"/>
    <p:sldId id="263" r:id="rId8"/>
    <p:sldId id="266" r:id="rId9"/>
    <p:sldId id="267" r:id="rId10"/>
    <p:sldId id="265" r:id="rId11"/>
    <p:sldId id="278" r:id="rId12"/>
    <p:sldId id="269" r:id="rId13"/>
    <p:sldId id="270" r:id="rId14"/>
    <p:sldId id="272" r:id="rId15"/>
    <p:sldId id="275" r:id="rId16"/>
    <p:sldId id="274" r:id="rId17"/>
    <p:sldId id="276" r:id="rId18"/>
    <p:sldId id="277" r:id="rId19"/>
  </p:sldIdLst>
  <p:sldSz cx="9144000" cy="6858000" type="screen4x3"/>
  <p:notesSz cx="700405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9" roundtripDataSignature="AMtx7mh6OQzfeJT1/OdyAUF6OlLApvLc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2E20BB1-03CC-48C7-90E0-667C90D3F858}">
  <a:tblStyle styleId="{92E20BB1-03CC-48C7-90E0-667C90D3F85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0" autoAdjust="0"/>
    <p:restoredTop sz="94660"/>
  </p:normalViewPr>
  <p:slideViewPr>
    <p:cSldViewPr snapToGrid="0">
      <p:cViewPr varScale="1">
        <p:scale>
          <a:sx n="90" d="100"/>
          <a:sy n="90" d="100"/>
        </p:scale>
        <p:origin x="81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Informe%20ejecucion%20noviembre%202022\1.%20Reporte%20ejecucion%20al%2030%20de%20Noviembre%20de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Informe%20octubre%202022\Informe%20ejecucion%20noviembre%202022\1.%20Reporte%20ejecucion%20al%2030%20de%20Noviembre%20de%202022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Informe%20ejecucion%20noviembre%202022\1.%20Reporte%20ejecucion%20al%2030%20de%20Noviembre%20de%20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Informe%20octubre%202022\Informe%20ejecucion%20noviembre%202022\1.%20Reporte%20ejecucion%20al%2030%20de%20Noviembre%20de%202022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Informe%20octubre%202022\Informe%20ejecucion%20noviembre%202022\1.%20Reporte%20ejecucion%20al%2030%20de%20Noviembre%20de%20202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Informe%20octubre%202022\Informe%20ejecucion%20noviembre%202022\Ejecucion%20Mensualizada%20reserva%202021%20%20en%202022%20(Recuperado)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s-CO" sz="1400" b="1" dirty="0"/>
              <a:t>Presupuesto Rama</a:t>
            </a:r>
            <a:r>
              <a:rPr lang="es-CO" sz="1400" b="1" baseline="0" dirty="0"/>
              <a:t> Judicial 2022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>
                <a:solidFill>
                  <a:srgbClr val="000000">
                    <a:lumMod val="65000"/>
                    <a:lumOff val="35000"/>
                  </a:srgbClr>
                </a:solidFill>
              </a:defRPr>
            </a:pPr>
            <a:r>
              <a:rPr lang="es-ES" sz="1400" b="1" baseline="0" dirty="0"/>
              <a:t>Total: $</a:t>
            </a:r>
            <a:r>
              <a:rPr lang="es-CO" sz="1400" b="1" i="0" dirty="0">
                <a:effectLst/>
              </a:rPr>
              <a:t>6.097.934,9</a:t>
            </a:r>
            <a:endParaRPr lang="es-CO" sz="1400" b="1" dirty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>
                <a:solidFill>
                  <a:srgbClr val="000000">
                    <a:lumMod val="65000"/>
                    <a:lumOff val="35000"/>
                  </a:srgbClr>
                </a:solidFill>
              </a:defRPr>
            </a:pPr>
            <a:endParaRPr lang="es-CO" sz="14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1" i="0" u="none" strike="noStrike" kern="1200" spc="0" baseline="0">
              <a:solidFill>
                <a:srgbClr val="000000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EDB-4347-A6E5-03729241949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EDB-4347-A6E5-03729241949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EDB-4347-A6E5-037292419492}"/>
              </c:ext>
            </c:extLst>
          </c:dPt>
          <c:dLbls>
            <c:dLbl>
              <c:idx val="0"/>
              <c:layout>
                <c:manualLayout>
                  <c:x val="-0.12477884612384796"/>
                  <c:y val="-0.2945451769218784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000" b="1" baseline="0" dirty="0" err="1"/>
                      <a:t>Funcionamiento</a:t>
                    </a:r>
                    <a:r>
                      <a:rPr lang="en-US" sz="1000" b="1" baseline="0" dirty="0"/>
                      <a:t> </a:t>
                    </a:r>
                    <a:fld id="{4DE3C523-68D6-45E7-8942-1F98E19D1692}" type="VALUE">
                      <a:rPr lang="en-US" sz="1000" b="1" baseline="0" dirty="0"/>
                      <a:pPr>
                        <a:defRPr sz="1000" b="1"/>
                      </a:pPr>
                      <a:t>[VALOR]</a:t>
                    </a:fld>
                    <a:endParaRPr lang="en-US" sz="1000" b="1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EDB-4347-A6E5-037292419492}"/>
                </c:ext>
              </c:extLst>
            </c:dLbl>
            <c:dLbl>
              <c:idx val="1"/>
              <c:layout>
                <c:manualLayout>
                  <c:x val="-0.11199177320208528"/>
                  <c:y val="9.558002687218664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EDB-4347-A6E5-037292419492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000" b="1" baseline="0"/>
                      <a:t>Inversion</a:t>
                    </a:r>
                  </a:p>
                  <a:p>
                    <a:pPr>
                      <a:defRPr sz="1000" b="1"/>
                    </a:pPr>
                    <a:r>
                      <a:rPr lang="en-US" sz="1000" b="1" baseline="0"/>
                      <a:t>| </a:t>
                    </a:r>
                    <a:fld id="{235DE784-4773-4911-8AD7-440B9EC8DD17}" type="VALUE">
                      <a:rPr lang="en-US" sz="1000" b="1" baseline="0"/>
                      <a:pPr>
                        <a:defRPr sz="1000" b="1"/>
                      </a:pPr>
                      <a:t>[VALOR]</a:t>
                    </a:fld>
                    <a:endParaRPr lang="en-US" sz="1000" b="1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EDB-4347-A6E5-0372924194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'concepto '!$A$50:$A$52</c:f>
              <c:strCache>
                <c:ptCount val="3"/>
                <c:pt idx="0">
                  <c:v>Subtotal Gastos De Funcionamiento </c:v>
                </c:pt>
                <c:pt idx="1">
                  <c:v>B - Fondo de Contingencias (Deuda Publica)</c:v>
                </c:pt>
                <c:pt idx="2">
                  <c:v>C- Gastos De Inversión </c:v>
                </c:pt>
              </c:strCache>
            </c:strRef>
          </c:cat>
          <c:val>
            <c:numRef>
              <c:f>'concepto '!$B$50:$B$52</c:f>
              <c:numCache>
                <c:formatCode>#,##0.0,,</c:formatCode>
                <c:ptCount val="3"/>
                <c:pt idx="0">
                  <c:v>5455209200000</c:v>
                </c:pt>
                <c:pt idx="1">
                  <c:v>61903665013</c:v>
                </c:pt>
                <c:pt idx="2">
                  <c:v>580822027740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EDB-4347-A6E5-037292419492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 err="1"/>
              <a:t>ejecucion</a:t>
            </a:r>
            <a:r>
              <a:rPr lang="en-US" sz="1400" baseline="0" dirty="0"/>
              <a:t> </a:t>
            </a:r>
            <a:r>
              <a:rPr lang="en-US" sz="1400" dirty="0" err="1"/>
              <a:t>Gastos</a:t>
            </a:r>
            <a:r>
              <a:rPr lang="en-US" sz="1400" dirty="0"/>
              <a:t> De </a:t>
            </a:r>
            <a:r>
              <a:rPr lang="en-US" sz="1400" dirty="0" err="1"/>
              <a:t>Funcionamiento</a:t>
            </a:r>
            <a:r>
              <a:rPr lang="en-US" sz="1400" dirty="0"/>
              <a:t>  2022 </a:t>
            </a:r>
          </a:p>
          <a:p>
            <a:pPr>
              <a:defRPr sz="1400"/>
            </a:pPr>
            <a:r>
              <a:rPr lang="en-US" sz="1400" dirty="0" err="1"/>
              <a:t>enero</a:t>
            </a:r>
            <a:r>
              <a:rPr lang="en-US" sz="1400" dirty="0"/>
              <a:t> - </a:t>
            </a:r>
            <a:r>
              <a:rPr lang="en-US" sz="1400" dirty="0" err="1"/>
              <a:t>noviembre</a:t>
            </a:r>
            <a:r>
              <a:rPr lang="en-US" sz="1400" dirty="0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'concepto '!$A$50</c:f>
              <c:strCache>
                <c:ptCount val="1"/>
                <c:pt idx="0">
                  <c:v>Subtotal Gastos De Funcionamiento 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'concepto '!$B$43:$E$43</c:f>
              <c:strCache>
                <c:ptCount val="4"/>
                <c:pt idx="0">
                  <c:v> APROPIADO </c:v>
                </c:pt>
                <c:pt idx="1">
                  <c:v> COMPROMETIDO </c:v>
                </c:pt>
                <c:pt idx="2">
                  <c:v> OBLIGADO </c:v>
                </c:pt>
                <c:pt idx="3">
                  <c:v> PAGADO </c:v>
                </c:pt>
              </c:strCache>
            </c:strRef>
          </c:cat>
          <c:val>
            <c:numRef>
              <c:f>'concepto '!$B$50:$E$50</c:f>
              <c:numCache>
                <c:formatCode>#,##0.0,,</c:formatCode>
                <c:ptCount val="4"/>
                <c:pt idx="0">
                  <c:v>5455209200000</c:v>
                </c:pt>
                <c:pt idx="1">
                  <c:v>4330501631428.1401</c:v>
                </c:pt>
                <c:pt idx="2">
                  <c:v>4224252359628.52</c:v>
                </c:pt>
                <c:pt idx="3">
                  <c:v>4220824721152.2397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83-4746-BE42-A460DAE4FD9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1829660767"/>
        <c:axId val="1887612607"/>
      </c:barChart>
      <c:catAx>
        <c:axId val="18296607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87612607"/>
        <c:crosses val="autoZero"/>
        <c:auto val="1"/>
        <c:lblAlgn val="ctr"/>
        <c:lblOffset val="100"/>
        <c:noMultiLvlLbl val="0"/>
      </c:catAx>
      <c:valAx>
        <c:axId val="1887612607"/>
        <c:scaling>
          <c:orientation val="minMax"/>
        </c:scaling>
        <c:delete val="0"/>
        <c:axPos val="l"/>
        <c:numFmt formatCode="#,##0.0,,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296607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CO" sz="1800" b="0" i="0" baseline="0">
                <a:effectLst/>
              </a:rPr>
              <a:t>Nivel de Ejecución Acumulado </a:t>
            </a:r>
            <a:endParaRPr lang="es-CO">
              <a:effectLst/>
            </a:endParaRPr>
          </a:p>
          <a:p>
            <a:pPr>
              <a:defRPr/>
            </a:pPr>
            <a:r>
              <a:rPr lang="es-CO" sz="1800" b="0" i="0" baseline="0">
                <a:effectLst/>
              </a:rPr>
              <a:t>Gastos de Funcionamiento 2022</a:t>
            </a:r>
            <a:endParaRPr lang="es-CO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Mensual!$A$25</c:f>
              <c:strCache>
                <c:ptCount val="1"/>
                <c:pt idx="0">
                  <c:v>Apropiado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trendline>
            <c:spPr>
              <a:ln w="19050" cap="rnd">
                <a:solidFill>
                  <a:schemeClr val="accent1"/>
                </a:solidFill>
              </a:ln>
              <a:effectLst/>
            </c:spPr>
            <c:trendlineType val="movingAvg"/>
            <c:period val="2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</a:ln>
              <a:effectLst/>
            </c:spPr>
            <c:trendlineType val="movingAvg"/>
            <c:period val="2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</a:ln>
              <a:effectLst/>
            </c:spPr>
            <c:trendlineType val="movingAvg"/>
            <c:period val="2"/>
            <c:dispRSqr val="0"/>
            <c:dispEq val="0"/>
          </c:trendline>
          <c:cat>
            <c:strRef>
              <c:f>Mensual!$B$24:$M$24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Mensual!$B$25:$M$25</c:f>
              <c:numCache>
                <c:formatCode>#,##0.0,,</c:formatCode>
                <c:ptCount val="11"/>
                <c:pt idx="0">
                  <c:v>5067375865013</c:v>
                </c:pt>
                <c:pt idx="1">
                  <c:v>5067375865013</c:v>
                </c:pt>
                <c:pt idx="2">
                  <c:v>5067375865013</c:v>
                </c:pt>
                <c:pt idx="3">
                  <c:v>5067375865013</c:v>
                </c:pt>
                <c:pt idx="4">
                  <c:v>5067375865013</c:v>
                </c:pt>
                <c:pt idx="5">
                  <c:v>5067375865013</c:v>
                </c:pt>
                <c:pt idx="6">
                  <c:v>5067375865013</c:v>
                </c:pt>
                <c:pt idx="7">
                  <c:v>5067375865013</c:v>
                </c:pt>
                <c:pt idx="8">
                  <c:v>5067375865013</c:v>
                </c:pt>
                <c:pt idx="9">
                  <c:v>5067375865013</c:v>
                </c:pt>
                <c:pt idx="10">
                  <c:v>5455209200000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2F1-4410-9E65-28CD2A089EC2}"/>
            </c:ext>
          </c:extLst>
        </c:ser>
        <c:ser>
          <c:idx val="2"/>
          <c:order val="2"/>
          <c:tx>
            <c:strRef>
              <c:f>Mensual!$A$27</c:f>
              <c:strCache>
                <c:ptCount val="1"/>
                <c:pt idx="0">
                  <c:v>Obligado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Mensual!$B$24:$M$24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Mensual!$B$27:$M$27</c:f>
              <c:numCache>
                <c:formatCode>#,##0.0,,</c:formatCode>
                <c:ptCount val="11"/>
                <c:pt idx="0">
                  <c:v>240400179530.97</c:v>
                </c:pt>
                <c:pt idx="1">
                  <c:v>590853538246.08997</c:v>
                </c:pt>
                <c:pt idx="2">
                  <c:v>959160150572.73999</c:v>
                </c:pt>
                <c:pt idx="3">
                  <c:v>1325114664991</c:v>
                </c:pt>
                <c:pt idx="4">
                  <c:v>1726067859101.6899</c:v>
                </c:pt>
                <c:pt idx="5">
                  <c:v>2236070919485.1602</c:v>
                </c:pt>
                <c:pt idx="6">
                  <c:v>2681257991050.3203</c:v>
                </c:pt>
                <c:pt idx="7">
                  <c:v>3061529181571.7397</c:v>
                </c:pt>
                <c:pt idx="8">
                  <c:v>3441792464445.3394</c:v>
                </c:pt>
                <c:pt idx="9">
                  <c:v>3836332240825.2998</c:v>
                </c:pt>
                <c:pt idx="10">
                  <c:v>4224252359628.52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2F1-4410-9E65-28CD2A089EC2}"/>
            </c:ext>
          </c:extLst>
        </c:ser>
        <c:ser>
          <c:idx val="3"/>
          <c:order val="3"/>
          <c:tx>
            <c:strRef>
              <c:f>Mensual!$A$28</c:f>
              <c:strCache>
                <c:ptCount val="1"/>
                <c:pt idx="0">
                  <c:v>Pagado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Mensual!$B$24:$M$24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Mensual!$B$28:$M$28</c:f>
              <c:numCache>
                <c:formatCode>#,##0.0,,</c:formatCode>
                <c:ptCount val="11"/>
                <c:pt idx="0">
                  <c:v>239785360270.16998</c:v>
                </c:pt>
                <c:pt idx="1">
                  <c:v>589211660305.08997</c:v>
                </c:pt>
                <c:pt idx="2">
                  <c:v>955337564210.57996</c:v>
                </c:pt>
                <c:pt idx="3">
                  <c:v>1322926132947.7998</c:v>
                </c:pt>
                <c:pt idx="4">
                  <c:v>1718736709554.4897</c:v>
                </c:pt>
                <c:pt idx="5">
                  <c:v>2233058011998.4199</c:v>
                </c:pt>
                <c:pt idx="6">
                  <c:v>2678652349702.6299</c:v>
                </c:pt>
                <c:pt idx="7">
                  <c:v>3055426977649.2891</c:v>
                </c:pt>
                <c:pt idx="8">
                  <c:v>3438089186478.2798</c:v>
                </c:pt>
                <c:pt idx="9">
                  <c:v>3831750185860.79</c:v>
                </c:pt>
                <c:pt idx="10">
                  <c:v>4220824721152.2397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2F1-4410-9E65-28CD2A089EC2}"/>
            </c:ext>
          </c:extLst>
        </c:ser>
        <c:ser>
          <c:idx val="4"/>
          <c:order val="4"/>
          <c:tx>
            <c:strRef>
              <c:f>Mensual!$A$29</c:f>
              <c:strCache>
                <c:ptCount val="1"/>
                <c:pt idx="0">
                  <c:v>% Compromisos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4711359080528744E-3"/>
                  <c:y val="-4.65003214905828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2F1-4410-9E65-28CD2A089EC2}"/>
                </c:ext>
              </c:extLst>
            </c:dLbl>
            <c:dLbl>
              <c:idx val="1"/>
              <c:layout>
                <c:manualLayout>
                  <c:x val="1.4711359080528475E-3"/>
                  <c:y val="-8.08701243314485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2F1-4410-9E65-28CD2A089EC2}"/>
                </c:ext>
              </c:extLst>
            </c:dLbl>
            <c:dLbl>
              <c:idx val="2"/>
              <c:layout>
                <c:manualLayout>
                  <c:x val="7.3556795402642365E-3"/>
                  <c:y val="-0.1233269396054588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2F1-4410-9E65-28CD2A089EC2}"/>
                </c:ext>
              </c:extLst>
            </c:dLbl>
            <c:dLbl>
              <c:idx val="3"/>
              <c:layout>
                <c:manualLayout>
                  <c:x val="4.4134077241585424E-3"/>
                  <c:y val="-0.1657837548794693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2F1-4410-9E65-28CD2A089EC2}"/>
                </c:ext>
              </c:extLst>
            </c:dLbl>
            <c:dLbl>
              <c:idx val="4"/>
              <c:layout>
                <c:manualLayout>
                  <c:x val="2.942271816105587E-3"/>
                  <c:y val="-0.2102623232617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2F1-4410-9E65-28CD2A089EC2}"/>
                </c:ext>
              </c:extLst>
            </c:dLbl>
            <c:dLbl>
              <c:idx val="5"/>
              <c:layout>
                <c:manualLayout>
                  <c:x val="4.4134077241585424E-3"/>
                  <c:y val="-0.24867563231920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2F1-4410-9E65-28CD2A089EC2}"/>
                </c:ext>
              </c:extLst>
            </c:dLbl>
            <c:dLbl>
              <c:idx val="6"/>
              <c:layout>
                <c:manualLayout>
                  <c:x val="5.8845436322113899E-3"/>
                  <c:y val="-0.3032629662429316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2F1-4410-9E65-28CD2A089EC2}"/>
                </c:ext>
              </c:extLst>
            </c:dLbl>
            <c:dLbl>
              <c:idx val="7"/>
              <c:layout>
                <c:manualLayout>
                  <c:x val="1.4711359080528475E-3"/>
                  <c:y val="-0.341676275300369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2F1-4410-9E65-28CD2A089EC2}"/>
                </c:ext>
              </c:extLst>
            </c:dLbl>
            <c:dLbl>
              <c:idx val="8"/>
              <c:layout>
                <c:manualLayout>
                  <c:x val="1.4711359080527395E-3"/>
                  <c:y val="-0.3962636092240974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2F1-4410-9E65-28CD2A089EC2}"/>
                </c:ext>
              </c:extLst>
            </c:dLbl>
            <c:dLbl>
              <c:idx val="9"/>
              <c:layout>
                <c:manualLayout>
                  <c:x val="-2.9422718161058025E-3"/>
                  <c:y val="-0.4346769182815354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2F1-4410-9E65-28CD2A089EC2}"/>
                </c:ext>
              </c:extLst>
            </c:dLbl>
            <c:dLbl>
              <c:idx val="10"/>
              <c:layout>
                <c:manualLayout>
                  <c:x val="-7.3556795402643449E-3"/>
                  <c:y val="-0.4933077584218354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2F1-4410-9E65-28CD2A089EC2}"/>
                </c:ext>
              </c:extLst>
            </c:dLbl>
            <c:dLbl>
              <c:idx val="11"/>
              <c:layout>
                <c:manualLayout>
                  <c:x val="0"/>
                  <c:y val="-0.5377863268041320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2F1-4410-9E65-28CD2A089E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Mensual!$B$24:$M$24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Mensual!$B$29:$M$29</c:f>
              <c:numCache>
                <c:formatCode>0.00%</c:formatCode>
                <c:ptCount val="11"/>
                <c:pt idx="0">
                  <c:v>7.8514426853173516E-2</c:v>
                </c:pt>
                <c:pt idx="1">
                  <c:v>0.1455008613550178</c:v>
                </c:pt>
                <c:pt idx="2">
                  <c:v>0.21319219394607872</c:v>
                </c:pt>
                <c:pt idx="3">
                  <c:v>0.28209103230725174</c:v>
                </c:pt>
                <c:pt idx="4">
                  <c:v>0.36177843782228042</c:v>
                </c:pt>
                <c:pt idx="5">
                  <c:v>0.4594385376515952</c:v>
                </c:pt>
                <c:pt idx="6">
                  <c:v>0.55264879644066545</c:v>
                </c:pt>
                <c:pt idx="7">
                  <c:v>0.62461670499649824</c:v>
                </c:pt>
                <c:pt idx="8">
                  <c:v>0.6976433755748096</c:v>
                </c:pt>
                <c:pt idx="9">
                  <c:v>0.78267079303717002</c:v>
                </c:pt>
                <c:pt idx="10">
                  <c:v>0.79382870072666323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32F1-4410-9E65-28CD2A089EC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47"/>
        <c:axId val="1886989023"/>
        <c:axId val="1830038991"/>
      </c:barChart>
      <c:lineChart>
        <c:grouping val="stacked"/>
        <c:varyColors val="0"/>
        <c:ser>
          <c:idx val="1"/>
          <c:order val="1"/>
          <c:tx>
            <c:strRef>
              <c:f>Mensual!$A$26</c:f>
              <c:strCache>
                <c:ptCount val="1"/>
                <c:pt idx="0">
                  <c:v>Comprometido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Mensual!$B$24:$M$24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Mensual!$B$26:$M$26</c:f>
              <c:numCache>
                <c:formatCode>#,##0.0,,</c:formatCode>
                <c:ptCount val="11"/>
                <c:pt idx="0">
                  <c:v>397862111691.10004</c:v>
                </c:pt>
                <c:pt idx="1">
                  <c:v>737307553169.0199</c:v>
                </c:pt>
                <c:pt idx="2">
                  <c:v>1080324978211.5299</c:v>
                </c:pt>
                <c:pt idx="3">
                  <c:v>1429461288850.3699</c:v>
                </c:pt>
                <c:pt idx="4">
                  <c:v>1833267324302.73</c:v>
                </c:pt>
                <c:pt idx="5">
                  <c:v>2328147757152.5601</c:v>
                </c:pt>
                <c:pt idx="6">
                  <c:v>2800479172911.9102</c:v>
                </c:pt>
                <c:pt idx="7">
                  <c:v>3165167615783.2002</c:v>
                </c:pt>
                <c:pt idx="8">
                  <c:v>3535221203773.9897</c:v>
                </c:pt>
                <c:pt idx="9">
                  <c:v>3966087086887.1401</c:v>
                </c:pt>
                <c:pt idx="10">
                  <c:v>4330501631428.1401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32F1-4410-9E65-28CD2A089E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6989023"/>
        <c:axId val="1830038991"/>
      </c:lineChart>
      <c:catAx>
        <c:axId val="188698902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30038991"/>
        <c:crosses val="autoZero"/>
        <c:auto val="1"/>
        <c:lblAlgn val="ctr"/>
        <c:lblOffset val="100"/>
        <c:noMultiLvlLbl val="0"/>
      </c:catAx>
      <c:valAx>
        <c:axId val="1830038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,,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86989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</c:dTable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/>
              <a:t>ejecucion</a:t>
            </a:r>
            <a:r>
              <a:rPr lang="en-US" sz="1400" baseline="0"/>
              <a:t> </a:t>
            </a:r>
            <a:r>
              <a:rPr lang="en-US" sz="1400"/>
              <a:t>Gastos De INVERSION 2022 </a:t>
            </a:r>
          </a:p>
          <a:p>
            <a:pPr>
              <a:defRPr sz="1400"/>
            </a:pPr>
            <a:r>
              <a:rPr lang="en-US" sz="1400"/>
              <a:t>enero - noviembre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'concepto '!$A$52</c:f>
              <c:strCache>
                <c:ptCount val="1"/>
                <c:pt idx="0">
                  <c:v>C- Gastos De Inversión 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'concepto '!$B$43:$E$43</c:f>
              <c:strCache>
                <c:ptCount val="4"/>
                <c:pt idx="0">
                  <c:v> APROPIADO </c:v>
                </c:pt>
                <c:pt idx="1">
                  <c:v> COMPROMETIDO </c:v>
                </c:pt>
                <c:pt idx="2">
                  <c:v> OBLIGADO </c:v>
                </c:pt>
                <c:pt idx="3">
                  <c:v> PAGADO </c:v>
                </c:pt>
              </c:strCache>
            </c:strRef>
          </c:cat>
          <c:val>
            <c:numRef>
              <c:f>'concepto '!$B$52:$E$52</c:f>
              <c:numCache>
                <c:formatCode>#,##0.0,,</c:formatCode>
                <c:ptCount val="4"/>
                <c:pt idx="0">
                  <c:v>580822027740</c:v>
                </c:pt>
                <c:pt idx="1">
                  <c:v>325922714944.72003</c:v>
                </c:pt>
                <c:pt idx="2">
                  <c:v>135611387879.34</c:v>
                </c:pt>
                <c:pt idx="3">
                  <c:v>133490370590.05002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43-4906-8B21-6B972DE6127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1829660767"/>
        <c:axId val="1887612607"/>
      </c:barChart>
      <c:catAx>
        <c:axId val="18296607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87612607"/>
        <c:crosses val="autoZero"/>
        <c:auto val="1"/>
        <c:lblAlgn val="ctr"/>
        <c:lblOffset val="100"/>
        <c:noMultiLvlLbl val="0"/>
      </c:catAx>
      <c:valAx>
        <c:axId val="1887612607"/>
        <c:scaling>
          <c:orientation val="minMax"/>
        </c:scaling>
        <c:delete val="0"/>
        <c:axPos val="l"/>
        <c:numFmt formatCode="#,##0.0,,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296607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CO" sz="1800" b="0" i="0" baseline="0">
                <a:effectLst/>
              </a:rPr>
              <a:t>Nivel de Ejecución Acumulado </a:t>
            </a:r>
            <a:endParaRPr lang="es-CO">
              <a:effectLst/>
            </a:endParaRPr>
          </a:p>
          <a:p>
            <a:pPr>
              <a:defRPr/>
            </a:pPr>
            <a:r>
              <a:rPr lang="es-CO" sz="1800" b="0" i="0" baseline="0">
                <a:effectLst/>
              </a:rPr>
              <a:t>Inversión 2022</a:t>
            </a:r>
            <a:endParaRPr lang="es-CO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Mensual!$A$35</c:f>
              <c:strCache>
                <c:ptCount val="1"/>
                <c:pt idx="0">
                  <c:v>Apropiado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Mensual!$B$34:$M$34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Mensual!$B$35:$M$35</c:f>
              <c:numCache>
                <c:formatCode>#,##0.0,,</c:formatCode>
                <c:ptCount val="11"/>
                <c:pt idx="0">
                  <c:v>580822027740</c:v>
                </c:pt>
                <c:pt idx="1">
                  <c:v>580822027740</c:v>
                </c:pt>
                <c:pt idx="2">
                  <c:v>580822027740</c:v>
                </c:pt>
                <c:pt idx="3">
                  <c:v>580822027740</c:v>
                </c:pt>
                <c:pt idx="4">
                  <c:v>580822027740</c:v>
                </c:pt>
                <c:pt idx="5">
                  <c:v>580822027740</c:v>
                </c:pt>
                <c:pt idx="6">
                  <c:v>580822027740</c:v>
                </c:pt>
                <c:pt idx="7">
                  <c:v>580822027740</c:v>
                </c:pt>
                <c:pt idx="8">
                  <c:v>580822027740</c:v>
                </c:pt>
                <c:pt idx="9">
                  <c:v>580822027740</c:v>
                </c:pt>
                <c:pt idx="10">
                  <c:v>580822027740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8D-42C9-A159-8D0EC01A2523}"/>
            </c:ext>
          </c:extLst>
        </c:ser>
        <c:ser>
          <c:idx val="2"/>
          <c:order val="2"/>
          <c:tx>
            <c:strRef>
              <c:f>Mensual!$A$37</c:f>
              <c:strCache>
                <c:ptCount val="1"/>
                <c:pt idx="0">
                  <c:v>Obligado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Mensual!$B$34:$M$34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Mensual!$B$37:$M$37</c:f>
              <c:numCache>
                <c:formatCode>#,##0.0,,</c:formatCode>
                <c:ptCount val="11"/>
                <c:pt idx="0">
                  <c:v>4957000274</c:v>
                </c:pt>
                <c:pt idx="1">
                  <c:v>8677694994.7900009</c:v>
                </c:pt>
                <c:pt idx="2">
                  <c:v>27464658885.669998</c:v>
                </c:pt>
                <c:pt idx="3">
                  <c:v>35074684477.43</c:v>
                </c:pt>
                <c:pt idx="4">
                  <c:v>40409767798.050003</c:v>
                </c:pt>
                <c:pt idx="5">
                  <c:v>45809843411.870003</c:v>
                </c:pt>
                <c:pt idx="6">
                  <c:v>61167824329.5</c:v>
                </c:pt>
                <c:pt idx="7">
                  <c:v>75236669508.160004</c:v>
                </c:pt>
                <c:pt idx="8">
                  <c:v>92724916687.430008</c:v>
                </c:pt>
                <c:pt idx="9">
                  <c:v>110448285373.52002</c:v>
                </c:pt>
                <c:pt idx="10">
                  <c:v>135611387879.34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8D-42C9-A159-8D0EC01A2523}"/>
            </c:ext>
          </c:extLst>
        </c:ser>
        <c:ser>
          <c:idx val="3"/>
          <c:order val="3"/>
          <c:tx>
            <c:strRef>
              <c:f>Mensual!$A$38</c:f>
              <c:strCache>
                <c:ptCount val="1"/>
                <c:pt idx="0">
                  <c:v>Pagado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Mensual!$B$34:$M$34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Mensual!$B$38:$M$38</c:f>
              <c:numCache>
                <c:formatCode>#,##0.0,,</c:formatCode>
                <c:ptCount val="11"/>
                <c:pt idx="0">
                  <c:v>0</c:v>
                </c:pt>
                <c:pt idx="1">
                  <c:v>8576811060.5299997</c:v>
                </c:pt>
                <c:pt idx="2">
                  <c:v>27252437003.309998</c:v>
                </c:pt>
                <c:pt idx="3">
                  <c:v>33555164041.209999</c:v>
                </c:pt>
                <c:pt idx="4">
                  <c:v>38326075791.050003</c:v>
                </c:pt>
                <c:pt idx="5">
                  <c:v>44775528870.590004</c:v>
                </c:pt>
                <c:pt idx="6">
                  <c:v>56333841938.680008</c:v>
                </c:pt>
                <c:pt idx="7">
                  <c:v>74640844754.160004</c:v>
                </c:pt>
                <c:pt idx="8">
                  <c:v>89452451446.980011</c:v>
                </c:pt>
                <c:pt idx="9">
                  <c:v>107583960825.87</c:v>
                </c:pt>
                <c:pt idx="10">
                  <c:v>133490370590.05002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8D-42C9-A159-8D0EC01A2523}"/>
            </c:ext>
          </c:extLst>
        </c:ser>
        <c:ser>
          <c:idx val="4"/>
          <c:order val="4"/>
          <c:tx>
            <c:strRef>
              <c:f>Mensual!$A$39</c:f>
              <c:strCache>
                <c:ptCount val="1"/>
                <c:pt idx="0">
                  <c:v>% Compromisos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711359080528475E-3"/>
                  <c:y val="-0.1597184955546107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08D-42C9-A159-8D0EC01A2523}"/>
                </c:ext>
              </c:extLst>
            </c:dLbl>
            <c:dLbl>
              <c:idx val="1"/>
              <c:layout>
                <c:manualLayout>
                  <c:x val="0"/>
                  <c:y val="-0.1597184955546107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08D-42C9-A159-8D0EC01A2523}"/>
                </c:ext>
              </c:extLst>
            </c:dLbl>
            <c:dLbl>
              <c:idx val="2"/>
              <c:layout>
                <c:manualLayout>
                  <c:x val="2.942271816105695E-3"/>
                  <c:y val="-0.1839795328540452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08D-42C9-A159-8D0EC01A2523}"/>
                </c:ext>
              </c:extLst>
            </c:dLbl>
            <c:dLbl>
              <c:idx val="3"/>
              <c:layout>
                <c:manualLayout>
                  <c:x val="2.942271816105695E-3"/>
                  <c:y val="-0.2102623232617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08D-42C9-A159-8D0EC01A2523}"/>
                </c:ext>
              </c:extLst>
            </c:dLbl>
            <c:dLbl>
              <c:idx val="4"/>
              <c:layout>
                <c:manualLayout>
                  <c:x val="2.942271816105587E-3"/>
                  <c:y val="-0.2102623232617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08D-42C9-A159-8D0EC01A2523}"/>
                </c:ext>
              </c:extLst>
            </c:dLbl>
            <c:dLbl>
              <c:idx val="5"/>
              <c:layout>
                <c:manualLayout>
                  <c:x val="4.4134077241585424E-3"/>
                  <c:y val="-0.24867563231920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08D-42C9-A159-8D0EC01A2523}"/>
                </c:ext>
              </c:extLst>
            </c:dLbl>
            <c:dLbl>
              <c:idx val="6"/>
              <c:layout>
                <c:manualLayout>
                  <c:x val="1.4711359080527395E-3"/>
                  <c:y val="-0.2709149165103522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08D-42C9-A159-8D0EC01A2523}"/>
                </c:ext>
              </c:extLst>
            </c:dLbl>
            <c:dLbl>
              <c:idx val="7"/>
              <c:layout>
                <c:manualLayout>
                  <c:x val="1.4711359080528475E-3"/>
                  <c:y val="-0.3052847193512179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08D-42C9-A159-8D0EC01A2523}"/>
                </c:ext>
              </c:extLst>
            </c:dLbl>
            <c:dLbl>
              <c:idx val="8"/>
              <c:layout>
                <c:manualLayout>
                  <c:x val="1.4711359080527395E-3"/>
                  <c:y val="-0.327524003542366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08D-42C9-A159-8D0EC01A2523}"/>
                </c:ext>
              </c:extLst>
            </c:dLbl>
            <c:dLbl>
              <c:idx val="9"/>
              <c:layout>
                <c:manualLayout>
                  <c:x val="-2.9422718161058025E-3"/>
                  <c:y val="-0.3356110159755110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08D-42C9-A159-8D0EC01A2523}"/>
                </c:ext>
              </c:extLst>
            </c:dLbl>
            <c:dLbl>
              <c:idx val="10"/>
              <c:layout>
                <c:manualLayout>
                  <c:x val="-1.4711359080528475E-3"/>
                  <c:y val="-0.341676275300369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08D-42C9-A159-8D0EC01A2523}"/>
                </c:ext>
              </c:extLst>
            </c:dLbl>
            <c:dLbl>
              <c:idx val="11"/>
              <c:layout>
                <c:manualLayout>
                  <c:x val="0"/>
                  <c:y val="-0.5377863268041320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08D-42C9-A159-8D0EC01A25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Mensual!$B$34:$M$34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Mensual!$B$39:$M$39</c:f>
              <c:numCache>
                <c:formatCode>0.00%</c:formatCode>
                <c:ptCount val="11"/>
                <c:pt idx="0">
                  <c:v>0.26592464164224228</c:v>
                </c:pt>
                <c:pt idx="1">
                  <c:v>0.26904255066407545</c:v>
                </c:pt>
                <c:pt idx="2">
                  <c:v>0.29968487205319644</c:v>
                </c:pt>
                <c:pt idx="3">
                  <c:v>0.34204812670793283</c:v>
                </c:pt>
                <c:pt idx="4">
                  <c:v>0.34930021844985548</c:v>
                </c:pt>
                <c:pt idx="5">
                  <c:v>0.39376553142788007</c:v>
                </c:pt>
                <c:pt idx="6">
                  <c:v>0.41886674948890773</c:v>
                </c:pt>
                <c:pt idx="7">
                  <c:v>0.48195045909918049</c:v>
                </c:pt>
                <c:pt idx="8">
                  <c:v>0.53409924806108733</c:v>
                </c:pt>
                <c:pt idx="9">
                  <c:v>0.54945508733647463</c:v>
                </c:pt>
                <c:pt idx="10">
                  <c:v>0.56114041716512941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08D-42C9-A159-8D0EC01A25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47"/>
        <c:axId val="1886989023"/>
        <c:axId val="1830038991"/>
      </c:barChart>
      <c:lineChart>
        <c:grouping val="stacked"/>
        <c:varyColors val="0"/>
        <c:ser>
          <c:idx val="1"/>
          <c:order val="1"/>
          <c:tx>
            <c:strRef>
              <c:f>Mensual!$A$36</c:f>
              <c:strCache>
                <c:ptCount val="1"/>
                <c:pt idx="0">
                  <c:v>Comprometido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Mensual!$B$34:$M$34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Mensual!$B$36:$M$36</c:f>
              <c:numCache>
                <c:formatCode>#,##0.0,,</c:formatCode>
                <c:ptCount val="11"/>
                <c:pt idx="0">
                  <c:v>154454889584.67999</c:v>
                </c:pt>
                <c:pt idx="1">
                  <c:v>156265839825.04999</c:v>
                </c:pt>
                <c:pt idx="2">
                  <c:v>174063575068.94</c:v>
                </c:pt>
                <c:pt idx="3">
                  <c:v>198669086539.17001</c:v>
                </c:pt>
                <c:pt idx="4">
                  <c:v>202881261170.07001</c:v>
                </c:pt>
                <c:pt idx="5">
                  <c:v>228707694418.06</c:v>
                </c:pt>
                <c:pt idx="6">
                  <c:v>243287034791.01001</c:v>
                </c:pt>
                <c:pt idx="7">
                  <c:v>279927442924.20996</c:v>
                </c:pt>
                <c:pt idx="8">
                  <c:v>310216608273.25</c:v>
                </c:pt>
                <c:pt idx="9">
                  <c:v>319135617978.83002</c:v>
                </c:pt>
                <c:pt idx="10">
                  <c:v>325922714944.71997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A08D-42C9-A159-8D0EC01A25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6989023"/>
        <c:axId val="1830038991"/>
      </c:lineChart>
      <c:catAx>
        <c:axId val="188698902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30038991"/>
        <c:crosses val="autoZero"/>
        <c:auto val="1"/>
        <c:lblAlgn val="ctr"/>
        <c:lblOffset val="100"/>
        <c:noMultiLvlLbl val="0"/>
      </c:catAx>
      <c:valAx>
        <c:axId val="1830038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,,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86989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</c:dTable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s-CO" sz="1000" b="0" i="0" u="none" strike="noStrike" kern="1200" spc="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O" sz="1000" b="1" i="0" baseline="0">
                <a:effectLst/>
              </a:rPr>
              <a:t>Nivel de Ejecución Acumulado </a:t>
            </a:r>
            <a:endParaRPr lang="es-CO" sz="1000">
              <a:effectLst/>
            </a:endParaRPr>
          </a:p>
          <a:p>
            <a:pPr>
              <a:defRPr sz="1000"/>
            </a:pPr>
            <a:r>
              <a:rPr lang="es-CO" sz="1000" b="1" i="0" baseline="0">
                <a:effectLst/>
              </a:rPr>
              <a:t>Reserva de Inversión 2022</a:t>
            </a:r>
            <a:endParaRPr lang="es-CO" sz="1000">
              <a:effectLst/>
            </a:endParaRPr>
          </a:p>
        </c:rich>
      </c:tx>
      <c:layout>
        <c:manualLayout>
          <c:xMode val="edge"/>
          <c:yMode val="edge"/>
          <c:x val="0.39775748313669862"/>
          <c:y val="5.200058961298458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CO" sz="1000" b="0" i="0" u="none" strike="noStrike" kern="1200" spc="0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0.13954864646456233"/>
          <c:y val="1.2337788141606135E-2"/>
          <c:w val="0.83694600780442252"/>
          <c:h val="0.81035844409064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Mensual!$A$5</c:f>
              <c:strCache>
                <c:ptCount val="1"/>
                <c:pt idx="0">
                  <c:v>Compromisos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Mensual!$B$4:$P$4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Mensual!$B$5:$P$5</c:f>
              <c:numCache>
                <c:formatCode>#,##0.0,,</c:formatCode>
                <c:ptCount val="11"/>
                <c:pt idx="0">
                  <c:v>269318544050.11996</c:v>
                </c:pt>
                <c:pt idx="1">
                  <c:v>269271653269.11996</c:v>
                </c:pt>
                <c:pt idx="2">
                  <c:v>269266077549.38998</c:v>
                </c:pt>
                <c:pt idx="3">
                  <c:v>269265702511.38998</c:v>
                </c:pt>
                <c:pt idx="4">
                  <c:v>269207559049.83997</c:v>
                </c:pt>
                <c:pt idx="5">
                  <c:v>269200123105.39996</c:v>
                </c:pt>
                <c:pt idx="6">
                  <c:v>268945552350.48999</c:v>
                </c:pt>
                <c:pt idx="7">
                  <c:v>268940632293.48001</c:v>
                </c:pt>
                <c:pt idx="8">
                  <c:v>268940115516.70001</c:v>
                </c:pt>
                <c:pt idx="9">
                  <c:v>267473685281.55005</c:v>
                </c:pt>
                <c:pt idx="10">
                  <c:v>266987353158.38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E8-4210-80EA-247AEAD5101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12012351"/>
        <c:axId val="94831871"/>
      </c:barChart>
      <c:lineChart>
        <c:grouping val="standard"/>
        <c:varyColors val="0"/>
        <c:ser>
          <c:idx val="2"/>
          <c:order val="1"/>
          <c:tx>
            <c:strRef>
              <c:f>Mensual!$A$6</c:f>
              <c:strCache>
                <c:ptCount val="1"/>
                <c:pt idx="0">
                  <c:v>Obligaciones 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Mensual!$B$4:$P$4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Mensual!$B$6:$P$6</c:f>
            </c:numRef>
          </c:val>
          <c:smooth val="0"/>
          <c:extLst>
            <c:ext xmlns:c16="http://schemas.microsoft.com/office/drawing/2014/chart" uri="{C3380CC4-5D6E-409C-BE32-E72D297353CC}">
              <c16:uniqueId val="{00000001-07E8-4210-80EA-247AEAD51015}"/>
            </c:ext>
          </c:extLst>
        </c:ser>
        <c:ser>
          <c:idx val="1"/>
          <c:order val="2"/>
          <c:tx>
            <c:strRef>
              <c:f>Mensual!$A$7</c:f>
              <c:strCache>
                <c:ptCount val="1"/>
                <c:pt idx="0">
                  <c:v>Pagos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Mensual!$B$4:$P$4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Mensual!$B$7:$P$7</c:f>
              <c:numCache>
                <c:formatCode>#,##0.0,,</c:formatCode>
                <c:ptCount val="11"/>
                <c:pt idx="0">
                  <c:v>9742669300.2799988</c:v>
                </c:pt>
                <c:pt idx="1">
                  <c:v>25104822686.16</c:v>
                </c:pt>
                <c:pt idx="2">
                  <c:v>41217872201.090004</c:v>
                </c:pt>
                <c:pt idx="3">
                  <c:v>62252559247.619995</c:v>
                </c:pt>
                <c:pt idx="4">
                  <c:v>84906208133.539993</c:v>
                </c:pt>
                <c:pt idx="5">
                  <c:v>106076092644.51001</c:v>
                </c:pt>
                <c:pt idx="6">
                  <c:v>115707424565.53999</c:v>
                </c:pt>
                <c:pt idx="7">
                  <c:v>130252567387.86</c:v>
                </c:pt>
                <c:pt idx="8">
                  <c:v>181733806003.10004</c:v>
                </c:pt>
                <c:pt idx="9">
                  <c:v>223398173392.29001</c:v>
                </c:pt>
                <c:pt idx="10">
                  <c:v>231624068672.63998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7E8-4210-80EA-247AEAD51015}"/>
            </c:ext>
          </c:extLst>
        </c:ser>
        <c:ser>
          <c:idx val="3"/>
          <c:order val="3"/>
          <c:tx>
            <c:strRef>
              <c:f>Mensual!$A$8</c:f>
              <c:strCache>
                <c:ptCount val="1"/>
                <c:pt idx="0">
                  <c:v>% Pagos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2036261622826653E-2"/>
                  <c:y val="-7.6826618114876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7E8-4210-80EA-247AEAD51015}"/>
                </c:ext>
              </c:extLst>
            </c:dLbl>
            <c:dLbl>
              <c:idx val="1"/>
              <c:layout>
                <c:manualLayout>
                  <c:x val="-3.3788934488334227E-2"/>
                  <c:y val="-0.123326939605458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7E8-4210-80EA-247AEAD51015}"/>
                </c:ext>
              </c:extLst>
            </c:dLbl>
            <c:dLbl>
              <c:idx val="2"/>
              <c:layout>
                <c:manualLayout>
                  <c:x val="-3.3788934488334255E-2"/>
                  <c:y val="-0.194088298395476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es-CO" sz="1000" b="1" i="0" u="sng" strike="noStrike" kern="1200" baseline="0">
                      <a:solidFill>
                        <a:schemeClr val="tx1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081320861618989E-2"/>
                      <c:h val="4.69148604743605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7E8-4210-80EA-247AEAD51015}"/>
                </c:ext>
              </c:extLst>
            </c:dLbl>
            <c:dLbl>
              <c:idx val="3"/>
              <c:layout>
                <c:manualLayout>
                  <c:x val="-2.4974429839203539E-2"/>
                  <c:y val="-0.22643634812805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7E8-4210-80EA-247AEAD51015}"/>
                </c:ext>
              </c:extLst>
            </c:dLbl>
            <c:dLbl>
              <c:idx val="4"/>
              <c:layout>
                <c:manualLayout>
                  <c:x val="-2.6443513947391983E-2"/>
                  <c:y val="-0.301241213134645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7E8-4210-80EA-247AEAD51015}"/>
                </c:ext>
              </c:extLst>
            </c:dLbl>
            <c:dLbl>
              <c:idx val="5"/>
              <c:layout>
                <c:manualLayout>
                  <c:x val="-3.0850766271957313E-2"/>
                  <c:y val="-0.349763287733514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7E8-4210-80EA-247AEAD51015}"/>
                </c:ext>
              </c:extLst>
            </c:dLbl>
            <c:dLbl>
              <c:idx val="6"/>
              <c:layout>
                <c:manualLayout>
                  <c:x val="-2.7912598055580534E-2"/>
                  <c:y val="-0.369980818816376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7E8-4210-80EA-247AEAD51015}"/>
                </c:ext>
              </c:extLst>
            </c:dLbl>
            <c:dLbl>
              <c:idx val="7"/>
              <c:layout>
                <c:manualLayout>
                  <c:x val="-2.6443513947391875E-2"/>
                  <c:y val="-0.428611658956676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7E8-4210-80EA-247AEAD51015}"/>
                </c:ext>
              </c:extLst>
            </c:dLbl>
            <c:dLbl>
              <c:idx val="8"/>
              <c:layout>
                <c:manualLayout>
                  <c:x val="-2.2036261622826653E-2"/>
                  <c:y val="-0.545873339237276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7E8-4210-80EA-247AEAD51015}"/>
                </c:ext>
              </c:extLst>
            </c:dLbl>
            <c:dLbl>
              <c:idx val="9"/>
              <c:layout>
                <c:manualLayout>
                  <c:x val="-2.4974429839203539E-2"/>
                  <c:y val="-0.642917488435015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7E8-4210-80EA-247AEAD51015}"/>
                </c:ext>
              </c:extLst>
            </c:dLbl>
            <c:dLbl>
              <c:idx val="10"/>
              <c:layout>
                <c:manualLayout>
                  <c:x val="-3.6166411627018549E-3"/>
                  <c:y val="-0.668207576526851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7E8-4210-80EA-247AEAD510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CO" sz="1000" b="1" i="0" u="sng" strike="noStrike" kern="1200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Mensual!$B$4:$P$4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Mensual!$B$8:$P$8</c:f>
              <c:numCache>
                <c:formatCode>0.0%</c:formatCode>
                <c:ptCount val="11"/>
                <c:pt idx="0">
                  <c:v>3.6175263514223129E-2</c:v>
                </c:pt>
                <c:pt idx="1">
                  <c:v>9.3232326467982574E-2</c:v>
                </c:pt>
                <c:pt idx="2">
                  <c:v>0.15307487885669385</c:v>
                </c:pt>
                <c:pt idx="3">
                  <c:v>0.23119379359124545</c:v>
                </c:pt>
                <c:pt idx="4">
                  <c:v>0.31539310572561158</c:v>
                </c:pt>
                <c:pt idx="5">
                  <c:v>0.39404176870668822</c:v>
                </c:pt>
                <c:pt idx="6">
                  <c:v>0.43022620584091315</c:v>
                </c:pt>
                <c:pt idx="7">
                  <c:v>0.48431717541930441</c:v>
                </c:pt>
                <c:pt idx="8">
                  <c:v>0.67574078955809458</c:v>
                </c:pt>
                <c:pt idx="9">
                  <c:v>0.83521552094792073</c:v>
                </c:pt>
                <c:pt idx="10">
                  <c:v>0.86754696779677765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07E8-4210-80EA-247AEAD5101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12009151"/>
        <c:axId val="94821055"/>
      </c:lineChart>
      <c:catAx>
        <c:axId val="2012012351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4831871"/>
        <c:crosses val="autoZero"/>
        <c:auto val="1"/>
        <c:lblAlgn val="ctr"/>
        <c:lblOffset val="100"/>
        <c:noMultiLvlLbl val="0"/>
      </c:catAx>
      <c:valAx>
        <c:axId val="9483187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,," sourceLinked="1"/>
        <c:majorTickMark val="out"/>
        <c:minorTickMark val="none"/>
        <c:tickLblPos val="nextTo"/>
        <c:crossAx val="2012012351"/>
        <c:crosses val="autoZero"/>
        <c:crossBetween val="between"/>
      </c:valAx>
      <c:valAx>
        <c:axId val="94821055"/>
        <c:scaling>
          <c:orientation val="minMax"/>
        </c:scaling>
        <c:delete val="1"/>
        <c:axPos val="r"/>
        <c:numFmt formatCode="#,##0.0,," sourceLinked="1"/>
        <c:majorTickMark val="out"/>
        <c:minorTickMark val="none"/>
        <c:tickLblPos val="nextTo"/>
        <c:crossAx val="2012009151"/>
        <c:crosses val="max"/>
        <c:crossBetween val="between"/>
      </c:valAx>
      <c:catAx>
        <c:axId val="2012009151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94821055"/>
        <c:crosses val="max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lang="es-CO" sz="1000" b="0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O"/>
          </a:p>
        </c:txPr>
      </c:dTable>
      <c:spPr>
        <a:noFill/>
        <a:ln>
          <a:solidFill>
            <a:schemeClr val="accent1"/>
          </a:solidFill>
        </a:ln>
        <a:effectLst>
          <a:innerShdw blurRad="63500" dist="50800" dir="13500000">
            <a:prstClr val="black">
              <a:alpha val="50000"/>
            </a:prstClr>
          </a:innerShdw>
        </a:effectLst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s-CO" sz="1000" b="0" i="0" u="none" strike="noStrike" kern="1200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O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0.53343</cdr:x>
      <cdr:y>0.06088</cdr:y>
    </cdr:from>
    <cdr:to>
      <cdr:x>0.66927</cdr:x>
      <cdr:y>0.26382</cdr:y>
    </cdr:to>
    <cdr:sp macro="" textlink="">
      <cdr:nvSpPr>
        <cdr:cNvPr id="2" name="CuadroTexto 1">
          <a:extLst xmlns:a="http://schemas.openxmlformats.org/drawingml/2006/main">
            <a:ext uri="{FF2B5EF4-FFF2-40B4-BE49-F238E27FC236}">
              <a16:creationId xmlns:a16="http://schemas.microsoft.com/office/drawing/2014/main" id="{FD042721-1C5B-44CD-B545-8426D7186F1C}"/>
            </a:ext>
          </a:extLst>
        </cdr:cNvPr>
        <cdr:cNvSpPr txBox="1"/>
      </cdr:nvSpPr>
      <cdr:spPr>
        <a:xfrm xmlns:a="http://schemas.openxmlformats.org/drawingml/2006/main">
          <a:off x="3590582" y="27429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CO" sz="1100" dirty="0"/>
        </a:p>
      </cdr:txBody>
    </cdr:sp>
  </cdr:relSizeAnchor>
  <cdr:relSizeAnchor xmlns:cdr="http://schemas.openxmlformats.org/drawingml/2006/chartDrawing">
    <cdr:from>
      <cdr:x>0.49444</cdr:x>
      <cdr:y>0.67873</cdr:y>
    </cdr:from>
    <cdr:to>
      <cdr:x>0.59017</cdr:x>
      <cdr:y>0.73772</cdr:y>
    </cdr:to>
    <cdr:sp macro="" textlink="">
      <cdr:nvSpPr>
        <cdr:cNvPr id="3" name="CuadroTexto 2">
          <a:extLst xmlns:a="http://schemas.openxmlformats.org/drawingml/2006/main">
            <a:ext uri="{FF2B5EF4-FFF2-40B4-BE49-F238E27FC236}">
              <a16:creationId xmlns:a16="http://schemas.microsoft.com/office/drawing/2014/main" id="{D383A65A-D545-43A9-A981-3B10D0CD6E98}"/>
            </a:ext>
          </a:extLst>
        </cdr:cNvPr>
        <cdr:cNvSpPr txBox="1"/>
      </cdr:nvSpPr>
      <cdr:spPr>
        <a:xfrm xmlns:a="http://schemas.openxmlformats.org/drawingml/2006/main">
          <a:off x="3328194" y="3058196"/>
          <a:ext cx="644323" cy="2658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000" dirty="0"/>
            <a:t>89,5%</a:t>
          </a:r>
          <a:endParaRPr lang="es-CO" sz="1000" dirty="0"/>
        </a:p>
      </cdr:txBody>
    </cdr:sp>
  </cdr:relSizeAnchor>
  <cdr:relSizeAnchor xmlns:cdr="http://schemas.openxmlformats.org/drawingml/2006/chartDrawing">
    <cdr:from>
      <cdr:x>0.42589</cdr:x>
      <cdr:y>0.35308</cdr:y>
    </cdr:from>
    <cdr:to>
      <cdr:x>0.52066</cdr:x>
      <cdr:y>0.41207</cdr:y>
    </cdr:to>
    <cdr:sp macro="" textlink="">
      <cdr:nvSpPr>
        <cdr:cNvPr id="4" name="CuadroTexto 3">
          <a:extLst xmlns:a="http://schemas.openxmlformats.org/drawingml/2006/main">
            <a:ext uri="{FF2B5EF4-FFF2-40B4-BE49-F238E27FC236}">
              <a16:creationId xmlns:a16="http://schemas.microsoft.com/office/drawing/2014/main" id="{FE9506F1-FD77-4539-B83E-18433E948DCA}"/>
            </a:ext>
          </a:extLst>
        </cdr:cNvPr>
        <cdr:cNvSpPr txBox="1"/>
      </cdr:nvSpPr>
      <cdr:spPr>
        <a:xfrm xmlns:a="http://schemas.openxmlformats.org/drawingml/2006/main">
          <a:off x="2866731" y="1590902"/>
          <a:ext cx="637953" cy="2658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000" dirty="0"/>
            <a:t>9,5%</a:t>
          </a:r>
          <a:endParaRPr lang="es-CO" sz="10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0.41128</cdr:x>
      <cdr:y>0.22019</cdr:y>
    </cdr:from>
    <cdr:to>
      <cdr:x>0.48736</cdr:x>
      <cdr:y>0.28372</cdr:y>
    </cdr:to>
    <cdr:sp macro="" textlink="">
      <cdr:nvSpPr>
        <cdr:cNvPr id="2" name="CuadroTexto 1">
          <a:extLst xmlns:a="http://schemas.openxmlformats.org/drawingml/2006/main">
            <a:ext uri="{FF2B5EF4-FFF2-40B4-BE49-F238E27FC236}">
              <a16:creationId xmlns:a16="http://schemas.microsoft.com/office/drawing/2014/main" id="{9EC82F88-294B-42C5-A035-7D8AF82A6898}"/>
            </a:ext>
          </a:extLst>
        </cdr:cNvPr>
        <cdr:cNvSpPr txBox="1"/>
      </cdr:nvSpPr>
      <cdr:spPr>
        <a:xfrm xmlns:a="http://schemas.openxmlformats.org/drawingml/2006/main">
          <a:off x="3045492" y="1107148"/>
          <a:ext cx="563376" cy="319429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20000"/>
            <a:lumOff val="80000"/>
          </a:scheme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900" dirty="0"/>
            <a:t>79,4%</a:t>
          </a:r>
          <a:endParaRPr lang="es-CO" sz="900" dirty="0"/>
        </a:p>
      </cdr:txBody>
    </cdr:sp>
  </cdr:relSizeAnchor>
  <cdr:relSizeAnchor xmlns:cdr="http://schemas.openxmlformats.org/drawingml/2006/chartDrawing">
    <cdr:from>
      <cdr:x>0.62703</cdr:x>
      <cdr:y>0.2498</cdr:y>
    </cdr:from>
    <cdr:to>
      <cdr:x>0.69844</cdr:x>
      <cdr:y>0.29715</cdr:y>
    </cdr:to>
    <cdr:sp macro="" textlink="">
      <cdr:nvSpPr>
        <cdr:cNvPr id="3" name="CuadroTexto 1">
          <a:extLst xmlns:a="http://schemas.openxmlformats.org/drawingml/2006/main">
            <a:ext uri="{FF2B5EF4-FFF2-40B4-BE49-F238E27FC236}">
              <a16:creationId xmlns:a16="http://schemas.microsoft.com/office/drawing/2014/main" id="{B6C159C5-4401-4B2C-B8B6-AA14EDF878A5}"/>
            </a:ext>
          </a:extLst>
        </cdr:cNvPr>
        <cdr:cNvSpPr txBox="1"/>
      </cdr:nvSpPr>
      <cdr:spPr>
        <a:xfrm xmlns:a="http://schemas.openxmlformats.org/drawingml/2006/main">
          <a:off x="4643101" y="1256004"/>
          <a:ext cx="528753" cy="23810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20000"/>
            <a:lumOff val="80000"/>
          </a:scheme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900" dirty="0"/>
            <a:t>77,4%</a:t>
          </a:r>
          <a:endParaRPr lang="es-CO" sz="900" dirty="0"/>
        </a:p>
      </cdr:txBody>
    </cdr:sp>
  </cdr:relSizeAnchor>
  <cdr:relSizeAnchor xmlns:cdr="http://schemas.openxmlformats.org/drawingml/2006/chartDrawing">
    <cdr:from>
      <cdr:x>0.82583</cdr:x>
      <cdr:y>0.25191</cdr:y>
    </cdr:from>
    <cdr:to>
      <cdr:x>0.90867</cdr:x>
      <cdr:y>0.30332</cdr:y>
    </cdr:to>
    <cdr:sp macro="" textlink="">
      <cdr:nvSpPr>
        <cdr:cNvPr id="4" name="CuadroTexto 1">
          <a:extLst xmlns:a="http://schemas.openxmlformats.org/drawingml/2006/main">
            <a:ext uri="{FF2B5EF4-FFF2-40B4-BE49-F238E27FC236}">
              <a16:creationId xmlns:a16="http://schemas.microsoft.com/office/drawing/2014/main" id="{B70FE2E6-7512-4485-91FE-6D16BF0D80F2}"/>
            </a:ext>
          </a:extLst>
        </cdr:cNvPr>
        <cdr:cNvSpPr txBox="1"/>
      </cdr:nvSpPr>
      <cdr:spPr>
        <a:xfrm xmlns:a="http://schemas.openxmlformats.org/drawingml/2006/main">
          <a:off x="6115198" y="1266637"/>
          <a:ext cx="613440" cy="25849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20000"/>
            <a:lumOff val="80000"/>
          </a:scheme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900" dirty="0"/>
            <a:t>77,4%</a:t>
          </a:r>
          <a:endParaRPr lang="es-CO" sz="9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0.38195</cdr:x>
      <cdr:y>0.37083</cdr:y>
    </cdr:from>
    <cdr:to>
      <cdr:x>0.45885</cdr:x>
      <cdr:y>0.42767</cdr:y>
    </cdr:to>
    <cdr:sp macro="" textlink="">
      <cdr:nvSpPr>
        <cdr:cNvPr id="2" name="CuadroTexto 1">
          <a:extLst xmlns:a="http://schemas.openxmlformats.org/drawingml/2006/main">
            <a:ext uri="{FF2B5EF4-FFF2-40B4-BE49-F238E27FC236}">
              <a16:creationId xmlns:a16="http://schemas.microsoft.com/office/drawing/2014/main" id="{9EC82F88-294B-42C5-A035-7D8AF82A6898}"/>
            </a:ext>
          </a:extLst>
        </cdr:cNvPr>
        <cdr:cNvSpPr txBox="1"/>
      </cdr:nvSpPr>
      <cdr:spPr>
        <a:xfrm xmlns:a="http://schemas.openxmlformats.org/drawingml/2006/main">
          <a:off x="2871039" y="1837356"/>
          <a:ext cx="578044" cy="281612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20000"/>
            <a:lumOff val="80000"/>
          </a:scheme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900" dirty="0"/>
            <a:t>56,1%</a:t>
          </a:r>
          <a:endParaRPr lang="es-CO" sz="900" dirty="0"/>
        </a:p>
      </cdr:txBody>
    </cdr:sp>
  </cdr:relSizeAnchor>
  <cdr:relSizeAnchor xmlns:cdr="http://schemas.openxmlformats.org/drawingml/2006/chartDrawing">
    <cdr:from>
      <cdr:x>0.60049</cdr:x>
      <cdr:y>0.54466</cdr:y>
    </cdr:from>
    <cdr:to>
      <cdr:x>0.67244</cdr:x>
      <cdr:y>0.61001</cdr:y>
    </cdr:to>
    <cdr:sp macro="" textlink="">
      <cdr:nvSpPr>
        <cdr:cNvPr id="3" name="CuadroTexto 1">
          <a:extLst xmlns:a="http://schemas.openxmlformats.org/drawingml/2006/main">
            <a:ext uri="{FF2B5EF4-FFF2-40B4-BE49-F238E27FC236}">
              <a16:creationId xmlns:a16="http://schemas.microsoft.com/office/drawing/2014/main" id="{B6C159C5-4401-4B2C-B8B6-AA14EDF878A5}"/>
            </a:ext>
          </a:extLst>
        </cdr:cNvPr>
        <cdr:cNvSpPr txBox="1"/>
      </cdr:nvSpPr>
      <cdr:spPr>
        <a:xfrm xmlns:a="http://schemas.openxmlformats.org/drawingml/2006/main">
          <a:off x="4513759" y="2698593"/>
          <a:ext cx="540840" cy="32381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20000"/>
            <a:lumOff val="80000"/>
          </a:scheme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900" dirty="0"/>
            <a:t>23,3%</a:t>
          </a:r>
          <a:endParaRPr lang="es-CO" sz="900" dirty="0"/>
        </a:p>
      </cdr:txBody>
    </cdr:sp>
  </cdr:relSizeAnchor>
  <cdr:relSizeAnchor xmlns:cdr="http://schemas.openxmlformats.org/drawingml/2006/chartDrawing">
    <cdr:from>
      <cdr:x>0.82583</cdr:x>
      <cdr:y>0.55324</cdr:y>
    </cdr:from>
    <cdr:to>
      <cdr:x>0.89735</cdr:x>
      <cdr:y>0.60466</cdr:y>
    </cdr:to>
    <cdr:sp macro="" textlink="">
      <cdr:nvSpPr>
        <cdr:cNvPr id="4" name="CuadroTexto 1">
          <a:extLst xmlns:a="http://schemas.openxmlformats.org/drawingml/2006/main">
            <a:ext uri="{FF2B5EF4-FFF2-40B4-BE49-F238E27FC236}">
              <a16:creationId xmlns:a16="http://schemas.microsoft.com/office/drawing/2014/main" id="{B70FE2E6-7512-4485-91FE-6D16BF0D80F2}"/>
            </a:ext>
          </a:extLst>
        </cdr:cNvPr>
        <cdr:cNvSpPr txBox="1"/>
      </cdr:nvSpPr>
      <cdr:spPr>
        <a:xfrm xmlns:a="http://schemas.openxmlformats.org/drawingml/2006/main">
          <a:off x="6207593" y="2741123"/>
          <a:ext cx="537583" cy="254773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20000"/>
            <a:lumOff val="80000"/>
          </a:scheme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900" dirty="0"/>
            <a:t>23,0%</a:t>
          </a:r>
          <a:endParaRPr lang="es-CO" sz="9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0.27737</cdr:x>
      <cdr:y>0</cdr:y>
    </cdr:from>
    <cdr:to>
      <cdr:x>0.80624</cdr:x>
      <cdr:y>0.04212</cdr:y>
    </cdr:to>
    <cdr:sp macro="" textlink="">
      <cdr:nvSpPr>
        <cdr:cNvPr id="2" name="Rectángulo 1">
          <a:extLst xmlns:a="http://schemas.openxmlformats.org/drawingml/2006/main">
            <a:ext uri="{FF2B5EF4-FFF2-40B4-BE49-F238E27FC236}">
              <a16:creationId xmlns:a16="http://schemas.microsoft.com/office/drawing/2014/main" id="{97780443-D579-4186-8198-136A33A236C8}"/>
            </a:ext>
          </a:extLst>
        </cdr:cNvPr>
        <cdr:cNvSpPr/>
      </cdr:nvSpPr>
      <cdr:spPr>
        <a:xfrm xmlns:a="http://schemas.openxmlformats.org/drawingml/2006/main">
          <a:off x="2397837" y="0"/>
          <a:ext cx="4572000" cy="2645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>
          <a:spAutoFit/>
        </a:bodyPr>
        <a:lstStyle xmlns:a="http://schemas.openxmlformats.org/drawingml/2006/main">
          <a:defPPr marR="0" lvl="0" algn="l" rtl="0">
            <a:lnSpc>
              <a:spcPct val="100000"/>
            </a:lnSpc>
            <a:spcBef>
              <a:spcPts val="0"/>
            </a:spcBef>
            <a:spcAft>
              <a:spcPts val="0"/>
            </a:spcAft>
          </a:defPPr>
          <a:lvl1pPr marR="0" lvl="0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1pPr>
          <a:lvl2pPr marR="0" lvl="1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2pPr>
          <a:lvl3pPr marR="0" lvl="2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3pPr>
          <a:lvl4pPr marR="0" lvl="3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4pPr>
          <a:lvl5pPr marR="0" lvl="4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5pPr>
          <a:lvl6pPr marR="0" lvl="5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6pPr>
          <a:lvl7pPr marR="0" lvl="6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7pPr>
          <a:lvl8pPr marR="0" lvl="7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8pPr>
          <a:lvl9pPr marR="0" lvl="8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9pPr>
        </a:lstStyle>
        <a:p xmlns:a="http://schemas.openxmlformats.org/drawingml/2006/main">
          <a:pPr algn="ctr">
            <a:defRPr sz="1400" b="0" i="0" u="none" strike="noStrike" kern="1200" cap="none" spc="2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es-CO" sz="1100" b="1" kern="1200" spc="20" dirty="0">
            <a:solidFill>
              <a:schemeClr val="tx1"/>
            </a:solidFill>
            <a:latin typeface="+mn-lt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67162" y="0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11287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12" name="Google Shape;212;p10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10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82" name="Google Shape;182;p8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8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69651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4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5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7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348" name="Google Shape;348;p20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20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9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21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22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68" name="Google Shape;168;p7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7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59780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52" name="Google Shape;152;p6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6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68" name="Google Shape;168;p7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7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98" name="Google Shape;198;p9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9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82" name="Google Shape;182;p8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8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28" name="Google Shape;228;p11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11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42" name="Google Shape;242;p12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12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4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4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4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4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4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6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6"/>
          <p:cNvSpPr txBox="1">
            <a:spLocks noGrp="1"/>
          </p:cNvSpPr>
          <p:nvPr>
            <p:ph type="body" idx="1"/>
          </p:nvPr>
        </p:nvSpPr>
        <p:spPr>
          <a:xfrm rot="5400000">
            <a:off x="2396332" y="57943"/>
            <a:ext cx="4351337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26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6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6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7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7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27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7" name="Google Shape;37;p27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8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8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3" name="Google Shape;43;p28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4" name="Google Shape;44;p28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8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9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9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0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0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1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31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31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31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3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31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1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2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32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3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2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3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3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3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/>
        </p:nvSpPr>
        <p:spPr>
          <a:xfrm>
            <a:off x="1925637" y="2524125"/>
            <a:ext cx="5376862" cy="156962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EJECUCION PRESUPUESTAL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VIGENCIA 2022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Reporte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 30 de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Noviembre</a:t>
            </a:r>
            <a:endParaRPr dirty="0"/>
          </a:p>
        </p:txBody>
      </p:sp>
      <p:sp>
        <p:nvSpPr>
          <p:cNvPr id="89" name="Google Shape;89;p1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Noviembre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0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10"/>
          <p:cNvSpPr txBox="1"/>
          <p:nvPr/>
        </p:nvSpPr>
        <p:spPr>
          <a:xfrm>
            <a:off x="839787" y="804862"/>
            <a:ext cx="7345362" cy="2778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"/>
              <a:buFont typeface="Arial"/>
              <a:buNone/>
            </a:pPr>
            <a:r>
              <a:rPr lang="en-US" sz="12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Proyectos de Inversión Por Unidad Ejecutora</a:t>
            </a:r>
            <a:endParaRPr/>
          </a:p>
        </p:txBody>
      </p:sp>
      <p:sp>
        <p:nvSpPr>
          <p:cNvPr id="217" name="Google Shape;217;p10"/>
          <p:cNvSpPr txBox="1"/>
          <p:nvPr/>
        </p:nvSpPr>
        <p:spPr>
          <a:xfrm>
            <a:off x="211137" y="5830887"/>
            <a:ext cx="8721725" cy="36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1: La distribución de la apropiación se realizó a partir de lo establecido en el acuerdo PCSJA22-11903 y PCSJA22-11938 en los cuales se detallan los valores de los proyectos de inversión 2022. </a:t>
            </a:r>
            <a:endParaRPr/>
          </a:p>
        </p:txBody>
      </p:sp>
      <p:sp>
        <p:nvSpPr>
          <p:cNvPr id="218" name="Google Shape;218;p10"/>
          <p:cNvSpPr txBox="1"/>
          <p:nvPr/>
        </p:nvSpPr>
        <p:spPr>
          <a:xfrm>
            <a:off x="7697787" y="5613400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/>
          </a:p>
        </p:txBody>
      </p:sp>
      <p:sp>
        <p:nvSpPr>
          <p:cNvPr id="219" name="Google Shape;219;p10"/>
          <p:cNvSpPr txBox="1"/>
          <p:nvPr/>
        </p:nvSpPr>
        <p:spPr>
          <a:xfrm>
            <a:off x="6611937" y="6326187"/>
            <a:ext cx="2532062" cy="5847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dirty="0"/>
          </a:p>
        </p:txBody>
      </p:sp>
      <p:sp>
        <p:nvSpPr>
          <p:cNvPr id="220" name="Google Shape;220;p10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222" name="Google Shape;222;p10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3" name="Google Shape;223;p10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10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Noviembre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BE902EA8-D456-4CB6-BB69-EB8857EF85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433714"/>
              </p:ext>
            </p:extLst>
          </p:nvPr>
        </p:nvGraphicFramePr>
        <p:xfrm>
          <a:off x="649288" y="1082675"/>
          <a:ext cx="7845112" cy="4487294"/>
        </p:xfrm>
        <a:graphic>
          <a:graphicData uri="http://schemas.openxmlformats.org/drawingml/2006/table">
            <a:tbl>
              <a:tblPr>
                <a:tableStyleId>{92E20BB1-03CC-48C7-90E0-667C90D3F858}</a:tableStyleId>
              </a:tblPr>
              <a:tblGrid>
                <a:gridCol w="1168879">
                  <a:extLst>
                    <a:ext uri="{9D8B030D-6E8A-4147-A177-3AD203B41FA5}">
                      <a16:colId xmlns:a16="http://schemas.microsoft.com/office/drawing/2014/main" val="938814630"/>
                    </a:ext>
                  </a:extLst>
                </a:gridCol>
                <a:gridCol w="976702">
                  <a:extLst>
                    <a:ext uri="{9D8B030D-6E8A-4147-A177-3AD203B41FA5}">
                      <a16:colId xmlns:a16="http://schemas.microsoft.com/office/drawing/2014/main" val="1082849986"/>
                    </a:ext>
                  </a:extLst>
                </a:gridCol>
                <a:gridCol w="657943">
                  <a:extLst>
                    <a:ext uri="{9D8B030D-6E8A-4147-A177-3AD203B41FA5}">
                      <a16:colId xmlns:a16="http://schemas.microsoft.com/office/drawing/2014/main" val="1535470675"/>
                    </a:ext>
                  </a:extLst>
                </a:gridCol>
                <a:gridCol w="657943">
                  <a:extLst>
                    <a:ext uri="{9D8B030D-6E8A-4147-A177-3AD203B41FA5}">
                      <a16:colId xmlns:a16="http://schemas.microsoft.com/office/drawing/2014/main" val="1388577146"/>
                    </a:ext>
                  </a:extLst>
                </a:gridCol>
                <a:gridCol w="602454">
                  <a:extLst>
                    <a:ext uri="{9D8B030D-6E8A-4147-A177-3AD203B41FA5}">
                      <a16:colId xmlns:a16="http://schemas.microsoft.com/office/drawing/2014/main" val="431153855"/>
                    </a:ext>
                  </a:extLst>
                </a:gridCol>
                <a:gridCol w="657943">
                  <a:extLst>
                    <a:ext uri="{9D8B030D-6E8A-4147-A177-3AD203B41FA5}">
                      <a16:colId xmlns:a16="http://schemas.microsoft.com/office/drawing/2014/main" val="3833472893"/>
                    </a:ext>
                  </a:extLst>
                </a:gridCol>
                <a:gridCol w="602454">
                  <a:extLst>
                    <a:ext uri="{9D8B030D-6E8A-4147-A177-3AD203B41FA5}">
                      <a16:colId xmlns:a16="http://schemas.microsoft.com/office/drawing/2014/main" val="3341335800"/>
                    </a:ext>
                  </a:extLst>
                </a:gridCol>
                <a:gridCol w="657943">
                  <a:extLst>
                    <a:ext uri="{9D8B030D-6E8A-4147-A177-3AD203B41FA5}">
                      <a16:colId xmlns:a16="http://schemas.microsoft.com/office/drawing/2014/main" val="119415806"/>
                    </a:ext>
                  </a:extLst>
                </a:gridCol>
                <a:gridCol w="602454">
                  <a:extLst>
                    <a:ext uri="{9D8B030D-6E8A-4147-A177-3AD203B41FA5}">
                      <a16:colId xmlns:a16="http://schemas.microsoft.com/office/drawing/2014/main" val="3056099401"/>
                    </a:ext>
                  </a:extLst>
                </a:gridCol>
                <a:gridCol w="657943">
                  <a:extLst>
                    <a:ext uri="{9D8B030D-6E8A-4147-A177-3AD203B41FA5}">
                      <a16:colId xmlns:a16="http://schemas.microsoft.com/office/drawing/2014/main" val="2008531808"/>
                    </a:ext>
                  </a:extLst>
                </a:gridCol>
                <a:gridCol w="602454">
                  <a:extLst>
                    <a:ext uri="{9D8B030D-6E8A-4147-A177-3AD203B41FA5}">
                      <a16:colId xmlns:a16="http://schemas.microsoft.com/office/drawing/2014/main" val="4080441504"/>
                    </a:ext>
                  </a:extLst>
                </a:gridCol>
              </a:tblGrid>
              <a:tr h="6352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 UNIDAD COORDINADORA 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 CODIGO 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 APROPIACION VIGENTE 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 COMPROMISO 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 % EJECUCIÓN NIVEL COMPROMISO 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 OBLIGACION 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>
                          <a:effectLst/>
                        </a:rPr>
                        <a:t> % EJECUCIÓN EFECTIVA 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 PAGOS 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 % EJECUCIÓN NIVEL PAGOS 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 SALDO POR EJECUTAR 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% POR EJECUTAR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875326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>
                          <a:effectLst/>
                          <a:latin typeface="Calibri" panose="020F0502020204030204" pitchFamily="34" charset="0"/>
                        </a:rPr>
                        <a:t>U</a:t>
                      </a:r>
                      <a:r>
                        <a:rPr lang="es-CO" sz="800" b="0" i="0" u="none" strike="noStrike" dirty="0">
                          <a:effectLst/>
                          <a:latin typeface="Calibri" panose="020F0502020204030204" pitchFamily="34" charset="0"/>
                        </a:rPr>
                        <a:t>NIDAD DE INFORMATICA</a:t>
                      </a: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>
                          <a:effectLst/>
                        </a:rPr>
                        <a:t>C-2701-0800-20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47.103,7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46.983,4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28.559,1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27.696,4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024183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URNA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>
                          <a:effectLst/>
                        </a:rPr>
                        <a:t>C-2701-0800-21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3.901,1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1.257,8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2.643,3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450324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CENDOJ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C-2701-0800-22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37.983,4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35.088,7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11.100,5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11.089,6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2.894,8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529108"/>
                  </a:ext>
                </a:extLst>
              </a:tr>
              <a:tr h="38113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u="none" strike="noStrike" dirty="0">
                          <a:effectLst/>
                        </a:rPr>
                        <a:t>PROYECTOS ESPECIALES DE INFRAESTRUCTURA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>
                          <a:effectLst/>
                        </a:rPr>
                        <a:t>C-2701-0800-23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24.500,0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24.500,0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922496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UIF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>
                          <a:effectLst/>
                        </a:rPr>
                        <a:t>C-2701-0800-24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4.959,8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4.777,3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209983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UIF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>
                          <a:effectLst/>
                        </a:rPr>
                        <a:t>C-2701-0800-25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62.393,8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30.166,5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9.669,7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9.587,4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32.227,3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486149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UDAE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>
                          <a:effectLst/>
                        </a:rPr>
                        <a:t>C-2701-0800-26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241443"/>
                  </a:ext>
                </a:extLst>
              </a:tr>
              <a:tr h="38113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u="none" strike="noStrike" dirty="0">
                          <a:effectLst/>
                        </a:rPr>
                        <a:t>GRUPO DE PROYECTOS ESPECIALES DE INFRAESTRUCTURA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C-2701-0800-27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35.996,1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35.996,1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460364"/>
                  </a:ext>
                </a:extLst>
              </a:tr>
              <a:tr h="254093"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u="none" strike="noStrike" dirty="0">
                          <a:effectLst/>
                        </a:rPr>
                        <a:t>UNIDAD ADMINISTRATIVA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>
                          <a:effectLst/>
                        </a:rPr>
                        <a:t>C-2701-0800-28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53.645,2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40.939,1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18.963,9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18.523,1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12.706,1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784065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ESCUELA JUDICIAL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>
                          <a:effectLst/>
                        </a:rPr>
                        <a:t>C-2701-0800-29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27.816,7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19.023,8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8.793,0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729625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OSEG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C-2701-0800-30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12.550,0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10.761,7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1.788,3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204505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u="none" strike="noStrike" dirty="0">
                          <a:effectLst/>
                        </a:rPr>
                        <a:t>RR.HH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>
                          <a:effectLst/>
                        </a:rPr>
                        <a:t>C-2701-0800-31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12.903,8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10.483,1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4.763,7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4.763,7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2.420,7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057954"/>
                  </a:ext>
                </a:extLst>
              </a:tr>
              <a:tr h="254093"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u="none" strike="noStrike" dirty="0">
                          <a:effectLst/>
                        </a:rPr>
                        <a:t>UNIDAD DE CARRERA JUDICIAL 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>
                          <a:effectLst/>
                        </a:rPr>
                        <a:t>C-2701-0800-32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1.540,8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892002"/>
                  </a:ext>
                </a:extLst>
              </a:tr>
              <a:tr h="381139"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u="none" strike="noStrike" dirty="0">
                          <a:effectLst/>
                        </a:rPr>
                        <a:t>PROYECTOS ESPECIALES DE TECNOLOGIA  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C-2701-0800-36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38.625,4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27.663,1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13.504,3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13.504,3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10.962,3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790561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Unidad de Informática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C-2799-0800-12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113.185,8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87.948,0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41.829,0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41.829,0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25.237,8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677740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UDAE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C-2799-0800-13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2.799,5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1.824,2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1.653,2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726500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b="0" i="0" u="none" strike="noStrike" dirty="0">
                          <a:effectLst/>
                          <a:latin typeface="Calibri" panose="020F0502020204030204" pitchFamily="34" charset="0"/>
                        </a:rPr>
                        <a:t>BID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b="0" i="0" u="none" strike="noStrike" dirty="0">
                          <a:effectLst/>
                          <a:latin typeface="Calibri" panose="020F0502020204030204" pitchFamily="34" charset="0"/>
                        </a:rPr>
                        <a:t> BID 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96.627,1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10.486,6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2.709,9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2.156,5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86.140,5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931903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1" u="none" strike="noStrike" dirty="0">
                          <a:effectLst/>
                        </a:rPr>
                        <a:t> </a:t>
                      </a:r>
                      <a:endParaRPr lang="es-CO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1" u="none" strike="noStrike" dirty="0">
                          <a:effectLst/>
                        </a:rPr>
                        <a:t>Total  General</a:t>
                      </a:r>
                      <a:endParaRPr lang="es-CO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580.822,0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325.922,7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1" i="0" u="none" strike="noStrike" dirty="0"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135.611,4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1" i="0" u="none" strike="noStrike" dirty="0"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133.490,4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1" i="0" u="none" strike="noStrike" dirty="0"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254.899,3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1" i="0" u="none" strike="noStrike" dirty="0"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9276147"/>
                  </a:ext>
                </a:extLst>
              </a:tr>
            </a:tbl>
          </a:graphicData>
        </a:graphic>
      </p:graphicFrame>
      <p:sp>
        <p:nvSpPr>
          <p:cNvPr id="13" name="Google Shape;102;p2">
            <a:extLst>
              <a:ext uri="{FF2B5EF4-FFF2-40B4-BE49-F238E27FC236}">
                <a16:creationId xmlns:a16="http://schemas.microsoft.com/office/drawing/2014/main" id="{3D3BEA11-A43A-4153-93D3-34B55AC80B4D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8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8"/>
          <p:cNvSpPr txBox="1"/>
          <p:nvPr/>
        </p:nvSpPr>
        <p:spPr>
          <a:xfrm>
            <a:off x="839789" y="919516"/>
            <a:ext cx="7345362" cy="33813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Ejecucion Inversion : Nivel Central y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Direcciones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Seccionales</a:t>
            </a:r>
            <a:endParaRPr dirty="0"/>
          </a:p>
        </p:txBody>
      </p:sp>
      <p:sp>
        <p:nvSpPr>
          <p:cNvPr id="187" name="Google Shape;187;p8"/>
          <p:cNvSpPr txBox="1"/>
          <p:nvPr/>
        </p:nvSpPr>
        <p:spPr>
          <a:xfrm>
            <a:off x="622300" y="5555103"/>
            <a:ext cx="1535112" cy="2143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 en Millones</a:t>
            </a:r>
            <a:endParaRPr/>
          </a:p>
        </p:txBody>
      </p:sp>
      <p:sp>
        <p:nvSpPr>
          <p:cNvPr id="189" name="Google Shape;189;p8"/>
          <p:cNvSpPr txBox="1"/>
          <p:nvPr/>
        </p:nvSpPr>
        <p:spPr>
          <a:xfrm>
            <a:off x="6611937" y="6302375"/>
            <a:ext cx="2532062" cy="5847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dirty="0"/>
          </a:p>
        </p:txBody>
      </p:sp>
      <p:sp>
        <p:nvSpPr>
          <p:cNvPr id="190" name="Google Shape;190;p8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191" name="Google Shape;191;p8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2" name="Google Shape;192;p8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8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Noviembre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57;p6">
            <a:extLst>
              <a:ext uri="{FF2B5EF4-FFF2-40B4-BE49-F238E27FC236}">
                <a16:creationId xmlns:a16="http://schemas.microsoft.com/office/drawing/2014/main" id="{57A41377-4CC2-458D-809A-7B90E0B44932}"/>
              </a:ext>
            </a:extLst>
          </p:cNvPr>
          <p:cNvSpPr txBox="1"/>
          <p:nvPr/>
        </p:nvSpPr>
        <p:spPr>
          <a:xfrm>
            <a:off x="22224" y="6022598"/>
            <a:ext cx="8721725" cy="33851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s-CO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1: Gestión general esta conformado por la Corte Suprema, Corte Constitucional, Consejo de Estado, Consejo Superior Nivel Centra y Comisión de Disciplina Nivel Centra.</a:t>
            </a:r>
            <a:endParaRPr lang="es-CO" sz="11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s-CO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 2: </a:t>
            </a:r>
            <a:r>
              <a:rPr lang="es-CO" sz="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Gestión General contiene los recursos que a la fecha están pendientes por ser distribuidos entre subunidades ejecutoras</a:t>
            </a:r>
            <a:endParaRPr lang="es-CO" sz="1100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3BA3F57-61BA-4193-9C99-EB500865B6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011017"/>
              </p:ext>
            </p:extLst>
          </p:nvPr>
        </p:nvGraphicFramePr>
        <p:xfrm>
          <a:off x="627060" y="1316636"/>
          <a:ext cx="7558091" cy="4659810"/>
        </p:xfrm>
        <a:graphic>
          <a:graphicData uri="http://schemas.openxmlformats.org/drawingml/2006/table">
            <a:tbl>
              <a:tblPr/>
              <a:tblGrid>
                <a:gridCol w="1525760">
                  <a:extLst>
                    <a:ext uri="{9D8B030D-6E8A-4147-A177-3AD203B41FA5}">
                      <a16:colId xmlns:a16="http://schemas.microsoft.com/office/drawing/2014/main" val="796550167"/>
                    </a:ext>
                  </a:extLst>
                </a:gridCol>
                <a:gridCol w="728884">
                  <a:extLst>
                    <a:ext uri="{9D8B030D-6E8A-4147-A177-3AD203B41FA5}">
                      <a16:colId xmlns:a16="http://schemas.microsoft.com/office/drawing/2014/main" val="3556513844"/>
                    </a:ext>
                  </a:extLst>
                </a:gridCol>
                <a:gridCol w="652732">
                  <a:extLst>
                    <a:ext uri="{9D8B030D-6E8A-4147-A177-3AD203B41FA5}">
                      <a16:colId xmlns:a16="http://schemas.microsoft.com/office/drawing/2014/main" val="1679287778"/>
                    </a:ext>
                  </a:extLst>
                </a:gridCol>
                <a:gridCol w="652732">
                  <a:extLst>
                    <a:ext uri="{9D8B030D-6E8A-4147-A177-3AD203B41FA5}">
                      <a16:colId xmlns:a16="http://schemas.microsoft.com/office/drawing/2014/main" val="592160040"/>
                    </a:ext>
                  </a:extLst>
                </a:gridCol>
                <a:gridCol w="652732">
                  <a:extLst>
                    <a:ext uri="{9D8B030D-6E8A-4147-A177-3AD203B41FA5}">
                      <a16:colId xmlns:a16="http://schemas.microsoft.com/office/drawing/2014/main" val="1604145495"/>
                    </a:ext>
                  </a:extLst>
                </a:gridCol>
                <a:gridCol w="652732">
                  <a:extLst>
                    <a:ext uri="{9D8B030D-6E8A-4147-A177-3AD203B41FA5}">
                      <a16:colId xmlns:a16="http://schemas.microsoft.com/office/drawing/2014/main" val="3142485392"/>
                    </a:ext>
                  </a:extLst>
                </a:gridCol>
                <a:gridCol w="652732">
                  <a:extLst>
                    <a:ext uri="{9D8B030D-6E8A-4147-A177-3AD203B41FA5}">
                      <a16:colId xmlns:a16="http://schemas.microsoft.com/office/drawing/2014/main" val="3340966400"/>
                    </a:ext>
                  </a:extLst>
                </a:gridCol>
                <a:gridCol w="815915">
                  <a:extLst>
                    <a:ext uri="{9D8B030D-6E8A-4147-A177-3AD203B41FA5}">
                      <a16:colId xmlns:a16="http://schemas.microsoft.com/office/drawing/2014/main" val="745752069"/>
                    </a:ext>
                  </a:extLst>
                </a:gridCol>
                <a:gridCol w="611936">
                  <a:extLst>
                    <a:ext uri="{9D8B030D-6E8A-4147-A177-3AD203B41FA5}">
                      <a16:colId xmlns:a16="http://schemas.microsoft.com/office/drawing/2014/main" val="3028750113"/>
                    </a:ext>
                  </a:extLst>
                </a:gridCol>
                <a:gridCol w="611936">
                  <a:extLst>
                    <a:ext uri="{9D8B030D-6E8A-4147-A177-3AD203B41FA5}">
                      <a16:colId xmlns:a16="http://schemas.microsoft.com/office/drawing/2014/main" val="3793171037"/>
                    </a:ext>
                  </a:extLst>
                </a:gridCol>
              </a:tblGrid>
              <a:tr h="4173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APR. VIGENTE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NIVEL COMPROMISO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OBLIGACION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EFECTIVA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NIVEL PAGOS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POR EJECUTAR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POR EJECUTAR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038143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general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394.026,0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234.887,9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97.718,9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96.353,0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159.138,0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029014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Armenia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344509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Barranquilla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8.470,7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7.085,9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7.085,9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846959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12.247,2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11.851,1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459484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Bucaramanga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5.889,6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5.835,9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515378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Cali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4.549,2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1.045,9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424754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Cartagena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488292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Cucuta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2.476,9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3557210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Ibagué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82359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Manizales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1.787,8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1.787,8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242308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Medellin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8.085,5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49229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Monteria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908395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Neiva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5.663,9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5.063,1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157377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Pasto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2.610,6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77339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Pereira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2.325,9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415748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Popayan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4.248,4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4.240,4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2.477,3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2.477,3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190836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Santa Marta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53874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Sincelejo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2.361,9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799864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Tunja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2.707,9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487107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Valledupar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2.616,2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121060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Villavicencio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2.590,6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176699"/>
                  </a:ext>
                </a:extLst>
              </a:tr>
              <a:tr h="30776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Recursos crédito externo BID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96.627,1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10.486,6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2.156,5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86.140,5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580466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general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580.822,0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325.966,3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135.655,0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133.534,0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254.855,7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453624"/>
                  </a:ext>
                </a:extLst>
              </a:tr>
            </a:tbl>
          </a:graphicData>
        </a:graphic>
      </p:graphicFrame>
      <p:sp>
        <p:nvSpPr>
          <p:cNvPr id="12" name="Google Shape;102;p2">
            <a:extLst>
              <a:ext uri="{FF2B5EF4-FFF2-40B4-BE49-F238E27FC236}">
                <a16:creationId xmlns:a16="http://schemas.microsoft.com/office/drawing/2014/main" id="{8C3E1268-CD4C-4132-9C9A-C273234AAF0F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00284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4"/>
          <p:cNvSpPr txBox="1"/>
          <p:nvPr/>
        </p:nvSpPr>
        <p:spPr>
          <a:xfrm>
            <a:off x="2538412" y="2524125"/>
            <a:ext cx="4111625" cy="12001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EJECUCIÓN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RESERVA CONSTITUIDA 2021</a:t>
            </a:r>
            <a:endParaRPr dirty="0"/>
          </a:p>
        </p:txBody>
      </p:sp>
      <p:sp>
        <p:nvSpPr>
          <p:cNvPr id="274" name="Google Shape;274;p14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5" name="Google Shape;275;p14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76" name="Google Shape;276;p14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Noviembre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5"/>
          <p:cNvSpPr txBox="1"/>
          <p:nvPr/>
        </p:nvSpPr>
        <p:spPr>
          <a:xfrm>
            <a:off x="919162" y="912812"/>
            <a:ext cx="7345362" cy="33813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Reserva constituida vigencia 2021 por concepto de gasto </a:t>
            </a:r>
            <a:endParaRPr/>
          </a:p>
        </p:txBody>
      </p:sp>
      <p:sp>
        <p:nvSpPr>
          <p:cNvPr id="282" name="Google Shape;282;p15"/>
          <p:cNvSpPr txBox="1"/>
          <p:nvPr/>
        </p:nvSpPr>
        <p:spPr>
          <a:xfrm>
            <a:off x="4570412" y="136525"/>
            <a:ext cx="4173537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endParaRPr/>
          </a:p>
        </p:txBody>
      </p:sp>
      <p:sp>
        <p:nvSpPr>
          <p:cNvPr id="283" name="Google Shape;283;p15"/>
          <p:cNvSpPr txBox="1"/>
          <p:nvPr/>
        </p:nvSpPr>
        <p:spPr>
          <a:xfrm>
            <a:off x="209550" y="5916612"/>
            <a:ext cx="7618412" cy="2460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2: Las modificaciones contemplan los valores reducidos por liquidación de contratos o cancelación de la reserva. </a:t>
            </a:r>
            <a:endParaRPr/>
          </a:p>
        </p:txBody>
      </p:sp>
      <p:sp>
        <p:nvSpPr>
          <p:cNvPr id="284" name="Google Shape;284;p15"/>
          <p:cNvSpPr txBox="1"/>
          <p:nvPr/>
        </p:nvSpPr>
        <p:spPr>
          <a:xfrm>
            <a:off x="209550" y="5689600"/>
            <a:ext cx="7618412" cy="2476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1: La reserva por utilizar se establece a partir de los compromisos actuales menos los pagos. </a:t>
            </a:r>
            <a:endParaRPr/>
          </a:p>
        </p:txBody>
      </p:sp>
      <p:sp>
        <p:nvSpPr>
          <p:cNvPr id="286" name="Google Shape;286;p15"/>
          <p:cNvSpPr txBox="1"/>
          <p:nvPr/>
        </p:nvSpPr>
        <p:spPr>
          <a:xfrm>
            <a:off x="8264524" y="5474876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287" name="Google Shape;287;p15"/>
          <p:cNvSpPr txBox="1"/>
          <p:nvPr/>
        </p:nvSpPr>
        <p:spPr>
          <a:xfrm>
            <a:off x="6611937" y="6326187"/>
            <a:ext cx="2532062" cy="5847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dirty="0"/>
          </a:p>
        </p:txBody>
      </p:sp>
      <p:sp>
        <p:nvSpPr>
          <p:cNvPr id="288" name="Google Shape;288;p15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290" name="Google Shape;290;p15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1" name="Google Shape;291;p15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15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Noviembre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9A7D3F4-EDD7-4C0C-BD3D-81E49C627A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759319"/>
              </p:ext>
            </p:extLst>
          </p:nvPr>
        </p:nvGraphicFramePr>
        <p:xfrm>
          <a:off x="372267" y="1400174"/>
          <a:ext cx="8401478" cy="4044948"/>
        </p:xfrm>
        <a:graphic>
          <a:graphicData uri="http://schemas.openxmlformats.org/drawingml/2006/table">
            <a:tbl>
              <a:tblPr/>
              <a:tblGrid>
                <a:gridCol w="2369648">
                  <a:extLst>
                    <a:ext uri="{9D8B030D-6E8A-4147-A177-3AD203B41FA5}">
                      <a16:colId xmlns:a16="http://schemas.microsoft.com/office/drawing/2014/main" val="4207817455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2234844592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1680347717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1386397699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2173401158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2334430924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2907256621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1295909457"/>
                    </a:ext>
                  </a:extLst>
                </a:gridCol>
              </a:tblGrid>
              <a:tr h="41454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RESERVA INICIAL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MODIFICACIONES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 ACTUALES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OBLIGACION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PAGOS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RESERVA POR UTILIZAR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%RESERVA POR UTILIZAR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96821"/>
                  </a:ext>
                </a:extLst>
              </a:tr>
              <a:tr h="5150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A-01-01 Gastos de Personal - Permanente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120.677,3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116.943,0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113.735,0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113.729,9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3.213,1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356026"/>
                  </a:ext>
                </a:extLst>
              </a:tr>
              <a:tr h="5150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A-01-02 Gastos de Personal - Temporal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4.251,3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1.147,1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3.104,2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2.124,0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009041"/>
                  </a:ext>
                </a:extLst>
              </a:tr>
              <a:tr h="5150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A-02 Adquisición Bienes y Servicios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28.359,5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1.756,0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26.603,6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22.959,5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22.829,7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3.773,8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467879"/>
                  </a:ext>
                </a:extLst>
              </a:tr>
              <a:tr h="26380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A-03 Transferencias corrientes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8.406,6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8.405,8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8.405,8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863260"/>
                  </a:ext>
                </a:extLst>
              </a:tr>
              <a:tr h="26380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A-07 Disminución de pasivos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741163"/>
                  </a:ext>
                </a:extLst>
              </a:tr>
              <a:tr h="5150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A-08 Gastos por tributos, multas, sanciones e intereses de mora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770615"/>
                  </a:ext>
                </a:extLst>
              </a:tr>
              <a:tr h="5150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Gastos de funcionamiento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161.820,4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6.723,5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155.096,9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147.297,5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147.128,9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7.968,0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583873"/>
                  </a:ext>
                </a:extLst>
              </a:tr>
              <a:tr h="26380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Subtotal Gastos de inversión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269.318,5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2.331,2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266.987,4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232.737,8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231.624,1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35.363,3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13,25%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121084"/>
                  </a:ext>
                </a:extLst>
              </a:tr>
              <a:tr h="26380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RAMA JUDICIAL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431.138,9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422.084,3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380.035,2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378.752,9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43.331,3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317706"/>
                  </a:ext>
                </a:extLst>
              </a:tr>
            </a:tbl>
          </a:graphicData>
        </a:graphic>
      </p:graphicFrame>
      <p:sp>
        <p:nvSpPr>
          <p:cNvPr id="14" name="Google Shape;102;p2">
            <a:extLst>
              <a:ext uri="{FF2B5EF4-FFF2-40B4-BE49-F238E27FC236}">
                <a16:creationId xmlns:a16="http://schemas.microsoft.com/office/drawing/2014/main" id="{896C591B-2590-4B2C-8A0E-BCC7ACD5705B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17"/>
          <p:cNvSpPr txBox="1"/>
          <p:nvPr/>
        </p:nvSpPr>
        <p:spPr>
          <a:xfrm>
            <a:off x="931862" y="1109662"/>
            <a:ext cx="7345362" cy="3397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Reserva Constituida Vigencia 2021 - Proyectos de inversión</a:t>
            </a:r>
            <a:endParaRPr/>
          </a:p>
        </p:txBody>
      </p:sp>
      <p:sp>
        <p:nvSpPr>
          <p:cNvPr id="310" name="Google Shape;310;p17"/>
          <p:cNvSpPr txBox="1"/>
          <p:nvPr/>
        </p:nvSpPr>
        <p:spPr>
          <a:xfrm>
            <a:off x="209550" y="5689600"/>
            <a:ext cx="7618412" cy="2460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2: Las modificaciones contemplan los valores reducidos por liquidación de contratos o cancelación de la reserva. </a:t>
            </a:r>
            <a:endParaRPr/>
          </a:p>
        </p:txBody>
      </p:sp>
      <p:sp>
        <p:nvSpPr>
          <p:cNvPr id="311" name="Google Shape;311;p17"/>
          <p:cNvSpPr txBox="1"/>
          <p:nvPr/>
        </p:nvSpPr>
        <p:spPr>
          <a:xfrm>
            <a:off x="209550" y="5470525"/>
            <a:ext cx="7618412" cy="2476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1: La reserva por utilizar se establece a partir de los compromisos actuales menos los pagos. </a:t>
            </a:r>
            <a:endParaRPr/>
          </a:p>
        </p:txBody>
      </p:sp>
      <p:sp>
        <p:nvSpPr>
          <p:cNvPr id="313" name="Google Shape;313;p17"/>
          <p:cNvSpPr txBox="1"/>
          <p:nvPr/>
        </p:nvSpPr>
        <p:spPr>
          <a:xfrm>
            <a:off x="7920037" y="5126037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/>
          </a:p>
        </p:txBody>
      </p:sp>
      <p:sp>
        <p:nvSpPr>
          <p:cNvPr id="314" name="Google Shape;314;p17"/>
          <p:cNvSpPr txBox="1"/>
          <p:nvPr/>
        </p:nvSpPr>
        <p:spPr>
          <a:xfrm>
            <a:off x="6611937" y="6326187"/>
            <a:ext cx="2532062" cy="5847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dirty="0"/>
          </a:p>
        </p:txBody>
      </p:sp>
      <p:sp>
        <p:nvSpPr>
          <p:cNvPr id="315" name="Google Shape;315;p17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317" name="Google Shape;317;p17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8" name="Google Shape;318;p17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19" name="Google Shape;319;p17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Noviembre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p17"/>
          <p:cNvSpPr txBox="1"/>
          <p:nvPr/>
        </p:nvSpPr>
        <p:spPr>
          <a:xfrm>
            <a:off x="209550" y="5889625"/>
            <a:ext cx="8770937" cy="24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3: La reserva a cargo de CENDOJ hace referencia al"Plan de digitalización" que está en cabeza del Grupo de Proyectos Especiales de la DEAJ.</a:t>
            </a:r>
            <a:endParaRPr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DD9066A-9099-47DA-90DC-684060CED9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085061"/>
              </p:ext>
            </p:extLst>
          </p:nvPr>
        </p:nvGraphicFramePr>
        <p:xfrm>
          <a:off x="931861" y="1593957"/>
          <a:ext cx="7116986" cy="3436680"/>
        </p:xfrm>
        <a:graphic>
          <a:graphicData uri="http://schemas.openxmlformats.org/drawingml/2006/table">
            <a:tbl>
              <a:tblPr>
                <a:tableStyleId>{92E20BB1-03CC-48C7-90E0-667C90D3F858}</a:tableStyleId>
              </a:tblPr>
              <a:tblGrid>
                <a:gridCol w="1407877">
                  <a:extLst>
                    <a:ext uri="{9D8B030D-6E8A-4147-A177-3AD203B41FA5}">
                      <a16:colId xmlns:a16="http://schemas.microsoft.com/office/drawing/2014/main" val="3380632439"/>
                    </a:ext>
                  </a:extLst>
                </a:gridCol>
                <a:gridCol w="1274849">
                  <a:extLst>
                    <a:ext uri="{9D8B030D-6E8A-4147-A177-3AD203B41FA5}">
                      <a16:colId xmlns:a16="http://schemas.microsoft.com/office/drawing/2014/main" val="1876215131"/>
                    </a:ext>
                  </a:extLst>
                </a:gridCol>
                <a:gridCol w="886852">
                  <a:extLst>
                    <a:ext uri="{9D8B030D-6E8A-4147-A177-3AD203B41FA5}">
                      <a16:colId xmlns:a16="http://schemas.microsoft.com/office/drawing/2014/main" val="565782135"/>
                    </a:ext>
                  </a:extLst>
                </a:gridCol>
                <a:gridCol w="886852">
                  <a:extLst>
                    <a:ext uri="{9D8B030D-6E8A-4147-A177-3AD203B41FA5}">
                      <a16:colId xmlns:a16="http://schemas.microsoft.com/office/drawing/2014/main" val="3930625059"/>
                    </a:ext>
                  </a:extLst>
                </a:gridCol>
                <a:gridCol w="886852">
                  <a:extLst>
                    <a:ext uri="{9D8B030D-6E8A-4147-A177-3AD203B41FA5}">
                      <a16:colId xmlns:a16="http://schemas.microsoft.com/office/drawing/2014/main" val="1621145110"/>
                    </a:ext>
                  </a:extLst>
                </a:gridCol>
                <a:gridCol w="886852">
                  <a:extLst>
                    <a:ext uri="{9D8B030D-6E8A-4147-A177-3AD203B41FA5}">
                      <a16:colId xmlns:a16="http://schemas.microsoft.com/office/drawing/2014/main" val="205070221"/>
                    </a:ext>
                  </a:extLst>
                </a:gridCol>
                <a:gridCol w="886852">
                  <a:extLst>
                    <a:ext uri="{9D8B030D-6E8A-4147-A177-3AD203B41FA5}">
                      <a16:colId xmlns:a16="http://schemas.microsoft.com/office/drawing/2014/main" val="2169856268"/>
                    </a:ext>
                  </a:extLst>
                </a:gridCol>
              </a:tblGrid>
              <a:tr h="295335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1" u="none" strike="noStrike" dirty="0">
                          <a:effectLst/>
                        </a:rPr>
                        <a:t>UNIDAD</a:t>
                      </a:r>
                      <a:endParaRPr lang="es-CO" sz="8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1" u="none" strike="noStrike" dirty="0">
                          <a:effectLst/>
                        </a:rPr>
                        <a:t>PROYECTO</a:t>
                      </a:r>
                      <a:endParaRPr lang="es-CO" sz="8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dirty="0">
                          <a:effectLst/>
                        </a:rPr>
                        <a:t>COMPROMISOS ACTUALES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dirty="0">
                          <a:effectLst/>
                        </a:rPr>
                        <a:t> OBLIGACION 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dirty="0">
                          <a:effectLst/>
                        </a:rPr>
                        <a:t> PAGOS 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dirty="0">
                          <a:effectLst/>
                        </a:rPr>
                        <a:t> RESERVA POR UTILIZAR 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dirty="0">
                          <a:effectLst/>
                        </a:rPr>
                        <a:t> %RESERVA POR UTILIZAR 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792609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UNIDAD Informática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C-2701-0800-20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28.604,0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19.719,9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19.719,9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8.884,1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645535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URNA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C-2701-0800-21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9786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CENDOJ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C-2701-0800-22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52.869,0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37.686,3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36.740,3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16.128,7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680200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PEI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C-2701-0800-23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28.245,3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28.245,3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28.245,3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60436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UIF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C-2701-0800-25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13.755,2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4.154,8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124886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UDAE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C-2701-0800-26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1.715,1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1.678,4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1.664,4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728704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PEI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C-2701-0800-27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09042"/>
                  </a:ext>
                </a:extLst>
              </a:tr>
              <a:tr h="4965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UNIDAD ADMINISTRATIVA-MANTENIMIENTO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C-2701-0800-28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14.214,6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13.466,6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13.312,8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901,8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226975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ESCUELA JUDICIAL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C-2701-0800-29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22.401,8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17.302,1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17.302,1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5.099,7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707482"/>
                  </a:ext>
                </a:extLst>
              </a:tr>
              <a:tr h="4965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RECURSOS HUMANOS - BIENESTAR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C-2701-0800-31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2.018,6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1.942,9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1.942,9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415061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PET / BID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C-2701-0800-36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28.922,7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28.854,8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28.854,8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462405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UNIDAD Informática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C-2799-0800-12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26.201,0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26.201,0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26.201,0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083480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Totales</a:t>
                      </a:r>
                      <a:endParaRPr lang="es-CO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266.987,4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232.737,8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231.624,1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35.363,3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546994"/>
                  </a:ext>
                </a:extLst>
              </a:tr>
            </a:tbl>
          </a:graphicData>
        </a:graphic>
      </p:graphicFrame>
      <p:sp>
        <p:nvSpPr>
          <p:cNvPr id="14" name="Google Shape;102;p2">
            <a:extLst>
              <a:ext uri="{FF2B5EF4-FFF2-40B4-BE49-F238E27FC236}">
                <a16:creationId xmlns:a16="http://schemas.microsoft.com/office/drawing/2014/main" id="{58EA9F3E-84C9-4763-B8F2-3E75D1298F57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20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Google Shape;352;p20"/>
          <p:cNvSpPr txBox="1"/>
          <p:nvPr/>
        </p:nvSpPr>
        <p:spPr>
          <a:xfrm>
            <a:off x="574336" y="6007100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353" name="Google Shape;353;p20"/>
          <p:cNvSpPr txBox="1"/>
          <p:nvPr/>
        </p:nvSpPr>
        <p:spPr>
          <a:xfrm>
            <a:off x="6611937" y="6326187"/>
            <a:ext cx="2532062" cy="5847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dirty="0"/>
          </a:p>
        </p:txBody>
      </p:sp>
      <p:sp>
        <p:nvSpPr>
          <p:cNvPr id="354" name="Google Shape;354;p20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355" name="Google Shape;355;p20"/>
          <p:cNvSpPr txBox="1"/>
          <p:nvPr/>
        </p:nvSpPr>
        <p:spPr>
          <a:xfrm>
            <a:off x="7976393" y="771633"/>
            <a:ext cx="1535112" cy="215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356" name="Google Shape;356;p20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57" name="Google Shape;357;p20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58" name="Google Shape;358;p20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Noviembre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58FD1B4F-29C5-4214-B7FF-F87B1EAF3D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349633"/>
              </p:ext>
            </p:extLst>
          </p:nvPr>
        </p:nvGraphicFramePr>
        <p:xfrm>
          <a:off x="885261" y="1441627"/>
          <a:ext cx="7023091" cy="4884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19"/>
          <p:cNvSpPr txBox="1"/>
          <p:nvPr/>
        </p:nvSpPr>
        <p:spPr>
          <a:xfrm>
            <a:off x="881062" y="981888"/>
            <a:ext cx="6986587" cy="52383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Vigencia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2021 –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inversión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Nivel Central y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Direcciones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Seccionales</a:t>
            </a:r>
            <a:endParaRPr dirty="0"/>
          </a:p>
        </p:txBody>
      </p:sp>
      <p:sp>
        <p:nvSpPr>
          <p:cNvPr id="340" name="Google Shape;340;p19"/>
          <p:cNvSpPr txBox="1"/>
          <p:nvPr/>
        </p:nvSpPr>
        <p:spPr>
          <a:xfrm>
            <a:off x="6739855" y="5904705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341" name="Google Shape;341;p19"/>
          <p:cNvSpPr txBox="1"/>
          <p:nvPr/>
        </p:nvSpPr>
        <p:spPr>
          <a:xfrm>
            <a:off x="6611937" y="6326187"/>
            <a:ext cx="2532062" cy="5847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dirty="0"/>
          </a:p>
        </p:txBody>
      </p:sp>
      <p:sp>
        <p:nvSpPr>
          <p:cNvPr id="342" name="Google Shape;342;p19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343" name="Google Shape;343;p19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4" name="Google Shape;344;p19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45" name="Google Shape;345;p19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Noviembre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C313189-F480-48EF-A741-8305EE62D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970533"/>
              </p:ext>
            </p:extLst>
          </p:nvPr>
        </p:nvGraphicFramePr>
        <p:xfrm>
          <a:off x="1812418" y="1703296"/>
          <a:ext cx="6020736" cy="4446403"/>
        </p:xfrm>
        <a:graphic>
          <a:graphicData uri="http://schemas.openxmlformats.org/drawingml/2006/table">
            <a:tbl>
              <a:tblPr/>
              <a:tblGrid>
                <a:gridCol w="1885115">
                  <a:extLst>
                    <a:ext uri="{9D8B030D-6E8A-4147-A177-3AD203B41FA5}">
                      <a16:colId xmlns:a16="http://schemas.microsoft.com/office/drawing/2014/main" val="344017624"/>
                    </a:ext>
                  </a:extLst>
                </a:gridCol>
                <a:gridCol w="1078398">
                  <a:extLst>
                    <a:ext uri="{9D8B030D-6E8A-4147-A177-3AD203B41FA5}">
                      <a16:colId xmlns:a16="http://schemas.microsoft.com/office/drawing/2014/main" val="100706582"/>
                    </a:ext>
                  </a:extLst>
                </a:gridCol>
                <a:gridCol w="819945">
                  <a:extLst>
                    <a:ext uri="{9D8B030D-6E8A-4147-A177-3AD203B41FA5}">
                      <a16:colId xmlns:a16="http://schemas.microsoft.com/office/drawing/2014/main" val="685131495"/>
                    </a:ext>
                  </a:extLst>
                </a:gridCol>
                <a:gridCol w="831658">
                  <a:extLst>
                    <a:ext uri="{9D8B030D-6E8A-4147-A177-3AD203B41FA5}">
                      <a16:colId xmlns:a16="http://schemas.microsoft.com/office/drawing/2014/main" val="791023122"/>
                    </a:ext>
                  </a:extLst>
                </a:gridCol>
                <a:gridCol w="702810">
                  <a:extLst>
                    <a:ext uri="{9D8B030D-6E8A-4147-A177-3AD203B41FA5}">
                      <a16:colId xmlns:a16="http://schemas.microsoft.com/office/drawing/2014/main" val="1304015290"/>
                    </a:ext>
                  </a:extLst>
                </a:gridCol>
                <a:gridCol w="702810">
                  <a:extLst>
                    <a:ext uri="{9D8B030D-6E8A-4147-A177-3AD203B41FA5}">
                      <a16:colId xmlns:a16="http://schemas.microsoft.com/office/drawing/2014/main" val="3488418356"/>
                    </a:ext>
                  </a:extLst>
                </a:gridCol>
              </a:tblGrid>
              <a:tr h="2416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UNIDAD EJECUTORA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COMPROMISOS ACTUALES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OBLIGACIÓN 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PAGOS 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RESERVA POR UTILIZAR </a:t>
                      </a:r>
                    </a:p>
                  </a:txBody>
                  <a:tcPr marL="7826" marR="7826" marT="7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%RESERVA POR UTILIZAR 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975712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Gestión general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185.878,1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165.987,4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165.973,3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19.904,8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843559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Armenia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1.688,8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1.274,5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1.274,5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414,3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841662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Barranquilla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56,2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895165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Bogota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17.936,8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17.936,3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17.936,3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185246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Bucaramanga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2.202,5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142604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Cali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3.474,5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1.146,0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634350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Cartagena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4.606,1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2.609,8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243342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Cucuta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2.219,8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737184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Ibagué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046921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Manizales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1.946,6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978,5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011045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Medellin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11.470,1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9.978,8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9.935,6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1.534,5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658806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Monteria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258481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Neiva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3.246,2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1.184,1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220545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Pasto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2.132,7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207,9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992365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Pereira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220,9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426249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Popayan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396054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Santa Marta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83250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Sincelejo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1.379,5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082256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Tunja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2.358,4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2.358,4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1.078,8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059163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Valledupar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3.332,4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2.653,9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2.653,9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678,5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349554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Villavicencio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2.456,8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2.456,8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585109"/>
                  </a:ext>
                </a:extLst>
              </a:tr>
              <a:tr h="307108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Recursos Crédito Externo- BID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67,9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01274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266.987,4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232.737,8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231.624,1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35.363,3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015608"/>
                  </a:ext>
                </a:extLst>
              </a:tr>
            </a:tbl>
          </a:graphicData>
        </a:graphic>
      </p:graphicFrame>
      <p:sp>
        <p:nvSpPr>
          <p:cNvPr id="11" name="Google Shape;102;p2">
            <a:extLst>
              <a:ext uri="{FF2B5EF4-FFF2-40B4-BE49-F238E27FC236}">
                <a16:creationId xmlns:a16="http://schemas.microsoft.com/office/drawing/2014/main" id="{6A8973E7-9FEB-44C7-9DD2-612807A91EDA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21"/>
          <p:cNvSpPr txBox="1"/>
          <p:nvPr/>
        </p:nvSpPr>
        <p:spPr>
          <a:xfrm>
            <a:off x="2538412" y="2524125"/>
            <a:ext cx="4111625" cy="12001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EJECUCION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CUENTAS POR PAGAR CONSTITUIDAS 2021</a:t>
            </a:r>
            <a:endParaRPr/>
          </a:p>
        </p:txBody>
      </p:sp>
      <p:sp>
        <p:nvSpPr>
          <p:cNvPr id="365" name="Google Shape;365;p21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66" name="Google Shape;366;p21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67" name="Google Shape;367;p21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Presupuestal 2021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Noviembre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22"/>
          <p:cNvSpPr txBox="1"/>
          <p:nvPr/>
        </p:nvSpPr>
        <p:spPr>
          <a:xfrm>
            <a:off x="760412" y="977900"/>
            <a:ext cx="7343775" cy="615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Cuentas por pagar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73" name="Google Shape;373;p22"/>
          <p:cNvGraphicFramePr/>
          <p:nvPr>
            <p:extLst>
              <p:ext uri="{D42A27DB-BD31-4B8C-83A1-F6EECF244321}">
                <p14:modId xmlns:p14="http://schemas.microsoft.com/office/powerpoint/2010/main" val="3733700096"/>
              </p:ext>
            </p:extLst>
          </p:nvPr>
        </p:nvGraphicFramePr>
        <p:xfrm>
          <a:off x="982662" y="1725612"/>
          <a:ext cx="7175475" cy="3446375"/>
        </p:xfrm>
        <a:graphic>
          <a:graphicData uri="http://schemas.openxmlformats.org/drawingml/2006/table">
            <a:tbl>
              <a:tblPr>
                <a:noFill/>
                <a:tableStyleId>{92E20BB1-03CC-48C7-90E0-667C90D3F858}</a:tableStyleId>
              </a:tblPr>
              <a:tblGrid>
                <a:gridCol w="2498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9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762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RUBRO 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OBLIGACIONES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PAGOS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CUENTAS POR PAGAR A EJECUTAR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% CUENTAS POR PAGAR POR EJECUTAR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Gastos de Personal - Permanente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19.905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19.905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Gastos de Personal - Temporal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Adquisición Bienes y Servicios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1.502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1.502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Transferencias corrientes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2.846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2.846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Disminución de pasivos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97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Gastos por tributos, multas, sanciones e intereses de mora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Subtotal Gastos De Funcionamiento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24.372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24.372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2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Sub Total Gastos De Inversión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7.008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7.008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2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 RAMA JUDICIAL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31.380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31.380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75" name="Google Shape;375;p22"/>
          <p:cNvSpPr txBox="1"/>
          <p:nvPr/>
        </p:nvSpPr>
        <p:spPr>
          <a:xfrm>
            <a:off x="7466012" y="5244401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376" name="Google Shape;376;p22"/>
          <p:cNvSpPr txBox="1"/>
          <p:nvPr/>
        </p:nvSpPr>
        <p:spPr>
          <a:xfrm>
            <a:off x="6611937" y="6326187"/>
            <a:ext cx="2532062" cy="5847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dirty="0"/>
          </a:p>
        </p:txBody>
      </p:sp>
      <p:sp>
        <p:nvSpPr>
          <p:cNvPr id="377" name="Google Shape;377;p22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378" name="Google Shape;378;p22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79" name="Google Shape;379;p22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80" name="Google Shape;380;p22"/>
          <p:cNvSpPr txBox="1"/>
          <p:nvPr/>
        </p:nvSpPr>
        <p:spPr>
          <a:xfrm>
            <a:off x="4612929" y="-133773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Cuentas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por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pagar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Noviembre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02;p2">
            <a:extLst>
              <a:ext uri="{FF2B5EF4-FFF2-40B4-BE49-F238E27FC236}">
                <a16:creationId xmlns:a16="http://schemas.microsoft.com/office/drawing/2014/main" id="{9EB2C035-E597-45FA-9865-7CDA92C909A2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7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7"/>
          <p:cNvSpPr txBox="1"/>
          <p:nvPr/>
        </p:nvSpPr>
        <p:spPr>
          <a:xfrm>
            <a:off x="7208837" y="5751584"/>
            <a:ext cx="1254679" cy="215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74" name="Google Shape;174;p7"/>
          <p:cNvSpPr txBox="1"/>
          <p:nvPr/>
        </p:nvSpPr>
        <p:spPr>
          <a:xfrm>
            <a:off x="1184274" y="5686084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175" name="Google Shape;175;p7"/>
          <p:cNvSpPr txBox="1"/>
          <p:nvPr/>
        </p:nvSpPr>
        <p:spPr>
          <a:xfrm>
            <a:off x="6611937" y="6326187"/>
            <a:ext cx="2532062" cy="5847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dirty="0"/>
          </a:p>
        </p:txBody>
      </p:sp>
      <p:sp>
        <p:nvSpPr>
          <p:cNvPr id="176" name="Google Shape;176;p7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E36F8DEB-B248-4B29-B8ED-200BD98700C7}"/>
              </a:ext>
            </a:extLst>
          </p:cNvPr>
          <p:cNvGraphicFramePr>
            <a:graphicFrameLocks noGrp="1"/>
          </p:cNvGraphicFramePr>
          <p:nvPr/>
        </p:nvGraphicFramePr>
        <p:xfrm>
          <a:off x="1184274" y="1088502"/>
          <a:ext cx="6731173" cy="4505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Google Shape;207;p9">
            <a:extLst>
              <a:ext uri="{FF2B5EF4-FFF2-40B4-BE49-F238E27FC236}">
                <a16:creationId xmlns:a16="http://schemas.microsoft.com/office/drawing/2014/main" id="{811BE576-55B5-4E0D-812B-C75413B24A53}"/>
              </a:ext>
            </a:extLst>
          </p:cNvPr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" name="Google Shape;208;p9" descr="Logo CSJ RGB_01">
            <a:extLst>
              <a:ext uri="{FF2B5EF4-FFF2-40B4-BE49-F238E27FC236}">
                <a16:creationId xmlns:a16="http://schemas.microsoft.com/office/drawing/2014/main" id="{393CADE6-FDA1-439B-BC1D-F39479B0EC5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209;p9">
            <a:extLst>
              <a:ext uri="{FF2B5EF4-FFF2-40B4-BE49-F238E27FC236}">
                <a16:creationId xmlns:a16="http://schemas.microsoft.com/office/drawing/2014/main" id="{87093909-3260-4B4B-9195-28E27A83EFCC}"/>
              </a:ext>
            </a:extLst>
          </p:cNvPr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Noviembre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070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 txBox="1"/>
          <p:nvPr/>
        </p:nvSpPr>
        <p:spPr>
          <a:xfrm>
            <a:off x="897731" y="902555"/>
            <a:ext cx="7345362" cy="3397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Nivel de Unidad</a:t>
            </a:r>
            <a:endParaRPr dirty="0"/>
          </a:p>
        </p:txBody>
      </p:sp>
      <p:sp>
        <p:nvSpPr>
          <p:cNvPr id="99" name="Google Shape;99;p2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" name="Google Shape;100;p2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Noviembre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2"/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03" name="Google Shape;103;p2"/>
          <p:cNvSpPr txBox="1"/>
          <p:nvPr/>
        </p:nvSpPr>
        <p:spPr>
          <a:xfrm>
            <a:off x="627060" y="4976345"/>
            <a:ext cx="720724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104" name="Google Shape;104;p2"/>
          <p:cNvSpPr txBox="1"/>
          <p:nvPr/>
        </p:nvSpPr>
        <p:spPr>
          <a:xfrm>
            <a:off x="6660040" y="6398067"/>
            <a:ext cx="2532062" cy="5847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Administrativo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dirty="0"/>
          </a:p>
        </p:txBody>
      </p:sp>
      <p:sp>
        <p:nvSpPr>
          <p:cNvPr id="105" name="Google Shape;105;p2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22D4B2A-A2FA-489A-8836-5234063584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958086"/>
              </p:ext>
            </p:extLst>
          </p:nvPr>
        </p:nvGraphicFramePr>
        <p:xfrm>
          <a:off x="627060" y="1450518"/>
          <a:ext cx="7507013" cy="3533489"/>
        </p:xfrm>
        <a:graphic>
          <a:graphicData uri="http://schemas.openxmlformats.org/drawingml/2006/table">
            <a:tbl>
              <a:tblPr/>
              <a:tblGrid>
                <a:gridCol w="1228568">
                  <a:extLst>
                    <a:ext uri="{9D8B030D-6E8A-4147-A177-3AD203B41FA5}">
                      <a16:colId xmlns:a16="http://schemas.microsoft.com/office/drawing/2014/main" val="893018473"/>
                    </a:ext>
                  </a:extLst>
                </a:gridCol>
                <a:gridCol w="694290">
                  <a:extLst>
                    <a:ext uri="{9D8B030D-6E8A-4147-A177-3AD203B41FA5}">
                      <a16:colId xmlns:a16="http://schemas.microsoft.com/office/drawing/2014/main" val="111109624"/>
                    </a:ext>
                  </a:extLst>
                </a:gridCol>
                <a:gridCol w="650897">
                  <a:extLst>
                    <a:ext uri="{9D8B030D-6E8A-4147-A177-3AD203B41FA5}">
                      <a16:colId xmlns:a16="http://schemas.microsoft.com/office/drawing/2014/main" val="1751023231"/>
                    </a:ext>
                  </a:extLst>
                </a:gridCol>
                <a:gridCol w="772940">
                  <a:extLst>
                    <a:ext uri="{9D8B030D-6E8A-4147-A177-3AD203B41FA5}">
                      <a16:colId xmlns:a16="http://schemas.microsoft.com/office/drawing/2014/main" val="3211385186"/>
                    </a:ext>
                  </a:extLst>
                </a:gridCol>
                <a:gridCol w="802773">
                  <a:extLst>
                    <a:ext uri="{9D8B030D-6E8A-4147-A177-3AD203B41FA5}">
                      <a16:colId xmlns:a16="http://schemas.microsoft.com/office/drawing/2014/main" val="2132471248"/>
                    </a:ext>
                  </a:extLst>
                </a:gridCol>
                <a:gridCol w="610216">
                  <a:extLst>
                    <a:ext uri="{9D8B030D-6E8A-4147-A177-3AD203B41FA5}">
                      <a16:colId xmlns:a16="http://schemas.microsoft.com/office/drawing/2014/main" val="3920017095"/>
                    </a:ext>
                  </a:extLst>
                </a:gridCol>
                <a:gridCol w="705139">
                  <a:extLst>
                    <a:ext uri="{9D8B030D-6E8A-4147-A177-3AD203B41FA5}">
                      <a16:colId xmlns:a16="http://schemas.microsoft.com/office/drawing/2014/main" val="4011348302"/>
                    </a:ext>
                  </a:extLst>
                </a:gridCol>
                <a:gridCol w="610216">
                  <a:extLst>
                    <a:ext uri="{9D8B030D-6E8A-4147-A177-3AD203B41FA5}">
                      <a16:colId xmlns:a16="http://schemas.microsoft.com/office/drawing/2014/main" val="2391425220"/>
                    </a:ext>
                  </a:extLst>
                </a:gridCol>
                <a:gridCol w="759380">
                  <a:extLst>
                    <a:ext uri="{9D8B030D-6E8A-4147-A177-3AD203B41FA5}">
                      <a16:colId xmlns:a16="http://schemas.microsoft.com/office/drawing/2014/main" val="3212055782"/>
                    </a:ext>
                  </a:extLst>
                </a:gridCol>
                <a:gridCol w="672594">
                  <a:extLst>
                    <a:ext uri="{9D8B030D-6E8A-4147-A177-3AD203B41FA5}">
                      <a16:colId xmlns:a16="http://schemas.microsoft.com/office/drawing/2014/main" val="1366595431"/>
                    </a:ext>
                  </a:extLst>
                </a:gridCol>
              </a:tblGrid>
              <a:tr h="49392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PRESUPUESTAL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APR. VIGENTE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NIVEL COMPROMISO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OBLIGACION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EFECTIVA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NIVEL PAGOS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POR EJECUTAR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POR EJECUTAR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069251"/>
                  </a:ext>
                </a:extLst>
              </a:tr>
              <a:tr h="37994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SUPERIOR DE LA JUDICATURA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475.966,3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398.666,0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381.761,9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379.927,0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77.300,3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177703"/>
                  </a:ext>
                </a:extLst>
              </a:tr>
              <a:tr h="37994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CORTE SUPREMA DE JUSTICIA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221.792,2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179.637,7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170.659,3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170.601,2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42.154,4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570003"/>
                  </a:ext>
                </a:extLst>
              </a:tr>
              <a:tr h="37994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ESTADO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221.753,3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182.928,2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173.496,9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173.338,5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38.825,1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386597"/>
                  </a:ext>
                </a:extLst>
              </a:tr>
              <a:tr h="37994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CORTE CONSTITUCIONAL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76.646,3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61.349,9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57.995,0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57.979,2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15.296,3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47904"/>
                  </a:ext>
                </a:extLst>
              </a:tr>
              <a:tr h="37994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Y JUZGADOS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4.405.263,5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3.486.142,6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3.421.333,0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3.419.982,3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919.120,8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708021"/>
                  </a:ext>
                </a:extLst>
              </a:tr>
              <a:tr h="37994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DISCIPLINA JUDICIAL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115.691,3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83.680,7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80.909,9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80.900,2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32.010,6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467917"/>
                  </a:ext>
                </a:extLst>
              </a:tr>
              <a:tr h="3799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INVERSIÓN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580.822,0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325.922,7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135.611,4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133.490,4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254.899,3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551805"/>
                  </a:ext>
                </a:extLst>
              </a:tr>
              <a:tr h="37994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6.097.934,9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4.718.328,0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4.421.767,4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4.416.218,8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1.379.606,9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11463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"/>
          <p:cNvSpPr txBox="1"/>
          <p:nvPr/>
        </p:nvSpPr>
        <p:spPr>
          <a:xfrm>
            <a:off x="839787" y="892853"/>
            <a:ext cx="7346950" cy="33917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600" b="1" dirty="0" err="1">
                <a:solidFill>
                  <a:schemeClr val="dk1"/>
                </a:solidFill>
              </a:rPr>
              <a:t>Concepto</a:t>
            </a:r>
            <a:r>
              <a:rPr lang="en-US" sz="1600" b="1" dirty="0">
                <a:solidFill>
                  <a:schemeClr val="dk1"/>
                </a:solidFill>
              </a:rPr>
              <a:t> </a:t>
            </a:r>
            <a:r>
              <a:rPr lang="en-US" sz="1600" b="1" dirty="0" err="1">
                <a:solidFill>
                  <a:schemeClr val="dk1"/>
                </a:solidFill>
              </a:rPr>
              <a:t>Gasto</a:t>
            </a:r>
            <a:endParaRPr sz="1600" b="1" dirty="0">
              <a:solidFill>
                <a:schemeClr val="dk1"/>
              </a:solidFill>
            </a:endParaRPr>
          </a:p>
        </p:txBody>
      </p:sp>
      <p:sp>
        <p:nvSpPr>
          <p:cNvPr id="156" name="Google Shape;156;p6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6"/>
          <p:cNvSpPr txBox="1"/>
          <p:nvPr/>
        </p:nvSpPr>
        <p:spPr>
          <a:xfrm>
            <a:off x="217489" y="5666543"/>
            <a:ext cx="8721725" cy="33851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1: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Transferencias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Corrientes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incluye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los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rubros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incapacidades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sentencias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conciliaciones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La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cuenta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Disminución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Pasivos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incluye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los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rubros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cesantías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definitivas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parciales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8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 2: El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Fondo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Contingencia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hace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referencia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los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recursos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la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deuda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pública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para el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pago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sentencias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800" dirty="0"/>
          </a:p>
        </p:txBody>
      </p:sp>
      <p:sp>
        <p:nvSpPr>
          <p:cNvPr id="158" name="Google Shape;158;p6"/>
          <p:cNvSpPr txBox="1"/>
          <p:nvPr/>
        </p:nvSpPr>
        <p:spPr>
          <a:xfrm>
            <a:off x="569120" y="5336116"/>
            <a:ext cx="825500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159" name="Google Shape;159;p6"/>
          <p:cNvSpPr txBox="1"/>
          <p:nvPr/>
        </p:nvSpPr>
        <p:spPr>
          <a:xfrm>
            <a:off x="6610350" y="6311900"/>
            <a:ext cx="2533650" cy="5847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dirty="0"/>
          </a:p>
        </p:txBody>
      </p:sp>
      <p:sp>
        <p:nvSpPr>
          <p:cNvPr id="160" name="Google Shape;160;p6"/>
          <p:cNvSpPr txBox="1"/>
          <p:nvPr/>
        </p:nvSpPr>
        <p:spPr>
          <a:xfrm>
            <a:off x="0" y="6450012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161" name="Google Shape;161;p6"/>
          <p:cNvSpPr txBox="1"/>
          <p:nvPr/>
        </p:nvSpPr>
        <p:spPr>
          <a:xfrm>
            <a:off x="7896757" y="734418"/>
            <a:ext cx="1042457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62" name="Google Shape;162;p6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3" name="Google Shape;163;p6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6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Noviembre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7418F01-7505-4CC2-875D-5D8BEE7B3D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254379"/>
              </p:ext>
            </p:extLst>
          </p:nvPr>
        </p:nvGraphicFramePr>
        <p:xfrm>
          <a:off x="569120" y="1232391"/>
          <a:ext cx="7583378" cy="4145455"/>
        </p:xfrm>
        <a:graphic>
          <a:graphicData uri="http://schemas.openxmlformats.org/drawingml/2006/table">
            <a:tbl>
              <a:tblPr/>
              <a:tblGrid>
                <a:gridCol w="1852392">
                  <a:extLst>
                    <a:ext uri="{9D8B030D-6E8A-4147-A177-3AD203B41FA5}">
                      <a16:colId xmlns:a16="http://schemas.microsoft.com/office/drawing/2014/main" val="2960006817"/>
                    </a:ext>
                  </a:extLst>
                </a:gridCol>
                <a:gridCol w="631497">
                  <a:extLst>
                    <a:ext uri="{9D8B030D-6E8A-4147-A177-3AD203B41FA5}">
                      <a16:colId xmlns:a16="http://schemas.microsoft.com/office/drawing/2014/main" val="815038549"/>
                    </a:ext>
                  </a:extLst>
                </a:gridCol>
                <a:gridCol w="631497">
                  <a:extLst>
                    <a:ext uri="{9D8B030D-6E8A-4147-A177-3AD203B41FA5}">
                      <a16:colId xmlns:a16="http://schemas.microsoft.com/office/drawing/2014/main" val="3408720232"/>
                    </a:ext>
                  </a:extLst>
                </a:gridCol>
                <a:gridCol w="679010">
                  <a:extLst>
                    <a:ext uri="{9D8B030D-6E8A-4147-A177-3AD203B41FA5}">
                      <a16:colId xmlns:a16="http://schemas.microsoft.com/office/drawing/2014/main" val="2947933364"/>
                    </a:ext>
                  </a:extLst>
                </a:gridCol>
                <a:gridCol w="631497">
                  <a:extLst>
                    <a:ext uri="{9D8B030D-6E8A-4147-A177-3AD203B41FA5}">
                      <a16:colId xmlns:a16="http://schemas.microsoft.com/office/drawing/2014/main" val="2960274372"/>
                    </a:ext>
                  </a:extLst>
                </a:gridCol>
                <a:gridCol w="631497">
                  <a:extLst>
                    <a:ext uri="{9D8B030D-6E8A-4147-A177-3AD203B41FA5}">
                      <a16:colId xmlns:a16="http://schemas.microsoft.com/office/drawing/2014/main" val="2090796418"/>
                    </a:ext>
                  </a:extLst>
                </a:gridCol>
                <a:gridCol w="631497">
                  <a:extLst>
                    <a:ext uri="{9D8B030D-6E8A-4147-A177-3AD203B41FA5}">
                      <a16:colId xmlns:a16="http://schemas.microsoft.com/office/drawing/2014/main" val="1482663369"/>
                    </a:ext>
                  </a:extLst>
                </a:gridCol>
                <a:gridCol w="631497">
                  <a:extLst>
                    <a:ext uri="{9D8B030D-6E8A-4147-A177-3AD203B41FA5}">
                      <a16:colId xmlns:a16="http://schemas.microsoft.com/office/drawing/2014/main" val="1075315901"/>
                    </a:ext>
                  </a:extLst>
                </a:gridCol>
                <a:gridCol w="631497">
                  <a:extLst>
                    <a:ext uri="{9D8B030D-6E8A-4147-A177-3AD203B41FA5}">
                      <a16:colId xmlns:a16="http://schemas.microsoft.com/office/drawing/2014/main" val="2686214003"/>
                    </a:ext>
                  </a:extLst>
                </a:gridCol>
                <a:gridCol w="631497">
                  <a:extLst>
                    <a:ext uri="{9D8B030D-6E8A-4147-A177-3AD203B41FA5}">
                      <a16:colId xmlns:a16="http://schemas.microsoft.com/office/drawing/2014/main" val="1550687389"/>
                    </a:ext>
                  </a:extLst>
                </a:gridCol>
              </a:tblGrid>
              <a:tr h="475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RUBRO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APR. VIGENTE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NIVEL COMPROMISO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OBLIGACION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NIVEL OBLIGACIÓN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NIVEL PAGOS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POR EJECUTAR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POR EJECUTAR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123282"/>
                  </a:ext>
                </a:extLst>
              </a:tr>
              <a:tr h="38885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A-01-01 Gastos de Personal - Permanente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4.873.227,2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3.838.591,9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3.797.802,0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3.796.782,0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1.034.635,3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629891"/>
                  </a:ext>
                </a:extLst>
              </a:tr>
              <a:tr h="38885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A-01-02 Gastos de Personal - Temporal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92.966,7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65.621,0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64.929,6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64.866,9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27.345,7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739898"/>
                  </a:ext>
                </a:extLst>
              </a:tr>
              <a:tr h="38885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A-02 Adquisición Bienes y Servicios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374.918,5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338.602,5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280.654,4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279.919,5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36.316,1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188687"/>
                  </a:ext>
                </a:extLst>
              </a:tr>
              <a:tr h="38885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A-03 Transferencias corrientes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84.759,6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61.928,7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55.386,3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53.776,4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22.830,9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901754"/>
                  </a:ext>
                </a:extLst>
              </a:tr>
              <a:tr h="38885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A-07 Disminución de pasivos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10.423,8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9.085,8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8.828,4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8.828,4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1.338,0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871077"/>
                  </a:ext>
                </a:extLst>
              </a:tr>
              <a:tr h="38885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A-08 Gastos por tributos, multas, sanciones e intereses de mora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18.913,4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16.671,7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16.651,6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16.651,6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2.241,7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202836"/>
                  </a:ext>
                </a:extLst>
              </a:tr>
              <a:tr h="38885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Gastos De Funcionamiento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5.455.209,2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4.330.501,6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 dirty="0"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>
                          <a:effectLst/>
                          <a:latin typeface="Calibri" panose="020F0502020204030204" pitchFamily="34" charset="0"/>
                        </a:rPr>
                        <a:t>4.224.252,4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 dirty="0"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effectLst/>
                          <a:latin typeface="Calibri" panose="020F0502020204030204" pitchFamily="34" charset="0"/>
                        </a:rPr>
                        <a:t>4.220.824,7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 dirty="0"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effectLst/>
                          <a:latin typeface="Calibri" panose="020F0502020204030204" pitchFamily="34" charset="0"/>
                        </a:rPr>
                        <a:t>1.124.707,6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 dirty="0"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255391"/>
                  </a:ext>
                </a:extLst>
              </a:tr>
              <a:tr h="38885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- Fondo de Contingencias (Deuda Publica)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61.903,7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61.903,7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61.903,7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61.903,7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976769"/>
                  </a:ext>
                </a:extLst>
              </a:tr>
              <a:tr h="38885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C- Gastos De Inversión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580.822,0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325.922,7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135.611,4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133.490,4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254.899,3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766658"/>
                  </a:ext>
                </a:extLst>
              </a:tr>
              <a:tr h="17012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RAMA JUDICIAL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6.097.934,9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4.718.328,0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 dirty="0"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effectLst/>
                          <a:latin typeface="Calibri" panose="020F0502020204030204" pitchFamily="34" charset="0"/>
                        </a:rPr>
                        <a:t>4.421.767,4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 dirty="0"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effectLst/>
                          <a:latin typeface="Calibri" panose="020F0502020204030204" pitchFamily="34" charset="0"/>
                        </a:rPr>
                        <a:t>4.416.218,8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 dirty="0"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effectLst/>
                          <a:latin typeface="Calibri" panose="020F0502020204030204" pitchFamily="34" charset="0"/>
                        </a:rPr>
                        <a:t>1.379.606,9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 dirty="0"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60134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7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7"/>
          <p:cNvSpPr txBox="1"/>
          <p:nvPr/>
        </p:nvSpPr>
        <p:spPr>
          <a:xfrm>
            <a:off x="7660518" y="879583"/>
            <a:ext cx="1535112" cy="215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74" name="Google Shape;174;p7"/>
          <p:cNvSpPr txBox="1"/>
          <p:nvPr/>
        </p:nvSpPr>
        <p:spPr>
          <a:xfrm>
            <a:off x="2327699" y="5751584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175" name="Google Shape;175;p7"/>
          <p:cNvSpPr txBox="1"/>
          <p:nvPr/>
        </p:nvSpPr>
        <p:spPr>
          <a:xfrm>
            <a:off x="6611937" y="6326187"/>
            <a:ext cx="2532062" cy="5847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dirty="0"/>
          </a:p>
        </p:txBody>
      </p:sp>
      <p:sp>
        <p:nvSpPr>
          <p:cNvPr id="176" name="Google Shape;176;p7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177" name="Google Shape;177;p7"/>
          <p:cNvSpPr txBox="1"/>
          <p:nvPr/>
        </p:nvSpPr>
        <p:spPr>
          <a:xfrm>
            <a:off x="92075" y="-12700"/>
            <a:ext cx="8840787" cy="369291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8" name="Google Shape;178;p7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7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Noviembre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id="{D55843F4-929C-4858-B422-B432C5DACB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924248"/>
              </p:ext>
            </p:extLst>
          </p:nvPr>
        </p:nvGraphicFramePr>
        <p:xfrm>
          <a:off x="1207681" y="1221382"/>
          <a:ext cx="7287733" cy="4603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9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9"/>
          <p:cNvSpPr txBox="1"/>
          <p:nvPr/>
        </p:nvSpPr>
        <p:spPr>
          <a:xfrm>
            <a:off x="6611937" y="6326187"/>
            <a:ext cx="2532062" cy="5847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dirty="0"/>
          </a:p>
        </p:txBody>
      </p:sp>
      <p:sp>
        <p:nvSpPr>
          <p:cNvPr id="205" name="Google Shape;205;p9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207" name="Google Shape;207;p9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8" name="Google Shape;208;p9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9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Noviembre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2;p2">
            <a:extLst>
              <a:ext uri="{FF2B5EF4-FFF2-40B4-BE49-F238E27FC236}">
                <a16:creationId xmlns:a16="http://schemas.microsoft.com/office/drawing/2014/main" id="{E01B483C-3857-4A8F-BD3E-593F58E775B5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B3F97B87-BC0F-4AAE-AF35-1125B66C10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411690"/>
              </p:ext>
            </p:extLst>
          </p:nvPr>
        </p:nvGraphicFramePr>
        <p:xfrm>
          <a:off x="738677" y="1130065"/>
          <a:ext cx="7320802" cy="4974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8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8"/>
          <p:cNvSpPr txBox="1"/>
          <p:nvPr/>
        </p:nvSpPr>
        <p:spPr>
          <a:xfrm>
            <a:off x="839787" y="1022350"/>
            <a:ext cx="7345362" cy="33813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Gastos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Funcionamiento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Seccionales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y Gestión General</a:t>
            </a:r>
            <a:endParaRPr dirty="0"/>
          </a:p>
        </p:txBody>
      </p:sp>
      <p:sp>
        <p:nvSpPr>
          <p:cNvPr id="187" name="Google Shape;187;p8"/>
          <p:cNvSpPr txBox="1"/>
          <p:nvPr/>
        </p:nvSpPr>
        <p:spPr>
          <a:xfrm>
            <a:off x="8070665" y="781540"/>
            <a:ext cx="1535112" cy="2143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89" name="Google Shape;189;p8"/>
          <p:cNvSpPr txBox="1"/>
          <p:nvPr/>
        </p:nvSpPr>
        <p:spPr>
          <a:xfrm>
            <a:off x="6611937" y="6302375"/>
            <a:ext cx="2532062" cy="5847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dirty="0"/>
          </a:p>
        </p:txBody>
      </p:sp>
      <p:sp>
        <p:nvSpPr>
          <p:cNvPr id="190" name="Google Shape;190;p8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191" name="Google Shape;191;p8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2" name="Google Shape;192;p8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8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Noviembre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57;p6">
            <a:extLst>
              <a:ext uri="{FF2B5EF4-FFF2-40B4-BE49-F238E27FC236}">
                <a16:creationId xmlns:a16="http://schemas.microsoft.com/office/drawing/2014/main" id="{57A41377-4CC2-458D-809A-7B90E0B44932}"/>
              </a:ext>
            </a:extLst>
          </p:cNvPr>
          <p:cNvSpPr txBox="1"/>
          <p:nvPr/>
        </p:nvSpPr>
        <p:spPr>
          <a:xfrm>
            <a:off x="22224" y="6022598"/>
            <a:ext cx="8721725" cy="33851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s-CO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1: Gestión general esta conformado por la Corte Suprema, Corte Constitucional, Consejo de Estado, Consejo Superior Nivel Centra y Comisión de Disciplina Nivel Centra.</a:t>
            </a:r>
            <a:endParaRPr lang="es-CO" sz="11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s-CO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 2: </a:t>
            </a:r>
            <a:r>
              <a:rPr lang="es-CO" sz="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Gestión General contiene los recursos que a la fecha están pendientes por ser distribuidos entre subunidades ejecutoras</a:t>
            </a:r>
            <a:endParaRPr lang="es-CO" sz="110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983271E-7A7A-4D3E-BE4F-8ACEFD2254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095340"/>
              </p:ext>
            </p:extLst>
          </p:nvPr>
        </p:nvGraphicFramePr>
        <p:xfrm>
          <a:off x="743506" y="1386985"/>
          <a:ext cx="7537924" cy="4356069"/>
        </p:xfrm>
        <a:graphic>
          <a:graphicData uri="http://schemas.openxmlformats.org/drawingml/2006/table">
            <a:tbl>
              <a:tblPr>
                <a:tableStyleId>{92E20BB1-03CC-48C7-90E0-667C90D3F858}</a:tableStyleId>
              </a:tblPr>
              <a:tblGrid>
                <a:gridCol w="1230681">
                  <a:extLst>
                    <a:ext uri="{9D8B030D-6E8A-4147-A177-3AD203B41FA5}">
                      <a16:colId xmlns:a16="http://schemas.microsoft.com/office/drawing/2014/main" val="70966856"/>
                    </a:ext>
                  </a:extLst>
                </a:gridCol>
                <a:gridCol w="944987">
                  <a:extLst>
                    <a:ext uri="{9D8B030D-6E8A-4147-A177-3AD203B41FA5}">
                      <a16:colId xmlns:a16="http://schemas.microsoft.com/office/drawing/2014/main" val="1756929438"/>
                    </a:ext>
                  </a:extLst>
                </a:gridCol>
                <a:gridCol w="681270">
                  <a:extLst>
                    <a:ext uri="{9D8B030D-6E8A-4147-A177-3AD203B41FA5}">
                      <a16:colId xmlns:a16="http://schemas.microsoft.com/office/drawing/2014/main" val="3763346963"/>
                    </a:ext>
                  </a:extLst>
                </a:gridCol>
                <a:gridCol w="659294">
                  <a:extLst>
                    <a:ext uri="{9D8B030D-6E8A-4147-A177-3AD203B41FA5}">
                      <a16:colId xmlns:a16="http://schemas.microsoft.com/office/drawing/2014/main" val="1364195960"/>
                    </a:ext>
                  </a:extLst>
                </a:gridCol>
                <a:gridCol w="681270">
                  <a:extLst>
                    <a:ext uri="{9D8B030D-6E8A-4147-A177-3AD203B41FA5}">
                      <a16:colId xmlns:a16="http://schemas.microsoft.com/office/drawing/2014/main" val="2943821027"/>
                    </a:ext>
                  </a:extLst>
                </a:gridCol>
                <a:gridCol w="659294">
                  <a:extLst>
                    <a:ext uri="{9D8B030D-6E8A-4147-A177-3AD203B41FA5}">
                      <a16:colId xmlns:a16="http://schemas.microsoft.com/office/drawing/2014/main" val="1652294839"/>
                    </a:ext>
                  </a:extLst>
                </a:gridCol>
                <a:gridCol w="681270">
                  <a:extLst>
                    <a:ext uri="{9D8B030D-6E8A-4147-A177-3AD203B41FA5}">
                      <a16:colId xmlns:a16="http://schemas.microsoft.com/office/drawing/2014/main" val="2387326534"/>
                    </a:ext>
                  </a:extLst>
                </a:gridCol>
                <a:gridCol w="659294">
                  <a:extLst>
                    <a:ext uri="{9D8B030D-6E8A-4147-A177-3AD203B41FA5}">
                      <a16:colId xmlns:a16="http://schemas.microsoft.com/office/drawing/2014/main" val="2084396058"/>
                    </a:ext>
                  </a:extLst>
                </a:gridCol>
                <a:gridCol w="681270">
                  <a:extLst>
                    <a:ext uri="{9D8B030D-6E8A-4147-A177-3AD203B41FA5}">
                      <a16:colId xmlns:a16="http://schemas.microsoft.com/office/drawing/2014/main" val="1190624567"/>
                    </a:ext>
                  </a:extLst>
                </a:gridCol>
                <a:gridCol w="659294">
                  <a:extLst>
                    <a:ext uri="{9D8B030D-6E8A-4147-A177-3AD203B41FA5}">
                      <a16:colId xmlns:a16="http://schemas.microsoft.com/office/drawing/2014/main" val="2869188017"/>
                    </a:ext>
                  </a:extLst>
                </a:gridCol>
              </a:tblGrid>
              <a:tr h="3790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SECCIONAL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APR. VIGENTE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COMPROMISO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% EJECUCIÓN NIVEL COMPROMISO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OBLIGACION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% EJECUCIÓN EFECTIVA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PAGOS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% EJECUCIÓN NIVEL PAGOS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SALDO POR EJECUTAR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% POR EJECUTAR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934683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 dirty="0">
                          <a:effectLst/>
                          <a:latin typeface="Calibri" panose="020F0502020204030204" pitchFamily="34" charset="0"/>
                        </a:rPr>
                        <a:t>GESTION GENERAL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710.665,7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638.340,0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600.626,8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598.524,8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72.325,7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030429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 dirty="0">
                          <a:effectLst/>
                          <a:latin typeface="Calibri" panose="020F0502020204030204" pitchFamily="34" charset="0"/>
                        </a:rPr>
                        <a:t>SECCIONAL BOGOTA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910.277,7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765.560,8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758.326,4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757.346,4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144.717,0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605070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Calibri" panose="020F0502020204030204" pitchFamily="34" charset="0"/>
                        </a:rPr>
                        <a:t>SECCIONAL MEDELLIN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598.510,0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498.153,3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470.668,6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470.654,0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100.356,7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773573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Calibri" panose="020F0502020204030204" pitchFamily="34" charset="0"/>
                        </a:rPr>
                        <a:t>SECCIONAL BARRANQUILLA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206.382,4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167.823,0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165.748,1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165.747,9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38.559,4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479884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Calibri" panose="020F0502020204030204" pitchFamily="34" charset="0"/>
                        </a:rPr>
                        <a:t>SECCIONAL CARTAGENA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188.411,4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150.874,1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148.873,5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148.844,5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37.537,3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58498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Calibri" panose="020F0502020204030204" pitchFamily="34" charset="0"/>
                        </a:rPr>
                        <a:t>SECCIONAL TUNJA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205.938,5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191.569,8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189.547,0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189.532,3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14.368,7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691879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Calibri" panose="020F0502020204030204" pitchFamily="34" charset="0"/>
                        </a:rPr>
                        <a:t>SECCIONAL MANIZALES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133.865,7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103.833,9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102.679,5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102.678,6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30.031,8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939964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 dirty="0">
                          <a:effectLst/>
                          <a:latin typeface="Calibri" panose="020F0502020204030204" pitchFamily="34" charset="0"/>
                        </a:rPr>
                        <a:t>SECCIONAL POPAYAN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104.887,1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94.344,4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93.127,5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93.127,5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10.542,7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542443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Calibri" panose="020F0502020204030204" pitchFamily="34" charset="0"/>
                        </a:rPr>
                        <a:t>SECCIONAL VALLEDUPAR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143.732,7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120.942,8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118.450,0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118.440,3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22.790,0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944636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Calibri" panose="020F0502020204030204" pitchFamily="34" charset="0"/>
                        </a:rPr>
                        <a:t>SECCIONAL MONTERIA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102.530,2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81.640,5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79.837,4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79.837,4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20.889,7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778240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Calibri" panose="020F0502020204030204" pitchFamily="34" charset="0"/>
                        </a:rPr>
                        <a:t>SECCIONAL NEIVA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181.934,8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143.553,0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142.537,2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142.537,2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38.381,8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248578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 dirty="0">
                          <a:effectLst/>
                          <a:latin typeface="Calibri" panose="020F0502020204030204" pitchFamily="34" charset="0"/>
                        </a:rPr>
                        <a:t>SECCIONAL SANTA MARTA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103.438,9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93.932,7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93.158,7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93.154,2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9.506,2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00022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Calibri" panose="020F0502020204030204" pitchFamily="34" charset="0"/>
                        </a:rPr>
                        <a:t>SECCIONAL VILLAVICENCIO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124.994,7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101.142,6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99.880,8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99.870,8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23.852,1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680669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Calibri" panose="020F0502020204030204" pitchFamily="34" charset="0"/>
                        </a:rPr>
                        <a:t>SECCIONAL PASTO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173.831,4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144.571,5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141.980,3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141.968,2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29.259,9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547117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Calibri" panose="020F0502020204030204" pitchFamily="34" charset="0"/>
                        </a:rPr>
                        <a:t>SECCIONAL CUCUTA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173.035,0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136.942,5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134.647,3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134.625,9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36.092,5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015744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 dirty="0">
                          <a:effectLst/>
                          <a:latin typeface="Calibri" panose="020F0502020204030204" pitchFamily="34" charset="0"/>
                        </a:rPr>
                        <a:t>SECCIONAL ARMENIA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76.327,8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59.116,2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58.413,8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58.413,8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17.211,6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104939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 dirty="0">
                          <a:effectLst/>
                          <a:latin typeface="Calibri" panose="020F0502020204030204" pitchFamily="34" charset="0"/>
                        </a:rPr>
                        <a:t>SECCIONAL PEREIRA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99.674,8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80.383,5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78.919,5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78.798,0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19.291,3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528049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Calibri" panose="020F0502020204030204" pitchFamily="34" charset="0"/>
                        </a:rPr>
                        <a:t>SECCIONAL BUCARAMANGA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270.854,3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218.207,6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215.750,2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215.712,2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52.646,7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611029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 dirty="0">
                          <a:effectLst/>
                          <a:latin typeface="Calibri" panose="020F0502020204030204" pitchFamily="34" charset="0"/>
                        </a:rPr>
                        <a:t>SECCIONAL SINCELEJO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73.210,0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64.561,4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62.726,2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62.664,7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8.648,6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843588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Calibri" panose="020F0502020204030204" pitchFamily="34" charset="0"/>
                        </a:rPr>
                        <a:t>SECCIONAL IBAGUE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174.606,2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142.953,1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140.951,6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140.944,9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31.653,1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395459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 dirty="0">
                          <a:effectLst/>
                          <a:latin typeface="Calibri" panose="020F0502020204030204" pitchFamily="34" charset="0"/>
                        </a:rPr>
                        <a:t>SECCIONAL CALI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358.861,4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332.054,9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327.402,1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327.401,1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26.806,6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66588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 Asignar Subunidad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339.238,5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339.238,5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170028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l" fontAlgn="b"/>
                      <a:r>
                        <a:rPr lang="es-CO" sz="1050" b="0" i="0" u="none" strike="noStrike" dirty="0">
                          <a:effectLst/>
                          <a:latin typeface="Calibri" panose="020F0502020204030204" pitchFamily="34" charset="0"/>
                        </a:rPr>
                        <a:t>Total general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5.455.209,2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4.330.501,6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4.224.252,4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4.220.824,7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1.124.707,6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5623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1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11"/>
          <p:cNvSpPr txBox="1"/>
          <p:nvPr/>
        </p:nvSpPr>
        <p:spPr>
          <a:xfrm>
            <a:off x="8108950" y="5827172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235" name="Google Shape;235;p11"/>
          <p:cNvSpPr txBox="1"/>
          <p:nvPr/>
        </p:nvSpPr>
        <p:spPr>
          <a:xfrm>
            <a:off x="6611937" y="6326187"/>
            <a:ext cx="2532062" cy="5847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dirty="0"/>
          </a:p>
        </p:txBody>
      </p:sp>
      <p:sp>
        <p:nvSpPr>
          <p:cNvPr id="236" name="Google Shape;236;p11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237" name="Google Shape;237;p11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8" name="Google Shape;238;p11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p11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Noviembre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02;p2">
            <a:extLst>
              <a:ext uri="{FF2B5EF4-FFF2-40B4-BE49-F238E27FC236}">
                <a16:creationId xmlns:a16="http://schemas.microsoft.com/office/drawing/2014/main" id="{44940647-80F8-490A-B91D-9602F50A0D4A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graphicFrame>
        <p:nvGraphicFramePr>
          <p:cNvPr id="18" name="Gráfico 17">
            <a:extLst>
              <a:ext uri="{FF2B5EF4-FFF2-40B4-BE49-F238E27FC236}">
                <a16:creationId xmlns:a16="http://schemas.microsoft.com/office/drawing/2014/main" id="{7C196DE7-B18D-4285-A270-37AB5BC45E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293884"/>
              </p:ext>
            </p:extLst>
          </p:nvPr>
        </p:nvGraphicFramePr>
        <p:xfrm>
          <a:off x="878368" y="1086598"/>
          <a:ext cx="7516793" cy="4954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2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12"/>
          <p:cNvSpPr txBox="1"/>
          <p:nvPr/>
        </p:nvSpPr>
        <p:spPr>
          <a:xfrm>
            <a:off x="6611937" y="6326187"/>
            <a:ext cx="2532062" cy="5847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dirty="0"/>
          </a:p>
        </p:txBody>
      </p:sp>
      <p:sp>
        <p:nvSpPr>
          <p:cNvPr id="249" name="Google Shape;249;p12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251" name="Google Shape;251;p12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2" name="Google Shape;252;p12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p12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Noviembre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2;p2">
            <a:extLst>
              <a:ext uri="{FF2B5EF4-FFF2-40B4-BE49-F238E27FC236}">
                <a16:creationId xmlns:a16="http://schemas.microsoft.com/office/drawing/2014/main" id="{EFF1829F-5F9C-48B9-9C32-237FB968D575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464E96E2-01D2-420F-9CF3-C317A82A75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197244"/>
              </p:ext>
            </p:extLst>
          </p:nvPr>
        </p:nvGraphicFramePr>
        <p:xfrm>
          <a:off x="886978" y="1032567"/>
          <a:ext cx="7250979" cy="4879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</TotalTime>
  <Words>3010</Words>
  <Application>Microsoft Office PowerPoint</Application>
  <PresentationFormat>Presentación en pantalla (4:3)</PresentationFormat>
  <Paragraphs>1468</Paragraphs>
  <Slides>18</Slides>
  <Notes>18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1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William Leonidas Hernandez Malagon</dc:creator>
  <cp:lastModifiedBy>William Leonidas Hernandez Malagon</cp:lastModifiedBy>
  <cp:revision>167</cp:revision>
  <cp:lastPrinted>2022-12-01T16:57:41Z</cp:lastPrinted>
  <dcterms:created xsi:type="dcterms:W3CDTF">2017-02-01T12:49:04Z</dcterms:created>
  <dcterms:modified xsi:type="dcterms:W3CDTF">2022-12-02T16:18:16Z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8d7dd68-c1dd-44d2-ba6c-4773849eac9b_Enabled">
    <vt:lpwstr>True</vt:lpwstr>
  </property>
  <property fmtid="{D5CDD505-2E9C-101B-9397-08002B2CF9AE}" pid="3" name="MSIP_Label_08d7dd68-c1dd-44d2-ba6c-4773849eac9b_SiteId">
    <vt:lpwstr>622cba98-80f8-41f3-8df5-8eb99901598b</vt:lpwstr>
  </property>
  <property fmtid="{D5CDD505-2E9C-101B-9397-08002B2CF9AE}" pid="4" name="MSIP_Label_08d7dd68-c1dd-44d2-ba6c-4773849eac9b_Owner">
    <vt:lpwstr>coavilaa@deaj.ramajudicial.gov.co</vt:lpwstr>
  </property>
  <property fmtid="{D5CDD505-2E9C-101B-9397-08002B2CF9AE}" pid="5" name="MSIP_Label_08d7dd68-c1dd-44d2-ba6c-4773849eac9b_SetDate">
    <vt:lpwstr>2019-05-02T19:31:47.2137147Z</vt:lpwstr>
  </property>
  <property fmtid="{D5CDD505-2E9C-101B-9397-08002B2CF9AE}" pid="6" name="MSIP_Label_08d7dd68-c1dd-44d2-ba6c-4773849eac9b_Name">
    <vt:lpwstr>Personal</vt:lpwstr>
  </property>
  <property fmtid="{D5CDD505-2E9C-101B-9397-08002B2CF9AE}" pid="7" name="MSIP_Label_08d7dd68-c1dd-44d2-ba6c-4773849eac9b_Application">
    <vt:lpwstr>Microsoft Azure Information Protection</vt:lpwstr>
  </property>
  <property fmtid="{D5CDD505-2E9C-101B-9397-08002B2CF9AE}" pid="8" name="MSIP_Label_08d7dd68-c1dd-44d2-ba6c-4773849eac9b_Extended_MSFT_Method">
    <vt:lpwstr>Automatic</vt:lpwstr>
  </property>
  <property fmtid="{D5CDD505-2E9C-101B-9397-08002B2CF9AE}" pid="9" name="Sensitivity">
    <vt:lpwstr>Personal</vt:lpwstr>
  </property>
</Properties>
</file>