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2" r:id="rId2"/>
    <p:sldId id="293" r:id="rId3"/>
    <p:sldId id="295" r:id="rId4"/>
    <p:sldId id="297" r:id="rId5"/>
    <p:sldId id="298" r:id="rId6"/>
  </p:sldIdLst>
  <p:sldSz cx="9144000" cy="5149850"/>
  <p:notesSz cx="9144000" cy="51498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3C6"/>
    <a:srgbClr val="CC2E2E"/>
    <a:srgbClr val="CC1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9"/>
    <p:restoredTop sz="94652"/>
  </p:normalViewPr>
  <p:slideViewPr>
    <p:cSldViewPr>
      <p:cViewPr varScale="1">
        <p:scale>
          <a:sx n="59" d="100"/>
          <a:sy n="59" d="100"/>
        </p:scale>
        <p:origin x="60" y="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Miranda Zabaleta" userId="e7caee105c8106be" providerId="LiveId" clId="{65FEC877-5960-447A-AD2B-82EC29EAA3E0}"/>
    <pc:docChg chg="undo redo custSel modSld">
      <pc:chgData name="Jorge Miranda Zabaleta" userId="e7caee105c8106be" providerId="LiveId" clId="{65FEC877-5960-447A-AD2B-82EC29EAA3E0}" dt="2020-09-07T16:40:12.765" v="378" actId="1076"/>
      <pc:docMkLst>
        <pc:docMk/>
      </pc:docMkLst>
      <pc:sldChg chg="addSp delSp modSp mod">
        <pc:chgData name="Jorge Miranda Zabaleta" userId="e7caee105c8106be" providerId="LiveId" clId="{65FEC877-5960-447A-AD2B-82EC29EAA3E0}" dt="2020-09-07T16:40:12.765" v="378" actId="1076"/>
        <pc:sldMkLst>
          <pc:docMk/>
          <pc:sldMk cId="4261042614" sldId="291"/>
        </pc:sldMkLst>
        <pc:spChg chg="mod">
          <ac:chgData name="Jorge Miranda Zabaleta" userId="e7caee105c8106be" providerId="LiveId" clId="{65FEC877-5960-447A-AD2B-82EC29EAA3E0}" dt="2020-09-07T15:59:51.155" v="25" actId="1076"/>
          <ac:spMkLst>
            <pc:docMk/>
            <pc:sldMk cId="4261042614" sldId="291"/>
            <ac:spMk id="24" creationId="{5332661B-4F19-416C-BE4F-6966C08AFED5}"/>
          </ac:spMkLst>
        </pc:spChg>
        <pc:spChg chg="mod">
          <ac:chgData name="Jorge Miranda Zabaleta" userId="e7caee105c8106be" providerId="LiveId" clId="{65FEC877-5960-447A-AD2B-82EC29EAA3E0}" dt="2020-09-07T16:40:12.765" v="378" actId="1076"/>
          <ac:spMkLst>
            <pc:docMk/>
            <pc:sldMk cId="4261042614" sldId="291"/>
            <ac:spMk id="25" creationId="{00000000-0000-0000-0000-000000000000}"/>
          </ac:spMkLst>
        </pc:spChg>
        <pc:spChg chg="mod">
          <ac:chgData name="Jorge Miranda Zabaleta" userId="e7caee105c8106be" providerId="LiveId" clId="{65FEC877-5960-447A-AD2B-82EC29EAA3E0}" dt="2020-09-07T16:07:50.254" v="145" actId="1076"/>
          <ac:spMkLst>
            <pc:docMk/>
            <pc:sldMk cId="4261042614" sldId="291"/>
            <ac:spMk id="28" creationId="{00000000-0000-0000-0000-000000000000}"/>
          </ac:spMkLst>
        </pc:spChg>
        <pc:spChg chg="mod">
          <ac:chgData name="Jorge Miranda Zabaleta" userId="e7caee105c8106be" providerId="LiveId" clId="{65FEC877-5960-447A-AD2B-82EC29EAA3E0}" dt="2020-09-07T16:07:53.156" v="146" actId="1076"/>
          <ac:spMkLst>
            <pc:docMk/>
            <pc:sldMk cId="4261042614" sldId="291"/>
            <ac:spMk id="34" creationId="{6D846EDC-282C-4000-8D9E-E28B0329DCEE}"/>
          </ac:spMkLst>
        </pc:spChg>
        <pc:spChg chg="mod">
          <ac:chgData name="Jorge Miranda Zabaleta" userId="e7caee105c8106be" providerId="LiveId" clId="{65FEC877-5960-447A-AD2B-82EC29EAA3E0}" dt="2020-09-07T16:07:39.933" v="142" actId="14100"/>
          <ac:spMkLst>
            <pc:docMk/>
            <pc:sldMk cId="4261042614" sldId="291"/>
            <ac:spMk id="35" creationId="{9EC2C246-77C5-4B1E-A846-DACBB17B708D}"/>
          </ac:spMkLst>
        </pc:spChg>
        <pc:spChg chg="add del mod">
          <ac:chgData name="Jorge Miranda Zabaleta" userId="e7caee105c8106be" providerId="LiveId" clId="{65FEC877-5960-447A-AD2B-82EC29EAA3E0}" dt="2020-09-07T16:07:58.933" v="147" actId="1076"/>
          <ac:spMkLst>
            <pc:docMk/>
            <pc:sldMk cId="4261042614" sldId="291"/>
            <ac:spMk id="36" creationId="{53F8CA28-C726-40CC-86A5-EC62BC01E7CD}"/>
          </ac:spMkLst>
        </pc:spChg>
        <pc:spChg chg="mod">
          <ac:chgData name="Jorge Miranda Zabaleta" userId="e7caee105c8106be" providerId="LiveId" clId="{65FEC877-5960-447A-AD2B-82EC29EAA3E0}" dt="2020-09-07T16:12:34.329" v="295" actId="3064"/>
          <ac:spMkLst>
            <pc:docMk/>
            <pc:sldMk cId="4261042614" sldId="291"/>
            <ac:spMk id="39" creationId="{00000000-0000-0000-0000-000000000000}"/>
          </ac:spMkLst>
        </pc:spChg>
        <pc:spChg chg="mod">
          <ac:chgData name="Jorge Miranda Zabaleta" userId="e7caee105c8106be" providerId="LiveId" clId="{65FEC877-5960-447A-AD2B-82EC29EAA3E0}" dt="2020-09-07T15:55:18.966" v="11" actId="20577"/>
          <ac:spMkLst>
            <pc:docMk/>
            <pc:sldMk cId="4261042614" sldId="291"/>
            <ac:spMk id="40" creationId="{96974E7E-493B-410D-9D92-D3B0186CC1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3AAA6-6FC5-4800-80B6-6F7E06FBBDA4}" type="datetimeFigureOut">
              <a:rPr lang="es-CO" smtClean="0"/>
              <a:t>30/10/2020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1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F3DD-477D-4992-A943-7E9D04BA6D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96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E838FC7-F8CD-46DF-9DF4-AA6FBE496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2F8CF5B-E67D-480A-A4FE-66C4A306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9E30BFC-5DAE-48B0-95F7-231793C440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98ACED6-546D-444E-9646-F48DAC9023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652210F-3FD2-43F1-82D9-3E1D82C5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957B34F-DA72-44AF-B75A-B8075F425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6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51FECC-CF48-4AF7-8C82-C47357B2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FD2D9CB-7583-4D80-9E97-D3EDCE9C39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85B49C6-52CF-4182-B752-045CF12247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E287E7C-52FE-49EE-8440-2F046A0A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BC4088C-9D85-4C17-99FD-DB6B18F2B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5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0A683BA-4030-4D13-A2DA-83AFCE31E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9DF1E5C-4194-48CD-8893-48FBB8C3A8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03F9A1F-389F-4D11-B4AE-1255B5CC3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D72554B-15EE-4DFA-A847-101A3A7E3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235967-365F-4F80-B5BC-27910650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3804559-E494-4039-B9AD-ADF90B537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547DBAD-69C8-4B2D-9769-B811FBDBCF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A054432-96F9-44D9-9CBF-30508C7A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15D08AD-E260-4C95-9EAB-299F741E0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9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74511C-9A28-4C5D-8FA9-8D33B8AF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45E7F87-88E2-4D16-8565-88EBEF7081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F7D3DA0-FC36-4A90-AD98-4F18CBFC30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713850B-BBCD-4C30-96D8-7F96F66E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3C83546-70DA-4311-8E5A-A259EBBFC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0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D13DCE-6EFC-4F4E-9E6E-F0B92635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69A4A69-05D9-48EC-A301-DAE3BABDB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4D28036-53E9-44FD-A81E-360B2DB96A8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D79D693-EBE2-48DB-A586-E5C27EF9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67C1FBF-B43B-47D8-B830-D1487FF2A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6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7E3A20-B3E0-4CC1-8E71-2381DDA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8DF3D79-D850-4CB4-909B-C146A7647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9408475-305F-4196-AD0A-810622296AC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4C1D3DF-909F-4ADA-B5F5-45FAF3EC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8DC1EA9-B143-47D9-A555-C16351959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9144000" cy="51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6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12725"/>
            <a:ext cx="7886700" cy="995362"/>
          </a:xfrm>
        </p:spPr>
        <p:txBody>
          <a:bodyPr/>
          <a:lstStyle/>
          <a:p>
            <a:pPr algn="r"/>
            <a:r>
              <a:rPr lang="es-CO" sz="2800" dirty="0" smtClean="0">
                <a:latin typeface="Comic Sans MS" panose="030F0702030302020204" pitchFamily="66" charset="0"/>
              </a:rPr>
              <a:t>BUENAS PRACTICAS ORGANIZACIONALES  EN LA PREVENCION DEL ACOSO LABORAL</a:t>
            </a:r>
            <a:endParaRPr lang="es-CO" sz="2800" dirty="0">
              <a:latin typeface="Comic Sans MS" panose="030F0702030302020204" pitchFamily="66" charset="0"/>
            </a:endParaRPr>
          </a:p>
        </p:txBody>
      </p:sp>
      <p:pic>
        <p:nvPicPr>
          <p:cNvPr id="3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125"/>
            <a:ext cx="1828800" cy="594256"/>
          </a:xfrm>
          <a:prstGeom prst="rect">
            <a:avLst/>
          </a:prstGeom>
        </p:spPr>
      </p:pic>
      <p:sp>
        <p:nvSpPr>
          <p:cNvPr id="4" name="24 Rectángulo"/>
          <p:cNvSpPr/>
          <p:nvPr/>
        </p:nvSpPr>
        <p:spPr>
          <a:xfrm>
            <a:off x="6705600" y="2651125"/>
            <a:ext cx="2552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83870" algn="ctr">
              <a:spcBef>
                <a:spcPts val="100"/>
              </a:spcBef>
            </a:pPr>
            <a:r>
              <a:rPr lang="es-CO" b="1" spc="85" dirty="0" smtClean="0">
                <a:latin typeface="Comic Sans MS" panose="030F0702030302020204" pitchFamily="66" charset="0"/>
                <a:cs typeface="Century Gothic"/>
              </a:rPr>
              <a:t>COMITÉ DE CONVIENCIA LABORAL SECCIONAL IBAGUE</a:t>
            </a:r>
            <a:endParaRPr lang="es-CO" b="1" spc="85" dirty="0">
              <a:latin typeface="Comic Sans MS" panose="030F0702030302020204" pitchFamily="66" charset="0"/>
              <a:cs typeface="Century Gothic"/>
            </a:endParaRPr>
          </a:p>
        </p:txBody>
      </p:sp>
      <p:pic>
        <p:nvPicPr>
          <p:cNvPr id="1026" name="Picture 2" descr="Guía de buenas prácticas empresariales 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6725"/>
            <a:ext cx="327660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="" xmlns:a16="http://schemas.microsoft.com/office/drawing/2014/main" id="{475DFC8C-9C37-3C4E-AB73-7D80224C9A12}"/>
              </a:ext>
            </a:extLst>
          </p:cNvPr>
          <p:cNvSpPr txBox="1"/>
          <p:nvPr/>
        </p:nvSpPr>
        <p:spPr>
          <a:xfrm>
            <a:off x="1371600" y="463664"/>
            <a:ext cx="1583690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2000" b="1" spc="95" dirty="0" smtClean="0">
                <a:solidFill>
                  <a:srgbClr val="5F5F5F"/>
                </a:solidFill>
                <a:latin typeface="Century Gothic"/>
                <a:cs typeface="Century Gothic"/>
              </a:rPr>
              <a:t>OBJETIVO: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4" name="object 23">
            <a:extLst>
              <a:ext uri="{FF2B5EF4-FFF2-40B4-BE49-F238E27FC236}">
                <a16:creationId xmlns=""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3581400" y="212725"/>
            <a:ext cx="4648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ES" sz="1200" b="1" spc="9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Fomentar el uso de buenas practicas en la comunidad judicial para la prevención del </a:t>
            </a:r>
            <a:r>
              <a:rPr lang="es-ES" sz="1200" b="1" spc="9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A</a:t>
            </a:r>
            <a:r>
              <a:rPr lang="es-ES" sz="1200" b="1" spc="9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coso Laboral a partir del fortalecimiento de habilidades personales y grupales en los diferentes despachos de la seccional </a:t>
            </a:r>
            <a:r>
              <a:rPr lang="es-ES" sz="1200" b="1" spc="9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Ibagué y municipios del Tolima.</a:t>
            </a:r>
            <a:endParaRPr lang="es-CO" sz="1200" b="1" spc="9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5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125"/>
            <a:ext cx="1828800" cy="594256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=""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791845" y="1293590"/>
            <a:ext cx="1371600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s-CO" sz="1300" b="1" spc="90" dirty="0" smtClean="0">
                <a:solidFill>
                  <a:srgbClr val="5F5F5F"/>
                </a:solidFill>
                <a:latin typeface="Century Gothic"/>
                <a:cs typeface="Century Gothic"/>
              </a:rPr>
              <a:t>JUSTIFICACION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57200" y="1659487"/>
            <a:ext cx="5562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35"/>
              </a:spcBef>
            </a:pPr>
            <a:r>
              <a:rPr lang="es-CO" sz="1400" spc="90" dirty="0" smtClean="0">
                <a:latin typeface="Century Gothic" panose="020B0502020202020204" pitchFamily="34" charset="0"/>
                <a:cs typeface="Century Gothic"/>
              </a:rPr>
              <a:t>Debido a la situación actual generada por la pandemia que afecta al mundo entero se hizo necesario modificar las formas de trabajo actuales en distintos sectores económicos y la comunidad judicial no es ajena a </a:t>
            </a:r>
            <a:r>
              <a:rPr lang="es-CO" sz="1400" spc="90" dirty="0" smtClean="0">
                <a:latin typeface="Century Gothic" panose="020B0502020202020204" pitchFamily="34" charset="0"/>
                <a:cs typeface="Century Gothic"/>
              </a:rPr>
              <a:t>esto. Sin </a:t>
            </a:r>
            <a:r>
              <a:rPr lang="es-CO" sz="1400" spc="90" dirty="0" smtClean="0">
                <a:latin typeface="Century Gothic" panose="020B0502020202020204" pitchFamily="34" charset="0"/>
                <a:cs typeface="Century Gothic"/>
              </a:rPr>
              <a:t>embargo, esta nueva forma de administración virtual de la justicia ha generado nuevos retos, diferentes </a:t>
            </a:r>
            <a:r>
              <a:rPr lang="es-CO" sz="1400" spc="90" dirty="0" smtClean="0">
                <a:latin typeface="Century Gothic" panose="020B0502020202020204" pitchFamily="34" charset="0"/>
                <a:cs typeface="Century Gothic"/>
              </a:rPr>
              <a:t>exigencias, y con ello se </a:t>
            </a:r>
            <a:r>
              <a:rPr lang="es-CO" sz="1400" spc="90" dirty="0" smtClean="0">
                <a:latin typeface="Century Gothic" panose="020B0502020202020204" pitchFamily="34" charset="0"/>
                <a:cs typeface="Century Gothic"/>
              </a:rPr>
              <a:t>hace necesaria la implementación de acciones tendientes a mantener la sana convivencia en los despachos judiciales, </a:t>
            </a:r>
            <a:r>
              <a:rPr lang="es-CO" sz="1400" spc="90" dirty="0" smtClean="0">
                <a:latin typeface="Century Gothic" panose="020B0502020202020204" pitchFamily="34" charset="0"/>
                <a:cs typeface="Century Gothic"/>
              </a:rPr>
              <a:t>virtual y presencialmente, </a:t>
            </a:r>
            <a:r>
              <a:rPr lang="es-CO" sz="1400" spc="90" dirty="0" smtClean="0">
                <a:latin typeface="Century Gothic" panose="020B0502020202020204" pitchFamily="34" charset="0"/>
                <a:cs typeface="Century Gothic"/>
              </a:rPr>
              <a:t>fomentando sanas practicas que permitan un buen funcionamiento minimizando el riesgo de afectación a la salud mental y física  de la comunidad en general.</a:t>
            </a:r>
            <a:r>
              <a:rPr lang="es-CO" sz="1400" spc="85" dirty="0" smtClean="0">
                <a:latin typeface="Century Gothic" panose="020B0502020202020204" pitchFamily="34" charset="0"/>
                <a:cs typeface="Century Gothic"/>
              </a:rPr>
              <a:t> </a:t>
            </a:r>
            <a:endParaRPr lang="es-CO" sz="1400" dirty="0"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2050" name="Picture 2" descr="Clima laboral positivo en tu negocio y cómo lograrlo – Grupo IOE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89125"/>
            <a:ext cx="2593975" cy="3048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="" xmlns:a16="http://schemas.microsoft.com/office/drawing/2014/main" id="{475DFC8C-9C37-3C4E-AB73-7D80224C9A12}"/>
              </a:ext>
            </a:extLst>
          </p:cNvPr>
          <p:cNvSpPr txBox="1"/>
          <p:nvPr/>
        </p:nvSpPr>
        <p:spPr>
          <a:xfrm>
            <a:off x="791845" y="463664"/>
            <a:ext cx="216344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2000" b="1" spc="95" dirty="0" smtClean="0">
                <a:solidFill>
                  <a:srgbClr val="5F5F5F"/>
                </a:solidFill>
                <a:latin typeface="Century Gothic"/>
                <a:cs typeface="Century Gothic"/>
              </a:rPr>
              <a:t>METODOLOGIA: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4" name="object 23">
            <a:extLst>
              <a:ext uri="{FF2B5EF4-FFF2-40B4-BE49-F238E27FC236}">
                <a16:creationId xmlns=""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3007867" y="199456"/>
            <a:ext cx="579437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ES" sz="1000" b="1" spc="9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Century Gothic"/>
              </a:rPr>
              <a:t>La estrategia de desarrollo del presente proyecto llega en el mejor momento para lograr articularse con algunas </a:t>
            </a:r>
            <a:r>
              <a:rPr lang="es-ES" sz="1000" b="1" spc="9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Century Gothic"/>
              </a:rPr>
              <a:t>acciones formativas que ya componían la agenda del Consejo Seccional y la </a:t>
            </a:r>
            <a:r>
              <a:rPr lang="es-ES" sz="1000" b="1" spc="9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Century Gothic"/>
              </a:rPr>
              <a:t>DSAJ Ibagué, enriqueciendo de esta forma el proyecto del CCL y garantizando </a:t>
            </a:r>
            <a:r>
              <a:rPr lang="es-ES" sz="1000" b="1" spc="9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Century Gothic"/>
              </a:rPr>
              <a:t>así </a:t>
            </a:r>
            <a:r>
              <a:rPr lang="es-ES" sz="1000" b="1" spc="9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Century Gothic"/>
              </a:rPr>
              <a:t>nuevas temáticas, una mayor acogida, y por ende, mayor cobertura desde el compromiso de todos, en la búsqueda de la prevención del acoso laboral. </a:t>
            </a:r>
            <a:r>
              <a:rPr lang="es-ES" sz="1000" b="1" spc="9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Century Gothic"/>
              </a:rPr>
              <a:t>La misma se </a:t>
            </a:r>
            <a:r>
              <a:rPr lang="es-ES" sz="1000" b="1" spc="9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Century Gothic"/>
              </a:rPr>
              <a:t>ejecutará en 3 fases:</a:t>
            </a:r>
            <a:endParaRPr lang="es-CO" sz="1000" b="1" spc="9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5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125"/>
            <a:ext cx="1828800" cy="594256"/>
          </a:xfrm>
          <a:prstGeom prst="rect">
            <a:avLst/>
          </a:prstGeom>
        </p:spPr>
      </p:pic>
      <p:grpSp>
        <p:nvGrpSpPr>
          <p:cNvPr id="9" name="31 Grupo"/>
          <p:cNvGrpSpPr/>
          <p:nvPr/>
        </p:nvGrpSpPr>
        <p:grpSpPr>
          <a:xfrm>
            <a:off x="3065329" y="1298309"/>
            <a:ext cx="342979" cy="385562"/>
            <a:chOff x="3022667" y="1407115"/>
            <a:chExt cx="634933" cy="634410"/>
          </a:xfrm>
        </p:grpSpPr>
        <p:sp>
          <p:nvSpPr>
            <p:cNvPr id="11" name="object 7">
              <a:extLst>
                <a:ext uri="{FF2B5EF4-FFF2-40B4-BE49-F238E27FC236}">
                  <a16:creationId xmlns="" xmlns:a16="http://schemas.microsoft.com/office/drawing/2014/main" id="{29EB7767-E92E-4906-99FE-7B3B8EDD4FB8}"/>
                </a:ext>
              </a:extLst>
            </p:cNvPr>
            <p:cNvSpPr/>
            <p:nvPr/>
          </p:nvSpPr>
          <p:spPr>
            <a:xfrm>
              <a:off x="3394972" y="1517203"/>
              <a:ext cx="155575" cy="337185"/>
            </a:xfrm>
            <a:custGeom>
              <a:avLst/>
              <a:gdLst/>
              <a:ahLst/>
              <a:cxnLst/>
              <a:rect l="l" t="t" r="r" b="b"/>
              <a:pathLst>
                <a:path w="155575" h="337185">
                  <a:moveTo>
                    <a:pt x="60478" y="108761"/>
                  </a:moveTo>
                  <a:lnTo>
                    <a:pt x="19378" y="108761"/>
                  </a:lnTo>
                  <a:lnTo>
                    <a:pt x="41338" y="108788"/>
                  </a:lnTo>
                  <a:lnTo>
                    <a:pt x="41338" y="333590"/>
                  </a:lnTo>
                  <a:lnTo>
                    <a:pt x="44462" y="336676"/>
                  </a:lnTo>
                  <a:lnTo>
                    <a:pt x="110934" y="336664"/>
                  </a:lnTo>
                  <a:lnTo>
                    <a:pt x="114020" y="333590"/>
                  </a:lnTo>
                  <a:lnTo>
                    <a:pt x="114084" y="316928"/>
                  </a:lnTo>
                  <a:lnTo>
                    <a:pt x="60490" y="316928"/>
                  </a:lnTo>
                  <a:lnTo>
                    <a:pt x="60478" y="108761"/>
                  </a:lnTo>
                  <a:close/>
                </a:path>
                <a:path w="155575" h="337185">
                  <a:moveTo>
                    <a:pt x="101932" y="27279"/>
                  </a:moveTo>
                  <a:lnTo>
                    <a:pt x="77685" y="27279"/>
                  </a:lnTo>
                  <a:lnTo>
                    <a:pt x="125120" y="89471"/>
                  </a:lnTo>
                  <a:lnTo>
                    <a:pt x="98234" y="89496"/>
                  </a:lnTo>
                  <a:lnTo>
                    <a:pt x="94767" y="92913"/>
                  </a:lnTo>
                  <a:lnTo>
                    <a:pt x="94767" y="316928"/>
                  </a:lnTo>
                  <a:lnTo>
                    <a:pt x="114084" y="316928"/>
                  </a:lnTo>
                  <a:lnTo>
                    <a:pt x="114084" y="108788"/>
                  </a:lnTo>
                  <a:lnTo>
                    <a:pt x="147959" y="108750"/>
                  </a:lnTo>
                  <a:lnTo>
                    <a:pt x="151307" y="107822"/>
                  </a:lnTo>
                  <a:lnTo>
                    <a:pt x="155359" y="99047"/>
                  </a:lnTo>
                  <a:lnTo>
                    <a:pt x="154076" y="95237"/>
                  </a:lnTo>
                  <a:lnTo>
                    <a:pt x="134488" y="70026"/>
                  </a:lnTo>
                  <a:lnTo>
                    <a:pt x="117868" y="48374"/>
                  </a:lnTo>
                  <a:lnTo>
                    <a:pt x="110012" y="38018"/>
                  </a:lnTo>
                  <a:lnTo>
                    <a:pt x="101932" y="27279"/>
                  </a:lnTo>
                  <a:close/>
                </a:path>
                <a:path w="155575" h="337185">
                  <a:moveTo>
                    <a:pt x="147959" y="108750"/>
                  </a:moveTo>
                  <a:lnTo>
                    <a:pt x="128684" y="108750"/>
                  </a:lnTo>
                  <a:lnTo>
                    <a:pt x="135770" y="108756"/>
                  </a:lnTo>
                  <a:lnTo>
                    <a:pt x="147408" y="108902"/>
                  </a:lnTo>
                  <a:lnTo>
                    <a:pt x="147959" y="108750"/>
                  </a:lnTo>
                  <a:close/>
                </a:path>
                <a:path w="155575" h="337185">
                  <a:moveTo>
                    <a:pt x="81406" y="0"/>
                  </a:moveTo>
                  <a:lnTo>
                    <a:pt x="74079" y="12"/>
                  </a:lnTo>
                  <a:lnTo>
                    <a:pt x="1168" y="95516"/>
                  </a:lnTo>
                  <a:lnTo>
                    <a:pt x="0" y="99225"/>
                  </a:lnTo>
                  <a:lnTo>
                    <a:pt x="4076" y="107645"/>
                  </a:lnTo>
                  <a:lnTo>
                    <a:pt x="7759" y="108877"/>
                  </a:lnTo>
                  <a:lnTo>
                    <a:pt x="60478" y="108761"/>
                  </a:lnTo>
                  <a:lnTo>
                    <a:pt x="60439" y="92913"/>
                  </a:lnTo>
                  <a:lnTo>
                    <a:pt x="57048" y="89496"/>
                  </a:lnTo>
                  <a:lnTo>
                    <a:pt x="30289" y="89471"/>
                  </a:lnTo>
                  <a:lnTo>
                    <a:pt x="77685" y="27279"/>
                  </a:lnTo>
                  <a:lnTo>
                    <a:pt x="101932" y="27279"/>
                  </a:lnTo>
                  <a:lnTo>
                    <a:pt x="81406" y="0"/>
                  </a:lnTo>
                  <a:close/>
                </a:path>
                <a:path w="155575" h="337185">
                  <a:moveTo>
                    <a:pt x="43459" y="89458"/>
                  </a:moveTo>
                  <a:lnTo>
                    <a:pt x="30289" y="89471"/>
                  </a:lnTo>
                  <a:lnTo>
                    <a:pt x="47989" y="89471"/>
                  </a:lnTo>
                  <a:lnTo>
                    <a:pt x="43459" y="8945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="" xmlns:a16="http://schemas.microsoft.com/office/drawing/2014/main" id="{30C00483-39CD-4431-B7FF-C27E4B8B5271}"/>
                </a:ext>
              </a:extLst>
            </p:cNvPr>
            <p:cNvSpPr/>
            <p:nvPr/>
          </p:nvSpPr>
          <p:spPr>
            <a:xfrm>
              <a:off x="3261189" y="1589960"/>
              <a:ext cx="155575" cy="264160"/>
            </a:xfrm>
            <a:custGeom>
              <a:avLst/>
              <a:gdLst/>
              <a:ahLst/>
              <a:cxnLst/>
              <a:rect l="l" t="t" r="r" b="b"/>
              <a:pathLst>
                <a:path w="155575" h="264160">
                  <a:moveTo>
                    <a:pt x="60337" y="109004"/>
                  </a:moveTo>
                  <a:lnTo>
                    <a:pt x="14376" y="109004"/>
                  </a:lnTo>
                  <a:lnTo>
                    <a:pt x="41135" y="109016"/>
                  </a:lnTo>
                  <a:lnTo>
                    <a:pt x="41135" y="260172"/>
                  </a:lnTo>
                  <a:lnTo>
                    <a:pt x="44742" y="263893"/>
                  </a:lnTo>
                  <a:lnTo>
                    <a:pt x="90434" y="263932"/>
                  </a:lnTo>
                  <a:lnTo>
                    <a:pt x="110172" y="263880"/>
                  </a:lnTo>
                  <a:lnTo>
                    <a:pt x="113842" y="259981"/>
                  </a:lnTo>
                  <a:lnTo>
                    <a:pt x="113842" y="244170"/>
                  </a:lnTo>
                  <a:lnTo>
                    <a:pt x="60337" y="244170"/>
                  </a:lnTo>
                  <a:lnTo>
                    <a:pt x="60337" y="109004"/>
                  </a:lnTo>
                  <a:close/>
                </a:path>
                <a:path w="155575" h="264160">
                  <a:moveTo>
                    <a:pt x="106895" y="89827"/>
                  </a:moveTo>
                  <a:lnTo>
                    <a:pt x="98145" y="89941"/>
                  </a:lnTo>
                  <a:lnTo>
                    <a:pt x="94500" y="93649"/>
                  </a:lnTo>
                  <a:lnTo>
                    <a:pt x="94500" y="244170"/>
                  </a:lnTo>
                  <a:lnTo>
                    <a:pt x="113842" y="244170"/>
                  </a:lnTo>
                  <a:lnTo>
                    <a:pt x="113842" y="109029"/>
                  </a:lnTo>
                  <a:lnTo>
                    <a:pt x="147902" y="108996"/>
                  </a:lnTo>
                  <a:lnTo>
                    <a:pt x="151015" y="107924"/>
                  </a:lnTo>
                  <a:lnTo>
                    <a:pt x="155117" y="99656"/>
                  </a:lnTo>
                  <a:lnTo>
                    <a:pt x="154076" y="95935"/>
                  </a:lnTo>
                  <a:lnTo>
                    <a:pt x="149333" y="89839"/>
                  </a:lnTo>
                  <a:lnTo>
                    <a:pt x="106895" y="89827"/>
                  </a:lnTo>
                  <a:close/>
                </a:path>
                <a:path w="155575" h="264160">
                  <a:moveTo>
                    <a:pt x="147902" y="108996"/>
                  </a:moveTo>
                  <a:lnTo>
                    <a:pt x="128670" y="108996"/>
                  </a:lnTo>
                  <a:lnTo>
                    <a:pt x="135916" y="109002"/>
                  </a:lnTo>
                  <a:lnTo>
                    <a:pt x="147510" y="109131"/>
                  </a:lnTo>
                  <a:lnTo>
                    <a:pt x="147902" y="108996"/>
                  </a:lnTo>
                  <a:close/>
                </a:path>
                <a:path w="155575" h="264160">
                  <a:moveTo>
                    <a:pt x="80822" y="0"/>
                  </a:moveTo>
                  <a:lnTo>
                    <a:pt x="74053" y="38"/>
                  </a:lnTo>
                  <a:lnTo>
                    <a:pt x="495" y="96469"/>
                  </a:lnTo>
                  <a:lnTo>
                    <a:pt x="0" y="100050"/>
                  </a:lnTo>
                  <a:lnTo>
                    <a:pt x="3454" y="107302"/>
                  </a:lnTo>
                  <a:lnTo>
                    <a:pt x="6489" y="109054"/>
                  </a:lnTo>
                  <a:lnTo>
                    <a:pt x="60337" y="109004"/>
                  </a:lnTo>
                  <a:lnTo>
                    <a:pt x="60337" y="93014"/>
                  </a:lnTo>
                  <a:lnTo>
                    <a:pt x="57162" y="89839"/>
                  </a:lnTo>
                  <a:lnTo>
                    <a:pt x="30035" y="89839"/>
                  </a:lnTo>
                  <a:lnTo>
                    <a:pt x="77431" y="27635"/>
                  </a:lnTo>
                  <a:lnTo>
                    <a:pt x="101887" y="27635"/>
                  </a:lnTo>
                  <a:lnTo>
                    <a:pt x="80822" y="0"/>
                  </a:lnTo>
                  <a:close/>
                </a:path>
                <a:path w="155575" h="264160">
                  <a:moveTo>
                    <a:pt x="101887" y="27635"/>
                  </a:moveTo>
                  <a:lnTo>
                    <a:pt x="77431" y="27635"/>
                  </a:lnTo>
                  <a:lnTo>
                    <a:pt x="124955" y="89839"/>
                  </a:lnTo>
                  <a:lnTo>
                    <a:pt x="149333" y="89839"/>
                  </a:lnTo>
                  <a:lnTo>
                    <a:pt x="147022" y="86847"/>
                  </a:lnTo>
                  <a:lnTo>
                    <a:pt x="101887" y="27635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="" xmlns:a16="http://schemas.microsoft.com/office/drawing/2014/main" id="{61C2C994-0F6D-4907-8009-52C04FD52A79}"/>
                </a:ext>
              </a:extLst>
            </p:cNvPr>
            <p:cNvSpPr/>
            <p:nvPr/>
          </p:nvSpPr>
          <p:spPr>
            <a:xfrm>
              <a:off x="3127186" y="1654665"/>
              <a:ext cx="154932" cy="199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="" xmlns:a16="http://schemas.microsoft.com/office/drawing/2014/main" id="{79F52994-8A2B-4C4E-BB74-902A6BF75F1D}"/>
                </a:ext>
              </a:extLst>
            </p:cNvPr>
            <p:cNvSpPr/>
            <p:nvPr/>
          </p:nvSpPr>
          <p:spPr>
            <a:xfrm>
              <a:off x="3055844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10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40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48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8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10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="" xmlns:a16="http://schemas.microsoft.com/office/drawing/2014/main" id="{D90B5D64-20F0-4389-B510-F0A071995C28}"/>
                </a:ext>
              </a:extLst>
            </p:cNvPr>
            <p:cNvSpPr/>
            <p:nvPr/>
          </p:nvSpPr>
          <p:spPr>
            <a:xfrm>
              <a:off x="3327931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4" y="190239"/>
                  </a:lnTo>
                  <a:lnTo>
                    <a:pt x="267017" y="239001"/>
                  </a:lnTo>
                  <a:lnTo>
                    <a:pt x="276986" y="283489"/>
                  </a:lnTo>
                  <a:lnTo>
                    <a:pt x="279717" y="286854"/>
                  </a:lnTo>
                  <a:lnTo>
                    <a:pt x="291845" y="287909"/>
                  </a:lnTo>
                  <a:lnTo>
                    <a:pt x="296240" y="282638"/>
                  </a:lnTo>
                  <a:lnTo>
                    <a:pt x="295020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80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4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="" xmlns:a16="http://schemas.microsoft.com/office/drawing/2014/main" id="{023B45AE-6041-406E-91BC-C4A07C279B1C}"/>
                </a:ext>
              </a:extLst>
            </p:cNvPr>
            <p:cNvSpPr/>
            <p:nvPr/>
          </p:nvSpPr>
          <p:spPr>
            <a:xfrm>
              <a:off x="3367405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6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6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405"/>
                  </a:lnTo>
                  <a:lnTo>
                    <a:pt x="64560" y="283853"/>
                  </a:lnTo>
                  <a:lnTo>
                    <a:pt x="107361" y="265266"/>
                  </a:lnTo>
                  <a:lnTo>
                    <a:pt x="146401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8" y="47231"/>
                  </a:lnTo>
                  <a:lnTo>
                    <a:pt x="257517" y="39852"/>
                  </a:lnTo>
                  <a:lnTo>
                    <a:pt x="281520" y="39852"/>
                  </a:lnTo>
                  <a:lnTo>
                    <a:pt x="279256" y="36702"/>
                  </a:lnTo>
                  <a:close/>
                </a:path>
                <a:path w="290195" h="296544">
                  <a:moveTo>
                    <a:pt x="281520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0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6" y="36702"/>
                  </a:lnTo>
                  <a:lnTo>
                    <a:pt x="266065" y="18351"/>
                  </a:lnTo>
                  <a:lnTo>
                    <a:pt x="261747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="" xmlns:a16="http://schemas.microsoft.com/office/drawing/2014/main" id="{440BC59A-F694-4B49-9A0F-9C2B054C8289}"/>
                </a:ext>
              </a:extLst>
            </p:cNvPr>
            <p:cNvSpPr/>
            <p:nvPr/>
          </p:nvSpPr>
          <p:spPr>
            <a:xfrm>
              <a:off x="3022667" y="1439088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39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9"/>
                  </a:lnTo>
                  <a:lnTo>
                    <a:pt x="18049" y="268846"/>
                  </a:lnTo>
                  <a:lnTo>
                    <a:pt x="25175" y="279724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15" y="259841"/>
                  </a:lnTo>
                  <a:lnTo>
                    <a:pt x="52031" y="259841"/>
                  </a:lnTo>
                  <a:lnTo>
                    <a:pt x="51244" y="259460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29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39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15" y="259841"/>
                  </a:lnTo>
                  <a:lnTo>
                    <a:pt x="90373" y="248945"/>
                  </a:lnTo>
                  <a:lnTo>
                    <a:pt x="90576" y="243077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39" h="297180">
                  <a:moveTo>
                    <a:pt x="277418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18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="" xmlns:a16="http://schemas.microsoft.com/office/drawing/2014/main" id="{8E55ACEF-0BA3-419E-BAE9-93B48E597638}"/>
                </a:ext>
              </a:extLst>
            </p:cNvPr>
            <p:cNvSpPr/>
            <p:nvPr/>
          </p:nvSpPr>
          <p:spPr>
            <a:xfrm>
              <a:off x="3137350" y="1866977"/>
              <a:ext cx="406400" cy="19685"/>
            </a:xfrm>
            <a:custGeom>
              <a:avLst/>
              <a:gdLst/>
              <a:ahLst/>
              <a:cxnLst/>
              <a:rect l="l" t="t" r="r" b="b"/>
              <a:pathLst>
                <a:path w="406400" h="19685">
                  <a:moveTo>
                    <a:pt x="17157" y="0"/>
                  </a:moveTo>
                  <a:lnTo>
                    <a:pt x="4317" y="177"/>
                  </a:lnTo>
                  <a:lnTo>
                    <a:pt x="457" y="4152"/>
                  </a:lnTo>
                  <a:lnTo>
                    <a:pt x="0" y="14312"/>
                  </a:lnTo>
                  <a:lnTo>
                    <a:pt x="3378" y="18376"/>
                  </a:lnTo>
                  <a:lnTo>
                    <a:pt x="10528" y="19443"/>
                  </a:lnTo>
                  <a:lnTo>
                    <a:pt x="12547" y="19481"/>
                  </a:lnTo>
                  <a:lnTo>
                    <a:pt x="202933" y="19494"/>
                  </a:lnTo>
                  <a:lnTo>
                    <a:pt x="393445" y="19481"/>
                  </a:lnTo>
                  <a:lnTo>
                    <a:pt x="395592" y="19430"/>
                  </a:lnTo>
                  <a:lnTo>
                    <a:pt x="402551" y="18287"/>
                  </a:lnTo>
                  <a:lnTo>
                    <a:pt x="405828" y="14122"/>
                  </a:lnTo>
                  <a:lnTo>
                    <a:pt x="405345" y="4216"/>
                  </a:lnTo>
                  <a:lnTo>
                    <a:pt x="401599" y="330"/>
                  </a:lnTo>
                  <a:lnTo>
                    <a:pt x="401018" y="317"/>
                  </a:lnTo>
                  <a:lnTo>
                    <a:pt x="24650" y="317"/>
                  </a:lnTo>
                  <a:lnTo>
                    <a:pt x="17157" y="0"/>
                  </a:lnTo>
                  <a:close/>
                </a:path>
                <a:path w="406400" h="19685">
                  <a:moveTo>
                    <a:pt x="388238" y="38"/>
                  </a:moveTo>
                  <a:lnTo>
                    <a:pt x="24650" y="317"/>
                  </a:lnTo>
                  <a:lnTo>
                    <a:pt x="401018" y="317"/>
                  </a:lnTo>
                  <a:lnTo>
                    <a:pt x="388238" y="3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31 Grupo"/>
          <p:cNvGrpSpPr/>
          <p:nvPr/>
        </p:nvGrpSpPr>
        <p:grpSpPr>
          <a:xfrm>
            <a:off x="259694" y="1264316"/>
            <a:ext cx="323661" cy="374687"/>
            <a:chOff x="3022667" y="1407115"/>
            <a:chExt cx="634933" cy="634410"/>
          </a:xfrm>
        </p:grpSpPr>
        <p:sp>
          <p:nvSpPr>
            <p:cNvPr id="20" name="object 7">
              <a:extLst>
                <a:ext uri="{FF2B5EF4-FFF2-40B4-BE49-F238E27FC236}">
                  <a16:creationId xmlns="" xmlns:a16="http://schemas.microsoft.com/office/drawing/2014/main" id="{29EB7767-E92E-4906-99FE-7B3B8EDD4FB8}"/>
                </a:ext>
              </a:extLst>
            </p:cNvPr>
            <p:cNvSpPr/>
            <p:nvPr/>
          </p:nvSpPr>
          <p:spPr>
            <a:xfrm>
              <a:off x="3394972" y="1517203"/>
              <a:ext cx="155575" cy="337185"/>
            </a:xfrm>
            <a:custGeom>
              <a:avLst/>
              <a:gdLst/>
              <a:ahLst/>
              <a:cxnLst/>
              <a:rect l="l" t="t" r="r" b="b"/>
              <a:pathLst>
                <a:path w="155575" h="337185">
                  <a:moveTo>
                    <a:pt x="60478" y="108761"/>
                  </a:moveTo>
                  <a:lnTo>
                    <a:pt x="19378" y="108761"/>
                  </a:lnTo>
                  <a:lnTo>
                    <a:pt x="41338" y="108788"/>
                  </a:lnTo>
                  <a:lnTo>
                    <a:pt x="41338" y="333590"/>
                  </a:lnTo>
                  <a:lnTo>
                    <a:pt x="44462" y="336676"/>
                  </a:lnTo>
                  <a:lnTo>
                    <a:pt x="110934" y="336664"/>
                  </a:lnTo>
                  <a:lnTo>
                    <a:pt x="114020" y="333590"/>
                  </a:lnTo>
                  <a:lnTo>
                    <a:pt x="114084" y="316928"/>
                  </a:lnTo>
                  <a:lnTo>
                    <a:pt x="60490" y="316928"/>
                  </a:lnTo>
                  <a:lnTo>
                    <a:pt x="60478" y="108761"/>
                  </a:lnTo>
                  <a:close/>
                </a:path>
                <a:path w="155575" h="337185">
                  <a:moveTo>
                    <a:pt x="101932" y="27279"/>
                  </a:moveTo>
                  <a:lnTo>
                    <a:pt x="77685" y="27279"/>
                  </a:lnTo>
                  <a:lnTo>
                    <a:pt x="125120" y="89471"/>
                  </a:lnTo>
                  <a:lnTo>
                    <a:pt x="98234" y="89496"/>
                  </a:lnTo>
                  <a:lnTo>
                    <a:pt x="94767" y="92913"/>
                  </a:lnTo>
                  <a:lnTo>
                    <a:pt x="94767" y="316928"/>
                  </a:lnTo>
                  <a:lnTo>
                    <a:pt x="114084" y="316928"/>
                  </a:lnTo>
                  <a:lnTo>
                    <a:pt x="114084" y="108788"/>
                  </a:lnTo>
                  <a:lnTo>
                    <a:pt x="147959" y="108750"/>
                  </a:lnTo>
                  <a:lnTo>
                    <a:pt x="151307" y="107822"/>
                  </a:lnTo>
                  <a:lnTo>
                    <a:pt x="155359" y="99047"/>
                  </a:lnTo>
                  <a:lnTo>
                    <a:pt x="154076" y="95237"/>
                  </a:lnTo>
                  <a:lnTo>
                    <a:pt x="134488" y="70026"/>
                  </a:lnTo>
                  <a:lnTo>
                    <a:pt x="117868" y="48374"/>
                  </a:lnTo>
                  <a:lnTo>
                    <a:pt x="110012" y="38018"/>
                  </a:lnTo>
                  <a:lnTo>
                    <a:pt x="101932" y="27279"/>
                  </a:lnTo>
                  <a:close/>
                </a:path>
                <a:path w="155575" h="337185">
                  <a:moveTo>
                    <a:pt x="147959" y="108750"/>
                  </a:moveTo>
                  <a:lnTo>
                    <a:pt x="128684" y="108750"/>
                  </a:lnTo>
                  <a:lnTo>
                    <a:pt x="135770" y="108756"/>
                  </a:lnTo>
                  <a:lnTo>
                    <a:pt x="147408" y="108902"/>
                  </a:lnTo>
                  <a:lnTo>
                    <a:pt x="147959" y="108750"/>
                  </a:lnTo>
                  <a:close/>
                </a:path>
                <a:path w="155575" h="337185">
                  <a:moveTo>
                    <a:pt x="81406" y="0"/>
                  </a:moveTo>
                  <a:lnTo>
                    <a:pt x="74079" y="12"/>
                  </a:lnTo>
                  <a:lnTo>
                    <a:pt x="1168" y="95516"/>
                  </a:lnTo>
                  <a:lnTo>
                    <a:pt x="0" y="99225"/>
                  </a:lnTo>
                  <a:lnTo>
                    <a:pt x="4076" y="107645"/>
                  </a:lnTo>
                  <a:lnTo>
                    <a:pt x="7759" y="108877"/>
                  </a:lnTo>
                  <a:lnTo>
                    <a:pt x="60478" y="108761"/>
                  </a:lnTo>
                  <a:lnTo>
                    <a:pt x="60439" y="92913"/>
                  </a:lnTo>
                  <a:lnTo>
                    <a:pt x="57048" y="89496"/>
                  </a:lnTo>
                  <a:lnTo>
                    <a:pt x="30289" y="89471"/>
                  </a:lnTo>
                  <a:lnTo>
                    <a:pt x="77685" y="27279"/>
                  </a:lnTo>
                  <a:lnTo>
                    <a:pt x="101932" y="27279"/>
                  </a:lnTo>
                  <a:lnTo>
                    <a:pt x="81406" y="0"/>
                  </a:lnTo>
                  <a:close/>
                </a:path>
                <a:path w="155575" h="337185">
                  <a:moveTo>
                    <a:pt x="43459" y="89458"/>
                  </a:moveTo>
                  <a:lnTo>
                    <a:pt x="30289" y="89471"/>
                  </a:lnTo>
                  <a:lnTo>
                    <a:pt x="47989" y="89471"/>
                  </a:lnTo>
                  <a:lnTo>
                    <a:pt x="43459" y="8945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="" xmlns:a16="http://schemas.microsoft.com/office/drawing/2014/main" id="{30C00483-39CD-4431-B7FF-C27E4B8B5271}"/>
                </a:ext>
              </a:extLst>
            </p:cNvPr>
            <p:cNvSpPr/>
            <p:nvPr/>
          </p:nvSpPr>
          <p:spPr>
            <a:xfrm>
              <a:off x="3261189" y="1589960"/>
              <a:ext cx="155575" cy="264160"/>
            </a:xfrm>
            <a:custGeom>
              <a:avLst/>
              <a:gdLst/>
              <a:ahLst/>
              <a:cxnLst/>
              <a:rect l="l" t="t" r="r" b="b"/>
              <a:pathLst>
                <a:path w="155575" h="264160">
                  <a:moveTo>
                    <a:pt x="60337" y="109004"/>
                  </a:moveTo>
                  <a:lnTo>
                    <a:pt x="14376" y="109004"/>
                  </a:lnTo>
                  <a:lnTo>
                    <a:pt x="41135" y="109016"/>
                  </a:lnTo>
                  <a:lnTo>
                    <a:pt x="41135" y="260172"/>
                  </a:lnTo>
                  <a:lnTo>
                    <a:pt x="44742" y="263893"/>
                  </a:lnTo>
                  <a:lnTo>
                    <a:pt x="90434" y="263932"/>
                  </a:lnTo>
                  <a:lnTo>
                    <a:pt x="110172" y="263880"/>
                  </a:lnTo>
                  <a:lnTo>
                    <a:pt x="113842" y="259981"/>
                  </a:lnTo>
                  <a:lnTo>
                    <a:pt x="113842" y="244170"/>
                  </a:lnTo>
                  <a:lnTo>
                    <a:pt x="60337" y="244170"/>
                  </a:lnTo>
                  <a:lnTo>
                    <a:pt x="60337" y="109004"/>
                  </a:lnTo>
                  <a:close/>
                </a:path>
                <a:path w="155575" h="264160">
                  <a:moveTo>
                    <a:pt x="106895" y="89827"/>
                  </a:moveTo>
                  <a:lnTo>
                    <a:pt x="98145" y="89941"/>
                  </a:lnTo>
                  <a:lnTo>
                    <a:pt x="94500" y="93649"/>
                  </a:lnTo>
                  <a:lnTo>
                    <a:pt x="94500" y="244170"/>
                  </a:lnTo>
                  <a:lnTo>
                    <a:pt x="113842" y="244170"/>
                  </a:lnTo>
                  <a:lnTo>
                    <a:pt x="113842" y="109029"/>
                  </a:lnTo>
                  <a:lnTo>
                    <a:pt x="147902" y="108996"/>
                  </a:lnTo>
                  <a:lnTo>
                    <a:pt x="151015" y="107924"/>
                  </a:lnTo>
                  <a:lnTo>
                    <a:pt x="155117" y="99656"/>
                  </a:lnTo>
                  <a:lnTo>
                    <a:pt x="154076" y="95935"/>
                  </a:lnTo>
                  <a:lnTo>
                    <a:pt x="149333" y="89839"/>
                  </a:lnTo>
                  <a:lnTo>
                    <a:pt x="106895" y="89827"/>
                  </a:lnTo>
                  <a:close/>
                </a:path>
                <a:path w="155575" h="264160">
                  <a:moveTo>
                    <a:pt x="147902" y="108996"/>
                  </a:moveTo>
                  <a:lnTo>
                    <a:pt x="128670" y="108996"/>
                  </a:lnTo>
                  <a:lnTo>
                    <a:pt x="135916" y="109002"/>
                  </a:lnTo>
                  <a:lnTo>
                    <a:pt x="147510" y="109131"/>
                  </a:lnTo>
                  <a:lnTo>
                    <a:pt x="147902" y="108996"/>
                  </a:lnTo>
                  <a:close/>
                </a:path>
                <a:path w="155575" h="264160">
                  <a:moveTo>
                    <a:pt x="80822" y="0"/>
                  </a:moveTo>
                  <a:lnTo>
                    <a:pt x="74053" y="38"/>
                  </a:lnTo>
                  <a:lnTo>
                    <a:pt x="495" y="96469"/>
                  </a:lnTo>
                  <a:lnTo>
                    <a:pt x="0" y="100050"/>
                  </a:lnTo>
                  <a:lnTo>
                    <a:pt x="3454" y="107302"/>
                  </a:lnTo>
                  <a:lnTo>
                    <a:pt x="6489" y="109054"/>
                  </a:lnTo>
                  <a:lnTo>
                    <a:pt x="60337" y="109004"/>
                  </a:lnTo>
                  <a:lnTo>
                    <a:pt x="60337" y="93014"/>
                  </a:lnTo>
                  <a:lnTo>
                    <a:pt x="57162" y="89839"/>
                  </a:lnTo>
                  <a:lnTo>
                    <a:pt x="30035" y="89839"/>
                  </a:lnTo>
                  <a:lnTo>
                    <a:pt x="77431" y="27635"/>
                  </a:lnTo>
                  <a:lnTo>
                    <a:pt x="101887" y="27635"/>
                  </a:lnTo>
                  <a:lnTo>
                    <a:pt x="80822" y="0"/>
                  </a:lnTo>
                  <a:close/>
                </a:path>
                <a:path w="155575" h="264160">
                  <a:moveTo>
                    <a:pt x="101887" y="27635"/>
                  </a:moveTo>
                  <a:lnTo>
                    <a:pt x="77431" y="27635"/>
                  </a:lnTo>
                  <a:lnTo>
                    <a:pt x="124955" y="89839"/>
                  </a:lnTo>
                  <a:lnTo>
                    <a:pt x="149333" y="89839"/>
                  </a:lnTo>
                  <a:lnTo>
                    <a:pt x="147022" y="86847"/>
                  </a:lnTo>
                  <a:lnTo>
                    <a:pt x="101887" y="27635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="" xmlns:a16="http://schemas.microsoft.com/office/drawing/2014/main" id="{61C2C994-0F6D-4907-8009-52C04FD52A79}"/>
                </a:ext>
              </a:extLst>
            </p:cNvPr>
            <p:cNvSpPr/>
            <p:nvPr/>
          </p:nvSpPr>
          <p:spPr>
            <a:xfrm>
              <a:off x="3127186" y="1654665"/>
              <a:ext cx="154932" cy="199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="" xmlns:a16="http://schemas.microsoft.com/office/drawing/2014/main" id="{79F52994-8A2B-4C4E-BB74-902A6BF75F1D}"/>
                </a:ext>
              </a:extLst>
            </p:cNvPr>
            <p:cNvSpPr/>
            <p:nvPr/>
          </p:nvSpPr>
          <p:spPr>
            <a:xfrm>
              <a:off x="3055844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10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40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48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8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10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>
              <a:extLst>
                <a:ext uri="{FF2B5EF4-FFF2-40B4-BE49-F238E27FC236}">
                  <a16:creationId xmlns="" xmlns:a16="http://schemas.microsoft.com/office/drawing/2014/main" id="{D90B5D64-20F0-4389-B510-F0A071995C28}"/>
                </a:ext>
              </a:extLst>
            </p:cNvPr>
            <p:cNvSpPr/>
            <p:nvPr/>
          </p:nvSpPr>
          <p:spPr>
            <a:xfrm>
              <a:off x="3327931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4" y="190239"/>
                  </a:lnTo>
                  <a:lnTo>
                    <a:pt x="267017" y="239001"/>
                  </a:lnTo>
                  <a:lnTo>
                    <a:pt x="276986" y="283489"/>
                  </a:lnTo>
                  <a:lnTo>
                    <a:pt x="279717" y="286854"/>
                  </a:lnTo>
                  <a:lnTo>
                    <a:pt x="291845" y="287909"/>
                  </a:lnTo>
                  <a:lnTo>
                    <a:pt x="296240" y="282638"/>
                  </a:lnTo>
                  <a:lnTo>
                    <a:pt x="295020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80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4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2">
              <a:extLst>
                <a:ext uri="{FF2B5EF4-FFF2-40B4-BE49-F238E27FC236}">
                  <a16:creationId xmlns="" xmlns:a16="http://schemas.microsoft.com/office/drawing/2014/main" id="{023B45AE-6041-406E-91BC-C4A07C279B1C}"/>
                </a:ext>
              </a:extLst>
            </p:cNvPr>
            <p:cNvSpPr/>
            <p:nvPr/>
          </p:nvSpPr>
          <p:spPr>
            <a:xfrm>
              <a:off x="3367405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6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6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405"/>
                  </a:lnTo>
                  <a:lnTo>
                    <a:pt x="64560" y="283853"/>
                  </a:lnTo>
                  <a:lnTo>
                    <a:pt x="107361" y="265266"/>
                  </a:lnTo>
                  <a:lnTo>
                    <a:pt x="146401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8" y="47231"/>
                  </a:lnTo>
                  <a:lnTo>
                    <a:pt x="257517" y="39852"/>
                  </a:lnTo>
                  <a:lnTo>
                    <a:pt x="281520" y="39852"/>
                  </a:lnTo>
                  <a:lnTo>
                    <a:pt x="279256" y="36702"/>
                  </a:lnTo>
                  <a:close/>
                </a:path>
                <a:path w="290195" h="296544">
                  <a:moveTo>
                    <a:pt x="281520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0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6" y="36702"/>
                  </a:lnTo>
                  <a:lnTo>
                    <a:pt x="266065" y="18351"/>
                  </a:lnTo>
                  <a:lnTo>
                    <a:pt x="261747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="" xmlns:a16="http://schemas.microsoft.com/office/drawing/2014/main" id="{440BC59A-F694-4B49-9A0F-9C2B054C8289}"/>
                </a:ext>
              </a:extLst>
            </p:cNvPr>
            <p:cNvSpPr/>
            <p:nvPr/>
          </p:nvSpPr>
          <p:spPr>
            <a:xfrm>
              <a:off x="3022667" y="1439088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39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9"/>
                  </a:lnTo>
                  <a:lnTo>
                    <a:pt x="18049" y="268846"/>
                  </a:lnTo>
                  <a:lnTo>
                    <a:pt x="25175" y="279724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15" y="259841"/>
                  </a:lnTo>
                  <a:lnTo>
                    <a:pt x="52031" y="259841"/>
                  </a:lnTo>
                  <a:lnTo>
                    <a:pt x="51244" y="259460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29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39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15" y="259841"/>
                  </a:lnTo>
                  <a:lnTo>
                    <a:pt x="90373" y="248945"/>
                  </a:lnTo>
                  <a:lnTo>
                    <a:pt x="90576" y="243077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39" h="297180">
                  <a:moveTo>
                    <a:pt x="277418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18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="" xmlns:a16="http://schemas.microsoft.com/office/drawing/2014/main" id="{8E55ACEF-0BA3-419E-BAE9-93B48E597638}"/>
                </a:ext>
              </a:extLst>
            </p:cNvPr>
            <p:cNvSpPr/>
            <p:nvPr/>
          </p:nvSpPr>
          <p:spPr>
            <a:xfrm>
              <a:off x="3137350" y="1866977"/>
              <a:ext cx="406400" cy="19685"/>
            </a:xfrm>
            <a:custGeom>
              <a:avLst/>
              <a:gdLst/>
              <a:ahLst/>
              <a:cxnLst/>
              <a:rect l="l" t="t" r="r" b="b"/>
              <a:pathLst>
                <a:path w="406400" h="19685">
                  <a:moveTo>
                    <a:pt x="17157" y="0"/>
                  </a:moveTo>
                  <a:lnTo>
                    <a:pt x="4317" y="177"/>
                  </a:lnTo>
                  <a:lnTo>
                    <a:pt x="457" y="4152"/>
                  </a:lnTo>
                  <a:lnTo>
                    <a:pt x="0" y="14312"/>
                  </a:lnTo>
                  <a:lnTo>
                    <a:pt x="3378" y="18376"/>
                  </a:lnTo>
                  <a:lnTo>
                    <a:pt x="10528" y="19443"/>
                  </a:lnTo>
                  <a:lnTo>
                    <a:pt x="12547" y="19481"/>
                  </a:lnTo>
                  <a:lnTo>
                    <a:pt x="202933" y="19494"/>
                  </a:lnTo>
                  <a:lnTo>
                    <a:pt x="393445" y="19481"/>
                  </a:lnTo>
                  <a:lnTo>
                    <a:pt x="395592" y="19430"/>
                  </a:lnTo>
                  <a:lnTo>
                    <a:pt x="402551" y="18287"/>
                  </a:lnTo>
                  <a:lnTo>
                    <a:pt x="405828" y="14122"/>
                  </a:lnTo>
                  <a:lnTo>
                    <a:pt x="405345" y="4216"/>
                  </a:lnTo>
                  <a:lnTo>
                    <a:pt x="401599" y="330"/>
                  </a:lnTo>
                  <a:lnTo>
                    <a:pt x="401018" y="317"/>
                  </a:lnTo>
                  <a:lnTo>
                    <a:pt x="24650" y="317"/>
                  </a:lnTo>
                  <a:lnTo>
                    <a:pt x="17157" y="0"/>
                  </a:lnTo>
                  <a:close/>
                </a:path>
                <a:path w="406400" h="19685">
                  <a:moveTo>
                    <a:pt x="388238" y="38"/>
                  </a:moveTo>
                  <a:lnTo>
                    <a:pt x="24650" y="317"/>
                  </a:lnTo>
                  <a:lnTo>
                    <a:pt x="401018" y="317"/>
                  </a:lnTo>
                  <a:lnTo>
                    <a:pt x="388238" y="3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28 Grupo"/>
          <p:cNvGrpSpPr/>
          <p:nvPr/>
        </p:nvGrpSpPr>
        <p:grpSpPr>
          <a:xfrm>
            <a:off x="5791200" y="1308472"/>
            <a:ext cx="371010" cy="375399"/>
            <a:chOff x="152400" y="1407115"/>
            <a:chExt cx="634932" cy="634410"/>
          </a:xfrm>
        </p:grpSpPr>
        <p:sp>
          <p:nvSpPr>
            <p:cNvPr id="29" name="object 15">
              <a:extLst>
                <a:ext uri="{FF2B5EF4-FFF2-40B4-BE49-F238E27FC236}">
                  <a16:creationId xmlns="" xmlns:a16="http://schemas.microsoft.com/office/drawing/2014/main" id="{7BBC03F3-72FF-4E70-B95C-C9F67A9AEB99}"/>
                </a:ext>
              </a:extLst>
            </p:cNvPr>
            <p:cNvSpPr/>
            <p:nvPr/>
          </p:nvSpPr>
          <p:spPr>
            <a:xfrm>
              <a:off x="296146" y="1506874"/>
              <a:ext cx="327660" cy="222885"/>
            </a:xfrm>
            <a:custGeom>
              <a:avLst/>
              <a:gdLst/>
              <a:ahLst/>
              <a:cxnLst/>
              <a:rect l="l" t="t" r="r" b="b"/>
              <a:pathLst>
                <a:path w="327659" h="222885">
                  <a:moveTo>
                    <a:pt x="4673" y="198107"/>
                  </a:moveTo>
                  <a:lnTo>
                    <a:pt x="1181" y="200926"/>
                  </a:lnTo>
                  <a:lnTo>
                    <a:pt x="0" y="208851"/>
                  </a:lnTo>
                  <a:lnTo>
                    <a:pt x="2590" y="212585"/>
                  </a:lnTo>
                  <a:lnTo>
                    <a:pt x="46896" y="220224"/>
                  </a:lnTo>
                  <a:lnTo>
                    <a:pt x="83489" y="222389"/>
                  </a:lnTo>
                  <a:lnTo>
                    <a:pt x="143355" y="215316"/>
                  </a:lnTo>
                  <a:lnTo>
                    <a:pt x="163914" y="207187"/>
                  </a:lnTo>
                  <a:lnTo>
                    <a:pt x="78473" y="207187"/>
                  </a:lnTo>
                  <a:lnTo>
                    <a:pt x="108361" y="198747"/>
                  </a:lnTo>
                  <a:lnTo>
                    <a:pt x="23726" y="198747"/>
                  </a:lnTo>
                  <a:lnTo>
                    <a:pt x="8712" y="198412"/>
                  </a:lnTo>
                  <a:lnTo>
                    <a:pt x="4673" y="198107"/>
                  </a:lnTo>
                  <a:close/>
                </a:path>
                <a:path w="327659" h="222885">
                  <a:moveTo>
                    <a:pt x="288163" y="74396"/>
                  </a:moveTo>
                  <a:lnTo>
                    <a:pt x="284213" y="75399"/>
                  </a:lnTo>
                  <a:lnTo>
                    <a:pt x="282524" y="76669"/>
                  </a:lnTo>
                  <a:lnTo>
                    <a:pt x="281482" y="78422"/>
                  </a:lnTo>
                  <a:lnTo>
                    <a:pt x="255157" y="118641"/>
                  </a:lnTo>
                  <a:lnTo>
                    <a:pt x="223748" y="154321"/>
                  </a:lnTo>
                  <a:lnTo>
                    <a:pt x="185201" y="182769"/>
                  </a:lnTo>
                  <a:lnTo>
                    <a:pt x="137460" y="201289"/>
                  </a:lnTo>
                  <a:lnTo>
                    <a:pt x="78473" y="207187"/>
                  </a:lnTo>
                  <a:lnTo>
                    <a:pt x="163914" y="207187"/>
                  </a:lnTo>
                  <a:lnTo>
                    <a:pt x="192251" y="195983"/>
                  </a:lnTo>
                  <a:lnTo>
                    <a:pt x="231933" y="167223"/>
                  </a:lnTo>
                  <a:lnTo>
                    <a:pt x="264156" y="131868"/>
                  </a:lnTo>
                  <a:lnTo>
                    <a:pt x="290677" y="92748"/>
                  </a:lnTo>
                  <a:lnTo>
                    <a:pt x="325418" y="92748"/>
                  </a:lnTo>
                  <a:lnTo>
                    <a:pt x="324252" y="85852"/>
                  </a:lnTo>
                  <a:lnTo>
                    <a:pt x="308800" y="85852"/>
                  </a:lnTo>
                  <a:lnTo>
                    <a:pt x="291973" y="75755"/>
                  </a:lnTo>
                  <a:lnTo>
                    <a:pt x="290258" y="74701"/>
                  </a:lnTo>
                  <a:lnTo>
                    <a:pt x="288163" y="74396"/>
                  </a:lnTo>
                  <a:close/>
                </a:path>
                <a:path w="327659" h="222885">
                  <a:moveTo>
                    <a:pt x="302501" y="0"/>
                  </a:moveTo>
                  <a:lnTo>
                    <a:pt x="214414" y="37376"/>
                  </a:lnTo>
                  <a:lnTo>
                    <a:pt x="212598" y="40043"/>
                  </a:lnTo>
                  <a:lnTo>
                    <a:pt x="212445" y="46012"/>
                  </a:lnTo>
                  <a:lnTo>
                    <a:pt x="214096" y="48768"/>
                  </a:lnTo>
                  <a:lnTo>
                    <a:pt x="241871" y="62306"/>
                  </a:lnTo>
                  <a:lnTo>
                    <a:pt x="201843" y="123586"/>
                  </a:lnTo>
                  <a:lnTo>
                    <a:pt x="153211" y="163198"/>
                  </a:lnTo>
                  <a:lnTo>
                    <a:pt x="102779" y="185813"/>
                  </a:lnTo>
                  <a:lnTo>
                    <a:pt x="57349" y="196105"/>
                  </a:lnTo>
                  <a:lnTo>
                    <a:pt x="23726" y="198747"/>
                  </a:lnTo>
                  <a:lnTo>
                    <a:pt x="108361" y="198747"/>
                  </a:lnTo>
                  <a:lnTo>
                    <a:pt x="155459" y="178710"/>
                  </a:lnTo>
                  <a:lnTo>
                    <a:pt x="194432" y="151503"/>
                  </a:lnTo>
                  <a:lnTo>
                    <a:pt x="229849" y="113112"/>
                  </a:lnTo>
                  <a:lnTo>
                    <a:pt x="258800" y="61633"/>
                  </a:lnTo>
                  <a:lnTo>
                    <a:pt x="260375" y="57899"/>
                  </a:lnTo>
                  <a:lnTo>
                    <a:pt x="258762" y="53606"/>
                  </a:lnTo>
                  <a:lnTo>
                    <a:pt x="238506" y="43713"/>
                  </a:lnTo>
                  <a:lnTo>
                    <a:pt x="297434" y="18707"/>
                  </a:lnTo>
                  <a:lnTo>
                    <a:pt x="312896" y="18707"/>
                  </a:lnTo>
                  <a:lnTo>
                    <a:pt x="310857" y="6654"/>
                  </a:lnTo>
                  <a:lnTo>
                    <a:pt x="310451" y="4368"/>
                  </a:lnTo>
                  <a:lnTo>
                    <a:pt x="309054" y="2362"/>
                  </a:lnTo>
                  <a:lnTo>
                    <a:pt x="304965" y="127"/>
                  </a:lnTo>
                  <a:lnTo>
                    <a:pt x="302501" y="0"/>
                  </a:lnTo>
                  <a:close/>
                </a:path>
                <a:path w="327659" h="222885">
                  <a:moveTo>
                    <a:pt x="325418" y="92748"/>
                  </a:moveTo>
                  <a:lnTo>
                    <a:pt x="290677" y="92748"/>
                  </a:lnTo>
                  <a:lnTo>
                    <a:pt x="317690" y="108953"/>
                  </a:lnTo>
                  <a:lnTo>
                    <a:pt x="320903" y="108851"/>
                  </a:lnTo>
                  <a:lnTo>
                    <a:pt x="325818" y="105498"/>
                  </a:lnTo>
                  <a:lnTo>
                    <a:pt x="327063" y="102552"/>
                  </a:lnTo>
                  <a:lnTo>
                    <a:pt x="325418" y="92748"/>
                  </a:lnTo>
                  <a:close/>
                </a:path>
                <a:path w="327659" h="222885">
                  <a:moveTo>
                    <a:pt x="312896" y="18707"/>
                  </a:moveTo>
                  <a:lnTo>
                    <a:pt x="297434" y="18707"/>
                  </a:lnTo>
                  <a:lnTo>
                    <a:pt x="308800" y="85852"/>
                  </a:lnTo>
                  <a:lnTo>
                    <a:pt x="324252" y="85852"/>
                  </a:lnTo>
                  <a:lnTo>
                    <a:pt x="312896" y="18707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>
              <a:extLst>
                <a:ext uri="{FF2B5EF4-FFF2-40B4-BE49-F238E27FC236}">
                  <a16:creationId xmlns="" xmlns:a16="http://schemas.microsoft.com/office/drawing/2014/main" id="{D4371548-4E2E-4ACB-AC34-7DC86FC968B5}"/>
                </a:ext>
              </a:extLst>
            </p:cNvPr>
            <p:cNvSpPr/>
            <p:nvPr/>
          </p:nvSpPr>
          <p:spPr>
            <a:xfrm>
              <a:off x="303090" y="1802455"/>
              <a:ext cx="88315" cy="1226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7">
              <a:extLst>
                <a:ext uri="{FF2B5EF4-FFF2-40B4-BE49-F238E27FC236}">
                  <a16:creationId xmlns="" xmlns:a16="http://schemas.microsoft.com/office/drawing/2014/main" id="{97251B0F-83B4-4259-985C-57B0AD89A9D5}"/>
                </a:ext>
              </a:extLst>
            </p:cNvPr>
            <p:cNvSpPr/>
            <p:nvPr/>
          </p:nvSpPr>
          <p:spPr>
            <a:xfrm>
              <a:off x="411487" y="1748747"/>
              <a:ext cx="88303" cy="1764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8">
              <a:extLst>
                <a:ext uri="{FF2B5EF4-FFF2-40B4-BE49-F238E27FC236}">
                  <a16:creationId xmlns="" xmlns:a16="http://schemas.microsoft.com/office/drawing/2014/main" id="{FEF032CD-5092-46F2-BECB-DCFCFA424863}"/>
                </a:ext>
              </a:extLst>
            </p:cNvPr>
            <p:cNvSpPr/>
            <p:nvPr/>
          </p:nvSpPr>
          <p:spPr>
            <a:xfrm>
              <a:off x="530575" y="1684290"/>
              <a:ext cx="88315" cy="240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9">
              <a:extLst>
                <a:ext uri="{FF2B5EF4-FFF2-40B4-BE49-F238E27FC236}">
                  <a16:creationId xmlns="" xmlns:a16="http://schemas.microsoft.com/office/drawing/2014/main" id="{8B41CA3A-0283-44BD-B202-B5DDCE72DECB}"/>
                </a:ext>
              </a:extLst>
            </p:cNvPr>
            <p:cNvSpPr/>
            <p:nvPr/>
          </p:nvSpPr>
          <p:spPr>
            <a:xfrm>
              <a:off x="185576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09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52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35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3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09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0">
              <a:extLst>
                <a:ext uri="{FF2B5EF4-FFF2-40B4-BE49-F238E27FC236}">
                  <a16:creationId xmlns="" xmlns:a16="http://schemas.microsoft.com/office/drawing/2014/main" id="{CD41A0FF-AA68-4714-BE13-91F49B63F679}"/>
                </a:ext>
              </a:extLst>
            </p:cNvPr>
            <p:cNvSpPr/>
            <p:nvPr/>
          </p:nvSpPr>
          <p:spPr>
            <a:xfrm>
              <a:off x="457663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5" y="190239"/>
                  </a:lnTo>
                  <a:lnTo>
                    <a:pt x="267017" y="239001"/>
                  </a:lnTo>
                  <a:lnTo>
                    <a:pt x="276987" y="283489"/>
                  </a:lnTo>
                  <a:lnTo>
                    <a:pt x="279717" y="286854"/>
                  </a:lnTo>
                  <a:lnTo>
                    <a:pt x="291846" y="287909"/>
                  </a:lnTo>
                  <a:lnTo>
                    <a:pt x="296240" y="282638"/>
                  </a:lnTo>
                  <a:lnTo>
                    <a:pt x="295021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67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5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>
              <a:extLst>
                <a:ext uri="{FF2B5EF4-FFF2-40B4-BE49-F238E27FC236}">
                  <a16:creationId xmlns="" xmlns:a16="http://schemas.microsoft.com/office/drawing/2014/main" id="{F0A9074B-CBC1-468A-912E-DFC3225547BE}"/>
                </a:ext>
              </a:extLst>
            </p:cNvPr>
            <p:cNvSpPr/>
            <p:nvPr/>
          </p:nvSpPr>
          <p:spPr>
            <a:xfrm>
              <a:off x="497137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7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8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392"/>
                  </a:lnTo>
                  <a:lnTo>
                    <a:pt x="64562" y="283853"/>
                  </a:lnTo>
                  <a:lnTo>
                    <a:pt x="107365" y="265266"/>
                  </a:lnTo>
                  <a:lnTo>
                    <a:pt x="146407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9" y="47218"/>
                  </a:lnTo>
                  <a:lnTo>
                    <a:pt x="257517" y="39852"/>
                  </a:lnTo>
                  <a:lnTo>
                    <a:pt x="281521" y="39852"/>
                  </a:lnTo>
                  <a:lnTo>
                    <a:pt x="279257" y="36702"/>
                  </a:lnTo>
                  <a:close/>
                </a:path>
                <a:path w="290195" h="296544">
                  <a:moveTo>
                    <a:pt x="281521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1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7" y="36702"/>
                  </a:lnTo>
                  <a:lnTo>
                    <a:pt x="266065" y="18351"/>
                  </a:lnTo>
                  <a:lnTo>
                    <a:pt x="261759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2">
              <a:extLst>
                <a:ext uri="{FF2B5EF4-FFF2-40B4-BE49-F238E27FC236}">
                  <a16:creationId xmlns="" xmlns:a16="http://schemas.microsoft.com/office/drawing/2014/main" id="{E1F9C430-F17A-470C-9A7C-EF8E99CC7C35}"/>
                </a:ext>
              </a:extLst>
            </p:cNvPr>
            <p:cNvSpPr/>
            <p:nvPr/>
          </p:nvSpPr>
          <p:spPr>
            <a:xfrm>
              <a:off x="152400" y="1439089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40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7"/>
                  </a:lnTo>
                  <a:lnTo>
                    <a:pt x="18049" y="268841"/>
                  </a:lnTo>
                  <a:lnTo>
                    <a:pt x="25175" y="279718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02" y="259841"/>
                  </a:lnTo>
                  <a:lnTo>
                    <a:pt x="52031" y="259841"/>
                  </a:lnTo>
                  <a:lnTo>
                    <a:pt x="51244" y="259448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41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40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02" y="259841"/>
                  </a:lnTo>
                  <a:lnTo>
                    <a:pt x="90385" y="248945"/>
                  </a:lnTo>
                  <a:lnTo>
                    <a:pt x="90576" y="243065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40" h="297180">
                  <a:moveTo>
                    <a:pt x="277431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3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6">
            <a:extLst>
              <a:ext uri="{FF2B5EF4-FFF2-40B4-BE49-F238E27FC236}">
                <a16:creationId xmlns=""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358600" y="1294486"/>
            <a:ext cx="2674718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sz="1100" b="1" spc="90" dirty="0" smtClean="0">
                <a:solidFill>
                  <a:srgbClr val="5F5F5F"/>
                </a:solidFill>
                <a:latin typeface="Century Gothic"/>
                <a:cs typeface="Century Gothic"/>
              </a:rPr>
              <a:t>FASE 1: FORTALECIMIENTO INDIVIDUAL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66374" y="1761992"/>
            <a:ext cx="237682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marR="5080" algn="just">
              <a:lnSpc>
                <a:spcPct val="100000"/>
              </a:lnSpc>
              <a:spcBef>
                <a:spcPts val="695"/>
              </a:spcBef>
            </a:pPr>
            <a:r>
              <a:rPr lang="es-CO" sz="900" spc="85" dirty="0" smtClean="0">
                <a:latin typeface="Century Gothic"/>
                <a:cs typeface="Century Gothic"/>
              </a:rPr>
              <a:t>Mediante la utilización de la virtualidad se generarán espacios de formación y capacitación en los siguientes temas:</a:t>
            </a:r>
            <a:endParaRPr lang="es-CO" sz="900" dirty="0">
              <a:latin typeface="Century Gothic"/>
              <a:cs typeface="Century Gothic"/>
            </a:endParaRPr>
          </a:p>
          <a:p>
            <a:pPr marL="184150" indent="-171450" algn="just">
              <a:lnSpc>
                <a:spcPct val="100000"/>
              </a:lnSpc>
              <a:spcBef>
                <a:spcPts val="940"/>
              </a:spcBef>
              <a:buFont typeface="Arial" panose="020B0604020202020204" pitchFamily="34" charset="0"/>
              <a:buChar char="•"/>
            </a:pPr>
            <a:r>
              <a:rPr lang="es-CO" sz="900" b="1" spc="90" dirty="0">
                <a:latin typeface="Century Gothic"/>
                <a:cs typeface="Century Gothic"/>
              </a:rPr>
              <a:t>  S</a:t>
            </a:r>
            <a:r>
              <a:rPr lang="es-CO" sz="900" b="1" spc="90" dirty="0" smtClean="0">
                <a:latin typeface="Century Gothic"/>
                <a:cs typeface="Century Gothic"/>
              </a:rPr>
              <a:t>alud mental desde el manejo del estrés y prevención del suicidio (29/10/20 ponente: ex-sacerdote y escritor Gonzalo Gallo González).</a:t>
            </a:r>
          </a:p>
          <a:p>
            <a:pPr marL="184150" indent="-171450" algn="just">
              <a:lnSpc>
                <a:spcPct val="100000"/>
              </a:lnSpc>
              <a:spcBef>
                <a:spcPts val="940"/>
              </a:spcBef>
              <a:buFont typeface="Arial" panose="020B0604020202020204" pitchFamily="34" charset="0"/>
              <a:buChar char="•"/>
            </a:pPr>
            <a:r>
              <a:rPr lang="es-CO" sz="900" b="1" spc="90" dirty="0" smtClean="0">
                <a:latin typeface="Century Gothic"/>
                <a:cs typeface="Century Gothic"/>
              </a:rPr>
              <a:t>Prevención de riesgos psicosociales por causa de género (25/11/2020 ponente: profesional especializado en asuntos de género).</a:t>
            </a:r>
            <a:endParaRPr lang="es-CO" sz="900" dirty="0">
              <a:latin typeface="Century Gothic"/>
              <a:cs typeface="Century Gothic"/>
            </a:endParaRPr>
          </a:p>
        </p:txBody>
      </p:sp>
      <p:sp>
        <p:nvSpPr>
          <p:cNvPr id="40" name="object 6">
            <a:extLst>
              <a:ext uri="{FF2B5EF4-FFF2-40B4-BE49-F238E27FC236}">
                <a16:creationId xmlns=""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3233766" y="1346699"/>
            <a:ext cx="2674718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sz="1100" b="1" spc="90" dirty="0" smtClean="0">
                <a:solidFill>
                  <a:srgbClr val="5F5F5F"/>
                </a:solidFill>
                <a:latin typeface="Century Gothic"/>
                <a:cs typeface="Century Gothic"/>
              </a:rPr>
              <a:t>FASE 2: FORTALECIMIENTO COLECTIVO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3296190" y="1674815"/>
            <a:ext cx="2376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marR="5080" algn="just">
              <a:lnSpc>
                <a:spcPct val="100000"/>
              </a:lnSpc>
              <a:spcBef>
                <a:spcPts val="695"/>
              </a:spcBef>
            </a:pPr>
            <a:r>
              <a:rPr lang="es-CO" sz="900" spc="85" dirty="0" smtClean="0">
                <a:latin typeface="Century Gothic"/>
                <a:cs typeface="Century Gothic"/>
              </a:rPr>
              <a:t>Mediante la utilización de la virtualidad se </a:t>
            </a:r>
            <a:r>
              <a:rPr lang="es-CO" sz="900" spc="85" dirty="0">
                <a:latin typeface="Century Gothic"/>
                <a:cs typeface="Century Gothic"/>
              </a:rPr>
              <a:t>generarán espacios </a:t>
            </a:r>
            <a:r>
              <a:rPr lang="es-CO" sz="900" spc="85" dirty="0" smtClean="0">
                <a:latin typeface="Century Gothic"/>
                <a:cs typeface="Century Gothic"/>
              </a:rPr>
              <a:t>de formación y capacitación en los siguientes temas:</a:t>
            </a:r>
            <a:endParaRPr lang="es-CO" sz="900" dirty="0">
              <a:latin typeface="Century Gothic"/>
              <a:cs typeface="Century Gothic"/>
            </a:endParaRPr>
          </a:p>
          <a:p>
            <a:pPr marL="184150" indent="-171450" algn="just">
              <a:lnSpc>
                <a:spcPct val="100000"/>
              </a:lnSpc>
              <a:spcBef>
                <a:spcPts val="940"/>
              </a:spcBef>
              <a:buFont typeface="Arial" panose="020B0604020202020204" pitchFamily="34" charset="0"/>
              <a:buChar char="•"/>
            </a:pPr>
            <a:r>
              <a:rPr lang="es-CO" sz="900" b="1" spc="90" dirty="0">
                <a:latin typeface="Century Gothic"/>
                <a:cs typeface="Century Gothic"/>
              </a:rPr>
              <a:t>  </a:t>
            </a:r>
            <a:r>
              <a:rPr lang="es-CO" sz="900" b="1" spc="90" dirty="0" smtClean="0">
                <a:latin typeface="Century Gothic"/>
                <a:cs typeface="Century Gothic"/>
              </a:rPr>
              <a:t>El acoso laboral, sus características, elementos y factores que lo componen así como la socialización de la normatividad vigente y medidas de abordaje (18 y 19/11/2020 ponente: CCL seccional Ibagué).</a:t>
            </a:r>
          </a:p>
          <a:p>
            <a:pPr marL="184150" indent="-171450" algn="just">
              <a:lnSpc>
                <a:spcPct val="100000"/>
              </a:lnSpc>
              <a:spcBef>
                <a:spcPts val="940"/>
              </a:spcBef>
              <a:buFont typeface="Arial" panose="020B0604020202020204" pitchFamily="34" charset="0"/>
              <a:buChar char="•"/>
            </a:pPr>
            <a:r>
              <a:rPr lang="es-CO" sz="900" b="1" spc="90" dirty="0">
                <a:latin typeface="Century Gothic"/>
                <a:cs typeface="Century Gothic"/>
              </a:rPr>
              <a:t> </a:t>
            </a:r>
            <a:r>
              <a:rPr lang="es-CO" sz="900" b="1" spc="90" dirty="0" smtClean="0">
                <a:latin typeface="Century Gothic"/>
                <a:cs typeface="Century Gothic"/>
              </a:rPr>
              <a:t>Presentación de video pedagógico que ilustra las conductas de acoso laboral desde la virtualidad.</a:t>
            </a:r>
            <a:endParaRPr lang="es-CO" sz="900" dirty="0">
              <a:latin typeface="Century Gothic"/>
              <a:cs typeface="Century Gothic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=""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6100765" y="1324719"/>
            <a:ext cx="2674718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sz="1100" b="1" spc="90" dirty="0" smtClean="0">
                <a:solidFill>
                  <a:srgbClr val="5F5F5F"/>
                </a:solidFill>
                <a:latin typeface="Century Gothic"/>
                <a:cs typeface="Century Gothic"/>
              </a:rPr>
              <a:t>FASE 3: IMPLEMENTACION Y EVALUACION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62210" y="1893113"/>
            <a:ext cx="2957654" cy="273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just">
              <a:lnSpc>
                <a:spcPct val="100000"/>
              </a:lnSpc>
              <a:spcBef>
                <a:spcPts val="835"/>
              </a:spcBef>
              <a:buFont typeface="Arial" panose="020B0604020202020204" pitchFamily="34" charset="0"/>
              <a:buChar char="•"/>
            </a:pPr>
            <a:r>
              <a:rPr lang="es-CO" sz="1100" b="1" spc="90" dirty="0" smtClean="0">
                <a:solidFill>
                  <a:srgbClr val="FFFFFF"/>
                </a:solidFill>
                <a:latin typeface="Century Gothic"/>
                <a:cs typeface="Century Gothic"/>
              </a:rPr>
              <a:t>Con base en los elementos aprendidos se realizará el lanzamiento de un concurso por despachos en el que se evidenciará el fomento de las buenas practicas.</a:t>
            </a:r>
          </a:p>
          <a:p>
            <a:pPr marL="184150" indent="-171450" algn="just">
              <a:lnSpc>
                <a:spcPct val="100000"/>
              </a:lnSpc>
              <a:spcBef>
                <a:spcPts val="835"/>
              </a:spcBef>
              <a:buFont typeface="Arial" panose="020B0604020202020204" pitchFamily="34" charset="0"/>
              <a:buChar char="•"/>
            </a:pPr>
            <a:r>
              <a:rPr lang="es-CO" sz="1100" b="1" spc="90" dirty="0" smtClean="0">
                <a:solidFill>
                  <a:srgbClr val="FFFFFF"/>
                </a:solidFill>
                <a:latin typeface="Century Gothic"/>
                <a:cs typeface="Century Gothic"/>
              </a:rPr>
              <a:t>En el evento virtual de la conmemoración del día Nacional de la Justicia (18/12/20) se realizará la premiación al despacho ganador </a:t>
            </a:r>
            <a:r>
              <a:rPr lang="es-CO" sz="1100" spc="90" dirty="0" smtClean="0">
                <a:solidFill>
                  <a:schemeClr val="bg1"/>
                </a:solidFill>
                <a:latin typeface="Century Gothic"/>
                <a:cs typeface="Century Gothic"/>
              </a:rPr>
              <a:t>enmarcando</a:t>
            </a:r>
            <a:r>
              <a:rPr lang="es-CO" sz="1100" spc="90" dirty="0" smtClean="0">
                <a:solidFill>
                  <a:srgbClr val="FFFFFF"/>
                </a:solidFill>
                <a:latin typeface="Century Gothic"/>
                <a:cs typeface="Century Gothic"/>
              </a:rPr>
              <a:t> la </a:t>
            </a:r>
            <a:r>
              <a:rPr lang="es-CO" sz="1100" b="1" spc="90" dirty="0" smtClean="0">
                <a:solidFill>
                  <a:srgbClr val="FFFFFF"/>
                </a:solidFill>
                <a:latin typeface="Century Gothic"/>
                <a:cs typeface="Century Gothic"/>
              </a:rPr>
              <a:t>importancia de las buenas prácticas organizacionales en la prevención del acoso laboral</a:t>
            </a:r>
            <a:r>
              <a:rPr lang="es-CO" sz="1100" spc="85" dirty="0" smtClean="0">
                <a:solidFill>
                  <a:srgbClr val="FFFFFF"/>
                </a:solidFill>
                <a:latin typeface="Century Gothic"/>
                <a:cs typeface="Century Gothic"/>
              </a:rPr>
              <a:t>. </a:t>
            </a:r>
            <a:endParaRPr lang="es-CO" sz="11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00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125"/>
            <a:ext cx="1828800" cy="594256"/>
          </a:xfrm>
          <a:prstGeom prst="rect">
            <a:avLst/>
          </a:prstGeom>
        </p:spPr>
      </p:pic>
      <p:grpSp>
        <p:nvGrpSpPr>
          <p:cNvPr id="19" name="31 Grupo"/>
          <p:cNvGrpSpPr/>
          <p:nvPr/>
        </p:nvGrpSpPr>
        <p:grpSpPr>
          <a:xfrm>
            <a:off x="3206928" y="1312329"/>
            <a:ext cx="503646" cy="432479"/>
            <a:chOff x="3022667" y="1407115"/>
            <a:chExt cx="634933" cy="634410"/>
          </a:xfrm>
        </p:grpSpPr>
        <p:sp>
          <p:nvSpPr>
            <p:cNvPr id="20" name="object 7">
              <a:extLst>
                <a:ext uri="{FF2B5EF4-FFF2-40B4-BE49-F238E27FC236}">
                  <a16:creationId xmlns="" xmlns:a16="http://schemas.microsoft.com/office/drawing/2014/main" id="{29EB7767-E92E-4906-99FE-7B3B8EDD4FB8}"/>
                </a:ext>
              </a:extLst>
            </p:cNvPr>
            <p:cNvSpPr/>
            <p:nvPr/>
          </p:nvSpPr>
          <p:spPr>
            <a:xfrm>
              <a:off x="3394972" y="1517203"/>
              <a:ext cx="155575" cy="337185"/>
            </a:xfrm>
            <a:custGeom>
              <a:avLst/>
              <a:gdLst/>
              <a:ahLst/>
              <a:cxnLst/>
              <a:rect l="l" t="t" r="r" b="b"/>
              <a:pathLst>
                <a:path w="155575" h="337185">
                  <a:moveTo>
                    <a:pt x="60478" y="108761"/>
                  </a:moveTo>
                  <a:lnTo>
                    <a:pt x="19378" y="108761"/>
                  </a:lnTo>
                  <a:lnTo>
                    <a:pt x="41338" y="108788"/>
                  </a:lnTo>
                  <a:lnTo>
                    <a:pt x="41338" y="333590"/>
                  </a:lnTo>
                  <a:lnTo>
                    <a:pt x="44462" y="336676"/>
                  </a:lnTo>
                  <a:lnTo>
                    <a:pt x="110934" y="336664"/>
                  </a:lnTo>
                  <a:lnTo>
                    <a:pt x="114020" y="333590"/>
                  </a:lnTo>
                  <a:lnTo>
                    <a:pt x="114084" y="316928"/>
                  </a:lnTo>
                  <a:lnTo>
                    <a:pt x="60490" y="316928"/>
                  </a:lnTo>
                  <a:lnTo>
                    <a:pt x="60478" y="108761"/>
                  </a:lnTo>
                  <a:close/>
                </a:path>
                <a:path w="155575" h="337185">
                  <a:moveTo>
                    <a:pt x="101932" y="27279"/>
                  </a:moveTo>
                  <a:lnTo>
                    <a:pt x="77685" y="27279"/>
                  </a:lnTo>
                  <a:lnTo>
                    <a:pt x="125120" y="89471"/>
                  </a:lnTo>
                  <a:lnTo>
                    <a:pt x="98234" y="89496"/>
                  </a:lnTo>
                  <a:lnTo>
                    <a:pt x="94767" y="92913"/>
                  </a:lnTo>
                  <a:lnTo>
                    <a:pt x="94767" y="316928"/>
                  </a:lnTo>
                  <a:lnTo>
                    <a:pt x="114084" y="316928"/>
                  </a:lnTo>
                  <a:lnTo>
                    <a:pt x="114084" y="108788"/>
                  </a:lnTo>
                  <a:lnTo>
                    <a:pt x="147959" y="108750"/>
                  </a:lnTo>
                  <a:lnTo>
                    <a:pt x="151307" y="107822"/>
                  </a:lnTo>
                  <a:lnTo>
                    <a:pt x="155359" y="99047"/>
                  </a:lnTo>
                  <a:lnTo>
                    <a:pt x="154076" y="95237"/>
                  </a:lnTo>
                  <a:lnTo>
                    <a:pt x="134488" y="70026"/>
                  </a:lnTo>
                  <a:lnTo>
                    <a:pt x="117868" y="48374"/>
                  </a:lnTo>
                  <a:lnTo>
                    <a:pt x="110012" y="38018"/>
                  </a:lnTo>
                  <a:lnTo>
                    <a:pt x="101932" y="27279"/>
                  </a:lnTo>
                  <a:close/>
                </a:path>
                <a:path w="155575" h="337185">
                  <a:moveTo>
                    <a:pt x="147959" y="108750"/>
                  </a:moveTo>
                  <a:lnTo>
                    <a:pt x="128684" y="108750"/>
                  </a:lnTo>
                  <a:lnTo>
                    <a:pt x="135770" y="108756"/>
                  </a:lnTo>
                  <a:lnTo>
                    <a:pt x="147408" y="108902"/>
                  </a:lnTo>
                  <a:lnTo>
                    <a:pt x="147959" y="108750"/>
                  </a:lnTo>
                  <a:close/>
                </a:path>
                <a:path w="155575" h="337185">
                  <a:moveTo>
                    <a:pt x="81406" y="0"/>
                  </a:moveTo>
                  <a:lnTo>
                    <a:pt x="74079" y="12"/>
                  </a:lnTo>
                  <a:lnTo>
                    <a:pt x="1168" y="95516"/>
                  </a:lnTo>
                  <a:lnTo>
                    <a:pt x="0" y="99225"/>
                  </a:lnTo>
                  <a:lnTo>
                    <a:pt x="4076" y="107645"/>
                  </a:lnTo>
                  <a:lnTo>
                    <a:pt x="7759" y="108877"/>
                  </a:lnTo>
                  <a:lnTo>
                    <a:pt x="60478" y="108761"/>
                  </a:lnTo>
                  <a:lnTo>
                    <a:pt x="60439" y="92913"/>
                  </a:lnTo>
                  <a:lnTo>
                    <a:pt x="57048" y="89496"/>
                  </a:lnTo>
                  <a:lnTo>
                    <a:pt x="30289" y="89471"/>
                  </a:lnTo>
                  <a:lnTo>
                    <a:pt x="77685" y="27279"/>
                  </a:lnTo>
                  <a:lnTo>
                    <a:pt x="101932" y="27279"/>
                  </a:lnTo>
                  <a:lnTo>
                    <a:pt x="81406" y="0"/>
                  </a:lnTo>
                  <a:close/>
                </a:path>
                <a:path w="155575" h="337185">
                  <a:moveTo>
                    <a:pt x="43459" y="89458"/>
                  </a:moveTo>
                  <a:lnTo>
                    <a:pt x="30289" y="89471"/>
                  </a:lnTo>
                  <a:lnTo>
                    <a:pt x="47989" y="89471"/>
                  </a:lnTo>
                  <a:lnTo>
                    <a:pt x="43459" y="8945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="" xmlns:a16="http://schemas.microsoft.com/office/drawing/2014/main" id="{30C00483-39CD-4431-B7FF-C27E4B8B5271}"/>
                </a:ext>
              </a:extLst>
            </p:cNvPr>
            <p:cNvSpPr/>
            <p:nvPr/>
          </p:nvSpPr>
          <p:spPr>
            <a:xfrm>
              <a:off x="3261189" y="1589960"/>
              <a:ext cx="155575" cy="264160"/>
            </a:xfrm>
            <a:custGeom>
              <a:avLst/>
              <a:gdLst/>
              <a:ahLst/>
              <a:cxnLst/>
              <a:rect l="l" t="t" r="r" b="b"/>
              <a:pathLst>
                <a:path w="155575" h="264160">
                  <a:moveTo>
                    <a:pt x="60337" y="109004"/>
                  </a:moveTo>
                  <a:lnTo>
                    <a:pt x="14376" y="109004"/>
                  </a:lnTo>
                  <a:lnTo>
                    <a:pt x="41135" y="109016"/>
                  </a:lnTo>
                  <a:lnTo>
                    <a:pt x="41135" y="260172"/>
                  </a:lnTo>
                  <a:lnTo>
                    <a:pt x="44742" y="263893"/>
                  </a:lnTo>
                  <a:lnTo>
                    <a:pt x="90434" y="263932"/>
                  </a:lnTo>
                  <a:lnTo>
                    <a:pt x="110172" y="263880"/>
                  </a:lnTo>
                  <a:lnTo>
                    <a:pt x="113842" y="259981"/>
                  </a:lnTo>
                  <a:lnTo>
                    <a:pt x="113842" y="244170"/>
                  </a:lnTo>
                  <a:lnTo>
                    <a:pt x="60337" y="244170"/>
                  </a:lnTo>
                  <a:lnTo>
                    <a:pt x="60337" y="109004"/>
                  </a:lnTo>
                  <a:close/>
                </a:path>
                <a:path w="155575" h="264160">
                  <a:moveTo>
                    <a:pt x="106895" y="89827"/>
                  </a:moveTo>
                  <a:lnTo>
                    <a:pt x="98145" y="89941"/>
                  </a:lnTo>
                  <a:lnTo>
                    <a:pt x="94500" y="93649"/>
                  </a:lnTo>
                  <a:lnTo>
                    <a:pt x="94500" y="244170"/>
                  </a:lnTo>
                  <a:lnTo>
                    <a:pt x="113842" y="244170"/>
                  </a:lnTo>
                  <a:lnTo>
                    <a:pt x="113842" y="109029"/>
                  </a:lnTo>
                  <a:lnTo>
                    <a:pt x="147902" y="108996"/>
                  </a:lnTo>
                  <a:lnTo>
                    <a:pt x="151015" y="107924"/>
                  </a:lnTo>
                  <a:lnTo>
                    <a:pt x="155117" y="99656"/>
                  </a:lnTo>
                  <a:lnTo>
                    <a:pt x="154076" y="95935"/>
                  </a:lnTo>
                  <a:lnTo>
                    <a:pt x="149333" y="89839"/>
                  </a:lnTo>
                  <a:lnTo>
                    <a:pt x="106895" y="89827"/>
                  </a:lnTo>
                  <a:close/>
                </a:path>
                <a:path w="155575" h="264160">
                  <a:moveTo>
                    <a:pt x="147902" y="108996"/>
                  </a:moveTo>
                  <a:lnTo>
                    <a:pt x="128670" y="108996"/>
                  </a:lnTo>
                  <a:lnTo>
                    <a:pt x="135916" y="109002"/>
                  </a:lnTo>
                  <a:lnTo>
                    <a:pt x="147510" y="109131"/>
                  </a:lnTo>
                  <a:lnTo>
                    <a:pt x="147902" y="108996"/>
                  </a:lnTo>
                  <a:close/>
                </a:path>
                <a:path w="155575" h="264160">
                  <a:moveTo>
                    <a:pt x="80822" y="0"/>
                  </a:moveTo>
                  <a:lnTo>
                    <a:pt x="74053" y="38"/>
                  </a:lnTo>
                  <a:lnTo>
                    <a:pt x="495" y="96469"/>
                  </a:lnTo>
                  <a:lnTo>
                    <a:pt x="0" y="100050"/>
                  </a:lnTo>
                  <a:lnTo>
                    <a:pt x="3454" y="107302"/>
                  </a:lnTo>
                  <a:lnTo>
                    <a:pt x="6489" y="109054"/>
                  </a:lnTo>
                  <a:lnTo>
                    <a:pt x="60337" y="109004"/>
                  </a:lnTo>
                  <a:lnTo>
                    <a:pt x="60337" y="93014"/>
                  </a:lnTo>
                  <a:lnTo>
                    <a:pt x="57162" y="89839"/>
                  </a:lnTo>
                  <a:lnTo>
                    <a:pt x="30035" y="89839"/>
                  </a:lnTo>
                  <a:lnTo>
                    <a:pt x="77431" y="27635"/>
                  </a:lnTo>
                  <a:lnTo>
                    <a:pt x="101887" y="27635"/>
                  </a:lnTo>
                  <a:lnTo>
                    <a:pt x="80822" y="0"/>
                  </a:lnTo>
                  <a:close/>
                </a:path>
                <a:path w="155575" h="264160">
                  <a:moveTo>
                    <a:pt x="101887" y="27635"/>
                  </a:moveTo>
                  <a:lnTo>
                    <a:pt x="77431" y="27635"/>
                  </a:lnTo>
                  <a:lnTo>
                    <a:pt x="124955" y="89839"/>
                  </a:lnTo>
                  <a:lnTo>
                    <a:pt x="149333" y="89839"/>
                  </a:lnTo>
                  <a:lnTo>
                    <a:pt x="147022" y="86847"/>
                  </a:lnTo>
                  <a:lnTo>
                    <a:pt x="101887" y="27635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="" xmlns:a16="http://schemas.microsoft.com/office/drawing/2014/main" id="{61C2C994-0F6D-4907-8009-52C04FD52A79}"/>
                </a:ext>
              </a:extLst>
            </p:cNvPr>
            <p:cNvSpPr/>
            <p:nvPr/>
          </p:nvSpPr>
          <p:spPr>
            <a:xfrm>
              <a:off x="3127186" y="1654665"/>
              <a:ext cx="154932" cy="199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="" xmlns:a16="http://schemas.microsoft.com/office/drawing/2014/main" id="{79F52994-8A2B-4C4E-BB74-902A6BF75F1D}"/>
                </a:ext>
              </a:extLst>
            </p:cNvPr>
            <p:cNvSpPr/>
            <p:nvPr/>
          </p:nvSpPr>
          <p:spPr>
            <a:xfrm>
              <a:off x="3055844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10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40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48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8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10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>
              <a:extLst>
                <a:ext uri="{FF2B5EF4-FFF2-40B4-BE49-F238E27FC236}">
                  <a16:creationId xmlns="" xmlns:a16="http://schemas.microsoft.com/office/drawing/2014/main" id="{D90B5D64-20F0-4389-B510-F0A071995C28}"/>
                </a:ext>
              </a:extLst>
            </p:cNvPr>
            <p:cNvSpPr/>
            <p:nvPr/>
          </p:nvSpPr>
          <p:spPr>
            <a:xfrm>
              <a:off x="3327931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4" y="190239"/>
                  </a:lnTo>
                  <a:lnTo>
                    <a:pt x="267017" y="239001"/>
                  </a:lnTo>
                  <a:lnTo>
                    <a:pt x="276986" y="283489"/>
                  </a:lnTo>
                  <a:lnTo>
                    <a:pt x="279717" y="286854"/>
                  </a:lnTo>
                  <a:lnTo>
                    <a:pt x="291845" y="287909"/>
                  </a:lnTo>
                  <a:lnTo>
                    <a:pt x="296240" y="282638"/>
                  </a:lnTo>
                  <a:lnTo>
                    <a:pt x="295020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80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4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2">
              <a:extLst>
                <a:ext uri="{FF2B5EF4-FFF2-40B4-BE49-F238E27FC236}">
                  <a16:creationId xmlns="" xmlns:a16="http://schemas.microsoft.com/office/drawing/2014/main" id="{023B45AE-6041-406E-91BC-C4A07C279B1C}"/>
                </a:ext>
              </a:extLst>
            </p:cNvPr>
            <p:cNvSpPr/>
            <p:nvPr/>
          </p:nvSpPr>
          <p:spPr>
            <a:xfrm>
              <a:off x="3367405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6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6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405"/>
                  </a:lnTo>
                  <a:lnTo>
                    <a:pt x="64560" y="283853"/>
                  </a:lnTo>
                  <a:lnTo>
                    <a:pt x="107361" y="265266"/>
                  </a:lnTo>
                  <a:lnTo>
                    <a:pt x="146401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8" y="47231"/>
                  </a:lnTo>
                  <a:lnTo>
                    <a:pt x="257517" y="39852"/>
                  </a:lnTo>
                  <a:lnTo>
                    <a:pt x="281520" y="39852"/>
                  </a:lnTo>
                  <a:lnTo>
                    <a:pt x="279256" y="36702"/>
                  </a:lnTo>
                  <a:close/>
                </a:path>
                <a:path w="290195" h="296544">
                  <a:moveTo>
                    <a:pt x="281520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0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6" y="36702"/>
                  </a:lnTo>
                  <a:lnTo>
                    <a:pt x="266065" y="18351"/>
                  </a:lnTo>
                  <a:lnTo>
                    <a:pt x="261747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="" xmlns:a16="http://schemas.microsoft.com/office/drawing/2014/main" id="{440BC59A-F694-4B49-9A0F-9C2B054C8289}"/>
                </a:ext>
              </a:extLst>
            </p:cNvPr>
            <p:cNvSpPr/>
            <p:nvPr/>
          </p:nvSpPr>
          <p:spPr>
            <a:xfrm>
              <a:off x="3022667" y="1439088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39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9"/>
                  </a:lnTo>
                  <a:lnTo>
                    <a:pt x="18049" y="268846"/>
                  </a:lnTo>
                  <a:lnTo>
                    <a:pt x="25175" y="279724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15" y="259841"/>
                  </a:lnTo>
                  <a:lnTo>
                    <a:pt x="52031" y="259841"/>
                  </a:lnTo>
                  <a:lnTo>
                    <a:pt x="51244" y="259460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29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39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15" y="259841"/>
                  </a:lnTo>
                  <a:lnTo>
                    <a:pt x="90373" y="248945"/>
                  </a:lnTo>
                  <a:lnTo>
                    <a:pt x="90576" y="243077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39" h="297180">
                  <a:moveTo>
                    <a:pt x="277418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18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="" xmlns:a16="http://schemas.microsoft.com/office/drawing/2014/main" id="{8E55ACEF-0BA3-419E-BAE9-93B48E597638}"/>
                </a:ext>
              </a:extLst>
            </p:cNvPr>
            <p:cNvSpPr/>
            <p:nvPr/>
          </p:nvSpPr>
          <p:spPr>
            <a:xfrm>
              <a:off x="3137350" y="1866977"/>
              <a:ext cx="406400" cy="19685"/>
            </a:xfrm>
            <a:custGeom>
              <a:avLst/>
              <a:gdLst/>
              <a:ahLst/>
              <a:cxnLst/>
              <a:rect l="l" t="t" r="r" b="b"/>
              <a:pathLst>
                <a:path w="406400" h="19685">
                  <a:moveTo>
                    <a:pt x="17157" y="0"/>
                  </a:moveTo>
                  <a:lnTo>
                    <a:pt x="4317" y="177"/>
                  </a:lnTo>
                  <a:lnTo>
                    <a:pt x="457" y="4152"/>
                  </a:lnTo>
                  <a:lnTo>
                    <a:pt x="0" y="14312"/>
                  </a:lnTo>
                  <a:lnTo>
                    <a:pt x="3378" y="18376"/>
                  </a:lnTo>
                  <a:lnTo>
                    <a:pt x="10528" y="19443"/>
                  </a:lnTo>
                  <a:lnTo>
                    <a:pt x="12547" y="19481"/>
                  </a:lnTo>
                  <a:lnTo>
                    <a:pt x="202933" y="19494"/>
                  </a:lnTo>
                  <a:lnTo>
                    <a:pt x="393445" y="19481"/>
                  </a:lnTo>
                  <a:lnTo>
                    <a:pt x="395592" y="19430"/>
                  </a:lnTo>
                  <a:lnTo>
                    <a:pt x="402551" y="18287"/>
                  </a:lnTo>
                  <a:lnTo>
                    <a:pt x="405828" y="14122"/>
                  </a:lnTo>
                  <a:lnTo>
                    <a:pt x="405345" y="4216"/>
                  </a:lnTo>
                  <a:lnTo>
                    <a:pt x="401599" y="330"/>
                  </a:lnTo>
                  <a:lnTo>
                    <a:pt x="401018" y="317"/>
                  </a:lnTo>
                  <a:lnTo>
                    <a:pt x="24650" y="317"/>
                  </a:lnTo>
                  <a:lnTo>
                    <a:pt x="17157" y="0"/>
                  </a:lnTo>
                  <a:close/>
                </a:path>
                <a:path w="406400" h="19685">
                  <a:moveTo>
                    <a:pt x="388238" y="38"/>
                  </a:moveTo>
                  <a:lnTo>
                    <a:pt x="24650" y="317"/>
                  </a:lnTo>
                  <a:lnTo>
                    <a:pt x="401018" y="317"/>
                  </a:lnTo>
                  <a:lnTo>
                    <a:pt x="388238" y="3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28 Grupo"/>
          <p:cNvGrpSpPr/>
          <p:nvPr/>
        </p:nvGrpSpPr>
        <p:grpSpPr>
          <a:xfrm>
            <a:off x="311748" y="1221295"/>
            <a:ext cx="489194" cy="453520"/>
            <a:chOff x="152400" y="1407115"/>
            <a:chExt cx="634932" cy="634410"/>
          </a:xfrm>
        </p:grpSpPr>
        <p:sp>
          <p:nvSpPr>
            <p:cNvPr id="29" name="object 15">
              <a:extLst>
                <a:ext uri="{FF2B5EF4-FFF2-40B4-BE49-F238E27FC236}">
                  <a16:creationId xmlns="" xmlns:a16="http://schemas.microsoft.com/office/drawing/2014/main" id="{7BBC03F3-72FF-4E70-B95C-C9F67A9AEB99}"/>
                </a:ext>
              </a:extLst>
            </p:cNvPr>
            <p:cNvSpPr/>
            <p:nvPr/>
          </p:nvSpPr>
          <p:spPr>
            <a:xfrm>
              <a:off x="296146" y="1506874"/>
              <a:ext cx="327660" cy="222885"/>
            </a:xfrm>
            <a:custGeom>
              <a:avLst/>
              <a:gdLst/>
              <a:ahLst/>
              <a:cxnLst/>
              <a:rect l="l" t="t" r="r" b="b"/>
              <a:pathLst>
                <a:path w="327659" h="222885">
                  <a:moveTo>
                    <a:pt x="4673" y="198107"/>
                  </a:moveTo>
                  <a:lnTo>
                    <a:pt x="1181" y="200926"/>
                  </a:lnTo>
                  <a:lnTo>
                    <a:pt x="0" y="208851"/>
                  </a:lnTo>
                  <a:lnTo>
                    <a:pt x="2590" y="212585"/>
                  </a:lnTo>
                  <a:lnTo>
                    <a:pt x="46896" y="220224"/>
                  </a:lnTo>
                  <a:lnTo>
                    <a:pt x="83489" y="222389"/>
                  </a:lnTo>
                  <a:lnTo>
                    <a:pt x="143355" y="215316"/>
                  </a:lnTo>
                  <a:lnTo>
                    <a:pt x="163914" y="207187"/>
                  </a:lnTo>
                  <a:lnTo>
                    <a:pt x="78473" y="207187"/>
                  </a:lnTo>
                  <a:lnTo>
                    <a:pt x="108361" y="198747"/>
                  </a:lnTo>
                  <a:lnTo>
                    <a:pt x="23726" y="198747"/>
                  </a:lnTo>
                  <a:lnTo>
                    <a:pt x="8712" y="198412"/>
                  </a:lnTo>
                  <a:lnTo>
                    <a:pt x="4673" y="198107"/>
                  </a:lnTo>
                  <a:close/>
                </a:path>
                <a:path w="327659" h="222885">
                  <a:moveTo>
                    <a:pt x="288163" y="74396"/>
                  </a:moveTo>
                  <a:lnTo>
                    <a:pt x="284213" y="75399"/>
                  </a:lnTo>
                  <a:lnTo>
                    <a:pt x="282524" y="76669"/>
                  </a:lnTo>
                  <a:lnTo>
                    <a:pt x="281482" y="78422"/>
                  </a:lnTo>
                  <a:lnTo>
                    <a:pt x="255157" y="118641"/>
                  </a:lnTo>
                  <a:lnTo>
                    <a:pt x="223748" y="154321"/>
                  </a:lnTo>
                  <a:lnTo>
                    <a:pt x="185201" y="182769"/>
                  </a:lnTo>
                  <a:lnTo>
                    <a:pt x="137460" y="201289"/>
                  </a:lnTo>
                  <a:lnTo>
                    <a:pt x="78473" y="207187"/>
                  </a:lnTo>
                  <a:lnTo>
                    <a:pt x="163914" y="207187"/>
                  </a:lnTo>
                  <a:lnTo>
                    <a:pt x="192251" y="195983"/>
                  </a:lnTo>
                  <a:lnTo>
                    <a:pt x="231933" y="167223"/>
                  </a:lnTo>
                  <a:lnTo>
                    <a:pt x="264156" y="131868"/>
                  </a:lnTo>
                  <a:lnTo>
                    <a:pt x="290677" y="92748"/>
                  </a:lnTo>
                  <a:lnTo>
                    <a:pt x="325418" y="92748"/>
                  </a:lnTo>
                  <a:lnTo>
                    <a:pt x="324252" y="85852"/>
                  </a:lnTo>
                  <a:lnTo>
                    <a:pt x="308800" y="85852"/>
                  </a:lnTo>
                  <a:lnTo>
                    <a:pt x="291973" y="75755"/>
                  </a:lnTo>
                  <a:lnTo>
                    <a:pt x="290258" y="74701"/>
                  </a:lnTo>
                  <a:lnTo>
                    <a:pt x="288163" y="74396"/>
                  </a:lnTo>
                  <a:close/>
                </a:path>
                <a:path w="327659" h="222885">
                  <a:moveTo>
                    <a:pt x="302501" y="0"/>
                  </a:moveTo>
                  <a:lnTo>
                    <a:pt x="214414" y="37376"/>
                  </a:lnTo>
                  <a:lnTo>
                    <a:pt x="212598" y="40043"/>
                  </a:lnTo>
                  <a:lnTo>
                    <a:pt x="212445" y="46012"/>
                  </a:lnTo>
                  <a:lnTo>
                    <a:pt x="214096" y="48768"/>
                  </a:lnTo>
                  <a:lnTo>
                    <a:pt x="241871" y="62306"/>
                  </a:lnTo>
                  <a:lnTo>
                    <a:pt x="201843" y="123586"/>
                  </a:lnTo>
                  <a:lnTo>
                    <a:pt x="153211" y="163198"/>
                  </a:lnTo>
                  <a:lnTo>
                    <a:pt x="102779" y="185813"/>
                  </a:lnTo>
                  <a:lnTo>
                    <a:pt x="57349" y="196105"/>
                  </a:lnTo>
                  <a:lnTo>
                    <a:pt x="23726" y="198747"/>
                  </a:lnTo>
                  <a:lnTo>
                    <a:pt x="108361" y="198747"/>
                  </a:lnTo>
                  <a:lnTo>
                    <a:pt x="155459" y="178710"/>
                  </a:lnTo>
                  <a:lnTo>
                    <a:pt x="194432" y="151503"/>
                  </a:lnTo>
                  <a:lnTo>
                    <a:pt x="229849" y="113112"/>
                  </a:lnTo>
                  <a:lnTo>
                    <a:pt x="258800" y="61633"/>
                  </a:lnTo>
                  <a:lnTo>
                    <a:pt x="260375" y="57899"/>
                  </a:lnTo>
                  <a:lnTo>
                    <a:pt x="258762" y="53606"/>
                  </a:lnTo>
                  <a:lnTo>
                    <a:pt x="238506" y="43713"/>
                  </a:lnTo>
                  <a:lnTo>
                    <a:pt x="297434" y="18707"/>
                  </a:lnTo>
                  <a:lnTo>
                    <a:pt x="312896" y="18707"/>
                  </a:lnTo>
                  <a:lnTo>
                    <a:pt x="310857" y="6654"/>
                  </a:lnTo>
                  <a:lnTo>
                    <a:pt x="310451" y="4368"/>
                  </a:lnTo>
                  <a:lnTo>
                    <a:pt x="309054" y="2362"/>
                  </a:lnTo>
                  <a:lnTo>
                    <a:pt x="304965" y="127"/>
                  </a:lnTo>
                  <a:lnTo>
                    <a:pt x="302501" y="0"/>
                  </a:lnTo>
                  <a:close/>
                </a:path>
                <a:path w="327659" h="222885">
                  <a:moveTo>
                    <a:pt x="325418" y="92748"/>
                  </a:moveTo>
                  <a:lnTo>
                    <a:pt x="290677" y="92748"/>
                  </a:lnTo>
                  <a:lnTo>
                    <a:pt x="317690" y="108953"/>
                  </a:lnTo>
                  <a:lnTo>
                    <a:pt x="320903" y="108851"/>
                  </a:lnTo>
                  <a:lnTo>
                    <a:pt x="325818" y="105498"/>
                  </a:lnTo>
                  <a:lnTo>
                    <a:pt x="327063" y="102552"/>
                  </a:lnTo>
                  <a:lnTo>
                    <a:pt x="325418" y="92748"/>
                  </a:lnTo>
                  <a:close/>
                </a:path>
                <a:path w="327659" h="222885">
                  <a:moveTo>
                    <a:pt x="312896" y="18707"/>
                  </a:moveTo>
                  <a:lnTo>
                    <a:pt x="297434" y="18707"/>
                  </a:lnTo>
                  <a:lnTo>
                    <a:pt x="308800" y="85852"/>
                  </a:lnTo>
                  <a:lnTo>
                    <a:pt x="324252" y="85852"/>
                  </a:lnTo>
                  <a:lnTo>
                    <a:pt x="312896" y="18707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>
              <a:extLst>
                <a:ext uri="{FF2B5EF4-FFF2-40B4-BE49-F238E27FC236}">
                  <a16:creationId xmlns="" xmlns:a16="http://schemas.microsoft.com/office/drawing/2014/main" id="{D4371548-4E2E-4ACB-AC34-7DC86FC968B5}"/>
                </a:ext>
              </a:extLst>
            </p:cNvPr>
            <p:cNvSpPr/>
            <p:nvPr/>
          </p:nvSpPr>
          <p:spPr>
            <a:xfrm>
              <a:off x="303090" y="1802455"/>
              <a:ext cx="88315" cy="1226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7">
              <a:extLst>
                <a:ext uri="{FF2B5EF4-FFF2-40B4-BE49-F238E27FC236}">
                  <a16:creationId xmlns="" xmlns:a16="http://schemas.microsoft.com/office/drawing/2014/main" id="{97251B0F-83B4-4259-985C-57B0AD89A9D5}"/>
                </a:ext>
              </a:extLst>
            </p:cNvPr>
            <p:cNvSpPr/>
            <p:nvPr/>
          </p:nvSpPr>
          <p:spPr>
            <a:xfrm>
              <a:off x="411487" y="1748747"/>
              <a:ext cx="88303" cy="1764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8">
              <a:extLst>
                <a:ext uri="{FF2B5EF4-FFF2-40B4-BE49-F238E27FC236}">
                  <a16:creationId xmlns="" xmlns:a16="http://schemas.microsoft.com/office/drawing/2014/main" id="{FEF032CD-5092-46F2-BECB-DCFCFA424863}"/>
                </a:ext>
              </a:extLst>
            </p:cNvPr>
            <p:cNvSpPr/>
            <p:nvPr/>
          </p:nvSpPr>
          <p:spPr>
            <a:xfrm>
              <a:off x="530575" y="1684290"/>
              <a:ext cx="88315" cy="240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9">
              <a:extLst>
                <a:ext uri="{FF2B5EF4-FFF2-40B4-BE49-F238E27FC236}">
                  <a16:creationId xmlns="" xmlns:a16="http://schemas.microsoft.com/office/drawing/2014/main" id="{8B41CA3A-0283-44BD-B202-B5DDCE72DECB}"/>
                </a:ext>
              </a:extLst>
            </p:cNvPr>
            <p:cNvSpPr/>
            <p:nvPr/>
          </p:nvSpPr>
          <p:spPr>
            <a:xfrm>
              <a:off x="185576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09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52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35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3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09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0">
              <a:extLst>
                <a:ext uri="{FF2B5EF4-FFF2-40B4-BE49-F238E27FC236}">
                  <a16:creationId xmlns="" xmlns:a16="http://schemas.microsoft.com/office/drawing/2014/main" id="{CD41A0FF-AA68-4714-BE13-91F49B63F679}"/>
                </a:ext>
              </a:extLst>
            </p:cNvPr>
            <p:cNvSpPr/>
            <p:nvPr/>
          </p:nvSpPr>
          <p:spPr>
            <a:xfrm>
              <a:off x="457663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5" y="190239"/>
                  </a:lnTo>
                  <a:lnTo>
                    <a:pt x="267017" y="239001"/>
                  </a:lnTo>
                  <a:lnTo>
                    <a:pt x="276987" y="283489"/>
                  </a:lnTo>
                  <a:lnTo>
                    <a:pt x="279717" y="286854"/>
                  </a:lnTo>
                  <a:lnTo>
                    <a:pt x="291846" y="287909"/>
                  </a:lnTo>
                  <a:lnTo>
                    <a:pt x="296240" y="282638"/>
                  </a:lnTo>
                  <a:lnTo>
                    <a:pt x="295021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67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5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>
              <a:extLst>
                <a:ext uri="{FF2B5EF4-FFF2-40B4-BE49-F238E27FC236}">
                  <a16:creationId xmlns="" xmlns:a16="http://schemas.microsoft.com/office/drawing/2014/main" id="{F0A9074B-CBC1-468A-912E-DFC3225547BE}"/>
                </a:ext>
              </a:extLst>
            </p:cNvPr>
            <p:cNvSpPr/>
            <p:nvPr/>
          </p:nvSpPr>
          <p:spPr>
            <a:xfrm>
              <a:off x="497137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7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8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392"/>
                  </a:lnTo>
                  <a:lnTo>
                    <a:pt x="64562" y="283853"/>
                  </a:lnTo>
                  <a:lnTo>
                    <a:pt x="107365" y="265266"/>
                  </a:lnTo>
                  <a:lnTo>
                    <a:pt x="146407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9" y="47218"/>
                  </a:lnTo>
                  <a:lnTo>
                    <a:pt x="257517" y="39852"/>
                  </a:lnTo>
                  <a:lnTo>
                    <a:pt x="281521" y="39852"/>
                  </a:lnTo>
                  <a:lnTo>
                    <a:pt x="279257" y="36702"/>
                  </a:lnTo>
                  <a:close/>
                </a:path>
                <a:path w="290195" h="296544">
                  <a:moveTo>
                    <a:pt x="281521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1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7" y="36702"/>
                  </a:lnTo>
                  <a:lnTo>
                    <a:pt x="266065" y="18351"/>
                  </a:lnTo>
                  <a:lnTo>
                    <a:pt x="261759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2">
              <a:extLst>
                <a:ext uri="{FF2B5EF4-FFF2-40B4-BE49-F238E27FC236}">
                  <a16:creationId xmlns="" xmlns:a16="http://schemas.microsoft.com/office/drawing/2014/main" id="{E1F9C430-F17A-470C-9A7C-EF8E99CC7C35}"/>
                </a:ext>
              </a:extLst>
            </p:cNvPr>
            <p:cNvSpPr/>
            <p:nvPr/>
          </p:nvSpPr>
          <p:spPr>
            <a:xfrm>
              <a:off x="152400" y="1439089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40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7"/>
                  </a:lnTo>
                  <a:lnTo>
                    <a:pt x="18049" y="268841"/>
                  </a:lnTo>
                  <a:lnTo>
                    <a:pt x="25175" y="279718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02" y="259841"/>
                  </a:lnTo>
                  <a:lnTo>
                    <a:pt x="52031" y="259841"/>
                  </a:lnTo>
                  <a:lnTo>
                    <a:pt x="51244" y="259448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41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40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02" y="259841"/>
                  </a:lnTo>
                  <a:lnTo>
                    <a:pt x="90385" y="248945"/>
                  </a:lnTo>
                  <a:lnTo>
                    <a:pt x="90576" y="243065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40" h="297180">
                  <a:moveTo>
                    <a:pt x="277431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3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Título 1"/>
          <p:cNvSpPr>
            <a:spLocks noGrp="1"/>
          </p:cNvSpPr>
          <p:nvPr>
            <p:ph type="title"/>
          </p:nvPr>
        </p:nvSpPr>
        <p:spPr>
          <a:xfrm>
            <a:off x="914400" y="308036"/>
            <a:ext cx="7886700" cy="995362"/>
          </a:xfrm>
        </p:spPr>
        <p:txBody>
          <a:bodyPr/>
          <a:lstStyle/>
          <a:p>
            <a:pPr algn="r"/>
            <a:r>
              <a:rPr lang="es-CO" sz="2000" dirty="0" smtClean="0">
                <a:latin typeface="Comic Sans MS" panose="030F0702030302020204" pitchFamily="66" charset="0"/>
              </a:rPr>
              <a:t>BUENAS PRACTICAS ORGANIZACIONALES  EN LA PREVENCION DEL ACOSO LABORAL</a:t>
            </a:r>
            <a:endParaRPr lang="es-CO" sz="2000" dirty="0">
              <a:latin typeface="Comic Sans MS" panose="030F0702030302020204" pitchFamily="66" charset="0"/>
            </a:endParaRPr>
          </a:p>
        </p:txBody>
      </p:sp>
      <p:sp>
        <p:nvSpPr>
          <p:cNvPr id="39" name="object 6">
            <a:extLst>
              <a:ext uri="{FF2B5EF4-FFF2-40B4-BE49-F238E27FC236}">
                <a16:creationId xmlns=""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859586" y="1361879"/>
            <a:ext cx="786130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300" b="1" spc="90" dirty="0">
                <a:solidFill>
                  <a:srgbClr val="5F5F5F"/>
                </a:solidFill>
                <a:latin typeface="Century Gothic"/>
                <a:cs typeface="Century Gothic"/>
              </a:rPr>
              <a:t>LOGROS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43" name="object 6">
            <a:extLst>
              <a:ext uri="{FF2B5EF4-FFF2-40B4-BE49-F238E27FC236}">
                <a16:creationId xmlns=""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3820065" y="1386304"/>
            <a:ext cx="1329076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s-CO" sz="1300" b="1" spc="90" dirty="0">
                <a:solidFill>
                  <a:srgbClr val="5F5F5F"/>
                </a:solidFill>
                <a:latin typeface="Century Gothic"/>
                <a:cs typeface="Century Gothic"/>
              </a:rPr>
              <a:t>APRENDIZAJE</a:t>
            </a:r>
            <a:r>
              <a:rPr sz="1300" b="1" spc="90" dirty="0">
                <a:solidFill>
                  <a:srgbClr val="5F5F5F"/>
                </a:solidFill>
                <a:latin typeface="Century Gothic"/>
                <a:cs typeface="Century Gothic"/>
              </a:rPr>
              <a:t>S</a:t>
            </a:r>
            <a:endParaRPr sz="1300" dirty="0">
              <a:latin typeface="Century Gothic"/>
              <a:cs typeface="Century Gothic"/>
            </a:endParaRPr>
          </a:p>
        </p:txBody>
      </p:sp>
      <p:pic>
        <p:nvPicPr>
          <p:cNvPr id="3074" name="Picture 2" descr="Logros 20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52" y="1939024"/>
            <a:ext cx="2743200" cy="31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 36"/>
          <p:cNvSpPr/>
          <p:nvPr/>
        </p:nvSpPr>
        <p:spPr>
          <a:xfrm>
            <a:off x="366374" y="1761992"/>
            <a:ext cx="237682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marR="5080" algn="just">
              <a:lnSpc>
                <a:spcPct val="100000"/>
              </a:lnSpc>
              <a:spcBef>
                <a:spcPts val="695"/>
              </a:spcBef>
            </a:pPr>
            <a:r>
              <a:rPr lang="es-CO" sz="900" spc="85" dirty="0" smtClean="0">
                <a:latin typeface="Century Gothic"/>
                <a:cs typeface="Century Gothic"/>
              </a:rPr>
              <a:t>Pese a que el proyecto se encuentra en etapa de desarrollo se destacan los </a:t>
            </a:r>
            <a:r>
              <a:rPr lang="es-CO" sz="900" spc="85" dirty="0" smtClean="0">
                <a:latin typeface="Century Gothic"/>
                <a:cs typeface="Century Gothic"/>
              </a:rPr>
              <a:t>siguientes:</a:t>
            </a:r>
            <a:endParaRPr lang="es-CO" sz="900" dirty="0">
              <a:latin typeface="Century Gothic"/>
              <a:cs typeface="Century Gothic"/>
            </a:endParaRPr>
          </a:p>
          <a:p>
            <a:pPr marL="184150" indent="-171450" algn="just">
              <a:lnSpc>
                <a:spcPct val="100000"/>
              </a:lnSpc>
              <a:spcBef>
                <a:spcPts val="940"/>
              </a:spcBef>
              <a:buFont typeface="Arial" panose="020B0604020202020204" pitchFamily="34" charset="0"/>
              <a:buChar char="•"/>
            </a:pPr>
            <a:r>
              <a:rPr lang="es-CO" sz="900" b="1" spc="90" dirty="0">
                <a:latin typeface="Century Gothic"/>
                <a:cs typeface="Century Gothic"/>
              </a:rPr>
              <a:t>  </a:t>
            </a:r>
            <a:r>
              <a:rPr lang="es-CO" sz="900" b="1" spc="90" dirty="0">
                <a:latin typeface="Century Gothic"/>
                <a:cs typeface="Century Gothic"/>
              </a:rPr>
              <a:t>L</a:t>
            </a:r>
            <a:r>
              <a:rPr lang="es-CO" sz="900" b="1" spc="90" dirty="0" smtClean="0">
                <a:latin typeface="Century Gothic"/>
                <a:cs typeface="Century Gothic"/>
              </a:rPr>
              <a:t>ograr </a:t>
            </a:r>
            <a:r>
              <a:rPr lang="es-CO" sz="900" b="1" spc="90" dirty="0" smtClean="0">
                <a:latin typeface="Century Gothic"/>
                <a:cs typeface="Century Gothic"/>
              </a:rPr>
              <a:t>la generación de nuevas sinergias entre el </a:t>
            </a:r>
            <a:r>
              <a:rPr lang="es-CO" sz="900" b="1" spc="90" dirty="0" smtClean="0">
                <a:latin typeface="Century Gothic"/>
                <a:cs typeface="Century Gothic"/>
              </a:rPr>
              <a:t>Consejo </a:t>
            </a:r>
            <a:r>
              <a:rPr lang="es-CO" sz="900" b="1" spc="90" dirty="0">
                <a:latin typeface="Century Gothic"/>
                <a:cs typeface="Century Gothic"/>
              </a:rPr>
              <a:t>S</a:t>
            </a:r>
            <a:r>
              <a:rPr lang="es-CO" sz="900" b="1" spc="90" dirty="0" smtClean="0">
                <a:latin typeface="Century Gothic"/>
                <a:cs typeface="Century Gothic"/>
              </a:rPr>
              <a:t>eccional </a:t>
            </a:r>
            <a:r>
              <a:rPr lang="es-CO" sz="900" b="1" spc="90" dirty="0" smtClean="0">
                <a:latin typeface="Century Gothic"/>
                <a:cs typeface="Century Gothic"/>
              </a:rPr>
              <a:t>y </a:t>
            </a:r>
            <a:r>
              <a:rPr lang="es-CO" sz="900" b="1" spc="90" dirty="0" smtClean="0">
                <a:latin typeface="Century Gothic"/>
                <a:cs typeface="Century Gothic"/>
              </a:rPr>
              <a:t>la DSAJ </a:t>
            </a:r>
            <a:r>
              <a:rPr lang="es-CO" sz="900" b="1" spc="90" dirty="0" smtClean="0">
                <a:latin typeface="Century Gothic"/>
                <a:cs typeface="Century Gothic"/>
              </a:rPr>
              <a:t>para articularnos y asumir la prevención del acoso laboral como un tema de interés general.</a:t>
            </a:r>
          </a:p>
          <a:p>
            <a:pPr marL="184150" indent="-171450" algn="just">
              <a:lnSpc>
                <a:spcPct val="100000"/>
              </a:lnSpc>
              <a:spcBef>
                <a:spcPts val="940"/>
              </a:spcBef>
              <a:buFont typeface="Arial" panose="020B0604020202020204" pitchFamily="34" charset="0"/>
              <a:buChar char="•"/>
            </a:pPr>
            <a:r>
              <a:rPr lang="es-CO" sz="900" b="1" spc="90" dirty="0" smtClean="0">
                <a:latin typeface="Century Gothic"/>
                <a:cs typeface="Century Gothic"/>
              </a:rPr>
              <a:t>Contar con la participación de profesionales y ponentes especializados para ilustrar las diferentes temáticas que se </a:t>
            </a:r>
            <a:r>
              <a:rPr lang="es-CO" sz="900" b="1" spc="90" dirty="0" smtClean="0">
                <a:latin typeface="Century Gothic"/>
                <a:cs typeface="Century Gothic"/>
              </a:rPr>
              <a:t>abordarán</a:t>
            </a:r>
            <a:r>
              <a:rPr lang="es-CO" sz="900" b="1" spc="90" dirty="0" smtClean="0">
                <a:latin typeface="Century Gothic"/>
                <a:cs typeface="Century Gothic"/>
              </a:rPr>
              <a:t>.</a:t>
            </a:r>
            <a:endParaRPr lang="es-CO" sz="900" dirty="0">
              <a:latin typeface="Century Gothic"/>
              <a:cs typeface="Century Gothic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3124200" y="1790308"/>
            <a:ext cx="237682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marR="5080" algn="just">
              <a:lnSpc>
                <a:spcPct val="100000"/>
              </a:lnSpc>
              <a:spcBef>
                <a:spcPts val="695"/>
              </a:spcBef>
            </a:pPr>
            <a:r>
              <a:rPr lang="es-CO" sz="900" spc="85" dirty="0" smtClean="0">
                <a:latin typeface="Century Gothic"/>
                <a:cs typeface="Century Gothic"/>
              </a:rPr>
              <a:t>Como se menciona el proyecto aun se encuentra en fase de desarrollo y por ende la pertinencia para hablar de aprendizajes se podrá concluir en la medida del desarrollo del mismo</a:t>
            </a:r>
            <a:r>
              <a:rPr lang="es-CO" sz="900" spc="85" dirty="0" smtClean="0">
                <a:latin typeface="Century Gothic"/>
                <a:cs typeface="Century Gothic"/>
              </a:rPr>
              <a:t>.</a:t>
            </a:r>
            <a:endParaRPr lang="es-CO" sz="9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76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125"/>
            <a:ext cx="1828800" cy="594256"/>
          </a:xfrm>
          <a:prstGeom prst="rect">
            <a:avLst/>
          </a:prstGeom>
        </p:spPr>
      </p:pic>
      <p:sp>
        <p:nvSpPr>
          <p:cNvPr id="38" name="Título 1"/>
          <p:cNvSpPr>
            <a:spLocks noGrp="1"/>
          </p:cNvSpPr>
          <p:nvPr>
            <p:ph type="title"/>
          </p:nvPr>
        </p:nvSpPr>
        <p:spPr>
          <a:xfrm>
            <a:off x="914400" y="308036"/>
            <a:ext cx="7886700" cy="995362"/>
          </a:xfrm>
        </p:spPr>
        <p:txBody>
          <a:bodyPr/>
          <a:lstStyle/>
          <a:p>
            <a:pPr algn="r"/>
            <a:r>
              <a:rPr lang="es-CO" sz="2000" dirty="0" smtClean="0">
                <a:latin typeface="Comic Sans MS" panose="030F0702030302020204" pitchFamily="66" charset="0"/>
              </a:rPr>
              <a:t>FORMACION VIRTUAL  EN MANEJO DEL ESTRÉS Y PREVENCION DEL SUICIDIO</a:t>
            </a:r>
            <a:endParaRPr lang="es-CO" sz="2000" dirty="0">
              <a:latin typeface="Comic Sans MS" panose="030F0702030302020204" pitchFamily="66" charset="0"/>
            </a:endParaRPr>
          </a:p>
        </p:txBody>
      </p:sp>
      <p:pic>
        <p:nvPicPr>
          <p:cNvPr id="41" name="Imagen 40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1431925"/>
            <a:ext cx="3886200" cy="2971800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>
          <a:blip r:embed="rId4"/>
          <a:stretch>
            <a:fillRect/>
          </a:stretch>
        </p:blipFill>
        <p:spPr>
          <a:xfrm>
            <a:off x="4419600" y="1369876"/>
            <a:ext cx="4495800" cy="1882457"/>
          </a:xfrm>
          <a:prstGeom prst="rect">
            <a:avLst/>
          </a:prstGeom>
        </p:spPr>
      </p:pic>
      <p:pic>
        <p:nvPicPr>
          <p:cNvPr id="45" name="Imagen 44"/>
          <p:cNvPicPr/>
          <p:nvPr/>
        </p:nvPicPr>
        <p:blipFill>
          <a:blip r:embed="rId5"/>
          <a:stretch>
            <a:fillRect/>
          </a:stretch>
        </p:blipFill>
        <p:spPr>
          <a:xfrm>
            <a:off x="4419600" y="3260725"/>
            <a:ext cx="4495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574</Words>
  <Application>Microsoft Office PowerPoint</Application>
  <PresentationFormat>Personalizado</PresentationFormat>
  <Paragraphs>27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Comic Sans MS</vt:lpstr>
      <vt:lpstr>Office Theme</vt:lpstr>
      <vt:lpstr>BUENAS PRACTICAS ORGANIZACIONALES  EN LA PREVENCION DEL ACOSO LABORAL</vt:lpstr>
      <vt:lpstr>Presentación de PowerPoint</vt:lpstr>
      <vt:lpstr>Presentación de PowerPoint</vt:lpstr>
      <vt:lpstr>BUENAS PRACTICAS ORGANIZACIONALES  EN LA PREVENCION DEL ACOSO LABORAL</vt:lpstr>
      <vt:lpstr>FORMACION VIRTUAL  EN MANEJO DEL ESTRÉS Y PREVENCION DEL SUICIDIO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RAE-1</dc:title>
  <dc:creator>Yajaira Manosalva Gomez</dc:creator>
  <cp:lastModifiedBy>LENOVO</cp:lastModifiedBy>
  <cp:revision>69</cp:revision>
  <dcterms:created xsi:type="dcterms:W3CDTF">2020-01-10T14:01:32Z</dcterms:created>
  <dcterms:modified xsi:type="dcterms:W3CDTF">2020-10-31T02:44:03Z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2020-01-10T00:00:00Z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2020-01-10T00:00:00Z</vt:filetime>
  </property>
</Properties>
</file>