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8" r:id="rId2"/>
    <p:sldId id="259" r:id="rId3"/>
    <p:sldId id="260" r:id="rId4"/>
    <p:sldId id="261" r:id="rId5"/>
    <p:sldId id="264" r:id="rId6"/>
    <p:sldId id="262" r:id="rId7"/>
    <p:sldId id="265" r:id="rId8"/>
    <p:sldId id="263" r:id="rId9"/>
  </p:sldIdLst>
  <p:sldSz cx="9144000" cy="5149850"/>
  <p:notesSz cx="9144000" cy="514985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D743AAA6-6FC5-4800-80B6-6F7E06FBBDA4}" type="datetimeFigureOut">
              <a:rPr lang="es-CO" smtClean="0"/>
              <a:t>29/10/2020</a:t>
            </a:fld>
            <a:endParaRPr lang="es-CO"/>
          </a:p>
        </p:txBody>
      </p:sp>
      <p:sp>
        <p:nvSpPr>
          <p:cNvPr id="4" name="3 Marcador de imagen de diapositiva"/>
          <p:cNvSpPr>
            <a:spLocks noGrp="1" noRot="1" noChangeAspect="1"/>
          </p:cNvSpPr>
          <p:nvPr>
            <p:ph type="sldImg" idx="2"/>
          </p:nvPr>
        </p:nvSpPr>
        <p:spPr>
          <a:xfrm>
            <a:off x="2857500" y="385763"/>
            <a:ext cx="3429000" cy="1931987"/>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914400" y="2446338"/>
            <a:ext cx="7315200" cy="23177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4891088"/>
            <a:ext cx="3962400" cy="257175"/>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5180013" y="4891088"/>
            <a:ext cx="3962400" cy="257175"/>
          </a:xfrm>
          <a:prstGeom prst="rect">
            <a:avLst/>
          </a:prstGeom>
        </p:spPr>
        <p:txBody>
          <a:bodyPr vert="horz" lIns="91440" tIns="45720" rIns="91440" bIns="45720" rtlCol="0" anchor="b"/>
          <a:lstStyle>
            <a:lvl1pPr algn="r">
              <a:defRPr sz="1200"/>
            </a:lvl1pPr>
          </a:lstStyle>
          <a:p>
            <a:fld id="{DCA8F3DD-477D-4992-A943-7E9D04BA6DFD}" type="slidenum">
              <a:rPr lang="es-CO" smtClean="0"/>
              <a:t>‹Nº›</a:t>
            </a:fld>
            <a:endParaRPr lang="es-CO"/>
          </a:p>
        </p:txBody>
      </p:sp>
    </p:spTree>
    <p:extLst>
      <p:ext uri="{BB962C8B-B14F-4D97-AF65-F5344CB8AC3E}">
        <p14:creationId xmlns:p14="http://schemas.microsoft.com/office/powerpoint/2010/main" val="240196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DE838FC7-F8CD-46DF-9DF4-AA6FBE4968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F8CF5B-E67D-480A-A4FE-66C4A30664AD}"/>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 xmlns:a16="http://schemas.microsoft.com/office/drawing/2014/main" id="{19E30BFC-5DAE-48B0-95F7-231793C440C8}"/>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 xmlns:a16="http://schemas.microsoft.com/office/drawing/2014/main" id="{198ACED6-546D-444E-9646-F48DAC902392}"/>
              </a:ext>
            </a:extLst>
          </p:cNvPr>
          <p:cNvSpPr>
            <a:spLocks noGrp="1"/>
          </p:cNvSpPr>
          <p:nvPr>
            <p:ph type="dt" sz="half" idx="11"/>
          </p:nvPr>
        </p:nvSpPr>
        <p:spPr/>
        <p:txBody>
          <a:bodyPr/>
          <a:lstStyle/>
          <a:p>
            <a:fld id="{1D8BD707-D9CF-40AE-B4C6-C98DA3205C09}" type="datetimeFigureOut">
              <a:rPr lang="en-US" smtClean="0"/>
              <a:t>10/29/2020</a:t>
            </a:fld>
            <a:endParaRPr lang="en-US"/>
          </a:p>
        </p:txBody>
      </p:sp>
      <p:sp>
        <p:nvSpPr>
          <p:cNvPr id="5" name="Marcador de número de diapositiva 4">
            <a:extLst>
              <a:ext uri="{FF2B5EF4-FFF2-40B4-BE49-F238E27FC236}">
                <a16:creationId xmlns="" xmlns:a16="http://schemas.microsoft.com/office/drawing/2014/main" id="{B652210F-3FD2-43F1-82D9-3E1D82C598D2}"/>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 xmlns:a16="http://schemas.microsoft.com/office/drawing/2014/main" id="{8957B34F-DA72-44AF-B75A-B8075F4256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186816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51FECC-CF48-4AF7-8C82-C47357B298C2}"/>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 xmlns:a16="http://schemas.microsoft.com/office/drawing/2014/main" id="{BFD2D9CB-7583-4D80-9E97-D3EDCE9C39EC}"/>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 xmlns:a16="http://schemas.microsoft.com/office/drawing/2014/main" id="{685B49C6-52CF-4182-B752-045CF122474E}"/>
              </a:ext>
            </a:extLst>
          </p:cNvPr>
          <p:cNvSpPr>
            <a:spLocks noGrp="1"/>
          </p:cNvSpPr>
          <p:nvPr>
            <p:ph type="dt" sz="half" idx="11"/>
          </p:nvPr>
        </p:nvSpPr>
        <p:spPr/>
        <p:txBody>
          <a:bodyPr/>
          <a:lstStyle/>
          <a:p>
            <a:fld id="{1D8BD707-D9CF-40AE-B4C6-C98DA3205C09}" type="datetimeFigureOut">
              <a:rPr lang="en-US" smtClean="0"/>
              <a:t>10/29/2020</a:t>
            </a:fld>
            <a:endParaRPr lang="en-US"/>
          </a:p>
        </p:txBody>
      </p:sp>
      <p:sp>
        <p:nvSpPr>
          <p:cNvPr id="5" name="Marcador de número de diapositiva 4">
            <a:extLst>
              <a:ext uri="{FF2B5EF4-FFF2-40B4-BE49-F238E27FC236}">
                <a16:creationId xmlns="" xmlns:a16="http://schemas.microsoft.com/office/drawing/2014/main" id="{4E287E7C-52FE-49EE-8440-2F046A0A4EAE}"/>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 xmlns:a16="http://schemas.microsoft.com/office/drawing/2014/main" id="{ABC4088C-9D85-4C17-99FD-DB6B18F2B5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160735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E0A683BA-4030-4D13-A2DA-83AFCE31E4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69DF1E5C-4194-48CD-8893-48FBB8C3A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C03F9A1F-389F-4D11-B4AE-1255B5CC3D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pic>
        <p:nvPicPr>
          <p:cNvPr id="6" name="Imagen 5">
            <a:extLst>
              <a:ext uri="{FF2B5EF4-FFF2-40B4-BE49-F238E27FC236}">
                <a16:creationId xmlns="" xmlns:a16="http://schemas.microsoft.com/office/drawing/2014/main" id="{CD72554B-15EE-4DFA-A847-101A3A7E31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235967-365F-4F80-B5BC-2791065013B7}"/>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 xmlns:a16="http://schemas.microsoft.com/office/drawing/2014/main" id="{73804559-E494-4039-B9AD-ADF90B537A32}"/>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 xmlns:a16="http://schemas.microsoft.com/office/drawing/2014/main" id="{2547DBAD-69C8-4B2D-9769-B811FBDBCFF5}"/>
              </a:ext>
            </a:extLst>
          </p:cNvPr>
          <p:cNvSpPr>
            <a:spLocks noGrp="1"/>
          </p:cNvSpPr>
          <p:nvPr>
            <p:ph type="dt" sz="half" idx="11"/>
          </p:nvPr>
        </p:nvSpPr>
        <p:spPr/>
        <p:txBody>
          <a:bodyPr/>
          <a:lstStyle/>
          <a:p>
            <a:fld id="{1D8BD707-D9CF-40AE-B4C6-C98DA3205C09}" type="datetimeFigureOut">
              <a:rPr lang="en-US" smtClean="0"/>
              <a:t>10/29/2020</a:t>
            </a:fld>
            <a:endParaRPr lang="en-US"/>
          </a:p>
        </p:txBody>
      </p:sp>
      <p:sp>
        <p:nvSpPr>
          <p:cNvPr id="5" name="Marcador de número de diapositiva 4">
            <a:extLst>
              <a:ext uri="{FF2B5EF4-FFF2-40B4-BE49-F238E27FC236}">
                <a16:creationId xmlns="" xmlns:a16="http://schemas.microsoft.com/office/drawing/2014/main" id="{9A054432-96F9-44D9-9CBF-30508C7A312A}"/>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 xmlns:a16="http://schemas.microsoft.com/office/drawing/2014/main" id="{D15D08AD-E260-4C95-9EAB-299F741E09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178859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74511C-9A28-4C5D-8FA9-8D33B8AFB9EF}"/>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 xmlns:a16="http://schemas.microsoft.com/office/drawing/2014/main" id="{F45E7F87-88E2-4D16-8565-88EBEF708158}"/>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 xmlns:a16="http://schemas.microsoft.com/office/drawing/2014/main" id="{BF7D3DA0-FC36-4A90-AD98-4F18CBFC3013}"/>
              </a:ext>
            </a:extLst>
          </p:cNvPr>
          <p:cNvSpPr>
            <a:spLocks noGrp="1"/>
          </p:cNvSpPr>
          <p:nvPr>
            <p:ph type="dt" sz="half" idx="11"/>
          </p:nvPr>
        </p:nvSpPr>
        <p:spPr/>
        <p:txBody>
          <a:bodyPr/>
          <a:lstStyle/>
          <a:p>
            <a:fld id="{1D8BD707-D9CF-40AE-B4C6-C98DA3205C09}" type="datetimeFigureOut">
              <a:rPr lang="en-US" smtClean="0"/>
              <a:t>10/29/2020</a:t>
            </a:fld>
            <a:endParaRPr lang="en-US"/>
          </a:p>
        </p:txBody>
      </p:sp>
      <p:sp>
        <p:nvSpPr>
          <p:cNvPr id="5" name="Marcador de número de diapositiva 4">
            <a:extLst>
              <a:ext uri="{FF2B5EF4-FFF2-40B4-BE49-F238E27FC236}">
                <a16:creationId xmlns="" xmlns:a16="http://schemas.microsoft.com/office/drawing/2014/main" id="{A713850B-BBCD-4C30-96D8-7F96F66EC0AE}"/>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 xmlns:a16="http://schemas.microsoft.com/office/drawing/2014/main" id="{A3C83546-70DA-4311-8E5A-A259EBBFCB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48400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D13DCE-6EFC-4F4E-9E6E-F0B92635CA34}"/>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 xmlns:a16="http://schemas.microsoft.com/office/drawing/2014/main" id="{669A4A69-05D9-48EC-A301-DAE3BABDB06F}"/>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 xmlns:a16="http://schemas.microsoft.com/office/drawing/2014/main" id="{24D28036-53E9-44FD-A81E-360B2DB96A8C}"/>
              </a:ext>
            </a:extLst>
          </p:cNvPr>
          <p:cNvSpPr>
            <a:spLocks noGrp="1"/>
          </p:cNvSpPr>
          <p:nvPr>
            <p:ph type="dt" sz="half" idx="11"/>
          </p:nvPr>
        </p:nvSpPr>
        <p:spPr/>
        <p:txBody>
          <a:bodyPr/>
          <a:lstStyle/>
          <a:p>
            <a:fld id="{1D8BD707-D9CF-40AE-B4C6-C98DA3205C09}" type="datetimeFigureOut">
              <a:rPr lang="en-US" smtClean="0"/>
              <a:t>10/29/2020</a:t>
            </a:fld>
            <a:endParaRPr lang="en-US"/>
          </a:p>
        </p:txBody>
      </p:sp>
      <p:sp>
        <p:nvSpPr>
          <p:cNvPr id="5" name="Marcador de número de diapositiva 4">
            <a:extLst>
              <a:ext uri="{FF2B5EF4-FFF2-40B4-BE49-F238E27FC236}">
                <a16:creationId xmlns="" xmlns:a16="http://schemas.microsoft.com/office/drawing/2014/main" id="{AD79D693-EBE2-48DB-A586-E5C27EF933E9}"/>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 xmlns:a16="http://schemas.microsoft.com/office/drawing/2014/main" id="{A67C1FBF-B43B-47D8-B830-D1487FF2A0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416006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7E3A20-B3E0-4CC1-8E71-2381DDA535AF}"/>
              </a:ext>
            </a:extLst>
          </p:cNvPr>
          <p:cNvSpPr>
            <a:spLocks noGrp="1"/>
          </p:cNvSpPr>
          <p:nvPr>
            <p:ph type="title"/>
          </p:nvPr>
        </p:nvSpPr>
        <p:spPr>
          <a:xfrm>
            <a:off x="628650" y="274638"/>
            <a:ext cx="7886700" cy="995362"/>
          </a:xfrm>
          <a:prstGeom prst="rect">
            <a:avLst/>
          </a:prstGeom>
        </p:spPr>
        <p:txBody>
          <a:bodyPr/>
          <a:lstStyle/>
          <a:p>
            <a:r>
              <a:rPr lang="es-ES"/>
              <a:t>Haga clic para modificar el estilo de título del patrón</a:t>
            </a:r>
            <a:endParaRPr lang="es-CO"/>
          </a:p>
        </p:txBody>
      </p:sp>
      <p:sp>
        <p:nvSpPr>
          <p:cNvPr id="3" name="Marcador de pie de página 2">
            <a:extLst>
              <a:ext uri="{FF2B5EF4-FFF2-40B4-BE49-F238E27FC236}">
                <a16:creationId xmlns="" xmlns:a16="http://schemas.microsoft.com/office/drawing/2014/main" id="{78DF3D79-D850-4CB4-909B-C146A7647758}"/>
              </a:ext>
            </a:extLst>
          </p:cNvPr>
          <p:cNvSpPr>
            <a:spLocks noGrp="1"/>
          </p:cNvSpPr>
          <p:nvPr>
            <p:ph type="ftr" sz="quarter" idx="10"/>
          </p:nvPr>
        </p:nvSpPr>
        <p:spPr/>
        <p:txBody>
          <a:bodyPr/>
          <a:lstStyle/>
          <a:p>
            <a:endParaRPr lang="es-CO"/>
          </a:p>
        </p:txBody>
      </p:sp>
      <p:sp>
        <p:nvSpPr>
          <p:cNvPr id="4" name="Marcador de fecha 3">
            <a:extLst>
              <a:ext uri="{FF2B5EF4-FFF2-40B4-BE49-F238E27FC236}">
                <a16:creationId xmlns="" xmlns:a16="http://schemas.microsoft.com/office/drawing/2014/main" id="{39408475-305F-4196-AD0A-810622296AC5}"/>
              </a:ext>
            </a:extLst>
          </p:cNvPr>
          <p:cNvSpPr>
            <a:spLocks noGrp="1"/>
          </p:cNvSpPr>
          <p:nvPr>
            <p:ph type="dt" sz="half" idx="11"/>
          </p:nvPr>
        </p:nvSpPr>
        <p:spPr/>
        <p:txBody>
          <a:bodyPr/>
          <a:lstStyle/>
          <a:p>
            <a:fld id="{1D8BD707-D9CF-40AE-B4C6-C98DA3205C09}" type="datetimeFigureOut">
              <a:rPr lang="en-US" smtClean="0"/>
              <a:t>10/29/2020</a:t>
            </a:fld>
            <a:endParaRPr lang="en-US"/>
          </a:p>
        </p:txBody>
      </p:sp>
      <p:sp>
        <p:nvSpPr>
          <p:cNvPr id="5" name="Marcador de número de diapositiva 4">
            <a:extLst>
              <a:ext uri="{FF2B5EF4-FFF2-40B4-BE49-F238E27FC236}">
                <a16:creationId xmlns="" xmlns:a16="http://schemas.microsoft.com/office/drawing/2014/main" id="{B4C1D3DF-909F-4ADA-B5F5-45FAF3ECE6F4}"/>
              </a:ext>
            </a:extLst>
          </p:cNvPr>
          <p:cNvSpPr>
            <a:spLocks noGrp="1"/>
          </p:cNvSpPr>
          <p:nvPr>
            <p:ph type="sldNum" sz="quarter" idx="12"/>
          </p:nvPr>
        </p:nvSpPr>
        <p:spPr/>
        <p:txBody>
          <a:bodyPr/>
          <a:lstStyle/>
          <a:p>
            <a:fld id="{B6F15528-21DE-4FAA-801E-634DDDAF4B2B}" type="slidenum">
              <a:rPr lang="es-CO" smtClean="0"/>
              <a:t>‹Nº›</a:t>
            </a:fld>
            <a:endParaRPr lang="es-CO"/>
          </a:p>
        </p:txBody>
      </p:sp>
      <p:pic>
        <p:nvPicPr>
          <p:cNvPr id="7" name="Imagen 6">
            <a:extLst>
              <a:ext uri="{FF2B5EF4-FFF2-40B4-BE49-F238E27FC236}">
                <a16:creationId xmlns="" xmlns:a16="http://schemas.microsoft.com/office/drawing/2014/main" id="{F8DC1EA9-B143-47D9-A555-C16351959C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3"/>
            <a:ext cx="9144000" cy="5149404"/>
          </a:xfrm>
          <a:prstGeom prst="rect">
            <a:avLst/>
          </a:prstGeom>
        </p:spPr>
      </p:pic>
    </p:spTree>
    <p:extLst>
      <p:ext uri="{BB962C8B-B14F-4D97-AF65-F5344CB8AC3E}">
        <p14:creationId xmlns:p14="http://schemas.microsoft.com/office/powerpoint/2010/main" val="331106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10/29/2020</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10081" r="6388"/>
          <a:stretch/>
        </p:blipFill>
        <p:spPr>
          <a:xfrm>
            <a:off x="3061700" y="1695230"/>
            <a:ext cx="2640458" cy="3454620"/>
          </a:xfrm>
          <a:prstGeom prst="rect">
            <a:avLst/>
          </a:prstGeom>
          <a:ln>
            <a:noFill/>
          </a:ln>
          <a:effectLst>
            <a:softEdge rad="112500"/>
          </a:effectLst>
        </p:spPr>
      </p:pic>
      <p:sp>
        <p:nvSpPr>
          <p:cNvPr id="2" name="Título 1"/>
          <p:cNvSpPr>
            <a:spLocks noGrp="1"/>
          </p:cNvSpPr>
          <p:nvPr>
            <p:ph type="title" idx="4294967295"/>
          </p:nvPr>
        </p:nvSpPr>
        <p:spPr>
          <a:xfrm>
            <a:off x="418031" y="0"/>
            <a:ext cx="8284180" cy="1530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CO" sz="2400" b="1" spc="90" dirty="0" smtClean="0">
                <a:solidFill>
                  <a:schemeClr val="bg1"/>
                </a:solidFill>
                <a:effectLst>
                  <a:outerShdw blurRad="38100" dist="38100" dir="2700000" algn="tl">
                    <a:srgbClr val="000000">
                      <a:alpha val="43137"/>
                    </a:srgbClr>
                  </a:outerShdw>
                </a:effectLst>
                <a:latin typeface="Century Gothic"/>
                <a:cs typeface="Century Gothic"/>
              </a:rPr>
              <a:t/>
            </a:r>
            <a:br>
              <a:rPr lang="es-CO" sz="2400" b="1" spc="90" dirty="0" smtClean="0">
                <a:solidFill>
                  <a:schemeClr val="bg1"/>
                </a:solidFill>
                <a:effectLst>
                  <a:outerShdw blurRad="38100" dist="38100" dir="2700000" algn="tl">
                    <a:srgbClr val="000000">
                      <a:alpha val="43137"/>
                    </a:srgbClr>
                  </a:outerShdw>
                </a:effectLst>
                <a:latin typeface="Century Gothic"/>
                <a:cs typeface="Century Gothic"/>
              </a:rPr>
            </a:br>
            <a:r>
              <a:rPr lang="es-CO" sz="2400" b="1" spc="90" dirty="0" smtClean="0">
                <a:solidFill>
                  <a:schemeClr val="bg1"/>
                </a:solidFill>
                <a:effectLst>
                  <a:outerShdw blurRad="38100" dist="38100" dir="2700000" algn="tl">
                    <a:srgbClr val="000000">
                      <a:alpha val="43137"/>
                    </a:srgbClr>
                  </a:outerShdw>
                </a:effectLst>
                <a:latin typeface="Century Gothic"/>
                <a:cs typeface="Century Gothic"/>
              </a:rPr>
              <a:t>PROYECTO: </a:t>
            </a:r>
            <a:br>
              <a:rPr lang="es-CO" sz="2400" b="1" spc="90" dirty="0" smtClean="0">
                <a:solidFill>
                  <a:schemeClr val="bg1"/>
                </a:solidFill>
                <a:effectLst>
                  <a:outerShdw blurRad="38100" dist="38100" dir="2700000" algn="tl">
                    <a:srgbClr val="000000">
                      <a:alpha val="43137"/>
                    </a:srgbClr>
                  </a:outerShdw>
                </a:effectLst>
                <a:latin typeface="Century Gothic"/>
                <a:cs typeface="Century Gothic"/>
              </a:rPr>
            </a:br>
            <a:r>
              <a:rPr lang="es-CO" sz="2400" b="1" spc="90" dirty="0" smtClean="0">
                <a:solidFill>
                  <a:schemeClr val="bg1"/>
                </a:solidFill>
                <a:effectLst>
                  <a:outerShdw blurRad="38100" dist="38100" dir="2700000" algn="tl">
                    <a:srgbClr val="000000">
                      <a:alpha val="43137"/>
                    </a:srgbClr>
                  </a:outerShdw>
                </a:effectLst>
                <a:latin typeface="Century Gothic"/>
                <a:cs typeface="Century Gothic"/>
              </a:rPr>
              <a:t>ROMPAMOS </a:t>
            </a:r>
            <a:r>
              <a:rPr lang="es-CO" sz="2400" b="1" spc="90" dirty="0">
                <a:solidFill>
                  <a:schemeClr val="bg1"/>
                </a:solidFill>
                <a:effectLst>
                  <a:outerShdw blurRad="38100" dist="38100" dir="2700000" algn="tl">
                    <a:srgbClr val="000000">
                      <a:alpha val="43137"/>
                    </a:srgbClr>
                  </a:outerShdw>
                </a:effectLst>
                <a:latin typeface="Century Gothic"/>
                <a:cs typeface="Century Gothic"/>
              </a:rPr>
              <a:t>EL SILENCIO -</a:t>
            </a:r>
            <a:r>
              <a:rPr lang="es-CO" sz="2400" b="1" dirty="0">
                <a:solidFill>
                  <a:schemeClr val="bg1"/>
                </a:solidFill>
                <a:latin typeface="Century Gothic" panose="020B0502020202020204" pitchFamily="34" charset="0"/>
              </a:rPr>
              <a:t>LA VIOLENCIA Y EL ACOSO EN EL MUNDO DEL </a:t>
            </a:r>
            <a:r>
              <a:rPr lang="es-CO" sz="2400" b="1" dirty="0" smtClean="0">
                <a:solidFill>
                  <a:schemeClr val="bg1"/>
                </a:solidFill>
                <a:latin typeface="Century Gothic" panose="020B0502020202020204" pitchFamily="34" charset="0"/>
              </a:rPr>
              <a:t>TRABAJO</a:t>
            </a:r>
            <a:br>
              <a:rPr lang="es-CO" sz="2400" b="1" dirty="0" smtClean="0">
                <a:solidFill>
                  <a:schemeClr val="bg1"/>
                </a:solidFill>
                <a:latin typeface="Century Gothic" panose="020B0502020202020204" pitchFamily="34" charset="0"/>
              </a:rPr>
            </a:br>
            <a:endParaRPr lang="es-CO" sz="2400" dirty="0">
              <a:solidFill>
                <a:schemeClr val="bg1"/>
              </a:solidFill>
            </a:endParaRPr>
          </a:p>
        </p:txBody>
      </p:sp>
      <p:pic>
        <p:nvPicPr>
          <p:cNvPr id="4"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6125"/>
            <a:ext cx="1828800" cy="594256"/>
          </a:xfrm>
          <a:prstGeom prst="rect">
            <a:avLst/>
          </a:prstGeom>
        </p:spPr>
      </p:pic>
    </p:spTree>
    <p:extLst>
      <p:ext uri="{BB962C8B-B14F-4D97-AF65-F5344CB8AC3E}">
        <p14:creationId xmlns:p14="http://schemas.microsoft.com/office/powerpoint/2010/main" val="209450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018485BA-FFD7-4D28-A17F-C7F5077D65AC}"/>
              </a:ext>
            </a:extLst>
          </p:cNvPr>
          <p:cNvSpPr/>
          <p:nvPr/>
        </p:nvSpPr>
        <p:spPr>
          <a:xfrm>
            <a:off x="652341" y="-1"/>
            <a:ext cx="7926580" cy="1511261"/>
          </a:xfrm>
          <a:prstGeom prst="rect">
            <a:avLst/>
          </a:prstGeom>
          <a:blipFill>
            <a:blip r:embed="rId2" cstate="print"/>
            <a:stretch>
              <a:fillRect/>
            </a:stretch>
          </a:blipFill>
        </p:spPr>
        <p:txBody>
          <a:bodyPr wrap="square" lIns="0" tIns="0" rIns="0" bIns="0" rtlCol="0"/>
          <a:lstStyle/>
          <a:p>
            <a:endParaRPr/>
          </a:p>
        </p:txBody>
      </p:sp>
      <p:pic>
        <p:nvPicPr>
          <p:cNvPr id="4" name="Imagen 3"/>
          <p:cNvPicPr>
            <a:picLocks noChangeAspect="1"/>
          </p:cNvPicPr>
          <p:nvPr/>
        </p:nvPicPr>
        <p:blipFill rotWithShape="1">
          <a:blip r:embed="rId3"/>
          <a:srcRect l="10081" r="6388"/>
          <a:stretch/>
        </p:blipFill>
        <p:spPr>
          <a:xfrm>
            <a:off x="6664100" y="1617619"/>
            <a:ext cx="2479900" cy="3244556"/>
          </a:xfrm>
          <a:prstGeom prst="rect">
            <a:avLst/>
          </a:prstGeom>
          <a:ln>
            <a:noFill/>
          </a:ln>
          <a:effectLst>
            <a:outerShdw blurRad="292100" dist="139700" dir="2700000" algn="tl" rotWithShape="0">
              <a:srgbClr val="333333">
                <a:alpha val="65000"/>
              </a:srgbClr>
            </a:outerShdw>
          </a:effectLst>
        </p:spPr>
      </p:pic>
      <p:sp>
        <p:nvSpPr>
          <p:cNvPr id="5" name="object 5">
            <a:extLst>
              <a:ext uri="{FF2B5EF4-FFF2-40B4-BE49-F238E27FC236}">
                <a16:creationId xmlns="" xmlns:a16="http://schemas.microsoft.com/office/drawing/2014/main" id="{475DFC8C-9C37-3C4E-AB73-7D80224C9A12}"/>
              </a:ext>
            </a:extLst>
          </p:cNvPr>
          <p:cNvSpPr txBox="1"/>
          <p:nvPr/>
        </p:nvSpPr>
        <p:spPr>
          <a:xfrm>
            <a:off x="882163" y="562022"/>
            <a:ext cx="1131571" cy="257763"/>
          </a:xfrm>
          <a:prstGeom prst="rect">
            <a:avLst/>
          </a:prstGeom>
        </p:spPr>
        <p:txBody>
          <a:bodyPr vert="horz" wrap="square" lIns="0" tIns="11430" rIns="0" bIns="0" rtlCol="0">
            <a:spAutoFit/>
          </a:bodyPr>
          <a:lstStyle/>
          <a:p>
            <a:pPr marL="12700">
              <a:lnSpc>
                <a:spcPct val="100000"/>
              </a:lnSpc>
              <a:spcBef>
                <a:spcPts val="90"/>
              </a:spcBef>
            </a:pPr>
            <a:r>
              <a:rPr lang="es-ES" sz="1600" b="1" spc="95" dirty="0">
                <a:solidFill>
                  <a:srgbClr val="5F5F5F"/>
                </a:solidFill>
                <a:latin typeface="Century Gothic"/>
                <a:cs typeface="Century Gothic"/>
              </a:rPr>
              <a:t>OBJETIVO</a:t>
            </a:r>
            <a:endParaRPr sz="1600" dirty="0">
              <a:latin typeface="Century Gothic"/>
              <a:cs typeface="Century Gothic"/>
            </a:endParaRPr>
          </a:p>
        </p:txBody>
      </p:sp>
      <p:sp>
        <p:nvSpPr>
          <p:cNvPr id="6" name="object 23">
            <a:extLst>
              <a:ext uri="{FF2B5EF4-FFF2-40B4-BE49-F238E27FC236}">
                <a16:creationId xmlns="" xmlns:a16="http://schemas.microsoft.com/office/drawing/2014/main" id="{5332661B-4F19-416C-BE4F-6966C08AFED5}"/>
              </a:ext>
            </a:extLst>
          </p:cNvPr>
          <p:cNvSpPr txBox="1"/>
          <p:nvPr/>
        </p:nvSpPr>
        <p:spPr>
          <a:xfrm>
            <a:off x="2226249" y="210608"/>
            <a:ext cx="6140157" cy="1090042"/>
          </a:xfrm>
          <a:prstGeom prst="rect">
            <a:avLst/>
          </a:prstGeom>
        </p:spPr>
        <p:txBody>
          <a:bodyPr vert="horz" wrap="square" lIns="0" tIns="12700" rIns="0" bIns="0" rtlCol="0">
            <a:spAutoFit/>
          </a:bodyPr>
          <a:lstStyle/>
          <a:p>
            <a:pPr algn="just"/>
            <a:r>
              <a:rPr lang="es-CO" sz="1400" dirty="0" smtClean="0"/>
              <a:t>Monitorear, identificar e intervenir situaciones de violencia y acoso laboral o </a:t>
            </a:r>
            <a:r>
              <a:rPr lang="es-CO" sz="1400" dirty="0" err="1" smtClean="0"/>
              <a:t>mobbing</a:t>
            </a:r>
            <a:r>
              <a:rPr lang="es-CO" sz="1400" dirty="0" smtClean="0"/>
              <a:t> y generar estrategias innovadoras de comunicación interactiva con la comunidad judicial, que permitan fortalecer la convivencia laboral y mejorar la relaciones interpersonales entre compañeros de trabajo en áreas o despachos judiciales de Rama Judicial Seccional Villavicencio. </a:t>
            </a:r>
            <a:endParaRPr lang="es-CO" sz="1400" spc="90" dirty="0">
              <a:solidFill>
                <a:schemeClr val="bg1">
                  <a:lumMod val="50000"/>
                </a:schemeClr>
              </a:solidFill>
              <a:latin typeface="Century Gothic" panose="020B0502020202020204" pitchFamily="34" charset="0"/>
              <a:cs typeface="Century Gothic"/>
            </a:endParaRPr>
          </a:p>
        </p:txBody>
      </p:sp>
      <p:sp>
        <p:nvSpPr>
          <p:cNvPr id="7" name="object 23">
            <a:extLst>
              <a:ext uri="{FF2B5EF4-FFF2-40B4-BE49-F238E27FC236}">
                <a16:creationId xmlns="" xmlns:a16="http://schemas.microsoft.com/office/drawing/2014/main" id="{5332661B-4F19-416C-BE4F-6966C08AFED5}"/>
              </a:ext>
            </a:extLst>
          </p:cNvPr>
          <p:cNvSpPr txBox="1"/>
          <p:nvPr/>
        </p:nvSpPr>
        <p:spPr>
          <a:xfrm>
            <a:off x="205482" y="2294243"/>
            <a:ext cx="6362535" cy="2228815"/>
          </a:xfrm>
          <a:prstGeom prst="rect">
            <a:avLst/>
          </a:prstGeom>
          <a:ln>
            <a:noFill/>
          </a:ln>
        </p:spPr>
        <p:style>
          <a:lnRef idx="1">
            <a:schemeClr val="dk1"/>
          </a:lnRef>
          <a:fillRef idx="2">
            <a:schemeClr val="dk1"/>
          </a:fillRef>
          <a:effectRef idx="1">
            <a:schemeClr val="dk1"/>
          </a:effectRef>
          <a:fontRef idx="minor">
            <a:schemeClr val="dk1"/>
          </a:fontRef>
        </p:style>
        <p:txBody>
          <a:bodyPr vert="horz" wrap="square" lIns="0" tIns="12700" rIns="0" bIns="0" rtlCol="0">
            <a:spAutoFit/>
          </a:bodyPr>
          <a:lstStyle/>
          <a:p>
            <a:pPr algn="just"/>
            <a:r>
              <a:rPr lang="es-CO" sz="1200" dirty="0"/>
              <a:t> </a:t>
            </a:r>
          </a:p>
          <a:p>
            <a:pPr marL="171450" indent="-171450" algn="just">
              <a:buFont typeface="Wingdings" panose="05000000000000000000" pitchFamily="2" charset="2"/>
              <a:buChar char="q"/>
            </a:pPr>
            <a:endParaRPr lang="es-CO" sz="1200" dirty="0"/>
          </a:p>
          <a:p>
            <a:pPr marL="171450" indent="-171450" algn="just">
              <a:buFont typeface="Wingdings" panose="05000000000000000000" pitchFamily="2" charset="2"/>
              <a:buChar char="q"/>
            </a:pPr>
            <a:r>
              <a:rPr lang="es-ES" sz="1200" dirty="0" smtClean="0"/>
              <a:t>Determinar cuáles </a:t>
            </a:r>
            <a:r>
              <a:rPr lang="es-ES" sz="1200" dirty="0"/>
              <a:t>son los tipos y conductas de acoso laboral y discriminación que afectan a los </a:t>
            </a:r>
            <a:r>
              <a:rPr lang="es-CO" sz="1200" dirty="0" smtClean="0"/>
              <a:t>Servidores Judiciales.</a:t>
            </a:r>
          </a:p>
          <a:p>
            <a:pPr marL="171450" lvl="0" indent="-171450" algn="just">
              <a:buFont typeface="Wingdings" panose="05000000000000000000" pitchFamily="2" charset="2"/>
              <a:buChar char="q"/>
            </a:pPr>
            <a:endParaRPr lang="es-CO" sz="1200" dirty="0"/>
          </a:p>
          <a:p>
            <a:pPr marL="171450" lvl="0" indent="-171450" algn="just">
              <a:buFont typeface="Wingdings" panose="05000000000000000000" pitchFamily="2" charset="2"/>
              <a:buChar char="q"/>
            </a:pPr>
            <a:r>
              <a:rPr lang="es-ES" sz="1200" dirty="0" smtClean="0"/>
              <a:t>Conocer en </a:t>
            </a:r>
            <a:r>
              <a:rPr lang="es-ES" sz="1200" dirty="0"/>
              <a:t>que edades se presentan mayores conductas de acoso laboral</a:t>
            </a:r>
            <a:r>
              <a:rPr lang="es-ES" sz="1200" dirty="0" smtClean="0"/>
              <a:t>.</a:t>
            </a:r>
          </a:p>
          <a:p>
            <a:pPr marL="171450" lvl="0" indent="-171450" algn="just">
              <a:buFont typeface="Wingdings" panose="05000000000000000000" pitchFamily="2" charset="2"/>
              <a:buChar char="q"/>
            </a:pPr>
            <a:endParaRPr lang="es-ES" sz="1200" dirty="0" smtClean="0"/>
          </a:p>
          <a:p>
            <a:pPr marL="171450" indent="-171450" algn="just">
              <a:buFont typeface="Wingdings" panose="05000000000000000000" pitchFamily="2" charset="2"/>
              <a:buChar char="q"/>
            </a:pPr>
            <a:r>
              <a:rPr lang="es-CO" sz="1200" dirty="0"/>
              <a:t>Conformar sinergias </a:t>
            </a:r>
            <a:r>
              <a:rPr lang="es-CO" sz="1200" dirty="0" smtClean="0"/>
              <a:t>con la Coordinación de Bienestar y Seguridad y Salud en el Trabajo, el Comité de Genero, el </a:t>
            </a:r>
            <a:r>
              <a:rPr lang="es-CO" sz="1200" dirty="0" err="1" smtClean="0"/>
              <a:t>Copasst</a:t>
            </a:r>
            <a:r>
              <a:rPr lang="es-CO" sz="1200" dirty="0" smtClean="0"/>
              <a:t>, con </a:t>
            </a:r>
            <a:r>
              <a:rPr lang="es-CO" sz="1200" dirty="0"/>
              <a:t>el fin de evaluar e implementar, desde la virtualidad, acciones orientadas al fomento de la buena </a:t>
            </a:r>
            <a:r>
              <a:rPr lang="es-CO" sz="1200" dirty="0" smtClean="0"/>
              <a:t>convivencia.</a:t>
            </a:r>
            <a:endParaRPr lang="es-CO" sz="1200" dirty="0"/>
          </a:p>
          <a:p>
            <a:pPr marL="285750" lvl="0" indent="-285750" algn="just">
              <a:buFont typeface="Wingdings" panose="05000000000000000000" pitchFamily="2" charset="2"/>
              <a:buChar char="q"/>
            </a:pPr>
            <a:endParaRPr lang="es-CO" sz="1200" dirty="0"/>
          </a:p>
          <a:p>
            <a:pPr algn="just"/>
            <a:r>
              <a:rPr lang="es-CO" sz="1200" dirty="0" smtClean="0"/>
              <a:t> </a:t>
            </a:r>
            <a:endParaRPr lang="es-CO" sz="1200" spc="90" dirty="0">
              <a:solidFill>
                <a:schemeClr val="bg1">
                  <a:lumMod val="50000"/>
                </a:schemeClr>
              </a:solidFill>
              <a:latin typeface="Century Gothic" panose="020B0502020202020204" pitchFamily="34" charset="0"/>
              <a:cs typeface="Century Gothic"/>
            </a:endParaRPr>
          </a:p>
        </p:txBody>
      </p:sp>
      <p:sp>
        <p:nvSpPr>
          <p:cNvPr id="8" name="object 5">
            <a:extLst>
              <a:ext uri="{FF2B5EF4-FFF2-40B4-BE49-F238E27FC236}">
                <a16:creationId xmlns="" xmlns:a16="http://schemas.microsoft.com/office/drawing/2014/main" id="{475DFC8C-9C37-3C4E-AB73-7D80224C9A12}"/>
              </a:ext>
            </a:extLst>
          </p:cNvPr>
          <p:cNvSpPr txBox="1"/>
          <p:nvPr/>
        </p:nvSpPr>
        <p:spPr>
          <a:xfrm>
            <a:off x="1931542" y="1835473"/>
            <a:ext cx="2910416" cy="257763"/>
          </a:xfrm>
          <a:prstGeom prst="rect">
            <a:avLst/>
          </a:prstGeom>
        </p:spPr>
        <p:style>
          <a:lnRef idx="1">
            <a:schemeClr val="dk1"/>
          </a:lnRef>
          <a:fillRef idx="2">
            <a:schemeClr val="dk1"/>
          </a:fillRef>
          <a:effectRef idx="1">
            <a:schemeClr val="dk1"/>
          </a:effectRef>
          <a:fontRef idx="minor">
            <a:schemeClr val="dk1"/>
          </a:fontRef>
        </p:style>
        <p:txBody>
          <a:bodyPr vert="horz" wrap="square" lIns="0" tIns="11430" rIns="0" bIns="0" rtlCol="0">
            <a:spAutoFit/>
          </a:bodyPr>
          <a:lstStyle/>
          <a:p>
            <a:pPr marL="12700" algn="ctr">
              <a:lnSpc>
                <a:spcPct val="100000"/>
              </a:lnSpc>
              <a:spcBef>
                <a:spcPts val="90"/>
              </a:spcBef>
            </a:pPr>
            <a:r>
              <a:rPr lang="es-ES" sz="1600" b="1" spc="95" dirty="0" smtClean="0">
                <a:solidFill>
                  <a:srgbClr val="5F5F5F"/>
                </a:solidFill>
                <a:latin typeface="Century Gothic"/>
                <a:cs typeface="Century Gothic"/>
              </a:rPr>
              <a:t>OBJETIVO ESPECÍFICOS</a:t>
            </a:r>
            <a:endParaRPr sz="1600" dirty="0">
              <a:latin typeface="Century Gothic"/>
              <a:cs typeface="Century Gothic"/>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23058"/>
            <a:ext cx="1931542" cy="626792"/>
          </a:xfrm>
          <a:prstGeom prst="rect">
            <a:avLst/>
          </a:prstGeom>
        </p:spPr>
      </p:pic>
    </p:spTree>
    <p:extLst>
      <p:ext uri="{BB962C8B-B14F-4D97-AF65-F5344CB8AC3E}">
        <p14:creationId xmlns:p14="http://schemas.microsoft.com/office/powerpoint/2010/main" val="36249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360" y="97497"/>
            <a:ext cx="4395413" cy="701407"/>
          </a:xfrm>
        </p:spPr>
        <p:txBody>
          <a:bodyPr/>
          <a:lstStyle/>
          <a:p>
            <a:r>
              <a:rPr lang="es-CO" b="1" spc="90" dirty="0">
                <a:solidFill>
                  <a:srgbClr val="0070C0"/>
                </a:solidFill>
                <a:latin typeface="Century Gothic"/>
                <a:cs typeface="Century Gothic"/>
              </a:rPr>
              <a:t>¿PARA</a:t>
            </a:r>
            <a:r>
              <a:rPr lang="es-CO" b="1" spc="235" dirty="0">
                <a:solidFill>
                  <a:srgbClr val="0070C0"/>
                </a:solidFill>
                <a:latin typeface="Century Gothic"/>
                <a:cs typeface="Century Gothic"/>
              </a:rPr>
              <a:t> </a:t>
            </a:r>
            <a:r>
              <a:rPr lang="es-CO" sz="2800" b="1" spc="120" baseline="2136" dirty="0">
                <a:solidFill>
                  <a:srgbClr val="0070C0"/>
                </a:solidFill>
                <a:latin typeface="Century Gothic"/>
                <a:cs typeface="Century Gothic"/>
              </a:rPr>
              <a:t>QUÉ</a:t>
            </a:r>
            <a:r>
              <a:rPr lang="es-CO" sz="2800" b="1" spc="120" baseline="2136" dirty="0" smtClean="0">
                <a:solidFill>
                  <a:srgbClr val="0070C0"/>
                </a:solidFill>
                <a:latin typeface="Century Gothic"/>
                <a:cs typeface="Century Gothic"/>
              </a:rPr>
              <a:t>?</a:t>
            </a:r>
            <a:endParaRPr lang="es-CO" dirty="0">
              <a:solidFill>
                <a:srgbClr val="0070C0"/>
              </a:solidFill>
            </a:endParaRPr>
          </a:p>
        </p:txBody>
      </p:sp>
      <p:sp>
        <p:nvSpPr>
          <p:cNvPr id="5" name="Rectángulo 4"/>
          <p:cNvSpPr/>
          <p:nvPr/>
        </p:nvSpPr>
        <p:spPr>
          <a:xfrm>
            <a:off x="5198724" y="0"/>
            <a:ext cx="3554858" cy="5149850"/>
          </a:xfrm>
          <a:prstGeom prst="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O"/>
          </a:p>
        </p:txBody>
      </p:sp>
      <p:pic>
        <p:nvPicPr>
          <p:cNvPr id="3" name="Imagen 2"/>
          <p:cNvPicPr>
            <a:picLocks noChangeAspect="1"/>
          </p:cNvPicPr>
          <p:nvPr/>
        </p:nvPicPr>
        <p:blipFill>
          <a:blip r:embed="rId2"/>
          <a:stretch>
            <a:fillRect/>
          </a:stretch>
        </p:blipFill>
        <p:spPr>
          <a:xfrm>
            <a:off x="0" y="2704626"/>
            <a:ext cx="7500135" cy="1822254"/>
          </a:xfrm>
          <a:prstGeom prst="rect">
            <a:avLst/>
          </a:prstGeom>
        </p:spPr>
      </p:pic>
      <p:pic>
        <p:nvPicPr>
          <p:cNvPr id="6" name="Imagen 5"/>
          <p:cNvPicPr>
            <a:picLocks noChangeAspect="1"/>
          </p:cNvPicPr>
          <p:nvPr/>
        </p:nvPicPr>
        <p:blipFill rotWithShape="1">
          <a:blip r:embed="rId3"/>
          <a:srcRect l="10081" r="6388"/>
          <a:stretch/>
        </p:blipFill>
        <p:spPr>
          <a:xfrm>
            <a:off x="7417941" y="2547105"/>
            <a:ext cx="1633592" cy="2137296"/>
          </a:xfrm>
          <a:prstGeom prst="rect">
            <a:avLst/>
          </a:prstGeom>
          <a:ln>
            <a:noFill/>
          </a:ln>
          <a:effectLst>
            <a:outerShdw blurRad="292100" dist="139700" dir="2700000" algn="tl" rotWithShape="0">
              <a:srgbClr val="333333">
                <a:alpha val="65000"/>
              </a:srgbClr>
            </a:outerShdw>
          </a:effectLst>
        </p:spPr>
      </p:pic>
      <p:sp>
        <p:nvSpPr>
          <p:cNvPr id="7" name="object 34">
            <a:extLst>
              <a:ext uri="{FF2B5EF4-FFF2-40B4-BE49-F238E27FC236}">
                <a16:creationId xmlns="" xmlns:a16="http://schemas.microsoft.com/office/drawing/2014/main" id="{9EC2C246-77C5-4B1E-A846-DACBB17B708D}"/>
              </a:ext>
            </a:extLst>
          </p:cNvPr>
          <p:cNvSpPr txBox="1"/>
          <p:nvPr/>
        </p:nvSpPr>
        <p:spPr>
          <a:xfrm>
            <a:off x="108843" y="605722"/>
            <a:ext cx="4196030" cy="208711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06045" rIns="0" bIns="0" rtlCol="0">
            <a:spAutoFit/>
          </a:bodyPr>
          <a:lstStyle/>
          <a:p>
            <a:pPr marL="12700" algn="just">
              <a:lnSpc>
                <a:spcPct val="100000"/>
              </a:lnSpc>
              <a:spcBef>
                <a:spcPts val="835"/>
              </a:spcBef>
            </a:pPr>
            <a:r>
              <a:rPr lang="es-CO" sz="1200" dirty="0" smtClean="0">
                <a:latin typeface="Century Gothic" panose="020B0502020202020204" pitchFamily="34" charset="0"/>
              </a:rPr>
              <a:t>Según la OIT La </a:t>
            </a:r>
            <a:r>
              <a:rPr lang="es-CO" sz="1200" dirty="0">
                <a:latin typeface="Century Gothic" panose="020B0502020202020204" pitchFamily="34" charset="0"/>
              </a:rPr>
              <a:t>violencia y el acoso en el lugar de trabajo son una amenaza significativa y continua para la salud y seguridad de los trabajadores, así como para la productividad y reputación de las organizaciones</a:t>
            </a:r>
            <a:r>
              <a:rPr lang="es-CO" sz="1400" dirty="0"/>
              <a:t>.</a:t>
            </a:r>
            <a:r>
              <a:rPr lang="es-CO" sz="1300" b="1" spc="90" dirty="0" smtClean="0">
                <a:solidFill>
                  <a:srgbClr val="0070C0"/>
                </a:solidFill>
                <a:latin typeface="Century Gothic" panose="020B0502020202020204" pitchFamily="34" charset="0"/>
                <a:cs typeface="Century Gothic"/>
              </a:rPr>
              <a:t>   </a:t>
            </a:r>
          </a:p>
          <a:p>
            <a:pPr marL="12700" algn="just">
              <a:lnSpc>
                <a:spcPct val="100000"/>
              </a:lnSpc>
              <a:spcBef>
                <a:spcPts val="835"/>
              </a:spcBef>
            </a:pPr>
            <a:r>
              <a:rPr lang="es-CO" sz="1200" dirty="0" smtClean="0">
                <a:latin typeface="Century Gothic" panose="020B0502020202020204" pitchFamily="34" charset="0"/>
              </a:rPr>
              <a:t>En </a:t>
            </a:r>
            <a:r>
              <a:rPr lang="es-CO" sz="1200" dirty="0">
                <a:latin typeface="Century Gothic" panose="020B0502020202020204" pitchFamily="34" charset="0"/>
              </a:rPr>
              <a:t>junio de 2019, en la Conferencia del Centenario de la OIT, se adoptó el Convenio sobre la violencia y el acoso (No. 190) y la Recomendación que lo acompaña (No. 206), que hace llamamiento para la prohibición y la prevención de la violencia y el acoso en el mundo del trabajo</a:t>
            </a:r>
            <a:r>
              <a:rPr lang="es-CO" sz="1200" dirty="0" smtClean="0">
                <a:latin typeface="Century Gothic" panose="020B0502020202020204" pitchFamily="34" charset="0"/>
              </a:rPr>
              <a:t>.</a:t>
            </a:r>
            <a:r>
              <a:rPr lang="es-ES" sz="1200" b="1" spc="90" dirty="0" smtClean="0">
                <a:solidFill>
                  <a:srgbClr val="0070C0"/>
                </a:solidFill>
                <a:latin typeface="Century Gothic"/>
                <a:cs typeface="Century Gothic"/>
              </a:rPr>
              <a:t> </a:t>
            </a:r>
            <a:endParaRPr sz="1100" dirty="0">
              <a:solidFill>
                <a:srgbClr val="0070C0"/>
              </a:solidFill>
              <a:latin typeface="Century Gothic"/>
              <a:cs typeface="Century Gothic"/>
            </a:endParaRPr>
          </a:p>
        </p:txBody>
      </p:sp>
      <p:sp>
        <p:nvSpPr>
          <p:cNvPr id="8" name="object 34">
            <a:extLst>
              <a:ext uri="{FF2B5EF4-FFF2-40B4-BE49-F238E27FC236}">
                <a16:creationId xmlns="" xmlns:a16="http://schemas.microsoft.com/office/drawing/2014/main" id="{9EC2C246-77C5-4B1E-A846-DACBB17B708D}"/>
              </a:ext>
            </a:extLst>
          </p:cNvPr>
          <p:cNvSpPr txBox="1"/>
          <p:nvPr/>
        </p:nvSpPr>
        <p:spPr>
          <a:xfrm>
            <a:off x="4674743" y="810698"/>
            <a:ext cx="4078839" cy="158440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06045" rIns="0" bIns="0" rtlCol="0">
            <a:spAutoFit/>
          </a:bodyPr>
          <a:lstStyle/>
          <a:p>
            <a:pPr marL="12700" algn="just">
              <a:lnSpc>
                <a:spcPct val="100000"/>
              </a:lnSpc>
              <a:spcBef>
                <a:spcPts val="835"/>
              </a:spcBef>
            </a:pPr>
            <a:r>
              <a:rPr lang="es-ES" sz="1200" dirty="0" smtClean="0">
                <a:latin typeface="Century Gothic" panose="020B0502020202020204" pitchFamily="34" charset="0"/>
              </a:rPr>
              <a:t>Por lo anterior, además   basados </a:t>
            </a:r>
            <a:r>
              <a:rPr lang="es-ES" sz="1200" dirty="0">
                <a:latin typeface="Century Gothic" panose="020B0502020202020204" pitchFamily="34" charset="0"/>
              </a:rPr>
              <a:t>en los derechos </a:t>
            </a:r>
            <a:r>
              <a:rPr lang="es-ES" sz="1200" dirty="0" smtClean="0">
                <a:latin typeface="Century Gothic" panose="020B0502020202020204" pitchFamily="34" charset="0"/>
              </a:rPr>
              <a:t>fundamentales,  </a:t>
            </a:r>
            <a:r>
              <a:rPr lang="es-ES" sz="1200" dirty="0">
                <a:latin typeface="Century Gothic" panose="020B0502020202020204" pitchFamily="34" charset="0"/>
              </a:rPr>
              <a:t>en la ley 1010 de 2006 </a:t>
            </a:r>
            <a:r>
              <a:rPr lang="es-ES" sz="1200" dirty="0" smtClean="0">
                <a:latin typeface="Century Gothic" panose="020B0502020202020204" pitchFamily="34" charset="0"/>
              </a:rPr>
              <a:t>y en una de las funciones de Comité de Convivencia Laboral la cual hace referencia a  p</a:t>
            </a:r>
            <a:r>
              <a:rPr lang="es-CO" sz="1200" dirty="0" err="1" smtClean="0">
                <a:latin typeface="Century Gothic" panose="020B0502020202020204" pitchFamily="34" charset="0"/>
              </a:rPr>
              <a:t>romover</a:t>
            </a:r>
            <a:r>
              <a:rPr lang="es-CO" sz="1200" dirty="0" smtClean="0">
                <a:latin typeface="Century Gothic" panose="020B0502020202020204" pitchFamily="34" charset="0"/>
              </a:rPr>
              <a:t> </a:t>
            </a:r>
            <a:r>
              <a:rPr lang="es-CO" sz="1200" dirty="0">
                <a:latin typeface="Century Gothic" panose="020B0502020202020204" pitchFamily="34" charset="0"/>
              </a:rPr>
              <a:t>el desarrollo efectivo de los mecanismos de prevención de acoso </a:t>
            </a:r>
            <a:r>
              <a:rPr lang="es-CO" sz="1200" dirty="0" smtClean="0">
                <a:latin typeface="Century Gothic" panose="020B0502020202020204" pitchFamily="34" charset="0"/>
              </a:rPr>
              <a:t>laboral; se elaboró el presente proyecto “Rompamos el Silencio – La Violencia y el Acoso Laboral en el Mundo del Trabajo-”.</a:t>
            </a:r>
            <a:endParaRPr sz="1200" dirty="0">
              <a:solidFill>
                <a:srgbClr val="0070C0"/>
              </a:solidFill>
              <a:latin typeface="Century Gothic" panose="020B0502020202020204" pitchFamily="34" charset="0"/>
              <a:cs typeface="Century Gothic"/>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23058"/>
            <a:ext cx="1931542" cy="626792"/>
          </a:xfrm>
          <a:prstGeom prst="rect">
            <a:avLst/>
          </a:prstGeom>
        </p:spPr>
      </p:pic>
    </p:spTree>
    <p:extLst>
      <p:ext uri="{BB962C8B-B14F-4D97-AF65-F5344CB8AC3E}">
        <p14:creationId xmlns:p14="http://schemas.microsoft.com/office/powerpoint/2010/main" val="43975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45640" y="0"/>
            <a:ext cx="2411859" cy="514985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CO" sz="1200" dirty="0">
              <a:latin typeface="Century Gothic" panose="020B0502020202020204" pitchFamily="34" charset="0"/>
            </a:endParaRPr>
          </a:p>
        </p:txBody>
      </p:sp>
      <p:pic>
        <p:nvPicPr>
          <p:cNvPr id="2" name="Imagen 1"/>
          <p:cNvPicPr>
            <a:picLocks noChangeAspect="1"/>
          </p:cNvPicPr>
          <p:nvPr/>
        </p:nvPicPr>
        <p:blipFill rotWithShape="1">
          <a:blip r:embed="rId2"/>
          <a:srcRect l="10081" r="6388"/>
          <a:stretch/>
        </p:blipFill>
        <p:spPr>
          <a:xfrm>
            <a:off x="7685070" y="3703725"/>
            <a:ext cx="1047963" cy="1371093"/>
          </a:xfrm>
          <a:prstGeom prst="rect">
            <a:avLst/>
          </a:prstGeom>
          <a:ln>
            <a:noFill/>
          </a:ln>
          <a:effectLst>
            <a:outerShdw blurRad="292100" dist="139700" dir="2700000" algn="tl" rotWithShape="0">
              <a:srgbClr val="333333">
                <a:alpha val="65000"/>
              </a:srgbClr>
            </a:outerShdw>
          </a:effectLst>
        </p:spPr>
      </p:pic>
      <p:sp>
        <p:nvSpPr>
          <p:cNvPr id="3" name="Título 1"/>
          <p:cNvSpPr txBox="1">
            <a:spLocks/>
          </p:cNvSpPr>
          <p:nvPr/>
        </p:nvSpPr>
        <p:spPr>
          <a:xfrm>
            <a:off x="998841" y="25578"/>
            <a:ext cx="4395413" cy="701407"/>
          </a:xfrm>
          <a:prstGeom prst="rect">
            <a:avLst/>
          </a:prstGeom>
        </p:spPr>
        <p:txBody>
          <a:bodyPr/>
          <a:lstStyle>
            <a:lvl1pPr>
              <a:defRPr>
                <a:latin typeface="+mj-lt"/>
                <a:ea typeface="+mj-ea"/>
                <a:cs typeface="+mj-cs"/>
              </a:defRPr>
            </a:lvl1pPr>
          </a:lstStyle>
          <a:p>
            <a:r>
              <a:rPr lang="es-CO" sz="1600" b="1" kern="0" spc="90" dirty="0" smtClean="0">
                <a:solidFill>
                  <a:schemeClr val="bg1"/>
                </a:solidFill>
                <a:latin typeface="Century Gothic"/>
                <a:cs typeface="Century Gothic"/>
              </a:rPr>
              <a:t>¿CÓMO</a:t>
            </a:r>
            <a:r>
              <a:rPr lang="es-CO" sz="2400" b="1" kern="0" spc="120" baseline="2136" dirty="0" smtClean="0">
                <a:solidFill>
                  <a:schemeClr val="bg1"/>
                </a:solidFill>
                <a:latin typeface="Century Gothic"/>
                <a:cs typeface="Century Gothic"/>
              </a:rPr>
              <a:t>?</a:t>
            </a:r>
            <a:endParaRPr lang="es-CO" sz="1600" kern="0" dirty="0">
              <a:solidFill>
                <a:schemeClr val="bg1"/>
              </a:solidFill>
            </a:endParaRPr>
          </a:p>
        </p:txBody>
      </p:sp>
      <p:sp>
        <p:nvSpPr>
          <p:cNvPr id="4" name="object 34">
            <a:extLst>
              <a:ext uri="{FF2B5EF4-FFF2-40B4-BE49-F238E27FC236}">
                <a16:creationId xmlns="" xmlns:a16="http://schemas.microsoft.com/office/drawing/2014/main" id="{9EC2C246-77C5-4B1E-A846-DACBB17B708D}"/>
              </a:ext>
            </a:extLst>
          </p:cNvPr>
          <p:cNvSpPr txBox="1"/>
          <p:nvPr/>
        </p:nvSpPr>
        <p:spPr>
          <a:xfrm>
            <a:off x="3238928" y="189398"/>
            <a:ext cx="3521466" cy="661078"/>
          </a:xfrm>
          <a:prstGeom prst="rect">
            <a:avLst/>
          </a:prstGeom>
        </p:spPr>
        <p:txBody>
          <a:bodyPr vert="horz" wrap="square" lIns="0" tIns="106045" rIns="0" bIns="0" rtlCol="0">
            <a:spAutoFit/>
          </a:bodyPr>
          <a:lstStyle/>
          <a:p>
            <a:pPr marL="192405" marR="5080" algn="just">
              <a:lnSpc>
                <a:spcPct val="100000"/>
              </a:lnSpc>
              <a:spcBef>
                <a:spcPts val="675"/>
              </a:spcBef>
            </a:pPr>
            <a:r>
              <a:rPr lang="es-ES" sz="1200" b="1" spc="85" dirty="0" smtClean="0">
                <a:solidFill>
                  <a:srgbClr val="0070C0"/>
                </a:solidFill>
                <a:latin typeface="Century Gothic"/>
                <a:cs typeface="Century Gothic"/>
              </a:rPr>
              <a:t>Las </a:t>
            </a:r>
            <a:r>
              <a:rPr lang="es-ES" sz="1200" b="1" spc="85" dirty="0">
                <a:solidFill>
                  <a:srgbClr val="0070C0"/>
                </a:solidFill>
                <a:latin typeface="Century Gothic"/>
                <a:cs typeface="Century Gothic"/>
              </a:rPr>
              <a:t>etapas </a:t>
            </a:r>
            <a:r>
              <a:rPr lang="es-ES" sz="1200" b="1" spc="85" dirty="0" smtClean="0">
                <a:solidFill>
                  <a:srgbClr val="0070C0"/>
                </a:solidFill>
                <a:latin typeface="Century Gothic"/>
                <a:cs typeface="Century Gothic"/>
              </a:rPr>
              <a:t>mediante </a:t>
            </a:r>
            <a:r>
              <a:rPr lang="es-ES" sz="1200" b="1" spc="85" dirty="0">
                <a:solidFill>
                  <a:srgbClr val="0070C0"/>
                </a:solidFill>
                <a:latin typeface="Century Gothic"/>
                <a:cs typeface="Century Gothic"/>
              </a:rPr>
              <a:t>las cuales se espera llevarlo a cabo y alcanzar el objetivo. </a:t>
            </a:r>
            <a:endParaRPr sz="1200" b="1" dirty="0">
              <a:solidFill>
                <a:srgbClr val="0070C0"/>
              </a:solidFill>
              <a:latin typeface="Century Gothic"/>
              <a:cs typeface="Century Gothic"/>
            </a:endParaRPr>
          </a:p>
        </p:txBody>
      </p:sp>
      <p:sp>
        <p:nvSpPr>
          <p:cNvPr id="5" name="Rectángulo 4"/>
          <p:cNvSpPr/>
          <p:nvPr/>
        </p:nvSpPr>
        <p:spPr>
          <a:xfrm>
            <a:off x="2835665" y="998369"/>
            <a:ext cx="4109665" cy="738664"/>
          </a:xfrm>
          <a:prstGeom prst="rect">
            <a:avLst/>
          </a:prstGeom>
        </p:spPr>
        <p:txBody>
          <a:bodyPr wrap="square">
            <a:spAutoFit/>
          </a:bodyPr>
          <a:lstStyle/>
          <a:p>
            <a:pPr algn="just" fontAlgn="base"/>
            <a:r>
              <a:rPr lang="es-CO" sz="1400" dirty="0" smtClean="0">
                <a:solidFill>
                  <a:srgbClr val="666666"/>
                </a:solidFill>
                <a:latin typeface="Century Gothic" panose="020B0502020202020204" pitchFamily="34" charset="0"/>
              </a:rPr>
              <a:t>1. Divulgación y presentación del Comité de Convivencia Laboral Seccional Villavicencio a </a:t>
            </a:r>
            <a:r>
              <a:rPr lang="es-CO" sz="1400" dirty="0">
                <a:solidFill>
                  <a:srgbClr val="666666"/>
                </a:solidFill>
                <a:latin typeface="Century Gothic" panose="020B0502020202020204" pitchFamily="34" charset="0"/>
              </a:rPr>
              <a:t>toda la población de la empresa.</a:t>
            </a:r>
            <a:endParaRPr lang="es-CO" sz="1400" b="0" i="0" dirty="0">
              <a:solidFill>
                <a:srgbClr val="666666"/>
              </a:solidFill>
              <a:effectLst/>
              <a:latin typeface="Century Gothic" panose="020B0502020202020204" pitchFamily="34" charset="0"/>
            </a:endParaRPr>
          </a:p>
        </p:txBody>
      </p:sp>
      <p:sp>
        <p:nvSpPr>
          <p:cNvPr id="6" name="Rectángulo 5"/>
          <p:cNvSpPr/>
          <p:nvPr/>
        </p:nvSpPr>
        <p:spPr>
          <a:xfrm>
            <a:off x="2845936" y="3557741"/>
            <a:ext cx="4109665" cy="738664"/>
          </a:xfrm>
          <a:prstGeom prst="rect">
            <a:avLst/>
          </a:prstGeom>
        </p:spPr>
        <p:txBody>
          <a:bodyPr wrap="square">
            <a:spAutoFit/>
          </a:bodyPr>
          <a:lstStyle/>
          <a:p>
            <a:pPr algn="just" fontAlgn="base"/>
            <a:r>
              <a:rPr lang="es-CO" sz="1400" dirty="0">
                <a:solidFill>
                  <a:srgbClr val="666666"/>
                </a:solidFill>
                <a:latin typeface="Century Gothic" panose="020B0502020202020204" pitchFamily="34" charset="0"/>
              </a:rPr>
              <a:t>4</a:t>
            </a:r>
            <a:r>
              <a:rPr lang="es-CO" sz="1400" dirty="0" smtClean="0">
                <a:solidFill>
                  <a:srgbClr val="666666"/>
                </a:solidFill>
                <a:latin typeface="Century Gothic" panose="020B0502020202020204" pitchFamily="34" charset="0"/>
              </a:rPr>
              <a:t>. Creación </a:t>
            </a:r>
            <a:r>
              <a:rPr lang="es-CO" sz="1400" dirty="0">
                <a:solidFill>
                  <a:srgbClr val="666666"/>
                </a:solidFill>
                <a:latin typeface="Century Gothic" panose="020B0502020202020204" pitchFamily="34" charset="0"/>
              </a:rPr>
              <a:t>de un reglamento interno para el acoso laboral </a:t>
            </a:r>
            <a:r>
              <a:rPr lang="es-CO" sz="1400" dirty="0" smtClean="0">
                <a:solidFill>
                  <a:srgbClr val="666666"/>
                </a:solidFill>
                <a:latin typeface="Century Gothic" panose="020B0502020202020204" pitchFamily="34" charset="0"/>
              </a:rPr>
              <a:t>y una sana convivencia laboral.</a:t>
            </a:r>
            <a:endParaRPr lang="es-CO" sz="1400" b="0" i="0" dirty="0">
              <a:solidFill>
                <a:srgbClr val="666666"/>
              </a:solidFill>
              <a:effectLst/>
              <a:latin typeface="Century Gothic" panose="020B0502020202020204" pitchFamily="34" charset="0"/>
            </a:endParaRPr>
          </a:p>
        </p:txBody>
      </p:sp>
      <p:sp>
        <p:nvSpPr>
          <p:cNvPr id="7" name="Rectángulo 6"/>
          <p:cNvSpPr/>
          <p:nvPr/>
        </p:nvSpPr>
        <p:spPr>
          <a:xfrm>
            <a:off x="2835665" y="2742510"/>
            <a:ext cx="4086548" cy="738664"/>
          </a:xfrm>
          <a:prstGeom prst="rect">
            <a:avLst/>
          </a:prstGeom>
        </p:spPr>
        <p:txBody>
          <a:bodyPr wrap="square">
            <a:spAutoFit/>
          </a:bodyPr>
          <a:lstStyle/>
          <a:p>
            <a:pPr algn="just"/>
            <a:r>
              <a:rPr lang="es-CO" sz="1400" dirty="0">
                <a:solidFill>
                  <a:srgbClr val="666666"/>
                </a:solidFill>
                <a:latin typeface="Century Gothic" panose="020B0502020202020204" pitchFamily="34" charset="0"/>
              </a:rPr>
              <a:t>3</a:t>
            </a:r>
            <a:r>
              <a:rPr lang="es-CO" sz="1400" dirty="0" smtClean="0">
                <a:solidFill>
                  <a:srgbClr val="666666"/>
                </a:solidFill>
                <a:latin typeface="Century Gothic" panose="020B0502020202020204" pitchFamily="34" charset="0"/>
              </a:rPr>
              <a:t>. Sensibilización </a:t>
            </a:r>
            <a:r>
              <a:rPr lang="es-CO" sz="1400" dirty="0">
                <a:solidFill>
                  <a:srgbClr val="666666"/>
                </a:solidFill>
                <a:latin typeface="Century Gothic" panose="020B0502020202020204" pitchFamily="34" charset="0"/>
              </a:rPr>
              <a:t>sobre el acoso laboral o </a:t>
            </a:r>
            <a:r>
              <a:rPr lang="es-CO" sz="1400" dirty="0" err="1">
                <a:solidFill>
                  <a:srgbClr val="666666"/>
                </a:solidFill>
                <a:latin typeface="Century Gothic" panose="020B0502020202020204" pitchFamily="34" charset="0"/>
              </a:rPr>
              <a:t>Mobbing</a:t>
            </a:r>
            <a:r>
              <a:rPr lang="es-CO" sz="1400" dirty="0">
                <a:solidFill>
                  <a:srgbClr val="666666"/>
                </a:solidFill>
                <a:latin typeface="Century Gothic" panose="020B0502020202020204" pitchFamily="34" charset="0"/>
              </a:rPr>
              <a:t> para toda la población de la </a:t>
            </a:r>
            <a:r>
              <a:rPr lang="es-CO" sz="1400" dirty="0" smtClean="0">
                <a:solidFill>
                  <a:srgbClr val="666666"/>
                </a:solidFill>
                <a:latin typeface="Century Gothic" panose="020B0502020202020204" pitchFamily="34" charset="0"/>
              </a:rPr>
              <a:t>Seccional Villavicencio.</a:t>
            </a:r>
            <a:endParaRPr lang="es-CO" sz="1400" dirty="0">
              <a:latin typeface="Century Gothic" panose="020B0502020202020204" pitchFamily="34" charset="0"/>
            </a:endParaRPr>
          </a:p>
        </p:txBody>
      </p:sp>
      <p:sp>
        <p:nvSpPr>
          <p:cNvPr id="8" name="Rectángulo 7"/>
          <p:cNvSpPr/>
          <p:nvPr/>
        </p:nvSpPr>
        <p:spPr>
          <a:xfrm>
            <a:off x="2835665" y="4336154"/>
            <a:ext cx="4086547" cy="738664"/>
          </a:xfrm>
          <a:prstGeom prst="rect">
            <a:avLst/>
          </a:prstGeom>
        </p:spPr>
        <p:txBody>
          <a:bodyPr wrap="square">
            <a:spAutoFit/>
          </a:bodyPr>
          <a:lstStyle/>
          <a:p>
            <a:pPr algn="just"/>
            <a:r>
              <a:rPr lang="es-CO" sz="1400" dirty="0" smtClean="0">
                <a:solidFill>
                  <a:srgbClr val="666666"/>
                </a:solidFill>
                <a:latin typeface="Century Gothic" panose="020B0502020202020204" pitchFamily="34" charset="0"/>
              </a:rPr>
              <a:t>5. Divulgación y entrega del formato de Presentación de Queja por presunto acoso laboral, para </a:t>
            </a:r>
            <a:r>
              <a:rPr lang="es-CO" sz="1400" dirty="0">
                <a:solidFill>
                  <a:srgbClr val="666666"/>
                </a:solidFill>
                <a:latin typeface="Century Gothic" panose="020B0502020202020204" pitchFamily="34" charset="0"/>
              </a:rPr>
              <a:t>su correcta implementación</a:t>
            </a:r>
            <a:endParaRPr lang="es-CO" sz="1400" dirty="0">
              <a:latin typeface="Century Gothic" panose="020B0502020202020204" pitchFamily="34" charset="0"/>
            </a:endParaRPr>
          </a:p>
        </p:txBody>
      </p:sp>
      <p:sp>
        <p:nvSpPr>
          <p:cNvPr id="10" name="Rectángulo 9"/>
          <p:cNvSpPr/>
          <p:nvPr/>
        </p:nvSpPr>
        <p:spPr>
          <a:xfrm>
            <a:off x="2989780" y="246580"/>
            <a:ext cx="164386" cy="575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p:cNvSpPr/>
          <p:nvPr/>
        </p:nvSpPr>
        <p:spPr>
          <a:xfrm>
            <a:off x="453744" y="701955"/>
            <a:ext cx="2392191" cy="523220"/>
          </a:xfrm>
          <a:prstGeom prst="rect">
            <a:avLst/>
          </a:prstGeom>
        </p:spPr>
        <p:txBody>
          <a:bodyPr wrap="square">
            <a:spAutoFit/>
          </a:bodyPr>
          <a:lstStyle/>
          <a:p>
            <a:pPr algn="ctr"/>
            <a:r>
              <a:rPr lang="es-ES" sz="1400" b="1" spc="85" dirty="0">
                <a:solidFill>
                  <a:schemeClr val="bg1"/>
                </a:solidFill>
                <a:latin typeface="Century Gothic"/>
                <a:cs typeface="Century Gothic"/>
              </a:rPr>
              <a:t>Metodología del proyecto</a:t>
            </a:r>
            <a:endParaRPr lang="es-CO" sz="1400" b="1" dirty="0">
              <a:solidFill>
                <a:schemeClr val="bg1"/>
              </a:solidFill>
            </a:endParaRPr>
          </a:p>
        </p:txBody>
      </p:sp>
      <p:sp>
        <p:nvSpPr>
          <p:cNvPr id="12" name="Rectángulo 11"/>
          <p:cNvSpPr/>
          <p:nvPr/>
        </p:nvSpPr>
        <p:spPr>
          <a:xfrm>
            <a:off x="2845937" y="1788403"/>
            <a:ext cx="4109665" cy="954107"/>
          </a:xfrm>
          <a:prstGeom prst="rect">
            <a:avLst/>
          </a:prstGeom>
        </p:spPr>
        <p:txBody>
          <a:bodyPr wrap="square">
            <a:spAutoFit/>
          </a:bodyPr>
          <a:lstStyle/>
          <a:p>
            <a:pPr algn="just"/>
            <a:r>
              <a:rPr lang="es-ES" sz="1400" dirty="0" smtClean="0">
                <a:solidFill>
                  <a:schemeClr val="bg1">
                    <a:lumMod val="50000"/>
                  </a:schemeClr>
                </a:solidFill>
                <a:latin typeface="Century Gothic" panose="020B0502020202020204" pitchFamily="34" charset="0"/>
              </a:rPr>
              <a:t>2. Aplicación de encuesta </a:t>
            </a:r>
            <a:r>
              <a:rPr lang="es-ES" sz="1400" dirty="0" smtClean="0">
                <a:solidFill>
                  <a:schemeClr val="bg1">
                    <a:lumMod val="50000"/>
                  </a:schemeClr>
                </a:solidFill>
                <a:latin typeface="Century Gothic" panose="020B0502020202020204" pitchFamily="34" charset="0"/>
              </a:rPr>
              <a:t>virtual </a:t>
            </a:r>
            <a:r>
              <a:rPr lang="es-ES" sz="1400" dirty="0" smtClean="0">
                <a:solidFill>
                  <a:schemeClr val="bg1">
                    <a:lumMod val="50000"/>
                  </a:schemeClr>
                </a:solidFill>
                <a:latin typeface="Century Gothic" panose="020B0502020202020204" pitchFamily="34" charset="0"/>
              </a:rPr>
              <a:t>para determinar </a:t>
            </a:r>
            <a:r>
              <a:rPr lang="es-ES" sz="1400" dirty="0">
                <a:solidFill>
                  <a:schemeClr val="bg1">
                    <a:lumMod val="50000"/>
                  </a:schemeClr>
                </a:solidFill>
                <a:latin typeface="Century Gothic" panose="020B0502020202020204" pitchFamily="34" charset="0"/>
              </a:rPr>
              <a:t>cuáles son los tipos y conductas de acoso laboral y discriminación que afectan a los </a:t>
            </a:r>
            <a:r>
              <a:rPr lang="es-CO" sz="1400" dirty="0">
                <a:solidFill>
                  <a:schemeClr val="bg1">
                    <a:lumMod val="50000"/>
                  </a:schemeClr>
                </a:solidFill>
                <a:latin typeface="Century Gothic" panose="020B0502020202020204" pitchFamily="34" charset="0"/>
              </a:rPr>
              <a:t>Servidores </a:t>
            </a:r>
            <a:r>
              <a:rPr lang="es-CO" sz="1400" dirty="0" smtClean="0">
                <a:solidFill>
                  <a:schemeClr val="bg1">
                    <a:lumMod val="50000"/>
                  </a:schemeClr>
                </a:solidFill>
                <a:latin typeface="Century Gothic" panose="020B0502020202020204" pitchFamily="34" charset="0"/>
              </a:rPr>
              <a:t>Judiciales, </a:t>
            </a:r>
            <a:endParaRPr lang="es-CO" sz="1400" dirty="0">
              <a:solidFill>
                <a:schemeClr val="bg1">
                  <a:lumMod val="50000"/>
                </a:schemeClr>
              </a:solidFill>
              <a:latin typeface="Century Gothic" panose="020B0502020202020204" pitchFamily="34" charset="0"/>
            </a:endParaRPr>
          </a:p>
        </p:txBody>
      </p:sp>
      <p:sp>
        <p:nvSpPr>
          <p:cNvPr id="14" name="Rectángulo 13"/>
          <p:cNvSpPr/>
          <p:nvPr/>
        </p:nvSpPr>
        <p:spPr>
          <a:xfrm>
            <a:off x="445641" y="1260253"/>
            <a:ext cx="2422130" cy="2862322"/>
          </a:xfrm>
          <a:prstGeom prst="rect">
            <a:avLst/>
          </a:prstGeom>
        </p:spPr>
        <p:txBody>
          <a:bodyPr wrap="square">
            <a:spAutoFit/>
          </a:bodyPr>
          <a:lstStyle/>
          <a:p>
            <a:pPr algn="just"/>
            <a:r>
              <a:rPr lang="es-CO" sz="1200" dirty="0">
                <a:latin typeface="Century Gothic" panose="020B0502020202020204" pitchFamily="34" charset="0"/>
              </a:rPr>
              <a:t>El proyecto se enmarca en los programas de prevención y afrontamiento del acoso laboral tienen como objetivo el logro de un entorno libre de estrés para todos los empleados. </a:t>
            </a:r>
            <a:endParaRPr lang="es-CO" sz="1200" dirty="0" smtClean="0">
              <a:latin typeface="Century Gothic" panose="020B0502020202020204" pitchFamily="34" charset="0"/>
            </a:endParaRPr>
          </a:p>
          <a:p>
            <a:pPr algn="just"/>
            <a:r>
              <a:rPr lang="es-CO" sz="1200" dirty="0" smtClean="0">
                <a:latin typeface="Century Gothic" panose="020B0502020202020204" pitchFamily="34" charset="0"/>
              </a:rPr>
              <a:t>La estrategia será Participativa, mediante la implicación </a:t>
            </a:r>
            <a:r>
              <a:rPr lang="es-CO" sz="1200" dirty="0">
                <a:latin typeface="Century Gothic" panose="020B0502020202020204" pitchFamily="34" charset="0"/>
              </a:rPr>
              <a:t>de todos los niveles y una declaración que certifique el reconocimiento de la importancia de luchar contra el acoso en el trabajo</a:t>
            </a: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0" y="4540597"/>
            <a:ext cx="1931542" cy="626792"/>
          </a:xfrm>
          <a:prstGeom prst="rect">
            <a:avLst/>
          </a:prstGeom>
        </p:spPr>
      </p:pic>
    </p:spTree>
    <p:extLst>
      <p:ext uri="{BB962C8B-B14F-4D97-AF65-F5344CB8AC3E}">
        <p14:creationId xmlns:p14="http://schemas.microsoft.com/office/powerpoint/2010/main" val="374788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0081" r="6388"/>
          <a:stretch/>
        </p:blipFill>
        <p:spPr>
          <a:xfrm>
            <a:off x="6317663" y="45240"/>
            <a:ext cx="1092602" cy="1429497"/>
          </a:xfrm>
          <a:prstGeom prst="rect">
            <a:avLst/>
          </a:prstGeom>
          <a:ln>
            <a:noFill/>
          </a:ln>
          <a:effectLst>
            <a:outerShdw blurRad="292100" dist="139700" dir="2700000" algn="tl" rotWithShape="0">
              <a:srgbClr val="333333">
                <a:alpha val="65000"/>
              </a:srgbClr>
            </a:outerShdw>
          </a:effectLst>
        </p:spPr>
      </p:pic>
      <p:sp>
        <p:nvSpPr>
          <p:cNvPr id="4" name="38 Rectángulo"/>
          <p:cNvSpPr/>
          <p:nvPr/>
        </p:nvSpPr>
        <p:spPr>
          <a:xfrm>
            <a:off x="43228" y="1622069"/>
            <a:ext cx="3984242" cy="3011576"/>
          </a:xfrm>
          <a:prstGeom prst="rect">
            <a:avLst/>
          </a:prstGeom>
        </p:spPr>
        <p:txBody>
          <a:bodyPr wrap="square" lIns="144000" tIns="0" rIns="0" bIns="0">
            <a:noAutofit/>
          </a:bodyPr>
          <a:lstStyle/>
          <a:p>
            <a:pPr marL="228600" marR="483870" indent="-228600" algn="just">
              <a:lnSpc>
                <a:spcPct val="100000"/>
              </a:lnSpc>
              <a:buAutoNum type="arabicPeriod"/>
            </a:pPr>
            <a:r>
              <a:rPr lang="es-CO" sz="1200" spc="85" dirty="0" smtClean="0">
                <a:latin typeface="Century Gothic"/>
                <a:cs typeface="Century Gothic"/>
              </a:rPr>
              <a:t>El </a:t>
            </a:r>
            <a:r>
              <a:rPr lang="es-CO" sz="1200" spc="85" dirty="0" smtClean="0">
                <a:latin typeface="Century Gothic"/>
                <a:cs typeface="Century Gothic"/>
              </a:rPr>
              <a:t>CCL periodo 2018-2020 diseño logo para identificación del Comité, así como la creación de una página en Facebook</a:t>
            </a:r>
            <a:r>
              <a:rPr lang="es-CO" sz="1200" spc="85" dirty="0" smtClean="0">
                <a:latin typeface="Century Gothic"/>
                <a:cs typeface="Century Gothic"/>
              </a:rPr>
              <a:t>.</a:t>
            </a:r>
          </a:p>
          <a:p>
            <a:pPr marL="228600" marR="483870" indent="-228600" algn="just">
              <a:lnSpc>
                <a:spcPct val="100000"/>
              </a:lnSpc>
              <a:buAutoNum type="arabicPeriod"/>
            </a:pPr>
            <a:endParaRPr lang="es-CO" sz="1200" spc="85" dirty="0" smtClean="0">
              <a:latin typeface="Century Gothic"/>
              <a:cs typeface="Century Gothic"/>
            </a:endParaRPr>
          </a:p>
          <a:p>
            <a:pPr marR="483870" algn="just">
              <a:lnSpc>
                <a:spcPct val="100000"/>
              </a:lnSpc>
            </a:pPr>
            <a:r>
              <a:rPr lang="es-CO" sz="1200" spc="85" dirty="0" smtClean="0">
                <a:latin typeface="Century Gothic"/>
                <a:cs typeface="Century Gothic"/>
              </a:rPr>
              <a:t>2. El CCL periodo </a:t>
            </a:r>
            <a:r>
              <a:rPr lang="es-CO" sz="1200" spc="85" dirty="0" smtClean="0">
                <a:latin typeface="Century Gothic"/>
                <a:cs typeface="Century Gothic"/>
              </a:rPr>
              <a:t>2020-2022, </a:t>
            </a:r>
            <a:r>
              <a:rPr lang="es-CO" sz="1200" spc="85" dirty="0" smtClean="0">
                <a:latin typeface="Century Gothic"/>
                <a:cs typeface="Century Gothic"/>
              </a:rPr>
              <a:t>creo una cuenta en la red social </a:t>
            </a:r>
            <a:r>
              <a:rPr lang="es-CO" sz="1200" spc="85" dirty="0" err="1" smtClean="0">
                <a:latin typeface="Century Gothic"/>
                <a:cs typeface="Century Gothic"/>
              </a:rPr>
              <a:t>Instagram</a:t>
            </a:r>
            <a:r>
              <a:rPr lang="es-CO" sz="1200" spc="85" dirty="0" smtClean="0">
                <a:latin typeface="Century Gothic"/>
                <a:cs typeface="Century Gothic"/>
              </a:rPr>
              <a:t>, además de continuar con la actualización de la pagina de Facebook. Estas herramientas serán claves para la interacción la población de servidores judiciales de la Seccional Villavicencio, y el aprovechamiento de la tecnología como herramienta virtual de prevención y promoción de la violencia y acoso laboral ene l trabajo. </a:t>
            </a:r>
          </a:p>
          <a:p>
            <a:pPr marR="483870" algn="just">
              <a:lnSpc>
                <a:spcPct val="100000"/>
              </a:lnSpc>
            </a:pPr>
            <a:endParaRPr lang="es-CO" sz="1200" spc="85" dirty="0">
              <a:solidFill>
                <a:schemeClr val="bg1">
                  <a:lumMod val="50000"/>
                </a:schemeClr>
              </a:solidFill>
              <a:latin typeface="Century Gothic"/>
              <a:cs typeface="Century Gothic"/>
            </a:endParaRPr>
          </a:p>
          <a:p>
            <a:pPr marR="483870" algn="just">
              <a:lnSpc>
                <a:spcPct val="100000"/>
              </a:lnSpc>
            </a:pPr>
            <a:endParaRPr lang="es-CO" sz="1200" spc="85" dirty="0">
              <a:solidFill>
                <a:schemeClr val="bg1">
                  <a:lumMod val="50000"/>
                </a:schemeClr>
              </a:solidFill>
              <a:latin typeface="Century Gothic"/>
              <a:cs typeface="Century Gothic"/>
            </a:endParaRPr>
          </a:p>
        </p:txBody>
      </p:sp>
      <p:sp>
        <p:nvSpPr>
          <p:cNvPr id="2" name="Rectángulo 1"/>
          <p:cNvSpPr/>
          <p:nvPr/>
        </p:nvSpPr>
        <p:spPr>
          <a:xfrm>
            <a:off x="380144" y="0"/>
            <a:ext cx="8373438" cy="153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Century Gothic" panose="020B0502020202020204" pitchFamily="34" charset="0"/>
              </a:rPr>
              <a:t>LOGROS</a:t>
            </a:r>
            <a:endParaRPr lang="es-CO" sz="2400" b="1" dirty="0">
              <a:latin typeface="Century Gothic" panose="020B0502020202020204" pitchFamily="34" charset="0"/>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8" y="4555594"/>
            <a:ext cx="1828800" cy="594256"/>
          </a:xfrm>
          <a:prstGeom prst="rect">
            <a:avLst/>
          </a:prstGeom>
        </p:spPr>
      </p:pic>
      <p:grpSp>
        <p:nvGrpSpPr>
          <p:cNvPr id="7" name="28 Grupo"/>
          <p:cNvGrpSpPr/>
          <p:nvPr/>
        </p:nvGrpSpPr>
        <p:grpSpPr>
          <a:xfrm>
            <a:off x="2731214" y="352030"/>
            <a:ext cx="864741" cy="757579"/>
            <a:chOff x="152400" y="1407115"/>
            <a:chExt cx="634932" cy="634410"/>
          </a:xfrm>
        </p:grpSpPr>
        <p:sp>
          <p:nvSpPr>
            <p:cNvPr id="8" name="object 15">
              <a:extLst>
                <a:ext uri="{FF2B5EF4-FFF2-40B4-BE49-F238E27FC236}">
                  <a16:creationId xmlns="" xmlns:a16="http://schemas.microsoft.com/office/drawing/2014/main" id="{7BBC03F3-72FF-4E70-B95C-C9F67A9AEB99}"/>
                </a:ext>
              </a:extLst>
            </p:cNvPr>
            <p:cNvSpPr/>
            <p:nvPr/>
          </p:nvSpPr>
          <p:spPr>
            <a:xfrm>
              <a:off x="296146" y="1506874"/>
              <a:ext cx="327660" cy="222885"/>
            </a:xfrm>
            <a:custGeom>
              <a:avLst/>
              <a:gdLst/>
              <a:ahLst/>
              <a:cxnLst/>
              <a:rect l="l" t="t" r="r" b="b"/>
              <a:pathLst>
                <a:path w="327659" h="222885">
                  <a:moveTo>
                    <a:pt x="4673" y="198107"/>
                  </a:moveTo>
                  <a:lnTo>
                    <a:pt x="1181" y="200926"/>
                  </a:lnTo>
                  <a:lnTo>
                    <a:pt x="0" y="208851"/>
                  </a:lnTo>
                  <a:lnTo>
                    <a:pt x="2590" y="212585"/>
                  </a:lnTo>
                  <a:lnTo>
                    <a:pt x="46896" y="220224"/>
                  </a:lnTo>
                  <a:lnTo>
                    <a:pt x="83489" y="222389"/>
                  </a:lnTo>
                  <a:lnTo>
                    <a:pt x="143355" y="215316"/>
                  </a:lnTo>
                  <a:lnTo>
                    <a:pt x="163914" y="207187"/>
                  </a:lnTo>
                  <a:lnTo>
                    <a:pt x="78473" y="207187"/>
                  </a:lnTo>
                  <a:lnTo>
                    <a:pt x="108361" y="198747"/>
                  </a:lnTo>
                  <a:lnTo>
                    <a:pt x="23726" y="198747"/>
                  </a:lnTo>
                  <a:lnTo>
                    <a:pt x="8712" y="198412"/>
                  </a:lnTo>
                  <a:lnTo>
                    <a:pt x="4673" y="198107"/>
                  </a:lnTo>
                  <a:close/>
                </a:path>
                <a:path w="327659" h="222885">
                  <a:moveTo>
                    <a:pt x="288163" y="74396"/>
                  </a:moveTo>
                  <a:lnTo>
                    <a:pt x="284213" y="75399"/>
                  </a:lnTo>
                  <a:lnTo>
                    <a:pt x="282524" y="76669"/>
                  </a:lnTo>
                  <a:lnTo>
                    <a:pt x="281482" y="78422"/>
                  </a:lnTo>
                  <a:lnTo>
                    <a:pt x="255157" y="118641"/>
                  </a:lnTo>
                  <a:lnTo>
                    <a:pt x="223748" y="154321"/>
                  </a:lnTo>
                  <a:lnTo>
                    <a:pt x="185201" y="182769"/>
                  </a:lnTo>
                  <a:lnTo>
                    <a:pt x="137460" y="201289"/>
                  </a:lnTo>
                  <a:lnTo>
                    <a:pt x="78473" y="207187"/>
                  </a:lnTo>
                  <a:lnTo>
                    <a:pt x="163914" y="207187"/>
                  </a:lnTo>
                  <a:lnTo>
                    <a:pt x="192251" y="195983"/>
                  </a:lnTo>
                  <a:lnTo>
                    <a:pt x="231933" y="167223"/>
                  </a:lnTo>
                  <a:lnTo>
                    <a:pt x="264156" y="131868"/>
                  </a:lnTo>
                  <a:lnTo>
                    <a:pt x="290677" y="92748"/>
                  </a:lnTo>
                  <a:lnTo>
                    <a:pt x="325418" y="92748"/>
                  </a:lnTo>
                  <a:lnTo>
                    <a:pt x="324252" y="85852"/>
                  </a:lnTo>
                  <a:lnTo>
                    <a:pt x="308800" y="85852"/>
                  </a:lnTo>
                  <a:lnTo>
                    <a:pt x="291973" y="75755"/>
                  </a:lnTo>
                  <a:lnTo>
                    <a:pt x="290258" y="74701"/>
                  </a:lnTo>
                  <a:lnTo>
                    <a:pt x="288163" y="74396"/>
                  </a:lnTo>
                  <a:close/>
                </a:path>
                <a:path w="327659" h="222885">
                  <a:moveTo>
                    <a:pt x="302501" y="0"/>
                  </a:moveTo>
                  <a:lnTo>
                    <a:pt x="214414" y="37376"/>
                  </a:lnTo>
                  <a:lnTo>
                    <a:pt x="212598" y="40043"/>
                  </a:lnTo>
                  <a:lnTo>
                    <a:pt x="212445" y="46012"/>
                  </a:lnTo>
                  <a:lnTo>
                    <a:pt x="214096" y="48768"/>
                  </a:lnTo>
                  <a:lnTo>
                    <a:pt x="241871" y="62306"/>
                  </a:lnTo>
                  <a:lnTo>
                    <a:pt x="201843" y="123586"/>
                  </a:lnTo>
                  <a:lnTo>
                    <a:pt x="153211" y="163198"/>
                  </a:lnTo>
                  <a:lnTo>
                    <a:pt x="102779" y="185813"/>
                  </a:lnTo>
                  <a:lnTo>
                    <a:pt x="57349" y="196105"/>
                  </a:lnTo>
                  <a:lnTo>
                    <a:pt x="23726" y="198747"/>
                  </a:lnTo>
                  <a:lnTo>
                    <a:pt x="108361" y="198747"/>
                  </a:lnTo>
                  <a:lnTo>
                    <a:pt x="155459" y="178710"/>
                  </a:lnTo>
                  <a:lnTo>
                    <a:pt x="194432" y="151503"/>
                  </a:lnTo>
                  <a:lnTo>
                    <a:pt x="229849" y="113112"/>
                  </a:lnTo>
                  <a:lnTo>
                    <a:pt x="258800" y="61633"/>
                  </a:lnTo>
                  <a:lnTo>
                    <a:pt x="260375" y="57899"/>
                  </a:lnTo>
                  <a:lnTo>
                    <a:pt x="258762" y="53606"/>
                  </a:lnTo>
                  <a:lnTo>
                    <a:pt x="238506" y="43713"/>
                  </a:lnTo>
                  <a:lnTo>
                    <a:pt x="297434" y="18707"/>
                  </a:lnTo>
                  <a:lnTo>
                    <a:pt x="312896" y="18707"/>
                  </a:lnTo>
                  <a:lnTo>
                    <a:pt x="310857" y="6654"/>
                  </a:lnTo>
                  <a:lnTo>
                    <a:pt x="310451" y="4368"/>
                  </a:lnTo>
                  <a:lnTo>
                    <a:pt x="309054" y="2362"/>
                  </a:lnTo>
                  <a:lnTo>
                    <a:pt x="304965" y="127"/>
                  </a:lnTo>
                  <a:lnTo>
                    <a:pt x="302501" y="0"/>
                  </a:lnTo>
                  <a:close/>
                </a:path>
                <a:path w="327659" h="222885">
                  <a:moveTo>
                    <a:pt x="325418" y="92748"/>
                  </a:moveTo>
                  <a:lnTo>
                    <a:pt x="290677" y="92748"/>
                  </a:lnTo>
                  <a:lnTo>
                    <a:pt x="317690" y="108953"/>
                  </a:lnTo>
                  <a:lnTo>
                    <a:pt x="320903" y="108851"/>
                  </a:lnTo>
                  <a:lnTo>
                    <a:pt x="325818" y="105498"/>
                  </a:lnTo>
                  <a:lnTo>
                    <a:pt x="327063" y="102552"/>
                  </a:lnTo>
                  <a:lnTo>
                    <a:pt x="325418" y="92748"/>
                  </a:lnTo>
                  <a:close/>
                </a:path>
                <a:path w="327659" h="222885">
                  <a:moveTo>
                    <a:pt x="312896" y="18707"/>
                  </a:moveTo>
                  <a:lnTo>
                    <a:pt x="297434" y="18707"/>
                  </a:lnTo>
                  <a:lnTo>
                    <a:pt x="308800" y="85852"/>
                  </a:lnTo>
                  <a:lnTo>
                    <a:pt x="324252" y="85852"/>
                  </a:lnTo>
                  <a:lnTo>
                    <a:pt x="312896" y="18707"/>
                  </a:lnTo>
                  <a:close/>
                </a:path>
              </a:pathLst>
            </a:custGeom>
            <a:solidFill>
              <a:srgbClr val="EB7404"/>
            </a:solidFill>
          </p:spPr>
          <p:txBody>
            <a:bodyPr wrap="square" lIns="0" tIns="0" rIns="0" bIns="0" rtlCol="0"/>
            <a:lstStyle/>
            <a:p>
              <a:endParaRPr/>
            </a:p>
          </p:txBody>
        </p:sp>
        <p:sp>
          <p:nvSpPr>
            <p:cNvPr id="9" name="object 16">
              <a:extLst>
                <a:ext uri="{FF2B5EF4-FFF2-40B4-BE49-F238E27FC236}">
                  <a16:creationId xmlns="" xmlns:a16="http://schemas.microsoft.com/office/drawing/2014/main" id="{D4371548-4E2E-4ACB-AC34-7DC86FC968B5}"/>
                </a:ext>
              </a:extLst>
            </p:cNvPr>
            <p:cNvSpPr/>
            <p:nvPr/>
          </p:nvSpPr>
          <p:spPr>
            <a:xfrm>
              <a:off x="303090" y="1802455"/>
              <a:ext cx="88315" cy="122694"/>
            </a:xfrm>
            <a:prstGeom prst="rect">
              <a:avLst/>
            </a:prstGeom>
            <a:blipFill>
              <a:blip r:embed="rId4" cstate="print"/>
              <a:stretch>
                <a:fillRect/>
              </a:stretch>
            </a:blipFill>
          </p:spPr>
          <p:txBody>
            <a:bodyPr wrap="square" lIns="0" tIns="0" rIns="0" bIns="0" rtlCol="0"/>
            <a:lstStyle/>
            <a:p>
              <a:endParaRPr/>
            </a:p>
          </p:txBody>
        </p:sp>
        <p:sp>
          <p:nvSpPr>
            <p:cNvPr id="10" name="object 17">
              <a:extLst>
                <a:ext uri="{FF2B5EF4-FFF2-40B4-BE49-F238E27FC236}">
                  <a16:creationId xmlns="" xmlns:a16="http://schemas.microsoft.com/office/drawing/2014/main" id="{97251B0F-83B4-4259-985C-57B0AD89A9D5}"/>
                </a:ext>
              </a:extLst>
            </p:cNvPr>
            <p:cNvSpPr/>
            <p:nvPr/>
          </p:nvSpPr>
          <p:spPr>
            <a:xfrm>
              <a:off x="411487" y="1748747"/>
              <a:ext cx="88303" cy="176403"/>
            </a:xfrm>
            <a:prstGeom prst="rect">
              <a:avLst/>
            </a:prstGeom>
            <a:blipFill>
              <a:blip r:embed="rId5" cstate="print"/>
              <a:stretch>
                <a:fillRect/>
              </a:stretch>
            </a:blipFill>
          </p:spPr>
          <p:txBody>
            <a:bodyPr wrap="square" lIns="0" tIns="0" rIns="0" bIns="0" rtlCol="0"/>
            <a:lstStyle/>
            <a:p>
              <a:endParaRPr/>
            </a:p>
          </p:txBody>
        </p:sp>
        <p:sp>
          <p:nvSpPr>
            <p:cNvPr id="11" name="object 18">
              <a:extLst>
                <a:ext uri="{FF2B5EF4-FFF2-40B4-BE49-F238E27FC236}">
                  <a16:creationId xmlns="" xmlns:a16="http://schemas.microsoft.com/office/drawing/2014/main" id="{FEF032CD-5092-46F2-BECB-DCFCFA424863}"/>
                </a:ext>
              </a:extLst>
            </p:cNvPr>
            <p:cNvSpPr/>
            <p:nvPr/>
          </p:nvSpPr>
          <p:spPr>
            <a:xfrm>
              <a:off x="530575" y="1684290"/>
              <a:ext cx="88315" cy="240855"/>
            </a:xfrm>
            <a:prstGeom prst="rect">
              <a:avLst/>
            </a:prstGeom>
            <a:blipFill>
              <a:blip r:embed="rId6" cstate="print"/>
              <a:stretch>
                <a:fillRect/>
              </a:stretch>
            </a:blipFill>
          </p:spPr>
          <p:txBody>
            <a:bodyPr wrap="square" lIns="0" tIns="0" rIns="0" bIns="0" rtlCol="0"/>
            <a:lstStyle/>
            <a:p>
              <a:endParaRPr/>
            </a:p>
          </p:txBody>
        </p:sp>
        <p:sp>
          <p:nvSpPr>
            <p:cNvPr id="12" name="object 19">
              <a:extLst>
                <a:ext uri="{FF2B5EF4-FFF2-40B4-BE49-F238E27FC236}">
                  <a16:creationId xmlns="" xmlns:a16="http://schemas.microsoft.com/office/drawing/2014/main" id="{8B41CA3A-0283-44BD-B202-B5DDCE72DECB}"/>
                </a:ext>
              </a:extLst>
            </p:cNvPr>
            <p:cNvSpPr/>
            <p:nvPr/>
          </p:nvSpPr>
          <p:spPr>
            <a:xfrm>
              <a:off x="185576" y="1755775"/>
              <a:ext cx="295910" cy="285750"/>
            </a:xfrm>
            <a:custGeom>
              <a:avLst/>
              <a:gdLst/>
              <a:ahLst/>
              <a:cxnLst/>
              <a:rect l="l" t="t" r="r" b="b"/>
              <a:pathLst>
                <a:path w="295909" h="285750">
                  <a:moveTo>
                    <a:pt x="14681" y="0"/>
                  </a:moveTo>
                  <a:lnTo>
                    <a:pt x="3314" y="1727"/>
                  </a:lnTo>
                  <a:lnTo>
                    <a:pt x="0" y="6553"/>
                  </a:lnTo>
                  <a:lnTo>
                    <a:pt x="990" y="12941"/>
                  </a:lnTo>
                  <a:lnTo>
                    <a:pt x="12158" y="59710"/>
                  </a:lnTo>
                  <a:lnTo>
                    <a:pt x="31318" y="103746"/>
                  </a:lnTo>
                  <a:lnTo>
                    <a:pt x="58607" y="145472"/>
                  </a:lnTo>
                  <a:lnTo>
                    <a:pt x="90873" y="180838"/>
                  </a:lnTo>
                  <a:lnTo>
                    <a:pt x="128120" y="209812"/>
                  </a:lnTo>
                  <a:lnTo>
                    <a:pt x="170352" y="232363"/>
                  </a:lnTo>
                  <a:lnTo>
                    <a:pt x="217576" y="248462"/>
                  </a:lnTo>
                  <a:lnTo>
                    <a:pt x="246608" y="254393"/>
                  </a:lnTo>
                  <a:lnTo>
                    <a:pt x="246100" y="254787"/>
                  </a:lnTo>
                  <a:lnTo>
                    <a:pt x="245770" y="255130"/>
                  </a:lnTo>
                  <a:lnTo>
                    <a:pt x="238671" y="258698"/>
                  </a:lnTo>
                  <a:lnTo>
                    <a:pt x="231952" y="261988"/>
                  </a:lnTo>
                  <a:lnTo>
                    <a:pt x="219443" y="268414"/>
                  </a:lnTo>
                  <a:lnTo>
                    <a:pt x="217398" y="273850"/>
                  </a:lnTo>
                  <a:lnTo>
                    <a:pt x="222592" y="284149"/>
                  </a:lnTo>
                  <a:lnTo>
                    <a:pt x="228333" y="285635"/>
                  </a:lnTo>
                  <a:lnTo>
                    <a:pt x="294665" y="252298"/>
                  </a:lnTo>
                  <a:lnTo>
                    <a:pt x="295770" y="244982"/>
                  </a:lnTo>
                  <a:lnTo>
                    <a:pt x="286821" y="235978"/>
                  </a:lnTo>
                  <a:lnTo>
                    <a:pt x="258279" y="235978"/>
                  </a:lnTo>
                  <a:lnTo>
                    <a:pt x="254457" y="235470"/>
                  </a:lnTo>
                  <a:lnTo>
                    <a:pt x="199402" y="223111"/>
                  </a:lnTo>
                  <a:lnTo>
                    <a:pt x="156173" y="204165"/>
                  </a:lnTo>
                  <a:lnTo>
                    <a:pt x="117118" y="177684"/>
                  </a:lnTo>
                  <a:lnTo>
                    <a:pt x="82232" y="143751"/>
                  </a:lnTo>
                  <a:lnTo>
                    <a:pt x="41613" y="81403"/>
                  </a:lnTo>
                  <a:lnTo>
                    <a:pt x="20205" y="10045"/>
                  </a:lnTo>
                  <a:lnTo>
                    <a:pt x="19215" y="3759"/>
                  </a:lnTo>
                  <a:lnTo>
                    <a:pt x="14681" y="0"/>
                  </a:lnTo>
                  <a:close/>
                </a:path>
                <a:path w="295909" h="285750">
                  <a:moveTo>
                    <a:pt x="245186" y="194271"/>
                  </a:moveTo>
                  <a:lnTo>
                    <a:pt x="239166" y="194513"/>
                  </a:lnTo>
                  <a:lnTo>
                    <a:pt x="231927" y="201942"/>
                  </a:lnTo>
                  <a:lnTo>
                    <a:pt x="231965" y="208013"/>
                  </a:lnTo>
                  <a:lnTo>
                    <a:pt x="237451" y="213931"/>
                  </a:lnTo>
                  <a:lnTo>
                    <a:pt x="258927" y="235013"/>
                  </a:lnTo>
                  <a:lnTo>
                    <a:pt x="258279" y="235978"/>
                  </a:lnTo>
                  <a:lnTo>
                    <a:pt x="286821" y="235978"/>
                  </a:lnTo>
                  <a:lnTo>
                    <a:pt x="280911" y="230098"/>
                  </a:lnTo>
                  <a:lnTo>
                    <a:pt x="256057" y="205041"/>
                  </a:lnTo>
                  <a:lnTo>
                    <a:pt x="245186" y="194271"/>
                  </a:lnTo>
                  <a:close/>
                </a:path>
              </a:pathLst>
            </a:custGeom>
            <a:solidFill>
              <a:srgbClr val="EB7404"/>
            </a:solidFill>
          </p:spPr>
          <p:txBody>
            <a:bodyPr wrap="square" lIns="0" tIns="0" rIns="0" bIns="0" rtlCol="0"/>
            <a:lstStyle/>
            <a:p>
              <a:endParaRPr/>
            </a:p>
          </p:txBody>
        </p:sp>
        <p:sp>
          <p:nvSpPr>
            <p:cNvPr id="13" name="object 20">
              <a:extLst>
                <a:ext uri="{FF2B5EF4-FFF2-40B4-BE49-F238E27FC236}">
                  <a16:creationId xmlns="" xmlns:a16="http://schemas.microsoft.com/office/drawing/2014/main" id="{CD41A0FF-AA68-4714-BE13-91F49B63F679}"/>
                </a:ext>
              </a:extLst>
            </p:cNvPr>
            <p:cNvSpPr/>
            <p:nvPr/>
          </p:nvSpPr>
          <p:spPr>
            <a:xfrm>
              <a:off x="457663" y="1407115"/>
              <a:ext cx="296545" cy="288290"/>
            </a:xfrm>
            <a:custGeom>
              <a:avLst/>
              <a:gdLst/>
              <a:ahLst/>
              <a:cxnLst/>
              <a:rect l="l" t="t" r="r" b="b"/>
              <a:pathLst>
                <a:path w="296545" h="288289">
                  <a:moveTo>
                    <a:pt x="115775" y="49999"/>
                  </a:moveTo>
                  <a:lnTo>
                    <a:pt x="36982" y="49999"/>
                  </a:lnTo>
                  <a:lnTo>
                    <a:pt x="43345" y="50901"/>
                  </a:lnTo>
                  <a:lnTo>
                    <a:pt x="48755" y="51536"/>
                  </a:lnTo>
                  <a:lnTo>
                    <a:pt x="54101" y="52451"/>
                  </a:lnTo>
                  <a:lnTo>
                    <a:pt x="101430" y="64736"/>
                  </a:lnTo>
                  <a:lnTo>
                    <a:pt x="144395" y="84596"/>
                  </a:lnTo>
                  <a:lnTo>
                    <a:pt x="183032" y="111935"/>
                  </a:lnTo>
                  <a:lnTo>
                    <a:pt x="217373" y="146659"/>
                  </a:lnTo>
                  <a:lnTo>
                    <a:pt x="247015" y="190239"/>
                  </a:lnTo>
                  <a:lnTo>
                    <a:pt x="267017" y="239001"/>
                  </a:lnTo>
                  <a:lnTo>
                    <a:pt x="276987" y="283489"/>
                  </a:lnTo>
                  <a:lnTo>
                    <a:pt x="279717" y="286854"/>
                  </a:lnTo>
                  <a:lnTo>
                    <a:pt x="291846" y="287909"/>
                  </a:lnTo>
                  <a:lnTo>
                    <a:pt x="296240" y="282638"/>
                  </a:lnTo>
                  <a:lnTo>
                    <a:pt x="295021" y="274599"/>
                  </a:lnTo>
                  <a:lnTo>
                    <a:pt x="285705" y="233310"/>
                  </a:lnTo>
                  <a:lnTo>
                    <a:pt x="267615" y="188100"/>
                  </a:lnTo>
                  <a:lnTo>
                    <a:pt x="229985" y="131416"/>
                  </a:lnTo>
                  <a:lnTo>
                    <a:pt x="175156" y="81413"/>
                  </a:lnTo>
                  <a:lnTo>
                    <a:pt x="141738" y="61136"/>
                  </a:lnTo>
                  <a:lnTo>
                    <a:pt x="115775" y="49999"/>
                  </a:lnTo>
                  <a:close/>
                </a:path>
                <a:path w="296545" h="288289">
                  <a:moveTo>
                    <a:pt x="63703" y="0"/>
                  </a:moveTo>
                  <a:lnTo>
                    <a:pt x="1015" y="34226"/>
                  </a:lnTo>
                  <a:lnTo>
                    <a:pt x="0" y="41021"/>
                  </a:lnTo>
                  <a:lnTo>
                    <a:pt x="11139" y="52451"/>
                  </a:lnTo>
                  <a:lnTo>
                    <a:pt x="16509" y="57594"/>
                  </a:lnTo>
                  <a:lnTo>
                    <a:pt x="37576" y="78483"/>
                  </a:lnTo>
                  <a:lnTo>
                    <a:pt x="42875" y="83642"/>
                  </a:lnTo>
                  <a:lnTo>
                    <a:pt x="46608" y="87236"/>
                  </a:lnTo>
                  <a:lnTo>
                    <a:pt x="52057" y="87223"/>
                  </a:lnTo>
                  <a:lnTo>
                    <a:pt x="59689" y="80518"/>
                  </a:lnTo>
                  <a:lnTo>
                    <a:pt x="60299" y="74993"/>
                  </a:lnTo>
                  <a:lnTo>
                    <a:pt x="56349" y="69659"/>
                  </a:lnTo>
                  <a:lnTo>
                    <a:pt x="55333" y="68719"/>
                  </a:lnTo>
                  <a:lnTo>
                    <a:pt x="54381" y="67729"/>
                  </a:lnTo>
                  <a:lnTo>
                    <a:pt x="36982" y="49999"/>
                  </a:lnTo>
                  <a:lnTo>
                    <a:pt x="115775" y="49999"/>
                  </a:lnTo>
                  <a:lnTo>
                    <a:pt x="105805" y="45723"/>
                  </a:lnTo>
                  <a:lnTo>
                    <a:pt x="67360" y="35217"/>
                  </a:lnTo>
                  <a:lnTo>
                    <a:pt x="60794" y="33896"/>
                  </a:lnTo>
                  <a:lnTo>
                    <a:pt x="54178" y="32867"/>
                  </a:lnTo>
                  <a:lnTo>
                    <a:pt x="46697" y="31559"/>
                  </a:lnTo>
                  <a:lnTo>
                    <a:pt x="48767" y="30327"/>
                  </a:lnTo>
                  <a:lnTo>
                    <a:pt x="50088" y="29502"/>
                  </a:lnTo>
                  <a:lnTo>
                    <a:pt x="57035" y="25692"/>
                  </a:lnTo>
                  <a:lnTo>
                    <a:pt x="62712" y="22809"/>
                  </a:lnTo>
                  <a:lnTo>
                    <a:pt x="70129" y="18402"/>
                  </a:lnTo>
                  <a:lnTo>
                    <a:pt x="72047" y="16687"/>
                  </a:lnTo>
                  <a:lnTo>
                    <a:pt x="75361" y="11099"/>
                  </a:lnTo>
                  <a:lnTo>
                    <a:pt x="74294" y="6426"/>
                  </a:lnTo>
                  <a:lnTo>
                    <a:pt x="67945" y="444"/>
                  </a:lnTo>
                  <a:lnTo>
                    <a:pt x="63703" y="0"/>
                  </a:lnTo>
                  <a:close/>
                </a:path>
              </a:pathLst>
            </a:custGeom>
            <a:solidFill>
              <a:srgbClr val="EB7404"/>
            </a:solidFill>
          </p:spPr>
          <p:txBody>
            <a:bodyPr wrap="square" lIns="0" tIns="0" rIns="0" bIns="0" rtlCol="0"/>
            <a:lstStyle/>
            <a:p>
              <a:endParaRPr/>
            </a:p>
          </p:txBody>
        </p:sp>
        <p:sp>
          <p:nvSpPr>
            <p:cNvPr id="14" name="object 21">
              <a:extLst>
                <a:ext uri="{FF2B5EF4-FFF2-40B4-BE49-F238E27FC236}">
                  <a16:creationId xmlns="" xmlns:a16="http://schemas.microsoft.com/office/drawing/2014/main" id="{F0A9074B-CBC1-468A-912E-DFC3225547BE}"/>
                </a:ext>
              </a:extLst>
            </p:cNvPr>
            <p:cNvSpPr/>
            <p:nvPr/>
          </p:nvSpPr>
          <p:spPr>
            <a:xfrm>
              <a:off x="497137" y="1713194"/>
              <a:ext cx="290195" cy="296545"/>
            </a:xfrm>
            <a:custGeom>
              <a:avLst/>
              <a:gdLst/>
              <a:ahLst/>
              <a:cxnLst/>
              <a:rect l="l" t="t" r="r" b="b"/>
              <a:pathLst>
                <a:path w="290195" h="296544">
                  <a:moveTo>
                    <a:pt x="279257" y="36702"/>
                  </a:moveTo>
                  <a:lnTo>
                    <a:pt x="237147" y="36702"/>
                  </a:lnTo>
                  <a:lnTo>
                    <a:pt x="237947" y="37122"/>
                  </a:lnTo>
                  <a:lnTo>
                    <a:pt x="237848" y="39852"/>
                  </a:lnTo>
                  <a:lnTo>
                    <a:pt x="228343" y="87425"/>
                  </a:lnTo>
                  <a:lnTo>
                    <a:pt x="205809" y="140982"/>
                  </a:lnTo>
                  <a:lnTo>
                    <a:pt x="182486" y="176415"/>
                  </a:lnTo>
                  <a:lnTo>
                    <a:pt x="140411" y="219649"/>
                  </a:lnTo>
                  <a:lnTo>
                    <a:pt x="89725" y="252387"/>
                  </a:lnTo>
                  <a:lnTo>
                    <a:pt x="49949" y="268136"/>
                  </a:lnTo>
                  <a:lnTo>
                    <a:pt x="8267" y="277723"/>
                  </a:lnTo>
                  <a:lnTo>
                    <a:pt x="3289" y="278549"/>
                  </a:lnTo>
                  <a:lnTo>
                    <a:pt x="0" y="282816"/>
                  </a:lnTo>
                  <a:lnTo>
                    <a:pt x="685" y="292569"/>
                  </a:lnTo>
                  <a:lnTo>
                    <a:pt x="4813" y="296506"/>
                  </a:lnTo>
                  <a:lnTo>
                    <a:pt x="12585" y="296392"/>
                  </a:lnTo>
                  <a:lnTo>
                    <a:pt x="64562" y="283853"/>
                  </a:lnTo>
                  <a:lnTo>
                    <a:pt x="107365" y="265266"/>
                  </a:lnTo>
                  <a:lnTo>
                    <a:pt x="146407" y="239737"/>
                  </a:lnTo>
                  <a:lnTo>
                    <a:pt x="181648" y="207263"/>
                  </a:lnTo>
                  <a:lnTo>
                    <a:pt x="207877" y="174693"/>
                  </a:lnTo>
                  <a:lnTo>
                    <a:pt x="228723" y="139396"/>
                  </a:lnTo>
                  <a:lnTo>
                    <a:pt x="244202" y="101416"/>
                  </a:lnTo>
                  <a:lnTo>
                    <a:pt x="254330" y="60794"/>
                  </a:lnTo>
                  <a:lnTo>
                    <a:pt x="256399" y="47218"/>
                  </a:lnTo>
                  <a:lnTo>
                    <a:pt x="257517" y="39852"/>
                  </a:lnTo>
                  <a:lnTo>
                    <a:pt x="281521" y="39852"/>
                  </a:lnTo>
                  <a:lnTo>
                    <a:pt x="279257" y="36702"/>
                  </a:lnTo>
                  <a:close/>
                </a:path>
                <a:path w="290195" h="296544">
                  <a:moveTo>
                    <a:pt x="281521" y="39852"/>
                  </a:moveTo>
                  <a:lnTo>
                    <a:pt x="257517" y="39852"/>
                  </a:lnTo>
                  <a:lnTo>
                    <a:pt x="266268" y="51955"/>
                  </a:lnTo>
                  <a:lnTo>
                    <a:pt x="274307" y="62966"/>
                  </a:lnTo>
                  <a:lnTo>
                    <a:pt x="279958" y="64236"/>
                  </a:lnTo>
                  <a:lnTo>
                    <a:pt x="289293" y="57607"/>
                  </a:lnTo>
                  <a:lnTo>
                    <a:pt x="289928" y="51600"/>
                  </a:lnTo>
                  <a:lnTo>
                    <a:pt x="281521" y="39852"/>
                  </a:lnTo>
                  <a:close/>
                </a:path>
                <a:path w="290195" h="296544">
                  <a:moveTo>
                    <a:pt x="246811" y="0"/>
                  </a:moveTo>
                  <a:lnTo>
                    <a:pt x="214192" y="32513"/>
                  </a:lnTo>
                  <a:lnTo>
                    <a:pt x="202018" y="53632"/>
                  </a:lnTo>
                  <a:lnTo>
                    <a:pt x="204431" y="56451"/>
                  </a:lnTo>
                  <a:lnTo>
                    <a:pt x="211772" y="59347"/>
                  </a:lnTo>
                  <a:lnTo>
                    <a:pt x="215366" y="58750"/>
                  </a:lnTo>
                  <a:lnTo>
                    <a:pt x="237147" y="36702"/>
                  </a:lnTo>
                  <a:lnTo>
                    <a:pt x="279257" y="36702"/>
                  </a:lnTo>
                  <a:lnTo>
                    <a:pt x="266065" y="18351"/>
                  </a:lnTo>
                  <a:lnTo>
                    <a:pt x="261759" y="12217"/>
                  </a:lnTo>
                  <a:lnTo>
                    <a:pt x="253352" y="1028"/>
                  </a:lnTo>
                  <a:lnTo>
                    <a:pt x="246811" y="0"/>
                  </a:lnTo>
                  <a:close/>
                </a:path>
              </a:pathLst>
            </a:custGeom>
            <a:solidFill>
              <a:srgbClr val="EB7404"/>
            </a:solidFill>
          </p:spPr>
          <p:txBody>
            <a:bodyPr wrap="square" lIns="0" tIns="0" rIns="0" bIns="0" rtlCol="0"/>
            <a:lstStyle/>
            <a:p>
              <a:endParaRPr/>
            </a:p>
          </p:txBody>
        </p:sp>
        <p:sp>
          <p:nvSpPr>
            <p:cNvPr id="15" name="object 22">
              <a:extLst>
                <a:ext uri="{FF2B5EF4-FFF2-40B4-BE49-F238E27FC236}">
                  <a16:creationId xmlns="" xmlns:a16="http://schemas.microsoft.com/office/drawing/2014/main" id="{E1F9C430-F17A-470C-9A7C-EF8E99CC7C35}"/>
                </a:ext>
              </a:extLst>
            </p:cNvPr>
            <p:cNvSpPr/>
            <p:nvPr/>
          </p:nvSpPr>
          <p:spPr>
            <a:xfrm>
              <a:off x="152400" y="1439089"/>
              <a:ext cx="281940" cy="297180"/>
            </a:xfrm>
            <a:custGeom>
              <a:avLst/>
              <a:gdLst/>
              <a:ahLst/>
              <a:cxnLst/>
              <a:rect l="l" t="t" r="r" b="b"/>
              <a:pathLst>
                <a:path w="281940" h="297180">
                  <a:moveTo>
                    <a:pt x="12649" y="231165"/>
                  </a:moveTo>
                  <a:lnTo>
                    <a:pt x="2044" y="234657"/>
                  </a:lnTo>
                  <a:lnTo>
                    <a:pt x="0" y="240855"/>
                  </a:lnTo>
                  <a:lnTo>
                    <a:pt x="10967" y="257937"/>
                  </a:lnTo>
                  <a:lnTo>
                    <a:pt x="18049" y="268841"/>
                  </a:lnTo>
                  <a:lnTo>
                    <a:pt x="25175" y="279718"/>
                  </a:lnTo>
                  <a:lnTo>
                    <a:pt x="35928" y="296011"/>
                  </a:lnTo>
                  <a:lnTo>
                    <a:pt x="42786" y="296583"/>
                  </a:lnTo>
                  <a:lnTo>
                    <a:pt x="51003" y="288759"/>
                  </a:lnTo>
                  <a:lnTo>
                    <a:pt x="54292" y="285343"/>
                  </a:lnTo>
                  <a:lnTo>
                    <a:pt x="79602" y="259841"/>
                  </a:lnTo>
                  <a:lnTo>
                    <a:pt x="52031" y="259841"/>
                  </a:lnTo>
                  <a:lnTo>
                    <a:pt x="51244" y="259448"/>
                  </a:lnTo>
                  <a:lnTo>
                    <a:pt x="51900" y="254876"/>
                  </a:lnTo>
                  <a:lnTo>
                    <a:pt x="32105" y="254876"/>
                  </a:lnTo>
                  <a:lnTo>
                    <a:pt x="30441" y="252552"/>
                  </a:lnTo>
                  <a:lnTo>
                    <a:pt x="26149" y="246329"/>
                  </a:lnTo>
                  <a:lnTo>
                    <a:pt x="22665" y="240855"/>
                  </a:lnTo>
                  <a:lnTo>
                    <a:pt x="16370" y="232625"/>
                  </a:lnTo>
                  <a:lnTo>
                    <a:pt x="12649" y="231165"/>
                  </a:lnTo>
                  <a:close/>
                </a:path>
                <a:path w="281940" h="297180">
                  <a:moveTo>
                    <a:pt x="77254" y="235165"/>
                  </a:moveTo>
                  <a:lnTo>
                    <a:pt x="71691" y="240144"/>
                  </a:lnTo>
                  <a:lnTo>
                    <a:pt x="70637" y="241388"/>
                  </a:lnTo>
                  <a:lnTo>
                    <a:pt x="52031" y="259841"/>
                  </a:lnTo>
                  <a:lnTo>
                    <a:pt x="79602" y="259841"/>
                  </a:lnTo>
                  <a:lnTo>
                    <a:pt x="90385" y="248945"/>
                  </a:lnTo>
                  <a:lnTo>
                    <a:pt x="90576" y="243065"/>
                  </a:lnTo>
                  <a:lnTo>
                    <a:pt x="83388" y="235242"/>
                  </a:lnTo>
                  <a:lnTo>
                    <a:pt x="77254" y="235165"/>
                  </a:lnTo>
                  <a:close/>
                </a:path>
                <a:path w="281940" h="297180">
                  <a:moveTo>
                    <a:pt x="277431" y="0"/>
                  </a:moveTo>
                  <a:lnTo>
                    <a:pt x="225617" y="12550"/>
                  </a:lnTo>
                  <a:lnTo>
                    <a:pt x="186715" y="28809"/>
                  </a:lnTo>
                  <a:lnTo>
                    <a:pt x="150737" y="50746"/>
                  </a:lnTo>
                  <a:lnTo>
                    <a:pt x="117754" y="78473"/>
                  </a:lnTo>
                  <a:lnTo>
                    <a:pt x="88871" y="111070"/>
                  </a:lnTo>
                  <a:lnTo>
                    <a:pt x="65778" y="146848"/>
                  </a:lnTo>
                  <a:lnTo>
                    <a:pt x="48397" y="185738"/>
                  </a:lnTo>
                  <a:lnTo>
                    <a:pt x="36652" y="227672"/>
                  </a:lnTo>
                  <a:lnTo>
                    <a:pt x="32105" y="254876"/>
                  </a:lnTo>
                  <a:lnTo>
                    <a:pt x="51900" y="254876"/>
                  </a:lnTo>
                  <a:lnTo>
                    <a:pt x="52224" y="252552"/>
                  </a:lnTo>
                  <a:lnTo>
                    <a:pt x="52933" y="246113"/>
                  </a:lnTo>
                  <a:lnTo>
                    <a:pt x="54127" y="239509"/>
                  </a:lnTo>
                  <a:lnTo>
                    <a:pt x="68070" y="188454"/>
                  </a:lnTo>
                  <a:lnTo>
                    <a:pt x="90547" y="142692"/>
                  </a:lnTo>
                  <a:lnTo>
                    <a:pt x="121592" y="102276"/>
                  </a:lnTo>
                  <a:lnTo>
                    <a:pt x="161239" y="67259"/>
                  </a:lnTo>
                  <a:lnTo>
                    <a:pt x="213898" y="37555"/>
                  </a:lnTo>
                  <a:lnTo>
                    <a:pt x="272034" y="20700"/>
                  </a:lnTo>
                  <a:lnTo>
                    <a:pt x="276682" y="19875"/>
                  </a:lnTo>
                  <a:lnTo>
                    <a:pt x="279514" y="17335"/>
                  </a:lnTo>
                  <a:lnTo>
                    <a:pt x="281660" y="7467"/>
                  </a:lnTo>
                  <a:lnTo>
                    <a:pt x="277431" y="0"/>
                  </a:lnTo>
                  <a:close/>
                </a:path>
              </a:pathLst>
            </a:custGeom>
            <a:solidFill>
              <a:srgbClr val="EB7404"/>
            </a:solidFill>
          </p:spPr>
          <p:txBody>
            <a:bodyPr wrap="square" lIns="0" tIns="0" rIns="0" bIns="0" rtlCol="0"/>
            <a:lstStyle/>
            <a:p>
              <a:endParaRPr/>
            </a:p>
          </p:txBody>
        </p:sp>
      </p:grpSp>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l="9488" t="12569" r="8683" b="13415"/>
          <a:stretch/>
        </p:blipFill>
        <p:spPr>
          <a:xfrm>
            <a:off x="3574968" y="2906418"/>
            <a:ext cx="2400530" cy="2193588"/>
          </a:xfrm>
          <a:prstGeom prst="rect">
            <a:avLst/>
          </a:prstGeom>
        </p:spPr>
      </p:pic>
      <p:sp>
        <p:nvSpPr>
          <p:cNvPr id="16" name="38 Rectángulo"/>
          <p:cNvSpPr/>
          <p:nvPr/>
        </p:nvSpPr>
        <p:spPr>
          <a:xfrm>
            <a:off x="5879805" y="1656382"/>
            <a:ext cx="3182589" cy="3527782"/>
          </a:xfrm>
          <a:prstGeom prst="rect">
            <a:avLst/>
          </a:prstGeom>
        </p:spPr>
        <p:txBody>
          <a:bodyPr wrap="square" lIns="144000" tIns="0" rIns="0" bIns="0">
            <a:noAutofit/>
          </a:bodyPr>
          <a:lstStyle/>
          <a:p>
            <a:pPr marR="483870" algn="just">
              <a:lnSpc>
                <a:spcPct val="100000"/>
              </a:lnSpc>
            </a:pPr>
            <a:r>
              <a:rPr lang="es-CO" sz="1200" spc="85" dirty="0" smtClean="0">
                <a:latin typeface="Century Gothic" panose="020B0502020202020204" pitchFamily="34" charset="0"/>
                <a:cs typeface="Century Gothic"/>
              </a:rPr>
              <a:t>3. </a:t>
            </a:r>
            <a:r>
              <a:rPr lang="es-CO" sz="1200" spc="85" dirty="0" smtClean="0">
                <a:latin typeface="Century Gothic" panose="020B0502020202020204" pitchFamily="34" charset="0"/>
                <a:cs typeface="Century Gothic"/>
              </a:rPr>
              <a:t>Elaboración, aplicación y tabulación y análisis de la una encuesta </a:t>
            </a:r>
            <a:r>
              <a:rPr lang="es-CO" sz="1200" spc="85" dirty="0" smtClean="0">
                <a:latin typeface="Century Gothic" panose="020B0502020202020204" pitchFamily="34" charset="0"/>
                <a:cs typeface="Century Gothic"/>
              </a:rPr>
              <a:t>de acoso </a:t>
            </a:r>
            <a:r>
              <a:rPr lang="es-CO" sz="1200" spc="85" dirty="0" smtClean="0">
                <a:latin typeface="Century Gothic" panose="020B0502020202020204" pitchFamily="34" charset="0"/>
                <a:cs typeface="Century Gothic"/>
              </a:rPr>
              <a:t>laboral (basada en la Ley 1010), la cual servirá como base para crear los temas y fases </a:t>
            </a:r>
            <a:r>
              <a:rPr lang="es-CO" sz="1200" spc="85" dirty="0" smtClean="0">
                <a:latin typeface="Century Gothic" panose="020B0502020202020204" pitchFamily="34" charset="0"/>
                <a:cs typeface="Century Gothic"/>
              </a:rPr>
              <a:t>de </a:t>
            </a:r>
            <a:r>
              <a:rPr lang="es-CO" sz="1200" spc="85" dirty="0" smtClean="0">
                <a:latin typeface="Century Gothic" panose="020B0502020202020204" pitchFamily="34" charset="0"/>
                <a:cs typeface="Century Gothic"/>
              </a:rPr>
              <a:t>intervención. </a:t>
            </a:r>
          </a:p>
          <a:p>
            <a:pPr marR="483870" algn="just">
              <a:lnSpc>
                <a:spcPct val="100000"/>
              </a:lnSpc>
            </a:pPr>
            <a:endParaRPr lang="es-CO" sz="1200" spc="85" dirty="0" smtClean="0">
              <a:latin typeface="Century Gothic" panose="020B0502020202020204" pitchFamily="34" charset="0"/>
              <a:cs typeface="Century Gothic"/>
            </a:endParaRPr>
          </a:p>
          <a:p>
            <a:pPr marR="483870" algn="just">
              <a:lnSpc>
                <a:spcPct val="100000"/>
              </a:lnSpc>
            </a:pPr>
            <a:r>
              <a:rPr lang="es-CO" sz="1200" spc="85" dirty="0" smtClean="0">
                <a:latin typeface="Century Gothic" panose="020B0502020202020204" pitchFamily="34" charset="0"/>
                <a:cs typeface="Century Gothic"/>
              </a:rPr>
              <a:t>4. </a:t>
            </a:r>
            <a:r>
              <a:rPr lang="es-CO" sz="1200" spc="85" dirty="0" smtClean="0">
                <a:latin typeface="Century Gothic" panose="020B0502020202020204" pitchFamily="34" charset="0"/>
                <a:cs typeface="Century Gothic"/>
              </a:rPr>
              <a:t>Creación del Comic “Te ha Pasado”, con el cual se busca reflejar las cotidianidades de la convivencia laboral que se presentan en los servidores judiciales se la Seccional Villavicencio, los personajes </a:t>
            </a:r>
            <a:r>
              <a:rPr lang="es-CO" sz="1200" spc="85" dirty="0" smtClean="0">
                <a:latin typeface="Century Gothic" panose="020B0502020202020204" pitchFamily="34" charset="0"/>
                <a:cs typeface="Century Gothic"/>
              </a:rPr>
              <a:t>se denominan  El Dr. </a:t>
            </a:r>
            <a:r>
              <a:rPr lang="es-CO" sz="1200" spc="85" dirty="0" err="1" smtClean="0">
                <a:latin typeface="Century Gothic" panose="020B0502020202020204" pitchFamily="34" charset="0"/>
                <a:cs typeface="Century Gothic"/>
              </a:rPr>
              <a:t>Inoportunio</a:t>
            </a:r>
            <a:r>
              <a:rPr lang="es-CO" sz="1200" spc="85" dirty="0">
                <a:latin typeface="Century Gothic" panose="020B0502020202020204" pitchFamily="34" charset="0"/>
                <a:cs typeface="Century Gothic"/>
              </a:rPr>
              <a:t> </a:t>
            </a:r>
            <a:r>
              <a:rPr lang="es-CO" sz="1200" spc="85" dirty="0" smtClean="0">
                <a:latin typeface="Century Gothic" panose="020B0502020202020204" pitchFamily="34" charset="0"/>
                <a:cs typeface="Century Gothic"/>
              </a:rPr>
              <a:t>y Felicia.</a:t>
            </a:r>
          </a:p>
        </p:txBody>
      </p:sp>
      <p:pic>
        <p:nvPicPr>
          <p:cNvPr id="17" name="Imagen 16"/>
          <p:cNvPicPr>
            <a:picLocks noChangeAspect="1"/>
          </p:cNvPicPr>
          <p:nvPr/>
        </p:nvPicPr>
        <p:blipFill rotWithShape="1">
          <a:blip r:embed="rId2"/>
          <a:srcRect l="10081" r="6388"/>
          <a:stretch/>
        </p:blipFill>
        <p:spPr>
          <a:xfrm>
            <a:off x="7708966" y="37288"/>
            <a:ext cx="1047963" cy="1371093"/>
          </a:xfrm>
          <a:prstGeom prst="rect">
            <a:avLst/>
          </a:prstGeom>
          <a:ln>
            <a:noFill/>
          </a:ln>
          <a:effectLst>
            <a:outerShdw blurRad="292100" dist="139700" dir="2700000" algn="tl" rotWithShape="0">
              <a:srgbClr val="333333">
                <a:alpha val="65000"/>
              </a:srgbClr>
            </a:outerShdw>
          </a:effectLst>
        </p:spPr>
      </p:pic>
      <p:sp>
        <p:nvSpPr>
          <p:cNvPr id="18" name="AutoShape 2" descr="blob:https://web.whatsapp.com/2d920b4b-0594-4440-9968-505637ddd6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72498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0081" r="6388"/>
          <a:stretch/>
        </p:blipFill>
        <p:spPr>
          <a:xfrm>
            <a:off x="6317663" y="45240"/>
            <a:ext cx="1092602" cy="1429497"/>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380144" y="0"/>
            <a:ext cx="8373438" cy="153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latin typeface="Century Gothic" panose="020B0502020202020204" pitchFamily="34" charset="0"/>
              </a:rPr>
              <a:t>LOGROS</a:t>
            </a:r>
            <a:endParaRPr lang="es-CO" sz="2400" b="1" dirty="0">
              <a:latin typeface="Century Gothic" panose="020B0502020202020204" pitchFamily="34" charset="0"/>
            </a:endParaRPr>
          </a:p>
        </p:txBody>
      </p:sp>
      <p:grpSp>
        <p:nvGrpSpPr>
          <p:cNvPr id="7" name="28 Grupo"/>
          <p:cNvGrpSpPr/>
          <p:nvPr/>
        </p:nvGrpSpPr>
        <p:grpSpPr>
          <a:xfrm>
            <a:off x="2731214" y="352030"/>
            <a:ext cx="864741" cy="757579"/>
            <a:chOff x="152400" y="1407115"/>
            <a:chExt cx="634932" cy="634410"/>
          </a:xfrm>
        </p:grpSpPr>
        <p:sp>
          <p:nvSpPr>
            <p:cNvPr id="8" name="object 15">
              <a:extLst>
                <a:ext uri="{FF2B5EF4-FFF2-40B4-BE49-F238E27FC236}">
                  <a16:creationId xmlns="" xmlns:a16="http://schemas.microsoft.com/office/drawing/2014/main" id="{7BBC03F3-72FF-4E70-B95C-C9F67A9AEB99}"/>
                </a:ext>
              </a:extLst>
            </p:cNvPr>
            <p:cNvSpPr/>
            <p:nvPr/>
          </p:nvSpPr>
          <p:spPr>
            <a:xfrm>
              <a:off x="296146" y="1506874"/>
              <a:ext cx="327660" cy="222885"/>
            </a:xfrm>
            <a:custGeom>
              <a:avLst/>
              <a:gdLst/>
              <a:ahLst/>
              <a:cxnLst/>
              <a:rect l="l" t="t" r="r" b="b"/>
              <a:pathLst>
                <a:path w="327659" h="222885">
                  <a:moveTo>
                    <a:pt x="4673" y="198107"/>
                  </a:moveTo>
                  <a:lnTo>
                    <a:pt x="1181" y="200926"/>
                  </a:lnTo>
                  <a:lnTo>
                    <a:pt x="0" y="208851"/>
                  </a:lnTo>
                  <a:lnTo>
                    <a:pt x="2590" y="212585"/>
                  </a:lnTo>
                  <a:lnTo>
                    <a:pt x="46896" y="220224"/>
                  </a:lnTo>
                  <a:lnTo>
                    <a:pt x="83489" y="222389"/>
                  </a:lnTo>
                  <a:lnTo>
                    <a:pt x="143355" y="215316"/>
                  </a:lnTo>
                  <a:lnTo>
                    <a:pt x="163914" y="207187"/>
                  </a:lnTo>
                  <a:lnTo>
                    <a:pt x="78473" y="207187"/>
                  </a:lnTo>
                  <a:lnTo>
                    <a:pt x="108361" y="198747"/>
                  </a:lnTo>
                  <a:lnTo>
                    <a:pt x="23726" y="198747"/>
                  </a:lnTo>
                  <a:lnTo>
                    <a:pt x="8712" y="198412"/>
                  </a:lnTo>
                  <a:lnTo>
                    <a:pt x="4673" y="198107"/>
                  </a:lnTo>
                  <a:close/>
                </a:path>
                <a:path w="327659" h="222885">
                  <a:moveTo>
                    <a:pt x="288163" y="74396"/>
                  </a:moveTo>
                  <a:lnTo>
                    <a:pt x="284213" y="75399"/>
                  </a:lnTo>
                  <a:lnTo>
                    <a:pt x="282524" y="76669"/>
                  </a:lnTo>
                  <a:lnTo>
                    <a:pt x="281482" y="78422"/>
                  </a:lnTo>
                  <a:lnTo>
                    <a:pt x="255157" y="118641"/>
                  </a:lnTo>
                  <a:lnTo>
                    <a:pt x="223748" y="154321"/>
                  </a:lnTo>
                  <a:lnTo>
                    <a:pt x="185201" y="182769"/>
                  </a:lnTo>
                  <a:lnTo>
                    <a:pt x="137460" y="201289"/>
                  </a:lnTo>
                  <a:lnTo>
                    <a:pt x="78473" y="207187"/>
                  </a:lnTo>
                  <a:lnTo>
                    <a:pt x="163914" y="207187"/>
                  </a:lnTo>
                  <a:lnTo>
                    <a:pt x="192251" y="195983"/>
                  </a:lnTo>
                  <a:lnTo>
                    <a:pt x="231933" y="167223"/>
                  </a:lnTo>
                  <a:lnTo>
                    <a:pt x="264156" y="131868"/>
                  </a:lnTo>
                  <a:lnTo>
                    <a:pt x="290677" y="92748"/>
                  </a:lnTo>
                  <a:lnTo>
                    <a:pt x="325418" y="92748"/>
                  </a:lnTo>
                  <a:lnTo>
                    <a:pt x="324252" y="85852"/>
                  </a:lnTo>
                  <a:lnTo>
                    <a:pt x="308800" y="85852"/>
                  </a:lnTo>
                  <a:lnTo>
                    <a:pt x="291973" y="75755"/>
                  </a:lnTo>
                  <a:lnTo>
                    <a:pt x="290258" y="74701"/>
                  </a:lnTo>
                  <a:lnTo>
                    <a:pt x="288163" y="74396"/>
                  </a:lnTo>
                  <a:close/>
                </a:path>
                <a:path w="327659" h="222885">
                  <a:moveTo>
                    <a:pt x="302501" y="0"/>
                  </a:moveTo>
                  <a:lnTo>
                    <a:pt x="214414" y="37376"/>
                  </a:lnTo>
                  <a:lnTo>
                    <a:pt x="212598" y="40043"/>
                  </a:lnTo>
                  <a:lnTo>
                    <a:pt x="212445" y="46012"/>
                  </a:lnTo>
                  <a:lnTo>
                    <a:pt x="214096" y="48768"/>
                  </a:lnTo>
                  <a:lnTo>
                    <a:pt x="241871" y="62306"/>
                  </a:lnTo>
                  <a:lnTo>
                    <a:pt x="201843" y="123586"/>
                  </a:lnTo>
                  <a:lnTo>
                    <a:pt x="153211" y="163198"/>
                  </a:lnTo>
                  <a:lnTo>
                    <a:pt x="102779" y="185813"/>
                  </a:lnTo>
                  <a:lnTo>
                    <a:pt x="57349" y="196105"/>
                  </a:lnTo>
                  <a:lnTo>
                    <a:pt x="23726" y="198747"/>
                  </a:lnTo>
                  <a:lnTo>
                    <a:pt x="108361" y="198747"/>
                  </a:lnTo>
                  <a:lnTo>
                    <a:pt x="155459" y="178710"/>
                  </a:lnTo>
                  <a:lnTo>
                    <a:pt x="194432" y="151503"/>
                  </a:lnTo>
                  <a:lnTo>
                    <a:pt x="229849" y="113112"/>
                  </a:lnTo>
                  <a:lnTo>
                    <a:pt x="258800" y="61633"/>
                  </a:lnTo>
                  <a:lnTo>
                    <a:pt x="260375" y="57899"/>
                  </a:lnTo>
                  <a:lnTo>
                    <a:pt x="258762" y="53606"/>
                  </a:lnTo>
                  <a:lnTo>
                    <a:pt x="238506" y="43713"/>
                  </a:lnTo>
                  <a:lnTo>
                    <a:pt x="297434" y="18707"/>
                  </a:lnTo>
                  <a:lnTo>
                    <a:pt x="312896" y="18707"/>
                  </a:lnTo>
                  <a:lnTo>
                    <a:pt x="310857" y="6654"/>
                  </a:lnTo>
                  <a:lnTo>
                    <a:pt x="310451" y="4368"/>
                  </a:lnTo>
                  <a:lnTo>
                    <a:pt x="309054" y="2362"/>
                  </a:lnTo>
                  <a:lnTo>
                    <a:pt x="304965" y="127"/>
                  </a:lnTo>
                  <a:lnTo>
                    <a:pt x="302501" y="0"/>
                  </a:lnTo>
                  <a:close/>
                </a:path>
                <a:path w="327659" h="222885">
                  <a:moveTo>
                    <a:pt x="325418" y="92748"/>
                  </a:moveTo>
                  <a:lnTo>
                    <a:pt x="290677" y="92748"/>
                  </a:lnTo>
                  <a:lnTo>
                    <a:pt x="317690" y="108953"/>
                  </a:lnTo>
                  <a:lnTo>
                    <a:pt x="320903" y="108851"/>
                  </a:lnTo>
                  <a:lnTo>
                    <a:pt x="325818" y="105498"/>
                  </a:lnTo>
                  <a:lnTo>
                    <a:pt x="327063" y="102552"/>
                  </a:lnTo>
                  <a:lnTo>
                    <a:pt x="325418" y="92748"/>
                  </a:lnTo>
                  <a:close/>
                </a:path>
                <a:path w="327659" h="222885">
                  <a:moveTo>
                    <a:pt x="312896" y="18707"/>
                  </a:moveTo>
                  <a:lnTo>
                    <a:pt x="297434" y="18707"/>
                  </a:lnTo>
                  <a:lnTo>
                    <a:pt x="308800" y="85852"/>
                  </a:lnTo>
                  <a:lnTo>
                    <a:pt x="324252" y="85852"/>
                  </a:lnTo>
                  <a:lnTo>
                    <a:pt x="312896" y="18707"/>
                  </a:lnTo>
                  <a:close/>
                </a:path>
              </a:pathLst>
            </a:custGeom>
            <a:solidFill>
              <a:srgbClr val="EB7404"/>
            </a:solidFill>
          </p:spPr>
          <p:txBody>
            <a:bodyPr wrap="square" lIns="0" tIns="0" rIns="0" bIns="0" rtlCol="0"/>
            <a:lstStyle/>
            <a:p>
              <a:endParaRPr/>
            </a:p>
          </p:txBody>
        </p:sp>
        <p:sp>
          <p:nvSpPr>
            <p:cNvPr id="9" name="object 16">
              <a:extLst>
                <a:ext uri="{FF2B5EF4-FFF2-40B4-BE49-F238E27FC236}">
                  <a16:creationId xmlns="" xmlns:a16="http://schemas.microsoft.com/office/drawing/2014/main" id="{D4371548-4E2E-4ACB-AC34-7DC86FC968B5}"/>
                </a:ext>
              </a:extLst>
            </p:cNvPr>
            <p:cNvSpPr/>
            <p:nvPr/>
          </p:nvSpPr>
          <p:spPr>
            <a:xfrm>
              <a:off x="303090" y="1802455"/>
              <a:ext cx="88315" cy="122694"/>
            </a:xfrm>
            <a:prstGeom prst="rect">
              <a:avLst/>
            </a:prstGeom>
            <a:blipFill>
              <a:blip r:embed="rId3" cstate="print"/>
              <a:stretch>
                <a:fillRect/>
              </a:stretch>
            </a:blipFill>
          </p:spPr>
          <p:txBody>
            <a:bodyPr wrap="square" lIns="0" tIns="0" rIns="0" bIns="0" rtlCol="0"/>
            <a:lstStyle/>
            <a:p>
              <a:endParaRPr/>
            </a:p>
          </p:txBody>
        </p:sp>
        <p:sp>
          <p:nvSpPr>
            <p:cNvPr id="10" name="object 17">
              <a:extLst>
                <a:ext uri="{FF2B5EF4-FFF2-40B4-BE49-F238E27FC236}">
                  <a16:creationId xmlns="" xmlns:a16="http://schemas.microsoft.com/office/drawing/2014/main" id="{97251B0F-83B4-4259-985C-57B0AD89A9D5}"/>
                </a:ext>
              </a:extLst>
            </p:cNvPr>
            <p:cNvSpPr/>
            <p:nvPr/>
          </p:nvSpPr>
          <p:spPr>
            <a:xfrm>
              <a:off x="411487" y="1748747"/>
              <a:ext cx="88303" cy="176403"/>
            </a:xfrm>
            <a:prstGeom prst="rect">
              <a:avLst/>
            </a:prstGeom>
            <a:blipFill>
              <a:blip r:embed="rId4" cstate="print"/>
              <a:stretch>
                <a:fillRect/>
              </a:stretch>
            </a:blipFill>
          </p:spPr>
          <p:txBody>
            <a:bodyPr wrap="square" lIns="0" tIns="0" rIns="0" bIns="0" rtlCol="0"/>
            <a:lstStyle/>
            <a:p>
              <a:endParaRPr/>
            </a:p>
          </p:txBody>
        </p:sp>
        <p:sp>
          <p:nvSpPr>
            <p:cNvPr id="11" name="object 18">
              <a:extLst>
                <a:ext uri="{FF2B5EF4-FFF2-40B4-BE49-F238E27FC236}">
                  <a16:creationId xmlns="" xmlns:a16="http://schemas.microsoft.com/office/drawing/2014/main" id="{FEF032CD-5092-46F2-BECB-DCFCFA424863}"/>
                </a:ext>
              </a:extLst>
            </p:cNvPr>
            <p:cNvSpPr/>
            <p:nvPr/>
          </p:nvSpPr>
          <p:spPr>
            <a:xfrm>
              <a:off x="530575" y="1684290"/>
              <a:ext cx="88315" cy="240855"/>
            </a:xfrm>
            <a:prstGeom prst="rect">
              <a:avLst/>
            </a:prstGeom>
            <a:blipFill>
              <a:blip r:embed="rId5" cstate="print"/>
              <a:stretch>
                <a:fillRect/>
              </a:stretch>
            </a:blipFill>
          </p:spPr>
          <p:txBody>
            <a:bodyPr wrap="square" lIns="0" tIns="0" rIns="0" bIns="0" rtlCol="0"/>
            <a:lstStyle/>
            <a:p>
              <a:endParaRPr/>
            </a:p>
          </p:txBody>
        </p:sp>
        <p:sp>
          <p:nvSpPr>
            <p:cNvPr id="12" name="object 19">
              <a:extLst>
                <a:ext uri="{FF2B5EF4-FFF2-40B4-BE49-F238E27FC236}">
                  <a16:creationId xmlns="" xmlns:a16="http://schemas.microsoft.com/office/drawing/2014/main" id="{8B41CA3A-0283-44BD-B202-B5DDCE72DECB}"/>
                </a:ext>
              </a:extLst>
            </p:cNvPr>
            <p:cNvSpPr/>
            <p:nvPr/>
          </p:nvSpPr>
          <p:spPr>
            <a:xfrm>
              <a:off x="185576" y="1755775"/>
              <a:ext cx="295910" cy="285750"/>
            </a:xfrm>
            <a:custGeom>
              <a:avLst/>
              <a:gdLst/>
              <a:ahLst/>
              <a:cxnLst/>
              <a:rect l="l" t="t" r="r" b="b"/>
              <a:pathLst>
                <a:path w="295909" h="285750">
                  <a:moveTo>
                    <a:pt x="14681" y="0"/>
                  </a:moveTo>
                  <a:lnTo>
                    <a:pt x="3314" y="1727"/>
                  </a:lnTo>
                  <a:lnTo>
                    <a:pt x="0" y="6553"/>
                  </a:lnTo>
                  <a:lnTo>
                    <a:pt x="990" y="12941"/>
                  </a:lnTo>
                  <a:lnTo>
                    <a:pt x="12158" y="59710"/>
                  </a:lnTo>
                  <a:lnTo>
                    <a:pt x="31318" y="103746"/>
                  </a:lnTo>
                  <a:lnTo>
                    <a:pt x="58607" y="145472"/>
                  </a:lnTo>
                  <a:lnTo>
                    <a:pt x="90873" y="180838"/>
                  </a:lnTo>
                  <a:lnTo>
                    <a:pt x="128120" y="209812"/>
                  </a:lnTo>
                  <a:lnTo>
                    <a:pt x="170352" y="232363"/>
                  </a:lnTo>
                  <a:lnTo>
                    <a:pt x="217576" y="248462"/>
                  </a:lnTo>
                  <a:lnTo>
                    <a:pt x="246608" y="254393"/>
                  </a:lnTo>
                  <a:lnTo>
                    <a:pt x="246100" y="254787"/>
                  </a:lnTo>
                  <a:lnTo>
                    <a:pt x="245770" y="255130"/>
                  </a:lnTo>
                  <a:lnTo>
                    <a:pt x="238671" y="258698"/>
                  </a:lnTo>
                  <a:lnTo>
                    <a:pt x="231952" y="261988"/>
                  </a:lnTo>
                  <a:lnTo>
                    <a:pt x="219443" y="268414"/>
                  </a:lnTo>
                  <a:lnTo>
                    <a:pt x="217398" y="273850"/>
                  </a:lnTo>
                  <a:lnTo>
                    <a:pt x="222592" y="284149"/>
                  </a:lnTo>
                  <a:lnTo>
                    <a:pt x="228333" y="285635"/>
                  </a:lnTo>
                  <a:lnTo>
                    <a:pt x="294665" y="252298"/>
                  </a:lnTo>
                  <a:lnTo>
                    <a:pt x="295770" y="244982"/>
                  </a:lnTo>
                  <a:lnTo>
                    <a:pt x="286821" y="235978"/>
                  </a:lnTo>
                  <a:lnTo>
                    <a:pt x="258279" y="235978"/>
                  </a:lnTo>
                  <a:lnTo>
                    <a:pt x="254457" y="235470"/>
                  </a:lnTo>
                  <a:lnTo>
                    <a:pt x="199402" y="223111"/>
                  </a:lnTo>
                  <a:lnTo>
                    <a:pt x="156173" y="204165"/>
                  </a:lnTo>
                  <a:lnTo>
                    <a:pt x="117118" y="177684"/>
                  </a:lnTo>
                  <a:lnTo>
                    <a:pt x="82232" y="143751"/>
                  </a:lnTo>
                  <a:lnTo>
                    <a:pt x="41613" y="81403"/>
                  </a:lnTo>
                  <a:lnTo>
                    <a:pt x="20205" y="10045"/>
                  </a:lnTo>
                  <a:lnTo>
                    <a:pt x="19215" y="3759"/>
                  </a:lnTo>
                  <a:lnTo>
                    <a:pt x="14681" y="0"/>
                  </a:lnTo>
                  <a:close/>
                </a:path>
                <a:path w="295909" h="285750">
                  <a:moveTo>
                    <a:pt x="245186" y="194271"/>
                  </a:moveTo>
                  <a:lnTo>
                    <a:pt x="239166" y="194513"/>
                  </a:lnTo>
                  <a:lnTo>
                    <a:pt x="231927" y="201942"/>
                  </a:lnTo>
                  <a:lnTo>
                    <a:pt x="231965" y="208013"/>
                  </a:lnTo>
                  <a:lnTo>
                    <a:pt x="237451" y="213931"/>
                  </a:lnTo>
                  <a:lnTo>
                    <a:pt x="258927" y="235013"/>
                  </a:lnTo>
                  <a:lnTo>
                    <a:pt x="258279" y="235978"/>
                  </a:lnTo>
                  <a:lnTo>
                    <a:pt x="286821" y="235978"/>
                  </a:lnTo>
                  <a:lnTo>
                    <a:pt x="280911" y="230098"/>
                  </a:lnTo>
                  <a:lnTo>
                    <a:pt x="256057" y="205041"/>
                  </a:lnTo>
                  <a:lnTo>
                    <a:pt x="245186" y="194271"/>
                  </a:lnTo>
                  <a:close/>
                </a:path>
              </a:pathLst>
            </a:custGeom>
            <a:solidFill>
              <a:srgbClr val="EB7404"/>
            </a:solidFill>
          </p:spPr>
          <p:txBody>
            <a:bodyPr wrap="square" lIns="0" tIns="0" rIns="0" bIns="0" rtlCol="0"/>
            <a:lstStyle/>
            <a:p>
              <a:endParaRPr/>
            </a:p>
          </p:txBody>
        </p:sp>
        <p:sp>
          <p:nvSpPr>
            <p:cNvPr id="13" name="object 20">
              <a:extLst>
                <a:ext uri="{FF2B5EF4-FFF2-40B4-BE49-F238E27FC236}">
                  <a16:creationId xmlns="" xmlns:a16="http://schemas.microsoft.com/office/drawing/2014/main" id="{CD41A0FF-AA68-4714-BE13-91F49B63F679}"/>
                </a:ext>
              </a:extLst>
            </p:cNvPr>
            <p:cNvSpPr/>
            <p:nvPr/>
          </p:nvSpPr>
          <p:spPr>
            <a:xfrm>
              <a:off x="457663" y="1407115"/>
              <a:ext cx="296545" cy="288290"/>
            </a:xfrm>
            <a:custGeom>
              <a:avLst/>
              <a:gdLst/>
              <a:ahLst/>
              <a:cxnLst/>
              <a:rect l="l" t="t" r="r" b="b"/>
              <a:pathLst>
                <a:path w="296545" h="288289">
                  <a:moveTo>
                    <a:pt x="115775" y="49999"/>
                  </a:moveTo>
                  <a:lnTo>
                    <a:pt x="36982" y="49999"/>
                  </a:lnTo>
                  <a:lnTo>
                    <a:pt x="43345" y="50901"/>
                  </a:lnTo>
                  <a:lnTo>
                    <a:pt x="48755" y="51536"/>
                  </a:lnTo>
                  <a:lnTo>
                    <a:pt x="54101" y="52451"/>
                  </a:lnTo>
                  <a:lnTo>
                    <a:pt x="101430" y="64736"/>
                  </a:lnTo>
                  <a:lnTo>
                    <a:pt x="144395" y="84596"/>
                  </a:lnTo>
                  <a:lnTo>
                    <a:pt x="183032" y="111935"/>
                  </a:lnTo>
                  <a:lnTo>
                    <a:pt x="217373" y="146659"/>
                  </a:lnTo>
                  <a:lnTo>
                    <a:pt x="247015" y="190239"/>
                  </a:lnTo>
                  <a:lnTo>
                    <a:pt x="267017" y="239001"/>
                  </a:lnTo>
                  <a:lnTo>
                    <a:pt x="276987" y="283489"/>
                  </a:lnTo>
                  <a:lnTo>
                    <a:pt x="279717" y="286854"/>
                  </a:lnTo>
                  <a:lnTo>
                    <a:pt x="291846" y="287909"/>
                  </a:lnTo>
                  <a:lnTo>
                    <a:pt x="296240" y="282638"/>
                  </a:lnTo>
                  <a:lnTo>
                    <a:pt x="295021" y="274599"/>
                  </a:lnTo>
                  <a:lnTo>
                    <a:pt x="285705" y="233310"/>
                  </a:lnTo>
                  <a:lnTo>
                    <a:pt x="267615" y="188100"/>
                  </a:lnTo>
                  <a:lnTo>
                    <a:pt x="229985" y="131416"/>
                  </a:lnTo>
                  <a:lnTo>
                    <a:pt x="175156" y="81413"/>
                  </a:lnTo>
                  <a:lnTo>
                    <a:pt x="141738" y="61136"/>
                  </a:lnTo>
                  <a:lnTo>
                    <a:pt x="115775" y="49999"/>
                  </a:lnTo>
                  <a:close/>
                </a:path>
                <a:path w="296545" h="288289">
                  <a:moveTo>
                    <a:pt x="63703" y="0"/>
                  </a:moveTo>
                  <a:lnTo>
                    <a:pt x="1015" y="34226"/>
                  </a:lnTo>
                  <a:lnTo>
                    <a:pt x="0" y="41021"/>
                  </a:lnTo>
                  <a:lnTo>
                    <a:pt x="11139" y="52451"/>
                  </a:lnTo>
                  <a:lnTo>
                    <a:pt x="16509" y="57594"/>
                  </a:lnTo>
                  <a:lnTo>
                    <a:pt x="37576" y="78483"/>
                  </a:lnTo>
                  <a:lnTo>
                    <a:pt x="42875" y="83642"/>
                  </a:lnTo>
                  <a:lnTo>
                    <a:pt x="46608" y="87236"/>
                  </a:lnTo>
                  <a:lnTo>
                    <a:pt x="52057" y="87223"/>
                  </a:lnTo>
                  <a:lnTo>
                    <a:pt x="59689" y="80518"/>
                  </a:lnTo>
                  <a:lnTo>
                    <a:pt x="60299" y="74993"/>
                  </a:lnTo>
                  <a:lnTo>
                    <a:pt x="56349" y="69659"/>
                  </a:lnTo>
                  <a:lnTo>
                    <a:pt x="55333" y="68719"/>
                  </a:lnTo>
                  <a:lnTo>
                    <a:pt x="54381" y="67729"/>
                  </a:lnTo>
                  <a:lnTo>
                    <a:pt x="36982" y="49999"/>
                  </a:lnTo>
                  <a:lnTo>
                    <a:pt x="115775" y="49999"/>
                  </a:lnTo>
                  <a:lnTo>
                    <a:pt x="105805" y="45723"/>
                  </a:lnTo>
                  <a:lnTo>
                    <a:pt x="67360" y="35217"/>
                  </a:lnTo>
                  <a:lnTo>
                    <a:pt x="60794" y="33896"/>
                  </a:lnTo>
                  <a:lnTo>
                    <a:pt x="54178" y="32867"/>
                  </a:lnTo>
                  <a:lnTo>
                    <a:pt x="46697" y="31559"/>
                  </a:lnTo>
                  <a:lnTo>
                    <a:pt x="48767" y="30327"/>
                  </a:lnTo>
                  <a:lnTo>
                    <a:pt x="50088" y="29502"/>
                  </a:lnTo>
                  <a:lnTo>
                    <a:pt x="57035" y="25692"/>
                  </a:lnTo>
                  <a:lnTo>
                    <a:pt x="62712" y="22809"/>
                  </a:lnTo>
                  <a:lnTo>
                    <a:pt x="70129" y="18402"/>
                  </a:lnTo>
                  <a:lnTo>
                    <a:pt x="72047" y="16687"/>
                  </a:lnTo>
                  <a:lnTo>
                    <a:pt x="75361" y="11099"/>
                  </a:lnTo>
                  <a:lnTo>
                    <a:pt x="74294" y="6426"/>
                  </a:lnTo>
                  <a:lnTo>
                    <a:pt x="67945" y="444"/>
                  </a:lnTo>
                  <a:lnTo>
                    <a:pt x="63703" y="0"/>
                  </a:lnTo>
                  <a:close/>
                </a:path>
              </a:pathLst>
            </a:custGeom>
            <a:solidFill>
              <a:srgbClr val="EB7404"/>
            </a:solidFill>
          </p:spPr>
          <p:txBody>
            <a:bodyPr wrap="square" lIns="0" tIns="0" rIns="0" bIns="0" rtlCol="0"/>
            <a:lstStyle/>
            <a:p>
              <a:endParaRPr/>
            </a:p>
          </p:txBody>
        </p:sp>
        <p:sp>
          <p:nvSpPr>
            <p:cNvPr id="14" name="object 21">
              <a:extLst>
                <a:ext uri="{FF2B5EF4-FFF2-40B4-BE49-F238E27FC236}">
                  <a16:creationId xmlns="" xmlns:a16="http://schemas.microsoft.com/office/drawing/2014/main" id="{F0A9074B-CBC1-468A-912E-DFC3225547BE}"/>
                </a:ext>
              </a:extLst>
            </p:cNvPr>
            <p:cNvSpPr/>
            <p:nvPr/>
          </p:nvSpPr>
          <p:spPr>
            <a:xfrm>
              <a:off x="497137" y="1713194"/>
              <a:ext cx="290195" cy="296545"/>
            </a:xfrm>
            <a:custGeom>
              <a:avLst/>
              <a:gdLst/>
              <a:ahLst/>
              <a:cxnLst/>
              <a:rect l="l" t="t" r="r" b="b"/>
              <a:pathLst>
                <a:path w="290195" h="296544">
                  <a:moveTo>
                    <a:pt x="279257" y="36702"/>
                  </a:moveTo>
                  <a:lnTo>
                    <a:pt x="237147" y="36702"/>
                  </a:lnTo>
                  <a:lnTo>
                    <a:pt x="237947" y="37122"/>
                  </a:lnTo>
                  <a:lnTo>
                    <a:pt x="237848" y="39852"/>
                  </a:lnTo>
                  <a:lnTo>
                    <a:pt x="228343" y="87425"/>
                  </a:lnTo>
                  <a:lnTo>
                    <a:pt x="205809" y="140982"/>
                  </a:lnTo>
                  <a:lnTo>
                    <a:pt x="182486" y="176415"/>
                  </a:lnTo>
                  <a:lnTo>
                    <a:pt x="140411" y="219649"/>
                  </a:lnTo>
                  <a:lnTo>
                    <a:pt x="89725" y="252387"/>
                  </a:lnTo>
                  <a:lnTo>
                    <a:pt x="49949" y="268136"/>
                  </a:lnTo>
                  <a:lnTo>
                    <a:pt x="8267" y="277723"/>
                  </a:lnTo>
                  <a:lnTo>
                    <a:pt x="3289" y="278549"/>
                  </a:lnTo>
                  <a:lnTo>
                    <a:pt x="0" y="282816"/>
                  </a:lnTo>
                  <a:lnTo>
                    <a:pt x="685" y="292569"/>
                  </a:lnTo>
                  <a:lnTo>
                    <a:pt x="4813" y="296506"/>
                  </a:lnTo>
                  <a:lnTo>
                    <a:pt x="12585" y="296392"/>
                  </a:lnTo>
                  <a:lnTo>
                    <a:pt x="64562" y="283853"/>
                  </a:lnTo>
                  <a:lnTo>
                    <a:pt x="107365" y="265266"/>
                  </a:lnTo>
                  <a:lnTo>
                    <a:pt x="146407" y="239737"/>
                  </a:lnTo>
                  <a:lnTo>
                    <a:pt x="181648" y="207263"/>
                  </a:lnTo>
                  <a:lnTo>
                    <a:pt x="207877" y="174693"/>
                  </a:lnTo>
                  <a:lnTo>
                    <a:pt x="228723" y="139396"/>
                  </a:lnTo>
                  <a:lnTo>
                    <a:pt x="244202" y="101416"/>
                  </a:lnTo>
                  <a:lnTo>
                    <a:pt x="254330" y="60794"/>
                  </a:lnTo>
                  <a:lnTo>
                    <a:pt x="256399" y="47218"/>
                  </a:lnTo>
                  <a:lnTo>
                    <a:pt x="257517" y="39852"/>
                  </a:lnTo>
                  <a:lnTo>
                    <a:pt x="281521" y="39852"/>
                  </a:lnTo>
                  <a:lnTo>
                    <a:pt x="279257" y="36702"/>
                  </a:lnTo>
                  <a:close/>
                </a:path>
                <a:path w="290195" h="296544">
                  <a:moveTo>
                    <a:pt x="281521" y="39852"/>
                  </a:moveTo>
                  <a:lnTo>
                    <a:pt x="257517" y="39852"/>
                  </a:lnTo>
                  <a:lnTo>
                    <a:pt x="266268" y="51955"/>
                  </a:lnTo>
                  <a:lnTo>
                    <a:pt x="274307" y="62966"/>
                  </a:lnTo>
                  <a:lnTo>
                    <a:pt x="279958" y="64236"/>
                  </a:lnTo>
                  <a:lnTo>
                    <a:pt x="289293" y="57607"/>
                  </a:lnTo>
                  <a:lnTo>
                    <a:pt x="289928" y="51600"/>
                  </a:lnTo>
                  <a:lnTo>
                    <a:pt x="281521" y="39852"/>
                  </a:lnTo>
                  <a:close/>
                </a:path>
                <a:path w="290195" h="296544">
                  <a:moveTo>
                    <a:pt x="246811" y="0"/>
                  </a:moveTo>
                  <a:lnTo>
                    <a:pt x="214192" y="32513"/>
                  </a:lnTo>
                  <a:lnTo>
                    <a:pt x="202018" y="53632"/>
                  </a:lnTo>
                  <a:lnTo>
                    <a:pt x="204431" y="56451"/>
                  </a:lnTo>
                  <a:lnTo>
                    <a:pt x="211772" y="59347"/>
                  </a:lnTo>
                  <a:lnTo>
                    <a:pt x="215366" y="58750"/>
                  </a:lnTo>
                  <a:lnTo>
                    <a:pt x="237147" y="36702"/>
                  </a:lnTo>
                  <a:lnTo>
                    <a:pt x="279257" y="36702"/>
                  </a:lnTo>
                  <a:lnTo>
                    <a:pt x="266065" y="18351"/>
                  </a:lnTo>
                  <a:lnTo>
                    <a:pt x="261759" y="12217"/>
                  </a:lnTo>
                  <a:lnTo>
                    <a:pt x="253352" y="1028"/>
                  </a:lnTo>
                  <a:lnTo>
                    <a:pt x="246811" y="0"/>
                  </a:lnTo>
                  <a:close/>
                </a:path>
              </a:pathLst>
            </a:custGeom>
            <a:solidFill>
              <a:srgbClr val="EB7404"/>
            </a:solidFill>
          </p:spPr>
          <p:txBody>
            <a:bodyPr wrap="square" lIns="0" tIns="0" rIns="0" bIns="0" rtlCol="0"/>
            <a:lstStyle/>
            <a:p>
              <a:endParaRPr/>
            </a:p>
          </p:txBody>
        </p:sp>
        <p:sp>
          <p:nvSpPr>
            <p:cNvPr id="15" name="object 22">
              <a:extLst>
                <a:ext uri="{FF2B5EF4-FFF2-40B4-BE49-F238E27FC236}">
                  <a16:creationId xmlns="" xmlns:a16="http://schemas.microsoft.com/office/drawing/2014/main" id="{E1F9C430-F17A-470C-9A7C-EF8E99CC7C35}"/>
                </a:ext>
              </a:extLst>
            </p:cNvPr>
            <p:cNvSpPr/>
            <p:nvPr/>
          </p:nvSpPr>
          <p:spPr>
            <a:xfrm>
              <a:off x="152400" y="1439089"/>
              <a:ext cx="281940" cy="297180"/>
            </a:xfrm>
            <a:custGeom>
              <a:avLst/>
              <a:gdLst/>
              <a:ahLst/>
              <a:cxnLst/>
              <a:rect l="l" t="t" r="r" b="b"/>
              <a:pathLst>
                <a:path w="281940" h="297180">
                  <a:moveTo>
                    <a:pt x="12649" y="231165"/>
                  </a:moveTo>
                  <a:lnTo>
                    <a:pt x="2044" y="234657"/>
                  </a:lnTo>
                  <a:lnTo>
                    <a:pt x="0" y="240855"/>
                  </a:lnTo>
                  <a:lnTo>
                    <a:pt x="10967" y="257937"/>
                  </a:lnTo>
                  <a:lnTo>
                    <a:pt x="18049" y="268841"/>
                  </a:lnTo>
                  <a:lnTo>
                    <a:pt x="25175" y="279718"/>
                  </a:lnTo>
                  <a:lnTo>
                    <a:pt x="35928" y="296011"/>
                  </a:lnTo>
                  <a:lnTo>
                    <a:pt x="42786" y="296583"/>
                  </a:lnTo>
                  <a:lnTo>
                    <a:pt x="51003" y="288759"/>
                  </a:lnTo>
                  <a:lnTo>
                    <a:pt x="54292" y="285343"/>
                  </a:lnTo>
                  <a:lnTo>
                    <a:pt x="79602" y="259841"/>
                  </a:lnTo>
                  <a:lnTo>
                    <a:pt x="52031" y="259841"/>
                  </a:lnTo>
                  <a:lnTo>
                    <a:pt x="51244" y="259448"/>
                  </a:lnTo>
                  <a:lnTo>
                    <a:pt x="51900" y="254876"/>
                  </a:lnTo>
                  <a:lnTo>
                    <a:pt x="32105" y="254876"/>
                  </a:lnTo>
                  <a:lnTo>
                    <a:pt x="30441" y="252552"/>
                  </a:lnTo>
                  <a:lnTo>
                    <a:pt x="26149" y="246329"/>
                  </a:lnTo>
                  <a:lnTo>
                    <a:pt x="22665" y="240855"/>
                  </a:lnTo>
                  <a:lnTo>
                    <a:pt x="16370" y="232625"/>
                  </a:lnTo>
                  <a:lnTo>
                    <a:pt x="12649" y="231165"/>
                  </a:lnTo>
                  <a:close/>
                </a:path>
                <a:path w="281940" h="297180">
                  <a:moveTo>
                    <a:pt x="77254" y="235165"/>
                  </a:moveTo>
                  <a:lnTo>
                    <a:pt x="71691" y="240144"/>
                  </a:lnTo>
                  <a:lnTo>
                    <a:pt x="70637" y="241388"/>
                  </a:lnTo>
                  <a:lnTo>
                    <a:pt x="52031" y="259841"/>
                  </a:lnTo>
                  <a:lnTo>
                    <a:pt x="79602" y="259841"/>
                  </a:lnTo>
                  <a:lnTo>
                    <a:pt x="90385" y="248945"/>
                  </a:lnTo>
                  <a:lnTo>
                    <a:pt x="90576" y="243065"/>
                  </a:lnTo>
                  <a:lnTo>
                    <a:pt x="83388" y="235242"/>
                  </a:lnTo>
                  <a:lnTo>
                    <a:pt x="77254" y="235165"/>
                  </a:lnTo>
                  <a:close/>
                </a:path>
                <a:path w="281940" h="297180">
                  <a:moveTo>
                    <a:pt x="277431" y="0"/>
                  </a:moveTo>
                  <a:lnTo>
                    <a:pt x="225617" y="12550"/>
                  </a:lnTo>
                  <a:lnTo>
                    <a:pt x="186715" y="28809"/>
                  </a:lnTo>
                  <a:lnTo>
                    <a:pt x="150737" y="50746"/>
                  </a:lnTo>
                  <a:lnTo>
                    <a:pt x="117754" y="78473"/>
                  </a:lnTo>
                  <a:lnTo>
                    <a:pt x="88871" y="111070"/>
                  </a:lnTo>
                  <a:lnTo>
                    <a:pt x="65778" y="146848"/>
                  </a:lnTo>
                  <a:lnTo>
                    <a:pt x="48397" y="185738"/>
                  </a:lnTo>
                  <a:lnTo>
                    <a:pt x="36652" y="227672"/>
                  </a:lnTo>
                  <a:lnTo>
                    <a:pt x="32105" y="254876"/>
                  </a:lnTo>
                  <a:lnTo>
                    <a:pt x="51900" y="254876"/>
                  </a:lnTo>
                  <a:lnTo>
                    <a:pt x="52224" y="252552"/>
                  </a:lnTo>
                  <a:lnTo>
                    <a:pt x="52933" y="246113"/>
                  </a:lnTo>
                  <a:lnTo>
                    <a:pt x="54127" y="239509"/>
                  </a:lnTo>
                  <a:lnTo>
                    <a:pt x="68070" y="188454"/>
                  </a:lnTo>
                  <a:lnTo>
                    <a:pt x="90547" y="142692"/>
                  </a:lnTo>
                  <a:lnTo>
                    <a:pt x="121592" y="102276"/>
                  </a:lnTo>
                  <a:lnTo>
                    <a:pt x="161239" y="67259"/>
                  </a:lnTo>
                  <a:lnTo>
                    <a:pt x="213898" y="37555"/>
                  </a:lnTo>
                  <a:lnTo>
                    <a:pt x="272034" y="20700"/>
                  </a:lnTo>
                  <a:lnTo>
                    <a:pt x="276682" y="19875"/>
                  </a:lnTo>
                  <a:lnTo>
                    <a:pt x="279514" y="17335"/>
                  </a:lnTo>
                  <a:lnTo>
                    <a:pt x="281660" y="7467"/>
                  </a:lnTo>
                  <a:lnTo>
                    <a:pt x="277431" y="0"/>
                  </a:lnTo>
                  <a:close/>
                </a:path>
              </a:pathLst>
            </a:custGeom>
            <a:solidFill>
              <a:srgbClr val="EB7404"/>
            </a:solidFill>
          </p:spPr>
          <p:txBody>
            <a:bodyPr wrap="square" lIns="0" tIns="0" rIns="0" bIns="0" rtlCol="0"/>
            <a:lstStyle/>
            <a:p>
              <a:endParaRPr/>
            </a:p>
          </p:txBody>
        </p:sp>
      </p:grpSp>
      <p:sp>
        <p:nvSpPr>
          <p:cNvPr id="16" name="38 Rectángulo"/>
          <p:cNvSpPr/>
          <p:nvPr/>
        </p:nvSpPr>
        <p:spPr>
          <a:xfrm>
            <a:off x="307974" y="1605320"/>
            <a:ext cx="5445553" cy="3527782"/>
          </a:xfrm>
          <a:prstGeom prst="rect">
            <a:avLst/>
          </a:prstGeom>
        </p:spPr>
        <p:txBody>
          <a:bodyPr wrap="square" lIns="144000" tIns="0" rIns="0" bIns="0">
            <a:noAutofit/>
          </a:bodyPr>
          <a:lstStyle/>
          <a:p>
            <a:pPr marR="483870" algn="just"/>
            <a:r>
              <a:rPr lang="es-CO" sz="1200" spc="85" dirty="0" smtClean="0">
                <a:latin typeface="Century Gothic" panose="020B0502020202020204" pitchFamily="34" charset="0"/>
                <a:cs typeface="Century Gothic"/>
              </a:rPr>
              <a:t>Cada mes se sacará una historieta con tema diferente, la cual será divulgada mediante una cartelera digital </a:t>
            </a:r>
            <a:r>
              <a:rPr lang="es-CO" sz="1200" spc="85" dirty="0">
                <a:latin typeface="Century Gothic" panose="020B0502020202020204" pitchFamily="34" charset="0"/>
                <a:cs typeface="Century Gothic"/>
              </a:rPr>
              <a:t>con información relacionada del acoso laboral y </a:t>
            </a:r>
            <a:r>
              <a:rPr lang="es-CO" sz="1200" spc="85" dirty="0" smtClean="0">
                <a:latin typeface="Century Gothic" panose="020B0502020202020204" pitchFamily="34" charset="0"/>
                <a:cs typeface="Century Gothic"/>
              </a:rPr>
              <a:t>legislación</a:t>
            </a:r>
            <a:r>
              <a:rPr lang="es-CO" sz="1200" spc="85" dirty="0">
                <a:latin typeface="Century Gothic" panose="020B0502020202020204" pitchFamily="34" charset="0"/>
                <a:cs typeface="Century Gothic"/>
              </a:rPr>
              <a:t>,</a:t>
            </a:r>
            <a:r>
              <a:rPr lang="es-CO" sz="1200" spc="85" dirty="0" smtClean="0">
                <a:latin typeface="Century Gothic" panose="020B0502020202020204" pitchFamily="34" charset="0"/>
                <a:cs typeface="Century Gothic"/>
              </a:rPr>
              <a:t> permitiendo d</a:t>
            </a:r>
            <a:r>
              <a:rPr lang="es-CO" sz="1200" dirty="0" smtClean="0">
                <a:latin typeface="Century Gothic" panose="020B0502020202020204" pitchFamily="34" charset="0"/>
              </a:rPr>
              <a:t>arle </a:t>
            </a:r>
            <a:r>
              <a:rPr lang="es-CO" sz="1200" dirty="0">
                <a:latin typeface="Century Gothic" panose="020B0502020202020204" pitchFamily="34" charset="0"/>
              </a:rPr>
              <a:t>rienda </a:t>
            </a:r>
            <a:r>
              <a:rPr lang="es-CO" sz="1200" dirty="0" smtClean="0">
                <a:latin typeface="Century Gothic" panose="020B0502020202020204" pitchFamily="34" charset="0"/>
              </a:rPr>
              <a:t>suelta </a:t>
            </a:r>
            <a:r>
              <a:rPr lang="es-CO" sz="1200" dirty="0">
                <a:latin typeface="Century Gothic" panose="020B0502020202020204" pitchFamily="34" charset="0"/>
              </a:rPr>
              <a:t>a </a:t>
            </a:r>
            <a:r>
              <a:rPr lang="es-CO" sz="1200" dirty="0" smtClean="0">
                <a:latin typeface="Century Gothic" panose="020B0502020202020204" pitchFamily="34" charset="0"/>
              </a:rPr>
              <a:t>la </a:t>
            </a:r>
            <a:r>
              <a:rPr lang="es-CO" sz="1200" dirty="0">
                <a:latin typeface="Century Gothic" panose="020B0502020202020204" pitchFamily="34" charset="0"/>
              </a:rPr>
              <a:t>creatividad, a través de Imágenes, textos decorativos, videos y muchos elementos interactivos con los que podremos mostrar de manera atractiva </a:t>
            </a:r>
            <a:r>
              <a:rPr lang="es-CO" sz="1200" dirty="0" smtClean="0">
                <a:latin typeface="Century Gothic" panose="020B0502020202020204" pitchFamily="34" charset="0"/>
              </a:rPr>
              <a:t>el mensaje </a:t>
            </a:r>
            <a:r>
              <a:rPr lang="es-CO" sz="1200" b="1" spc="90" dirty="0">
                <a:effectLst>
                  <a:outerShdw blurRad="38100" dist="38100" dir="2700000" algn="tl">
                    <a:srgbClr val="000000">
                      <a:alpha val="43137"/>
                    </a:srgbClr>
                  </a:outerShdw>
                </a:effectLst>
                <a:latin typeface="Century Gothic" panose="020B0502020202020204" pitchFamily="34" charset="0"/>
                <a:cs typeface="Century Gothic"/>
              </a:rPr>
              <a:t>ROMPAMOS EL SILENCIO -</a:t>
            </a:r>
            <a:r>
              <a:rPr lang="es-CO" sz="1200" b="1" dirty="0">
                <a:latin typeface="Century Gothic" panose="020B0502020202020204" pitchFamily="34" charset="0"/>
              </a:rPr>
              <a:t>LA VIOLENCIA Y EL ACOSO EN EL MUNDO DEL TRABAJO</a:t>
            </a:r>
            <a:r>
              <a:rPr lang="es-CO" sz="1200" dirty="0" smtClean="0">
                <a:latin typeface="Century Gothic" panose="020B0502020202020204" pitchFamily="34" charset="0"/>
              </a:rPr>
              <a:t> difundido </a:t>
            </a:r>
            <a:r>
              <a:rPr lang="es-CO" sz="1200" spc="85" dirty="0" smtClean="0">
                <a:latin typeface="Century Gothic" panose="020B0502020202020204" pitchFamily="34" charset="0"/>
                <a:cs typeface="Century Gothic"/>
              </a:rPr>
              <a:t>por las redes sociales,  los correos institucionales y grupos de </a:t>
            </a:r>
            <a:r>
              <a:rPr lang="es-CO" sz="1200" spc="85" dirty="0" err="1" smtClean="0">
                <a:latin typeface="Century Gothic" panose="020B0502020202020204" pitchFamily="34" charset="0"/>
                <a:cs typeface="Century Gothic"/>
              </a:rPr>
              <a:t>WhatsApp</a:t>
            </a:r>
            <a:r>
              <a:rPr lang="es-CO" sz="1200" spc="85" dirty="0" smtClean="0">
                <a:latin typeface="Century Gothic" panose="020B0502020202020204" pitchFamily="34" charset="0"/>
                <a:cs typeface="Century Gothic"/>
              </a:rPr>
              <a:t>. </a:t>
            </a:r>
          </a:p>
          <a:p>
            <a:pPr marR="483870" algn="just"/>
            <a:endParaRPr lang="es-CO" sz="1200" spc="85" dirty="0">
              <a:latin typeface="Century Gothic" panose="020B0502020202020204" pitchFamily="34" charset="0"/>
              <a:cs typeface="Century Gothic"/>
            </a:endParaRPr>
          </a:p>
          <a:p>
            <a:pPr marR="483870" algn="just"/>
            <a:r>
              <a:rPr lang="es-CO" sz="1200" spc="85" dirty="0" smtClean="0">
                <a:latin typeface="Century Gothic" panose="020B0502020202020204" pitchFamily="34" charset="0"/>
                <a:cs typeface="Century Gothic"/>
              </a:rPr>
              <a:t>El tema para este mes fue la jornada laboral del trabajo en casa, como factor psicosocial identificado en las asesorías  individuales psicológicas solicitadas por los servidores judiciales. </a:t>
            </a:r>
            <a:endParaRPr lang="es-CO" sz="1200" spc="85" dirty="0">
              <a:latin typeface="Century Gothic" panose="020B0502020202020204" pitchFamily="34" charset="0"/>
              <a:cs typeface="Century Gothic"/>
            </a:endParaRPr>
          </a:p>
        </p:txBody>
      </p:sp>
      <p:pic>
        <p:nvPicPr>
          <p:cNvPr id="17" name="Imagen 16"/>
          <p:cNvPicPr>
            <a:picLocks noChangeAspect="1"/>
          </p:cNvPicPr>
          <p:nvPr/>
        </p:nvPicPr>
        <p:blipFill rotWithShape="1">
          <a:blip r:embed="rId2"/>
          <a:srcRect l="10081" r="6388"/>
          <a:stretch/>
        </p:blipFill>
        <p:spPr>
          <a:xfrm>
            <a:off x="7705619" y="74441"/>
            <a:ext cx="1047963" cy="1371093"/>
          </a:xfrm>
          <a:prstGeom prst="rect">
            <a:avLst/>
          </a:prstGeom>
          <a:ln>
            <a:noFill/>
          </a:ln>
          <a:effectLst>
            <a:outerShdw blurRad="292100" dist="139700" dir="2700000" algn="tl" rotWithShape="0">
              <a:srgbClr val="333333">
                <a:alpha val="65000"/>
              </a:srgbClr>
            </a:outerShdw>
          </a:effectLst>
        </p:spPr>
      </p:pic>
      <p:sp>
        <p:nvSpPr>
          <p:cNvPr id="18" name="AutoShape 2" descr="blob:https://web.whatsapp.com/2d920b4b-0594-4440-9968-505637ddd6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 name="Imagen 19"/>
          <p:cNvPicPr>
            <a:picLocks noChangeAspect="1"/>
          </p:cNvPicPr>
          <p:nvPr/>
        </p:nvPicPr>
        <p:blipFill>
          <a:blip r:embed="rId6"/>
          <a:stretch>
            <a:fillRect/>
          </a:stretch>
        </p:blipFill>
        <p:spPr>
          <a:xfrm>
            <a:off x="5518309" y="2095167"/>
            <a:ext cx="2187310" cy="2110412"/>
          </a:xfrm>
          <a:prstGeom prst="rect">
            <a:avLst/>
          </a:prstGeom>
          <a:ln>
            <a:noFill/>
          </a:ln>
          <a:effectLst>
            <a:softEdge rad="112500"/>
          </a:effectLst>
        </p:spPr>
      </p:pic>
      <p:pic>
        <p:nvPicPr>
          <p:cNvPr id="21" name="Imagen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0842" y="4506310"/>
            <a:ext cx="1931542" cy="626792"/>
          </a:xfrm>
          <a:prstGeom prst="rect">
            <a:avLst/>
          </a:prstGeom>
        </p:spPr>
      </p:pic>
    </p:spTree>
    <p:extLst>
      <p:ext uri="{BB962C8B-B14F-4D97-AF65-F5344CB8AC3E}">
        <p14:creationId xmlns:p14="http://schemas.microsoft.com/office/powerpoint/2010/main" val="383732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0081" r="6388"/>
          <a:stretch/>
        </p:blipFill>
        <p:spPr>
          <a:xfrm>
            <a:off x="184226" y="21669"/>
            <a:ext cx="573614" cy="750483"/>
          </a:xfrm>
          <a:prstGeom prst="rect">
            <a:avLst/>
          </a:prstGeom>
          <a:ln>
            <a:noFill/>
          </a:ln>
          <a:effectLst>
            <a:outerShdw blurRad="292100" dist="139700" dir="2700000" algn="tl" rotWithShape="0">
              <a:srgbClr val="333333">
                <a:alpha val="65000"/>
              </a:srgbClr>
            </a:outerShdw>
          </a:effectLst>
        </p:spPr>
      </p:pic>
      <p:grpSp>
        <p:nvGrpSpPr>
          <p:cNvPr id="7" name="28 Grupo"/>
          <p:cNvGrpSpPr/>
          <p:nvPr/>
        </p:nvGrpSpPr>
        <p:grpSpPr>
          <a:xfrm>
            <a:off x="1942202" y="160338"/>
            <a:ext cx="574967" cy="599705"/>
            <a:chOff x="152400" y="1407115"/>
            <a:chExt cx="634932" cy="634410"/>
          </a:xfrm>
        </p:grpSpPr>
        <p:sp>
          <p:nvSpPr>
            <p:cNvPr id="8" name="object 15">
              <a:extLst>
                <a:ext uri="{FF2B5EF4-FFF2-40B4-BE49-F238E27FC236}">
                  <a16:creationId xmlns="" xmlns:a16="http://schemas.microsoft.com/office/drawing/2014/main" id="{7BBC03F3-72FF-4E70-B95C-C9F67A9AEB99}"/>
                </a:ext>
              </a:extLst>
            </p:cNvPr>
            <p:cNvSpPr/>
            <p:nvPr/>
          </p:nvSpPr>
          <p:spPr>
            <a:xfrm>
              <a:off x="296146" y="1506874"/>
              <a:ext cx="327660" cy="222885"/>
            </a:xfrm>
            <a:custGeom>
              <a:avLst/>
              <a:gdLst/>
              <a:ahLst/>
              <a:cxnLst/>
              <a:rect l="l" t="t" r="r" b="b"/>
              <a:pathLst>
                <a:path w="327659" h="222885">
                  <a:moveTo>
                    <a:pt x="4673" y="198107"/>
                  </a:moveTo>
                  <a:lnTo>
                    <a:pt x="1181" y="200926"/>
                  </a:lnTo>
                  <a:lnTo>
                    <a:pt x="0" y="208851"/>
                  </a:lnTo>
                  <a:lnTo>
                    <a:pt x="2590" y="212585"/>
                  </a:lnTo>
                  <a:lnTo>
                    <a:pt x="46896" y="220224"/>
                  </a:lnTo>
                  <a:lnTo>
                    <a:pt x="83489" y="222389"/>
                  </a:lnTo>
                  <a:lnTo>
                    <a:pt x="143355" y="215316"/>
                  </a:lnTo>
                  <a:lnTo>
                    <a:pt x="163914" y="207187"/>
                  </a:lnTo>
                  <a:lnTo>
                    <a:pt x="78473" y="207187"/>
                  </a:lnTo>
                  <a:lnTo>
                    <a:pt x="108361" y="198747"/>
                  </a:lnTo>
                  <a:lnTo>
                    <a:pt x="23726" y="198747"/>
                  </a:lnTo>
                  <a:lnTo>
                    <a:pt x="8712" y="198412"/>
                  </a:lnTo>
                  <a:lnTo>
                    <a:pt x="4673" y="198107"/>
                  </a:lnTo>
                  <a:close/>
                </a:path>
                <a:path w="327659" h="222885">
                  <a:moveTo>
                    <a:pt x="288163" y="74396"/>
                  </a:moveTo>
                  <a:lnTo>
                    <a:pt x="284213" y="75399"/>
                  </a:lnTo>
                  <a:lnTo>
                    <a:pt x="282524" y="76669"/>
                  </a:lnTo>
                  <a:lnTo>
                    <a:pt x="281482" y="78422"/>
                  </a:lnTo>
                  <a:lnTo>
                    <a:pt x="255157" y="118641"/>
                  </a:lnTo>
                  <a:lnTo>
                    <a:pt x="223748" y="154321"/>
                  </a:lnTo>
                  <a:lnTo>
                    <a:pt x="185201" y="182769"/>
                  </a:lnTo>
                  <a:lnTo>
                    <a:pt x="137460" y="201289"/>
                  </a:lnTo>
                  <a:lnTo>
                    <a:pt x="78473" y="207187"/>
                  </a:lnTo>
                  <a:lnTo>
                    <a:pt x="163914" y="207187"/>
                  </a:lnTo>
                  <a:lnTo>
                    <a:pt x="192251" y="195983"/>
                  </a:lnTo>
                  <a:lnTo>
                    <a:pt x="231933" y="167223"/>
                  </a:lnTo>
                  <a:lnTo>
                    <a:pt x="264156" y="131868"/>
                  </a:lnTo>
                  <a:lnTo>
                    <a:pt x="290677" y="92748"/>
                  </a:lnTo>
                  <a:lnTo>
                    <a:pt x="325418" y="92748"/>
                  </a:lnTo>
                  <a:lnTo>
                    <a:pt x="324252" y="85852"/>
                  </a:lnTo>
                  <a:lnTo>
                    <a:pt x="308800" y="85852"/>
                  </a:lnTo>
                  <a:lnTo>
                    <a:pt x="291973" y="75755"/>
                  </a:lnTo>
                  <a:lnTo>
                    <a:pt x="290258" y="74701"/>
                  </a:lnTo>
                  <a:lnTo>
                    <a:pt x="288163" y="74396"/>
                  </a:lnTo>
                  <a:close/>
                </a:path>
                <a:path w="327659" h="222885">
                  <a:moveTo>
                    <a:pt x="302501" y="0"/>
                  </a:moveTo>
                  <a:lnTo>
                    <a:pt x="214414" y="37376"/>
                  </a:lnTo>
                  <a:lnTo>
                    <a:pt x="212598" y="40043"/>
                  </a:lnTo>
                  <a:lnTo>
                    <a:pt x="212445" y="46012"/>
                  </a:lnTo>
                  <a:lnTo>
                    <a:pt x="214096" y="48768"/>
                  </a:lnTo>
                  <a:lnTo>
                    <a:pt x="241871" y="62306"/>
                  </a:lnTo>
                  <a:lnTo>
                    <a:pt x="201843" y="123586"/>
                  </a:lnTo>
                  <a:lnTo>
                    <a:pt x="153211" y="163198"/>
                  </a:lnTo>
                  <a:lnTo>
                    <a:pt x="102779" y="185813"/>
                  </a:lnTo>
                  <a:lnTo>
                    <a:pt x="57349" y="196105"/>
                  </a:lnTo>
                  <a:lnTo>
                    <a:pt x="23726" y="198747"/>
                  </a:lnTo>
                  <a:lnTo>
                    <a:pt x="108361" y="198747"/>
                  </a:lnTo>
                  <a:lnTo>
                    <a:pt x="155459" y="178710"/>
                  </a:lnTo>
                  <a:lnTo>
                    <a:pt x="194432" y="151503"/>
                  </a:lnTo>
                  <a:lnTo>
                    <a:pt x="229849" y="113112"/>
                  </a:lnTo>
                  <a:lnTo>
                    <a:pt x="258800" y="61633"/>
                  </a:lnTo>
                  <a:lnTo>
                    <a:pt x="260375" y="57899"/>
                  </a:lnTo>
                  <a:lnTo>
                    <a:pt x="258762" y="53606"/>
                  </a:lnTo>
                  <a:lnTo>
                    <a:pt x="238506" y="43713"/>
                  </a:lnTo>
                  <a:lnTo>
                    <a:pt x="297434" y="18707"/>
                  </a:lnTo>
                  <a:lnTo>
                    <a:pt x="312896" y="18707"/>
                  </a:lnTo>
                  <a:lnTo>
                    <a:pt x="310857" y="6654"/>
                  </a:lnTo>
                  <a:lnTo>
                    <a:pt x="310451" y="4368"/>
                  </a:lnTo>
                  <a:lnTo>
                    <a:pt x="309054" y="2362"/>
                  </a:lnTo>
                  <a:lnTo>
                    <a:pt x="304965" y="127"/>
                  </a:lnTo>
                  <a:lnTo>
                    <a:pt x="302501" y="0"/>
                  </a:lnTo>
                  <a:close/>
                </a:path>
                <a:path w="327659" h="222885">
                  <a:moveTo>
                    <a:pt x="325418" y="92748"/>
                  </a:moveTo>
                  <a:lnTo>
                    <a:pt x="290677" y="92748"/>
                  </a:lnTo>
                  <a:lnTo>
                    <a:pt x="317690" y="108953"/>
                  </a:lnTo>
                  <a:lnTo>
                    <a:pt x="320903" y="108851"/>
                  </a:lnTo>
                  <a:lnTo>
                    <a:pt x="325818" y="105498"/>
                  </a:lnTo>
                  <a:lnTo>
                    <a:pt x="327063" y="102552"/>
                  </a:lnTo>
                  <a:lnTo>
                    <a:pt x="325418" y="92748"/>
                  </a:lnTo>
                  <a:close/>
                </a:path>
                <a:path w="327659" h="222885">
                  <a:moveTo>
                    <a:pt x="312896" y="18707"/>
                  </a:moveTo>
                  <a:lnTo>
                    <a:pt x="297434" y="18707"/>
                  </a:lnTo>
                  <a:lnTo>
                    <a:pt x="308800" y="85852"/>
                  </a:lnTo>
                  <a:lnTo>
                    <a:pt x="324252" y="85852"/>
                  </a:lnTo>
                  <a:lnTo>
                    <a:pt x="312896" y="18707"/>
                  </a:lnTo>
                  <a:close/>
                </a:path>
              </a:pathLst>
            </a:custGeom>
            <a:solidFill>
              <a:srgbClr val="EB7404"/>
            </a:solidFill>
          </p:spPr>
          <p:txBody>
            <a:bodyPr wrap="square" lIns="0" tIns="0" rIns="0" bIns="0" rtlCol="0"/>
            <a:lstStyle/>
            <a:p>
              <a:endParaRPr/>
            </a:p>
          </p:txBody>
        </p:sp>
        <p:sp>
          <p:nvSpPr>
            <p:cNvPr id="9" name="object 16">
              <a:extLst>
                <a:ext uri="{FF2B5EF4-FFF2-40B4-BE49-F238E27FC236}">
                  <a16:creationId xmlns="" xmlns:a16="http://schemas.microsoft.com/office/drawing/2014/main" id="{D4371548-4E2E-4ACB-AC34-7DC86FC968B5}"/>
                </a:ext>
              </a:extLst>
            </p:cNvPr>
            <p:cNvSpPr/>
            <p:nvPr/>
          </p:nvSpPr>
          <p:spPr>
            <a:xfrm>
              <a:off x="303090" y="1802455"/>
              <a:ext cx="88315" cy="122694"/>
            </a:xfrm>
            <a:prstGeom prst="rect">
              <a:avLst/>
            </a:prstGeom>
            <a:blipFill>
              <a:blip r:embed="rId3" cstate="print"/>
              <a:stretch>
                <a:fillRect/>
              </a:stretch>
            </a:blipFill>
          </p:spPr>
          <p:txBody>
            <a:bodyPr wrap="square" lIns="0" tIns="0" rIns="0" bIns="0" rtlCol="0"/>
            <a:lstStyle/>
            <a:p>
              <a:endParaRPr/>
            </a:p>
          </p:txBody>
        </p:sp>
        <p:sp>
          <p:nvSpPr>
            <p:cNvPr id="10" name="object 17">
              <a:extLst>
                <a:ext uri="{FF2B5EF4-FFF2-40B4-BE49-F238E27FC236}">
                  <a16:creationId xmlns="" xmlns:a16="http://schemas.microsoft.com/office/drawing/2014/main" id="{97251B0F-83B4-4259-985C-57B0AD89A9D5}"/>
                </a:ext>
              </a:extLst>
            </p:cNvPr>
            <p:cNvSpPr/>
            <p:nvPr/>
          </p:nvSpPr>
          <p:spPr>
            <a:xfrm>
              <a:off x="411487" y="1748747"/>
              <a:ext cx="88303" cy="176403"/>
            </a:xfrm>
            <a:prstGeom prst="rect">
              <a:avLst/>
            </a:prstGeom>
            <a:blipFill>
              <a:blip r:embed="rId4" cstate="print"/>
              <a:stretch>
                <a:fillRect/>
              </a:stretch>
            </a:blipFill>
          </p:spPr>
          <p:txBody>
            <a:bodyPr wrap="square" lIns="0" tIns="0" rIns="0" bIns="0" rtlCol="0"/>
            <a:lstStyle/>
            <a:p>
              <a:endParaRPr/>
            </a:p>
          </p:txBody>
        </p:sp>
        <p:sp>
          <p:nvSpPr>
            <p:cNvPr id="11" name="object 18">
              <a:extLst>
                <a:ext uri="{FF2B5EF4-FFF2-40B4-BE49-F238E27FC236}">
                  <a16:creationId xmlns="" xmlns:a16="http://schemas.microsoft.com/office/drawing/2014/main" id="{FEF032CD-5092-46F2-BECB-DCFCFA424863}"/>
                </a:ext>
              </a:extLst>
            </p:cNvPr>
            <p:cNvSpPr/>
            <p:nvPr/>
          </p:nvSpPr>
          <p:spPr>
            <a:xfrm>
              <a:off x="530575" y="1684290"/>
              <a:ext cx="88315" cy="240855"/>
            </a:xfrm>
            <a:prstGeom prst="rect">
              <a:avLst/>
            </a:prstGeom>
            <a:blipFill>
              <a:blip r:embed="rId5" cstate="print"/>
              <a:stretch>
                <a:fillRect/>
              </a:stretch>
            </a:blipFill>
          </p:spPr>
          <p:txBody>
            <a:bodyPr wrap="square" lIns="0" tIns="0" rIns="0" bIns="0" rtlCol="0"/>
            <a:lstStyle/>
            <a:p>
              <a:endParaRPr/>
            </a:p>
          </p:txBody>
        </p:sp>
        <p:sp>
          <p:nvSpPr>
            <p:cNvPr id="12" name="object 19">
              <a:extLst>
                <a:ext uri="{FF2B5EF4-FFF2-40B4-BE49-F238E27FC236}">
                  <a16:creationId xmlns="" xmlns:a16="http://schemas.microsoft.com/office/drawing/2014/main" id="{8B41CA3A-0283-44BD-B202-B5DDCE72DECB}"/>
                </a:ext>
              </a:extLst>
            </p:cNvPr>
            <p:cNvSpPr/>
            <p:nvPr/>
          </p:nvSpPr>
          <p:spPr>
            <a:xfrm>
              <a:off x="185576" y="1755775"/>
              <a:ext cx="295910" cy="285750"/>
            </a:xfrm>
            <a:custGeom>
              <a:avLst/>
              <a:gdLst/>
              <a:ahLst/>
              <a:cxnLst/>
              <a:rect l="l" t="t" r="r" b="b"/>
              <a:pathLst>
                <a:path w="295909" h="285750">
                  <a:moveTo>
                    <a:pt x="14681" y="0"/>
                  </a:moveTo>
                  <a:lnTo>
                    <a:pt x="3314" y="1727"/>
                  </a:lnTo>
                  <a:lnTo>
                    <a:pt x="0" y="6553"/>
                  </a:lnTo>
                  <a:lnTo>
                    <a:pt x="990" y="12941"/>
                  </a:lnTo>
                  <a:lnTo>
                    <a:pt x="12158" y="59710"/>
                  </a:lnTo>
                  <a:lnTo>
                    <a:pt x="31318" y="103746"/>
                  </a:lnTo>
                  <a:lnTo>
                    <a:pt x="58607" y="145472"/>
                  </a:lnTo>
                  <a:lnTo>
                    <a:pt x="90873" y="180838"/>
                  </a:lnTo>
                  <a:lnTo>
                    <a:pt x="128120" y="209812"/>
                  </a:lnTo>
                  <a:lnTo>
                    <a:pt x="170352" y="232363"/>
                  </a:lnTo>
                  <a:lnTo>
                    <a:pt x="217576" y="248462"/>
                  </a:lnTo>
                  <a:lnTo>
                    <a:pt x="246608" y="254393"/>
                  </a:lnTo>
                  <a:lnTo>
                    <a:pt x="246100" y="254787"/>
                  </a:lnTo>
                  <a:lnTo>
                    <a:pt x="245770" y="255130"/>
                  </a:lnTo>
                  <a:lnTo>
                    <a:pt x="238671" y="258698"/>
                  </a:lnTo>
                  <a:lnTo>
                    <a:pt x="231952" y="261988"/>
                  </a:lnTo>
                  <a:lnTo>
                    <a:pt x="219443" y="268414"/>
                  </a:lnTo>
                  <a:lnTo>
                    <a:pt x="217398" y="273850"/>
                  </a:lnTo>
                  <a:lnTo>
                    <a:pt x="222592" y="284149"/>
                  </a:lnTo>
                  <a:lnTo>
                    <a:pt x="228333" y="285635"/>
                  </a:lnTo>
                  <a:lnTo>
                    <a:pt x="294665" y="252298"/>
                  </a:lnTo>
                  <a:lnTo>
                    <a:pt x="295770" y="244982"/>
                  </a:lnTo>
                  <a:lnTo>
                    <a:pt x="286821" y="235978"/>
                  </a:lnTo>
                  <a:lnTo>
                    <a:pt x="258279" y="235978"/>
                  </a:lnTo>
                  <a:lnTo>
                    <a:pt x="254457" y="235470"/>
                  </a:lnTo>
                  <a:lnTo>
                    <a:pt x="199402" y="223111"/>
                  </a:lnTo>
                  <a:lnTo>
                    <a:pt x="156173" y="204165"/>
                  </a:lnTo>
                  <a:lnTo>
                    <a:pt x="117118" y="177684"/>
                  </a:lnTo>
                  <a:lnTo>
                    <a:pt x="82232" y="143751"/>
                  </a:lnTo>
                  <a:lnTo>
                    <a:pt x="41613" y="81403"/>
                  </a:lnTo>
                  <a:lnTo>
                    <a:pt x="20205" y="10045"/>
                  </a:lnTo>
                  <a:lnTo>
                    <a:pt x="19215" y="3759"/>
                  </a:lnTo>
                  <a:lnTo>
                    <a:pt x="14681" y="0"/>
                  </a:lnTo>
                  <a:close/>
                </a:path>
                <a:path w="295909" h="285750">
                  <a:moveTo>
                    <a:pt x="245186" y="194271"/>
                  </a:moveTo>
                  <a:lnTo>
                    <a:pt x="239166" y="194513"/>
                  </a:lnTo>
                  <a:lnTo>
                    <a:pt x="231927" y="201942"/>
                  </a:lnTo>
                  <a:lnTo>
                    <a:pt x="231965" y="208013"/>
                  </a:lnTo>
                  <a:lnTo>
                    <a:pt x="237451" y="213931"/>
                  </a:lnTo>
                  <a:lnTo>
                    <a:pt x="258927" y="235013"/>
                  </a:lnTo>
                  <a:lnTo>
                    <a:pt x="258279" y="235978"/>
                  </a:lnTo>
                  <a:lnTo>
                    <a:pt x="286821" y="235978"/>
                  </a:lnTo>
                  <a:lnTo>
                    <a:pt x="280911" y="230098"/>
                  </a:lnTo>
                  <a:lnTo>
                    <a:pt x="256057" y="205041"/>
                  </a:lnTo>
                  <a:lnTo>
                    <a:pt x="245186" y="194271"/>
                  </a:lnTo>
                  <a:close/>
                </a:path>
              </a:pathLst>
            </a:custGeom>
            <a:solidFill>
              <a:srgbClr val="EB7404"/>
            </a:solidFill>
          </p:spPr>
          <p:txBody>
            <a:bodyPr wrap="square" lIns="0" tIns="0" rIns="0" bIns="0" rtlCol="0"/>
            <a:lstStyle/>
            <a:p>
              <a:endParaRPr/>
            </a:p>
          </p:txBody>
        </p:sp>
        <p:sp>
          <p:nvSpPr>
            <p:cNvPr id="13" name="object 20">
              <a:extLst>
                <a:ext uri="{FF2B5EF4-FFF2-40B4-BE49-F238E27FC236}">
                  <a16:creationId xmlns="" xmlns:a16="http://schemas.microsoft.com/office/drawing/2014/main" id="{CD41A0FF-AA68-4714-BE13-91F49B63F679}"/>
                </a:ext>
              </a:extLst>
            </p:cNvPr>
            <p:cNvSpPr/>
            <p:nvPr/>
          </p:nvSpPr>
          <p:spPr>
            <a:xfrm>
              <a:off x="457663" y="1407115"/>
              <a:ext cx="296545" cy="288290"/>
            </a:xfrm>
            <a:custGeom>
              <a:avLst/>
              <a:gdLst/>
              <a:ahLst/>
              <a:cxnLst/>
              <a:rect l="l" t="t" r="r" b="b"/>
              <a:pathLst>
                <a:path w="296545" h="288289">
                  <a:moveTo>
                    <a:pt x="115775" y="49999"/>
                  </a:moveTo>
                  <a:lnTo>
                    <a:pt x="36982" y="49999"/>
                  </a:lnTo>
                  <a:lnTo>
                    <a:pt x="43345" y="50901"/>
                  </a:lnTo>
                  <a:lnTo>
                    <a:pt x="48755" y="51536"/>
                  </a:lnTo>
                  <a:lnTo>
                    <a:pt x="54101" y="52451"/>
                  </a:lnTo>
                  <a:lnTo>
                    <a:pt x="101430" y="64736"/>
                  </a:lnTo>
                  <a:lnTo>
                    <a:pt x="144395" y="84596"/>
                  </a:lnTo>
                  <a:lnTo>
                    <a:pt x="183032" y="111935"/>
                  </a:lnTo>
                  <a:lnTo>
                    <a:pt x="217373" y="146659"/>
                  </a:lnTo>
                  <a:lnTo>
                    <a:pt x="247015" y="190239"/>
                  </a:lnTo>
                  <a:lnTo>
                    <a:pt x="267017" y="239001"/>
                  </a:lnTo>
                  <a:lnTo>
                    <a:pt x="276987" y="283489"/>
                  </a:lnTo>
                  <a:lnTo>
                    <a:pt x="279717" y="286854"/>
                  </a:lnTo>
                  <a:lnTo>
                    <a:pt x="291846" y="287909"/>
                  </a:lnTo>
                  <a:lnTo>
                    <a:pt x="296240" y="282638"/>
                  </a:lnTo>
                  <a:lnTo>
                    <a:pt x="295021" y="274599"/>
                  </a:lnTo>
                  <a:lnTo>
                    <a:pt x="285705" y="233310"/>
                  </a:lnTo>
                  <a:lnTo>
                    <a:pt x="267615" y="188100"/>
                  </a:lnTo>
                  <a:lnTo>
                    <a:pt x="229985" y="131416"/>
                  </a:lnTo>
                  <a:lnTo>
                    <a:pt x="175156" y="81413"/>
                  </a:lnTo>
                  <a:lnTo>
                    <a:pt x="141738" y="61136"/>
                  </a:lnTo>
                  <a:lnTo>
                    <a:pt x="115775" y="49999"/>
                  </a:lnTo>
                  <a:close/>
                </a:path>
                <a:path w="296545" h="288289">
                  <a:moveTo>
                    <a:pt x="63703" y="0"/>
                  </a:moveTo>
                  <a:lnTo>
                    <a:pt x="1015" y="34226"/>
                  </a:lnTo>
                  <a:lnTo>
                    <a:pt x="0" y="41021"/>
                  </a:lnTo>
                  <a:lnTo>
                    <a:pt x="11139" y="52451"/>
                  </a:lnTo>
                  <a:lnTo>
                    <a:pt x="16509" y="57594"/>
                  </a:lnTo>
                  <a:lnTo>
                    <a:pt x="37576" y="78483"/>
                  </a:lnTo>
                  <a:lnTo>
                    <a:pt x="42875" y="83642"/>
                  </a:lnTo>
                  <a:lnTo>
                    <a:pt x="46608" y="87236"/>
                  </a:lnTo>
                  <a:lnTo>
                    <a:pt x="52057" y="87223"/>
                  </a:lnTo>
                  <a:lnTo>
                    <a:pt x="59689" y="80518"/>
                  </a:lnTo>
                  <a:lnTo>
                    <a:pt x="60299" y="74993"/>
                  </a:lnTo>
                  <a:lnTo>
                    <a:pt x="56349" y="69659"/>
                  </a:lnTo>
                  <a:lnTo>
                    <a:pt x="55333" y="68719"/>
                  </a:lnTo>
                  <a:lnTo>
                    <a:pt x="54381" y="67729"/>
                  </a:lnTo>
                  <a:lnTo>
                    <a:pt x="36982" y="49999"/>
                  </a:lnTo>
                  <a:lnTo>
                    <a:pt x="115775" y="49999"/>
                  </a:lnTo>
                  <a:lnTo>
                    <a:pt x="105805" y="45723"/>
                  </a:lnTo>
                  <a:lnTo>
                    <a:pt x="67360" y="35217"/>
                  </a:lnTo>
                  <a:lnTo>
                    <a:pt x="60794" y="33896"/>
                  </a:lnTo>
                  <a:lnTo>
                    <a:pt x="54178" y="32867"/>
                  </a:lnTo>
                  <a:lnTo>
                    <a:pt x="46697" y="31559"/>
                  </a:lnTo>
                  <a:lnTo>
                    <a:pt x="48767" y="30327"/>
                  </a:lnTo>
                  <a:lnTo>
                    <a:pt x="50088" y="29502"/>
                  </a:lnTo>
                  <a:lnTo>
                    <a:pt x="57035" y="25692"/>
                  </a:lnTo>
                  <a:lnTo>
                    <a:pt x="62712" y="22809"/>
                  </a:lnTo>
                  <a:lnTo>
                    <a:pt x="70129" y="18402"/>
                  </a:lnTo>
                  <a:lnTo>
                    <a:pt x="72047" y="16687"/>
                  </a:lnTo>
                  <a:lnTo>
                    <a:pt x="75361" y="11099"/>
                  </a:lnTo>
                  <a:lnTo>
                    <a:pt x="74294" y="6426"/>
                  </a:lnTo>
                  <a:lnTo>
                    <a:pt x="67945" y="444"/>
                  </a:lnTo>
                  <a:lnTo>
                    <a:pt x="63703" y="0"/>
                  </a:lnTo>
                  <a:close/>
                </a:path>
              </a:pathLst>
            </a:custGeom>
            <a:solidFill>
              <a:srgbClr val="EB7404"/>
            </a:solidFill>
          </p:spPr>
          <p:txBody>
            <a:bodyPr wrap="square" lIns="0" tIns="0" rIns="0" bIns="0" rtlCol="0"/>
            <a:lstStyle/>
            <a:p>
              <a:endParaRPr/>
            </a:p>
          </p:txBody>
        </p:sp>
        <p:sp>
          <p:nvSpPr>
            <p:cNvPr id="14" name="object 21">
              <a:extLst>
                <a:ext uri="{FF2B5EF4-FFF2-40B4-BE49-F238E27FC236}">
                  <a16:creationId xmlns="" xmlns:a16="http://schemas.microsoft.com/office/drawing/2014/main" id="{F0A9074B-CBC1-468A-912E-DFC3225547BE}"/>
                </a:ext>
              </a:extLst>
            </p:cNvPr>
            <p:cNvSpPr/>
            <p:nvPr/>
          </p:nvSpPr>
          <p:spPr>
            <a:xfrm>
              <a:off x="497137" y="1713194"/>
              <a:ext cx="290195" cy="296545"/>
            </a:xfrm>
            <a:custGeom>
              <a:avLst/>
              <a:gdLst/>
              <a:ahLst/>
              <a:cxnLst/>
              <a:rect l="l" t="t" r="r" b="b"/>
              <a:pathLst>
                <a:path w="290195" h="296544">
                  <a:moveTo>
                    <a:pt x="279257" y="36702"/>
                  </a:moveTo>
                  <a:lnTo>
                    <a:pt x="237147" y="36702"/>
                  </a:lnTo>
                  <a:lnTo>
                    <a:pt x="237947" y="37122"/>
                  </a:lnTo>
                  <a:lnTo>
                    <a:pt x="237848" y="39852"/>
                  </a:lnTo>
                  <a:lnTo>
                    <a:pt x="228343" y="87425"/>
                  </a:lnTo>
                  <a:lnTo>
                    <a:pt x="205809" y="140982"/>
                  </a:lnTo>
                  <a:lnTo>
                    <a:pt x="182486" y="176415"/>
                  </a:lnTo>
                  <a:lnTo>
                    <a:pt x="140411" y="219649"/>
                  </a:lnTo>
                  <a:lnTo>
                    <a:pt x="89725" y="252387"/>
                  </a:lnTo>
                  <a:lnTo>
                    <a:pt x="49949" y="268136"/>
                  </a:lnTo>
                  <a:lnTo>
                    <a:pt x="8267" y="277723"/>
                  </a:lnTo>
                  <a:lnTo>
                    <a:pt x="3289" y="278549"/>
                  </a:lnTo>
                  <a:lnTo>
                    <a:pt x="0" y="282816"/>
                  </a:lnTo>
                  <a:lnTo>
                    <a:pt x="685" y="292569"/>
                  </a:lnTo>
                  <a:lnTo>
                    <a:pt x="4813" y="296506"/>
                  </a:lnTo>
                  <a:lnTo>
                    <a:pt x="12585" y="296392"/>
                  </a:lnTo>
                  <a:lnTo>
                    <a:pt x="64562" y="283853"/>
                  </a:lnTo>
                  <a:lnTo>
                    <a:pt x="107365" y="265266"/>
                  </a:lnTo>
                  <a:lnTo>
                    <a:pt x="146407" y="239737"/>
                  </a:lnTo>
                  <a:lnTo>
                    <a:pt x="181648" y="207263"/>
                  </a:lnTo>
                  <a:lnTo>
                    <a:pt x="207877" y="174693"/>
                  </a:lnTo>
                  <a:lnTo>
                    <a:pt x="228723" y="139396"/>
                  </a:lnTo>
                  <a:lnTo>
                    <a:pt x="244202" y="101416"/>
                  </a:lnTo>
                  <a:lnTo>
                    <a:pt x="254330" y="60794"/>
                  </a:lnTo>
                  <a:lnTo>
                    <a:pt x="256399" y="47218"/>
                  </a:lnTo>
                  <a:lnTo>
                    <a:pt x="257517" y="39852"/>
                  </a:lnTo>
                  <a:lnTo>
                    <a:pt x="281521" y="39852"/>
                  </a:lnTo>
                  <a:lnTo>
                    <a:pt x="279257" y="36702"/>
                  </a:lnTo>
                  <a:close/>
                </a:path>
                <a:path w="290195" h="296544">
                  <a:moveTo>
                    <a:pt x="281521" y="39852"/>
                  </a:moveTo>
                  <a:lnTo>
                    <a:pt x="257517" y="39852"/>
                  </a:lnTo>
                  <a:lnTo>
                    <a:pt x="266268" y="51955"/>
                  </a:lnTo>
                  <a:lnTo>
                    <a:pt x="274307" y="62966"/>
                  </a:lnTo>
                  <a:lnTo>
                    <a:pt x="279958" y="64236"/>
                  </a:lnTo>
                  <a:lnTo>
                    <a:pt x="289293" y="57607"/>
                  </a:lnTo>
                  <a:lnTo>
                    <a:pt x="289928" y="51600"/>
                  </a:lnTo>
                  <a:lnTo>
                    <a:pt x="281521" y="39852"/>
                  </a:lnTo>
                  <a:close/>
                </a:path>
                <a:path w="290195" h="296544">
                  <a:moveTo>
                    <a:pt x="246811" y="0"/>
                  </a:moveTo>
                  <a:lnTo>
                    <a:pt x="214192" y="32513"/>
                  </a:lnTo>
                  <a:lnTo>
                    <a:pt x="202018" y="53632"/>
                  </a:lnTo>
                  <a:lnTo>
                    <a:pt x="204431" y="56451"/>
                  </a:lnTo>
                  <a:lnTo>
                    <a:pt x="211772" y="59347"/>
                  </a:lnTo>
                  <a:lnTo>
                    <a:pt x="215366" y="58750"/>
                  </a:lnTo>
                  <a:lnTo>
                    <a:pt x="237147" y="36702"/>
                  </a:lnTo>
                  <a:lnTo>
                    <a:pt x="279257" y="36702"/>
                  </a:lnTo>
                  <a:lnTo>
                    <a:pt x="266065" y="18351"/>
                  </a:lnTo>
                  <a:lnTo>
                    <a:pt x="261759" y="12217"/>
                  </a:lnTo>
                  <a:lnTo>
                    <a:pt x="253352" y="1028"/>
                  </a:lnTo>
                  <a:lnTo>
                    <a:pt x="246811" y="0"/>
                  </a:lnTo>
                  <a:close/>
                </a:path>
              </a:pathLst>
            </a:custGeom>
            <a:solidFill>
              <a:srgbClr val="EB7404"/>
            </a:solidFill>
          </p:spPr>
          <p:txBody>
            <a:bodyPr wrap="square" lIns="0" tIns="0" rIns="0" bIns="0" rtlCol="0"/>
            <a:lstStyle/>
            <a:p>
              <a:endParaRPr/>
            </a:p>
          </p:txBody>
        </p:sp>
        <p:sp>
          <p:nvSpPr>
            <p:cNvPr id="15" name="object 22">
              <a:extLst>
                <a:ext uri="{FF2B5EF4-FFF2-40B4-BE49-F238E27FC236}">
                  <a16:creationId xmlns="" xmlns:a16="http://schemas.microsoft.com/office/drawing/2014/main" id="{E1F9C430-F17A-470C-9A7C-EF8E99CC7C35}"/>
                </a:ext>
              </a:extLst>
            </p:cNvPr>
            <p:cNvSpPr/>
            <p:nvPr/>
          </p:nvSpPr>
          <p:spPr>
            <a:xfrm>
              <a:off x="152400" y="1439089"/>
              <a:ext cx="281940" cy="297180"/>
            </a:xfrm>
            <a:custGeom>
              <a:avLst/>
              <a:gdLst/>
              <a:ahLst/>
              <a:cxnLst/>
              <a:rect l="l" t="t" r="r" b="b"/>
              <a:pathLst>
                <a:path w="281940" h="297180">
                  <a:moveTo>
                    <a:pt x="12649" y="231165"/>
                  </a:moveTo>
                  <a:lnTo>
                    <a:pt x="2044" y="234657"/>
                  </a:lnTo>
                  <a:lnTo>
                    <a:pt x="0" y="240855"/>
                  </a:lnTo>
                  <a:lnTo>
                    <a:pt x="10967" y="257937"/>
                  </a:lnTo>
                  <a:lnTo>
                    <a:pt x="18049" y="268841"/>
                  </a:lnTo>
                  <a:lnTo>
                    <a:pt x="25175" y="279718"/>
                  </a:lnTo>
                  <a:lnTo>
                    <a:pt x="35928" y="296011"/>
                  </a:lnTo>
                  <a:lnTo>
                    <a:pt x="42786" y="296583"/>
                  </a:lnTo>
                  <a:lnTo>
                    <a:pt x="51003" y="288759"/>
                  </a:lnTo>
                  <a:lnTo>
                    <a:pt x="54292" y="285343"/>
                  </a:lnTo>
                  <a:lnTo>
                    <a:pt x="79602" y="259841"/>
                  </a:lnTo>
                  <a:lnTo>
                    <a:pt x="52031" y="259841"/>
                  </a:lnTo>
                  <a:lnTo>
                    <a:pt x="51244" y="259448"/>
                  </a:lnTo>
                  <a:lnTo>
                    <a:pt x="51900" y="254876"/>
                  </a:lnTo>
                  <a:lnTo>
                    <a:pt x="32105" y="254876"/>
                  </a:lnTo>
                  <a:lnTo>
                    <a:pt x="30441" y="252552"/>
                  </a:lnTo>
                  <a:lnTo>
                    <a:pt x="26149" y="246329"/>
                  </a:lnTo>
                  <a:lnTo>
                    <a:pt x="22665" y="240855"/>
                  </a:lnTo>
                  <a:lnTo>
                    <a:pt x="16370" y="232625"/>
                  </a:lnTo>
                  <a:lnTo>
                    <a:pt x="12649" y="231165"/>
                  </a:lnTo>
                  <a:close/>
                </a:path>
                <a:path w="281940" h="297180">
                  <a:moveTo>
                    <a:pt x="77254" y="235165"/>
                  </a:moveTo>
                  <a:lnTo>
                    <a:pt x="71691" y="240144"/>
                  </a:lnTo>
                  <a:lnTo>
                    <a:pt x="70637" y="241388"/>
                  </a:lnTo>
                  <a:lnTo>
                    <a:pt x="52031" y="259841"/>
                  </a:lnTo>
                  <a:lnTo>
                    <a:pt x="79602" y="259841"/>
                  </a:lnTo>
                  <a:lnTo>
                    <a:pt x="90385" y="248945"/>
                  </a:lnTo>
                  <a:lnTo>
                    <a:pt x="90576" y="243065"/>
                  </a:lnTo>
                  <a:lnTo>
                    <a:pt x="83388" y="235242"/>
                  </a:lnTo>
                  <a:lnTo>
                    <a:pt x="77254" y="235165"/>
                  </a:lnTo>
                  <a:close/>
                </a:path>
                <a:path w="281940" h="297180">
                  <a:moveTo>
                    <a:pt x="277431" y="0"/>
                  </a:moveTo>
                  <a:lnTo>
                    <a:pt x="225617" y="12550"/>
                  </a:lnTo>
                  <a:lnTo>
                    <a:pt x="186715" y="28809"/>
                  </a:lnTo>
                  <a:lnTo>
                    <a:pt x="150737" y="50746"/>
                  </a:lnTo>
                  <a:lnTo>
                    <a:pt x="117754" y="78473"/>
                  </a:lnTo>
                  <a:lnTo>
                    <a:pt x="88871" y="111070"/>
                  </a:lnTo>
                  <a:lnTo>
                    <a:pt x="65778" y="146848"/>
                  </a:lnTo>
                  <a:lnTo>
                    <a:pt x="48397" y="185738"/>
                  </a:lnTo>
                  <a:lnTo>
                    <a:pt x="36652" y="227672"/>
                  </a:lnTo>
                  <a:lnTo>
                    <a:pt x="32105" y="254876"/>
                  </a:lnTo>
                  <a:lnTo>
                    <a:pt x="51900" y="254876"/>
                  </a:lnTo>
                  <a:lnTo>
                    <a:pt x="52224" y="252552"/>
                  </a:lnTo>
                  <a:lnTo>
                    <a:pt x="52933" y="246113"/>
                  </a:lnTo>
                  <a:lnTo>
                    <a:pt x="54127" y="239509"/>
                  </a:lnTo>
                  <a:lnTo>
                    <a:pt x="68070" y="188454"/>
                  </a:lnTo>
                  <a:lnTo>
                    <a:pt x="90547" y="142692"/>
                  </a:lnTo>
                  <a:lnTo>
                    <a:pt x="121592" y="102276"/>
                  </a:lnTo>
                  <a:lnTo>
                    <a:pt x="161239" y="67259"/>
                  </a:lnTo>
                  <a:lnTo>
                    <a:pt x="213898" y="37555"/>
                  </a:lnTo>
                  <a:lnTo>
                    <a:pt x="272034" y="20700"/>
                  </a:lnTo>
                  <a:lnTo>
                    <a:pt x="276682" y="19875"/>
                  </a:lnTo>
                  <a:lnTo>
                    <a:pt x="279514" y="17335"/>
                  </a:lnTo>
                  <a:lnTo>
                    <a:pt x="281660" y="7467"/>
                  </a:lnTo>
                  <a:lnTo>
                    <a:pt x="277431" y="0"/>
                  </a:lnTo>
                  <a:close/>
                </a:path>
              </a:pathLst>
            </a:custGeom>
            <a:solidFill>
              <a:srgbClr val="EB7404"/>
            </a:solidFill>
          </p:spPr>
          <p:txBody>
            <a:bodyPr wrap="square" lIns="0" tIns="0" rIns="0" bIns="0" rtlCol="0"/>
            <a:lstStyle/>
            <a:p>
              <a:endParaRPr/>
            </a:p>
          </p:txBody>
        </p:sp>
      </p:grpSp>
      <p:sp>
        <p:nvSpPr>
          <p:cNvPr id="18" name="AutoShape 2" descr="blob:https://web.whatsapp.com/2d920b4b-0594-4440-9968-505637ddd6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1" name="Imagen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842" y="4506310"/>
            <a:ext cx="1931542" cy="626792"/>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715160565"/>
              </p:ext>
            </p:extLst>
          </p:nvPr>
        </p:nvGraphicFramePr>
        <p:xfrm>
          <a:off x="73415" y="827802"/>
          <a:ext cx="9070585" cy="4305300"/>
        </p:xfrm>
        <a:graphic>
          <a:graphicData uri="http://schemas.openxmlformats.org/drawingml/2006/table">
            <a:tbl>
              <a:tblPr firstRow="1" bandRow="1">
                <a:tableStyleId>{5C22544A-7EE6-4342-B048-85BDC9FD1C3A}</a:tableStyleId>
              </a:tblPr>
              <a:tblGrid>
                <a:gridCol w="1632096"/>
                <a:gridCol w="3215811"/>
                <a:gridCol w="472612"/>
                <a:gridCol w="482885"/>
                <a:gridCol w="523982"/>
                <a:gridCol w="503434"/>
                <a:gridCol w="493159"/>
                <a:gridCol w="452063"/>
                <a:gridCol w="421241"/>
                <a:gridCol w="424990"/>
                <a:gridCol w="448312"/>
              </a:tblGrid>
              <a:tr h="370840">
                <a:tc>
                  <a:txBody>
                    <a:bodyPr/>
                    <a:lstStyle/>
                    <a:p>
                      <a:r>
                        <a:rPr lang="es-CO" sz="1000" dirty="0" smtClean="0">
                          <a:latin typeface="Agency FB" panose="020B0503020202020204" pitchFamily="34" charset="0"/>
                        </a:rPr>
                        <a:t>ACTIVIDAD</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OBJETIVO</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OCTUBRE</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NOVIEMBRE</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DICIEMBRE</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ENERO</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FEBRERO</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MARZO</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ABRIL</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MAYO</a:t>
                      </a:r>
                      <a:endParaRPr lang="es-CO" sz="1000" dirty="0">
                        <a:latin typeface="Agency FB" panose="020B0503020202020204" pitchFamily="34" charset="0"/>
                      </a:endParaRPr>
                    </a:p>
                  </a:txBody>
                  <a:tcPr/>
                </a:tc>
                <a:tc>
                  <a:txBody>
                    <a:bodyPr/>
                    <a:lstStyle/>
                    <a:p>
                      <a:r>
                        <a:rPr lang="es-CO" sz="1000" dirty="0" smtClean="0">
                          <a:latin typeface="Agency FB" panose="020B0503020202020204" pitchFamily="34" charset="0"/>
                        </a:rPr>
                        <a:t>JUNIO</a:t>
                      </a:r>
                      <a:endParaRPr lang="es-CO" sz="1000" dirty="0">
                        <a:latin typeface="Agency FB" panose="020B0503020202020204" pitchFamily="34" charset="0"/>
                      </a:endParaRPr>
                    </a:p>
                  </a:txBody>
                  <a:tcPr/>
                </a:tc>
              </a:tr>
              <a:tr h="370840">
                <a:tc>
                  <a:txBody>
                    <a:bodyPr/>
                    <a:lstStyle/>
                    <a:p>
                      <a:r>
                        <a:rPr lang="es-CO" sz="1050" dirty="0" smtClean="0">
                          <a:latin typeface="Agency FB" panose="020B0503020202020204" pitchFamily="34" charset="0"/>
                        </a:rPr>
                        <a:t>Elaboración</a:t>
                      </a:r>
                      <a:r>
                        <a:rPr lang="es-CO" sz="1050" baseline="0" dirty="0" smtClean="0">
                          <a:latin typeface="Agency FB" panose="020B0503020202020204" pitchFamily="34" charset="0"/>
                        </a:rPr>
                        <a:t> Proyecto Prevención Acoso Laboral</a:t>
                      </a:r>
                      <a:endParaRPr lang="es-CO" sz="1050" dirty="0">
                        <a:latin typeface="Agency FB" panose="020B0503020202020204" pitchFamily="34" charset="0"/>
                      </a:endParaRPr>
                    </a:p>
                  </a:txBody>
                  <a:tcPr/>
                </a:tc>
                <a:tc>
                  <a:txBody>
                    <a:bodyPr/>
                    <a:lstStyle/>
                    <a:p>
                      <a:r>
                        <a:rPr lang="es-CO" sz="1050" dirty="0" smtClean="0">
                          <a:latin typeface="Agency FB" panose="020B0503020202020204" pitchFamily="34" charset="0"/>
                        </a:rPr>
                        <a:t>Monitorear, identificar e intervenir situaciones de violencia y acoso laboral o </a:t>
                      </a:r>
                      <a:r>
                        <a:rPr lang="es-CO" sz="1050" dirty="0" err="1" smtClean="0">
                          <a:latin typeface="Agency FB" panose="020B0503020202020204" pitchFamily="34" charset="0"/>
                        </a:rPr>
                        <a:t>mobbing</a:t>
                      </a:r>
                      <a:r>
                        <a:rPr lang="es-CO" sz="1050" dirty="0" smtClean="0">
                          <a:latin typeface="Agency FB" panose="020B0503020202020204" pitchFamily="34" charset="0"/>
                        </a:rPr>
                        <a:t> y generar estrategias innovadoras de comunicación interactiva con la comunidad judicial.</a:t>
                      </a:r>
                      <a:endParaRPr lang="es-CO" sz="1050" dirty="0">
                        <a:latin typeface="Agency FB" panose="020B0503020202020204" pitchFamily="34" charset="0"/>
                      </a:endParaRPr>
                    </a:p>
                  </a:txBody>
                  <a:tcP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r>
              <a:tr h="370840">
                <a:tc>
                  <a:txBody>
                    <a:bodyPr/>
                    <a:lstStyle/>
                    <a:p>
                      <a:r>
                        <a:rPr lang="es-CO" sz="1050" dirty="0" smtClean="0">
                          <a:latin typeface="Agency FB" panose="020B0503020202020204" pitchFamily="34" charset="0"/>
                        </a:rPr>
                        <a:t>Elaboración</a:t>
                      </a:r>
                      <a:r>
                        <a:rPr lang="es-CO" sz="1050" baseline="0" dirty="0" smtClean="0">
                          <a:latin typeface="Agency FB" panose="020B0503020202020204" pitchFamily="34" charset="0"/>
                        </a:rPr>
                        <a:t>, aplicación y análisis  de la Encuesta Prevención del Acoso Laboral.</a:t>
                      </a:r>
                      <a:endParaRPr lang="es-CO" sz="1050" dirty="0">
                        <a:latin typeface="Agency FB" panose="020B0503020202020204" pitchFamily="34" charset="0"/>
                      </a:endParaRPr>
                    </a:p>
                  </a:txBody>
                  <a:tcPr/>
                </a:tc>
                <a:tc>
                  <a:txBody>
                    <a:bodyPr/>
                    <a:lstStyle/>
                    <a:p>
                      <a:r>
                        <a:rPr lang="es-CO" sz="1050" dirty="0" smtClean="0">
                          <a:latin typeface="Agency FB" panose="020B0503020202020204" pitchFamily="34" charset="0"/>
                        </a:rPr>
                        <a:t> identificar conductas de acoso laboral a las que están expuestos los Servidores Judiciales. </a:t>
                      </a:r>
                      <a:endParaRPr lang="es-CO" sz="1050" dirty="0">
                        <a:latin typeface="Agency FB" panose="020B0503020202020204" pitchFamily="34" charset="0"/>
                      </a:endParaRPr>
                    </a:p>
                  </a:txBody>
                  <a:tcP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r>
              <a:tr h="370840">
                <a:tc>
                  <a:txBody>
                    <a:bodyPr/>
                    <a:lstStyle/>
                    <a:p>
                      <a:r>
                        <a:rPr lang="es-CO" sz="1050" dirty="0" smtClean="0">
                          <a:latin typeface="Agency FB" panose="020B0503020202020204" pitchFamily="34" charset="0"/>
                        </a:rPr>
                        <a:t>Diseño</a:t>
                      </a:r>
                      <a:r>
                        <a:rPr lang="es-CO" sz="1050" baseline="0" dirty="0" smtClean="0">
                          <a:latin typeface="Agency FB" panose="020B0503020202020204" pitchFamily="34" charset="0"/>
                        </a:rPr>
                        <a:t> de Comic “Te ha pasado”, de acuerdo a los temas que del informe de la encuesta prevención del acoso laboral</a:t>
                      </a:r>
                      <a:endParaRPr lang="es-CO" sz="1050" dirty="0">
                        <a:latin typeface="Agency FB" panose="020B0503020202020204" pitchFamily="34" charset="0"/>
                      </a:endParaRPr>
                    </a:p>
                  </a:txBody>
                  <a:tcPr/>
                </a:tc>
                <a:tc>
                  <a:txBody>
                    <a:bodyPr/>
                    <a:lstStyle/>
                    <a:p>
                      <a:r>
                        <a:rPr lang="es-CO" sz="1050" b="0" spc="85" dirty="0" smtClean="0">
                          <a:latin typeface="Agency FB" panose="020B0503020202020204" pitchFamily="34" charset="0"/>
                          <a:cs typeface="Century Gothic"/>
                        </a:rPr>
                        <a:t>reflejar las cotidianidades de la convivencia laboral que se presentan en los servidores judiciales se la Seccional Villavicencio</a:t>
                      </a:r>
                      <a:endParaRPr lang="es-CO" sz="1050" b="0" dirty="0">
                        <a:latin typeface="Agency FB" panose="020B0503020202020204" pitchFamily="34" charset="0"/>
                      </a:endParaRPr>
                    </a:p>
                  </a:txBody>
                  <a:tcP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r>
              <a:tr h="370840">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s-CO" sz="1050" dirty="0" smtClean="0">
                          <a:latin typeface="Agency FB" panose="020B0503020202020204" pitchFamily="34" charset="0"/>
                        </a:rPr>
                        <a:t>Creación</a:t>
                      </a:r>
                      <a:r>
                        <a:rPr lang="es-CO" sz="1050" baseline="0" dirty="0" smtClean="0">
                          <a:latin typeface="Agency FB" panose="020B0503020202020204" pitchFamily="34" charset="0"/>
                        </a:rPr>
                        <a:t> de Cartelera virtual, </a:t>
                      </a:r>
                      <a:r>
                        <a:rPr lang="es-CO" sz="1050" dirty="0" smtClean="0">
                          <a:latin typeface="Agency FB" panose="020B0503020202020204" pitchFamily="34" charset="0"/>
                        </a:rPr>
                        <a:t>difundido </a:t>
                      </a:r>
                      <a:r>
                        <a:rPr lang="es-CO" sz="1050" spc="85" dirty="0" smtClean="0">
                          <a:latin typeface="Agency FB" panose="020B0503020202020204" pitchFamily="34" charset="0"/>
                          <a:cs typeface="Century Gothic"/>
                        </a:rPr>
                        <a:t>por las redes sociales,  los correos institucionales y grupos de </a:t>
                      </a:r>
                      <a:r>
                        <a:rPr lang="es-CO" sz="1050" spc="85" dirty="0" err="1" smtClean="0">
                          <a:latin typeface="Agency FB" panose="020B0503020202020204" pitchFamily="34" charset="0"/>
                          <a:cs typeface="Century Gothic"/>
                        </a:rPr>
                        <a:t>WhatsApp</a:t>
                      </a:r>
                      <a:r>
                        <a:rPr lang="es-CO" sz="1050" spc="85" dirty="0" smtClean="0">
                          <a:latin typeface="Agency FB" panose="020B0503020202020204" pitchFamily="34" charset="0"/>
                          <a:cs typeface="Century Gothic"/>
                        </a:rPr>
                        <a:t>. </a:t>
                      </a:r>
                    </a:p>
                  </a:txBody>
                  <a:tcPr/>
                </a:tc>
                <a:tc>
                  <a:txBody>
                    <a:bodyPr/>
                    <a:lstStyle/>
                    <a:p>
                      <a:r>
                        <a:rPr lang="es-CO" sz="1050" dirty="0" smtClean="0">
                          <a:latin typeface="Agency FB" panose="020B0503020202020204" pitchFamily="34" charset="0"/>
                        </a:rPr>
                        <a:t>Comunicar e instruir </a:t>
                      </a:r>
                      <a:r>
                        <a:rPr lang="es-CO" sz="1050" b="0" spc="85" dirty="0" smtClean="0">
                          <a:latin typeface="Agency FB" panose="020B0503020202020204" pitchFamily="34" charset="0"/>
                          <a:cs typeface="Century Gothic"/>
                        </a:rPr>
                        <a:t>con información relacionada del acoso laboral y legislación, permitiendo d</a:t>
                      </a:r>
                      <a:r>
                        <a:rPr lang="es-CO" sz="1050" b="0" dirty="0" smtClean="0">
                          <a:latin typeface="Agency FB" panose="020B0503020202020204" pitchFamily="34" charset="0"/>
                        </a:rPr>
                        <a:t>arle rienda suelta a la creatividad, a través de Imágenes, textos decorativos, videos y muchos elementos interactivos con los que podremos mostrar de manera atractiva el mensaje </a:t>
                      </a:r>
                      <a:r>
                        <a:rPr lang="es-CO" sz="1050" b="0" spc="90" dirty="0" smtClean="0">
                          <a:effectLst>
                            <a:outerShdw blurRad="38100" dist="38100" dir="2700000" algn="tl">
                              <a:srgbClr val="000000">
                                <a:alpha val="43137"/>
                              </a:srgbClr>
                            </a:outerShdw>
                          </a:effectLst>
                          <a:latin typeface="Agency FB" panose="020B0503020202020204" pitchFamily="34" charset="0"/>
                          <a:cs typeface="Century Gothic"/>
                        </a:rPr>
                        <a:t>ROMPAMOS EL SILENCIO -</a:t>
                      </a:r>
                      <a:r>
                        <a:rPr lang="es-CO" sz="1050" b="0" dirty="0" smtClean="0">
                          <a:latin typeface="Agency FB" panose="020B0503020202020204" pitchFamily="34" charset="0"/>
                        </a:rPr>
                        <a:t>LA VIOLENCIA Y EL ACOSO EN EL MUNDO DEL TRABAJO </a:t>
                      </a:r>
                      <a:endParaRPr lang="es-CO" sz="1050" b="0" dirty="0">
                        <a:latin typeface="Agency FB" panose="020B0503020202020204" pitchFamily="34" charset="0"/>
                      </a:endParaRPr>
                    </a:p>
                  </a:txBody>
                  <a:tcP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r>
              <a:tr h="370840">
                <a:tc>
                  <a:txBody>
                    <a:bodyPr/>
                    <a:lstStyle/>
                    <a:p>
                      <a:r>
                        <a:rPr lang="es-CO" sz="1050" dirty="0" smtClean="0">
                          <a:latin typeface="Agency FB" panose="020B0503020202020204" pitchFamily="34" charset="0"/>
                        </a:rPr>
                        <a:t>Creación</a:t>
                      </a:r>
                      <a:r>
                        <a:rPr lang="es-CO" sz="1050" baseline="0" dirty="0" smtClean="0">
                          <a:latin typeface="Agency FB" panose="020B0503020202020204" pitchFamily="34" charset="0"/>
                        </a:rPr>
                        <a:t> de página del Comité de Convivencia Laboral en la red social </a:t>
                      </a:r>
                      <a:r>
                        <a:rPr lang="es-CO" sz="1050" baseline="0" dirty="0" err="1" smtClean="0">
                          <a:latin typeface="Agency FB" panose="020B0503020202020204" pitchFamily="34" charset="0"/>
                        </a:rPr>
                        <a:t>Instagram</a:t>
                      </a:r>
                      <a:endParaRPr lang="es-CO" sz="1050" dirty="0">
                        <a:latin typeface="Agency FB" panose="020B0503020202020204" pitchFamily="34" charset="0"/>
                      </a:endParaRPr>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es-CO" sz="1050" spc="85" dirty="0" smtClean="0">
                          <a:latin typeface="Agency FB" panose="020B0503020202020204" pitchFamily="34" charset="0"/>
                          <a:cs typeface="Century Gothic"/>
                        </a:rPr>
                        <a:t>Aprovechar</a:t>
                      </a:r>
                      <a:r>
                        <a:rPr lang="es-CO" sz="1050" spc="85" baseline="0" dirty="0" smtClean="0">
                          <a:latin typeface="Agency FB" panose="020B0503020202020204" pitchFamily="34" charset="0"/>
                          <a:cs typeface="Century Gothic"/>
                        </a:rPr>
                        <a:t> </a:t>
                      </a:r>
                      <a:r>
                        <a:rPr lang="es-CO" sz="1050" spc="85" dirty="0" smtClean="0">
                          <a:latin typeface="Agency FB" panose="020B0503020202020204" pitchFamily="34" charset="0"/>
                          <a:cs typeface="Century Gothic"/>
                        </a:rPr>
                        <a:t>la tecnología como herramienta virtual de prevención y promoción de la violencia y acoso laboral ene l trabajo. </a:t>
                      </a:r>
                    </a:p>
                  </a:txBody>
                  <a:tcPr/>
                </a:tc>
                <a:tc>
                  <a:txBody>
                    <a:bodyPr/>
                    <a:lstStyle/>
                    <a:p>
                      <a:pPr algn="ct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r>
              <a:tr h="370840">
                <a:tc>
                  <a:txBody>
                    <a:bodyPr/>
                    <a:lstStyle/>
                    <a:p>
                      <a:r>
                        <a:rPr lang="es-CO" sz="1050" dirty="0" smtClean="0">
                          <a:latin typeface="Agency FB" panose="020B0503020202020204" pitchFamily="34" charset="0"/>
                        </a:rPr>
                        <a:t>Evaluación y seguimiento</a:t>
                      </a:r>
                      <a:r>
                        <a:rPr lang="es-CO" sz="1050" baseline="0" dirty="0" smtClean="0">
                          <a:latin typeface="Agency FB" panose="020B0503020202020204" pitchFamily="34" charset="0"/>
                        </a:rPr>
                        <a:t> del </a:t>
                      </a:r>
                      <a:r>
                        <a:rPr lang="es-CO" sz="1050" dirty="0" smtClean="0">
                          <a:latin typeface="Agency FB" panose="020B0503020202020204" pitchFamily="34" charset="0"/>
                        </a:rPr>
                        <a:t> proyecto</a:t>
                      </a:r>
                      <a:endParaRPr lang="es-CO" sz="1050" dirty="0">
                        <a:latin typeface="Agency FB" panose="020B0503020202020204" pitchFamily="34" charset="0"/>
                      </a:endParaRPr>
                    </a:p>
                  </a:txBody>
                  <a:tcPr/>
                </a:tc>
                <a:tc>
                  <a:txBody>
                    <a:bodyPr/>
                    <a:lstStyle/>
                    <a:p>
                      <a:endParaRPr lang="es-CO" sz="1050" dirty="0">
                        <a:latin typeface="Agency FB" panose="020B0503020202020204" pitchFamily="34" charset="0"/>
                      </a:endParaRPr>
                    </a:p>
                  </a:txBody>
                  <a:tcP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r>
                        <a:rPr lang="es-CO" sz="1400" dirty="0" smtClean="0">
                          <a:latin typeface="Agency FB" panose="020B0503020202020204" pitchFamily="34" charset="0"/>
                        </a:rPr>
                        <a:t>X</a:t>
                      </a: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c>
                  <a:txBody>
                    <a:bodyPr/>
                    <a:lstStyle/>
                    <a:p>
                      <a:pPr algn="ctr"/>
                      <a:endParaRPr lang="es-CO" sz="1400" dirty="0">
                        <a:latin typeface="Agency FB" panose="020B0503020202020204" pitchFamily="34" charset="0"/>
                      </a:endParaRPr>
                    </a:p>
                  </a:txBody>
                  <a:tcPr anchor="ctr"/>
                </a:tc>
              </a:tr>
            </a:tbl>
          </a:graphicData>
        </a:graphic>
      </p:graphicFrame>
      <p:sp>
        <p:nvSpPr>
          <p:cNvPr id="6" name="Título 5"/>
          <p:cNvSpPr>
            <a:spLocks noGrp="1"/>
          </p:cNvSpPr>
          <p:nvPr>
            <p:ph type="title"/>
          </p:nvPr>
        </p:nvSpPr>
        <p:spPr>
          <a:xfrm>
            <a:off x="2897313" y="213017"/>
            <a:ext cx="5993916" cy="995362"/>
          </a:xfrm>
        </p:spPr>
        <p:txBody>
          <a:bodyPr/>
          <a:lstStyle/>
          <a:p>
            <a:pPr algn="ctr"/>
            <a:r>
              <a:rPr lang="es-CO" sz="1600" b="1" dirty="0">
                <a:latin typeface="Century Gothic" panose="020B0502020202020204" pitchFamily="34" charset="0"/>
              </a:rPr>
              <a:t>CRONOGRAMA PROYECTO ROMPAMOS EL SILENCIO- LA VIOLENCIA Y EL ACOSO EN EL TRABAJO </a:t>
            </a:r>
            <a:br>
              <a:rPr lang="es-CO" sz="1600" b="1" dirty="0">
                <a:latin typeface="Century Gothic" panose="020B0502020202020204" pitchFamily="34" charset="0"/>
              </a:rPr>
            </a:br>
            <a:endParaRPr lang="es-CO" sz="1600" dirty="0"/>
          </a:p>
        </p:txBody>
      </p:sp>
    </p:spTree>
    <p:extLst>
      <p:ext uri="{BB962C8B-B14F-4D97-AF65-F5344CB8AC3E}">
        <p14:creationId xmlns:p14="http://schemas.microsoft.com/office/powerpoint/2010/main" val="26291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0"/>
            <a:ext cx="2339772" cy="5149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219603" y="179673"/>
            <a:ext cx="2011808" cy="557569"/>
          </a:xfrm>
        </p:spPr>
        <p:txBody>
          <a:bodyPr/>
          <a:lstStyle/>
          <a:p>
            <a:pPr algn="ctr"/>
            <a:r>
              <a:rPr lang="es-CO" b="1" dirty="0" smtClean="0">
                <a:solidFill>
                  <a:schemeClr val="bg1"/>
                </a:solidFill>
                <a:latin typeface="Century Gothic" panose="020B0502020202020204" pitchFamily="34" charset="0"/>
              </a:rPr>
              <a:t>APRENDIZAJES</a:t>
            </a:r>
            <a:endParaRPr lang="es-CO" b="1" dirty="0">
              <a:solidFill>
                <a:schemeClr val="bg1"/>
              </a:solidFill>
              <a:latin typeface="Century Gothic" panose="020B0502020202020204" pitchFamily="34" charset="0"/>
            </a:endParaRPr>
          </a:p>
        </p:txBody>
      </p:sp>
      <p:sp>
        <p:nvSpPr>
          <p:cNvPr id="3" name="24 Rectángulo"/>
          <p:cNvSpPr/>
          <p:nvPr/>
        </p:nvSpPr>
        <p:spPr>
          <a:xfrm>
            <a:off x="2702064" y="859150"/>
            <a:ext cx="6462445" cy="3123932"/>
          </a:xfrm>
          <a:prstGeom prst="rect">
            <a:avLst/>
          </a:prstGeom>
        </p:spPr>
        <p:txBody>
          <a:bodyPr wrap="square">
            <a:spAutoFit/>
          </a:bodyPr>
          <a:lstStyle/>
          <a:p>
            <a:pPr marL="12700" marR="483870" algn="just">
              <a:spcBef>
                <a:spcPts val="100"/>
              </a:spcBef>
            </a:pPr>
            <a:r>
              <a:rPr lang="es-CO" sz="1200" b="1" spc="85" dirty="0" smtClean="0">
                <a:solidFill>
                  <a:schemeClr val="tx1">
                    <a:lumMod val="95000"/>
                    <a:lumOff val="5000"/>
                  </a:schemeClr>
                </a:solidFill>
                <a:latin typeface="Century Gothic" panose="020B0502020202020204" pitchFamily="34" charset="0"/>
                <a:cs typeface="Century Gothic"/>
              </a:rPr>
              <a:t>Somo</a:t>
            </a:r>
            <a:r>
              <a:rPr lang="es-CO" sz="1200" b="1" spc="85" dirty="0" smtClean="0">
                <a:solidFill>
                  <a:schemeClr val="tx1">
                    <a:lumMod val="95000"/>
                    <a:lumOff val="5000"/>
                  </a:schemeClr>
                </a:solidFill>
                <a:latin typeface="Century Gothic" panose="020B0502020202020204" pitchFamily="34" charset="0"/>
                <a:cs typeface="Century Gothic"/>
              </a:rPr>
              <a:t>s un CCL que inicio periodo de funcionamiento en septiembre, nos ha permitido conocernos como equipo de trabajo. </a:t>
            </a:r>
          </a:p>
          <a:p>
            <a:pPr marL="12700" marR="483870" algn="just">
              <a:spcBef>
                <a:spcPts val="100"/>
              </a:spcBef>
            </a:pPr>
            <a:endParaRPr lang="es-CO" sz="1200" b="1" spc="85" dirty="0">
              <a:solidFill>
                <a:schemeClr val="tx1">
                  <a:lumMod val="95000"/>
                  <a:lumOff val="5000"/>
                </a:schemeClr>
              </a:solidFill>
              <a:latin typeface="Century Gothic" panose="020B0502020202020204" pitchFamily="34" charset="0"/>
              <a:cs typeface="Century Gothic"/>
            </a:endParaRPr>
          </a:p>
          <a:p>
            <a:pPr marL="12700" marR="483870" algn="just">
              <a:spcBef>
                <a:spcPts val="100"/>
              </a:spcBef>
            </a:pPr>
            <a:r>
              <a:rPr lang="es-CO" sz="1200" b="1" spc="85" dirty="0" smtClean="0">
                <a:solidFill>
                  <a:schemeClr val="tx1">
                    <a:lumMod val="95000"/>
                    <a:lumOff val="5000"/>
                  </a:schemeClr>
                </a:solidFill>
                <a:latin typeface="Century Gothic" panose="020B0502020202020204" pitchFamily="34" charset="0"/>
                <a:cs typeface="Century Gothic"/>
              </a:rPr>
              <a:t>Ha sido una etapa en la cual no solamente nos hemos enfocamos en las actividades correctivas con los casos que están por intervenir, sino tenemos la oportunidad de darnos a conocer por medio de este proyecto –ROMPAMOS EL SILENCIO, LA VIOLENCIA Y EL ACOSO LABORAL EN EL TRABAJO.</a:t>
            </a:r>
          </a:p>
          <a:p>
            <a:pPr marL="12700" marR="483870" algn="just">
              <a:spcBef>
                <a:spcPts val="100"/>
              </a:spcBef>
            </a:pPr>
            <a:endParaRPr lang="es-CO" sz="1200" b="1" spc="85" dirty="0" smtClean="0">
              <a:solidFill>
                <a:schemeClr val="tx1">
                  <a:lumMod val="95000"/>
                  <a:lumOff val="5000"/>
                </a:schemeClr>
              </a:solidFill>
              <a:latin typeface="Century Gothic" panose="020B0502020202020204" pitchFamily="34" charset="0"/>
              <a:cs typeface="Century Gothic"/>
            </a:endParaRPr>
          </a:p>
          <a:p>
            <a:pPr marL="12700" marR="483870" algn="just">
              <a:spcBef>
                <a:spcPts val="100"/>
              </a:spcBef>
            </a:pPr>
            <a:r>
              <a:rPr lang="es-CO" sz="1200" b="1" dirty="0" smtClean="0">
                <a:latin typeface="Century Gothic" panose="020B0502020202020204" pitchFamily="34" charset="0"/>
              </a:rPr>
              <a:t>Obtener un mayor conocimiento de la necesidad de tomar medidas de prevención frente al acoso laboral, conocer herramientas que permitan interponerse y solucionar conflictos y evitar sus graves secuelas.</a:t>
            </a:r>
          </a:p>
          <a:p>
            <a:pPr marL="12700" marR="483870" algn="just">
              <a:spcBef>
                <a:spcPts val="100"/>
              </a:spcBef>
            </a:pPr>
            <a:endParaRPr lang="es-CO" sz="1200" b="1" dirty="0" smtClean="0">
              <a:latin typeface="Century Gothic" panose="020B0502020202020204" pitchFamily="34" charset="0"/>
            </a:endParaRPr>
          </a:p>
          <a:p>
            <a:pPr marL="12700" marR="483870" algn="just">
              <a:spcBef>
                <a:spcPts val="100"/>
              </a:spcBef>
            </a:pPr>
            <a:r>
              <a:rPr lang="es-CO" sz="1200" b="1" dirty="0" smtClean="0">
                <a:latin typeface="Century Gothic" panose="020B0502020202020204" pitchFamily="34" charset="0"/>
              </a:rPr>
              <a:t>Para actuar frente al </a:t>
            </a:r>
            <a:r>
              <a:rPr lang="es-CO" sz="1200" b="1" dirty="0" err="1" smtClean="0">
                <a:latin typeface="Century Gothic" panose="020B0502020202020204" pitchFamily="34" charset="0"/>
              </a:rPr>
              <a:t>mobbing</a:t>
            </a:r>
            <a:r>
              <a:rPr lang="es-CO" sz="1200" b="1" dirty="0" smtClean="0">
                <a:latin typeface="Century Gothic" panose="020B0502020202020204" pitchFamily="34" charset="0"/>
              </a:rPr>
              <a:t> lo mejor es prevenirlo, comenzando por una buena información y sensibilización de los servidores judiciales y funcionarios de manera que participen activamente en su prevención.</a:t>
            </a:r>
            <a:endParaRPr lang="es-CO" sz="1200" b="1" spc="85" dirty="0">
              <a:solidFill>
                <a:schemeClr val="tx1">
                  <a:lumMod val="95000"/>
                  <a:lumOff val="5000"/>
                </a:schemeClr>
              </a:solidFill>
              <a:latin typeface="Century Gothic" panose="020B0502020202020204" pitchFamily="34" charset="0"/>
              <a:cs typeface="Century Gothic"/>
            </a:endParaRPr>
          </a:p>
        </p:txBody>
      </p:sp>
      <p:grpSp>
        <p:nvGrpSpPr>
          <p:cNvPr id="4" name="31 Grupo"/>
          <p:cNvGrpSpPr/>
          <p:nvPr/>
        </p:nvGrpSpPr>
        <p:grpSpPr>
          <a:xfrm>
            <a:off x="636998" y="967649"/>
            <a:ext cx="964403" cy="820054"/>
            <a:chOff x="3022667" y="1407115"/>
            <a:chExt cx="634933" cy="634410"/>
          </a:xfrm>
          <a:noFill/>
        </p:grpSpPr>
        <p:sp>
          <p:nvSpPr>
            <p:cNvPr id="5" name="object 7">
              <a:extLst>
                <a:ext uri="{FF2B5EF4-FFF2-40B4-BE49-F238E27FC236}">
                  <a16:creationId xmlns="" xmlns:a16="http://schemas.microsoft.com/office/drawing/2014/main" id="{29EB7767-E92E-4906-99FE-7B3B8EDD4FB8}"/>
                </a:ext>
              </a:extLst>
            </p:cNvPr>
            <p:cNvSpPr/>
            <p:nvPr/>
          </p:nvSpPr>
          <p:spPr>
            <a:xfrm>
              <a:off x="3394972" y="1517203"/>
              <a:ext cx="155575" cy="337185"/>
            </a:xfrm>
            <a:custGeom>
              <a:avLst/>
              <a:gdLst/>
              <a:ahLst/>
              <a:cxnLst/>
              <a:rect l="l" t="t" r="r" b="b"/>
              <a:pathLst>
                <a:path w="155575" h="337185">
                  <a:moveTo>
                    <a:pt x="60478" y="108761"/>
                  </a:moveTo>
                  <a:lnTo>
                    <a:pt x="19378" y="108761"/>
                  </a:lnTo>
                  <a:lnTo>
                    <a:pt x="41338" y="108788"/>
                  </a:lnTo>
                  <a:lnTo>
                    <a:pt x="41338" y="333590"/>
                  </a:lnTo>
                  <a:lnTo>
                    <a:pt x="44462" y="336676"/>
                  </a:lnTo>
                  <a:lnTo>
                    <a:pt x="110934" y="336664"/>
                  </a:lnTo>
                  <a:lnTo>
                    <a:pt x="114020" y="333590"/>
                  </a:lnTo>
                  <a:lnTo>
                    <a:pt x="114084" y="316928"/>
                  </a:lnTo>
                  <a:lnTo>
                    <a:pt x="60490" y="316928"/>
                  </a:lnTo>
                  <a:lnTo>
                    <a:pt x="60478" y="108761"/>
                  </a:lnTo>
                  <a:close/>
                </a:path>
                <a:path w="155575" h="337185">
                  <a:moveTo>
                    <a:pt x="101932" y="27279"/>
                  </a:moveTo>
                  <a:lnTo>
                    <a:pt x="77685" y="27279"/>
                  </a:lnTo>
                  <a:lnTo>
                    <a:pt x="125120" y="89471"/>
                  </a:lnTo>
                  <a:lnTo>
                    <a:pt x="98234" y="89496"/>
                  </a:lnTo>
                  <a:lnTo>
                    <a:pt x="94767" y="92913"/>
                  </a:lnTo>
                  <a:lnTo>
                    <a:pt x="94767" y="316928"/>
                  </a:lnTo>
                  <a:lnTo>
                    <a:pt x="114084" y="316928"/>
                  </a:lnTo>
                  <a:lnTo>
                    <a:pt x="114084" y="108788"/>
                  </a:lnTo>
                  <a:lnTo>
                    <a:pt x="147959" y="108750"/>
                  </a:lnTo>
                  <a:lnTo>
                    <a:pt x="151307" y="107822"/>
                  </a:lnTo>
                  <a:lnTo>
                    <a:pt x="155359" y="99047"/>
                  </a:lnTo>
                  <a:lnTo>
                    <a:pt x="154076" y="95237"/>
                  </a:lnTo>
                  <a:lnTo>
                    <a:pt x="134488" y="70026"/>
                  </a:lnTo>
                  <a:lnTo>
                    <a:pt x="117868" y="48374"/>
                  </a:lnTo>
                  <a:lnTo>
                    <a:pt x="110012" y="38018"/>
                  </a:lnTo>
                  <a:lnTo>
                    <a:pt x="101932" y="27279"/>
                  </a:lnTo>
                  <a:close/>
                </a:path>
                <a:path w="155575" h="337185">
                  <a:moveTo>
                    <a:pt x="147959" y="108750"/>
                  </a:moveTo>
                  <a:lnTo>
                    <a:pt x="128684" y="108750"/>
                  </a:lnTo>
                  <a:lnTo>
                    <a:pt x="135770" y="108756"/>
                  </a:lnTo>
                  <a:lnTo>
                    <a:pt x="147408" y="108902"/>
                  </a:lnTo>
                  <a:lnTo>
                    <a:pt x="147959" y="108750"/>
                  </a:lnTo>
                  <a:close/>
                </a:path>
                <a:path w="155575" h="337185">
                  <a:moveTo>
                    <a:pt x="81406" y="0"/>
                  </a:moveTo>
                  <a:lnTo>
                    <a:pt x="74079" y="12"/>
                  </a:lnTo>
                  <a:lnTo>
                    <a:pt x="1168" y="95516"/>
                  </a:lnTo>
                  <a:lnTo>
                    <a:pt x="0" y="99225"/>
                  </a:lnTo>
                  <a:lnTo>
                    <a:pt x="4076" y="107645"/>
                  </a:lnTo>
                  <a:lnTo>
                    <a:pt x="7759" y="108877"/>
                  </a:lnTo>
                  <a:lnTo>
                    <a:pt x="60478" y="108761"/>
                  </a:lnTo>
                  <a:lnTo>
                    <a:pt x="60439" y="92913"/>
                  </a:lnTo>
                  <a:lnTo>
                    <a:pt x="57048" y="89496"/>
                  </a:lnTo>
                  <a:lnTo>
                    <a:pt x="30289" y="89471"/>
                  </a:lnTo>
                  <a:lnTo>
                    <a:pt x="77685" y="27279"/>
                  </a:lnTo>
                  <a:lnTo>
                    <a:pt x="101932" y="27279"/>
                  </a:lnTo>
                  <a:lnTo>
                    <a:pt x="81406" y="0"/>
                  </a:lnTo>
                  <a:close/>
                </a:path>
                <a:path w="155575" h="337185">
                  <a:moveTo>
                    <a:pt x="43459" y="89458"/>
                  </a:moveTo>
                  <a:lnTo>
                    <a:pt x="30289" y="89471"/>
                  </a:lnTo>
                  <a:lnTo>
                    <a:pt x="47989" y="89471"/>
                  </a:lnTo>
                  <a:lnTo>
                    <a:pt x="43459" y="89458"/>
                  </a:lnTo>
                  <a:close/>
                </a:path>
              </a:pathLst>
            </a:custGeom>
            <a:grpFill/>
            <a:ln>
              <a:solidFill>
                <a:schemeClr val="bg1"/>
              </a:solidFill>
            </a:ln>
          </p:spPr>
          <p:txBody>
            <a:bodyPr wrap="square" lIns="0" tIns="0" rIns="0" bIns="0" rtlCol="0"/>
            <a:lstStyle/>
            <a:p>
              <a:endParaRPr/>
            </a:p>
          </p:txBody>
        </p:sp>
        <p:sp>
          <p:nvSpPr>
            <p:cNvPr id="6" name="object 8">
              <a:extLst>
                <a:ext uri="{FF2B5EF4-FFF2-40B4-BE49-F238E27FC236}">
                  <a16:creationId xmlns="" xmlns:a16="http://schemas.microsoft.com/office/drawing/2014/main" id="{30C00483-39CD-4431-B7FF-C27E4B8B5271}"/>
                </a:ext>
              </a:extLst>
            </p:cNvPr>
            <p:cNvSpPr/>
            <p:nvPr/>
          </p:nvSpPr>
          <p:spPr>
            <a:xfrm>
              <a:off x="3261189" y="1589960"/>
              <a:ext cx="155575" cy="264160"/>
            </a:xfrm>
            <a:custGeom>
              <a:avLst/>
              <a:gdLst/>
              <a:ahLst/>
              <a:cxnLst/>
              <a:rect l="l" t="t" r="r" b="b"/>
              <a:pathLst>
                <a:path w="155575" h="264160">
                  <a:moveTo>
                    <a:pt x="60337" y="109004"/>
                  </a:moveTo>
                  <a:lnTo>
                    <a:pt x="14376" y="109004"/>
                  </a:lnTo>
                  <a:lnTo>
                    <a:pt x="41135" y="109016"/>
                  </a:lnTo>
                  <a:lnTo>
                    <a:pt x="41135" y="260172"/>
                  </a:lnTo>
                  <a:lnTo>
                    <a:pt x="44742" y="263893"/>
                  </a:lnTo>
                  <a:lnTo>
                    <a:pt x="90434" y="263932"/>
                  </a:lnTo>
                  <a:lnTo>
                    <a:pt x="110172" y="263880"/>
                  </a:lnTo>
                  <a:lnTo>
                    <a:pt x="113842" y="259981"/>
                  </a:lnTo>
                  <a:lnTo>
                    <a:pt x="113842" y="244170"/>
                  </a:lnTo>
                  <a:lnTo>
                    <a:pt x="60337" y="244170"/>
                  </a:lnTo>
                  <a:lnTo>
                    <a:pt x="60337" y="109004"/>
                  </a:lnTo>
                  <a:close/>
                </a:path>
                <a:path w="155575" h="264160">
                  <a:moveTo>
                    <a:pt x="106895" y="89827"/>
                  </a:moveTo>
                  <a:lnTo>
                    <a:pt x="98145" y="89941"/>
                  </a:lnTo>
                  <a:lnTo>
                    <a:pt x="94500" y="93649"/>
                  </a:lnTo>
                  <a:lnTo>
                    <a:pt x="94500" y="244170"/>
                  </a:lnTo>
                  <a:lnTo>
                    <a:pt x="113842" y="244170"/>
                  </a:lnTo>
                  <a:lnTo>
                    <a:pt x="113842" y="109029"/>
                  </a:lnTo>
                  <a:lnTo>
                    <a:pt x="147902" y="108996"/>
                  </a:lnTo>
                  <a:lnTo>
                    <a:pt x="151015" y="107924"/>
                  </a:lnTo>
                  <a:lnTo>
                    <a:pt x="155117" y="99656"/>
                  </a:lnTo>
                  <a:lnTo>
                    <a:pt x="154076" y="95935"/>
                  </a:lnTo>
                  <a:lnTo>
                    <a:pt x="149333" y="89839"/>
                  </a:lnTo>
                  <a:lnTo>
                    <a:pt x="106895" y="89827"/>
                  </a:lnTo>
                  <a:close/>
                </a:path>
                <a:path w="155575" h="264160">
                  <a:moveTo>
                    <a:pt x="147902" y="108996"/>
                  </a:moveTo>
                  <a:lnTo>
                    <a:pt x="128670" y="108996"/>
                  </a:lnTo>
                  <a:lnTo>
                    <a:pt x="135916" y="109002"/>
                  </a:lnTo>
                  <a:lnTo>
                    <a:pt x="147510" y="109131"/>
                  </a:lnTo>
                  <a:lnTo>
                    <a:pt x="147902" y="108996"/>
                  </a:lnTo>
                  <a:close/>
                </a:path>
                <a:path w="155575" h="264160">
                  <a:moveTo>
                    <a:pt x="80822" y="0"/>
                  </a:moveTo>
                  <a:lnTo>
                    <a:pt x="74053" y="38"/>
                  </a:lnTo>
                  <a:lnTo>
                    <a:pt x="495" y="96469"/>
                  </a:lnTo>
                  <a:lnTo>
                    <a:pt x="0" y="100050"/>
                  </a:lnTo>
                  <a:lnTo>
                    <a:pt x="3454" y="107302"/>
                  </a:lnTo>
                  <a:lnTo>
                    <a:pt x="6489" y="109054"/>
                  </a:lnTo>
                  <a:lnTo>
                    <a:pt x="60337" y="109004"/>
                  </a:lnTo>
                  <a:lnTo>
                    <a:pt x="60337" y="93014"/>
                  </a:lnTo>
                  <a:lnTo>
                    <a:pt x="57162" y="89839"/>
                  </a:lnTo>
                  <a:lnTo>
                    <a:pt x="30035" y="89839"/>
                  </a:lnTo>
                  <a:lnTo>
                    <a:pt x="77431" y="27635"/>
                  </a:lnTo>
                  <a:lnTo>
                    <a:pt x="101887" y="27635"/>
                  </a:lnTo>
                  <a:lnTo>
                    <a:pt x="80822" y="0"/>
                  </a:lnTo>
                  <a:close/>
                </a:path>
                <a:path w="155575" h="264160">
                  <a:moveTo>
                    <a:pt x="101887" y="27635"/>
                  </a:moveTo>
                  <a:lnTo>
                    <a:pt x="77431" y="27635"/>
                  </a:lnTo>
                  <a:lnTo>
                    <a:pt x="124955" y="89839"/>
                  </a:lnTo>
                  <a:lnTo>
                    <a:pt x="149333" y="89839"/>
                  </a:lnTo>
                  <a:lnTo>
                    <a:pt x="147022" y="86847"/>
                  </a:lnTo>
                  <a:lnTo>
                    <a:pt x="101887" y="27635"/>
                  </a:lnTo>
                  <a:close/>
                </a:path>
              </a:pathLst>
            </a:custGeom>
            <a:grpFill/>
            <a:ln>
              <a:solidFill>
                <a:schemeClr val="bg1"/>
              </a:solidFill>
            </a:ln>
          </p:spPr>
          <p:txBody>
            <a:bodyPr wrap="square" lIns="0" tIns="0" rIns="0" bIns="0" rtlCol="0"/>
            <a:lstStyle/>
            <a:p>
              <a:endParaRPr/>
            </a:p>
          </p:txBody>
        </p:sp>
        <p:sp>
          <p:nvSpPr>
            <p:cNvPr id="7" name="object 9">
              <a:extLst>
                <a:ext uri="{FF2B5EF4-FFF2-40B4-BE49-F238E27FC236}">
                  <a16:creationId xmlns="" xmlns:a16="http://schemas.microsoft.com/office/drawing/2014/main" id="{61C2C994-0F6D-4907-8009-52C04FD52A79}"/>
                </a:ext>
              </a:extLst>
            </p:cNvPr>
            <p:cNvSpPr/>
            <p:nvPr/>
          </p:nvSpPr>
          <p:spPr>
            <a:xfrm>
              <a:off x="3127186" y="1654665"/>
              <a:ext cx="154932" cy="199212"/>
            </a:xfrm>
            <a:prstGeom prst="rect">
              <a:avLst/>
            </a:prstGeom>
            <a:grpFill/>
            <a:ln>
              <a:solidFill>
                <a:schemeClr val="bg1"/>
              </a:solidFill>
            </a:ln>
          </p:spPr>
          <p:txBody>
            <a:bodyPr wrap="square" lIns="0" tIns="0" rIns="0" bIns="0" rtlCol="0"/>
            <a:lstStyle/>
            <a:p>
              <a:endParaRPr/>
            </a:p>
          </p:txBody>
        </p:sp>
        <p:sp>
          <p:nvSpPr>
            <p:cNvPr id="8" name="object 10">
              <a:extLst>
                <a:ext uri="{FF2B5EF4-FFF2-40B4-BE49-F238E27FC236}">
                  <a16:creationId xmlns="" xmlns:a16="http://schemas.microsoft.com/office/drawing/2014/main" id="{79F52994-8A2B-4C4E-BB74-902A6BF75F1D}"/>
                </a:ext>
              </a:extLst>
            </p:cNvPr>
            <p:cNvSpPr/>
            <p:nvPr/>
          </p:nvSpPr>
          <p:spPr>
            <a:xfrm>
              <a:off x="3055844" y="1755775"/>
              <a:ext cx="295910" cy="285750"/>
            </a:xfrm>
            <a:custGeom>
              <a:avLst/>
              <a:gdLst/>
              <a:ahLst/>
              <a:cxnLst/>
              <a:rect l="l" t="t" r="r" b="b"/>
              <a:pathLst>
                <a:path w="295910" h="285750">
                  <a:moveTo>
                    <a:pt x="14681" y="0"/>
                  </a:moveTo>
                  <a:lnTo>
                    <a:pt x="3314" y="1727"/>
                  </a:lnTo>
                  <a:lnTo>
                    <a:pt x="0" y="6553"/>
                  </a:lnTo>
                  <a:lnTo>
                    <a:pt x="990" y="12941"/>
                  </a:lnTo>
                  <a:lnTo>
                    <a:pt x="12158" y="59710"/>
                  </a:lnTo>
                  <a:lnTo>
                    <a:pt x="31318" y="103746"/>
                  </a:lnTo>
                  <a:lnTo>
                    <a:pt x="58607" y="145472"/>
                  </a:lnTo>
                  <a:lnTo>
                    <a:pt x="90873" y="180838"/>
                  </a:lnTo>
                  <a:lnTo>
                    <a:pt x="128120" y="209812"/>
                  </a:lnTo>
                  <a:lnTo>
                    <a:pt x="170352" y="232363"/>
                  </a:lnTo>
                  <a:lnTo>
                    <a:pt x="217576" y="248462"/>
                  </a:lnTo>
                  <a:lnTo>
                    <a:pt x="246608" y="254393"/>
                  </a:lnTo>
                  <a:lnTo>
                    <a:pt x="246100" y="254787"/>
                  </a:lnTo>
                  <a:lnTo>
                    <a:pt x="245770" y="255130"/>
                  </a:lnTo>
                  <a:lnTo>
                    <a:pt x="238671" y="258698"/>
                  </a:lnTo>
                  <a:lnTo>
                    <a:pt x="231940" y="261988"/>
                  </a:lnTo>
                  <a:lnTo>
                    <a:pt x="219443" y="268414"/>
                  </a:lnTo>
                  <a:lnTo>
                    <a:pt x="217398" y="273850"/>
                  </a:lnTo>
                  <a:lnTo>
                    <a:pt x="222592" y="284149"/>
                  </a:lnTo>
                  <a:lnTo>
                    <a:pt x="228333" y="285648"/>
                  </a:lnTo>
                  <a:lnTo>
                    <a:pt x="294665" y="252298"/>
                  </a:lnTo>
                  <a:lnTo>
                    <a:pt x="295770" y="244982"/>
                  </a:lnTo>
                  <a:lnTo>
                    <a:pt x="286821" y="235978"/>
                  </a:lnTo>
                  <a:lnTo>
                    <a:pt x="258279" y="235978"/>
                  </a:lnTo>
                  <a:lnTo>
                    <a:pt x="254457" y="235470"/>
                  </a:lnTo>
                  <a:lnTo>
                    <a:pt x="199402" y="223111"/>
                  </a:lnTo>
                  <a:lnTo>
                    <a:pt x="156173" y="204165"/>
                  </a:lnTo>
                  <a:lnTo>
                    <a:pt x="117118" y="177684"/>
                  </a:lnTo>
                  <a:lnTo>
                    <a:pt x="82232" y="143751"/>
                  </a:lnTo>
                  <a:lnTo>
                    <a:pt x="41613" y="81408"/>
                  </a:lnTo>
                  <a:lnTo>
                    <a:pt x="20205" y="10045"/>
                  </a:lnTo>
                  <a:lnTo>
                    <a:pt x="19215" y="3759"/>
                  </a:lnTo>
                  <a:lnTo>
                    <a:pt x="14681" y="0"/>
                  </a:lnTo>
                  <a:close/>
                </a:path>
                <a:path w="295910" h="285750">
                  <a:moveTo>
                    <a:pt x="245186" y="194271"/>
                  </a:moveTo>
                  <a:lnTo>
                    <a:pt x="239166" y="194513"/>
                  </a:lnTo>
                  <a:lnTo>
                    <a:pt x="231927" y="201942"/>
                  </a:lnTo>
                  <a:lnTo>
                    <a:pt x="231965" y="208013"/>
                  </a:lnTo>
                  <a:lnTo>
                    <a:pt x="237451" y="213931"/>
                  </a:lnTo>
                  <a:lnTo>
                    <a:pt x="258927" y="235013"/>
                  </a:lnTo>
                  <a:lnTo>
                    <a:pt x="258279" y="235978"/>
                  </a:lnTo>
                  <a:lnTo>
                    <a:pt x="286821" y="235978"/>
                  </a:lnTo>
                  <a:lnTo>
                    <a:pt x="280911" y="230098"/>
                  </a:lnTo>
                  <a:lnTo>
                    <a:pt x="256057" y="205041"/>
                  </a:lnTo>
                  <a:lnTo>
                    <a:pt x="245186" y="194271"/>
                  </a:lnTo>
                  <a:close/>
                </a:path>
              </a:pathLst>
            </a:custGeom>
            <a:grpFill/>
            <a:ln>
              <a:solidFill>
                <a:schemeClr val="bg1"/>
              </a:solidFill>
            </a:ln>
          </p:spPr>
          <p:txBody>
            <a:bodyPr wrap="square" lIns="0" tIns="0" rIns="0" bIns="0" rtlCol="0"/>
            <a:lstStyle/>
            <a:p>
              <a:endParaRPr/>
            </a:p>
          </p:txBody>
        </p:sp>
        <p:sp>
          <p:nvSpPr>
            <p:cNvPr id="9" name="object 11">
              <a:extLst>
                <a:ext uri="{FF2B5EF4-FFF2-40B4-BE49-F238E27FC236}">
                  <a16:creationId xmlns="" xmlns:a16="http://schemas.microsoft.com/office/drawing/2014/main" id="{D90B5D64-20F0-4389-B510-F0A071995C28}"/>
                </a:ext>
              </a:extLst>
            </p:cNvPr>
            <p:cNvSpPr/>
            <p:nvPr/>
          </p:nvSpPr>
          <p:spPr>
            <a:xfrm>
              <a:off x="3327931" y="1407115"/>
              <a:ext cx="296545" cy="288290"/>
            </a:xfrm>
            <a:custGeom>
              <a:avLst/>
              <a:gdLst/>
              <a:ahLst/>
              <a:cxnLst/>
              <a:rect l="l" t="t" r="r" b="b"/>
              <a:pathLst>
                <a:path w="296545" h="288289">
                  <a:moveTo>
                    <a:pt x="115775" y="49999"/>
                  </a:moveTo>
                  <a:lnTo>
                    <a:pt x="36982" y="49999"/>
                  </a:lnTo>
                  <a:lnTo>
                    <a:pt x="43345" y="50901"/>
                  </a:lnTo>
                  <a:lnTo>
                    <a:pt x="48755" y="51536"/>
                  </a:lnTo>
                  <a:lnTo>
                    <a:pt x="54101" y="52451"/>
                  </a:lnTo>
                  <a:lnTo>
                    <a:pt x="101430" y="64736"/>
                  </a:lnTo>
                  <a:lnTo>
                    <a:pt x="144395" y="84596"/>
                  </a:lnTo>
                  <a:lnTo>
                    <a:pt x="183032" y="111935"/>
                  </a:lnTo>
                  <a:lnTo>
                    <a:pt x="217373" y="146659"/>
                  </a:lnTo>
                  <a:lnTo>
                    <a:pt x="247014" y="190239"/>
                  </a:lnTo>
                  <a:lnTo>
                    <a:pt x="267017" y="239001"/>
                  </a:lnTo>
                  <a:lnTo>
                    <a:pt x="276986" y="283489"/>
                  </a:lnTo>
                  <a:lnTo>
                    <a:pt x="279717" y="286854"/>
                  </a:lnTo>
                  <a:lnTo>
                    <a:pt x="291845" y="287909"/>
                  </a:lnTo>
                  <a:lnTo>
                    <a:pt x="296240" y="282638"/>
                  </a:lnTo>
                  <a:lnTo>
                    <a:pt x="295020" y="274599"/>
                  </a:lnTo>
                  <a:lnTo>
                    <a:pt x="285705" y="233310"/>
                  </a:lnTo>
                  <a:lnTo>
                    <a:pt x="267615" y="188100"/>
                  </a:lnTo>
                  <a:lnTo>
                    <a:pt x="229985" y="131416"/>
                  </a:lnTo>
                  <a:lnTo>
                    <a:pt x="175156" y="81413"/>
                  </a:lnTo>
                  <a:lnTo>
                    <a:pt x="141738" y="61136"/>
                  </a:lnTo>
                  <a:lnTo>
                    <a:pt x="115775" y="49999"/>
                  </a:lnTo>
                  <a:close/>
                </a:path>
                <a:path w="296545" h="288289">
                  <a:moveTo>
                    <a:pt x="63703" y="0"/>
                  </a:moveTo>
                  <a:lnTo>
                    <a:pt x="1015" y="34226"/>
                  </a:lnTo>
                  <a:lnTo>
                    <a:pt x="0" y="41021"/>
                  </a:lnTo>
                  <a:lnTo>
                    <a:pt x="11139" y="52451"/>
                  </a:lnTo>
                  <a:lnTo>
                    <a:pt x="16509" y="57594"/>
                  </a:lnTo>
                  <a:lnTo>
                    <a:pt x="37576" y="78483"/>
                  </a:lnTo>
                  <a:lnTo>
                    <a:pt x="42875" y="83642"/>
                  </a:lnTo>
                  <a:lnTo>
                    <a:pt x="46608" y="87236"/>
                  </a:lnTo>
                  <a:lnTo>
                    <a:pt x="52057" y="87223"/>
                  </a:lnTo>
                  <a:lnTo>
                    <a:pt x="59689" y="80518"/>
                  </a:lnTo>
                  <a:lnTo>
                    <a:pt x="60299" y="74993"/>
                  </a:lnTo>
                  <a:lnTo>
                    <a:pt x="56349" y="69659"/>
                  </a:lnTo>
                  <a:lnTo>
                    <a:pt x="55333" y="68719"/>
                  </a:lnTo>
                  <a:lnTo>
                    <a:pt x="54381" y="67729"/>
                  </a:lnTo>
                  <a:lnTo>
                    <a:pt x="36982" y="49999"/>
                  </a:lnTo>
                  <a:lnTo>
                    <a:pt x="115775" y="49999"/>
                  </a:lnTo>
                  <a:lnTo>
                    <a:pt x="105805" y="45723"/>
                  </a:lnTo>
                  <a:lnTo>
                    <a:pt x="67360" y="35217"/>
                  </a:lnTo>
                  <a:lnTo>
                    <a:pt x="60794" y="33896"/>
                  </a:lnTo>
                  <a:lnTo>
                    <a:pt x="54178" y="32880"/>
                  </a:lnTo>
                  <a:lnTo>
                    <a:pt x="46697" y="31559"/>
                  </a:lnTo>
                  <a:lnTo>
                    <a:pt x="48767" y="30327"/>
                  </a:lnTo>
                  <a:lnTo>
                    <a:pt x="50088" y="29502"/>
                  </a:lnTo>
                  <a:lnTo>
                    <a:pt x="57035" y="25692"/>
                  </a:lnTo>
                  <a:lnTo>
                    <a:pt x="62712" y="22809"/>
                  </a:lnTo>
                  <a:lnTo>
                    <a:pt x="70129" y="18402"/>
                  </a:lnTo>
                  <a:lnTo>
                    <a:pt x="72047" y="16687"/>
                  </a:lnTo>
                  <a:lnTo>
                    <a:pt x="75361" y="11099"/>
                  </a:lnTo>
                  <a:lnTo>
                    <a:pt x="74294" y="6426"/>
                  </a:lnTo>
                  <a:lnTo>
                    <a:pt x="67944" y="444"/>
                  </a:lnTo>
                  <a:lnTo>
                    <a:pt x="63703" y="0"/>
                  </a:lnTo>
                  <a:close/>
                </a:path>
              </a:pathLst>
            </a:custGeom>
            <a:grpFill/>
            <a:ln>
              <a:solidFill>
                <a:schemeClr val="bg1"/>
              </a:solidFill>
            </a:ln>
          </p:spPr>
          <p:txBody>
            <a:bodyPr wrap="square" lIns="0" tIns="0" rIns="0" bIns="0" rtlCol="0"/>
            <a:lstStyle/>
            <a:p>
              <a:endParaRPr/>
            </a:p>
          </p:txBody>
        </p:sp>
        <p:sp>
          <p:nvSpPr>
            <p:cNvPr id="10" name="object 12">
              <a:extLst>
                <a:ext uri="{FF2B5EF4-FFF2-40B4-BE49-F238E27FC236}">
                  <a16:creationId xmlns="" xmlns:a16="http://schemas.microsoft.com/office/drawing/2014/main" id="{023B45AE-6041-406E-91BC-C4A07C279B1C}"/>
                </a:ext>
              </a:extLst>
            </p:cNvPr>
            <p:cNvSpPr/>
            <p:nvPr/>
          </p:nvSpPr>
          <p:spPr>
            <a:xfrm>
              <a:off x="3367405" y="1713194"/>
              <a:ext cx="290195" cy="296545"/>
            </a:xfrm>
            <a:custGeom>
              <a:avLst/>
              <a:gdLst/>
              <a:ahLst/>
              <a:cxnLst/>
              <a:rect l="l" t="t" r="r" b="b"/>
              <a:pathLst>
                <a:path w="290195" h="296544">
                  <a:moveTo>
                    <a:pt x="279256" y="36702"/>
                  </a:moveTo>
                  <a:lnTo>
                    <a:pt x="237147" y="36702"/>
                  </a:lnTo>
                  <a:lnTo>
                    <a:pt x="237947" y="37122"/>
                  </a:lnTo>
                  <a:lnTo>
                    <a:pt x="237846" y="39852"/>
                  </a:lnTo>
                  <a:lnTo>
                    <a:pt x="228343" y="87425"/>
                  </a:lnTo>
                  <a:lnTo>
                    <a:pt x="205809" y="140982"/>
                  </a:lnTo>
                  <a:lnTo>
                    <a:pt x="182486" y="176415"/>
                  </a:lnTo>
                  <a:lnTo>
                    <a:pt x="140411" y="219649"/>
                  </a:lnTo>
                  <a:lnTo>
                    <a:pt x="89725" y="252387"/>
                  </a:lnTo>
                  <a:lnTo>
                    <a:pt x="49949" y="268136"/>
                  </a:lnTo>
                  <a:lnTo>
                    <a:pt x="8267" y="277723"/>
                  </a:lnTo>
                  <a:lnTo>
                    <a:pt x="3289" y="278549"/>
                  </a:lnTo>
                  <a:lnTo>
                    <a:pt x="0" y="282816"/>
                  </a:lnTo>
                  <a:lnTo>
                    <a:pt x="685" y="292569"/>
                  </a:lnTo>
                  <a:lnTo>
                    <a:pt x="4813" y="296506"/>
                  </a:lnTo>
                  <a:lnTo>
                    <a:pt x="12585" y="296405"/>
                  </a:lnTo>
                  <a:lnTo>
                    <a:pt x="64560" y="283853"/>
                  </a:lnTo>
                  <a:lnTo>
                    <a:pt x="107361" y="265266"/>
                  </a:lnTo>
                  <a:lnTo>
                    <a:pt x="146401" y="239737"/>
                  </a:lnTo>
                  <a:lnTo>
                    <a:pt x="181648" y="207263"/>
                  </a:lnTo>
                  <a:lnTo>
                    <a:pt x="207877" y="174693"/>
                  </a:lnTo>
                  <a:lnTo>
                    <a:pt x="228723" y="139396"/>
                  </a:lnTo>
                  <a:lnTo>
                    <a:pt x="244202" y="101416"/>
                  </a:lnTo>
                  <a:lnTo>
                    <a:pt x="254330" y="60794"/>
                  </a:lnTo>
                  <a:lnTo>
                    <a:pt x="256398" y="47231"/>
                  </a:lnTo>
                  <a:lnTo>
                    <a:pt x="257517" y="39852"/>
                  </a:lnTo>
                  <a:lnTo>
                    <a:pt x="281520" y="39852"/>
                  </a:lnTo>
                  <a:lnTo>
                    <a:pt x="279256" y="36702"/>
                  </a:lnTo>
                  <a:close/>
                </a:path>
                <a:path w="290195" h="296544">
                  <a:moveTo>
                    <a:pt x="281520" y="39852"/>
                  </a:moveTo>
                  <a:lnTo>
                    <a:pt x="257517" y="39852"/>
                  </a:lnTo>
                  <a:lnTo>
                    <a:pt x="266268" y="51955"/>
                  </a:lnTo>
                  <a:lnTo>
                    <a:pt x="274307" y="62966"/>
                  </a:lnTo>
                  <a:lnTo>
                    <a:pt x="279958" y="64236"/>
                  </a:lnTo>
                  <a:lnTo>
                    <a:pt x="289293" y="57607"/>
                  </a:lnTo>
                  <a:lnTo>
                    <a:pt x="289928" y="51600"/>
                  </a:lnTo>
                  <a:lnTo>
                    <a:pt x="281520" y="39852"/>
                  </a:lnTo>
                  <a:close/>
                </a:path>
                <a:path w="290195" h="296544">
                  <a:moveTo>
                    <a:pt x="246811" y="0"/>
                  </a:moveTo>
                  <a:lnTo>
                    <a:pt x="214192" y="32513"/>
                  </a:lnTo>
                  <a:lnTo>
                    <a:pt x="202018" y="53632"/>
                  </a:lnTo>
                  <a:lnTo>
                    <a:pt x="204431" y="56451"/>
                  </a:lnTo>
                  <a:lnTo>
                    <a:pt x="211772" y="59347"/>
                  </a:lnTo>
                  <a:lnTo>
                    <a:pt x="215366" y="58750"/>
                  </a:lnTo>
                  <a:lnTo>
                    <a:pt x="237147" y="36702"/>
                  </a:lnTo>
                  <a:lnTo>
                    <a:pt x="279256" y="36702"/>
                  </a:lnTo>
                  <a:lnTo>
                    <a:pt x="266065" y="18351"/>
                  </a:lnTo>
                  <a:lnTo>
                    <a:pt x="261747" y="12217"/>
                  </a:lnTo>
                  <a:lnTo>
                    <a:pt x="253352" y="1028"/>
                  </a:lnTo>
                  <a:lnTo>
                    <a:pt x="246811" y="0"/>
                  </a:lnTo>
                  <a:close/>
                </a:path>
              </a:pathLst>
            </a:custGeom>
            <a:grpFill/>
            <a:ln>
              <a:solidFill>
                <a:schemeClr val="bg1"/>
              </a:solidFill>
            </a:ln>
          </p:spPr>
          <p:txBody>
            <a:bodyPr wrap="square" lIns="0" tIns="0" rIns="0" bIns="0" rtlCol="0"/>
            <a:lstStyle/>
            <a:p>
              <a:endParaRPr/>
            </a:p>
          </p:txBody>
        </p:sp>
        <p:sp>
          <p:nvSpPr>
            <p:cNvPr id="11" name="object 13">
              <a:extLst>
                <a:ext uri="{FF2B5EF4-FFF2-40B4-BE49-F238E27FC236}">
                  <a16:creationId xmlns="" xmlns:a16="http://schemas.microsoft.com/office/drawing/2014/main" id="{440BC59A-F694-4B49-9A0F-9C2B054C8289}"/>
                </a:ext>
              </a:extLst>
            </p:cNvPr>
            <p:cNvSpPr/>
            <p:nvPr/>
          </p:nvSpPr>
          <p:spPr>
            <a:xfrm>
              <a:off x="3022667" y="1439088"/>
              <a:ext cx="281940" cy="297180"/>
            </a:xfrm>
            <a:custGeom>
              <a:avLst/>
              <a:gdLst/>
              <a:ahLst/>
              <a:cxnLst/>
              <a:rect l="l" t="t" r="r" b="b"/>
              <a:pathLst>
                <a:path w="281939" h="297180">
                  <a:moveTo>
                    <a:pt x="12649" y="231165"/>
                  </a:moveTo>
                  <a:lnTo>
                    <a:pt x="2044" y="234657"/>
                  </a:lnTo>
                  <a:lnTo>
                    <a:pt x="0" y="240855"/>
                  </a:lnTo>
                  <a:lnTo>
                    <a:pt x="10967" y="257939"/>
                  </a:lnTo>
                  <a:lnTo>
                    <a:pt x="18049" y="268846"/>
                  </a:lnTo>
                  <a:lnTo>
                    <a:pt x="25175" y="279724"/>
                  </a:lnTo>
                  <a:lnTo>
                    <a:pt x="35928" y="296011"/>
                  </a:lnTo>
                  <a:lnTo>
                    <a:pt x="42786" y="296583"/>
                  </a:lnTo>
                  <a:lnTo>
                    <a:pt x="51003" y="288759"/>
                  </a:lnTo>
                  <a:lnTo>
                    <a:pt x="54292" y="285343"/>
                  </a:lnTo>
                  <a:lnTo>
                    <a:pt x="79615" y="259841"/>
                  </a:lnTo>
                  <a:lnTo>
                    <a:pt x="52031" y="259841"/>
                  </a:lnTo>
                  <a:lnTo>
                    <a:pt x="51244" y="259460"/>
                  </a:lnTo>
                  <a:lnTo>
                    <a:pt x="51900" y="254876"/>
                  </a:lnTo>
                  <a:lnTo>
                    <a:pt x="32105" y="254876"/>
                  </a:lnTo>
                  <a:lnTo>
                    <a:pt x="30429" y="252552"/>
                  </a:lnTo>
                  <a:lnTo>
                    <a:pt x="26149" y="246329"/>
                  </a:lnTo>
                  <a:lnTo>
                    <a:pt x="22665" y="240855"/>
                  </a:lnTo>
                  <a:lnTo>
                    <a:pt x="16370" y="232625"/>
                  </a:lnTo>
                  <a:lnTo>
                    <a:pt x="12649" y="231165"/>
                  </a:lnTo>
                  <a:close/>
                </a:path>
                <a:path w="281939" h="297180">
                  <a:moveTo>
                    <a:pt x="77254" y="235165"/>
                  </a:moveTo>
                  <a:lnTo>
                    <a:pt x="71691" y="240144"/>
                  </a:lnTo>
                  <a:lnTo>
                    <a:pt x="70637" y="241388"/>
                  </a:lnTo>
                  <a:lnTo>
                    <a:pt x="52031" y="259841"/>
                  </a:lnTo>
                  <a:lnTo>
                    <a:pt x="79615" y="259841"/>
                  </a:lnTo>
                  <a:lnTo>
                    <a:pt x="90373" y="248945"/>
                  </a:lnTo>
                  <a:lnTo>
                    <a:pt x="90576" y="243077"/>
                  </a:lnTo>
                  <a:lnTo>
                    <a:pt x="83388" y="235242"/>
                  </a:lnTo>
                  <a:lnTo>
                    <a:pt x="77254" y="235165"/>
                  </a:lnTo>
                  <a:close/>
                </a:path>
                <a:path w="281939" h="297180">
                  <a:moveTo>
                    <a:pt x="277418" y="0"/>
                  </a:moveTo>
                  <a:lnTo>
                    <a:pt x="225617" y="12550"/>
                  </a:lnTo>
                  <a:lnTo>
                    <a:pt x="186715" y="28809"/>
                  </a:lnTo>
                  <a:lnTo>
                    <a:pt x="150737" y="50746"/>
                  </a:lnTo>
                  <a:lnTo>
                    <a:pt x="117754" y="78473"/>
                  </a:lnTo>
                  <a:lnTo>
                    <a:pt x="88871" y="111070"/>
                  </a:lnTo>
                  <a:lnTo>
                    <a:pt x="65778" y="146848"/>
                  </a:lnTo>
                  <a:lnTo>
                    <a:pt x="48397" y="185738"/>
                  </a:lnTo>
                  <a:lnTo>
                    <a:pt x="36652" y="227672"/>
                  </a:lnTo>
                  <a:lnTo>
                    <a:pt x="32105" y="254876"/>
                  </a:lnTo>
                  <a:lnTo>
                    <a:pt x="51900" y="254876"/>
                  </a:lnTo>
                  <a:lnTo>
                    <a:pt x="52224" y="252552"/>
                  </a:lnTo>
                  <a:lnTo>
                    <a:pt x="52933" y="246113"/>
                  </a:lnTo>
                  <a:lnTo>
                    <a:pt x="54127" y="239509"/>
                  </a:lnTo>
                  <a:lnTo>
                    <a:pt x="68070" y="188454"/>
                  </a:lnTo>
                  <a:lnTo>
                    <a:pt x="90547" y="142692"/>
                  </a:lnTo>
                  <a:lnTo>
                    <a:pt x="121592" y="102276"/>
                  </a:lnTo>
                  <a:lnTo>
                    <a:pt x="161239" y="67259"/>
                  </a:lnTo>
                  <a:lnTo>
                    <a:pt x="213898" y="37555"/>
                  </a:lnTo>
                  <a:lnTo>
                    <a:pt x="272034" y="20700"/>
                  </a:lnTo>
                  <a:lnTo>
                    <a:pt x="276682" y="19875"/>
                  </a:lnTo>
                  <a:lnTo>
                    <a:pt x="279514" y="17335"/>
                  </a:lnTo>
                  <a:lnTo>
                    <a:pt x="281660" y="7467"/>
                  </a:lnTo>
                  <a:lnTo>
                    <a:pt x="277418" y="0"/>
                  </a:lnTo>
                  <a:close/>
                </a:path>
              </a:pathLst>
            </a:custGeom>
            <a:grpFill/>
            <a:ln>
              <a:solidFill>
                <a:schemeClr val="bg1"/>
              </a:solidFill>
            </a:ln>
          </p:spPr>
          <p:txBody>
            <a:bodyPr wrap="square" lIns="0" tIns="0" rIns="0" bIns="0" rtlCol="0"/>
            <a:lstStyle/>
            <a:p>
              <a:endParaRPr/>
            </a:p>
          </p:txBody>
        </p:sp>
        <p:sp>
          <p:nvSpPr>
            <p:cNvPr id="12" name="object 14">
              <a:extLst>
                <a:ext uri="{FF2B5EF4-FFF2-40B4-BE49-F238E27FC236}">
                  <a16:creationId xmlns="" xmlns:a16="http://schemas.microsoft.com/office/drawing/2014/main" id="{8E55ACEF-0BA3-419E-BAE9-93B48E597638}"/>
                </a:ext>
              </a:extLst>
            </p:cNvPr>
            <p:cNvSpPr/>
            <p:nvPr/>
          </p:nvSpPr>
          <p:spPr>
            <a:xfrm>
              <a:off x="3137350" y="1866977"/>
              <a:ext cx="406400" cy="19685"/>
            </a:xfrm>
            <a:custGeom>
              <a:avLst/>
              <a:gdLst/>
              <a:ahLst/>
              <a:cxnLst/>
              <a:rect l="l" t="t" r="r" b="b"/>
              <a:pathLst>
                <a:path w="406400" h="19685">
                  <a:moveTo>
                    <a:pt x="17157" y="0"/>
                  </a:moveTo>
                  <a:lnTo>
                    <a:pt x="4317" y="177"/>
                  </a:lnTo>
                  <a:lnTo>
                    <a:pt x="457" y="4152"/>
                  </a:lnTo>
                  <a:lnTo>
                    <a:pt x="0" y="14312"/>
                  </a:lnTo>
                  <a:lnTo>
                    <a:pt x="3378" y="18376"/>
                  </a:lnTo>
                  <a:lnTo>
                    <a:pt x="10528" y="19443"/>
                  </a:lnTo>
                  <a:lnTo>
                    <a:pt x="12547" y="19481"/>
                  </a:lnTo>
                  <a:lnTo>
                    <a:pt x="202933" y="19494"/>
                  </a:lnTo>
                  <a:lnTo>
                    <a:pt x="393445" y="19481"/>
                  </a:lnTo>
                  <a:lnTo>
                    <a:pt x="395592" y="19430"/>
                  </a:lnTo>
                  <a:lnTo>
                    <a:pt x="402551" y="18287"/>
                  </a:lnTo>
                  <a:lnTo>
                    <a:pt x="405828" y="14122"/>
                  </a:lnTo>
                  <a:lnTo>
                    <a:pt x="405345" y="4216"/>
                  </a:lnTo>
                  <a:lnTo>
                    <a:pt x="401599" y="330"/>
                  </a:lnTo>
                  <a:lnTo>
                    <a:pt x="401018" y="317"/>
                  </a:lnTo>
                  <a:lnTo>
                    <a:pt x="24650" y="317"/>
                  </a:lnTo>
                  <a:lnTo>
                    <a:pt x="17157" y="0"/>
                  </a:lnTo>
                  <a:close/>
                </a:path>
                <a:path w="406400" h="19685">
                  <a:moveTo>
                    <a:pt x="388238" y="38"/>
                  </a:moveTo>
                  <a:lnTo>
                    <a:pt x="24650" y="317"/>
                  </a:lnTo>
                  <a:lnTo>
                    <a:pt x="401018" y="317"/>
                  </a:lnTo>
                  <a:lnTo>
                    <a:pt x="388238" y="38"/>
                  </a:lnTo>
                  <a:close/>
                </a:path>
              </a:pathLst>
            </a:custGeom>
            <a:grpFill/>
            <a:ln>
              <a:solidFill>
                <a:schemeClr val="bg1"/>
              </a:solidFill>
            </a:ln>
          </p:spPr>
          <p:txBody>
            <a:bodyPr wrap="square" lIns="0" tIns="0" rIns="0" bIns="0" rtlCol="0"/>
            <a:lstStyle/>
            <a:p>
              <a:endParaRPr/>
            </a:p>
          </p:txBody>
        </p:sp>
      </p:grpSp>
      <p:pic>
        <p:nvPicPr>
          <p:cNvPr id="14" name="Imagen 13"/>
          <p:cNvPicPr>
            <a:picLocks noChangeAspect="1"/>
          </p:cNvPicPr>
          <p:nvPr/>
        </p:nvPicPr>
        <p:blipFill rotWithShape="1">
          <a:blip r:embed="rId2"/>
          <a:srcRect l="10081" r="6388"/>
          <a:stretch/>
        </p:blipFill>
        <p:spPr>
          <a:xfrm>
            <a:off x="612868" y="3702417"/>
            <a:ext cx="1047963" cy="1371093"/>
          </a:xfrm>
          <a:prstGeom prst="rect">
            <a:avLst/>
          </a:prstGeom>
          <a:ln>
            <a:noFill/>
          </a:ln>
          <a:effectLst>
            <a:outerShdw blurRad="292100" dist="139700" dir="2700000" algn="tl" rotWithShape="0">
              <a:srgbClr val="333333">
                <a:alpha val="65000"/>
              </a:srgbClr>
            </a:outerShdw>
          </a:effectLst>
        </p:spPr>
      </p:pic>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587" y="4387964"/>
            <a:ext cx="1931542" cy="626792"/>
          </a:xfrm>
          <a:prstGeom prst="rect">
            <a:avLst/>
          </a:prstGeom>
        </p:spPr>
      </p:pic>
    </p:spTree>
    <p:extLst>
      <p:ext uri="{BB962C8B-B14F-4D97-AF65-F5344CB8AC3E}">
        <p14:creationId xmlns:p14="http://schemas.microsoft.com/office/powerpoint/2010/main" val="845212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1093</Words>
  <Application>Microsoft Office PowerPoint</Application>
  <PresentationFormat>Personalizado</PresentationFormat>
  <Paragraphs>92</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Agency FB</vt:lpstr>
      <vt:lpstr>Arial</vt:lpstr>
      <vt:lpstr>Calibri</vt:lpstr>
      <vt:lpstr>Century Gothic</vt:lpstr>
      <vt:lpstr>Wingdings</vt:lpstr>
      <vt:lpstr>Office Theme</vt:lpstr>
      <vt:lpstr> PROYECTO:  ROMPAMOS EL SILENCIO -LA VIOLENCIA Y EL ACOSO EN EL MUNDO DEL TRABAJO </vt:lpstr>
      <vt:lpstr>Presentación de PowerPoint</vt:lpstr>
      <vt:lpstr>¿PARA QUÉ?</vt:lpstr>
      <vt:lpstr>Presentación de PowerPoint</vt:lpstr>
      <vt:lpstr>Presentación de PowerPoint</vt:lpstr>
      <vt:lpstr>Presentación de PowerPoint</vt:lpstr>
      <vt:lpstr>CRONOGRAMA PROYECTO ROMPAMOS EL SILENCIO- LA VIOLENCIA Y EL ACOSO EN EL TRABAJO  </vt:lpstr>
      <vt:lpstr>APRENDIZAJES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42</cp:revision>
  <dcterms:modified xsi:type="dcterms:W3CDTF">2020-10-30T02:38:33Z</dcterms:modified>
</cp:coreProperties>
</file>