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8" r:id="rId3"/>
    <p:sldId id="259" r:id="rId4"/>
    <p:sldId id="265" r:id="rId5"/>
    <p:sldId id="261" r:id="rId6"/>
    <p:sldId id="262" r:id="rId7"/>
    <p:sldId id="264" r:id="rId8"/>
  </p:sldIdLst>
  <p:sldSz cx="9144000" cy="6858000" type="screen4x3"/>
  <p:notesSz cx="7053263" cy="93091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FF7"/>
    <a:srgbClr val="ECF1F8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8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A7EDE0A2-E505-4258-B455-294797C479B4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04B3C0CC-7765-40BE-9F67-E374F0B0E84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2547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299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4667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1934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9" descr="8.jpg"/>
          <p:cNvPicPr>
            <a:picLocks noChangeAspect="1"/>
          </p:cNvPicPr>
          <p:nvPr/>
        </p:nvPicPr>
        <p:blipFill>
          <a:blip r:embed="rId2" cstate="print"/>
          <a:srcRect r="94983" b="76889"/>
          <a:stretch>
            <a:fillRect/>
          </a:stretch>
        </p:blipFill>
        <p:spPr bwMode="auto">
          <a:xfrm>
            <a:off x="0" y="0"/>
            <a:ext cx="4587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n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788" y="246063"/>
            <a:ext cx="7874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Marcador de pie de página 4"/>
          <p:cNvSpPr txBox="1">
            <a:spLocks/>
          </p:cNvSpPr>
          <p:nvPr userDrawn="1"/>
        </p:nvSpPr>
        <p:spPr>
          <a:xfrm>
            <a:off x="5953125" y="6423025"/>
            <a:ext cx="2895600" cy="196850"/>
          </a:xfrm>
          <a:prstGeom prst="rect">
            <a:avLst/>
          </a:prstGeom>
        </p:spPr>
        <p:txBody>
          <a:bodyPr lIns="0" tIns="0" rIns="0" bIns="0"/>
          <a:lstStyle/>
          <a:p>
            <a:pPr algn="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18859D2C-E10F-46FC-9BD6-21286464E38D}" type="slidenum">
              <a:rPr lang="en-US" sz="900">
                <a:solidFill>
                  <a:srgbClr val="094FA4"/>
                </a:solidFill>
                <a:latin typeface="Arial" charset="0"/>
                <a:ea typeface="ＭＳ Ｐゴシック" pitchFamily="34" charset="-128"/>
              </a:rPr>
              <a:pPr algn="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 sz="900">
              <a:solidFill>
                <a:srgbClr val="094FA4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9137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535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0FFEEA7-F561-491C-A424-275CCE1BB15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07/03/2023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3D374E-5759-4BEB-81E9-48A16A19AD1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606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0FFEEA7-F561-491C-A424-275CCE1BB15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07/03/2023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D3D374E-5759-4BEB-81E9-48A16A19AD1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7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8235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996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1952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749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0354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2986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584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4456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B75F7-0FA4-44BB-85FB-CC694F93D78C}" type="datetimeFigureOut">
              <a:rPr lang="es-CO" smtClean="0"/>
              <a:t>7/03/2023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94D7C-D905-44A7-AF0B-429399285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405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7" name="Imagen 9" descr="8.jpg"/>
          <p:cNvPicPr>
            <a:picLocks noChangeAspect="1"/>
          </p:cNvPicPr>
          <p:nvPr/>
        </p:nvPicPr>
        <p:blipFill>
          <a:blip r:embed="rId6" cstate="print"/>
          <a:srcRect r="94983" b="76889"/>
          <a:stretch>
            <a:fillRect/>
          </a:stretch>
        </p:blipFill>
        <p:spPr bwMode="auto">
          <a:xfrm>
            <a:off x="0" y="0"/>
            <a:ext cx="4587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8" name="Imagen 10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8788" y="246063"/>
            <a:ext cx="7874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Marcador de pie de página 4"/>
          <p:cNvSpPr txBox="1">
            <a:spLocks/>
          </p:cNvSpPr>
          <p:nvPr userDrawn="1"/>
        </p:nvSpPr>
        <p:spPr>
          <a:xfrm>
            <a:off x="5953125" y="6423025"/>
            <a:ext cx="2895600" cy="196850"/>
          </a:xfrm>
          <a:prstGeom prst="rect">
            <a:avLst/>
          </a:prstGeom>
        </p:spPr>
        <p:txBody>
          <a:bodyPr lIns="0" tIns="0" rIns="0" bIns="0"/>
          <a:lstStyle/>
          <a:p>
            <a:pPr algn="r"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35183487-ED76-44E2-89A9-168831875BE8}" type="slidenum">
              <a:rPr lang="en-US" sz="900">
                <a:solidFill>
                  <a:srgbClr val="094FA4"/>
                </a:solidFill>
                <a:latin typeface="Arial" charset="0"/>
                <a:ea typeface="ＭＳ Ｐゴシック" pitchFamily="34" charset="-128"/>
              </a:rPr>
              <a:pPr algn="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 sz="900">
              <a:solidFill>
                <a:srgbClr val="094FA4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122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examenesmedicos.co@bbvaseguros.co" TargetMode="External"/><Relationship Id="rId5" Type="http://schemas.openxmlformats.org/officeDocument/2006/relationships/slide" Target="slide6.xml"/><Relationship Id="rId4" Type="http://schemas.openxmlformats.org/officeDocument/2006/relationships/hyperlink" Target="mailto:examenespremium.co@bbvaseguros.c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2795" b="71042"/>
          <a:stretch>
            <a:fillRect/>
          </a:stretch>
        </p:blipFill>
        <p:spPr bwMode="auto">
          <a:xfrm>
            <a:off x="7066480" y="182417"/>
            <a:ext cx="1886895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9264" b="71638"/>
          <a:stretch/>
        </p:blipFill>
        <p:spPr bwMode="auto">
          <a:xfrm>
            <a:off x="271266" y="182417"/>
            <a:ext cx="913591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79" y="6557446"/>
            <a:ext cx="9108000" cy="29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328788" y="1772816"/>
            <a:ext cx="84303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POLITICAS DE SUSCRIPCI</a:t>
            </a:r>
            <a:r>
              <a:rPr lang="es-ES" sz="20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ÓN PARA CLIENTES QUE PADEZCAN Y DECLAREN UNA ENFERMEDAD EN LOS CUESTIONARIOS DE ASEGURABILIDAD</a:t>
            </a:r>
            <a:endParaRPr lang="es-CO" sz="2000" b="1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01007"/>
            <a:ext cx="4141768" cy="1656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243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2795" b="71042"/>
          <a:stretch>
            <a:fillRect/>
          </a:stretch>
        </p:blipFill>
        <p:spPr bwMode="auto">
          <a:xfrm>
            <a:off x="7066480" y="182417"/>
            <a:ext cx="1886895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9264" b="71638"/>
          <a:stretch/>
        </p:blipFill>
        <p:spPr bwMode="auto">
          <a:xfrm>
            <a:off x="271266" y="182417"/>
            <a:ext cx="913591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79" y="6557446"/>
            <a:ext cx="9108000" cy="29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6 CuadroTexto"/>
          <p:cNvSpPr txBox="1">
            <a:spLocks noChangeArrowheads="1"/>
          </p:cNvSpPr>
          <p:nvPr/>
        </p:nvSpPr>
        <p:spPr bwMode="auto">
          <a:xfrm>
            <a:off x="712254" y="1844824"/>
            <a:ext cx="7753928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66725">
              <a:defRPr>
                <a:solidFill>
                  <a:schemeClr val="tx1"/>
                </a:solidFill>
                <a:latin typeface="BBVA Office Light"/>
              </a:defRPr>
            </a:lvl1pPr>
            <a:lvl2pPr marL="742950" indent="-285750" defTabSz="466725">
              <a:defRPr>
                <a:solidFill>
                  <a:schemeClr val="tx1"/>
                </a:solidFill>
                <a:latin typeface="BBVA Office Light"/>
              </a:defRPr>
            </a:lvl2pPr>
            <a:lvl3pPr marL="1143000" indent="-228600" defTabSz="466725">
              <a:defRPr>
                <a:solidFill>
                  <a:schemeClr val="tx1"/>
                </a:solidFill>
                <a:latin typeface="BBVA Office Light"/>
              </a:defRPr>
            </a:lvl3pPr>
            <a:lvl4pPr marL="1600200" indent="-228600" defTabSz="466725">
              <a:defRPr>
                <a:solidFill>
                  <a:schemeClr val="tx1"/>
                </a:solidFill>
                <a:latin typeface="BBVA Office Light"/>
              </a:defRPr>
            </a:lvl4pPr>
            <a:lvl5pPr marL="2057400" indent="-228600" defTabSz="466725">
              <a:defRPr>
                <a:solidFill>
                  <a:schemeClr val="tx1"/>
                </a:solidFill>
                <a:latin typeface="BBVA Office Light"/>
              </a:defRPr>
            </a:lvl5pPr>
            <a:lvl6pPr marL="25146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6pPr>
            <a:lvl7pPr marL="29718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7pPr>
            <a:lvl8pPr marL="34290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8pPr>
            <a:lvl9pPr marL="38862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9pPr>
          </a:lstStyle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r>
              <a:rPr lang="es-CO" altLang="es-CO" sz="24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 selección de </a:t>
            </a:r>
            <a:r>
              <a:rPr lang="es-CO" altLang="es-CO" sz="2400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Riesgos Médica </a:t>
            </a:r>
            <a:r>
              <a:rPr lang="es-CO" altLang="es-CO" sz="24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tiene como objetivo comprobar el estado de salud de los solicitantes y determinar si éste es satisfactorio a fin de que se proceda a su aceptación, calculo de extraprima o rechazo definitivo.</a:t>
            </a: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endParaRPr lang="es-CO" altLang="es-CO" sz="24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r>
              <a:rPr lang="es-CO" altLang="es-CO" sz="24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refiere a las pruebas y exámenes médicos especificados en la tabla de requisitos de asegurabilidad, los cuales comprenden todos los aspectos de salud del solicitante y deberán ser practicados  por médicos examinadores pertenecientes a la Red M</a:t>
            </a:r>
            <a:r>
              <a:rPr lang="es-ES" altLang="es-CO" sz="2400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édica</a:t>
            </a:r>
            <a:r>
              <a:rPr lang="es-ES" altLang="es-CO" sz="24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la Aseguradora</a:t>
            </a:r>
            <a:r>
              <a:rPr lang="es-CO" altLang="es-CO" sz="24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s-CO" altLang="es-CO" sz="2400" b="1" dirty="0">
              <a:solidFill>
                <a:srgbClr val="094FA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98364" y="741462"/>
            <a:ext cx="8567737" cy="576262"/>
          </a:xfrm>
          <a:prstGeom prst="rect">
            <a:avLst/>
          </a:prstGeom>
        </p:spPr>
        <p:txBody>
          <a:bodyPr lIns="90918" tIns="45463" rIns="90918" bIns="45463"/>
          <a:lstStyle/>
          <a:p>
            <a:pPr algn="r" defTabSz="901694">
              <a:lnSpc>
                <a:spcPct val="80000"/>
              </a:lnSpc>
              <a:defRPr/>
            </a:pPr>
            <a:r>
              <a:rPr lang="es-ES_tradnl" altLang="es-CO" sz="3200" kern="0" dirty="0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Objetivo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64" y="1317724"/>
            <a:ext cx="8570912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567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2795" b="71042"/>
          <a:stretch>
            <a:fillRect/>
          </a:stretch>
        </p:blipFill>
        <p:spPr bwMode="auto">
          <a:xfrm>
            <a:off x="7075308" y="97198"/>
            <a:ext cx="1886895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9264" b="71638"/>
          <a:stretch/>
        </p:blipFill>
        <p:spPr bwMode="auto">
          <a:xfrm>
            <a:off x="271266" y="72146"/>
            <a:ext cx="913591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20" y="6799501"/>
            <a:ext cx="9108000" cy="14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96052" y="475197"/>
            <a:ext cx="8567737" cy="576262"/>
          </a:xfrm>
          <a:prstGeom prst="rect">
            <a:avLst/>
          </a:prstGeom>
        </p:spPr>
        <p:txBody>
          <a:bodyPr lIns="90918" tIns="45463" rIns="90918" bIns="45463"/>
          <a:lstStyle/>
          <a:p>
            <a:pPr algn="r" defTabSz="901694">
              <a:lnSpc>
                <a:spcPct val="80000"/>
              </a:lnSpc>
              <a:defRPr/>
            </a:pPr>
            <a:endParaRPr lang="es-ES_tradnl" altLang="es-CO" sz="3200" kern="0" dirty="0">
              <a:solidFill>
                <a:srgbClr val="009EE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3" name="Picture 6" descr="C:\Users\CV24908\AppData\Local\Temp\Rar$DI00.008\cabeza_negocios_sonrien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3986"/>
            <a:ext cx="346920" cy="48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Text Box 62"/>
          <p:cNvSpPr txBox="1">
            <a:spLocks noChangeArrowheads="1"/>
          </p:cNvSpPr>
          <p:nvPr/>
        </p:nvSpPr>
        <p:spPr bwMode="auto">
          <a:xfrm>
            <a:off x="467544" y="1298502"/>
            <a:ext cx="1030626" cy="23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CO" sz="900" b="1" dirty="0">
                <a:solidFill>
                  <a:srgbClr val="00B0F0"/>
                </a:solidFill>
                <a:latin typeface="Verdana" pitchFamily="34" charset="0"/>
                <a:ea typeface="ＭＳ Ｐゴシック"/>
              </a:rPr>
              <a:t>Gestor</a:t>
            </a:r>
            <a:endParaRPr lang="es-ES" sz="900" b="1" dirty="0">
              <a:solidFill>
                <a:srgbClr val="00B0F0"/>
              </a:solidFill>
              <a:latin typeface="Verdana" pitchFamily="34" charset="0"/>
              <a:ea typeface="ＭＳ Ｐゴシック"/>
            </a:endParaRPr>
          </a:p>
        </p:txBody>
      </p:sp>
      <p:sp>
        <p:nvSpPr>
          <p:cNvPr id="75" name="74 CuadroTexto"/>
          <p:cNvSpPr txBox="1">
            <a:spLocks noChangeArrowheads="1"/>
          </p:cNvSpPr>
          <p:nvPr/>
        </p:nvSpPr>
        <p:spPr bwMode="auto">
          <a:xfrm>
            <a:off x="323528" y="2009641"/>
            <a:ext cx="148502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Envía la documentación en que consta la declaración de padecer o haber padecido una enfermedad a el buzón de exámenes médicos dispuesto por </a:t>
            </a:r>
            <a:r>
              <a:rPr lang="es-ES" sz="900">
                <a:solidFill>
                  <a:srgbClr val="094FA4"/>
                </a:solidFill>
                <a:latin typeface="Stag Sans Light"/>
                <a:cs typeface="Arial" pitchFamily="34" charset="0"/>
              </a:rPr>
              <a:t>la Aseguradora</a:t>
            </a:r>
            <a:endParaRPr lang="es-ES" sz="900" dirty="0">
              <a:solidFill>
                <a:srgbClr val="094FA4"/>
              </a:solidFill>
              <a:latin typeface="Stag Sans Light"/>
              <a:cs typeface="Arial" pitchFamily="34" charset="0"/>
            </a:endParaRPr>
          </a:p>
        </p:txBody>
      </p:sp>
      <p:pic>
        <p:nvPicPr>
          <p:cNvPr id="76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8005" y="1406745"/>
            <a:ext cx="490317" cy="4631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77" name="Text Box 62"/>
          <p:cNvSpPr txBox="1">
            <a:spLocks noChangeArrowheads="1"/>
          </p:cNvSpPr>
          <p:nvPr/>
        </p:nvSpPr>
        <p:spPr bwMode="auto">
          <a:xfrm>
            <a:off x="2933544" y="1157718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Área Técnica</a:t>
            </a:r>
            <a:endParaRPr lang="es-ES" dirty="0"/>
          </a:p>
        </p:txBody>
      </p:sp>
      <p:sp>
        <p:nvSpPr>
          <p:cNvPr id="78" name="77 CuadroTexto"/>
          <p:cNvSpPr txBox="1">
            <a:spLocks noChangeArrowheads="1"/>
          </p:cNvSpPr>
          <p:nvPr/>
        </p:nvSpPr>
        <p:spPr bwMode="auto">
          <a:xfrm>
            <a:off x="2768565" y="1897020"/>
            <a:ext cx="148502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Valida que la documentación este completa y diligenciada</a:t>
            </a:r>
          </a:p>
        </p:txBody>
      </p:sp>
      <p:sp>
        <p:nvSpPr>
          <p:cNvPr id="79" name="78 Decisión"/>
          <p:cNvSpPr/>
          <p:nvPr/>
        </p:nvSpPr>
        <p:spPr>
          <a:xfrm>
            <a:off x="5215059" y="1423048"/>
            <a:ext cx="1440160" cy="626621"/>
          </a:xfrm>
          <a:prstGeom prst="flowChartDecision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79 CuadroTexto"/>
          <p:cNvSpPr txBox="1"/>
          <p:nvPr/>
        </p:nvSpPr>
        <p:spPr>
          <a:xfrm>
            <a:off x="5495721" y="1529758"/>
            <a:ext cx="9361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900">
                <a:solidFill>
                  <a:srgbClr val="094FA4"/>
                </a:solidFill>
                <a:latin typeface="Stag Sans Light"/>
                <a:cs typeface="Arial" pitchFamily="34" charset="0"/>
              </a:defRPr>
            </a:lvl1pPr>
          </a:lstStyle>
          <a:p>
            <a:r>
              <a:rPr lang="es-CO" sz="800" dirty="0"/>
              <a:t>Documentación Completa </a:t>
            </a:r>
          </a:p>
        </p:txBody>
      </p:sp>
      <p:pic>
        <p:nvPicPr>
          <p:cNvPr id="81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8107" y="1529758"/>
            <a:ext cx="490317" cy="463150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82" name="Text Box 62"/>
          <p:cNvSpPr txBox="1">
            <a:spLocks noChangeArrowheads="1"/>
          </p:cNvSpPr>
          <p:nvPr/>
        </p:nvSpPr>
        <p:spPr bwMode="auto">
          <a:xfrm>
            <a:off x="7645830" y="1209753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Área Técnica</a:t>
            </a:r>
            <a:endParaRPr lang="es-ES" dirty="0"/>
          </a:p>
        </p:txBody>
      </p:sp>
      <p:sp>
        <p:nvSpPr>
          <p:cNvPr id="83" name="82 Decisión"/>
          <p:cNvSpPr/>
          <p:nvPr/>
        </p:nvSpPr>
        <p:spPr>
          <a:xfrm>
            <a:off x="7265430" y="3319054"/>
            <a:ext cx="1815934" cy="864096"/>
          </a:xfrm>
          <a:prstGeom prst="flowChartDecision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4" name="Text Box 62"/>
          <p:cNvSpPr txBox="1">
            <a:spLocks noChangeArrowheads="1"/>
          </p:cNvSpPr>
          <p:nvPr/>
        </p:nvSpPr>
        <p:spPr bwMode="auto">
          <a:xfrm>
            <a:off x="4864643" y="1279164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ES" sz="900" b="1" dirty="0">
                <a:solidFill>
                  <a:srgbClr val="000099"/>
                </a:solidFill>
                <a:latin typeface="Verdana" pitchFamily="34" charset="0"/>
                <a:ea typeface="ＭＳ Ｐゴシック"/>
              </a:rPr>
              <a:t>No </a:t>
            </a:r>
          </a:p>
        </p:txBody>
      </p:sp>
      <p:sp>
        <p:nvSpPr>
          <p:cNvPr id="85" name="Text Box 62"/>
          <p:cNvSpPr txBox="1">
            <a:spLocks noChangeArrowheads="1"/>
          </p:cNvSpPr>
          <p:nvPr/>
        </p:nvSpPr>
        <p:spPr bwMode="auto">
          <a:xfrm>
            <a:off x="5913064" y="1894225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ES" sz="900" b="1" dirty="0">
                <a:solidFill>
                  <a:srgbClr val="000099"/>
                </a:solidFill>
                <a:latin typeface="Verdana" pitchFamily="34" charset="0"/>
                <a:ea typeface="ＭＳ Ｐゴシック"/>
              </a:rPr>
              <a:t>Si </a:t>
            </a:r>
          </a:p>
        </p:txBody>
      </p:sp>
      <p:sp>
        <p:nvSpPr>
          <p:cNvPr id="86" name="85 CuadroTexto"/>
          <p:cNvSpPr txBox="1">
            <a:spLocks noChangeArrowheads="1"/>
          </p:cNvSpPr>
          <p:nvPr/>
        </p:nvSpPr>
        <p:spPr bwMode="auto">
          <a:xfrm>
            <a:off x="7392042" y="2009641"/>
            <a:ext cx="148502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Se valida cúmulos</a:t>
            </a:r>
          </a:p>
        </p:txBody>
      </p:sp>
      <p:sp>
        <p:nvSpPr>
          <p:cNvPr id="87" name="86 Rectángulo"/>
          <p:cNvSpPr/>
          <p:nvPr/>
        </p:nvSpPr>
        <p:spPr>
          <a:xfrm>
            <a:off x="7303673" y="3507290"/>
            <a:ext cx="1739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CO" sz="8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Supera Cumulo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CO" sz="8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1.750 SMMLV  o requiere documentación adicional</a:t>
            </a:r>
          </a:p>
        </p:txBody>
      </p:sp>
      <p:sp>
        <p:nvSpPr>
          <p:cNvPr id="88" name="Text Box 62"/>
          <p:cNvSpPr txBox="1">
            <a:spLocks noChangeArrowheads="1"/>
          </p:cNvSpPr>
          <p:nvPr/>
        </p:nvSpPr>
        <p:spPr bwMode="auto">
          <a:xfrm>
            <a:off x="6172979" y="2820295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ES" sz="900" b="1" dirty="0">
                <a:solidFill>
                  <a:srgbClr val="000099"/>
                </a:solidFill>
                <a:latin typeface="Verdana" pitchFamily="34" charset="0"/>
                <a:ea typeface="ＭＳ Ｐゴシック"/>
              </a:rPr>
              <a:t>Si </a:t>
            </a:r>
          </a:p>
        </p:txBody>
      </p:sp>
      <p:sp>
        <p:nvSpPr>
          <p:cNvPr id="89" name="88 CuadroTexto"/>
          <p:cNvSpPr txBox="1">
            <a:spLocks noChangeArrowheads="1"/>
          </p:cNvSpPr>
          <p:nvPr/>
        </p:nvSpPr>
        <p:spPr bwMode="auto">
          <a:xfrm>
            <a:off x="6710214" y="5819716"/>
            <a:ext cx="148502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Valida declaración de asegurabilidad y emite concepto basándose en su experiencia clínica y la que suministran al menos uno de los reaseguradores del mercado</a:t>
            </a:r>
          </a:p>
        </p:txBody>
      </p:sp>
      <p:sp>
        <p:nvSpPr>
          <p:cNvPr id="90" name="89 CuadroTexto"/>
          <p:cNvSpPr txBox="1">
            <a:spLocks noChangeArrowheads="1"/>
          </p:cNvSpPr>
          <p:nvPr/>
        </p:nvSpPr>
        <p:spPr bwMode="auto">
          <a:xfrm>
            <a:off x="5349502" y="5833807"/>
            <a:ext cx="148502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Evalúa el riesgo  y comunica a la oficina el concepto </a:t>
            </a:r>
          </a:p>
        </p:txBody>
      </p:sp>
      <p:sp>
        <p:nvSpPr>
          <p:cNvPr id="91" name="90 CuadroTexto"/>
          <p:cNvSpPr txBox="1">
            <a:spLocks noChangeArrowheads="1"/>
          </p:cNvSpPr>
          <p:nvPr/>
        </p:nvSpPr>
        <p:spPr bwMode="auto">
          <a:xfrm>
            <a:off x="2627784" y="5246458"/>
            <a:ext cx="14850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Solicita al cliente firmar anexo de aceptación de condiciones de </a:t>
            </a:r>
            <a:r>
              <a:rPr lang="es-ES" sz="900" dirty="0" err="1">
                <a:solidFill>
                  <a:srgbClr val="094FA4"/>
                </a:solidFill>
                <a:latin typeface="Stag Sans Light"/>
                <a:cs typeface="Arial" pitchFamily="34" charset="0"/>
              </a:rPr>
              <a:t>extraprima</a:t>
            </a: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 (Si aplica)</a:t>
            </a:r>
          </a:p>
        </p:txBody>
      </p:sp>
      <p:sp>
        <p:nvSpPr>
          <p:cNvPr id="92" name="91 CuadroTexto"/>
          <p:cNvSpPr txBox="1">
            <a:spLocks noChangeArrowheads="1"/>
          </p:cNvSpPr>
          <p:nvPr/>
        </p:nvSpPr>
        <p:spPr bwMode="auto">
          <a:xfrm>
            <a:off x="1211787" y="5269524"/>
            <a:ext cx="148502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Preformaliza e informa a la oficina para finalizar el proceso del crédito</a:t>
            </a:r>
          </a:p>
        </p:txBody>
      </p:sp>
      <p:sp>
        <p:nvSpPr>
          <p:cNvPr id="93" name="92 CuadroTexto"/>
          <p:cNvSpPr txBox="1">
            <a:spLocks noChangeArrowheads="1"/>
          </p:cNvSpPr>
          <p:nvPr/>
        </p:nvSpPr>
        <p:spPr bwMode="auto">
          <a:xfrm>
            <a:off x="4946797" y="3356992"/>
            <a:ext cx="14850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Agenda exámenes médicos con proveedor e informa al cliente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 fecha y hora</a:t>
            </a:r>
          </a:p>
        </p:txBody>
      </p:sp>
      <p:sp>
        <p:nvSpPr>
          <p:cNvPr id="94" name="Text Box 62"/>
          <p:cNvSpPr txBox="1">
            <a:spLocks noChangeArrowheads="1"/>
          </p:cNvSpPr>
          <p:nvPr/>
        </p:nvSpPr>
        <p:spPr bwMode="auto">
          <a:xfrm>
            <a:off x="3462488" y="2672458"/>
            <a:ext cx="1030626" cy="23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Cliente</a:t>
            </a:r>
            <a:endParaRPr lang="es-ES" dirty="0"/>
          </a:p>
        </p:txBody>
      </p:sp>
      <p:sp>
        <p:nvSpPr>
          <p:cNvPr id="95" name="94 CuadroTexto"/>
          <p:cNvSpPr txBox="1">
            <a:spLocks noChangeArrowheads="1"/>
          </p:cNvSpPr>
          <p:nvPr/>
        </p:nvSpPr>
        <p:spPr bwMode="auto">
          <a:xfrm>
            <a:off x="3263473" y="3491716"/>
            <a:ext cx="14850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Se realizan exámenes médicos </a:t>
            </a:r>
          </a:p>
        </p:txBody>
      </p:sp>
      <p:sp>
        <p:nvSpPr>
          <p:cNvPr id="96" name="95 CuadroTexto"/>
          <p:cNvSpPr txBox="1">
            <a:spLocks noChangeArrowheads="1"/>
          </p:cNvSpPr>
          <p:nvPr/>
        </p:nvSpPr>
        <p:spPr bwMode="auto">
          <a:xfrm>
            <a:off x="1448516" y="3445425"/>
            <a:ext cx="148502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Envía concepto de la evaluación al buzón de exámenes médicos </a:t>
            </a:r>
          </a:p>
        </p:txBody>
      </p:sp>
      <p:sp>
        <p:nvSpPr>
          <p:cNvPr id="97" name="Text Box 62"/>
          <p:cNvSpPr txBox="1">
            <a:spLocks noChangeArrowheads="1"/>
          </p:cNvSpPr>
          <p:nvPr/>
        </p:nvSpPr>
        <p:spPr bwMode="auto">
          <a:xfrm>
            <a:off x="1656783" y="2564904"/>
            <a:ext cx="10306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Evaluación Médica</a:t>
            </a:r>
            <a:endParaRPr lang="es-ES" dirty="0"/>
          </a:p>
        </p:txBody>
      </p:sp>
      <p:pic>
        <p:nvPicPr>
          <p:cNvPr id="98" name="Picture 6" descr="C:\Users\CV24908\AppData\Local\Temp\Rar$DI00.008\cabeza_negocios_sonrien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672" y="2935711"/>
            <a:ext cx="346920" cy="48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Text Box 62"/>
          <p:cNvSpPr txBox="1">
            <a:spLocks noChangeArrowheads="1"/>
          </p:cNvSpPr>
          <p:nvPr/>
        </p:nvSpPr>
        <p:spPr bwMode="auto">
          <a:xfrm>
            <a:off x="5142353" y="2678575"/>
            <a:ext cx="1030626" cy="23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CO" sz="900" b="1" dirty="0">
                <a:solidFill>
                  <a:srgbClr val="00B0F0"/>
                </a:solidFill>
                <a:latin typeface="Verdana" pitchFamily="34" charset="0"/>
                <a:ea typeface="ＭＳ Ｐゴシック"/>
              </a:rPr>
              <a:t>Gestor</a:t>
            </a:r>
            <a:endParaRPr lang="es-ES" sz="900" b="1" dirty="0">
              <a:solidFill>
                <a:srgbClr val="00B0F0"/>
              </a:solidFill>
              <a:latin typeface="Verdana" pitchFamily="34" charset="0"/>
              <a:ea typeface="ＭＳ Ｐゴシック"/>
            </a:endParaRPr>
          </a:p>
        </p:txBody>
      </p:sp>
      <p:pic>
        <p:nvPicPr>
          <p:cNvPr id="100" name="Picture 2" descr="Image result for medic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877" y="2913393"/>
            <a:ext cx="554656" cy="57222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ext Box 62"/>
          <p:cNvSpPr txBox="1">
            <a:spLocks noChangeArrowheads="1"/>
          </p:cNvSpPr>
          <p:nvPr/>
        </p:nvSpPr>
        <p:spPr bwMode="auto">
          <a:xfrm>
            <a:off x="6655218" y="4841500"/>
            <a:ext cx="13127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Evaluación Técnica /Médica</a:t>
            </a:r>
            <a:endParaRPr lang="es-ES" dirty="0"/>
          </a:p>
        </p:txBody>
      </p:sp>
      <p:pic>
        <p:nvPicPr>
          <p:cNvPr id="102" name="Picture 2" descr="Image result for medic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112" y="5182064"/>
            <a:ext cx="554656" cy="57222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Text Box 62"/>
          <p:cNvSpPr txBox="1">
            <a:spLocks noChangeArrowheads="1"/>
          </p:cNvSpPr>
          <p:nvPr/>
        </p:nvSpPr>
        <p:spPr bwMode="auto">
          <a:xfrm>
            <a:off x="5397751" y="4921591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Área Técnica</a:t>
            </a:r>
            <a:endParaRPr lang="es-ES" dirty="0"/>
          </a:p>
        </p:txBody>
      </p:sp>
      <p:sp>
        <p:nvSpPr>
          <p:cNvPr id="104" name="Text Box 62"/>
          <p:cNvSpPr txBox="1">
            <a:spLocks noChangeArrowheads="1"/>
          </p:cNvSpPr>
          <p:nvPr/>
        </p:nvSpPr>
        <p:spPr bwMode="auto">
          <a:xfrm>
            <a:off x="2771440" y="4432156"/>
            <a:ext cx="1030626" cy="23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CO" sz="900" b="1" dirty="0">
                <a:solidFill>
                  <a:srgbClr val="00B0F0"/>
                </a:solidFill>
                <a:latin typeface="Verdana" pitchFamily="34" charset="0"/>
                <a:ea typeface="ＭＳ Ｐゴシック"/>
              </a:rPr>
              <a:t>Gestor</a:t>
            </a:r>
            <a:endParaRPr lang="es-ES" sz="900" b="1" dirty="0">
              <a:solidFill>
                <a:srgbClr val="00B0F0"/>
              </a:solidFill>
              <a:latin typeface="Verdana" pitchFamily="34" charset="0"/>
              <a:ea typeface="ＭＳ Ｐゴシック"/>
            </a:endParaRPr>
          </a:p>
        </p:txBody>
      </p:sp>
      <p:pic>
        <p:nvPicPr>
          <p:cNvPr id="10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248" y="2903714"/>
            <a:ext cx="529478" cy="580793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6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62440" y="4692769"/>
            <a:ext cx="583723" cy="551381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107" name="Text Box 62"/>
          <p:cNvSpPr txBox="1">
            <a:spLocks noChangeArrowheads="1"/>
          </p:cNvSpPr>
          <p:nvPr/>
        </p:nvSpPr>
        <p:spPr bwMode="auto">
          <a:xfrm>
            <a:off x="1429660" y="4425538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Área Técnica</a:t>
            </a:r>
            <a:endParaRPr lang="es-ES" dirty="0"/>
          </a:p>
        </p:txBody>
      </p:sp>
      <p:pic>
        <p:nvPicPr>
          <p:cNvPr id="108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6562" y="5227871"/>
            <a:ext cx="610236" cy="576425"/>
          </a:xfrm>
          <a:prstGeom prst="rect">
            <a:avLst/>
          </a:prstGeom>
          <a:solidFill>
            <a:srgbClr val="FFFFFF"/>
          </a:solidFill>
          <a:ln w="25400" algn="ctr">
            <a:solidFill>
              <a:srgbClr val="00B0F0"/>
            </a:solidFill>
            <a:miter lim="800000"/>
            <a:headEnd/>
            <a:tailEnd/>
          </a:ln>
        </p:spPr>
      </p:pic>
      <p:cxnSp>
        <p:nvCxnSpPr>
          <p:cNvPr id="109" name="108 Conector angular"/>
          <p:cNvCxnSpPr/>
          <p:nvPr/>
        </p:nvCxnSpPr>
        <p:spPr>
          <a:xfrm rot="10800000">
            <a:off x="6458147" y="3127166"/>
            <a:ext cx="758477" cy="610956"/>
          </a:xfrm>
          <a:prstGeom prst="bentConnector3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0" name="109 Conector angular"/>
          <p:cNvCxnSpPr>
            <a:endCxn id="102" idx="3"/>
          </p:cNvCxnSpPr>
          <p:nvPr/>
        </p:nvCxnSpPr>
        <p:spPr>
          <a:xfrm rot="5400000">
            <a:off x="7282036" y="4554970"/>
            <a:ext cx="1253939" cy="572474"/>
          </a:xfrm>
          <a:prstGeom prst="bentConnector2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1" name="110 Conector recto de flecha"/>
          <p:cNvCxnSpPr/>
          <p:nvPr/>
        </p:nvCxnSpPr>
        <p:spPr>
          <a:xfrm flipV="1">
            <a:off x="1808556" y="1699035"/>
            <a:ext cx="960009" cy="6135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2" name="111 Conector recto de flecha"/>
          <p:cNvCxnSpPr/>
          <p:nvPr/>
        </p:nvCxnSpPr>
        <p:spPr>
          <a:xfrm>
            <a:off x="4139952" y="1705170"/>
            <a:ext cx="775079" cy="0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3" name="112 Conector recto de flecha"/>
          <p:cNvCxnSpPr/>
          <p:nvPr/>
        </p:nvCxnSpPr>
        <p:spPr>
          <a:xfrm>
            <a:off x="6766778" y="1778809"/>
            <a:ext cx="775079" cy="0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4" name="113 Conector recto de flecha"/>
          <p:cNvCxnSpPr/>
          <p:nvPr/>
        </p:nvCxnSpPr>
        <p:spPr>
          <a:xfrm>
            <a:off x="8145260" y="2368861"/>
            <a:ext cx="0" cy="830644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5" name="114 Conector recto de flecha"/>
          <p:cNvCxnSpPr/>
          <p:nvPr/>
        </p:nvCxnSpPr>
        <p:spPr>
          <a:xfrm flipH="1">
            <a:off x="4493114" y="3155776"/>
            <a:ext cx="453683" cy="0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6" name="115 Conector recto de flecha"/>
          <p:cNvCxnSpPr/>
          <p:nvPr/>
        </p:nvCxnSpPr>
        <p:spPr>
          <a:xfrm flipH="1">
            <a:off x="2809790" y="3199505"/>
            <a:ext cx="453683" cy="0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17" name="116 Conector angular"/>
          <p:cNvCxnSpPr>
            <a:endCxn id="74" idx="0"/>
          </p:cNvCxnSpPr>
          <p:nvPr/>
        </p:nvCxnSpPr>
        <p:spPr>
          <a:xfrm rot="10800000" flipV="1">
            <a:off x="982857" y="1097806"/>
            <a:ext cx="4912412" cy="200695"/>
          </a:xfrm>
          <a:prstGeom prst="bentConnector2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prstDash val="sysDash"/>
            <a:round/>
            <a:headEnd/>
            <a:tailEnd type="arrow" w="med" len="med"/>
          </a:ln>
        </p:spPr>
      </p:cxnSp>
      <p:cxnSp>
        <p:nvCxnSpPr>
          <p:cNvPr id="119" name="118 Conector recto de flecha"/>
          <p:cNvCxnSpPr/>
          <p:nvPr/>
        </p:nvCxnSpPr>
        <p:spPr>
          <a:xfrm flipH="1">
            <a:off x="6539936" y="5464204"/>
            <a:ext cx="453683" cy="0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20" name="119 Conector recto de flecha"/>
          <p:cNvCxnSpPr/>
          <p:nvPr/>
        </p:nvCxnSpPr>
        <p:spPr>
          <a:xfrm flipH="1">
            <a:off x="2520103" y="4950305"/>
            <a:ext cx="453683" cy="0"/>
          </a:xfrm>
          <a:prstGeom prst="straightConnector1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21" name="120 Conector recto"/>
          <p:cNvCxnSpPr>
            <a:stCxn id="96" idx="2"/>
          </p:cNvCxnSpPr>
          <p:nvPr/>
        </p:nvCxnSpPr>
        <p:spPr>
          <a:xfrm>
            <a:off x="2191030" y="3953256"/>
            <a:ext cx="4706" cy="294122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121 Conector angular"/>
          <p:cNvCxnSpPr>
            <a:endCxn id="103" idx="0"/>
          </p:cNvCxnSpPr>
          <p:nvPr/>
        </p:nvCxnSpPr>
        <p:spPr>
          <a:xfrm>
            <a:off x="2246163" y="4230650"/>
            <a:ext cx="3666901" cy="690941"/>
          </a:xfrm>
          <a:prstGeom prst="bentConnector2">
            <a:avLst/>
          </a:prstGeom>
          <a:noFill/>
          <a:ln w="25400" algn="ctr">
            <a:solidFill>
              <a:schemeClr val="accent6">
                <a:lumMod val="60000"/>
                <a:lumOff val="40000"/>
              </a:schemeClr>
            </a:solidFill>
            <a:prstDash val="sysDash"/>
            <a:round/>
            <a:headEnd/>
            <a:tailEnd type="arrow" w="med" len="med"/>
          </a:ln>
        </p:spPr>
      </p:cxnSp>
      <p:cxnSp>
        <p:nvCxnSpPr>
          <p:cNvPr id="123" name="122 Conector recto de flecha"/>
          <p:cNvCxnSpPr/>
          <p:nvPr/>
        </p:nvCxnSpPr>
        <p:spPr>
          <a:xfrm flipH="1">
            <a:off x="1019346" y="4950305"/>
            <a:ext cx="453683" cy="0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sp>
        <p:nvSpPr>
          <p:cNvPr id="124" name="Text Box 62"/>
          <p:cNvSpPr txBox="1">
            <a:spLocks noChangeArrowheads="1"/>
          </p:cNvSpPr>
          <p:nvPr/>
        </p:nvSpPr>
        <p:spPr bwMode="auto">
          <a:xfrm>
            <a:off x="4123321" y="4622209"/>
            <a:ext cx="1030626" cy="438582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ES" sz="900" b="1" dirty="0">
                <a:solidFill>
                  <a:srgbClr val="000099"/>
                </a:solidFill>
                <a:latin typeface="Verdana" pitchFamily="34" charset="0"/>
                <a:ea typeface="ＭＳ Ｐゴシック"/>
              </a:rPr>
              <a:t>Normal</a:t>
            </a:r>
          </a:p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ES" sz="900" b="1" dirty="0">
                <a:solidFill>
                  <a:srgbClr val="000099"/>
                </a:solidFill>
                <a:latin typeface="Verdana" pitchFamily="34" charset="0"/>
                <a:ea typeface="ＭＳ Ｐゴシック"/>
              </a:rPr>
              <a:t>Extra prima </a:t>
            </a:r>
          </a:p>
        </p:txBody>
      </p:sp>
      <p:sp>
        <p:nvSpPr>
          <p:cNvPr id="125" name="Text Box 62"/>
          <p:cNvSpPr txBox="1">
            <a:spLocks noChangeArrowheads="1"/>
          </p:cNvSpPr>
          <p:nvPr/>
        </p:nvSpPr>
        <p:spPr bwMode="auto">
          <a:xfrm>
            <a:off x="4123321" y="6214581"/>
            <a:ext cx="1030626" cy="369332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50000"/>
              </a:spcBef>
              <a:spcAft>
                <a:spcPct val="0"/>
              </a:spcAft>
            </a:pPr>
            <a:r>
              <a:rPr lang="es-ES" sz="900" b="1" dirty="0">
                <a:solidFill>
                  <a:srgbClr val="000099"/>
                </a:solidFill>
                <a:latin typeface="Verdana" pitchFamily="34" charset="0"/>
                <a:ea typeface="ＭＳ Ｐゴシック"/>
              </a:rPr>
              <a:t>Riesgo No Asegurable</a:t>
            </a:r>
          </a:p>
        </p:txBody>
      </p:sp>
      <p:cxnSp>
        <p:nvCxnSpPr>
          <p:cNvPr id="126" name="125 Conector recto"/>
          <p:cNvCxnSpPr/>
          <p:nvPr/>
        </p:nvCxnSpPr>
        <p:spPr>
          <a:xfrm flipV="1">
            <a:off x="4644008" y="5594746"/>
            <a:ext cx="1008112" cy="3786"/>
          </a:xfrm>
          <a:prstGeom prst="line">
            <a:avLst/>
          </a:prstGeom>
          <a:ln w="28575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126 Conector recto de flecha"/>
          <p:cNvCxnSpPr/>
          <p:nvPr/>
        </p:nvCxnSpPr>
        <p:spPr>
          <a:xfrm flipH="1">
            <a:off x="3519739" y="4974315"/>
            <a:ext cx="453683" cy="0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130" name="129 Conector recto de flecha"/>
          <p:cNvCxnSpPr/>
          <p:nvPr/>
        </p:nvCxnSpPr>
        <p:spPr>
          <a:xfrm flipH="1">
            <a:off x="2472844" y="6347762"/>
            <a:ext cx="1561663" cy="0"/>
          </a:xfrm>
          <a:prstGeom prst="straightConnector1">
            <a:avLst/>
          </a:prstGeom>
          <a:noFill/>
          <a:ln w="25400" cmpd="sng" algn="ctr">
            <a:solidFill>
              <a:srgbClr val="FFC000"/>
            </a:solidFill>
            <a:prstDash val="solid"/>
            <a:round/>
            <a:headEnd/>
            <a:tailEnd type="arrow" w="med" len="med"/>
          </a:ln>
        </p:spPr>
      </p:cxnSp>
      <p:pic>
        <p:nvPicPr>
          <p:cNvPr id="131" name="Picture 3" descr="C:\Users\CV24908\AppData\Local\Temp\Rar$DI02.022\Valores_Honestidad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" t="23687" b="21358"/>
          <a:stretch/>
        </p:blipFill>
        <p:spPr bwMode="auto">
          <a:xfrm>
            <a:off x="1566269" y="6100257"/>
            <a:ext cx="776067" cy="454579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6" descr="C:\Users\CV24908\AppData\Local\Temp\Rar$DI00.008\cabeza_negocios_sonrien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573" y="4726086"/>
            <a:ext cx="346920" cy="484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Text Box 62"/>
          <p:cNvSpPr txBox="1">
            <a:spLocks noChangeArrowheads="1"/>
          </p:cNvSpPr>
          <p:nvPr/>
        </p:nvSpPr>
        <p:spPr bwMode="auto">
          <a:xfrm>
            <a:off x="1292637" y="5895514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Oficina</a:t>
            </a:r>
            <a:endParaRPr lang="es-ES" dirty="0"/>
          </a:p>
        </p:txBody>
      </p:sp>
      <p:pic>
        <p:nvPicPr>
          <p:cNvPr id="135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83" b="-1"/>
          <a:stretch/>
        </p:blipFill>
        <p:spPr bwMode="auto">
          <a:xfrm>
            <a:off x="113543" y="4575426"/>
            <a:ext cx="905803" cy="643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6" name="Text Box 62"/>
          <p:cNvSpPr txBox="1">
            <a:spLocks noChangeArrowheads="1"/>
          </p:cNvSpPr>
          <p:nvPr/>
        </p:nvSpPr>
        <p:spPr bwMode="auto">
          <a:xfrm>
            <a:off x="51131" y="4385906"/>
            <a:ext cx="10306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 defTabSz="457200" fontAlgn="base">
              <a:spcBef>
                <a:spcPct val="50000"/>
              </a:spcBef>
              <a:spcAft>
                <a:spcPct val="0"/>
              </a:spcAft>
              <a:defRPr sz="900" b="1">
                <a:solidFill>
                  <a:srgbClr val="00B0F0"/>
                </a:solidFill>
                <a:latin typeface="Verdana" pitchFamily="34" charset="0"/>
                <a:ea typeface="ＭＳ Ｐゴシック"/>
              </a:defRPr>
            </a:lvl1pPr>
          </a:lstStyle>
          <a:p>
            <a:r>
              <a:rPr lang="es-CO" dirty="0"/>
              <a:t>Oficina</a:t>
            </a:r>
            <a:endParaRPr lang="es-ES" dirty="0"/>
          </a:p>
        </p:txBody>
      </p:sp>
      <p:sp>
        <p:nvSpPr>
          <p:cNvPr id="137" name="136 CuadroTexto"/>
          <p:cNvSpPr txBox="1">
            <a:spLocks noChangeArrowheads="1"/>
          </p:cNvSpPr>
          <p:nvPr/>
        </p:nvSpPr>
        <p:spPr bwMode="auto">
          <a:xfrm>
            <a:off x="-238840" y="5229200"/>
            <a:ext cx="14850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Se realiza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900" dirty="0">
                <a:solidFill>
                  <a:srgbClr val="094FA4"/>
                </a:solidFill>
                <a:latin typeface="Stag Sans Light"/>
                <a:cs typeface="Arial" pitchFamily="34" charset="0"/>
              </a:rPr>
              <a:t>desembolso</a:t>
            </a:r>
          </a:p>
        </p:txBody>
      </p:sp>
      <p:cxnSp>
        <p:nvCxnSpPr>
          <p:cNvPr id="139" name="138 Conector recto de flecha"/>
          <p:cNvCxnSpPr/>
          <p:nvPr/>
        </p:nvCxnSpPr>
        <p:spPr>
          <a:xfrm>
            <a:off x="4644008" y="5152423"/>
            <a:ext cx="0" cy="973923"/>
          </a:xfrm>
          <a:prstGeom prst="straightConnector1">
            <a:avLst/>
          </a:prstGeom>
          <a:ln w="19050">
            <a:solidFill>
              <a:srgbClr val="FFC000"/>
            </a:solidFill>
            <a:prstDash val="sysDash"/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1" name="140 Conector recto de flecha"/>
          <p:cNvCxnSpPr>
            <a:endCxn id="84" idx="3"/>
          </p:cNvCxnSpPr>
          <p:nvPr/>
        </p:nvCxnSpPr>
        <p:spPr>
          <a:xfrm>
            <a:off x="5895269" y="1077339"/>
            <a:ext cx="0" cy="317241"/>
          </a:xfrm>
          <a:prstGeom prst="straightConnector1">
            <a:avLst/>
          </a:prstGeom>
          <a:ln w="25400" cmpd="sng">
            <a:solidFill>
              <a:schemeClr val="accent6">
                <a:lumMod val="60000"/>
                <a:lumOff val="4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ectangle 2"/>
          <p:cNvSpPr txBox="1">
            <a:spLocks noChangeArrowheads="1"/>
          </p:cNvSpPr>
          <p:nvPr/>
        </p:nvSpPr>
        <p:spPr>
          <a:xfrm>
            <a:off x="513627" y="475197"/>
            <a:ext cx="8567737" cy="288131"/>
          </a:xfrm>
          <a:prstGeom prst="rect">
            <a:avLst/>
          </a:prstGeom>
        </p:spPr>
        <p:txBody>
          <a:bodyPr lIns="90918" tIns="45463" rIns="90918" bIns="45463"/>
          <a:lstStyle/>
          <a:p>
            <a:pPr algn="r" defTabSz="901694">
              <a:lnSpc>
                <a:spcPct val="80000"/>
              </a:lnSpc>
              <a:defRPr/>
            </a:pPr>
            <a:r>
              <a:rPr lang="es-ES_tradnl" altLang="es-CO" sz="1600" kern="0" dirty="0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Circuito Exámenes Médicos y Determinación de </a:t>
            </a:r>
            <a:r>
              <a:rPr lang="es-ES_tradnl" altLang="es-CO" sz="1600" kern="0" dirty="0" err="1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extraprima</a:t>
            </a:r>
            <a:r>
              <a:rPr lang="es-ES_tradnl" altLang="es-CO" sz="1600" kern="0" dirty="0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de </a:t>
            </a:r>
            <a:r>
              <a:rPr lang="es-ES_tradnl" altLang="es-CO" sz="1600" kern="0" dirty="0" err="1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inasegurabilidad</a:t>
            </a:r>
            <a:endParaRPr lang="es-ES_tradnl" altLang="es-CO" sz="1600" kern="0" dirty="0">
              <a:solidFill>
                <a:srgbClr val="009EE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78" y="809047"/>
            <a:ext cx="8570912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7588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2795" b="71042"/>
          <a:stretch>
            <a:fillRect/>
          </a:stretch>
        </p:blipFill>
        <p:spPr bwMode="auto">
          <a:xfrm>
            <a:off x="7066480" y="182417"/>
            <a:ext cx="1886895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9264" b="71638"/>
          <a:stretch/>
        </p:blipFill>
        <p:spPr bwMode="auto">
          <a:xfrm>
            <a:off x="271266" y="182417"/>
            <a:ext cx="913591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79" y="6557446"/>
            <a:ext cx="9108000" cy="29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68313" y="709515"/>
            <a:ext cx="8567737" cy="576262"/>
          </a:xfrm>
          <a:prstGeom prst="rect">
            <a:avLst/>
          </a:prstGeom>
        </p:spPr>
        <p:txBody>
          <a:bodyPr lIns="90918" tIns="45463" rIns="90918" bIns="45463"/>
          <a:lstStyle/>
          <a:p>
            <a:pPr algn="r" defTabSz="901694">
              <a:lnSpc>
                <a:spcPct val="80000"/>
              </a:lnSpc>
              <a:defRPr/>
            </a:pPr>
            <a:r>
              <a:rPr lang="es-ES_tradnl" altLang="es-CO" sz="3200" kern="0" dirty="0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Proceso de Exámenes Médicos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12" y="1207098"/>
            <a:ext cx="8570912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6 CuadroTexto"/>
          <p:cNvSpPr txBox="1">
            <a:spLocks noChangeArrowheads="1"/>
          </p:cNvSpPr>
          <p:nvPr/>
        </p:nvSpPr>
        <p:spPr bwMode="auto">
          <a:xfrm>
            <a:off x="565418" y="1935679"/>
            <a:ext cx="8208143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66725">
              <a:defRPr>
                <a:solidFill>
                  <a:schemeClr val="tx1"/>
                </a:solidFill>
                <a:latin typeface="BBVA Office Light"/>
              </a:defRPr>
            </a:lvl1pPr>
            <a:lvl2pPr marL="742950" indent="-285750" defTabSz="466725">
              <a:defRPr>
                <a:solidFill>
                  <a:schemeClr val="tx1"/>
                </a:solidFill>
                <a:latin typeface="BBVA Office Light"/>
              </a:defRPr>
            </a:lvl2pPr>
            <a:lvl3pPr marL="1143000" indent="-228600" defTabSz="466725">
              <a:defRPr>
                <a:solidFill>
                  <a:schemeClr val="tx1"/>
                </a:solidFill>
                <a:latin typeface="BBVA Office Light"/>
              </a:defRPr>
            </a:lvl3pPr>
            <a:lvl4pPr marL="1600200" indent="-228600" defTabSz="466725">
              <a:defRPr>
                <a:solidFill>
                  <a:schemeClr val="tx1"/>
                </a:solidFill>
                <a:latin typeface="BBVA Office Light"/>
              </a:defRPr>
            </a:lvl4pPr>
            <a:lvl5pPr marL="2057400" indent="-228600" defTabSz="466725">
              <a:defRPr>
                <a:solidFill>
                  <a:schemeClr val="tx1"/>
                </a:solidFill>
                <a:latin typeface="BBVA Office Light"/>
              </a:defRPr>
            </a:lvl5pPr>
            <a:lvl6pPr marL="25146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6pPr>
            <a:lvl7pPr marL="29718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7pPr>
            <a:lvl8pPr marL="34290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8pPr>
            <a:lvl9pPr marL="3886200" indent="-228600" defTabSz="4667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BVA Office Light"/>
              </a:defRPr>
            </a:lvl9pPr>
          </a:lstStyle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r>
              <a:rPr lang="es-CO" altLang="es-CO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área técnica con el fin de brindar soporte a las oficinas y oportunidad en los tiempos de respuesta ha creados dos buzones;</a:t>
            </a: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endParaRPr lang="es-CO" altLang="es-CO" sz="2400" b="1" dirty="0">
              <a:solidFill>
                <a:srgbClr val="0070C0"/>
              </a:solidFill>
              <a:latin typeface="BBVA Office Book"/>
            </a:endParaRP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endParaRPr lang="es-CO" altLang="es-CO" sz="2400" b="1" dirty="0">
              <a:solidFill>
                <a:srgbClr val="00B0F0"/>
              </a:solidFill>
              <a:latin typeface="BBVA Office Book"/>
            </a:endParaRP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endParaRPr lang="es-CO" altLang="es-CO" sz="2400" b="1" dirty="0">
              <a:solidFill>
                <a:srgbClr val="00B0F0"/>
              </a:solidFill>
              <a:latin typeface="BBVA Office Book"/>
              <a:hlinkClick r:id="rId4"/>
            </a:endParaRP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endParaRPr lang="es-CO" altLang="es-CO" sz="2400" b="1" dirty="0">
              <a:solidFill>
                <a:srgbClr val="094FA4"/>
              </a:solidFill>
              <a:latin typeface="BBVA Office Book"/>
            </a:endParaRP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endParaRPr lang="es-CO" altLang="es-CO" sz="2000" dirty="0">
              <a:solidFill>
                <a:srgbClr val="0070C0"/>
              </a:solidFill>
              <a:latin typeface="BBVA Office Book"/>
            </a:endParaRPr>
          </a:p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r>
              <a:rPr lang="es-CO" altLang="es-CO" sz="2000" dirty="0">
                <a:solidFill>
                  <a:srgbClr val="0070C0"/>
                </a:solidFill>
                <a:latin typeface="BBVA Office Book"/>
              </a:rPr>
              <a:t>A través de estos buzones se reciben las solicitudes y se da respuesta a las oficinas respecto del estado de los casos.</a:t>
            </a:r>
          </a:p>
        </p:txBody>
      </p:sp>
      <p:sp>
        <p:nvSpPr>
          <p:cNvPr id="16" name="15 Redondear rectángulo de esquina diagonal">
            <a:hlinkClick r:id="rId5" action="ppaction://hlinksldjump"/>
          </p:cNvPr>
          <p:cNvSpPr/>
          <p:nvPr/>
        </p:nvSpPr>
        <p:spPr>
          <a:xfrm>
            <a:off x="1043608" y="2924992"/>
            <a:ext cx="5976664" cy="432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7EE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r>
              <a:rPr lang="es-CO" altLang="es-CO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6"/>
              </a:rPr>
              <a:t>examenesmedicos.co@bbvaseguros.co</a:t>
            </a:r>
            <a:endParaRPr lang="es-CO" altLang="es-CO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16 Redondear rectángulo de esquina diagonal">
            <a:hlinkClick r:id="rId5" action="ppaction://hlinksldjump"/>
          </p:cNvPr>
          <p:cNvSpPr/>
          <p:nvPr/>
        </p:nvSpPr>
        <p:spPr>
          <a:xfrm>
            <a:off x="1018822" y="3789088"/>
            <a:ext cx="6001450" cy="4320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C7EE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90000"/>
              </a:lnSpc>
              <a:spcAft>
                <a:spcPct val="35000"/>
              </a:spcAft>
              <a:buClr>
                <a:schemeClr val="tx1"/>
              </a:buClr>
            </a:pPr>
            <a:r>
              <a:rPr lang="es-CO" altLang="es-CO" sz="2400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examenespremium.co@bbvaseguros.co</a:t>
            </a:r>
            <a:endParaRPr lang="es-CO" altLang="es-CO" sz="2400" dirty="0">
              <a:solidFill>
                <a:srgbClr val="00B0F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18" y="2979290"/>
            <a:ext cx="395270" cy="37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82" y="3851688"/>
            <a:ext cx="461939" cy="44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Rectángulo redondeado"/>
          <p:cNvSpPr/>
          <p:nvPr/>
        </p:nvSpPr>
        <p:spPr>
          <a:xfrm>
            <a:off x="7452320" y="3036502"/>
            <a:ext cx="1152128" cy="968562"/>
          </a:xfrm>
          <a:prstGeom prst="roundRect">
            <a:avLst>
              <a:gd name="adj" fmla="val 0"/>
            </a:avLst>
          </a:prstGeom>
          <a:blipFill rotWithShape="1">
            <a:blip r:embed="rId8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884893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2795" b="71042"/>
          <a:stretch>
            <a:fillRect/>
          </a:stretch>
        </p:blipFill>
        <p:spPr bwMode="auto">
          <a:xfrm>
            <a:off x="7066480" y="182417"/>
            <a:ext cx="1886895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9264" b="71638"/>
          <a:stretch/>
        </p:blipFill>
        <p:spPr bwMode="auto">
          <a:xfrm>
            <a:off x="271266" y="182417"/>
            <a:ext cx="913591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79" y="6557446"/>
            <a:ext cx="9108000" cy="29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96052" y="836712"/>
            <a:ext cx="8567737" cy="576262"/>
          </a:xfrm>
          <a:prstGeom prst="rect">
            <a:avLst/>
          </a:prstGeom>
        </p:spPr>
        <p:txBody>
          <a:bodyPr lIns="90918" tIns="45463" rIns="90918" bIns="45463"/>
          <a:lstStyle/>
          <a:p>
            <a:pPr algn="r" defTabSz="901694">
              <a:lnSpc>
                <a:spcPct val="80000"/>
              </a:lnSpc>
              <a:defRPr/>
            </a:pPr>
            <a:r>
              <a:rPr lang="es-ES_tradnl" altLang="es-CO" sz="3200" kern="0" dirty="0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Tiempos de Respuesta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8" y="1301675"/>
            <a:ext cx="8570912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971600" y="4571836"/>
            <a:ext cx="7056784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CO" altLang="es-C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Tiempo m</a:t>
            </a:r>
            <a:r>
              <a:rPr lang="es-ES" altLang="es-CO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ínimo</a:t>
            </a:r>
            <a:r>
              <a:rPr lang="es-ES" altLang="es-C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s-ES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horas hábiles </a:t>
            </a:r>
            <a:r>
              <a:rPr lang="es-ES" altLang="es-C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</a:t>
            </a:r>
            <a:r>
              <a:rPr lang="es-CO" altLang="es-C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</a:t>
            </a:r>
            <a:r>
              <a:rPr lang="es-ES" altLang="es-CO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áximo</a:t>
            </a:r>
            <a:r>
              <a:rPr lang="es-ES" altLang="es-C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CO" altLang="es-CO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d</a:t>
            </a:r>
            <a:r>
              <a:rPr lang="es-ES" altLang="es-CO" b="1" dirty="0" err="1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ías</a:t>
            </a: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hábiles</a:t>
            </a:r>
            <a:endParaRPr lang="es-CO" dirty="0"/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617" y="2109860"/>
            <a:ext cx="1431679" cy="184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19 Pentágono"/>
          <p:cNvSpPr/>
          <p:nvPr/>
        </p:nvSpPr>
        <p:spPr>
          <a:xfrm>
            <a:off x="357277" y="5380076"/>
            <a:ext cx="8008775" cy="857235"/>
          </a:xfrm>
          <a:prstGeom prst="homePlate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CO" altLang="es-CO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 tiempos serán aplicados a partir del momento en que se reciba toda la documentación diligenciada y completa para iniciar el proceso de suscripción</a:t>
            </a:r>
            <a:r>
              <a:rPr lang="es-CO" altLang="es-CO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971600" y="1844824"/>
            <a:ext cx="387798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Vida Grupo Deudores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Accidentes Personales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Premium 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Vital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Familia Vital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Salud 			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RCI 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es-CO" alt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Autos</a:t>
            </a:r>
          </a:p>
          <a:p>
            <a:pPr marL="285750" indent="-285750">
              <a:buFont typeface="Arial" charset="0"/>
              <a:buChar char="•"/>
            </a:pP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080454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2795" b="71042"/>
          <a:stretch>
            <a:fillRect/>
          </a:stretch>
        </p:blipFill>
        <p:spPr bwMode="auto">
          <a:xfrm>
            <a:off x="7066480" y="182417"/>
            <a:ext cx="1886895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1" t="25259" r="59264" b="71638"/>
          <a:stretch/>
        </p:blipFill>
        <p:spPr bwMode="auto">
          <a:xfrm>
            <a:off x="271266" y="182417"/>
            <a:ext cx="913591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79" y="6557446"/>
            <a:ext cx="9108000" cy="29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96052" y="836712"/>
            <a:ext cx="8567737" cy="576262"/>
          </a:xfrm>
          <a:prstGeom prst="rect">
            <a:avLst/>
          </a:prstGeom>
        </p:spPr>
        <p:txBody>
          <a:bodyPr lIns="90918" tIns="45463" rIns="90918" bIns="45463"/>
          <a:lstStyle/>
          <a:p>
            <a:pPr algn="r" defTabSz="901694">
              <a:lnSpc>
                <a:spcPct val="80000"/>
              </a:lnSpc>
              <a:defRPr/>
            </a:pPr>
            <a:r>
              <a:rPr lang="es-ES_tradnl" altLang="es-CO" sz="3200" kern="0" dirty="0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Seguimiento</a:t>
            </a:r>
            <a:r>
              <a:rPr lang="es-ES_tradnl" altLang="es-CO" sz="3200" kern="0" dirty="0">
                <a:solidFill>
                  <a:srgbClr val="009EE5"/>
                </a:solidFill>
              </a:rPr>
              <a:t> –  </a:t>
            </a:r>
            <a:r>
              <a:rPr lang="es-ES_tradnl" altLang="es-CO" sz="3200" kern="0" dirty="0">
                <a:solidFill>
                  <a:srgbClr val="009EE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Casos Recibidos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8" y="1301675"/>
            <a:ext cx="8570912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54091" y="1700808"/>
            <a:ext cx="8225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área técnica efectúa 	seguimiento a los casos a través de marcación en los buzones de </a:t>
            </a:r>
            <a:r>
              <a:rPr lang="es-CO" b="1" dirty="0"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Exámenes Médicos</a:t>
            </a:r>
            <a:r>
              <a:rPr lang="es-CO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lo cual permite identificar el estado de cada caso y así llevar un mejor control</a:t>
            </a:r>
            <a:r>
              <a:rPr lang="es-CO" dirty="0">
                <a:solidFill>
                  <a:srgbClr val="0070C0"/>
                </a:solidFill>
                <a:latin typeface="BBVA Office Book"/>
              </a:rPr>
              <a:t>.</a:t>
            </a:r>
          </a:p>
        </p:txBody>
      </p:sp>
      <p:sp>
        <p:nvSpPr>
          <p:cNvPr id="22" name="21 Pentágono"/>
          <p:cNvSpPr/>
          <p:nvPr/>
        </p:nvSpPr>
        <p:spPr>
          <a:xfrm>
            <a:off x="925828" y="3356992"/>
            <a:ext cx="1944216" cy="576064"/>
          </a:xfrm>
          <a:prstGeom prst="homePlate">
            <a:avLst>
              <a:gd name="adj" fmla="val 61519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tx1"/>
                </a:solidFill>
              </a:rPr>
              <a:t>Evaluación Médica</a:t>
            </a:r>
          </a:p>
        </p:txBody>
      </p:sp>
      <p:sp>
        <p:nvSpPr>
          <p:cNvPr id="23" name="22 Pentágono"/>
          <p:cNvSpPr/>
          <p:nvPr/>
        </p:nvSpPr>
        <p:spPr>
          <a:xfrm>
            <a:off x="3644914" y="3356992"/>
            <a:ext cx="2079214" cy="576064"/>
          </a:xfrm>
          <a:prstGeom prst="homePlate">
            <a:avLst>
              <a:gd name="adj" fmla="val 61519"/>
            </a:avLst>
          </a:prstGeom>
          <a:solidFill>
            <a:srgbClr val="C00000"/>
          </a:solidFill>
          <a:ln>
            <a:solidFill>
              <a:srgbClr val="56CB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err="1"/>
              <a:t>Preformalización</a:t>
            </a:r>
            <a:endParaRPr lang="es-ES" b="1" dirty="0"/>
          </a:p>
        </p:txBody>
      </p:sp>
      <p:sp>
        <p:nvSpPr>
          <p:cNvPr id="24" name="23 Pentágono"/>
          <p:cNvSpPr/>
          <p:nvPr/>
        </p:nvSpPr>
        <p:spPr>
          <a:xfrm>
            <a:off x="6389180" y="3356992"/>
            <a:ext cx="1944216" cy="576064"/>
          </a:xfrm>
          <a:prstGeom prst="homePlate">
            <a:avLst>
              <a:gd name="adj" fmla="val 61519"/>
            </a:avLst>
          </a:prstGeom>
          <a:solidFill>
            <a:srgbClr val="094FA4"/>
          </a:solidFill>
          <a:ln>
            <a:solidFill>
              <a:srgbClr val="56CB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/>
              <a:t>Casos Especiales</a:t>
            </a:r>
          </a:p>
        </p:txBody>
      </p:sp>
      <p:sp>
        <p:nvSpPr>
          <p:cNvPr id="25" name="24 Rectángulo"/>
          <p:cNvSpPr/>
          <p:nvPr/>
        </p:nvSpPr>
        <p:spPr>
          <a:xfrm>
            <a:off x="925828" y="4534640"/>
            <a:ext cx="1701956" cy="114917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lg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t"/>
          <a:lstStyle>
            <a:defPPr>
              <a:defRPr lang="es-ES"/>
            </a:defPPr>
            <a:lvl1pPr marL="0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41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1694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2541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3386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54237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05087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55933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6778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Caso</a:t>
            </a:r>
            <a:r>
              <a:rPr kumimoji="0" lang="es-CO" sz="1200" b="0" i="0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remitido al médico evaluador para concepto  sobre estado de salud.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3 Estrella de 5 puntas"/>
          <p:cNvSpPr/>
          <p:nvPr/>
        </p:nvSpPr>
        <p:spPr>
          <a:xfrm>
            <a:off x="2858918" y="4221064"/>
            <a:ext cx="133164" cy="180008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643" y="5239974"/>
            <a:ext cx="432158" cy="44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38 Estrella de 5 puntas"/>
          <p:cNvSpPr/>
          <p:nvPr/>
        </p:nvSpPr>
        <p:spPr>
          <a:xfrm>
            <a:off x="8266814" y="4146293"/>
            <a:ext cx="133164" cy="180008"/>
          </a:xfrm>
          <a:prstGeom prst="star5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39 Estrella de 5 puntas"/>
          <p:cNvSpPr/>
          <p:nvPr/>
        </p:nvSpPr>
        <p:spPr>
          <a:xfrm>
            <a:off x="5485446" y="4193456"/>
            <a:ext cx="133164" cy="180008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40 Rectángulo"/>
          <p:cNvSpPr/>
          <p:nvPr/>
        </p:nvSpPr>
        <p:spPr>
          <a:xfrm>
            <a:off x="3607812" y="4536946"/>
            <a:ext cx="1701956" cy="114917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lg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t"/>
          <a:lstStyle>
            <a:defPPr>
              <a:defRPr lang="es-ES"/>
            </a:defPPr>
            <a:lvl1pPr marL="0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41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1694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2541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3386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54237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05087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55933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6778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kern="0" dirty="0">
                <a:solidFill>
                  <a:schemeClr val="tx2"/>
                </a:solidFill>
                <a:latin typeface="Calibri"/>
              </a:rPr>
              <a:t>Marcación para identificar los casos ya autorizados para </a:t>
            </a:r>
            <a:r>
              <a:rPr lang="es-CO" sz="1200" kern="0" dirty="0" err="1">
                <a:solidFill>
                  <a:schemeClr val="tx2"/>
                </a:solidFill>
                <a:latin typeface="Calibri"/>
              </a:rPr>
              <a:t>preformalización</a:t>
            </a:r>
            <a:r>
              <a:rPr lang="es-CO" sz="1200" kern="0" dirty="0">
                <a:solidFill>
                  <a:schemeClr val="tx2"/>
                </a:solidFill>
                <a:latin typeface="Calibri"/>
              </a:rPr>
              <a:t> en el aplicativo Altamira.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6475595" y="4536946"/>
            <a:ext cx="1701956" cy="114917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lgDash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t"/>
          <a:lstStyle>
            <a:defPPr>
              <a:defRPr lang="es-ES"/>
            </a:defPPr>
            <a:lvl1pPr marL="0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41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01694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2541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3386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54237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05087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55933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6778" algn="l" defTabSz="90169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Casos que requieren autorización del Gerente</a:t>
            </a:r>
            <a:r>
              <a:rPr kumimoji="0" lang="es-CO" sz="1200" b="0" i="0" u="none" strike="noStrike" kern="0" cap="none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Técnico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3" name="Picture 5" descr="C:\Users\CV24908\AppData\Local\Temp\Rar$DI07.217\portatil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61893"/>
            <a:ext cx="279605" cy="16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C:\Users\CV24908\AppData\Local\Temp\Rar$DI00.008\cabeza_negocios_sonrient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811488" y="5221585"/>
            <a:ext cx="292849" cy="40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9907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Tema de Office">
  <a:themeElements>
    <a:clrScheme name="BBVA COLORES">
      <a:dk1>
        <a:srgbClr val="FFFFFF"/>
      </a:dk1>
      <a:lt1>
        <a:srgbClr val="FFFFFF"/>
      </a:lt1>
      <a:dk2>
        <a:srgbClr val="094FA4"/>
      </a:dk2>
      <a:lt2>
        <a:srgbClr val="009EE5"/>
      </a:lt2>
      <a:accent1>
        <a:srgbClr val="89D1F3"/>
      </a:accent1>
      <a:accent2>
        <a:srgbClr val="3EB6BB"/>
      </a:accent2>
      <a:accent3>
        <a:srgbClr val="86C82D"/>
      </a:accent3>
      <a:accent4>
        <a:srgbClr val="FDBD2C"/>
      </a:accent4>
      <a:accent5>
        <a:srgbClr val="F6891E"/>
      </a:accent5>
      <a:accent6>
        <a:srgbClr val="C8175E"/>
      </a:accent6>
      <a:hlink>
        <a:srgbClr val="0065C1"/>
      </a:hlink>
      <a:folHlink>
        <a:srgbClr val="B7C20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442</Words>
  <Application>Microsoft Office PowerPoint</Application>
  <PresentationFormat>Presentación en pantalla (4:3)</PresentationFormat>
  <Paragraphs>69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5" baseType="lpstr">
      <vt:lpstr>ＭＳ Ｐゴシック</vt:lpstr>
      <vt:lpstr>Arial</vt:lpstr>
      <vt:lpstr>BBVA Office Book</vt:lpstr>
      <vt:lpstr>Calibri</vt:lpstr>
      <vt:lpstr>Stag Sans Light</vt:lpstr>
      <vt:lpstr>Tahoma</vt:lpstr>
      <vt:lpstr>Verdana</vt:lpstr>
      <vt:lpstr>Tema de Office</vt:lpstr>
      <vt:lpstr>6_Tema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PAOLA ANDREA GUACA GONZALEZ</dc:creator>
  <cp:lastModifiedBy>juan jose andrade rojas</cp:lastModifiedBy>
  <cp:revision>60</cp:revision>
  <cp:lastPrinted>2016-07-14T14:55:20Z</cp:lastPrinted>
  <dcterms:created xsi:type="dcterms:W3CDTF">2016-05-06T16:24:28Z</dcterms:created>
  <dcterms:modified xsi:type="dcterms:W3CDTF">2023-03-07T21:36:30Z</dcterms:modified>
</cp:coreProperties>
</file>