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8" r:id="rId3"/>
    <p:sldId id="474" r:id="rId4"/>
    <p:sldId id="283" r:id="rId5"/>
    <p:sldId id="481" r:id="rId6"/>
    <p:sldId id="475" r:id="rId7"/>
    <p:sldId id="482" r:id="rId8"/>
    <p:sldId id="284" r:id="rId9"/>
    <p:sldId id="476" r:id="rId10"/>
    <p:sldId id="483" r:id="rId11"/>
    <p:sldId id="479" r:id="rId12"/>
  </p:sldIdLst>
  <p:sldSz cx="9144000" cy="6858000" type="screen4x3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605AE-408D-44BA-9916-4F18A38EF6FE}" type="datetimeFigureOut">
              <a:rPr lang="es-ES" smtClean="0"/>
              <a:pPr/>
              <a:t>21/06/2020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98116-C00F-4AC3-B0C6-C6D098FF398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0044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3853D7-A3F1-4827-B6E7-B4A4E43EAE2F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23 </a:t>
            </a:r>
            <a:r>
              <a:rPr spc="-5" dirty="0"/>
              <a:t>de Febrero de </a:t>
            </a:r>
            <a:r>
              <a:rPr dirty="0"/>
              <a:t>2004 – </a:t>
            </a:r>
            <a:r>
              <a:rPr spc="-5" dirty="0"/>
              <a:t>Contexto: </a:t>
            </a:r>
            <a:r>
              <a:rPr dirty="0"/>
              <a:t>Crisis </a:t>
            </a:r>
            <a:r>
              <a:rPr spc="-5" dirty="0"/>
              <a:t>social, </a:t>
            </a:r>
            <a:r>
              <a:rPr dirty="0"/>
              <a:t>Política y </a:t>
            </a:r>
            <a:r>
              <a:rPr spc="-5" dirty="0"/>
              <a:t>Económica </a:t>
            </a:r>
            <a:r>
              <a:rPr dirty="0"/>
              <a:t>en</a:t>
            </a:r>
            <a:r>
              <a:rPr spc="185" dirty="0"/>
              <a:t> </a:t>
            </a:r>
            <a:r>
              <a:rPr spc="-5" dirty="0"/>
              <a:t>Colombia</a:t>
            </a:r>
          </a:p>
          <a:p>
            <a:pPr marR="5080" algn="r">
              <a:lnSpc>
                <a:spcPct val="100000"/>
              </a:lnSpc>
            </a:pPr>
            <a:r>
              <a:rPr spc="-5" dirty="0"/>
              <a:t>Piedad Córdoba</a:t>
            </a:r>
            <a:r>
              <a:rPr spc="-25" dirty="0"/>
              <a:t> </a:t>
            </a:r>
            <a:r>
              <a:rPr spc="-5" dirty="0"/>
              <a:t>Ruíz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23 </a:t>
            </a:r>
            <a:r>
              <a:rPr spc="-5" dirty="0"/>
              <a:t>de Febrero de </a:t>
            </a:r>
            <a:r>
              <a:rPr dirty="0"/>
              <a:t>2004 – </a:t>
            </a:r>
            <a:r>
              <a:rPr spc="-5" dirty="0"/>
              <a:t>Contexto: </a:t>
            </a:r>
            <a:r>
              <a:rPr dirty="0"/>
              <a:t>Crisis </a:t>
            </a:r>
            <a:r>
              <a:rPr spc="-5" dirty="0"/>
              <a:t>social, </a:t>
            </a:r>
            <a:r>
              <a:rPr dirty="0"/>
              <a:t>Política y </a:t>
            </a:r>
            <a:r>
              <a:rPr spc="-5" dirty="0"/>
              <a:t>Económica </a:t>
            </a:r>
            <a:r>
              <a:rPr dirty="0"/>
              <a:t>en</a:t>
            </a:r>
            <a:r>
              <a:rPr spc="185" dirty="0"/>
              <a:t> </a:t>
            </a:r>
            <a:r>
              <a:rPr spc="-5" dirty="0"/>
              <a:t>Colombia</a:t>
            </a:r>
          </a:p>
          <a:p>
            <a:pPr marR="5080" algn="r">
              <a:lnSpc>
                <a:spcPct val="100000"/>
              </a:lnSpc>
            </a:pPr>
            <a:r>
              <a:rPr spc="-5" dirty="0"/>
              <a:t>Piedad Córdoba</a:t>
            </a:r>
            <a:r>
              <a:rPr spc="-25" dirty="0"/>
              <a:t> </a:t>
            </a:r>
            <a:r>
              <a:rPr spc="-5" dirty="0"/>
              <a:t>Ruíz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23 </a:t>
            </a:r>
            <a:r>
              <a:rPr spc="-5" dirty="0"/>
              <a:t>de Febrero de </a:t>
            </a:r>
            <a:r>
              <a:rPr dirty="0"/>
              <a:t>2004 – </a:t>
            </a:r>
            <a:r>
              <a:rPr spc="-5" dirty="0"/>
              <a:t>Contexto: </a:t>
            </a:r>
            <a:r>
              <a:rPr dirty="0"/>
              <a:t>Crisis </a:t>
            </a:r>
            <a:r>
              <a:rPr spc="-5" dirty="0"/>
              <a:t>social, </a:t>
            </a:r>
            <a:r>
              <a:rPr dirty="0"/>
              <a:t>Política y </a:t>
            </a:r>
            <a:r>
              <a:rPr spc="-5" dirty="0"/>
              <a:t>Económica </a:t>
            </a:r>
            <a:r>
              <a:rPr dirty="0"/>
              <a:t>en</a:t>
            </a:r>
            <a:r>
              <a:rPr spc="185" dirty="0"/>
              <a:t> </a:t>
            </a:r>
            <a:r>
              <a:rPr spc="-5" dirty="0"/>
              <a:t>Colombia</a:t>
            </a:r>
          </a:p>
          <a:p>
            <a:pPr marR="5080" algn="r">
              <a:lnSpc>
                <a:spcPct val="100000"/>
              </a:lnSpc>
            </a:pPr>
            <a:r>
              <a:rPr spc="-5" dirty="0"/>
              <a:t>Piedad Córdoba</a:t>
            </a:r>
            <a:r>
              <a:rPr spc="-25" dirty="0"/>
              <a:t> </a:t>
            </a:r>
            <a:r>
              <a:rPr spc="-5" dirty="0"/>
              <a:t>Ruíz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923143" y="0"/>
            <a:ext cx="1225529" cy="68673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435600" y="0"/>
            <a:ext cx="3708400" cy="2565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923143" y="0"/>
            <a:ext cx="1225529" cy="68673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3347720" y="3429000"/>
            <a:ext cx="3726179" cy="28003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23 </a:t>
            </a:r>
            <a:r>
              <a:rPr spc="-5" dirty="0"/>
              <a:t>de Febrero de </a:t>
            </a:r>
            <a:r>
              <a:rPr dirty="0"/>
              <a:t>2004 – </a:t>
            </a:r>
            <a:r>
              <a:rPr spc="-5" dirty="0"/>
              <a:t>Contexto: </a:t>
            </a:r>
            <a:r>
              <a:rPr dirty="0"/>
              <a:t>Crisis </a:t>
            </a:r>
            <a:r>
              <a:rPr spc="-5" dirty="0"/>
              <a:t>social, </a:t>
            </a:r>
            <a:r>
              <a:rPr dirty="0"/>
              <a:t>Política y </a:t>
            </a:r>
            <a:r>
              <a:rPr spc="-5" dirty="0"/>
              <a:t>Económica </a:t>
            </a:r>
            <a:r>
              <a:rPr dirty="0"/>
              <a:t>en</a:t>
            </a:r>
            <a:r>
              <a:rPr spc="185" dirty="0"/>
              <a:t> </a:t>
            </a:r>
            <a:r>
              <a:rPr spc="-5" dirty="0"/>
              <a:t>Colombia</a:t>
            </a:r>
          </a:p>
          <a:p>
            <a:pPr marR="5080" algn="r">
              <a:lnSpc>
                <a:spcPct val="100000"/>
              </a:lnSpc>
            </a:pPr>
            <a:r>
              <a:rPr spc="-5" dirty="0"/>
              <a:t>Piedad Córdoba</a:t>
            </a:r>
            <a:r>
              <a:rPr spc="-25" dirty="0"/>
              <a:t> </a:t>
            </a:r>
            <a:r>
              <a:rPr spc="-5" dirty="0"/>
              <a:t>Ruíz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23 </a:t>
            </a:r>
            <a:r>
              <a:rPr spc="-5" dirty="0"/>
              <a:t>de Febrero de </a:t>
            </a:r>
            <a:r>
              <a:rPr dirty="0"/>
              <a:t>2004 – </a:t>
            </a:r>
            <a:r>
              <a:rPr spc="-5" dirty="0"/>
              <a:t>Contexto: </a:t>
            </a:r>
            <a:r>
              <a:rPr dirty="0"/>
              <a:t>Crisis </a:t>
            </a:r>
            <a:r>
              <a:rPr spc="-5" dirty="0"/>
              <a:t>social, </a:t>
            </a:r>
            <a:r>
              <a:rPr dirty="0"/>
              <a:t>Política y </a:t>
            </a:r>
            <a:r>
              <a:rPr spc="-5" dirty="0"/>
              <a:t>Económica </a:t>
            </a:r>
            <a:r>
              <a:rPr dirty="0"/>
              <a:t>en</a:t>
            </a:r>
            <a:r>
              <a:rPr spc="185" dirty="0"/>
              <a:t> </a:t>
            </a:r>
            <a:r>
              <a:rPr spc="-5" dirty="0"/>
              <a:t>Colombia</a:t>
            </a:r>
          </a:p>
          <a:p>
            <a:pPr marR="5080" algn="r">
              <a:lnSpc>
                <a:spcPct val="100000"/>
              </a:lnSpc>
            </a:pPr>
            <a:r>
              <a:rPr spc="-5" dirty="0"/>
              <a:t>Piedad Córdoba</a:t>
            </a:r>
            <a:r>
              <a:rPr spc="-25" dirty="0"/>
              <a:t> </a:t>
            </a:r>
            <a:r>
              <a:rPr spc="-5" dirty="0"/>
              <a:t>Ruíz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D924A-8CB3-4F06-86F2-E8654FDAA1BF}" type="datetimeFigureOut">
              <a:rPr lang="es-ES" smtClean="0"/>
              <a:pPr/>
              <a:t>21/06/2020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6432-2170-40D5-ADE9-20F817C288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D924A-8CB3-4F06-86F2-E8654FDAA1BF}" type="datetimeFigureOut">
              <a:rPr lang="es-ES" smtClean="0"/>
              <a:pPr/>
              <a:t>21/06/2020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D6432-2170-40D5-ADE9-20F817C2887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923143" y="0"/>
            <a:ext cx="1225529" cy="686734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8420" y="497840"/>
            <a:ext cx="3947159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569" y="3054350"/>
            <a:ext cx="7732395" cy="16192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53870" y="6295722"/>
            <a:ext cx="7132955" cy="4375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45"/>
              </a:lnSpc>
            </a:pPr>
            <a:r>
              <a:rPr dirty="0"/>
              <a:t>23 </a:t>
            </a:r>
            <a:r>
              <a:rPr spc="-5" dirty="0"/>
              <a:t>de Febrero de </a:t>
            </a:r>
            <a:r>
              <a:rPr dirty="0"/>
              <a:t>2004 – </a:t>
            </a:r>
            <a:r>
              <a:rPr spc="-5" dirty="0"/>
              <a:t>Contexto: </a:t>
            </a:r>
            <a:r>
              <a:rPr dirty="0"/>
              <a:t>Crisis </a:t>
            </a:r>
            <a:r>
              <a:rPr spc="-5" dirty="0"/>
              <a:t>social, </a:t>
            </a:r>
            <a:r>
              <a:rPr dirty="0"/>
              <a:t>Política y </a:t>
            </a:r>
            <a:r>
              <a:rPr spc="-5" dirty="0"/>
              <a:t>Económica </a:t>
            </a:r>
            <a:r>
              <a:rPr dirty="0"/>
              <a:t>en</a:t>
            </a:r>
            <a:r>
              <a:rPr spc="185" dirty="0"/>
              <a:t> </a:t>
            </a:r>
            <a:r>
              <a:rPr spc="-5" dirty="0"/>
              <a:t>Colombia</a:t>
            </a:r>
          </a:p>
          <a:p>
            <a:pPr marR="5080" algn="r">
              <a:lnSpc>
                <a:spcPct val="100000"/>
              </a:lnSpc>
            </a:pPr>
            <a:r>
              <a:rPr spc="-5" dirty="0"/>
              <a:t>Piedad Córdoba</a:t>
            </a:r>
            <a:r>
              <a:rPr spc="-25" dirty="0"/>
              <a:t> </a:t>
            </a:r>
            <a:r>
              <a:rPr spc="-5" dirty="0"/>
              <a:t>Ruíz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majudicial.gov.co/web/medidas-covid19/medidas-covid19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j06fctocgena@cendoj.ramajudicial.gov.co" TargetMode="External"/><Relationship Id="rId2" Type="http://schemas.openxmlformats.org/officeDocument/2006/relationships/hyperlink" Target="https://www.ramajudicial.gov.co/web/juzgado-006-de-familia-de-cartagena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majudicial.gov.co/web/juzgado-006-de-familia-de-cartagena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81000" y="914400"/>
            <a:ext cx="7772400" cy="2031325"/>
          </a:xfrm>
        </p:spPr>
        <p:txBody>
          <a:bodyPr/>
          <a:lstStyle/>
          <a:p>
            <a:r>
              <a:rPr lang="es-ES" dirty="0" smtClean="0"/>
              <a:t>Introducción a la reapertura del Juzgado Sexto de Familia de Cartagena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307777"/>
          </a:xfrm>
        </p:spPr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pic>
        <p:nvPicPr>
          <p:cNvPr id="4" name="3 Imagen" descr="site_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9912" y="4653136"/>
            <a:ext cx="1512168" cy="152579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304800"/>
            <a:ext cx="73914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s-CO" sz="2800" dirty="0" smtClean="0">
                <a:solidFill>
                  <a:srgbClr val="FF0000"/>
                </a:solidFill>
              </a:rPr>
              <a:t>A tener en cuenta:</a:t>
            </a:r>
            <a:br>
              <a:rPr lang="es-CO" sz="2800" dirty="0" smtClean="0">
                <a:solidFill>
                  <a:srgbClr val="FF0000"/>
                </a:solidFill>
              </a:rPr>
            </a:br>
            <a:endParaRPr lang="es-CO" sz="2800" i="1" dirty="0">
              <a:solidFill>
                <a:srgbClr val="FF0000"/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half" idx="2"/>
          </p:nvPr>
        </p:nvSpPr>
        <p:spPr>
          <a:xfrm>
            <a:off x="609600" y="838200"/>
            <a:ext cx="6934200" cy="5257800"/>
          </a:xfrm>
        </p:spPr>
        <p:txBody>
          <a:bodyPr>
            <a:noAutofit/>
          </a:bodyPr>
          <a:lstStyle/>
          <a:p>
            <a:pPr algn="just"/>
            <a:r>
              <a:rPr lang="es-CO" sz="1500" dirty="0" smtClean="0"/>
              <a:t>En lo sucesivo, </a:t>
            </a:r>
            <a:r>
              <a:rPr lang="es-CO" sz="1500" b="1" dirty="0" smtClean="0">
                <a:solidFill>
                  <a:srgbClr val="FF0000"/>
                </a:solidFill>
              </a:rPr>
              <a:t>TODOS  los memoriales, SIN EXCEPCIÓN, DEBEN TENER LA RADICACIÓN CORRECTA DEL PROCESO AL QUE PERTENECEN</a:t>
            </a:r>
            <a:r>
              <a:rPr lang="es-CO" sz="1500" dirty="0" smtClean="0"/>
              <a:t> Ello permitirá que se tramite prontamente el mismo. Evite llamados de atención por no incluir la radicación en sus memoriales o hacerla en forma incorrecta, pues ello dificulta su trámite. </a:t>
            </a:r>
          </a:p>
          <a:p>
            <a:pPr algn="just"/>
            <a:endParaRPr lang="es-CO" sz="1500" dirty="0"/>
          </a:p>
          <a:p>
            <a:pPr lvl="0" algn="just"/>
            <a:r>
              <a:rPr lang="es-CO" sz="1500" b="1" dirty="0" smtClean="0">
                <a:solidFill>
                  <a:srgbClr val="FF0000"/>
                </a:solidFill>
              </a:rPr>
              <a:t>Favor </a:t>
            </a:r>
            <a:r>
              <a:rPr lang="es-CO" sz="1500" b="1" dirty="0">
                <a:solidFill>
                  <a:srgbClr val="FF0000"/>
                </a:solidFill>
              </a:rPr>
              <a:t>NO congestionar el correo </a:t>
            </a:r>
            <a:r>
              <a:rPr lang="es-CO" sz="1500" b="1" dirty="0" smtClean="0">
                <a:solidFill>
                  <a:srgbClr val="FF0000"/>
                </a:solidFill>
              </a:rPr>
              <a:t>institucional con </a:t>
            </a:r>
            <a:r>
              <a:rPr lang="es-CO" sz="1500" b="1" dirty="0">
                <a:solidFill>
                  <a:srgbClr val="FF0000"/>
                </a:solidFill>
              </a:rPr>
              <a:t>solicitudes </a:t>
            </a:r>
            <a:r>
              <a:rPr lang="es-CO" sz="1500" b="1" dirty="0" smtClean="0">
                <a:solidFill>
                  <a:srgbClr val="FF0000"/>
                </a:solidFill>
              </a:rPr>
              <a:t>reiteradas, especialmente en materia de depósitos judiciales</a:t>
            </a:r>
            <a:r>
              <a:rPr lang="es-CO" sz="1500" b="1" dirty="0" smtClean="0"/>
              <a:t>.</a:t>
            </a:r>
            <a:r>
              <a:rPr lang="es-CO" sz="1500" dirty="0" smtClean="0"/>
              <a:t> </a:t>
            </a:r>
            <a:r>
              <a:rPr lang="es-CO" sz="1500" b="1" dirty="0"/>
              <a:t>Se les solicita más mesura a la hora de hacer las peticiones de depósitos, </a:t>
            </a:r>
            <a:r>
              <a:rPr lang="es-CO" sz="1500" b="1" u="sng" dirty="0"/>
              <a:t>so pena de las sanciones establecidas en los arts. 43 y 44 del </a:t>
            </a:r>
            <a:r>
              <a:rPr lang="es-CO" sz="1500" b="1" u="sng" dirty="0" smtClean="0"/>
              <a:t>CGP.</a:t>
            </a:r>
            <a:r>
              <a:rPr lang="es-CO" sz="1500" b="1" u="sng" dirty="0"/>
              <a:t> </a:t>
            </a:r>
            <a:r>
              <a:rPr lang="es-CO" sz="1500" b="1" dirty="0" smtClean="0"/>
              <a:t>Evite enviar anexos, ya que el servidor web puede rechazarlos. Indispensable indicar número de identificación de las partes del proceso y número del proceso, que son los criterios de búsqueda en la plataforma del Banco Agrario.</a:t>
            </a:r>
            <a:endParaRPr lang="es-CO" sz="1500" dirty="0" smtClean="0"/>
          </a:p>
          <a:p>
            <a:pPr algn="just"/>
            <a:endParaRPr lang="es-CO" sz="1500" dirty="0"/>
          </a:p>
          <a:p>
            <a:pPr lvl="0" algn="just"/>
            <a:r>
              <a:rPr lang="es-CO" sz="1500" b="1" dirty="0" smtClean="0">
                <a:solidFill>
                  <a:srgbClr val="FF0000"/>
                </a:solidFill>
              </a:rPr>
              <a:t>TODAS </a:t>
            </a:r>
            <a:r>
              <a:rPr lang="es-CO" sz="1500" b="1" dirty="0">
                <a:solidFill>
                  <a:srgbClr val="FF0000"/>
                </a:solidFill>
              </a:rPr>
              <a:t>LAS SOLICITUDES SE TRAMITAN EN HORARIO LABORAL DE 8 AM A 5 PM, por lo tanto, </a:t>
            </a:r>
            <a:r>
              <a:rPr lang="es-CO" sz="1500" b="1" u="sng" dirty="0">
                <a:solidFill>
                  <a:srgbClr val="FF0000"/>
                </a:solidFill>
              </a:rPr>
              <a:t>DEBEN SER ELEVADAS EXCLUSIVAMENTE DENTRO DE ESTE HORARIO</a:t>
            </a:r>
            <a:r>
              <a:rPr lang="es-CO" sz="1500" b="1" dirty="0">
                <a:solidFill>
                  <a:srgbClr val="FF0000"/>
                </a:solidFill>
              </a:rPr>
              <a:t>. </a:t>
            </a:r>
            <a:r>
              <a:rPr lang="es-CO" sz="1500" b="1" dirty="0" smtClean="0">
                <a:solidFill>
                  <a:srgbClr val="FF0000"/>
                </a:solidFill>
              </a:rPr>
              <a:t>Por seguridad, la Plataforma del Banco Agrario no está habilitada en días inhábiles, por lo que solo se pueden autorizar depósitos en dicho horario. </a:t>
            </a:r>
            <a:r>
              <a:rPr lang="es-CO" sz="1500" b="1" dirty="0" smtClean="0"/>
              <a:t>SOLICITUDES </a:t>
            </a:r>
            <a:r>
              <a:rPr lang="es-CO" sz="1500" b="1" dirty="0"/>
              <a:t>EXTEMPORÁNEAS PASAN AL DIA HABIL SIGUIENTE. </a:t>
            </a:r>
            <a:r>
              <a:rPr lang="es-CO" sz="1500" b="1" dirty="0" smtClean="0"/>
              <a:t> No insista.</a:t>
            </a:r>
            <a:endParaRPr lang="es-CO" sz="1500" dirty="0" smtClean="0"/>
          </a:p>
          <a:p>
            <a:pPr algn="just"/>
            <a:endParaRPr lang="es-CO" sz="1500" dirty="0"/>
          </a:p>
          <a:p>
            <a:pPr algn="just"/>
            <a:r>
              <a:rPr lang="es-CO" sz="1500" dirty="0"/>
              <a:t>Favor recordar las restricciones impuestas por la Alcaldía de Cartagena para la movilización de personas a las entidades bancarias</a:t>
            </a:r>
            <a:r>
              <a:rPr lang="es-CO" sz="1500" dirty="0" smtClean="0"/>
              <a:t>.</a:t>
            </a:r>
          </a:p>
          <a:p>
            <a:pPr algn="just"/>
            <a:endParaRPr lang="es-CO" sz="1600" dirty="0"/>
          </a:p>
        </p:txBody>
      </p:sp>
    </p:spTree>
    <p:extLst>
      <p:ext uri="{BB962C8B-B14F-4D97-AF65-F5344CB8AC3E}">
        <p14:creationId xmlns:p14="http://schemas.microsoft.com/office/powerpoint/2010/main" val="373394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304800"/>
            <a:ext cx="73914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s-CO" sz="2800" dirty="0" smtClean="0">
                <a:solidFill>
                  <a:srgbClr val="FF0000"/>
                </a:solidFill>
              </a:rPr>
              <a:t>A tener en cuenta:</a:t>
            </a:r>
            <a:br>
              <a:rPr lang="es-CO" sz="2800" dirty="0" smtClean="0">
                <a:solidFill>
                  <a:srgbClr val="FF0000"/>
                </a:solidFill>
              </a:rPr>
            </a:br>
            <a:endParaRPr lang="es-CO" sz="2800" i="1" dirty="0">
              <a:solidFill>
                <a:srgbClr val="FF0000"/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half" idx="2"/>
          </p:nvPr>
        </p:nvSpPr>
        <p:spPr>
          <a:xfrm>
            <a:off x="609600" y="838200"/>
            <a:ext cx="7010400" cy="5257800"/>
          </a:xfrm>
        </p:spPr>
        <p:txBody>
          <a:bodyPr>
            <a:noAutofit/>
          </a:bodyPr>
          <a:lstStyle/>
          <a:p>
            <a:pPr lvl="0" algn="just"/>
            <a:r>
              <a:rPr lang="es-CO" sz="1600" dirty="0"/>
              <a:t>Para la atención de visitas sociales de </a:t>
            </a:r>
            <a:r>
              <a:rPr lang="es-CO" sz="1600" dirty="0" smtClean="0"/>
              <a:t>la Asistente Social, </a:t>
            </a:r>
            <a:r>
              <a:rPr lang="es-CO" sz="1600" dirty="0"/>
              <a:t>previniendo el contacto físico, </a:t>
            </a:r>
            <a:r>
              <a:rPr lang="es-CO" sz="1600" dirty="0" smtClean="0"/>
              <a:t>esta laborará </a:t>
            </a:r>
            <a:r>
              <a:rPr lang="es-CO" sz="1600" dirty="0"/>
              <a:t>mediante la modalidad de videollamadas o privilegiando los medios tecnológicos para elaborar sus informes, con el apoyo de las partes.</a:t>
            </a:r>
          </a:p>
          <a:p>
            <a:pPr algn="just"/>
            <a:endParaRPr lang="es-CO" sz="1600" dirty="0" smtClean="0"/>
          </a:p>
          <a:p>
            <a:pPr lvl="0" algn="just"/>
            <a:r>
              <a:rPr lang="es-CO" sz="1600" dirty="0"/>
              <a:t>Por ahora, la atención de </a:t>
            </a:r>
            <a:r>
              <a:rPr lang="es-CO" sz="1600" dirty="0" smtClean="0"/>
              <a:t>la Defensora </a:t>
            </a:r>
            <a:r>
              <a:rPr lang="es-CO" sz="1600" dirty="0"/>
              <a:t>de Familia se hará por los canales que el ICBF destine para tal fin, y sus memoriales deberán ser enviados al correo institucional</a:t>
            </a:r>
            <a:r>
              <a:rPr lang="es-CO" sz="1600" dirty="0" smtClean="0"/>
              <a:t>.</a:t>
            </a:r>
          </a:p>
          <a:p>
            <a:pPr lvl="0" algn="just"/>
            <a:endParaRPr lang="es-CO" sz="1600" dirty="0"/>
          </a:p>
          <a:p>
            <a:pPr lvl="0" algn="just"/>
            <a:r>
              <a:rPr lang="es-ES" sz="1600" dirty="0"/>
              <a:t>El 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Acuerdo PCSJA20-11567 </a:t>
            </a:r>
            <a:r>
              <a:rPr lang="es-ES" sz="1600" dirty="0" smtClean="0"/>
              <a:t>asigna </a:t>
            </a:r>
            <a:r>
              <a:rPr lang="es-ES" sz="1600" dirty="0"/>
              <a:t>a las partes, abogados, terceros e intervinientes de los procesos </a:t>
            </a:r>
            <a:r>
              <a:rPr lang="es-ES" sz="1600" dirty="0" smtClean="0"/>
              <a:t>judiciales </a:t>
            </a:r>
            <a:r>
              <a:rPr lang="es-ES" sz="1600" dirty="0"/>
              <a:t>el deber de suministrar la dirección de correo electrónico para recibir </a:t>
            </a:r>
            <a:r>
              <a:rPr lang="es-ES" sz="1600" dirty="0" smtClean="0"/>
              <a:t>comunicaciones </a:t>
            </a:r>
            <a:r>
              <a:rPr lang="es-ES" sz="1600" dirty="0"/>
              <a:t>y notificaciones, además, el deber de los abogados litigantes inscritos en </a:t>
            </a:r>
            <a:r>
              <a:rPr lang="es-ES" sz="1600" dirty="0" smtClean="0"/>
              <a:t>el </a:t>
            </a:r>
            <a:r>
              <a:rPr lang="es-ES" sz="1600" dirty="0"/>
              <a:t>Registro Nacional de Abogados del Consejo Superior de la Judicatura de registrar y/o </a:t>
            </a:r>
            <a:r>
              <a:rPr lang="es-ES" sz="1600" dirty="0" smtClean="0"/>
              <a:t>actualizar </a:t>
            </a:r>
            <a:r>
              <a:rPr lang="es-ES" sz="1600" dirty="0"/>
              <a:t>su cuenta de correo </a:t>
            </a:r>
            <a:r>
              <a:rPr lang="es-ES" sz="1600" dirty="0" smtClean="0"/>
              <a:t>electrónico. </a:t>
            </a:r>
          </a:p>
          <a:p>
            <a:pPr lvl="0" algn="just"/>
            <a:endParaRPr lang="es-ES" sz="1600" dirty="0" smtClean="0"/>
          </a:p>
          <a:p>
            <a:pPr lvl="0" algn="just"/>
            <a:r>
              <a:rPr lang="es-ES" sz="1600" dirty="0"/>
              <a:t>Por último, queremos reiterar a toda la comunidad judicial, que es de gran importancia la </a:t>
            </a:r>
            <a:r>
              <a:rPr lang="es-ES" sz="1600" dirty="0" smtClean="0"/>
              <a:t>observancia </a:t>
            </a:r>
            <a:r>
              <a:rPr lang="es-ES" sz="1600" dirty="0"/>
              <a:t>de </a:t>
            </a:r>
            <a:r>
              <a:rPr lang="es-ES" sz="1600" dirty="0" smtClean="0"/>
              <a:t>todos los </a:t>
            </a:r>
            <a:r>
              <a:rPr lang="es-ES" sz="1600" dirty="0"/>
              <a:t>lineamientos de bioseguridad al acudir a las sedes excepcionalmente </a:t>
            </a:r>
            <a:r>
              <a:rPr lang="es-ES" sz="1600" dirty="0" smtClean="0"/>
              <a:t>en </a:t>
            </a:r>
            <a:r>
              <a:rPr lang="es-ES" sz="1600" dirty="0"/>
              <a:t>los casos indicados</a:t>
            </a:r>
            <a:r>
              <a:rPr lang="es-ES" sz="1600" dirty="0" smtClean="0"/>
              <a:t>,, </a:t>
            </a:r>
            <a:r>
              <a:rPr lang="es-ES" sz="1600" dirty="0"/>
              <a:t>para así </a:t>
            </a:r>
            <a:r>
              <a:rPr lang="es-ES" sz="1600" dirty="0" smtClean="0"/>
              <a:t>garantizar </a:t>
            </a:r>
            <a:r>
              <a:rPr lang="es-ES" sz="1600" dirty="0"/>
              <a:t>la seguridad y </a:t>
            </a:r>
            <a:r>
              <a:rPr lang="es-ES" sz="1600" dirty="0" smtClean="0"/>
              <a:t>salud </a:t>
            </a:r>
            <a:r>
              <a:rPr lang="es-ES" sz="1600" dirty="0"/>
              <a:t>de toda la familia judicial, así como también la adecuada prestación del servicio de </a:t>
            </a:r>
            <a:r>
              <a:rPr lang="es-ES" sz="1600" dirty="0" smtClean="0"/>
              <a:t>justicia </a:t>
            </a:r>
            <a:r>
              <a:rPr lang="es-ES" sz="1600" dirty="0"/>
              <a:t>durante la pandemia</a:t>
            </a:r>
          </a:p>
          <a:p>
            <a:pPr lvl="0" algn="just"/>
            <a:endParaRPr lang="es-ES" sz="1600" dirty="0"/>
          </a:p>
          <a:p>
            <a:pPr algn="just"/>
            <a:endParaRPr lang="es-CO" sz="1600" dirty="0" smtClean="0"/>
          </a:p>
        </p:txBody>
      </p:sp>
    </p:spTree>
    <p:extLst>
      <p:ext uri="{BB962C8B-B14F-4D97-AF65-F5344CB8AC3E}">
        <p14:creationId xmlns:p14="http://schemas.microsoft.com/office/powerpoint/2010/main" val="269573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214290"/>
            <a:ext cx="7043758" cy="623910"/>
          </a:xfrm>
        </p:spPr>
        <p:txBody>
          <a:bodyPr>
            <a:noAutofit/>
          </a:bodyPr>
          <a:lstStyle/>
          <a:p>
            <a:pPr algn="ctr"/>
            <a:r>
              <a:rPr lang="es-CO" sz="2400" dirty="0" smtClean="0">
                <a:solidFill>
                  <a:srgbClr val="FF0000"/>
                </a:solidFill>
              </a:rPr>
              <a:t>La atención del Juzgado Sexto de Familia de Cartagena pasará a ser totalmente virtual:</a:t>
            </a:r>
            <a:endParaRPr lang="es-CO" sz="24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304800" y="1295400"/>
            <a:ext cx="7391400" cy="50292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es-CO" sz="1800" dirty="0"/>
              <a:t>El Juzgado Sexto de Familia de Cartagena </a:t>
            </a:r>
            <a:r>
              <a:rPr lang="es-CO" sz="1800" dirty="0" smtClean="0"/>
              <a:t>se complace en anunciar a la comunidad en general que </a:t>
            </a:r>
            <a:r>
              <a:rPr lang="es-CO" sz="1800" dirty="0" smtClean="0">
                <a:solidFill>
                  <a:srgbClr val="FF0000"/>
                </a:solidFill>
              </a:rPr>
              <a:t>tiene digitalizados sus </a:t>
            </a:r>
            <a:r>
              <a:rPr lang="es-CO" sz="1800" dirty="0">
                <a:solidFill>
                  <a:srgbClr val="FF0000"/>
                </a:solidFill>
              </a:rPr>
              <a:t>procesos activos en su </a:t>
            </a:r>
            <a:r>
              <a:rPr lang="es-CO" sz="1800" dirty="0" smtClean="0">
                <a:solidFill>
                  <a:srgbClr val="FF0000"/>
                </a:solidFill>
              </a:rPr>
              <a:t>totalidad, </a:t>
            </a:r>
            <a:r>
              <a:rPr lang="es-CO" sz="1800" dirty="0">
                <a:solidFill>
                  <a:srgbClr val="FF0000"/>
                </a:solidFill>
              </a:rPr>
              <a:t>con el fin de privilegiar la atención </a:t>
            </a:r>
            <a:r>
              <a:rPr lang="es-CO" sz="1800" dirty="0" smtClean="0">
                <a:solidFill>
                  <a:srgbClr val="FF0000"/>
                </a:solidFill>
              </a:rPr>
              <a:t>virtual</a:t>
            </a:r>
            <a:r>
              <a:rPr lang="es-CO" sz="1800" dirty="0" smtClean="0"/>
              <a:t>.</a:t>
            </a:r>
            <a:endParaRPr lang="es-CO" sz="1800" dirty="0"/>
          </a:p>
          <a:p>
            <a:pPr algn="just"/>
            <a:endParaRPr lang="es-ES" sz="1800" dirty="0" smtClean="0"/>
          </a:p>
          <a:p>
            <a:pPr algn="just"/>
            <a:r>
              <a:rPr lang="es-ES" sz="1800" dirty="0" smtClean="0"/>
              <a:t>Los </a:t>
            </a:r>
            <a:r>
              <a:rPr lang="es-ES" sz="1800" dirty="0"/>
              <a:t>planes, estrategias o acciones que tienen previstos a implementar para la atención a los usuarios en este despacho de manera tanto presencial como virtual son los contenidos en el </a:t>
            </a:r>
            <a:r>
              <a:rPr lang="es-ES" sz="1800" b="1" dirty="0"/>
              <a:t>Acuerdo PCSJA20-11567 del H. Consejo Superior de la </a:t>
            </a:r>
            <a:r>
              <a:rPr lang="es-ES" sz="1800" b="1" dirty="0" smtClean="0"/>
              <a:t>Judicatura</a:t>
            </a:r>
            <a:r>
              <a:rPr lang="es-ES" sz="1800" dirty="0" smtClean="0"/>
              <a:t>, </a:t>
            </a:r>
            <a:r>
              <a:rPr lang="es-ES" sz="1800" dirty="0"/>
              <a:t>cuya atenta lectura se recomienda. </a:t>
            </a:r>
            <a:endParaRPr lang="es-ES" sz="1800" dirty="0" smtClean="0"/>
          </a:p>
          <a:p>
            <a:pPr algn="just"/>
            <a:endParaRPr lang="es-ES" sz="1800" dirty="0"/>
          </a:p>
          <a:p>
            <a:pPr algn="just"/>
            <a:r>
              <a:rPr lang="es-ES" sz="1800" dirty="0" smtClean="0"/>
              <a:t>Puede </a:t>
            </a:r>
            <a:r>
              <a:rPr lang="es-ES" sz="1800" dirty="0"/>
              <a:t>encontrar este Acuerdo y demás disposiciones complementarias en el </a:t>
            </a:r>
            <a:r>
              <a:rPr lang="es-ES" sz="1800" dirty="0" err="1"/>
              <a:t>micrositio</a:t>
            </a:r>
            <a:r>
              <a:rPr lang="es-ES" sz="1800" dirty="0"/>
              <a:t> habilitado para tal fin por el Consejo Superior de la Judicatura </a:t>
            </a:r>
            <a:endParaRPr lang="es-ES" sz="1800" dirty="0" smtClean="0"/>
          </a:p>
          <a:p>
            <a:pPr algn="just"/>
            <a:r>
              <a:rPr lang="es-ES" sz="1800" dirty="0" smtClean="0">
                <a:hlinkClick r:id="rId2"/>
              </a:rPr>
              <a:t>https</a:t>
            </a:r>
            <a:r>
              <a:rPr lang="es-ES" sz="1800" dirty="0">
                <a:hlinkClick r:id="rId2"/>
              </a:rPr>
              <a:t>://www.ramajudicial.gov.co/web/medidas-covid19/medidas-covid19</a:t>
            </a:r>
            <a:endParaRPr lang="es-ES" sz="1800" dirty="0"/>
          </a:p>
          <a:p>
            <a:r>
              <a:rPr lang="es-ES" sz="1800" dirty="0"/>
              <a:t> </a:t>
            </a:r>
            <a:endParaRPr lang="es-CO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20" y="214290"/>
            <a:ext cx="7043758" cy="623910"/>
          </a:xfrm>
        </p:spPr>
        <p:txBody>
          <a:bodyPr>
            <a:noAutofit/>
          </a:bodyPr>
          <a:lstStyle/>
          <a:p>
            <a:pPr algn="ctr"/>
            <a:r>
              <a:rPr lang="es-CO" sz="2400" dirty="0" smtClean="0">
                <a:solidFill>
                  <a:srgbClr val="FF0000"/>
                </a:solidFill>
              </a:rPr>
              <a:t>La atención del Juzgado Sexto de Familia de Cartagena pasará a ser totalmente virtual:</a:t>
            </a:r>
            <a:endParaRPr lang="es-CO" sz="2400" dirty="0">
              <a:solidFill>
                <a:srgbClr val="FF000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304800" y="1295400"/>
            <a:ext cx="7162800" cy="50292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es-ES" sz="1800" dirty="0" smtClean="0"/>
              <a:t>El </a:t>
            </a:r>
            <a:r>
              <a:rPr lang="es-ES" sz="1800" dirty="0"/>
              <a:t>medio por el que se estarán notificando las actuaciones procesales que se </a:t>
            </a:r>
            <a:r>
              <a:rPr lang="es-ES" sz="1800" dirty="0" smtClean="0"/>
              <a:t>surten, </a:t>
            </a:r>
            <a:r>
              <a:rPr lang="es-ES" sz="1800" dirty="0"/>
              <a:t>en lo que tiene que ver con el Juzgado Sexto de Familia de Cartagena es y será en lo sucesivo el </a:t>
            </a:r>
            <a:r>
              <a:rPr lang="es-ES" sz="1800" dirty="0" err="1"/>
              <a:t>micrositio</a:t>
            </a:r>
            <a:r>
              <a:rPr lang="es-ES" sz="1800" dirty="0"/>
              <a:t> </a:t>
            </a:r>
            <a:r>
              <a:rPr lang="es-ES" sz="1800" dirty="0">
                <a:hlinkClick r:id="rId2"/>
              </a:rPr>
              <a:t>https://www.ramajudicial.gov.co/web/juzgado-006-de-familia-de-cartagena</a:t>
            </a:r>
            <a:r>
              <a:rPr lang="es-ES" sz="1800" dirty="0"/>
              <a:t>. </a:t>
            </a:r>
            <a:endParaRPr lang="es-ES" sz="1800" dirty="0" smtClean="0"/>
          </a:p>
          <a:p>
            <a:pPr algn="just"/>
            <a:endParaRPr lang="es-ES" sz="1800" dirty="0"/>
          </a:p>
          <a:p>
            <a:pPr algn="just"/>
            <a:endParaRPr lang="es-ES" sz="1800" dirty="0" smtClean="0"/>
          </a:p>
          <a:p>
            <a:pPr algn="just"/>
            <a:r>
              <a:rPr lang="es-ES" sz="1800" dirty="0" smtClean="0"/>
              <a:t>El </a:t>
            </a:r>
            <a:r>
              <a:rPr lang="es-ES" sz="1800" dirty="0"/>
              <a:t>correo electrónico </a:t>
            </a:r>
            <a:r>
              <a:rPr lang="es-ES" sz="1800" dirty="0" smtClean="0"/>
              <a:t>institucional del Juzgado es</a:t>
            </a:r>
            <a:r>
              <a:rPr lang="es-ES" sz="1800" dirty="0"/>
              <a:t> </a:t>
            </a:r>
            <a:r>
              <a:rPr lang="es-ES" sz="1800" u="sng" dirty="0">
                <a:hlinkClick r:id="rId3" tooltip="j06fctocgena@cendoj.ramajudicial.gov.co"/>
              </a:rPr>
              <a:t>j06fctocgena@cendoj.ramajudicial.gov.co</a:t>
            </a:r>
            <a:r>
              <a:rPr lang="es-ES" sz="1800" dirty="0"/>
              <a:t>. Por el </a:t>
            </a:r>
            <a:r>
              <a:rPr lang="es-ES" sz="1800" dirty="0" smtClean="0"/>
              <a:t>momento, </a:t>
            </a:r>
            <a:r>
              <a:rPr lang="es-ES" sz="1800" dirty="0"/>
              <a:t>estos son los únicos canales de atención </a:t>
            </a:r>
            <a:r>
              <a:rPr lang="es-ES" sz="1800" b="1" dirty="0">
                <a:solidFill>
                  <a:srgbClr val="FF0000"/>
                </a:solidFill>
              </a:rPr>
              <a:t>en horario hábil de lunes a viernes (excepto Festivos) de 8 am a 12 m. y de 1 pm a 5 pm</a:t>
            </a:r>
            <a:r>
              <a:rPr lang="es-ES" sz="1800" dirty="0"/>
              <a:t>. </a:t>
            </a:r>
            <a:endParaRPr lang="es-ES" sz="1800" dirty="0" smtClean="0"/>
          </a:p>
          <a:p>
            <a:pPr algn="just"/>
            <a:endParaRPr lang="es-ES" sz="1800" dirty="0"/>
          </a:p>
          <a:p>
            <a:pPr algn="just"/>
            <a:r>
              <a:rPr lang="es-ES" sz="1800" b="1" dirty="0" smtClean="0">
                <a:solidFill>
                  <a:srgbClr val="FF0000"/>
                </a:solidFill>
              </a:rPr>
              <a:t>Rogamos</a:t>
            </a:r>
            <a:r>
              <a:rPr lang="es-ES" sz="1800" b="1" dirty="0">
                <a:solidFill>
                  <a:srgbClr val="FF0000"/>
                </a:solidFill>
              </a:rPr>
              <a:t>, en lo sucesivo, </a:t>
            </a:r>
            <a:r>
              <a:rPr lang="es-ES" sz="1800" b="1" u="sng" dirty="0" smtClean="0">
                <a:solidFill>
                  <a:srgbClr val="FF0000"/>
                </a:solidFill>
              </a:rPr>
              <a:t>todas</a:t>
            </a:r>
            <a:r>
              <a:rPr lang="es-ES" sz="1800" b="1" dirty="0" smtClean="0">
                <a:solidFill>
                  <a:srgbClr val="FF0000"/>
                </a:solidFill>
              </a:rPr>
              <a:t> sus </a:t>
            </a:r>
            <a:r>
              <a:rPr lang="es-ES" sz="1800" b="1" dirty="0">
                <a:solidFill>
                  <a:srgbClr val="FF0000"/>
                </a:solidFill>
              </a:rPr>
              <a:t>solicitudes se efectúen </a:t>
            </a:r>
            <a:r>
              <a:rPr lang="es-ES" sz="1800" b="1" u="sng" dirty="0">
                <a:solidFill>
                  <a:srgbClr val="FF0000"/>
                </a:solidFill>
              </a:rPr>
              <a:t>exclusivamente</a:t>
            </a:r>
            <a:r>
              <a:rPr lang="es-ES" sz="1800" b="1" dirty="0">
                <a:solidFill>
                  <a:srgbClr val="FF0000"/>
                </a:solidFill>
              </a:rPr>
              <a:t> dentro de dicho horario.</a:t>
            </a:r>
          </a:p>
          <a:p>
            <a:pPr algn="just"/>
            <a:endParaRPr lang="es-CO" sz="1800" dirty="0"/>
          </a:p>
        </p:txBody>
      </p:sp>
    </p:spTree>
    <p:extLst>
      <p:ext uri="{BB962C8B-B14F-4D97-AF65-F5344CB8AC3E}">
        <p14:creationId xmlns:p14="http://schemas.microsoft.com/office/powerpoint/2010/main" val="386014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304800"/>
            <a:ext cx="7620000" cy="695960"/>
          </a:xfrm>
        </p:spPr>
        <p:txBody>
          <a:bodyPr>
            <a:noAutofit/>
          </a:bodyPr>
          <a:lstStyle/>
          <a:p>
            <a:r>
              <a:rPr lang="es-CO" sz="2400" dirty="0" smtClean="0">
                <a:solidFill>
                  <a:srgbClr val="FF0000"/>
                </a:solidFill>
              </a:rPr>
              <a:t>Atención </a:t>
            </a:r>
            <a:r>
              <a:rPr lang="es-CO" sz="2400" dirty="0">
                <a:solidFill>
                  <a:srgbClr val="FF0000"/>
                </a:solidFill>
              </a:rPr>
              <a:t>para la recepción de demandas verbales de alimentos</a:t>
            </a:r>
          </a:p>
        </p:txBody>
      </p:sp>
      <p:sp>
        <p:nvSpPr>
          <p:cNvPr id="12" name="11 Marcador de contenido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7315200" cy="5276872"/>
          </a:xfrm>
        </p:spPr>
        <p:txBody>
          <a:bodyPr>
            <a:noAutofit/>
          </a:bodyPr>
          <a:lstStyle/>
          <a:p>
            <a:pPr lvl="0" algn="just"/>
            <a:r>
              <a:rPr lang="es-CO" sz="1800" dirty="0"/>
              <a:t>Sobre la atención para la recepción de demandas verbales de alimentos, se </a:t>
            </a:r>
            <a:r>
              <a:rPr lang="es-CO" sz="1800" dirty="0" smtClean="0"/>
              <a:t>habilitará el correo electrónico del juzgado durante las fechas programadas para el Juzgado Sexto de Familia, salvo nueva orden del Superior, y a vuelta de correo, el usuario recibirá la demanda elaborada digitalmente. Deberá incluir en su solicitud toda la información necesaria y la que complementariamente le solicite el Despacho. </a:t>
            </a:r>
          </a:p>
          <a:p>
            <a:pPr lvl="0" algn="just"/>
            <a:endParaRPr lang="es-CO" sz="1800" dirty="0" smtClean="0"/>
          </a:p>
          <a:p>
            <a:pPr lvl="0" algn="just"/>
            <a:r>
              <a:rPr lang="es-CO" sz="1800" dirty="0" smtClean="0"/>
              <a:t>-Los turnos correspondientes son: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s-CO" sz="1800" dirty="0" smtClean="0"/>
              <a:t>Semana del 27 al 31 de julio de 2020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s-CO" sz="1800" dirty="0" smtClean="0"/>
              <a:t>Semana del 14 al 18 de Septiembre de 2020</a:t>
            </a:r>
          </a:p>
          <a:p>
            <a:pPr marL="342900" lvl="0" indent="-342900" algn="just">
              <a:buFont typeface="Arial" pitchFamily="34" charset="0"/>
              <a:buChar char="•"/>
            </a:pPr>
            <a:r>
              <a:rPr lang="es-CO" sz="1800" dirty="0" smtClean="0"/>
              <a:t>Semana del 3 al 6 de Noviembre de 2020</a:t>
            </a:r>
            <a:endParaRPr lang="es-CO" sz="1800" dirty="0"/>
          </a:p>
          <a:p>
            <a:pPr lvl="0" algn="just"/>
            <a:endParaRPr lang="es-CO" sz="1800" dirty="0" smtClean="0"/>
          </a:p>
          <a:p>
            <a:pPr lvl="0" algn="just"/>
            <a:r>
              <a:rPr lang="es-CO" sz="1800" dirty="0" smtClean="0"/>
              <a:t>En la página web </a:t>
            </a:r>
            <a:r>
              <a:rPr lang="es-ES" sz="1800" dirty="0">
                <a:hlinkClick r:id="rId2"/>
              </a:rPr>
              <a:t>https://www.ramajudicial.gov.co/web/juzgado-006-de-familia-de-cartagena </a:t>
            </a:r>
            <a:r>
              <a:rPr lang="es-CO" sz="1800" dirty="0" smtClean="0"/>
              <a:t>encontrará el formato que debe diligenciar para </a:t>
            </a:r>
            <a:r>
              <a:rPr lang="es-CO" sz="1800" dirty="0" err="1" smtClean="0"/>
              <a:t>agendar</a:t>
            </a:r>
            <a:r>
              <a:rPr lang="es-CO" sz="1800" dirty="0" smtClean="0"/>
              <a:t> la </a:t>
            </a:r>
            <a:r>
              <a:rPr lang="es-CO" sz="1800" dirty="0" smtClean="0"/>
              <a:t>realización </a:t>
            </a:r>
            <a:r>
              <a:rPr lang="es-CO" sz="1800" dirty="0" smtClean="0"/>
              <a:t>de su demanda.</a:t>
            </a:r>
          </a:p>
          <a:p>
            <a:pPr lvl="0" algn="just"/>
            <a:endParaRPr lang="es-CO" sz="1800" dirty="0"/>
          </a:p>
          <a:p>
            <a:pPr lvl="0" algn="just"/>
            <a:r>
              <a:rPr lang="es-CO" sz="1800" dirty="0" smtClean="0"/>
              <a:t>Si lo desea, </a:t>
            </a:r>
            <a:r>
              <a:rPr lang="es-CO" sz="1800" dirty="0" smtClean="0"/>
              <a:t>también </a:t>
            </a:r>
            <a:r>
              <a:rPr lang="es-CO" sz="1800" dirty="0"/>
              <a:t>se puede dirigir al </a:t>
            </a:r>
            <a:r>
              <a:rPr lang="es-CO" sz="1800" dirty="0" smtClean="0"/>
              <a:t>ICBF </a:t>
            </a:r>
            <a:r>
              <a:rPr lang="es-CO" sz="1800" dirty="0"/>
              <a:t>o al Ministerio Público para que estos les elaboren las demandas.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304800"/>
            <a:ext cx="7620000" cy="695960"/>
          </a:xfrm>
        </p:spPr>
        <p:txBody>
          <a:bodyPr>
            <a:noAutofit/>
          </a:bodyPr>
          <a:lstStyle/>
          <a:p>
            <a:pPr algn="just"/>
            <a:r>
              <a:rPr lang="es-ES" sz="2400" dirty="0">
                <a:solidFill>
                  <a:srgbClr val="FF0000"/>
                </a:solidFill>
              </a:rPr>
              <a:t>DISPOSICIONES DEL ACUERDO PCSJA20-11567 DEL 5 DE JUNIO DE 2020, POR MEDIO DEL CUAL SE LEVANTÓ LA SUSPENSIÓN DE TÉRMINOS DE LA RAMA JUDICIAL A PARTIR DEL 1° DE JULIO DE 2020</a:t>
            </a:r>
            <a:endParaRPr lang="es-CO" sz="2400" dirty="0">
              <a:solidFill>
                <a:srgbClr val="FF0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828800"/>
            <a:ext cx="64008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5629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304800"/>
            <a:ext cx="7620000" cy="695960"/>
          </a:xfrm>
        </p:spPr>
        <p:txBody>
          <a:bodyPr>
            <a:noAutofit/>
          </a:bodyPr>
          <a:lstStyle/>
          <a:p>
            <a:pPr algn="just"/>
            <a:r>
              <a:rPr lang="es-ES" sz="2000" b="1" dirty="0" smtClean="0">
                <a:solidFill>
                  <a:srgbClr val="FF0000"/>
                </a:solidFill>
              </a:rPr>
              <a:t>DISPOSICIONES DEL ACUERDO No. CSJBOA20-84 </a:t>
            </a:r>
            <a:r>
              <a:rPr lang="es-ES" sz="2000" b="1" dirty="0" smtClean="0">
                <a:solidFill>
                  <a:srgbClr val="FF0000"/>
                </a:solidFill>
              </a:rPr>
              <a:t>del 16 </a:t>
            </a:r>
            <a:r>
              <a:rPr lang="es-ES" sz="2000" b="1" dirty="0" smtClean="0">
                <a:solidFill>
                  <a:srgbClr val="FF0000"/>
                </a:solidFill>
              </a:rPr>
              <a:t>De Junio De 2020   </a:t>
            </a:r>
            <a:r>
              <a:rPr lang="es-ES" sz="2000" b="1" i="1" dirty="0" smtClean="0">
                <a:solidFill>
                  <a:srgbClr val="FF0000"/>
                </a:solidFill>
              </a:rPr>
              <a:t>“Por Medio Del Cual Se Definen Los Horarios De Trabajo Y De Atención Al Público En Los Distritos Judiciales De Cartagena, Bolívar Y San Andrés, Isla, Durante La Emergencia Sanitaria Por El COVID-19” </a:t>
            </a:r>
            <a:endParaRPr lang="es-CO" sz="2000" b="1" i="1" dirty="0">
              <a:solidFill>
                <a:srgbClr val="FF0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33400" y="2133600"/>
            <a:ext cx="7162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Durante </a:t>
            </a:r>
            <a:r>
              <a:rPr lang="es-ES" dirty="0">
                <a:latin typeface="Arial" pitchFamily="34" charset="0"/>
                <a:cs typeface="Arial" pitchFamily="34" charset="0"/>
              </a:rPr>
              <a:t>el tiempo que permanezca la emergencia sanitaria, el horario de atención en los Distritos Judiciales de Cartagena, Administrativo y Disciplinario de Bolívar, se prestará de 8:00 a. m. a 12:00 m. y de 1:00 a 5:00 p. m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ES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dirty="0">
                <a:latin typeface="Arial" pitchFamily="34" charset="0"/>
                <a:cs typeface="Arial" pitchFamily="34" charset="0"/>
              </a:rPr>
              <a:t>En los Distritos Judiciales de Cartagena, Bolívar y de San Andrés, Providencia y Santa Catalina, Islas, la atención se realizará de manera virtual, privilegiando el uso de medios técnicos o electrónicos, como audiencias virtuales, atención telefónica, llamadas y mensajes a través de aplicaciones tecnológicas, correo electrónico institucional u otros. </a:t>
            </a:r>
          </a:p>
          <a:p>
            <a:r>
              <a:rPr lang="es-E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8736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" y="304800"/>
            <a:ext cx="7620000" cy="695960"/>
          </a:xfrm>
        </p:spPr>
        <p:txBody>
          <a:bodyPr>
            <a:noAutofit/>
          </a:bodyPr>
          <a:lstStyle/>
          <a:p>
            <a:pPr algn="just"/>
            <a:r>
              <a:rPr lang="es-ES" sz="2000" b="1" dirty="0">
                <a:solidFill>
                  <a:srgbClr val="FF0000"/>
                </a:solidFill>
              </a:rPr>
              <a:t>DISPOSICIONES DEL ACUERDO No. CSJBOA20-84 del 16 De Junio De 2020   </a:t>
            </a:r>
            <a:r>
              <a:rPr lang="es-ES" sz="2000" b="1" i="1" dirty="0">
                <a:solidFill>
                  <a:srgbClr val="FF0000"/>
                </a:solidFill>
              </a:rPr>
              <a:t>“Por Medio Del Cual Se Definen Los Horarios De Trabajo Y De Atención Al Público En Los Distritos Judiciales De Cartagena, Bolívar Y San Andrés, Isla, Durante La Emergencia Sanitaria Por El COVID-19” </a:t>
            </a:r>
            <a:endParaRPr lang="es-CO" sz="2000" b="1" dirty="0">
              <a:solidFill>
                <a:srgbClr val="FF0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33400" y="1905000"/>
            <a:ext cx="7239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600" dirty="0" smtClean="0">
                <a:latin typeface="Arial" pitchFamily="34" charset="0"/>
                <a:cs typeface="Arial" pitchFamily="34" charset="0"/>
              </a:rPr>
              <a:t>Excepcionalmente </a:t>
            </a:r>
            <a:r>
              <a:rPr lang="es-ES" sz="1600" b="1" dirty="0">
                <a:latin typeface="Arial" pitchFamily="34" charset="0"/>
                <a:cs typeface="Arial" pitchFamily="34" charset="0"/>
              </a:rPr>
              <a:t>y en caso que sea estrictamente necesario</a:t>
            </a:r>
            <a:r>
              <a:rPr lang="es-ES" sz="1600" dirty="0">
                <a:latin typeface="Arial" pitchFamily="34" charset="0"/>
                <a:cs typeface="Arial" pitchFamily="34" charset="0"/>
              </a:rPr>
              <a:t>, la atención podrá realizarse de manera presencial, únicamente en la jornada de la mañana. Para el efecto, cada funcionario deberá autorizar de forma expresa al usuario, indicando despacho u oficina y la hora en que será atendido, para lo cual tendrá en cuenta la actuación a realizar y el tiempo que ello le pueda tomar. 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Copia </a:t>
            </a:r>
            <a:r>
              <a:rPr lang="es-ES" sz="1600" dirty="0">
                <a:latin typeface="Arial" pitchFamily="34" charset="0"/>
                <a:cs typeface="Arial" pitchFamily="34" charset="0"/>
              </a:rPr>
              <a:t>de la autorización se le comunicará a la Dirección Seccional de Administración Judicial de Cartagena o a la Oficina de Coordinación Administrativa en el caso de San Andrés, Isla, con el fin de controlar el ingreso. </a:t>
            </a:r>
            <a:r>
              <a:rPr lang="es-ES" sz="16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-ES" sz="1600" dirty="0">
                <a:latin typeface="Arial" pitchFamily="34" charset="0"/>
                <a:cs typeface="Arial" pitchFamily="34" charset="0"/>
              </a:rPr>
              <a:t>la autorización que otorgue el funcionario, le deberá advertir al usuario que al ingreso deberá cumplir con las medidas de bioseguridad establecidas en la Circular DEAJ20-35 de 2020 y en el protocolo de acceso a las sedes judiciales que se expida por la Dirección Seccional de Administración Judicial de Cartagena.   </a:t>
            </a:r>
          </a:p>
          <a:p>
            <a:r>
              <a:rPr lang="es-ES" sz="1600" dirty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es-ES" sz="1600" dirty="0">
                <a:latin typeface="Arial" pitchFamily="34" charset="0"/>
                <a:cs typeface="Arial" pitchFamily="34" charset="0"/>
              </a:rPr>
              <a:t>El número de usuarios por atender presencialmente en un momento dado, no podrá ser superior al número de servidores judiciales dispuestos para atenderlos.</a:t>
            </a:r>
            <a:endParaRPr lang="es-CO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71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304800"/>
            <a:ext cx="73914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s-CO" sz="2800" dirty="0" smtClean="0">
                <a:solidFill>
                  <a:srgbClr val="FF0000"/>
                </a:solidFill>
              </a:rPr>
              <a:t>A tener en cuenta:</a:t>
            </a:r>
            <a:br>
              <a:rPr lang="es-CO" sz="2800" dirty="0" smtClean="0">
                <a:solidFill>
                  <a:srgbClr val="FF0000"/>
                </a:solidFill>
              </a:rPr>
            </a:br>
            <a:endParaRPr lang="es-CO" sz="2800" i="1" dirty="0">
              <a:solidFill>
                <a:srgbClr val="FF0000"/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half" idx="2"/>
          </p:nvPr>
        </p:nvSpPr>
        <p:spPr>
          <a:xfrm>
            <a:off x="609600" y="838200"/>
            <a:ext cx="7010400" cy="5257800"/>
          </a:xfrm>
        </p:spPr>
        <p:txBody>
          <a:bodyPr>
            <a:noAutofit/>
          </a:bodyPr>
          <a:lstStyle/>
          <a:p>
            <a:pPr lvl="0" algn="just"/>
            <a:r>
              <a:rPr lang="es-CO" sz="1600" dirty="0" smtClean="0"/>
              <a:t>Los </a:t>
            </a:r>
            <a:r>
              <a:rPr lang="es-CO" sz="1600" dirty="0"/>
              <a:t> </a:t>
            </a:r>
            <a:r>
              <a:rPr lang="es-CO" sz="1600" dirty="0" smtClean="0"/>
              <a:t>usuarios deben privilegiar siempre el </a:t>
            </a:r>
            <a:r>
              <a:rPr lang="es-CO" sz="1600" dirty="0"/>
              <a:t>uso de medios electrónicos y eviten al máximo el riesgo de contagio del Covid-19, habida consideración del </a:t>
            </a:r>
            <a:r>
              <a:rPr lang="es-CO" sz="1600" dirty="0" smtClean="0"/>
              <a:t>contacto </a:t>
            </a:r>
            <a:r>
              <a:rPr lang="es-CO" sz="1600" dirty="0"/>
              <a:t>físico con usuarios y con superficies porosas como el papel. </a:t>
            </a:r>
            <a:endParaRPr lang="es-CO" sz="1600" dirty="0" smtClean="0"/>
          </a:p>
          <a:p>
            <a:pPr algn="just"/>
            <a:endParaRPr lang="es-CO" sz="1600" dirty="0"/>
          </a:p>
          <a:p>
            <a:pPr algn="just"/>
            <a:r>
              <a:rPr lang="es-CO" sz="1600" dirty="0" smtClean="0"/>
              <a:t>A cada solicitante se le dará </a:t>
            </a:r>
            <a:r>
              <a:rPr lang="es-CO" sz="1600" dirty="0"/>
              <a:t>respuesta motivada sobre la </a:t>
            </a:r>
            <a:r>
              <a:rPr lang="es-CO" sz="1600" dirty="0" smtClean="0"/>
              <a:t>eventual negativa </a:t>
            </a:r>
            <a:r>
              <a:rPr lang="es-CO" sz="1600" dirty="0"/>
              <a:t>a </a:t>
            </a:r>
            <a:r>
              <a:rPr lang="es-CO" sz="1600" dirty="0" smtClean="0"/>
              <a:t>la cita previa, con </a:t>
            </a:r>
            <a:r>
              <a:rPr lang="es-CO" sz="1600" dirty="0"/>
              <a:t>indicación </a:t>
            </a:r>
            <a:r>
              <a:rPr lang="es-CO" sz="1600" dirty="0" smtClean="0"/>
              <a:t>expresa del </a:t>
            </a:r>
            <a:r>
              <a:rPr lang="es-CO" sz="1600" dirty="0"/>
              <a:t>canal virtual habilitado para suplirla. En caso de respuesta favorable, no se requerirá motivación, simplemente se agenda la cita</a:t>
            </a:r>
            <a:r>
              <a:rPr lang="es-CO" sz="1600" dirty="0" smtClean="0"/>
              <a:t>. </a:t>
            </a:r>
            <a:r>
              <a:rPr lang="es-CO" sz="1600" b="1" dirty="0" smtClean="0"/>
              <a:t>Copia de dicho correo deberá ser presentada al ingreso al edificio. El vigilante verificará la autenticidad de la misma.</a:t>
            </a:r>
            <a:endParaRPr lang="es-CO" sz="1600" b="1" dirty="0"/>
          </a:p>
          <a:p>
            <a:pPr algn="just"/>
            <a:endParaRPr lang="es-CO" sz="1600" dirty="0"/>
          </a:p>
          <a:p>
            <a:pPr algn="just"/>
            <a:r>
              <a:rPr lang="es-CO" sz="1600" dirty="0" smtClean="0"/>
              <a:t>La </a:t>
            </a:r>
            <a:r>
              <a:rPr lang="es-CO" sz="1600" dirty="0"/>
              <a:t>cita presencial tendrá una duración </a:t>
            </a:r>
            <a:r>
              <a:rPr lang="es-CO" sz="1600" dirty="0" smtClean="0"/>
              <a:t>promedio </a:t>
            </a:r>
            <a:r>
              <a:rPr lang="es-CO" sz="1600" dirty="0"/>
              <a:t>de </a:t>
            </a:r>
            <a:r>
              <a:rPr lang="es-CO" sz="1600" b="1" dirty="0"/>
              <a:t>20 minutos</a:t>
            </a:r>
            <a:r>
              <a:rPr lang="es-CO" sz="1600" dirty="0"/>
              <a:t>, y en caso de retraso, si la persona a quien se le asigne no asiste dentro de los 5 minutos a la hora fijada, deberá gestionar un nuevo turno. No se “ruedan” los horarios, ni se extienden más allá de lo establecido</a:t>
            </a:r>
            <a:r>
              <a:rPr lang="es-CO" sz="1600" dirty="0" smtClean="0"/>
              <a:t>.</a:t>
            </a:r>
          </a:p>
          <a:p>
            <a:pPr algn="just"/>
            <a:endParaRPr lang="es-CO" sz="1600" dirty="0" smtClean="0"/>
          </a:p>
          <a:p>
            <a:pPr algn="just"/>
            <a:r>
              <a:rPr lang="es-CO" sz="1600" dirty="0" smtClean="0"/>
              <a:t>Las </a:t>
            </a:r>
            <a:r>
              <a:rPr lang="es-CO" sz="1600" dirty="0"/>
              <a:t>citas son intransferibles, pero sí renunciables por el interesado</a:t>
            </a:r>
            <a:r>
              <a:rPr lang="es-CO" sz="1600" dirty="0" smtClean="0"/>
              <a:t>.</a:t>
            </a:r>
          </a:p>
          <a:p>
            <a:pPr algn="just"/>
            <a:endParaRPr lang="es-CO" sz="1600" dirty="0"/>
          </a:p>
          <a:p>
            <a:pPr algn="just"/>
            <a:r>
              <a:rPr lang="es-CO" sz="1600" b="1" dirty="0" smtClean="0">
                <a:solidFill>
                  <a:srgbClr val="FF0000"/>
                </a:solidFill>
              </a:rPr>
              <a:t>Las </a:t>
            </a:r>
            <a:r>
              <a:rPr lang="es-CO" sz="1600" b="1" dirty="0">
                <a:solidFill>
                  <a:srgbClr val="FF0000"/>
                </a:solidFill>
              </a:rPr>
              <a:t>citas presenciales NO son para atender depósitos judiciales ni acciones constitucionales</a:t>
            </a:r>
            <a:r>
              <a:rPr lang="es-CO" sz="1600" dirty="0"/>
              <a:t>, pues estas ya tiene canales virtuales de </a:t>
            </a:r>
            <a:r>
              <a:rPr lang="es-CO" sz="1600" dirty="0" smtClean="0"/>
              <a:t>atención, que continuarán más allá del 01-07-2020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62000" y="304800"/>
            <a:ext cx="7391400" cy="533400"/>
          </a:xfrm>
        </p:spPr>
        <p:txBody>
          <a:bodyPr>
            <a:normAutofit fontScale="90000"/>
          </a:bodyPr>
          <a:lstStyle/>
          <a:p>
            <a:pPr algn="ctr"/>
            <a:r>
              <a:rPr lang="es-CO" sz="2800" dirty="0" smtClean="0">
                <a:solidFill>
                  <a:srgbClr val="FF0000"/>
                </a:solidFill>
              </a:rPr>
              <a:t>A tener en cuenta:</a:t>
            </a:r>
            <a:br>
              <a:rPr lang="es-CO" sz="2800" dirty="0" smtClean="0">
                <a:solidFill>
                  <a:srgbClr val="FF0000"/>
                </a:solidFill>
              </a:rPr>
            </a:br>
            <a:endParaRPr lang="es-CO" sz="2800" i="1" dirty="0">
              <a:solidFill>
                <a:srgbClr val="FF0000"/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half" idx="2"/>
          </p:nvPr>
        </p:nvSpPr>
        <p:spPr>
          <a:xfrm>
            <a:off x="609600" y="838200"/>
            <a:ext cx="6934200" cy="5257800"/>
          </a:xfrm>
        </p:spPr>
        <p:txBody>
          <a:bodyPr>
            <a:noAutofit/>
          </a:bodyPr>
          <a:lstStyle/>
          <a:p>
            <a:pPr algn="just"/>
            <a:r>
              <a:rPr lang="es-CO" sz="1500" dirty="0" smtClean="0"/>
              <a:t>Si </a:t>
            </a:r>
            <a:r>
              <a:rPr lang="es-CO" sz="1500" dirty="0"/>
              <a:t>la cita es para verificar libros radicadores y/o pedir el desarchivo de procesos, esta tendrá una duración máxima de media hora</a:t>
            </a:r>
            <a:r>
              <a:rPr lang="es-CO" sz="1500" dirty="0" smtClean="0"/>
              <a:t>.</a:t>
            </a:r>
          </a:p>
          <a:p>
            <a:pPr algn="just"/>
            <a:endParaRPr lang="es-CO" sz="1500" dirty="0"/>
          </a:p>
          <a:p>
            <a:pPr algn="just"/>
            <a:r>
              <a:rPr lang="es-CO" sz="1500" dirty="0" smtClean="0"/>
              <a:t>No </a:t>
            </a:r>
            <a:r>
              <a:rPr lang="es-CO" sz="1500" dirty="0"/>
              <a:t>se reciben memoriales en las citas programadas, toda la comunicación debe ser virtual</a:t>
            </a:r>
            <a:r>
              <a:rPr lang="es-CO" sz="1500" dirty="0" smtClean="0"/>
              <a:t>.</a:t>
            </a:r>
          </a:p>
          <a:p>
            <a:pPr algn="just"/>
            <a:endParaRPr lang="es-CO" sz="1500" dirty="0"/>
          </a:p>
          <a:p>
            <a:pPr algn="just"/>
            <a:r>
              <a:rPr lang="es-CO" sz="1500" b="1" dirty="0" smtClean="0"/>
              <a:t>La </a:t>
            </a:r>
            <a:r>
              <a:rPr lang="es-CO" sz="1500" b="1" dirty="0"/>
              <a:t>cita presencial NO es para pedir asesorías sobre ningún proceso</a:t>
            </a:r>
            <a:r>
              <a:rPr lang="es-CO" sz="1500" dirty="0"/>
              <a:t>, para eso existen los canales institucionales de la Defensoría de </a:t>
            </a:r>
            <a:r>
              <a:rPr lang="es-CO" sz="1500" dirty="0" smtClean="0"/>
              <a:t>Familia (ICBF) </a:t>
            </a:r>
            <a:r>
              <a:rPr lang="es-CO" sz="1500" dirty="0"/>
              <a:t>o el Ministerio Público</a:t>
            </a:r>
            <a:r>
              <a:rPr lang="es-CO" sz="1500" dirty="0" smtClean="0"/>
              <a:t>.</a:t>
            </a:r>
          </a:p>
          <a:p>
            <a:pPr algn="just"/>
            <a:endParaRPr lang="es-CO" sz="1500" dirty="0"/>
          </a:p>
          <a:p>
            <a:pPr algn="just"/>
            <a:r>
              <a:rPr lang="es-CO" sz="1500" b="1" dirty="0" smtClean="0"/>
              <a:t>No </a:t>
            </a:r>
            <a:r>
              <a:rPr lang="es-CO" sz="1500" b="1" dirty="0"/>
              <a:t>se atiende cita presencial para copias </a:t>
            </a:r>
            <a:r>
              <a:rPr lang="es-CO" sz="1500" b="1" dirty="0" smtClean="0"/>
              <a:t>de procesos</a:t>
            </a:r>
            <a:r>
              <a:rPr lang="es-CO" sz="1500" dirty="0" smtClean="0"/>
              <a:t>. </a:t>
            </a:r>
            <a:r>
              <a:rPr lang="es-CO" sz="1500" dirty="0"/>
              <a:t>Dependiendo de su voluminosidad, el Despacho </a:t>
            </a:r>
            <a:r>
              <a:rPr lang="es-CO" sz="1500" dirty="0" smtClean="0"/>
              <a:t>asignará  entre </a:t>
            </a:r>
            <a:r>
              <a:rPr lang="es-CO" sz="1500" dirty="0"/>
              <a:t>5 a 10 días hábiles para remitir copia escaneada del proceso a la parte interesada de conformidad con el art. 123 del CGP</a:t>
            </a:r>
            <a:r>
              <a:rPr lang="es-CO" sz="1500" dirty="0" smtClean="0"/>
              <a:t>. Si se trata de procesos activos, previa verificación de la legitimación del solicitante, se habilitará el link de acceso por el correo institucional.</a:t>
            </a:r>
          </a:p>
          <a:p>
            <a:pPr algn="just"/>
            <a:endParaRPr lang="es-CO" sz="1500" dirty="0"/>
          </a:p>
          <a:p>
            <a:pPr algn="just"/>
            <a:r>
              <a:rPr lang="es-CO" sz="1500" dirty="0" smtClean="0"/>
              <a:t>Si </a:t>
            </a:r>
            <a:r>
              <a:rPr lang="es-CO" sz="1500" dirty="0"/>
              <a:t>se trata de retiro de demandas rechazadas, debe asistir a la </a:t>
            </a:r>
            <a:r>
              <a:rPr lang="es-CO" sz="1500" dirty="0" smtClean="0"/>
              <a:t>cita </a:t>
            </a:r>
            <a:r>
              <a:rPr lang="es-CO" sz="1500" dirty="0"/>
              <a:t>el apoderado reconocido en el proceso o la parte </a:t>
            </a:r>
            <a:r>
              <a:rPr lang="es-CO" sz="1500" dirty="0" smtClean="0"/>
              <a:t>demandante (únicamente uno de los dos), </a:t>
            </a:r>
            <a:r>
              <a:rPr lang="es-CO" sz="1500" dirty="0"/>
              <a:t>debidamente identificados y con cita previa. </a:t>
            </a:r>
            <a:endParaRPr lang="es-CO" sz="1500" dirty="0" smtClean="0"/>
          </a:p>
          <a:p>
            <a:pPr algn="just"/>
            <a:endParaRPr lang="es-CO" sz="1500" dirty="0"/>
          </a:p>
          <a:p>
            <a:pPr algn="just"/>
            <a:r>
              <a:rPr lang="es-CO" sz="1500" b="1" dirty="0" smtClean="0">
                <a:solidFill>
                  <a:srgbClr val="FF0000"/>
                </a:solidFill>
              </a:rPr>
              <a:t>Toda </a:t>
            </a:r>
            <a:r>
              <a:rPr lang="es-CO" sz="1500" b="1" dirty="0">
                <a:solidFill>
                  <a:srgbClr val="FF0000"/>
                </a:solidFill>
              </a:rPr>
              <a:t>persona que asista a cita presencial deberá portar obligatoriamente  EPP y se restringirá el acceso a personas con cuadros febriles por prevención.</a:t>
            </a:r>
          </a:p>
          <a:p>
            <a:pPr algn="just"/>
            <a:endParaRPr lang="es-CO" sz="1600" dirty="0" smtClean="0"/>
          </a:p>
        </p:txBody>
      </p:sp>
    </p:spTree>
    <p:extLst>
      <p:ext uri="{BB962C8B-B14F-4D97-AF65-F5344CB8AC3E}">
        <p14:creationId xmlns:p14="http://schemas.microsoft.com/office/powerpoint/2010/main" val="3470262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</TotalTime>
  <Words>1578</Words>
  <Application>Microsoft Office PowerPoint</Application>
  <PresentationFormat>Presentación en pantalla (4:3)</PresentationFormat>
  <Paragraphs>77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Office Theme</vt:lpstr>
      <vt:lpstr>Introducción a la reapertura del Juzgado Sexto de Familia de Cartagena</vt:lpstr>
      <vt:lpstr>La atención del Juzgado Sexto de Familia de Cartagena pasará a ser totalmente virtual:</vt:lpstr>
      <vt:lpstr>La atención del Juzgado Sexto de Familia de Cartagena pasará a ser totalmente virtual:</vt:lpstr>
      <vt:lpstr>Atención para la recepción de demandas verbales de alimentos</vt:lpstr>
      <vt:lpstr>DISPOSICIONES DEL ACUERDO PCSJA20-11567 DEL 5 DE JUNIO DE 2020, POR MEDIO DEL CUAL SE LEVANTÓ LA SUSPENSIÓN DE TÉRMINOS DE LA RAMA JUDICIAL A PARTIR DEL 1° DE JULIO DE 2020</vt:lpstr>
      <vt:lpstr>DISPOSICIONES DEL ACUERDO No. CSJBOA20-84 del 16 De Junio De 2020   “Por Medio Del Cual Se Definen Los Horarios De Trabajo Y De Atención Al Público En Los Distritos Judiciales De Cartagena, Bolívar Y San Andrés, Isla, Durante La Emergencia Sanitaria Por El COVID-19” </vt:lpstr>
      <vt:lpstr>DISPOSICIONES DEL ACUERDO No. CSJBOA20-84 del 16 De Junio De 2020   “Por Medio Del Cual Se Definen Los Horarios De Trabajo Y De Atención Al Público En Los Distritos Judiciales De Cartagena, Bolívar Y San Andrés, Isla, Durante La Emergencia Sanitaria Por El COVID-19” </vt:lpstr>
      <vt:lpstr>A tener en cuenta: </vt:lpstr>
      <vt:lpstr>A tener en cuenta: </vt:lpstr>
      <vt:lpstr>A tener en cuenta: </vt:lpstr>
      <vt:lpstr>A tener en cuenta: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ESTRUCTURA DEL ESTADO</dc:title>
  <dc:creator>Andrés Alberto Vásquez Moreno</dc:creator>
  <cp:lastModifiedBy>Windows User</cp:lastModifiedBy>
  <cp:revision>61</cp:revision>
  <dcterms:created xsi:type="dcterms:W3CDTF">2017-10-09T19:52:46Z</dcterms:created>
  <dcterms:modified xsi:type="dcterms:W3CDTF">2020-06-22T00:49:51Z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2012-07-15T00:00:00Z</vt:filetime>
  </property>
  <property fmtid="{D5CDD505-2E9C-101B-9397-08002B2CF9AE}" pid="3" name="Creator">
    <vt:lpwstr>Impress</vt:lpwstr>
  </property>
  <property fmtid="{D5CDD505-2E9C-101B-9397-08002B2CF9AE}" pid="4" name="LastSaved">
    <vt:filetime>2012-07-15T00:00:00Z</vt:filetime>
  </property>
</Properties>
</file>