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64" r:id="rId5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6ABC"/>
    <a:srgbClr val="0067B7"/>
    <a:srgbClr val="0B2342"/>
    <a:srgbClr val="FFCD00"/>
    <a:srgbClr val="FF1320"/>
    <a:srgbClr val="0084CD"/>
    <a:srgbClr val="0082CB"/>
    <a:srgbClr val="0087D3"/>
    <a:srgbClr val="86C3E6"/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4660"/>
  </p:normalViewPr>
  <p:slideViewPr>
    <p:cSldViewPr snapToGrid="0">
      <p:cViewPr varScale="1">
        <p:scale>
          <a:sx n="56" d="100"/>
          <a:sy n="56" d="100"/>
        </p:scale>
        <p:origin x="210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48C06A-5B66-4B0D-B971-7D81B05398DE}" type="datetimeFigureOut">
              <a:rPr lang="en-US" smtClean="0"/>
              <a:t>7/2/2020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E5FD08-358F-4FB2-803C-A99902FA46D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6516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68DAD-9DA4-4A7D-9DA0-1CA2FB134AF7}" type="datetimeFigureOut">
              <a:rPr lang="es-CO" smtClean="0"/>
              <a:t>2/07/2020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D5273-B2ED-4705-A69F-820F4236EDC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18526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68DAD-9DA4-4A7D-9DA0-1CA2FB134AF7}" type="datetimeFigureOut">
              <a:rPr lang="es-CO" smtClean="0"/>
              <a:t>2/07/2020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D5273-B2ED-4705-A69F-820F4236EDC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60161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68DAD-9DA4-4A7D-9DA0-1CA2FB134AF7}" type="datetimeFigureOut">
              <a:rPr lang="es-CO" smtClean="0"/>
              <a:t>2/07/2020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D5273-B2ED-4705-A69F-820F4236EDC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68151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68DAD-9DA4-4A7D-9DA0-1CA2FB134AF7}" type="datetimeFigureOut">
              <a:rPr lang="es-CO" smtClean="0"/>
              <a:t>2/07/2020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D5273-B2ED-4705-A69F-820F4236EDC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51729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68DAD-9DA4-4A7D-9DA0-1CA2FB134AF7}" type="datetimeFigureOut">
              <a:rPr lang="es-CO" smtClean="0"/>
              <a:t>2/07/2020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D5273-B2ED-4705-A69F-820F4236EDC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6891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68DAD-9DA4-4A7D-9DA0-1CA2FB134AF7}" type="datetimeFigureOut">
              <a:rPr lang="es-CO" smtClean="0"/>
              <a:t>2/07/2020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D5273-B2ED-4705-A69F-820F4236EDC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65609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68DAD-9DA4-4A7D-9DA0-1CA2FB134AF7}" type="datetimeFigureOut">
              <a:rPr lang="es-CO" smtClean="0"/>
              <a:t>2/07/2020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D5273-B2ED-4705-A69F-820F4236EDC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00112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68DAD-9DA4-4A7D-9DA0-1CA2FB134AF7}" type="datetimeFigureOut">
              <a:rPr lang="es-CO" smtClean="0"/>
              <a:t>2/07/2020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D5273-B2ED-4705-A69F-820F4236EDC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64307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68DAD-9DA4-4A7D-9DA0-1CA2FB134AF7}" type="datetimeFigureOut">
              <a:rPr lang="es-CO" smtClean="0"/>
              <a:t>2/07/2020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D5273-B2ED-4705-A69F-820F4236EDC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75013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68DAD-9DA4-4A7D-9DA0-1CA2FB134AF7}" type="datetimeFigureOut">
              <a:rPr lang="es-CO" smtClean="0"/>
              <a:t>2/07/2020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D5273-B2ED-4705-A69F-820F4236EDC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86172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68DAD-9DA4-4A7D-9DA0-1CA2FB134AF7}" type="datetimeFigureOut">
              <a:rPr lang="es-CO" smtClean="0"/>
              <a:t>2/07/2020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CD5273-B2ED-4705-A69F-820F4236EDC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70324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68DAD-9DA4-4A7D-9DA0-1CA2FB134AF7}" type="datetimeFigureOut">
              <a:rPr lang="es-CO" smtClean="0"/>
              <a:t>2/07/2020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CD5273-B2ED-4705-A69F-820F4236EDC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04182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mailto:repartobuenaventura@cendoj.ramajudicial.gov.co" TargetMode="External"/><Relationship Id="rId3" Type="http://schemas.openxmlformats.org/officeDocument/2006/relationships/image" Target="../media/image2.png"/><Relationship Id="rId7" Type="http://schemas.openxmlformats.org/officeDocument/2006/relationships/hyperlink" Target="mailto:j02cctulua@cendoj.ramajudicial.gov.co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hyperlink" Target="https://forms.office.com/Pages/ResponsePage.aspx?id=mLosYviA80GN9Y65mQFZi2BkBI9k2MZAtvRZktrXOSVUNTRCTlBaWlI4WkdXQ1NJMEdRQ1lSQ1Q2My4u" TargetMode="External"/><Relationship Id="rId10" Type="http://schemas.openxmlformats.org/officeDocument/2006/relationships/hyperlink" Target="https://www.ramajudicial.gov.co/web/juzgado-004-civil-municipal-de-buenaventura/home" TargetMode="External"/><Relationship Id="rId4" Type="http://schemas.openxmlformats.org/officeDocument/2006/relationships/hyperlink" Target="mailto:j04cmbuenaventura@cendoj.ramajudicial.gov.co" TargetMode="External"/><Relationship Id="rId9" Type="http://schemas.openxmlformats.org/officeDocument/2006/relationships/hyperlink" Target="https://procesosjudicial.ramajudicial.gov.co/tutelasenlinea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="" xmlns:a16="http://schemas.microsoft.com/office/drawing/2014/main" id="{6AE8BB2F-7681-4189-B77E-4365365B17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076758" y="-854575"/>
            <a:ext cx="9557370" cy="1019108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5" name="Rectángulo 14">
            <a:extLst>
              <a:ext uri="{FF2B5EF4-FFF2-40B4-BE49-F238E27FC236}">
                <a16:creationId xmlns="" xmlns:a16="http://schemas.microsoft.com/office/drawing/2014/main" id="{63A17A3A-734D-4188-A097-93DF221F9F79}"/>
              </a:ext>
            </a:extLst>
          </p:cNvPr>
          <p:cNvSpPr/>
          <p:nvPr/>
        </p:nvSpPr>
        <p:spPr>
          <a:xfrm>
            <a:off x="-552728" y="7613540"/>
            <a:ext cx="378245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1600" b="1" dirty="0">
                <a:solidFill>
                  <a:srgbClr val="0082CB"/>
                </a:solidFill>
                <a:latin typeface="Arial" panose="020B0604020202020204" pitchFamily="34" charset="0"/>
                <a:ea typeface="Gelion" pitchFamily="2" charset="77"/>
                <a:cs typeface="Arial" panose="020B0604020202020204" pitchFamily="34" charset="0"/>
              </a:rPr>
              <a:t>	</a:t>
            </a:r>
            <a:endParaRPr lang="es-CO" sz="1500" b="1" dirty="0">
              <a:solidFill>
                <a:srgbClr val="0082CB"/>
              </a:solidFill>
              <a:latin typeface="Arial" panose="020B0604020202020204" pitchFamily="34" charset="0"/>
              <a:ea typeface="Gelion" pitchFamily="2" charset="77"/>
              <a:cs typeface="Arial" panose="020B0604020202020204" pitchFamily="34" charset="0"/>
            </a:endParaRPr>
          </a:p>
        </p:txBody>
      </p:sp>
      <p:pic>
        <p:nvPicPr>
          <p:cNvPr id="20" name="Imagen 19">
            <a:extLst>
              <a:ext uri="{FF2B5EF4-FFF2-40B4-BE49-F238E27FC236}">
                <a16:creationId xmlns="" xmlns:a16="http://schemas.microsoft.com/office/drawing/2014/main" id="{98C020A4-E476-421F-AE30-90E2F152110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367" t="37208" r="1272" b="353"/>
          <a:stretch/>
        </p:blipFill>
        <p:spPr>
          <a:xfrm>
            <a:off x="-1081596" y="3177498"/>
            <a:ext cx="9557370" cy="3144800"/>
          </a:xfrm>
          <a:prstGeom prst="rect">
            <a:avLst/>
          </a:prstGeom>
        </p:spPr>
      </p:pic>
      <p:sp>
        <p:nvSpPr>
          <p:cNvPr id="17" name="Rectángulo 16">
            <a:extLst>
              <a:ext uri="{FF2B5EF4-FFF2-40B4-BE49-F238E27FC236}">
                <a16:creationId xmlns="" xmlns:a16="http://schemas.microsoft.com/office/drawing/2014/main" id="{867903ED-5908-4773-851A-EB9F747FA8B3}"/>
              </a:ext>
            </a:extLst>
          </p:cNvPr>
          <p:cNvSpPr/>
          <p:nvPr/>
        </p:nvSpPr>
        <p:spPr>
          <a:xfrm>
            <a:off x="-1" y="96703"/>
            <a:ext cx="2599982" cy="468000"/>
          </a:xfrm>
          <a:prstGeom prst="rect">
            <a:avLst/>
          </a:prstGeom>
          <a:ln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2400" b="1" dirty="0">
                <a:latin typeface="Arial" panose="020B0604020202020204" pitchFamily="34" charset="0"/>
                <a:cs typeface="Arial" panose="020B0604020202020204" pitchFamily="34" charset="0"/>
              </a:rPr>
              <a:t>AVISO</a:t>
            </a:r>
          </a:p>
        </p:txBody>
      </p:sp>
      <p:sp>
        <p:nvSpPr>
          <p:cNvPr id="18" name="Rectángulo 17">
            <a:extLst>
              <a:ext uri="{FF2B5EF4-FFF2-40B4-BE49-F238E27FC236}">
                <a16:creationId xmlns="" xmlns:a16="http://schemas.microsoft.com/office/drawing/2014/main" id="{D2AC11D6-2397-4416-A79F-5BEF30760218}"/>
              </a:ext>
            </a:extLst>
          </p:cNvPr>
          <p:cNvSpPr/>
          <p:nvPr/>
        </p:nvSpPr>
        <p:spPr>
          <a:xfrm>
            <a:off x="-1081597" y="1370996"/>
            <a:ext cx="9557370" cy="830997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ctr"/>
            <a:r>
              <a:rPr lang="es-ES" sz="2400" b="1" dirty="0">
                <a:solidFill>
                  <a:srgbClr val="0B23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Juzgado </a:t>
            </a:r>
            <a:r>
              <a:rPr lang="es-ES" sz="2400" b="1" dirty="0" smtClean="0">
                <a:solidFill>
                  <a:srgbClr val="0B23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Cuarto </a:t>
            </a:r>
            <a:r>
              <a:rPr lang="es-ES" sz="2400" b="1" dirty="0">
                <a:solidFill>
                  <a:srgbClr val="0B23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Civil </a:t>
            </a:r>
            <a:r>
              <a:rPr lang="es-ES" sz="2400" b="1" dirty="0" smtClean="0">
                <a:solidFill>
                  <a:srgbClr val="0B23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Municipal de Buenaventura – Valle del Cauca</a:t>
            </a:r>
            <a:endParaRPr lang="es-ES" sz="2400" b="1" dirty="0">
              <a:solidFill>
                <a:srgbClr val="0B234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Rectángulo 23">
            <a:extLst>
              <a:ext uri="{FF2B5EF4-FFF2-40B4-BE49-F238E27FC236}">
                <a16:creationId xmlns="" xmlns:a16="http://schemas.microsoft.com/office/drawing/2014/main" id="{75EA6922-2A8F-4A0D-93C1-1667B7F1D279}"/>
              </a:ext>
            </a:extLst>
          </p:cNvPr>
          <p:cNvSpPr/>
          <p:nvPr/>
        </p:nvSpPr>
        <p:spPr>
          <a:xfrm>
            <a:off x="0" y="2160364"/>
            <a:ext cx="3466142" cy="7571303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ctr"/>
            <a:r>
              <a:rPr lang="es-ES" sz="16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Acuerdo PCSJA 20-11581 </a:t>
            </a:r>
          </a:p>
          <a:p>
            <a:pPr algn="ctr"/>
            <a:r>
              <a:rPr lang="es-ES" sz="16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27 de junio de 2020</a:t>
            </a:r>
          </a:p>
          <a:p>
            <a:endParaRPr lang="es-ES" sz="800" dirty="0">
              <a:solidFill>
                <a:srgbClr val="0B2342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1200" dirty="0">
                <a:solidFill>
                  <a:srgbClr val="0B234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 partir del 1 de Julio de 2020 se levanta la suspensión de términos judiciales y administrativos. Las sedes judiciales </a:t>
            </a:r>
            <a:r>
              <a:rPr lang="es-ES" sz="1200" b="1" dirty="0">
                <a:solidFill>
                  <a:srgbClr val="0B234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NO PRESTARAN </a:t>
            </a:r>
            <a:r>
              <a:rPr lang="es-ES" sz="1200" dirty="0">
                <a:solidFill>
                  <a:srgbClr val="0B234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atención presencial al público, solo en </a:t>
            </a:r>
            <a:r>
              <a:rPr lang="es-ES" sz="1400" b="1" dirty="0">
                <a:solidFill>
                  <a:srgbClr val="0B234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casos excepcionales donde se requiere cita previa </a:t>
            </a:r>
            <a:r>
              <a:rPr lang="es-ES" sz="1200" dirty="0">
                <a:solidFill>
                  <a:srgbClr val="0B234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- </a:t>
            </a:r>
            <a:r>
              <a:rPr lang="es-ES" sz="1200" i="1" dirty="0">
                <a:solidFill>
                  <a:srgbClr val="0B234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correo electrónico o ventanilla virtual </a:t>
            </a:r>
            <a:r>
              <a:rPr lang="es-ES" sz="1200" dirty="0">
                <a:solidFill>
                  <a:srgbClr val="0B234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- y durante un período de tiempo limitado.</a:t>
            </a:r>
          </a:p>
          <a:p>
            <a:endParaRPr lang="es-ES" sz="1600" dirty="0">
              <a:solidFill>
                <a:srgbClr val="0B2342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1600" b="1" dirty="0">
                <a:solidFill>
                  <a:srgbClr val="026AB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Precauciones en caso de ingreso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200" dirty="0" smtClean="0">
                <a:solidFill>
                  <a:srgbClr val="0B234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Evita </a:t>
            </a:r>
            <a:r>
              <a:rPr lang="es-ES" sz="1200" dirty="0">
                <a:solidFill>
                  <a:srgbClr val="0B234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cualquier tipo de contacto físico.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rgbClr val="0B234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Lávate las manos antes de entrar y después de salir del juzgado.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rgbClr val="0B234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Usa en todo momento el tapabocas.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rgbClr val="0B234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Desinfecta las superficies y utiliza gel </a:t>
            </a:r>
            <a:r>
              <a:rPr lang="es-ES" sz="1200" dirty="0" err="1">
                <a:solidFill>
                  <a:srgbClr val="0B234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antibacterial</a:t>
            </a:r>
            <a:r>
              <a:rPr lang="es-ES" sz="1200" dirty="0">
                <a:solidFill>
                  <a:srgbClr val="0B234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rgbClr val="0B234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Solo podrá ingresar una persona.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rgbClr val="0B234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Por favor no asistir al juzgado si tiene síntomas de </a:t>
            </a:r>
            <a:r>
              <a:rPr lang="es-ES" sz="1200" dirty="0" smtClean="0">
                <a:solidFill>
                  <a:srgbClr val="0B234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gripa</a:t>
            </a:r>
            <a:endParaRPr lang="es-ES" sz="1600" dirty="0">
              <a:solidFill>
                <a:srgbClr val="0B2342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1600" b="1" dirty="0">
                <a:solidFill>
                  <a:srgbClr val="026AB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Canales de atención virtual</a:t>
            </a:r>
          </a:p>
          <a:p>
            <a:endParaRPr lang="es-ES" sz="600" dirty="0">
              <a:solidFill>
                <a:srgbClr val="0B2342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r>
              <a:rPr lang="es-ES" sz="1200" dirty="0">
                <a:solidFill>
                  <a:srgbClr val="0B234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Línea telefónica: </a:t>
            </a:r>
            <a:r>
              <a:rPr lang="es-ES" sz="1200" dirty="0" smtClean="0">
                <a:solidFill>
                  <a:srgbClr val="0B234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318-509-3325, 318-589-8809</a:t>
            </a:r>
            <a:endParaRPr lang="es-ES" sz="1200" dirty="0">
              <a:solidFill>
                <a:srgbClr val="0B2342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endParaRPr lang="es-ES" sz="1200" dirty="0">
              <a:solidFill>
                <a:srgbClr val="0B2342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r>
              <a:rPr lang="es-ES" sz="1200" dirty="0">
                <a:solidFill>
                  <a:srgbClr val="0B234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Correo electrónico: </a:t>
            </a:r>
            <a:r>
              <a:rPr lang="es-ES" sz="1200" dirty="0" smtClean="0">
                <a:solidFill>
                  <a:srgbClr val="0B2342"/>
                </a:solidFill>
                <a:latin typeface="Arial Narrow" panose="020B0606020202030204" pitchFamily="34" charset="0"/>
                <a:cs typeface="Arial" panose="020B0604020202020204" pitchFamily="34" charset="0"/>
                <a:hlinkClick r:id="rId4"/>
              </a:rPr>
              <a:t>j04cmbuenaventura@cendoj.ramajudicial.gov.co</a:t>
            </a:r>
            <a:endParaRPr lang="es-ES" sz="1200" dirty="0">
              <a:solidFill>
                <a:srgbClr val="0B2342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endParaRPr lang="es-ES" sz="1200" dirty="0" smtClean="0">
              <a:solidFill>
                <a:srgbClr val="0B2342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r>
              <a:rPr lang="es-ES" sz="1200" dirty="0" err="1" smtClean="0">
                <a:solidFill>
                  <a:srgbClr val="0B234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Ventanillavirtual</a:t>
            </a:r>
            <a:r>
              <a:rPr lang="es-ES" sz="1200" dirty="0" smtClean="0">
                <a:solidFill>
                  <a:srgbClr val="0B234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:</a:t>
            </a:r>
            <a:r>
              <a:rPr lang="es-ES_tradnl" sz="1200" dirty="0"/>
              <a:t> </a:t>
            </a:r>
            <a:endParaRPr lang="es-ES" sz="1200" dirty="0"/>
          </a:p>
          <a:p>
            <a:r>
              <a:rPr lang="es-ES" sz="1200" u="sng" dirty="0">
                <a:hlinkClick r:id="rId5"/>
              </a:rPr>
              <a:t>https://</a:t>
            </a:r>
            <a:r>
              <a:rPr lang="es-ES" sz="1200" u="sng" dirty="0" smtClean="0">
                <a:hlinkClick r:id="rId5"/>
              </a:rPr>
              <a:t>forms.office.com/Pages/ResponsePage.aspx?id=mLosYviA80GN9Y65mQFZi2BkBI9k2MZAtvRZktrXOSVUNTRCTlBaWlI4WkdXQ1NJMEdRQ1lSQ1Q2My4u</a:t>
            </a:r>
            <a:endParaRPr lang="es-ES" sz="1200" dirty="0">
              <a:solidFill>
                <a:srgbClr val="0B2342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1600" b="1" dirty="0">
                <a:solidFill>
                  <a:srgbClr val="026AB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Jornada laboral</a:t>
            </a:r>
          </a:p>
          <a:p>
            <a:endParaRPr lang="es-ES" sz="600" b="1" dirty="0">
              <a:solidFill>
                <a:srgbClr val="026ABC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1200" b="1" dirty="0">
                <a:solidFill>
                  <a:srgbClr val="0B234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7:00AM a 12:00M y de 1:00PM a 4:00PM </a:t>
            </a:r>
          </a:p>
          <a:p>
            <a:endParaRPr lang="es-ES" sz="600" dirty="0">
              <a:solidFill>
                <a:srgbClr val="0B2342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just"/>
            <a:r>
              <a:rPr lang="es-ES" sz="1200" dirty="0">
                <a:solidFill>
                  <a:srgbClr val="0B234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Por lo tanto, las solicitudes deberán efectuarse en este horario, pasadas las 4:00PM se entenderán presentas al día hábil siguiente.</a:t>
            </a:r>
          </a:p>
          <a:p>
            <a:endParaRPr lang="es-ES" sz="1200" dirty="0">
              <a:solidFill>
                <a:srgbClr val="0B2342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pic>
        <p:nvPicPr>
          <p:cNvPr id="23" name="Picture 2" descr="Rama Judicial">
            <a:extLst>
              <a:ext uri="{FF2B5EF4-FFF2-40B4-BE49-F238E27FC236}">
                <a16:creationId xmlns="" xmlns:a16="http://schemas.microsoft.com/office/drawing/2014/main" id="{DD3D31EF-7810-40AC-800C-DAD83A04DD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4803" y="-404076"/>
            <a:ext cx="1624570" cy="1688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Conector recto 6">
            <a:extLst>
              <a:ext uri="{FF2B5EF4-FFF2-40B4-BE49-F238E27FC236}">
                <a16:creationId xmlns="" xmlns:a16="http://schemas.microsoft.com/office/drawing/2014/main" id="{CE29AD51-C90F-4867-AA3D-EABE091D5EB5}"/>
              </a:ext>
            </a:extLst>
          </p:cNvPr>
          <p:cNvCxnSpPr>
            <a:cxnSpLocks/>
          </p:cNvCxnSpPr>
          <p:nvPr/>
        </p:nvCxnSpPr>
        <p:spPr>
          <a:xfrm>
            <a:off x="3722996" y="2746097"/>
            <a:ext cx="0" cy="6156000"/>
          </a:xfrm>
          <a:prstGeom prst="line">
            <a:avLst/>
          </a:prstGeom>
          <a:ln w="19050">
            <a:solidFill>
              <a:srgbClr val="0067B7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ángulo 24">
            <a:extLst>
              <a:ext uri="{FF2B5EF4-FFF2-40B4-BE49-F238E27FC236}">
                <a16:creationId xmlns="" xmlns:a16="http://schemas.microsoft.com/office/drawing/2014/main" id="{EAABAA40-0CD0-4341-A878-D2EFEDEB6F81}"/>
              </a:ext>
            </a:extLst>
          </p:cNvPr>
          <p:cNvSpPr/>
          <p:nvPr/>
        </p:nvSpPr>
        <p:spPr>
          <a:xfrm>
            <a:off x="3831377" y="2288333"/>
            <a:ext cx="3026623" cy="7755969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ctr"/>
            <a:r>
              <a:rPr lang="es-ES" sz="1600" b="1" dirty="0" smtClean="0">
                <a:solidFill>
                  <a:srgbClr val="026AB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Entrega </a:t>
            </a:r>
            <a:r>
              <a:rPr lang="es-ES" sz="1600" b="1" dirty="0">
                <a:solidFill>
                  <a:srgbClr val="026AB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de memoriales e incidentes de desacato</a:t>
            </a:r>
          </a:p>
          <a:p>
            <a:pPr algn="ctr"/>
            <a:endParaRPr lang="es-ES" sz="800" b="1" dirty="0">
              <a:solidFill>
                <a:srgbClr val="026ABC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r>
              <a:rPr lang="es-ES" sz="14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Deben</a:t>
            </a:r>
            <a:r>
              <a:rPr lang="es-ES" sz="1400" b="1" dirty="0">
                <a:solidFill>
                  <a:srgbClr val="026AB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es-ES" sz="1400" dirty="0">
                <a:solidFill>
                  <a:srgbClr val="0B234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entregarse al correo electrónico </a:t>
            </a:r>
            <a:r>
              <a:rPr lang="es-ES" sz="1400" dirty="0">
                <a:solidFill>
                  <a:srgbClr val="0B2342"/>
                </a:solidFill>
                <a:latin typeface="Arial Narrow" panose="020B0606020202030204" pitchFamily="34" charset="0"/>
                <a:cs typeface="Arial" panose="020B0604020202020204" pitchFamily="34" charset="0"/>
                <a:hlinkClick r:id="rId4"/>
              </a:rPr>
              <a:t>j04cmbuenaventura</a:t>
            </a:r>
            <a:r>
              <a:rPr lang="es-ES" sz="1400" dirty="0" smtClean="0">
                <a:solidFill>
                  <a:srgbClr val="0B2342"/>
                </a:solidFill>
                <a:latin typeface="Arial Narrow" panose="020B0606020202030204" pitchFamily="34" charset="0"/>
                <a:cs typeface="Arial" panose="020B0604020202020204" pitchFamily="34" charset="0"/>
                <a:hlinkClick r:id="rId7"/>
              </a:rPr>
              <a:t>@cendoj.ramajudicial.gov.co</a:t>
            </a:r>
            <a:endParaRPr lang="es-ES" sz="1400" dirty="0" smtClean="0">
              <a:solidFill>
                <a:srgbClr val="0B2342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endParaRPr lang="es-ES" sz="1400" dirty="0" smtClean="0">
              <a:solidFill>
                <a:srgbClr val="0B2342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1600" b="1" dirty="0">
                <a:solidFill>
                  <a:srgbClr val="026AB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Entrega </a:t>
            </a:r>
            <a:r>
              <a:rPr lang="es-ES" sz="1600" b="1" dirty="0" smtClean="0">
                <a:solidFill>
                  <a:srgbClr val="026AB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de Tutelas y nuevas demandas </a:t>
            </a:r>
            <a:endParaRPr lang="es-ES" sz="1600" b="1" dirty="0">
              <a:solidFill>
                <a:srgbClr val="026ABC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ctr"/>
            <a:endParaRPr lang="es-ES" sz="800" b="1" dirty="0">
              <a:solidFill>
                <a:srgbClr val="026ABC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r>
              <a:rPr lang="es-ES" sz="1200" dirty="0" smtClean="0">
                <a:solidFill>
                  <a:srgbClr val="0B234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 partir del 01 de Julio de 2020. </a:t>
            </a:r>
          </a:p>
          <a:p>
            <a:r>
              <a:rPr lang="es-ES" sz="1200" dirty="0" smtClean="0">
                <a:solidFill>
                  <a:srgbClr val="0B234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Demandas:</a:t>
            </a:r>
          </a:p>
          <a:p>
            <a:r>
              <a:rPr lang="es-ES" sz="1200" dirty="0" smtClean="0">
                <a:solidFill>
                  <a:srgbClr val="0B2342"/>
                </a:solidFill>
                <a:latin typeface="Arial Narrow" panose="020B0606020202030204" pitchFamily="34" charset="0"/>
                <a:cs typeface="Arial" panose="020B0604020202020204" pitchFamily="34" charset="0"/>
                <a:hlinkClick r:id="rId8"/>
              </a:rPr>
              <a:t>repartobuenaventura@cendoj.ramajudicial.gov.co</a:t>
            </a:r>
            <a:r>
              <a:rPr lang="es-ES" sz="1200" dirty="0" smtClean="0">
                <a:solidFill>
                  <a:srgbClr val="0B234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s-ES" sz="1200" dirty="0" smtClean="0">
                <a:solidFill>
                  <a:srgbClr val="0B234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Tutelas y Habeas Corpus</a:t>
            </a:r>
          </a:p>
          <a:p>
            <a:r>
              <a:rPr lang="es-ES" sz="1200" dirty="0" smtClean="0">
                <a:solidFill>
                  <a:srgbClr val="0B2342"/>
                </a:solidFill>
                <a:latin typeface="Arial Narrow" panose="020B0606020202030204" pitchFamily="34" charset="0"/>
                <a:cs typeface="Arial" panose="020B0604020202020204" pitchFamily="34" charset="0"/>
                <a:hlinkClick r:id="rId9"/>
              </a:rPr>
              <a:t>https://procesosjudicial.ramajudicial.gov.co/tutelasenlinea</a:t>
            </a:r>
            <a:endParaRPr lang="es-ES" sz="1200" dirty="0" smtClean="0">
              <a:solidFill>
                <a:srgbClr val="0B2342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endParaRPr lang="es-ES" sz="1400" dirty="0">
              <a:solidFill>
                <a:srgbClr val="0B2342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1600" b="1" dirty="0" smtClean="0">
                <a:solidFill>
                  <a:srgbClr val="026AB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Títulos Judiciales</a:t>
            </a:r>
          </a:p>
          <a:p>
            <a:pPr algn="just"/>
            <a:r>
              <a:rPr lang="es-ES" sz="1200" dirty="0" smtClean="0">
                <a:solidFill>
                  <a:srgbClr val="0B234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La orden de pago de los depósitos se continuara efectuando de manera virtual. La solicitud se deberá realizar a través del correo electrónico aportando nombres claros, radicación e identificaciones.</a:t>
            </a:r>
          </a:p>
          <a:p>
            <a:pPr algn="just"/>
            <a:endParaRPr lang="es-ES" sz="1200" dirty="0">
              <a:solidFill>
                <a:srgbClr val="0B2342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1600" b="1" dirty="0" smtClean="0">
                <a:solidFill>
                  <a:srgbClr val="026ABC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Avisos a la Comunidad, Estados electrónicos, traslados </a:t>
            </a:r>
          </a:p>
          <a:p>
            <a:pPr algn="ctr"/>
            <a:endParaRPr lang="es-ES" sz="1600" b="1" dirty="0">
              <a:solidFill>
                <a:srgbClr val="026ABC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r>
              <a:rPr lang="es-ES" sz="1200" dirty="0" smtClean="0">
                <a:solidFill>
                  <a:srgbClr val="0B234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En la página web de la Rama Judicial se publicaran los estados y traslados del Juzgado. </a:t>
            </a:r>
            <a:r>
              <a:rPr lang="es-ES" sz="1200" dirty="0" err="1" smtClean="0">
                <a:solidFill>
                  <a:srgbClr val="0B234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Podra</a:t>
            </a:r>
            <a:r>
              <a:rPr lang="es-ES" sz="1200" dirty="0" smtClean="0">
                <a:solidFill>
                  <a:srgbClr val="0B234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ingresar a través del siguiente link</a:t>
            </a:r>
            <a:r>
              <a:rPr lang="es-ES" sz="1400" dirty="0" smtClean="0">
                <a:solidFill>
                  <a:srgbClr val="0B2342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. </a:t>
            </a:r>
            <a:r>
              <a:rPr lang="es-ES" sz="1400" u="sng" dirty="0">
                <a:hlinkClick r:id="rId10"/>
              </a:rPr>
              <a:t>https://www.ramajudicial.gov.co/web/juzgado-004-civil-municipal-de-buenaventura/home</a:t>
            </a:r>
            <a:endParaRPr lang="es-ES" sz="1400" dirty="0"/>
          </a:p>
          <a:p>
            <a:pPr algn="just"/>
            <a:endParaRPr lang="es-ES" sz="1400" dirty="0">
              <a:solidFill>
                <a:srgbClr val="0B234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1400" dirty="0">
              <a:solidFill>
                <a:srgbClr val="0B234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1600" dirty="0">
              <a:solidFill>
                <a:srgbClr val="0B234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1600" dirty="0">
              <a:solidFill>
                <a:srgbClr val="0B234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792656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C43A0FC74F59F41BC6EEDFE1FFA69AC" ma:contentTypeVersion="10" ma:contentTypeDescription="Create a new document." ma:contentTypeScope="" ma:versionID="b20947fbccd531e16c885c4c40080c3e">
  <xsd:schema xmlns:xsd="http://www.w3.org/2001/XMLSchema" xmlns:xs="http://www.w3.org/2001/XMLSchema" xmlns:p="http://schemas.microsoft.com/office/2006/metadata/properties" xmlns:ns3="6a37dc57-1517-4bad-b6e4-4ceb429d874d" xmlns:ns4="e62d269d-9d82-4a46-ab30-ddb7ff918173" targetNamespace="http://schemas.microsoft.com/office/2006/metadata/properties" ma:root="true" ma:fieldsID="b70292c4f2d178ad90168378c2bb4e55" ns3:_="" ns4:_="">
    <xsd:import namespace="6a37dc57-1517-4bad-b6e4-4ceb429d874d"/>
    <xsd:import namespace="e62d269d-9d82-4a46-ab30-ddb7ff91817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a37dc57-1517-4bad-b6e4-4ceb429d874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2d269d-9d82-4a46-ab30-ddb7ff91817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960C3B9-3B15-49F3-8C08-820F0C6F2E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a37dc57-1517-4bad-b6e4-4ceb429d874d"/>
    <ds:schemaRef ds:uri="e62d269d-9d82-4a46-ab30-ddb7ff91817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969AF44-14AB-411C-B4D2-9A7DBA4F45C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3980479-5B63-4615-BFE9-9B2B163512EA}">
  <ds:schemaRefs>
    <ds:schemaRef ds:uri="6a37dc57-1517-4bad-b6e4-4ceb429d874d"/>
    <ds:schemaRef ds:uri="http://www.w3.org/XML/1998/namespace"/>
    <ds:schemaRef ds:uri="http://schemas.microsoft.com/office/2006/documentManagement/types"/>
    <ds:schemaRef ds:uri="http://purl.org/dc/terms/"/>
    <ds:schemaRef ds:uri="http://purl.org/dc/dcmitype/"/>
    <ds:schemaRef ds:uri="e62d269d-9d82-4a46-ab30-ddb7ff918173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2161</TotalTime>
  <Words>253</Words>
  <Application>Microsoft Office PowerPoint</Application>
  <PresentationFormat>Carta (216 x 279 mm)</PresentationFormat>
  <Paragraphs>48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Gelion</vt:lpstr>
      <vt:lpstr>Tema de Office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Isabella  Angel Correa</dc:creator>
  <cp:lastModifiedBy>Luis Hernando Rozo Hincapie</cp:lastModifiedBy>
  <cp:revision>74</cp:revision>
  <dcterms:created xsi:type="dcterms:W3CDTF">2019-10-03T21:11:14Z</dcterms:created>
  <dcterms:modified xsi:type="dcterms:W3CDTF">2020-07-02T15:34:46Z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0x0101003C43A0FC74F59F41BC6EEDFE1FFA69AC</vt:lpwstr>
  </property>
</Properties>
</file>