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4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ABC"/>
    <a:srgbClr val="0067B7"/>
    <a:srgbClr val="0B2342"/>
    <a:srgbClr val="FFCD00"/>
    <a:srgbClr val="FF1320"/>
    <a:srgbClr val="0084CD"/>
    <a:srgbClr val="0082CB"/>
    <a:srgbClr val="0087D3"/>
    <a:srgbClr val="86C3E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8C06A-5B66-4B0D-B971-7D81B05398DE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5FD08-358F-4FB2-803C-A99902FA46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852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016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815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72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689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560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011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430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01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86172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3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8DAD-9DA4-4A7D-9DA0-1CA2FB134AF7}" type="datetimeFigureOut">
              <a:rPr lang="es-CO" smtClean="0"/>
              <a:t>2/07/2020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D5273-B2ED-4705-A69F-820F4236EDC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418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repartobuenaventura@cendoj.ramajudicial.gov.co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j02cctulua@cendoj.ramajudicial.gov.c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forms.office.com/Pages/ResponsePage.aspx?id=mLosYviA80GN9Y65mQFZi2BkBI9k2MZAtvRZktrXOSVUNTRCTlBaWlI4WkdXQ1NJMEdRQ1lSQ1Q2My4u" TargetMode="External"/><Relationship Id="rId10" Type="http://schemas.openxmlformats.org/officeDocument/2006/relationships/hyperlink" Target="https://www.ramajudicial.gov.co/web/juzgado-004-civil-municipal-de-buenaventura/home" TargetMode="External"/><Relationship Id="rId4" Type="http://schemas.openxmlformats.org/officeDocument/2006/relationships/hyperlink" Target="mailto:j04cmbuenaventura@cendoj.ramajudicial.gov.co" TargetMode="External"/><Relationship Id="rId9" Type="http://schemas.openxmlformats.org/officeDocument/2006/relationships/hyperlink" Target="https://procesosjudicial.ramajudicial.gov.co/tutelasenline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6AE8BB2F-7681-4189-B77E-4365365B1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6758" y="-854575"/>
            <a:ext cx="9557370" cy="10191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5" name="Rectángulo 14">
            <a:extLst>
              <a:ext uri="{FF2B5EF4-FFF2-40B4-BE49-F238E27FC236}">
                <a16:creationId xmlns="" xmlns:a16="http://schemas.microsoft.com/office/drawing/2014/main" id="{63A17A3A-734D-4188-A097-93DF221F9F79}"/>
              </a:ext>
            </a:extLst>
          </p:cNvPr>
          <p:cNvSpPr/>
          <p:nvPr/>
        </p:nvSpPr>
        <p:spPr>
          <a:xfrm>
            <a:off x="-552728" y="7613540"/>
            <a:ext cx="3782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b="1" dirty="0">
                <a:solidFill>
                  <a:srgbClr val="0082CB"/>
                </a:solidFill>
                <a:latin typeface="Arial" panose="020B0604020202020204" pitchFamily="34" charset="0"/>
                <a:ea typeface="Gelion" pitchFamily="2" charset="77"/>
                <a:cs typeface="Arial" panose="020B0604020202020204" pitchFamily="34" charset="0"/>
              </a:rPr>
              <a:t>	</a:t>
            </a:r>
            <a:endParaRPr lang="es-CO" sz="1500" b="1" dirty="0">
              <a:solidFill>
                <a:srgbClr val="0082CB"/>
              </a:solidFill>
              <a:latin typeface="Arial" panose="020B0604020202020204" pitchFamily="34" charset="0"/>
              <a:ea typeface="Gelion" pitchFamily="2" charset="77"/>
              <a:cs typeface="Arial" panose="020B0604020202020204" pitchFamily="34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="" xmlns:a16="http://schemas.microsoft.com/office/drawing/2014/main" id="{98C020A4-E476-421F-AE30-90E2F15211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7" t="37208" r="1272" b="353"/>
          <a:stretch/>
        </p:blipFill>
        <p:spPr>
          <a:xfrm>
            <a:off x="-1081596" y="3177498"/>
            <a:ext cx="9557370" cy="3144800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="" xmlns:a16="http://schemas.microsoft.com/office/drawing/2014/main" id="{867903ED-5908-4773-851A-EB9F747FA8B3}"/>
              </a:ext>
            </a:extLst>
          </p:cNvPr>
          <p:cNvSpPr/>
          <p:nvPr/>
        </p:nvSpPr>
        <p:spPr>
          <a:xfrm>
            <a:off x="-1" y="96703"/>
            <a:ext cx="2599982" cy="46800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AVISO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="" xmlns:a16="http://schemas.microsoft.com/office/drawing/2014/main" id="{D2AC11D6-2397-4416-A79F-5BEF30760218}"/>
              </a:ext>
            </a:extLst>
          </p:cNvPr>
          <p:cNvSpPr/>
          <p:nvPr/>
        </p:nvSpPr>
        <p:spPr>
          <a:xfrm>
            <a:off x="-1081597" y="1370996"/>
            <a:ext cx="9557370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s-ES" sz="2400" b="1" dirty="0">
                <a:solidFill>
                  <a:srgbClr val="0B2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Juzgado </a:t>
            </a:r>
            <a:r>
              <a:rPr lang="es-ES" sz="2400" b="1" dirty="0" smtClean="0">
                <a:solidFill>
                  <a:srgbClr val="0B2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Cuarto </a:t>
            </a:r>
            <a:r>
              <a:rPr lang="es-ES" sz="2400" b="1" dirty="0">
                <a:solidFill>
                  <a:srgbClr val="0B2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es-ES" sz="2400" b="1" dirty="0" smtClean="0">
                <a:solidFill>
                  <a:srgbClr val="0B23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 de Buenaventura – Valle del Cauca</a:t>
            </a:r>
            <a:endParaRPr lang="es-ES" sz="2400" b="1" dirty="0">
              <a:solidFill>
                <a:srgbClr val="0B2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="" xmlns:a16="http://schemas.microsoft.com/office/drawing/2014/main" id="{75EA6922-2A8F-4A0D-93C1-1667B7F1D279}"/>
              </a:ext>
            </a:extLst>
          </p:cNvPr>
          <p:cNvSpPr/>
          <p:nvPr/>
        </p:nvSpPr>
        <p:spPr>
          <a:xfrm>
            <a:off x="0" y="2160364"/>
            <a:ext cx="3466142" cy="757130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s-E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Acuerdo PCSJA 20-11581 </a:t>
            </a:r>
          </a:p>
          <a:p>
            <a:pPr algn="ctr"/>
            <a:r>
              <a:rPr lang="es-ES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27 de junio de 2020</a:t>
            </a:r>
          </a:p>
          <a:p>
            <a:endParaRPr lang="es-ES" sz="8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partir del 1 de Julio de 2020 se levanta la suspensión de términos judiciales y administrativos. Las sedes judiciales </a:t>
            </a:r>
            <a:r>
              <a:rPr lang="es-ES" sz="1200" b="1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 PRESTARAN </a:t>
            </a: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atención presencial al público, solo en </a:t>
            </a:r>
            <a:r>
              <a:rPr lang="es-ES" sz="1400" b="1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casos excepcionales donde se requiere cita previa </a:t>
            </a: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</a:t>
            </a:r>
            <a:r>
              <a:rPr lang="es-ES" sz="1200" i="1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correo electrónico o ventanilla virtual </a:t>
            </a: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y durante un período de tiempo limitado.</a:t>
            </a:r>
          </a:p>
          <a:p>
            <a:endParaRPr lang="es-ES" sz="16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Precauciones en caso de ingreso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Evita </a:t>
            </a: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cualquier tipo de contacto físico.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Lávate las manos antes de entrar y después de salir del juzgado.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Usa en todo momento el tapabocas.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Desinfecta las superficies y utiliza gel </a:t>
            </a:r>
            <a:r>
              <a:rPr lang="es-ES" sz="1200" dirty="0" err="1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antibacterial</a:t>
            </a: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Solo podrá ingresar una persona.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Por favor no asistir al juzgado si tiene síntomas de </a:t>
            </a: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gripa</a:t>
            </a:r>
            <a:endParaRPr lang="es-ES" sz="16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Canales de atención virtual</a:t>
            </a:r>
          </a:p>
          <a:p>
            <a:endParaRPr lang="es-ES" sz="6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Línea telefónica: </a:t>
            </a: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318-509-3325, 318-589-8809</a:t>
            </a:r>
            <a:endParaRPr lang="es-ES" sz="12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s-ES" sz="12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Correo electrónico: </a:t>
            </a: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j04cmbuenaventura@cendoj.ramajudicial.gov.co</a:t>
            </a:r>
            <a:endParaRPr lang="es-ES" sz="12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s-ES" sz="1200" dirty="0" smtClean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1200" dirty="0" err="1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Ventanillavirtual</a:t>
            </a: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r>
              <a:rPr lang="es-ES_tradnl" sz="1200" dirty="0"/>
              <a:t> </a:t>
            </a:r>
            <a:endParaRPr lang="es-ES" sz="1200" dirty="0"/>
          </a:p>
          <a:p>
            <a:r>
              <a:rPr lang="es-ES" sz="1200" u="sng" dirty="0">
                <a:hlinkClick r:id="rId5"/>
              </a:rPr>
              <a:t>https://</a:t>
            </a:r>
            <a:r>
              <a:rPr lang="es-ES" sz="1200" u="sng" dirty="0" smtClean="0">
                <a:hlinkClick r:id="rId5"/>
              </a:rPr>
              <a:t>forms.office.com/Pages/ResponsePage.aspx?id=mLosYviA80GN9Y65mQFZi2BkBI9k2MZAtvRZktrXOSVUNTRCTlBaWlI4WkdXQ1NJMEdRQ1lSQ1Q2My4u</a:t>
            </a:r>
            <a:endParaRPr lang="es-ES" sz="12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Jornada laboral</a:t>
            </a:r>
          </a:p>
          <a:p>
            <a:endParaRPr lang="es-ES" sz="600" b="1" dirty="0">
              <a:solidFill>
                <a:srgbClr val="026AB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b="1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7:00AM a 12:00M y de 1:00PM a 4:00PM </a:t>
            </a:r>
          </a:p>
          <a:p>
            <a:endParaRPr lang="es-ES" sz="6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2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Por lo tanto, las solicitudes deberán efectuarse en este horario, pasadas las 4:00PM se entenderán presentas al día hábil siguiente.</a:t>
            </a:r>
          </a:p>
          <a:p>
            <a:endParaRPr lang="es-ES" sz="12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Rama Judicial">
            <a:extLst>
              <a:ext uri="{FF2B5EF4-FFF2-40B4-BE49-F238E27FC236}">
                <a16:creationId xmlns="" xmlns:a16="http://schemas.microsoft.com/office/drawing/2014/main" id="{DD3D31EF-7810-40AC-800C-DAD83A04D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803" y="-404076"/>
            <a:ext cx="1624570" cy="16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CE29AD51-C90F-4867-AA3D-EABE091D5EB5}"/>
              </a:ext>
            </a:extLst>
          </p:cNvPr>
          <p:cNvCxnSpPr>
            <a:cxnSpLocks/>
          </p:cNvCxnSpPr>
          <p:nvPr/>
        </p:nvCxnSpPr>
        <p:spPr>
          <a:xfrm>
            <a:off x="3722996" y="2746097"/>
            <a:ext cx="0" cy="6156000"/>
          </a:xfrm>
          <a:prstGeom prst="line">
            <a:avLst/>
          </a:prstGeom>
          <a:ln w="19050">
            <a:solidFill>
              <a:srgbClr val="0067B7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>
            <a:extLst>
              <a:ext uri="{FF2B5EF4-FFF2-40B4-BE49-F238E27FC236}">
                <a16:creationId xmlns="" xmlns:a16="http://schemas.microsoft.com/office/drawing/2014/main" id="{EAABAA40-0CD0-4341-A878-D2EFEDEB6F81}"/>
              </a:ext>
            </a:extLst>
          </p:cNvPr>
          <p:cNvSpPr/>
          <p:nvPr/>
        </p:nvSpPr>
        <p:spPr>
          <a:xfrm>
            <a:off x="3831377" y="2288333"/>
            <a:ext cx="3026623" cy="775596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s-ES" sz="1600" b="1" dirty="0" smtClean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Entrega </a:t>
            </a:r>
            <a:r>
              <a:rPr lang="es-ES" sz="1600" b="1" dirty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memoriales e incidentes de desacato</a:t>
            </a:r>
          </a:p>
          <a:p>
            <a:pPr algn="ctr"/>
            <a:endParaRPr lang="es-ES" sz="800" b="1" dirty="0">
              <a:solidFill>
                <a:srgbClr val="026AB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14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Deben</a:t>
            </a:r>
            <a:r>
              <a:rPr lang="es-ES" sz="1400" b="1" dirty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s-ES" sz="14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entregarse al correo electrónico </a:t>
            </a:r>
            <a:r>
              <a:rPr lang="es-ES" sz="1400" dirty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j04cmbuenaventura</a:t>
            </a:r>
            <a:r>
              <a:rPr lang="es-ES" sz="14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7"/>
              </a:rPr>
              <a:t>@cendoj.ramajudicial.gov.co</a:t>
            </a:r>
            <a:endParaRPr lang="es-ES" sz="1400" dirty="0" smtClean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s-ES" sz="1400" dirty="0" smtClean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Entrega </a:t>
            </a:r>
            <a:r>
              <a:rPr lang="es-ES" sz="1600" b="1" dirty="0" smtClean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 Tutelas y nuevas demandas </a:t>
            </a:r>
            <a:endParaRPr lang="es-ES" sz="1600" b="1" dirty="0">
              <a:solidFill>
                <a:srgbClr val="026AB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rgbClr val="026AB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partir del 01 de Julio de 2020. </a:t>
            </a:r>
          </a:p>
          <a:p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Demandas:</a:t>
            </a:r>
          </a:p>
          <a:p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8"/>
              </a:rPr>
              <a:t>repartobuenaventura@cendoj.ramajudicial.gov.co</a:t>
            </a: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Tutelas y Habeas Corpus</a:t>
            </a:r>
          </a:p>
          <a:p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9"/>
              </a:rPr>
              <a:t>https://procesosjudicial.ramajudicial.gov.co/tutelasenlinea</a:t>
            </a:r>
            <a:endParaRPr lang="es-ES" sz="1200" dirty="0" smtClean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es-ES" sz="14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Títulos Judiciales</a:t>
            </a:r>
          </a:p>
          <a:p>
            <a:pPr algn="just"/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La orden de pago de los depósitos se continuara efectuando de manera virtual. La solicitud se deberá realizar a través del correo electrónico aportando nombres claros, radicación e identificaciones.</a:t>
            </a:r>
          </a:p>
          <a:p>
            <a:pPr algn="just"/>
            <a:endParaRPr lang="es-ES" sz="1200" dirty="0">
              <a:solidFill>
                <a:srgbClr val="0B2342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026AB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Avisos a la Comunidad, Estados electrónicos, traslados </a:t>
            </a:r>
          </a:p>
          <a:p>
            <a:pPr algn="ctr"/>
            <a:endParaRPr lang="es-ES" sz="1600" b="1" dirty="0">
              <a:solidFill>
                <a:srgbClr val="026AB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 la página web de la Rama Judicial se publicaran los estados y traslados del Juzgado. </a:t>
            </a:r>
            <a:r>
              <a:rPr lang="es-ES" sz="1200" dirty="0" err="1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Podra</a:t>
            </a:r>
            <a:r>
              <a:rPr lang="es-ES" sz="12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ingresar a través del siguiente link</a:t>
            </a:r>
            <a:r>
              <a:rPr lang="es-ES" sz="1400" dirty="0" smtClean="0">
                <a:solidFill>
                  <a:srgbClr val="0B234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s-ES" sz="1400" u="sng" dirty="0">
                <a:hlinkClick r:id="rId10"/>
              </a:rPr>
              <a:t>https://www.ramajudicial.gov.co/web/juzgado-004-civil-municipal-de-buenaventura/home</a:t>
            </a:r>
            <a:endParaRPr lang="es-ES" sz="1400" dirty="0"/>
          </a:p>
          <a:p>
            <a:pPr algn="just"/>
            <a:endParaRPr lang="es-ES" sz="1400" dirty="0">
              <a:solidFill>
                <a:srgbClr val="0B2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400" dirty="0">
              <a:solidFill>
                <a:srgbClr val="0B2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solidFill>
                <a:srgbClr val="0B2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solidFill>
                <a:srgbClr val="0B23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26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43A0FC74F59F41BC6EEDFE1FFA69AC" ma:contentTypeVersion="10" ma:contentTypeDescription="Create a new document." ma:contentTypeScope="" ma:versionID="b20947fbccd531e16c885c4c40080c3e">
  <xsd:schema xmlns:xsd="http://www.w3.org/2001/XMLSchema" xmlns:xs="http://www.w3.org/2001/XMLSchema" xmlns:p="http://schemas.microsoft.com/office/2006/metadata/properties" xmlns:ns3="6a37dc57-1517-4bad-b6e4-4ceb429d874d" xmlns:ns4="e62d269d-9d82-4a46-ab30-ddb7ff918173" targetNamespace="http://schemas.microsoft.com/office/2006/metadata/properties" ma:root="true" ma:fieldsID="b70292c4f2d178ad90168378c2bb4e55" ns3:_="" ns4:_="">
    <xsd:import namespace="6a37dc57-1517-4bad-b6e4-4ceb429d874d"/>
    <xsd:import namespace="e62d269d-9d82-4a46-ab30-ddb7ff9181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37dc57-1517-4bad-b6e4-4ceb429d87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d269d-9d82-4a46-ab30-ddb7ff9181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60C3B9-3B15-49F3-8C08-820F0C6F2E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37dc57-1517-4bad-b6e4-4ceb429d874d"/>
    <ds:schemaRef ds:uri="e62d269d-9d82-4a46-ab30-ddb7ff9181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69AF44-14AB-411C-B4D2-9A7DBA4F4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980479-5B63-4615-BFE9-9B2B163512EA}">
  <ds:schemaRefs>
    <ds:schemaRef ds:uri="6a37dc57-1517-4bad-b6e4-4ceb429d874d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e62d269d-9d82-4a46-ab30-ddb7ff91817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2161</TotalTime>
  <Words>253</Words>
  <Application>Microsoft Office PowerPoint</Application>
  <PresentationFormat>Carta (216 x 279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Gelion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Isabella  Angel Correa</dc:creator>
  <cp:lastModifiedBy>Luis Hernando Rozo Hincapie</cp:lastModifiedBy>
  <cp:revision>74</cp:revision>
  <dcterms:created xsi:type="dcterms:W3CDTF">2019-10-03T21:11:14Z</dcterms:created>
  <dcterms:modified xsi:type="dcterms:W3CDTF">2020-07-02T15:34:46Z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0x0101003C43A0FC74F59F41BC6EEDFE1FFA69AC</vt:lpwstr>
  </property>
</Properties>
</file>