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4"/>
  </p:sld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52158-17A1-40CA-84F0-91D6DFB8AB67}" type="datetimeFigureOut">
              <a:rPr lang="es-CO" smtClean="0"/>
              <a:t>23/06/2020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CA717-15A0-496B-9AC9-A629771299D9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29279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52158-17A1-40CA-84F0-91D6DFB8AB67}" type="datetimeFigureOut">
              <a:rPr lang="es-CO" smtClean="0"/>
              <a:t>23/06/2020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CA717-15A0-496B-9AC9-A629771299D9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5454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52158-17A1-40CA-84F0-91D6DFB8AB67}" type="datetimeFigureOut">
              <a:rPr lang="es-CO" smtClean="0"/>
              <a:t>23/06/2020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CA717-15A0-496B-9AC9-A629771299D9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503099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52158-17A1-40CA-84F0-91D6DFB8AB67}" type="datetimeFigureOut">
              <a:rPr lang="es-CO" smtClean="0"/>
              <a:t>23/06/2020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CA717-15A0-496B-9AC9-A629771299D9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620879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52158-17A1-40CA-84F0-91D6DFB8AB67}" type="datetimeFigureOut">
              <a:rPr lang="es-CO" smtClean="0"/>
              <a:t>23/06/2020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CA717-15A0-496B-9AC9-A629771299D9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821110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52158-17A1-40CA-84F0-91D6DFB8AB67}" type="datetimeFigureOut">
              <a:rPr lang="es-CO" smtClean="0"/>
              <a:t>23/06/2020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CA717-15A0-496B-9AC9-A629771299D9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7571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52158-17A1-40CA-84F0-91D6DFB8AB67}" type="datetimeFigureOut">
              <a:rPr lang="es-CO" smtClean="0"/>
              <a:t>23/06/2020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CA717-15A0-496B-9AC9-A629771299D9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7481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52158-17A1-40CA-84F0-91D6DFB8AB67}" type="datetimeFigureOut">
              <a:rPr lang="es-CO" smtClean="0"/>
              <a:t>23/06/2020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CA717-15A0-496B-9AC9-A629771299D9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1918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52158-17A1-40CA-84F0-91D6DFB8AB67}" type="datetimeFigureOut">
              <a:rPr lang="es-CO" smtClean="0"/>
              <a:t>23/06/2020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CA717-15A0-496B-9AC9-A629771299D9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75624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52158-17A1-40CA-84F0-91D6DFB8AB67}" type="datetimeFigureOut">
              <a:rPr lang="es-CO" smtClean="0"/>
              <a:t>23/06/2020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CA717-15A0-496B-9AC9-A629771299D9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03903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52158-17A1-40CA-84F0-91D6DFB8AB67}" type="datetimeFigureOut">
              <a:rPr lang="es-CO" smtClean="0"/>
              <a:t>23/06/2020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CA717-15A0-496B-9AC9-A629771299D9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33818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52158-17A1-40CA-84F0-91D6DFB8AB67}" type="datetimeFigureOut">
              <a:rPr lang="es-CO" smtClean="0"/>
              <a:t>23/06/2020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CA717-15A0-496B-9AC9-A629771299D9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65763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52158-17A1-40CA-84F0-91D6DFB8AB67}" type="datetimeFigureOut">
              <a:rPr lang="es-CO" smtClean="0"/>
              <a:t>23/06/2020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CA717-15A0-496B-9AC9-A629771299D9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00834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82952158-17A1-40CA-84F0-91D6DFB8AB67}" type="datetimeFigureOut">
              <a:rPr lang="es-CO" smtClean="0"/>
              <a:t>23/06/2020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EA6CA717-15A0-496B-9AC9-A629771299D9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82536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s-C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82952158-17A1-40CA-84F0-91D6DFB8AB67}" type="datetimeFigureOut">
              <a:rPr lang="es-CO" smtClean="0"/>
              <a:t>23/06/2020</a:t>
            </a:fld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EA6CA717-15A0-496B-9AC9-A629771299D9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332312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rocesojudicial.ramajudicial.gov.co/FirmaElectronica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21DCC7BA-3740-47E1-91B9-6269381397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4CEFA49-6B2F-4FE6-B6AF-31D49E68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40086" y="40084"/>
            <a:ext cx="6858002" cy="6777832"/>
          </a:xfrm>
          <a:custGeom>
            <a:avLst/>
            <a:gdLst>
              <a:gd name="connsiteX0" fmla="*/ 6858001 w 6858002"/>
              <a:gd name="connsiteY0" fmla="*/ 4666984 h 6777832"/>
              <a:gd name="connsiteX1" fmla="*/ 3829243 w 6858002"/>
              <a:gd name="connsiteY1" fmla="*/ 6654602 h 6777832"/>
              <a:gd name="connsiteX2" fmla="*/ 3827370 w 6858002"/>
              <a:gd name="connsiteY2" fmla="*/ 6656146 h 6777832"/>
              <a:gd name="connsiteX3" fmla="*/ 3824584 w 6858002"/>
              <a:gd name="connsiteY3" fmla="*/ 6657658 h 6777832"/>
              <a:gd name="connsiteX4" fmla="*/ 3798694 w 6858002"/>
              <a:gd name="connsiteY4" fmla="*/ 6674649 h 6777832"/>
              <a:gd name="connsiteX5" fmla="*/ 3785012 w 6858002"/>
              <a:gd name="connsiteY5" fmla="*/ 6679138 h 6777832"/>
              <a:gd name="connsiteX6" fmla="*/ 3706340 w 6858002"/>
              <a:gd name="connsiteY6" fmla="*/ 6721839 h 6777832"/>
              <a:gd name="connsiteX7" fmla="*/ 3428999 w 6858002"/>
              <a:gd name="connsiteY7" fmla="*/ 6777832 h 6777832"/>
              <a:gd name="connsiteX8" fmla="*/ 3151659 w 6858002"/>
              <a:gd name="connsiteY8" fmla="*/ 6721839 h 6777832"/>
              <a:gd name="connsiteX9" fmla="*/ 3072997 w 6858002"/>
              <a:gd name="connsiteY9" fmla="*/ 6679143 h 6777832"/>
              <a:gd name="connsiteX10" fmla="*/ 3059299 w 6858002"/>
              <a:gd name="connsiteY10" fmla="*/ 6674649 h 6777832"/>
              <a:gd name="connsiteX11" fmla="*/ 3033384 w 6858002"/>
              <a:gd name="connsiteY11" fmla="*/ 6657642 h 6777832"/>
              <a:gd name="connsiteX12" fmla="*/ 3030628 w 6858002"/>
              <a:gd name="connsiteY12" fmla="*/ 6656146 h 6777832"/>
              <a:gd name="connsiteX13" fmla="*/ 3028776 w 6858002"/>
              <a:gd name="connsiteY13" fmla="*/ 6654618 h 6777832"/>
              <a:gd name="connsiteX14" fmla="*/ 1 w 6858002"/>
              <a:gd name="connsiteY14" fmla="*/ 4666984 h 6777832"/>
              <a:gd name="connsiteX15" fmla="*/ 6858002 w 6858002"/>
              <a:gd name="connsiteY15" fmla="*/ 0 h 6777832"/>
              <a:gd name="connsiteX16" fmla="*/ 6858002 w 6858002"/>
              <a:gd name="connsiteY16" fmla="*/ 1570616 h 6777832"/>
              <a:gd name="connsiteX17" fmla="*/ 6858001 w 6858002"/>
              <a:gd name="connsiteY17" fmla="*/ 1570616 h 6777832"/>
              <a:gd name="connsiteX18" fmla="*/ 6858001 w 6858002"/>
              <a:gd name="connsiteY18" fmla="*/ 4666983 h 6777832"/>
              <a:gd name="connsiteX19" fmla="*/ 0 w 6858002"/>
              <a:gd name="connsiteY19" fmla="*/ 4666983 h 6777832"/>
              <a:gd name="connsiteX20" fmla="*/ 0 w 6858002"/>
              <a:gd name="connsiteY20" fmla="*/ 595217 h 6777832"/>
              <a:gd name="connsiteX21" fmla="*/ 1 w 6858002"/>
              <a:gd name="connsiteY21" fmla="*/ 595217 h 6777832"/>
              <a:gd name="connsiteX22" fmla="*/ 1 w 6858002"/>
              <a:gd name="connsiteY22" fmla="*/ 0 h 6777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6858002" h="6777832">
                <a:moveTo>
                  <a:pt x="6858001" y="4666984"/>
                </a:moveTo>
                <a:lnTo>
                  <a:pt x="3829243" y="6654602"/>
                </a:lnTo>
                <a:lnTo>
                  <a:pt x="3827370" y="6656146"/>
                </a:lnTo>
                <a:lnTo>
                  <a:pt x="3824584" y="6657658"/>
                </a:lnTo>
                <a:lnTo>
                  <a:pt x="3798694" y="6674649"/>
                </a:lnTo>
                <a:lnTo>
                  <a:pt x="3785012" y="6679138"/>
                </a:lnTo>
                <a:lnTo>
                  <a:pt x="3706340" y="6721839"/>
                </a:lnTo>
                <a:cubicBezTo>
                  <a:pt x="3621097" y="6757894"/>
                  <a:pt x="3527376" y="6777832"/>
                  <a:pt x="3428999" y="6777832"/>
                </a:cubicBezTo>
                <a:cubicBezTo>
                  <a:pt x="3330622" y="6777832"/>
                  <a:pt x="3236902" y="6757894"/>
                  <a:pt x="3151659" y="6721839"/>
                </a:cubicBezTo>
                <a:lnTo>
                  <a:pt x="3072997" y="6679143"/>
                </a:lnTo>
                <a:lnTo>
                  <a:pt x="3059299" y="6674649"/>
                </a:lnTo>
                <a:lnTo>
                  <a:pt x="3033384" y="6657642"/>
                </a:lnTo>
                <a:lnTo>
                  <a:pt x="3030628" y="6656146"/>
                </a:lnTo>
                <a:lnTo>
                  <a:pt x="3028776" y="6654618"/>
                </a:lnTo>
                <a:lnTo>
                  <a:pt x="1" y="4666984"/>
                </a:lnTo>
                <a:close/>
                <a:moveTo>
                  <a:pt x="6858002" y="0"/>
                </a:moveTo>
                <a:lnTo>
                  <a:pt x="6858002" y="1570616"/>
                </a:lnTo>
                <a:lnTo>
                  <a:pt x="6858001" y="1570616"/>
                </a:lnTo>
                <a:lnTo>
                  <a:pt x="6858001" y="4666983"/>
                </a:lnTo>
                <a:lnTo>
                  <a:pt x="0" y="4666983"/>
                </a:lnTo>
                <a:lnTo>
                  <a:pt x="0" y="595217"/>
                </a:lnTo>
                <a:lnTo>
                  <a:pt x="1" y="595217"/>
                </a:lnTo>
                <a:lnTo>
                  <a:pt x="1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="" xmlns:a14="http://schemas.microsoft.com/office/drawing/2010/main" xmlns:p14="http://schemas.microsoft.com/office/powerpoint/2010/main" xmlns:a16="http://schemas.microsoft.com/office/drawing/2014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FE3855-8899-45A7-99F3-E7FF2F0744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1514" y="947607"/>
            <a:ext cx="4389427" cy="4962786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CO" sz="4200"/>
              <a:t>El Juzgado Segundo Promiscuo Municipal de Málaga, ya cuenta con firma ELECTRÓNICA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EDD317-BF15-4AA9-8BF8-06720BF45A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77831" y="406400"/>
            <a:ext cx="5261769" cy="6265333"/>
          </a:xfrm>
          <a:effectLst/>
        </p:spPr>
        <p:txBody>
          <a:bodyPr anchor="ctr">
            <a:normAutofit fontScale="92500" lnSpcReduction="10000"/>
          </a:bodyPr>
          <a:lstStyle/>
          <a:p>
            <a:r>
              <a:rPr lang="es-CO" sz="2800" b="1" dirty="0"/>
              <a:t>¿La firma electrónica</a:t>
            </a:r>
          </a:p>
          <a:p>
            <a:r>
              <a:rPr lang="es-MX" sz="2800" b="1" dirty="0"/>
              <a:t>cumple las mismas funciones de </a:t>
            </a:r>
            <a:r>
              <a:rPr lang="es-CO" sz="2800" b="1" dirty="0"/>
              <a:t>la firma tradicional? </a:t>
            </a:r>
            <a:r>
              <a:rPr lang="es-CO" sz="6500" b="1" dirty="0"/>
              <a:t>SI</a:t>
            </a:r>
            <a:endParaRPr lang="es-CO" sz="2800" b="1" dirty="0"/>
          </a:p>
          <a:p>
            <a:r>
              <a:rPr lang="es-CO" sz="2800" dirty="0"/>
              <a:t>• Es el “equivalente</a:t>
            </a:r>
          </a:p>
          <a:p>
            <a:r>
              <a:rPr lang="es-CO" sz="2800" dirty="0"/>
              <a:t>funcional” de las firmas</a:t>
            </a:r>
          </a:p>
          <a:p>
            <a:r>
              <a:rPr lang="es-CO" sz="2800" dirty="0"/>
              <a:t>tradicionales.</a:t>
            </a:r>
          </a:p>
          <a:p>
            <a:r>
              <a:rPr lang="es-MX" sz="2800" dirty="0"/>
              <a:t>•Por eso tiene la misma</a:t>
            </a:r>
          </a:p>
          <a:p>
            <a:r>
              <a:rPr lang="es-CO" sz="2800" dirty="0"/>
              <a:t>eficacia jurídica de las</a:t>
            </a:r>
          </a:p>
          <a:p>
            <a:r>
              <a:rPr lang="es-CO" sz="2800" dirty="0"/>
              <a:t>formas tradicionales de</a:t>
            </a:r>
          </a:p>
          <a:p>
            <a:r>
              <a:rPr lang="es-MX" sz="2800" dirty="0"/>
              <a:t>firma (art. 7 ley 527 de</a:t>
            </a:r>
          </a:p>
          <a:p>
            <a:r>
              <a:rPr lang="es-CO" sz="2800" dirty="0"/>
              <a:t>1999).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4DE0243-35A0-48D4-A2DF-3415D9DA1C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7870" y="2096915"/>
            <a:ext cx="2707561" cy="2664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491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75146-E27E-4FA8-9BEF-0B5184A82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¿Qué es una firma electrónica?</a:t>
            </a:r>
            <a:endParaRPr lang="es-C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33104F-2648-49CE-9E37-F53B80D21B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188525"/>
          </a:xfrm>
        </p:spPr>
        <p:txBody>
          <a:bodyPr>
            <a:normAutofit/>
          </a:bodyPr>
          <a:lstStyle/>
          <a:p>
            <a:r>
              <a:rPr lang="es-MX" sz="3200" dirty="0"/>
              <a:t>Es un método adecuado y confiable que permite identificar al iniciador de un mensaje de datos y establecer que el contenido cuenta con su aprobación (art. 7 ley 527 de 1999).</a:t>
            </a:r>
          </a:p>
          <a:p>
            <a:r>
              <a:rPr lang="es-MX" sz="3200" b="1" dirty="0"/>
              <a:t>Ejemplos (art. 1 #3 decreto 2364 de </a:t>
            </a:r>
            <a:r>
              <a:rPr lang="es-CO" sz="3200" b="1" dirty="0"/>
              <a:t>2012): </a:t>
            </a:r>
            <a:r>
              <a:rPr lang="es-CO" sz="3200" dirty="0" err="1"/>
              <a:t>Códigos</a:t>
            </a:r>
            <a:r>
              <a:rPr lang="es-CO" sz="3200" dirty="0"/>
              <a:t>. </a:t>
            </a:r>
            <a:r>
              <a:rPr lang="es-CO" sz="3200" dirty="0" err="1"/>
              <a:t>Contraseñas</a:t>
            </a:r>
            <a:r>
              <a:rPr lang="es-CO" sz="3200" dirty="0"/>
              <a:t>. Datos </a:t>
            </a:r>
            <a:r>
              <a:rPr lang="es-CO" sz="3200" dirty="0" err="1"/>
              <a:t>biométricos</a:t>
            </a:r>
            <a:r>
              <a:rPr lang="es-CO" sz="3200" dirty="0"/>
              <a:t>. Claves </a:t>
            </a:r>
            <a:r>
              <a:rPr lang="es-CO" sz="3200" dirty="0" err="1"/>
              <a:t>criptográficas</a:t>
            </a:r>
            <a:r>
              <a:rPr lang="es-CO" sz="3200" dirty="0"/>
              <a:t> privadas</a:t>
            </a:r>
          </a:p>
        </p:txBody>
      </p:sp>
    </p:spTree>
    <p:extLst>
      <p:ext uri="{BB962C8B-B14F-4D97-AF65-F5344CB8AC3E}">
        <p14:creationId xmlns:p14="http://schemas.microsoft.com/office/powerpoint/2010/main" val="201322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D5BDE-88A4-4E01-B97B-B18831642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CO" sz="3100"/>
              <a:t>¿CÓMO VERIFICO QUE EL DOCUMENTO FIRMADO ELECTRÓNICAMENTE SEA VALIDO?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B8C30-57EF-4182-9D73-200A41979C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000" y="2791495"/>
            <a:ext cx="5277287" cy="3632200"/>
          </a:xfrm>
        </p:spPr>
        <p:txBody>
          <a:bodyPr>
            <a:normAutofit/>
          </a:bodyPr>
          <a:lstStyle/>
          <a:p>
            <a:pPr>
              <a:buAutoNum type="arabicPeriod"/>
            </a:pPr>
            <a:r>
              <a:rPr lang="es-CO" sz="2800" dirty="0"/>
              <a:t>Descargue el archivo en su computador.</a:t>
            </a:r>
          </a:p>
          <a:p>
            <a:pPr>
              <a:buAutoNum type="arabicPeriod"/>
            </a:pPr>
            <a:r>
              <a:rPr lang="es-CO" sz="2800" dirty="0"/>
              <a:t>Abra el archivo e identifique el código de verificación, ubicado al final del documento.</a:t>
            </a:r>
          </a:p>
          <a:p>
            <a:pPr>
              <a:buAutoNum type="arabicPeriod"/>
            </a:pPr>
            <a:endParaRPr lang="es-CO" sz="1600" dirty="0"/>
          </a:p>
          <a:p>
            <a:pPr>
              <a:buAutoNum type="arabicPeriod"/>
            </a:pPr>
            <a:endParaRPr lang="es-CO" sz="1600" dirty="0"/>
          </a:p>
          <a:p>
            <a:endParaRPr lang="es-CO" sz="1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93C935A-C4F5-4F5F-A20A-80258C9F1F9F}"/>
              </a:ext>
            </a:extLst>
          </p:cNvPr>
          <p:cNvPicPr/>
          <p:nvPr/>
        </p:nvPicPr>
        <p:blipFill rotWithShape="1">
          <a:blip r:embed="rId2"/>
          <a:srcRect l="8656" t="17509" r="11744" b="15778"/>
          <a:stretch/>
        </p:blipFill>
        <p:spPr bwMode="auto">
          <a:xfrm>
            <a:off x="6104715" y="2438400"/>
            <a:ext cx="5799418" cy="3285067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8D7A446-DBB8-46B7-907D-59A8C761DB46}"/>
              </a:ext>
            </a:extLst>
          </p:cNvPr>
          <p:cNvSpPr/>
          <p:nvPr/>
        </p:nvSpPr>
        <p:spPr>
          <a:xfrm>
            <a:off x="6400800" y="4453467"/>
            <a:ext cx="5277287" cy="728133"/>
          </a:xfrm>
          <a:prstGeom prst="rect">
            <a:avLst/>
          </a:prstGeom>
          <a:noFill/>
          <a:ln w="762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34413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2264E67-6F59-4D8D-8E5F-8245B0FEA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3" y="0"/>
            <a:ext cx="12187427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23">
            <a:extLst>
              <a:ext uri="{FF2B5EF4-FFF2-40B4-BE49-F238E27FC236}">
                <a16:creationId xmlns:a16="http://schemas.microsoft.com/office/drawing/2014/main" id="{158E1C6E-D299-4F5D-B15B-155EBF7F62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637005" cy="6858000"/>
          </a:xfrm>
          <a:custGeom>
            <a:avLst/>
            <a:gdLst>
              <a:gd name="connsiteX0" fmla="*/ 0 w 4637005"/>
              <a:gd name="connsiteY0" fmla="*/ 0 h 6858000"/>
              <a:gd name="connsiteX1" fmla="*/ 4637005 w 4637005"/>
              <a:gd name="connsiteY1" fmla="*/ 0 h 6858000"/>
              <a:gd name="connsiteX2" fmla="*/ 4637005 w 4637005"/>
              <a:gd name="connsiteY2" fmla="*/ 1900238 h 6858000"/>
              <a:gd name="connsiteX3" fmla="*/ 4266589 w 4637005"/>
              <a:gd name="connsiteY3" fmla="*/ 2178050 h 6858000"/>
              <a:gd name="connsiteX4" fmla="*/ 4262355 w 4637005"/>
              <a:gd name="connsiteY4" fmla="*/ 2184400 h 6858000"/>
              <a:gd name="connsiteX5" fmla="*/ 4256005 w 4637005"/>
              <a:gd name="connsiteY5" fmla="*/ 2193925 h 6858000"/>
              <a:gd name="connsiteX6" fmla="*/ 4249655 w 4637005"/>
              <a:gd name="connsiteY6" fmla="*/ 2201863 h 6858000"/>
              <a:gd name="connsiteX7" fmla="*/ 4249655 w 4637005"/>
              <a:gd name="connsiteY7" fmla="*/ 2211388 h 6858000"/>
              <a:gd name="connsiteX8" fmla="*/ 4249655 w 4637005"/>
              <a:gd name="connsiteY8" fmla="*/ 2220913 h 6858000"/>
              <a:gd name="connsiteX9" fmla="*/ 4256005 w 4637005"/>
              <a:gd name="connsiteY9" fmla="*/ 2228850 h 6858000"/>
              <a:gd name="connsiteX10" fmla="*/ 4262355 w 4637005"/>
              <a:gd name="connsiteY10" fmla="*/ 2238375 h 6858000"/>
              <a:gd name="connsiteX11" fmla="*/ 4266589 w 4637005"/>
              <a:gd name="connsiteY11" fmla="*/ 2244725 h 6858000"/>
              <a:gd name="connsiteX12" fmla="*/ 4637005 w 4637005"/>
              <a:gd name="connsiteY12" fmla="*/ 2522538 h 6858000"/>
              <a:gd name="connsiteX13" fmla="*/ 4637005 w 4637005"/>
              <a:gd name="connsiteY13" fmla="*/ 6858000 h 6858000"/>
              <a:gd name="connsiteX14" fmla="*/ 0 w 4637005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37005" h="6858000">
                <a:moveTo>
                  <a:pt x="0" y="0"/>
                </a:moveTo>
                <a:lnTo>
                  <a:pt x="4637005" y="0"/>
                </a:lnTo>
                <a:lnTo>
                  <a:pt x="4637005" y="1900238"/>
                </a:lnTo>
                <a:lnTo>
                  <a:pt x="4266589" y="2178050"/>
                </a:lnTo>
                <a:lnTo>
                  <a:pt x="4262355" y="2184400"/>
                </a:lnTo>
                <a:lnTo>
                  <a:pt x="4256005" y="2193925"/>
                </a:lnTo>
                <a:lnTo>
                  <a:pt x="4249655" y="2201863"/>
                </a:lnTo>
                <a:lnTo>
                  <a:pt x="4249655" y="2211388"/>
                </a:lnTo>
                <a:lnTo>
                  <a:pt x="4249655" y="2220913"/>
                </a:lnTo>
                <a:lnTo>
                  <a:pt x="4256005" y="2228850"/>
                </a:lnTo>
                <a:lnTo>
                  <a:pt x="4262355" y="2238375"/>
                </a:lnTo>
                <a:lnTo>
                  <a:pt x="4266589" y="2244725"/>
                </a:lnTo>
                <a:lnTo>
                  <a:pt x="4637005" y="2522538"/>
                </a:lnTo>
                <a:lnTo>
                  <a:pt x="4637005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212121"/>
          </a:solidFill>
          <a:ln>
            <a:noFill/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CA7DB6-83B4-49A9-8C62-BAD47DA80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389" y="152400"/>
            <a:ext cx="4080934" cy="6434667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 startAt="3"/>
            </a:pPr>
            <a:r>
              <a:rPr lang="es-CO" sz="2800" dirty="0">
                <a:solidFill>
                  <a:srgbClr val="FFFFFF"/>
                </a:solidFill>
              </a:rPr>
              <a:t>Valida la firma del documento en la página web</a:t>
            </a:r>
          </a:p>
          <a:p>
            <a:pPr>
              <a:buFont typeface="+mj-lt"/>
              <a:buAutoNum type="arabicPeriod" startAt="3"/>
            </a:pPr>
            <a:r>
              <a:rPr lang="es-CO" sz="2800" dirty="0">
                <a:solidFill>
                  <a:srgbClr val="FFFFFF"/>
                </a:solidFill>
              </a:rPr>
              <a:t>Adjunte el archivo, copie y pegue el código de verificación sin espacios</a:t>
            </a:r>
          </a:p>
          <a:p>
            <a:pPr>
              <a:buFont typeface="+mj-lt"/>
              <a:buAutoNum type="arabicPeriod" startAt="3"/>
            </a:pPr>
            <a:r>
              <a:rPr lang="es-CO" sz="2800" dirty="0">
                <a:solidFill>
                  <a:schemeClr val="bg1"/>
                </a:solidFill>
              </a:rPr>
              <a:t>Presione el botón validar. Se le indicará si es válido o inválido.</a:t>
            </a:r>
          </a:p>
          <a:p>
            <a:pPr>
              <a:buFont typeface="+mj-lt"/>
              <a:buAutoNum type="arabicPeriod" startAt="3"/>
            </a:pPr>
            <a:r>
              <a:rPr lang="es-CO" sz="2800" dirty="0">
                <a:solidFill>
                  <a:schemeClr val="bg1"/>
                </a:solidFill>
              </a:rPr>
              <a:t>Si le indica inválido infórmenos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1EA6863-D59C-4A53-A406-BDBE10271984}"/>
              </a:ext>
            </a:extLst>
          </p:cNvPr>
          <p:cNvPicPr/>
          <p:nvPr/>
        </p:nvPicPr>
        <p:blipFill rotWithShape="1">
          <a:blip r:embed="rId2"/>
          <a:srcRect t="4447" r="19305" b="22431"/>
          <a:stretch/>
        </p:blipFill>
        <p:spPr bwMode="auto">
          <a:xfrm>
            <a:off x="4852565" y="1625150"/>
            <a:ext cx="7119302" cy="4216645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7AE6121-0F2C-43FF-AF0E-A480C535549F}"/>
              </a:ext>
            </a:extLst>
          </p:cNvPr>
          <p:cNvSpPr txBox="1"/>
          <p:nvPr/>
        </p:nvSpPr>
        <p:spPr>
          <a:xfrm>
            <a:off x="4852565" y="270933"/>
            <a:ext cx="7295935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https://procesojudicial.ramajudicial.gov.co/FirmaElectronica/</a:t>
            </a:r>
            <a:r>
              <a:rPr lang="es-CO" sz="3200" dirty="0"/>
              <a:t> </a:t>
            </a:r>
          </a:p>
          <a:p>
            <a:endParaRPr lang="es-CO" dirty="0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090D775C-87CC-44BD-AD4B-C0388CA5E48B}"/>
              </a:ext>
            </a:extLst>
          </p:cNvPr>
          <p:cNvSpPr/>
          <p:nvPr/>
        </p:nvSpPr>
        <p:spPr>
          <a:xfrm>
            <a:off x="4148667" y="457200"/>
            <a:ext cx="459045" cy="423333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8354649-F78E-40FF-BD21-6B401BCB41C0}"/>
              </a:ext>
            </a:extLst>
          </p:cNvPr>
          <p:cNvSpPr txBox="1"/>
          <p:nvPr/>
        </p:nvSpPr>
        <p:spPr>
          <a:xfrm>
            <a:off x="9057968" y="2610035"/>
            <a:ext cx="30239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Clic aquí para adjuntar</a:t>
            </a:r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8D797354-1862-434E-A94F-DF9D91819CC0}"/>
              </a:ext>
            </a:extLst>
          </p:cNvPr>
          <p:cNvSpPr/>
          <p:nvPr/>
        </p:nvSpPr>
        <p:spPr>
          <a:xfrm>
            <a:off x="9398001" y="2979367"/>
            <a:ext cx="254000" cy="185367"/>
          </a:xfrm>
          <a:prstGeom prst="downArrow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B2282F7-C0D6-42C1-AB71-333BB1F542B2}"/>
              </a:ext>
            </a:extLst>
          </p:cNvPr>
          <p:cNvPicPr/>
          <p:nvPr/>
        </p:nvPicPr>
        <p:blipFill rotWithShape="1">
          <a:blip r:embed="rId4"/>
          <a:srcRect l="8995" t="59770" r="11405" b="26646"/>
          <a:stretch/>
        </p:blipFill>
        <p:spPr bwMode="auto">
          <a:xfrm>
            <a:off x="5585449" y="6316669"/>
            <a:ext cx="6464905" cy="543322"/>
          </a:xfrm>
          <a:prstGeom prst="rect">
            <a:avLst/>
          </a:prstGeom>
          <a:ln>
            <a:solidFill>
              <a:schemeClr val="tx2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2DA4BCA-B624-40C2-9E9F-D7BB79BDA13A}"/>
              </a:ext>
            </a:extLst>
          </p:cNvPr>
          <p:cNvSpPr txBox="1"/>
          <p:nvPr/>
        </p:nvSpPr>
        <p:spPr>
          <a:xfrm>
            <a:off x="9177867" y="5418668"/>
            <a:ext cx="2904066" cy="663264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Recuerde, el que estaba en el PDF</a:t>
            </a:r>
          </a:p>
        </p:txBody>
      </p: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5AEB633F-142C-4545-972C-6CEA67E2FE44}"/>
              </a:ext>
            </a:extLst>
          </p:cNvPr>
          <p:cNvCxnSpPr>
            <a:cxnSpLocks/>
            <a:stCxn id="11" idx="2"/>
            <a:endCxn id="13" idx="0"/>
          </p:cNvCxnSpPr>
          <p:nvPr/>
        </p:nvCxnSpPr>
        <p:spPr>
          <a:xfrm rot="5400000">
            <a:off x="9606533" y="5293301"/>
            <a:ext cx="234737" cy="1811998"/>
          </a:xfrm>
          <a:prstGeom prst="bentConnector3">
            <a:avLst>
              <a:gd name="adj1" fmla="val 50000"/>
            </a:avLst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Arrow: Down 19">
            <a:extLst>
              <a:ext uri="{FF2B5EF4-FFF2-40B4-BE49-F238E27FC236}">
                <a16:creationId xmlns:a16="http://schemas.microsoft.com/office/drawing/2014/main" id="{0B91B539-AAAA-4E53-92A0-E7BAEEB3C735}"/>
              </a:ext>
            </a:extLst>
          </p:cNvPr>
          <p:cNvSpPr/>
          <p:nvPr/>
        </p:nvSpPr>
        <p:spPr>
          <a:xfrm rot="10800000">
            <a:off x="10414000" y="5198984"/>
            <a:ext cx="338667" cy="218184"/>
          </a:xfrm>
          <a:prstGeom prst="downArrow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cxnSp>
        <p:nvCxnSpPr>
          <p:cNvPr id="22" name="Connector: Elbow 21">
            <a:extLst>
              <a:ext uri="{FF2B5EF4-FFF2-40B4-BE49-F238E27FC236}">
                <a16:creationId xmlns:a16="http://schemas.microsoft.com/office/drawing/2014/main" id="{6C9DD09D-7A8E-49A6-8B79-3B49EFBD7174}"/>
              </a:ext>
            </a:extLst>
          </p:cNvPr>
          <p:cNvCxnSpPr>
            <a:cxnSpLocks/>
          </p:cNvCxnSpPr>
          <p:nvPr/>
        </p:nvCxnSpPr>
        <p:spPr>
          <a:xfrm>
            <a:off x="4072467" y="4097867"/>
            <a:ext cx="2904066" cy="1537487"/>
          </a:xfrm>
          <a:prstGeom prst="bentConnector3">
            <a:avLst/>
          </a:prstGeom>
          <a:ln w="762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16C14269-A484-46CA-9889-C8337742D6DA}"/>
              </a:ext>
            </a:extLst>
          </p:cNvPr>
          <p:cNvSpPr txBox="1"/>
          <p:nvPr/>
        </p:nvSpPr>
        <p:spPr>
          <a:xfrm>
            <a:off x="141646" y="6519353"/>
            <a:ext cx="46031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>
                <a:solidFill>
                  <a:schemeClr val="bg1"/>
                </a:solidFill>
              </a:rPr>
              <a:t>j02prmpalmalaga@cendoj.ramajudicial.gov.co</a:t>
            </a:r>
          </a:p>
        </p:txBody>
      </p:sp>
    </p:spTree>
    <p:extLst>
      <p:ext uri="{BB962C8B-B14F-4D97-AF65-F5344CB8AC3E}">
        <p14:creationId xmlns:p14="http://schemas.microsoft.com/office/powerpoint/2010/main" val="9741483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E1507E8A15F50648A38C3E265D103318" ma:contentTypeVersion="15" ma:contentTypeDescription="Crear nuevo documento." ma:contentTypeScope="" ma:versionID="debfbc82e310a9d8d12d8f35fe635a7f">
  <xsd:schema xmlns:xsd="http://www.w3.org/2001/XMLSchema" xmlns:xs="http://www.w3.org/2001/XMLSchema" xmlns:p="http://schemas.microsoft.com/office/2006/metadata/properties" xmlns:ns1="http://schemas.microsoft.com/sharepoint/v3" xmlns:ns3="69af3e93-11d0-4c2a-a9a8-926f52593b08" xmlns:ns4="f1893141-bb4c-4fe4-8341-3f8c175f3209" targetNamespace="http://schemas.microsoft.com/office/2006/metadata/properties" ma:root="true" ma:fieldsID="3a426595eb1f266988b7d66e609c4986" ns1:_="" ns3:_="" ns4:_="">
    <xsd:import namespace="http://schemas.microsoft.com/sharepoint/v3"/>
    <xsd:import namespace="69af3e93-11d0-4c2a-a9a8-926f52593b08"/>
    <xsd:import namespace="f1893141-bb4c-4fe4-8341-3f8c175f32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Propiedades de la Directiva de cumplimiento unificado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Acción de IU de la Directiva de cumplimiento unificad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af3e93-11d0-4c2a-a9a8-926f52593b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893141-bb4c-4fe4-8341-3f8c175f320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4F47D20-15DB-44E5-B29E-C48FB34401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9af3e93-11d0-4c2a-a9a8-926f52593b08"/>
    <ds:schemaRef ds:uri="f1893141-bb4c-4fe4-8341-3f8c175f32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0E18AD7-F55A-45F2-B83E-A515BF4A29C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19C6A58-B3CC-4387-9D1E-AB90A1CC939C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f1893141-bb4c-4fe4-8341-3f8c175f3209"/>
    <ds:schemaRef ds:uri="69af3e93-11d0-4c2a-a9a8-926f52593b08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233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Century Gothic</vt:lpstr>
      <vt:lpstr>Wingdings 2</vt:lpstr>
      <vt:lpstr>Quotable</vt:lpstr>
      <vt:lpstr>El Juzgado Segundo Promiscuo Municipal de Málaga, ya cuenta con firma ELECTRÓNICA </vt:lpstr>
      <vt:lpstr>¿Qué es una firma electrónica?</vt:lpstr>
      <vt:lpstr>¿CÓMO VERIFICO QUE EL DOCUMENTO FIRMADO ELECTRÓNICAMENTE SEA VALIDO?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Juzgado Segundo Promiscuo Municipal de Málaga, ya cuenta con firma ELECTRÓNICA</dc:title>
  <dc:creator>Juzgado 02 Promiscuo Municipal - Santander - Malaga</dc:creator>
  <cp:lastModifiedBy>Juzgado 02 Promiscuo Municipal - Santander - Malaga</cp:lastModifiedBy>
  <cp:revision>2</cp:revision>
  <dcterms:created xsi:type="dcterms:W3CDTF">2020-06-23T16:33:48Z</dcterms:created>
  <dcterms:modified xsi:type="dcterms:W3CDTF">2020-06-23T16:44:28Z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0x010100E1507E8A15F50648A38C3E265D103318</vt:lpwstr>
  </property>
</Properties>
</file>