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0"/>
  </p:notesMasterIdLst>
  <p:sldIdLst>
    <p:sldId id="311" r:id="rId6"/>
    <p:sldId id="280" r:id="rId7"/>
    <p:sldId id="313"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272" r:id="rId3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16" y="6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9D4A9-058F-40FE-BEA5-A064798A3BEE}" type="datetimeFigureOut">
              <a:rPr lang="es-CO" smtClean="0"/>
              <a:t>06/03/2015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B1683-3E37-452C-B888-7E4BE8828503}" type="slidenum">
              <a:rPr lang="es-CO" smtClean="0"/>
              <a:t>‹Nº›</a:t>
            </a:fld>
            <a:endParaRPr lang="es-CO"/>
          </a:p>
        </p:txBody>
      </p:sp>
    </p:spTree>
    <p:extLst>
      <p:ext uri="{BB962C8B-B14F-4D97-AF65-F5344CB8AC3E}">
        <p14:creationId xmlns:p14="http://schemas.microsoft.com/office/powerpoint/2010/main" val="416553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A05B1683-3E37-452C-B888-7E4BE8828503}" type="slidenum">
              <a:rPr lang="es-CO" smtClean="0"/>
              <a:t>1</a:t>
            </a:fld>
            <a:endParaRPr lang="es-CO"/>
          </a:p>
        </p:txBody>
      </p:sp>
    </p:spTree>
    <p:extLst>
      <p:ext uri="{BB962C8B-B14F-4D97-AF65-F5344CB8AC3E}">
        <p14:creationId xmlns:p14="http://schemas.microsoft.com/office/powerpoint/2010/main" val="304611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10</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401637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11</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06965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12</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94183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13</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55221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14</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91227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15</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50563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16</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56514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17</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5473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18</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79414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19</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01837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50444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20</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08112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21</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68517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22</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7232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23</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31884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24</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algn="ctr" eaLnBrk="1" hangingPunct="1"/>
            <a:endParaRPr lang="es-ES" dirty="0" smtClean="0"/>
          </a:p>
        </p:txBody>
      </p:sp>
    </p:spTree>
    <p:extLst>
      <p:ext uri="{BB962C8B-B14F-4D97-AF65-F5344CB8AC3E}">
        <p14:creationId xmlns:p14="http://schemas.microsoft.com/office/powerpoint/2010/main" val="69885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25</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4175914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26</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365161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27</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54872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28</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957869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29</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63856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090477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30</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543902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31</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588082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32</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51643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33</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09047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4</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285669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5</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406624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6</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980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7</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44531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8</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360557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0443" y="9427470"/>
            <a:ext cx="2945659" cy="497547"/>
          </a:xfrm>
          <a:prstGeom prst="rect">
            <a:avLst/>
          </a:prstGeom>
          <a:noFill/>
          <a:ln w="9525">
            <a:noFill/>
            <a:miter lim="800000"/>
            <a:headEnd/>
            <a:tailEnd/>
          </a:ln>
        </p:spPr>
        <p:txBody>
          <a:bodyPr anchor="b"/>
          <a:lstStyle/>
          <a:p>
            <a:pPr algn="r"/>
            <a:fld id="{E447F4D4-EEE6-48D8-91A7-4F816FE39D59}" type="slidenum">
              <a:rPr lang="es-ES" sz="1200" u="none">
                <a:solidFill>
                  <a:schemeClr val="tx1"/>
                </a:solidFill>
                <a:latin typeface="Arial Unicode MS" pitchFamily="34" charset="-128"/>
              </a:rPr>
              <a:pPr algn="r"/>
              <a:t>9</a:t>
            </a:fld>
            <a:endParaRPr lang="es-ES" sz="1200" u="none" dirty="0">
              <a:solidFill>
                <a:schemeClr val="tx1"/>
              </a:solidFill>
              <a:latin typeface="Arial Unicode MS"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79768" y="4712925"/>
            <a:ext cx="5438140" cy="4469823"/>
          </a:xfrm>
          <a:noFill/>
          <a:ln/>
        </p:spPr>
        <p:txBody>
          <a:bodyPr/>
          <a:lstStyle/>
          <a:p>
            <a:pPr eaLnBrk="1" hangingPunct="1"/>
            <a:endParaRPr lang="es-ES" dirty="0" smtClean="0"/>
          </a:p>
        </p:txBody>
      </p:sp>
    </p:spTree>
    <p:extLst>
      <p:ext uri="{BB962C8B-B14F-4D97-AF65-F5344CB8AC3E}">
        <p14:creationId xmlns:p14="http://schemas.microsoft.com/office/powerpoint/2010/main" val="189383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C7A87-4AF2-47EA-9F2F-CD4FFAEABA09}"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93058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D047-EB64-4E85-9145-53CABCA19910}"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80686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268413"/>
            <a:ext cx="2057400" cy="485775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268413"/>
            <a:ext cx="6019800" cy="4857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404A62-0B9E-42FF-9584-0936113F938A}"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83539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1268413"/>
            <a:ext cx="8229600" cy="4857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97164A-6424-4366-A829-54C1C2E1B5EA}"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676816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302126"/>
            <a:ext cx="5839558" cy="2555875"/>
          </a:xfrm>
          <a:prstGeom prst="rect">
            <a:avLst/>
          </a:prstGeom>
          <a:solidFill>
            <a:srgbClr val="9AAE0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373" tIns="42185" rIns="84373" bIns="42185" anchor="ctr"/>
          <a:lstStyle/>
          <a:p>
            <a:pPr algn="ctr" eaLnBrk="0" fontAlgn="base" hangingPunct="0">
              <a:spcBef>
                <a:spcPct val="50000"/>
              </a:spcBef>
              <a:spcAft>
                <a:spcPct val="0"/>
              </a:spcAft>
            </a:pPr>
            <a:endParaRPr lang="es-ES_tradnl" sz="2308">
              <a:solidFill>
                <a:srgbClr val="B9D405"/>
              </a:solidFill>
            </a:endParaRPr>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905" y="41276"/>
            <a:ext cx="3694234" cy="25320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27835" y="4302125"/>
            <a:ext cx="3316165" cy="2560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Rectangle 3"/>
          <p:cNvSpPr>
            <a:spLocks noGrp="1" noChangeArrowheads="1"/>
          </p:cNvSpPr>
          <p:nvPr>
            <p:ph type="ctrTitle"/>
          </p:nvPr>
        </p:nvSpPr>
        <p:spPr>
          <a:xfrm>
            <a:off x="492369" y="3752169"/>
            <a:ext cx="8137281" cy="470581"/>
          </a:xfrm>
        </p:spPr>
        <p:txBody>
          <a:bodyPr anchor="b">
            <a:spAutoFit/>
          </a:bodyPr>
          <a:lstStyle>
            <a:lvl1pPr defTabSz="845549" eaLnBrk="0" hangingPunct="0">
              <a:spcBef>
                <a:spcPct val="50000"/>
              </a:spcBef>
              <a:defRPr b="0">
                <a:solidFill>
                  <a:srgbClr val="9AAE04"/>
                </a:solidFill>
              </a:defRPr>
            </a:lvl1pPr>
          </a:lstStyle>
          <a:p>
            <a:pPr lvl="0"/>
            <a:r>
              <a:rPr lang="es-ES_tradnl" noProof="0" smtClean="0"/>
              <a:t>título principal de la presentación</a:t>
            </a:r>
          </a:p>
        </p:txBody>
      </p:sp>
      <p:sp>
        <p:nvSpPr>
          <p:cNvPr id="62470" name="Rectangle 6"/>
          <p:cNvSpPr>
            <a:spLocks noGrp="1" noChangeAspect="1" noChangeArrowheads="1"/>
          </p:cNvSpPr>
          <p:nvPr>
            <p:ph type="subTitle" idx="1"/>
          </p:nvPr>
        </p:nvSpPr>
        <p:spPr>
          <a:xfrm>
            <a:off x="492370" y="4633914"/>
            <a:ext cx="4810858" cy="385301"/>
          </a:xfrm>
          <a:extLst>
            <a:ext uri="{909E8E84-426E-40DD-AFC4-6F175D3DCCD1}">
              <a14:hiddenFill xmlns:a14="http://schemas.microsoft.com/office/drawing/2010/main">
                <a:solidFill>
                  <a:srgbClr val="CCCC3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38" tIns="36038" rIns="36038" bIns="36038">
            <a:spAutoFit/>
          </a:bodyPr>
          <a:lstStyle>
            <a:lvl1pPr eaLnBrk="0" hangingPunct="0">
              <a:lnSpc>
                <a:spcPct val="100000"/>
              </a:lnSpc>
              <a:defRPr b="1">
                <a:solidFill>
                  <a:srgbClr val="FFFFFF"/>
                </a:solidFill>
              </a:defRPr>
            </a:lvl1pPr>
          </a:lstStyle>
          <a:p>
            <a:pPr lvl="0"/>
            <a:r>
              <a:rPr lang="es-ES_tradnl" noProof="0" smtClean="0"/>
              <a:t>subtítulo de la presentación</a:t>
            </a:r>
          </a:p>
        </p:txBody>
      </p:sp>
    </p:spTree>
    <p:extLst>
      <p:ext uri="{BB962C8B-B14F-4D97-AF65-F5344CB8AC3E}">
        <p14:creationId xmlns:p14="http://schemas.microsoft.com/office/powerpoint/2010/main" val="162725650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6783216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5" y="4406901"/>
            <a:ext cx="7772400" cy="1362075"/>
          </a:xfrm>
        </p:spPr>
        <p:txBody>
          <a:bodyPr/>
          <a:lstStyle>
            <a:lvl1pPr algn="l">
              <a:defRPr sz="3692"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s-ES" smtClean="0"/>
              <a:t>Haga clic para modificar el estilo de texto del patrón</a:t>
            </a:r>
          </a:p>
        </p:txBody>
      </p:sp>
    </p:spTree>
    <p:extLst>
      <p:ext uri="{BB962C8B-B14F-4D97-AF65-F5344CB8AC3E}">
        <p14:creationId xmlns:p14="http://schemas.microsoft.com/office/powerpoint/2010/main" val="80747070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25601"/>
            <a:ext cx="4044462" cy="4906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2338" y="1625601"/>
            <a:ext cx="4044462" cy="4906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9738293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4750346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767502434"/>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64552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79F1C2-67C0-48C7-A7F2-BC69CB33A5D3}"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48676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35" cy="1162050"/>
          </a:xfrm>
        </p:spPr>
        <p:txBody>
          <a:bodyPr anchor="b"/>
          <a:lstStyle>
            <a:lvl1pPr algn="l">
              <a:defRPr sz="1846"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s-ES" smtClean="0"/>
              <a:t>Haga clic para modificar el estilo de texto del patrón</a:t>
            </a:r>
          </a:p>
        </p:txBody>
      </p:sp>
    </p:spTree>
    <p:extLst>
      <p:ext uri="{BB962C8B-B14F-4D97-AF65-F5344CB8AC3E}">
        <p14:creationId xmlns:p14="http://schemas.microsoft.com/office/powerpoint/2010/main" val="343690274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66" y="4800600"/>
            <a:ext cx="5486400" cy="566738"/>
          </a:xfrm>
        </p:spPr>
        <p:txBody>
          <a:bodyPr anchor="b"/>
          <a:lstStyle>
            <a:lvl1pPr algn="l">
              <a:defRPr sz="1846"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s-ES" noProof="0" smtClean="0"/>
          </a:p>
        </p:txBody>
      </p:sp>
      <p:sp>
        <p:nvSpPr>
          <p:cNvPr id="4" name="3 Marcador de texto"/>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s-ES" smtClean="0"/>
              <a:t>Haga clic para modificar el estilo de texto del patrón</a:t>
            </a:r>
          </a:p>
        </p:txBody>
      </p:sp>
    </p:spTree>
    <p:extLst>
      <p:ext uri="{BB962C8B-B14F-4D97-AF65-F5344CB8AC3E}">
        <p14:creationId xmlns:p14="http://schemas.microsoft.com/office/powerpoint/2010/main" val="169308311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3692922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09575"/>
            <a:ext cx="2057400" cy="61229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09575"/>
            <a:ext cx="6031523" cy="61229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8970724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DB6DAD-ABF9-4C5C-A9CA-0BE3713CD80F}"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58034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24923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24923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CAFC15-D0F2-4ECF-858D-86388BC0FB2D}"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201463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9F50F2-0BA0-4614-BE2C-E22B123944E6}"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400259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F736D6-CAA1-4151-B0C3-02EE80D1B062}"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32371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1333F6-985D-48E3-B5E5-BC0EC3A17BB5}"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66312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9FED2E-56A9-4E8C-9082-C46FEE6B2146}"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158460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C9EE13-4C94-4D03-890F-5C29DAAB516B}" type="slidenum">
              <a:rPr lang="es-ES_tradnl">
                <a:solidFill>
                  <a:srgbClr val="000000"/>
                </a:solidFill>
              </a:rPr>
              <a:pPr>
                <a:defRPr/>
              </a:pPr>
              <a:t>‹Nº›</a:t>
            </a:fld>
            <a:endParaRPr lang="es-ES_tradnl" dirty="0">
              <a:solidFill>
                <a:srgbClr val="000000"/>
              </a:solidFill>
            </a:endParaRPr>
          </a:p>
        </p:txBody>
      </p:sp>
    </p:spTree>
    <p:extLst>
      <p:ext uri="{BB962C8B-B14F-4D97-AF65-F5344CB8AC3E}">
        <p14:creationId xmlns:p14="http://schemas.microsoft.com/office/powerpoint/2010/main" val="34036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684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O" smtClean="0"/>
              <a:t>Haga clic para cambiar el estilo de título	</a:t>
            </a:r>
          </a:p>
        </p:txBody>
      </p:sp>
      <p:sp>
        <p:nvSpPr>
          <p:cNvPr id="1027" name="Rectangle 3"/>
          <p:cNvSpPr>
            <a:spLocks noGrp="1" noChangeArrowheads="1"/>
          </p:cNvSpPr>
          <p:nvPr>
            <p:ph type="body" idx="1"/>
          </p:nvPr>
        </p:nvSpPr>
        <p:spPr bwMode="auto">
          <a:xfrm>
            <a:off x="457200" y="2492375"/>
            <a:ext cx="822960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O" smtClean="0"/>
              <a:t>Haga clic para modificar el estilo de texto del patrón</a:t>
            </a:r>
          </a:p>
          <a:p>
            <a:pPr lvl="1"/>
            <a:r>
              <a:rPr lang="es-ES_tradnl" altLang="es-CO" smtClean="0"/>
              <a:t>Segundo nivel</a:t>
            </a:r>
          </a:p>
          <a:p>
            <a:pPr lvl="2"/>
            <a:r>
              <a:rPr lang="es-ES_tradnl" altLang="es-CO" smtClean="0"/>
              <a:t>Tercer nivel</a:t>
            </a:r>
          </a:p>
          <a:p>
            <a:pPr lvl="3"/>
            <a:r>
              <a:rPr lang="es-ES_tradnl" altLang="es-CO" smtClean="0"/>
              <a:t>Cuarto nivel</a:t>
            </a:r>
          </a:p>
          <a:p>
            <a:pPr lvl="4"/>
            <a:r>
              <a:rPr lang="es-ES_tradnl" altLang="es-CO"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_tradnl">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_tradnl">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8F7C2AF-A766-4543-B4AB-B0335D8B0376}" type="slidenum">
              <a:rPr lang="es-ES_tradnl">
                <a:solidFill>
                  <a:srgbClr val="000000"/>
                </a:solidFill>
                <a:latin typeface="Arial" charset="0"/>
              </a:rPr>
              <a:pPr fontAlgn="base">
                <a:spcBef>
                  <a:spcPct val="0"/>
                </a:spcBef>
                <a:spcAft>
                  <a:spcPct val="0"/>
                </a:spcAft>
                <a:defRPr/>
              </a:pPr>
              <a:t>‹Nº›</a:t>
            </a:fld>
            <a:endParaRPr lang="es-ES_tradnl" dirty="0">
              <a:solidFill>
                <a:srgbClr val="000000"/>
              </a:solidFill>
              <a:latin typeface="Arial" charset="0"/>
            </a:endParaRPr>
          </a:p>
        </p:txBody>
      </p:sp>
      <p:grpSp>
        <p:nvGrpSpPr>
          <p:cNvPr id="1031" name="Group 7"/>
          <p:cNvGrpSpPr>
            <a:grpSpLocks/>
          </p:cNvGrpSpPr>
          <p:nvPr userDrawn="1"/>
        </p:nvGrpSpPr>
        <p:grpSpPr bwMode="auto">
          <a:xfrm>
            <a:off x="0" y="0"/>
            <a:ext cx="9144000" cy="1196975"/>
            <a:chOff x="0" y="0"/>
            <a:chExt cx="5760" cy="852"/>
          </a:xfrm>
        </p:grpSpPr>
        <p:pic>
          <p:nvPicPr>
            <p:cNvPr id="1037"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0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8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9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7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2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2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4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2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3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2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2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0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9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3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0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8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9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3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8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3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7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3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6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8" name="Picture 3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4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5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3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1" name="Picture 4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2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2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Picture 4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4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0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4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8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4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9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6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4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7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 name="Picture 5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5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0" name="Picture 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4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 name="Picture 5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3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2" name="Picture 5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3" name="Picture 5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1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4" name="Picture 5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0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9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 name="Picture 5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9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Picture 5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7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5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9" name="Picture 6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3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0" name="Picture 6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1" name="Picture 6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2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 name="Picture 6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0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6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9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 name="Picture 6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 name="Picture 6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 name="Picture 6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 name="Picture 6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4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 name="Picture 7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5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11 Imagen" descr="logo.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2800" y="188913"/>
            <a:ext cx="6429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72"/>
          <p:cNvGrpSpPr>
            <a:grpSpLocks/>
          </p:cNvGrpSpPr>
          <p:nvPr userDrawn="1"/>
        </p:nvGrpSpPr>
        <p:grpSpPr bwMode="auto">
          <a:xfrm>
            <a:off x="2411413" y="333375"/>
            <a:ext cx="6380162" cy="730250"/>
            <a:chOff x="1519" y="309"/>
            <a:chExt cx="4019" cy="460"/>
          </a:xfrm>
        </p:grpSpPr>
        <p:pic>
          <p:nvPicPr>
            <p:cNvPr id="1034" name="Picture 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19" y="546"/>
              <a:ext cx="20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48" y="554"/>
              <a:ext cx="3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25 CuadroTexto"/>
            <p:cNvSpPr txBox="1">
              <a:spLocks noChangeArrowheads="1"/>
            </p:cNvSpPr>
            <p:nvPr/>
          </p:nvSpPr>
          <p:spPr bwMode="auto">
            <a:xfrm>
              <a:off x="3533" y="309"/>
              <a:ext cx="1704" cy="460"/>
            </a:xfrm>
            <a:prstGeom prst="rect">
              <a:avLst/>
            </a:prstGeom>
            <a:noFill/>
            <a:ln w="9525">
              <a:no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defRPr/>
              </a:pPr>
              <a:r>
                <a:rPr lang="es-CO" sz="1400" b="1" i="1" dirty="0" smtClean="0">
                  <a:solidFill>
                    <a:srgbClr val="FFFF00"/>
                  </a:solidFill>
                  <a:effectLst>
                    <a:outerShdw blurRad="38100" dist="38100" dir="2700000" algn="tl">
                      <a:srgbClr val="C0C0C0"/>
                    </a:outerShdw>
                  </a:effectLst>
                  <a:latin typeface="Times New Roman" pitchFamily="18" charset="0"/>
                </a:rPr>
                <a:t>Consejo Superior de la Judicatura</a:t>
              </a:r>
            </a:p>
            <a:p>
              <a:pPr algn="ctr" fontAlgn="base">
                <a:spcBef>
                  <a:spcPct val="0"/>
                </a:spcBef>
                <a:spcAft>
                  <a:spcPct val="0"/>
                </a:spcAft>
                <a:defRPr/>
              </a:pPr>
              <a:r>
                <a:rPr lang="es-CO" sz="1400" b="1" i="1" dirty="0" smtClean="0">
                  <a:solidFill>
                    <a:srgbClr val="FFFF00"/>
                  </a:solidFill>
                  <a:effectLst>
                    <a:outerShdw blurRad="38100" dist="38100" dir="2700000" algn="tl">
                      <a:srgbClr val="C0C0C0"/>
                    </a:outerShdw>
                  </a:effectLst>
                  <a:latin typeface="Times New Roman" pitchFamily="18" charset="0"/>
                </a:rPr>
                <a:t>Sala Administrativa</a:t>
              </a:r>
            </a:p>
            <a:p>
              <a:pPr algn="ctr" fontAlgn="base">
                <a:spcBef>
                  <a:spcPct val="0"/>
                </a:spcBef>
                <a:spcAft>
                  <a:spcPct val="0"/>
                </a:spcAft>
                <a:defRPr/>
              </a:pPr>
              <a:endParaRPr lang="es-CO" sz="1400" b="1" i="1" dirty="0" smtClean="0">
                <a:solidFill>
                  <a:srgbClr val="FFFF00"/>
                </a:solidFill>
                <a:effectLst>
                  <a:outerShdw blurRad="38100" dist="38100" dir="2700000" algn="tl">
                    <a:srgbClr val="C0C0C0"/>
                  </a:outerShdw>
                </a:effectLst>
                <a:latin typeface="Times New Roman" pitchFamily="18" charset="0"/>
              </a:endParaRPr>
            </a:p>
          </p:txBody>
        </p:sp>
      </p:grpSp>
    </p:spTree>
    <p:extLst>
      <p:ext uri="{BB962C8B-B14F-4D97-AF65-F5344CB8AC3E}">
        <p14:creationId xmlns:p14="http://schemas.microsoft.com/office/powerpoint/2010/main" val="425775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logo nuevo RBG sin clai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96908" y="382588"/>
            <a:ext cx="111662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71854" y="409576"/>
            <a:ext cx="6893169"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38" tIns="36038" rIns="36038" bIns="36038" numCol="1" anchor="t" anchorCtr="0" compatLnSpc="1">
            <a:prstTxWarp prst="textNoShape">
              <a:avLst/>
            </a:prstTxWarp>
          </a:bodyPr>
          <a:lstStyle/>
          <a:p>
            <a:pPr lvl="0"/>
            <a:r>
              <a:rPr lang="es-ES_tradnl" smtClean="0"/>
              <a:t>Clic para editar estilo título patrón</a:t>
            </a:r>
            <a:endParaRPr lang="en-US" smtClean="0"/>
          </a:p>
        </p:txBody>
      </p:sp>
      <p:sp>
        <p:nvSpPr>
          <p:cNvPr id="1028" name="Rectangle 4"/>
          <p:cNvSpPr>
            <a:spLocks noChangeArrowheads="1"/>
          </p:cNvSpPr>
          <p:nvPr userDrawn="1"/>
        </p:nvSpPr>
        <p:spPr bwMode="auto">
          <a:xfrm>
            <a:off x="8563708" y="6518276"/>
            <a:ext cx="530469"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99" tIns="42248" rIns="84499" bIns="42248"/>
          <a:lstStyle/>
          <a:p>
            <a:pPr algn="r" defTabSz="845549" fontAlgn="base">
              <a:spcBef>
                <a:spcPct val="0"/>
              </a:spcBef>
              <a:spcAft>
                <a:spcPct val="0"/>
              </a:spcAft>
            </a:pPr>
            <a:fld id="{CA3A5EB3-A741-473A-8ECF-99C5A8A69937}" type="slidenum">
              <a:rPr lang="es-ES" sz="1292">
                <a:solidFill>
                  <a:srgbClr val="808080"/>
                </a:solidFill>
              </a:rPr>
              <a:pPr algn="r" defTabSz="845549" fontAlgn="base">
                <a:spcBef>
                  <a:spcPct val="0"/>
                </a:spcBef>
                <a:spcAft>
                  <a:spcPct val="0"/>
                </a:spcAft>
              </a:pPr>
              <a:t>‹Nº›</a:t>
            </a:fld>
            <a:endParaRPr lang="es-ES" sz="1292">
              <a:solidFill>
                <a:srgbClr val="808080"/>
              </a:solidFill>
            </a:endParaRPr>
          </a:p>
        </p:txBody>
      </p:sp>
      <p:sp>
        <p:nvSpPr>
          <p:cNvPr id="1029" name="Rectangle 5"/>
          <p:cNvSpPr>
            <a:spLocks noGrp="1" noChangeArrowheads="1"/>
          </p:cNvSpPr>
          <p:nvPr>
            <p:ph type="body" idx="1"/>
          </p:nvPr>
        </p:nvSpPr>
        <p:spPr bwMode="auto">
          <a:xfrm>
            <a:off x="457200" y="1625601"/>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69" rIns="91541" bIns="45769" numCol="1" anchor="t" anchorCtr="0" compatLnSpc="1">
            <a:prstTxWarp prst="textNoShape">
              <a:avLst/>
            </a:prstTxWarp>
          </a:bodyPr>
          <a:lstStyle/>
          <a:p>
            <a:pPr lvl="0"/>
            <a:r>
              <a:rPr lang="es-ES_tradnl" smtClean="0"/>
              <a:t>encabezado (arial 22, minúsculas, verde)</a:t>
            </a:r>
          </a:p>
          <a:p>
            <a:pPr lvl="1"/>
            <a:r>
              <a:rPr lang="es-ES_tradnl" smtClean="0"/>
              <a:t>Cuerpo de texto (arial 18, mayúsculas y minúsculas, negro)</a:t>
            </a:r>
          </a:p>
          <a:p>
            <a:pPr lvl="2"/>
            <a:r>
              <a:rPr lang="es-ES" smtClean="0"/>
              <a:t>Nivel 1 (arial 16, mayúsculas y minúsculas, negro)</a:t>
            </a:r>
          </a:p>
          <a:p>
            <a:pPr lvl="3"/>
            <a:r>
              <a:rPr lang="es-ES" smtClean="0"/>
              <a:t>Nivel 2 (arial 15, mayúsculas y minúsculas, negro)</a:t>
            </a:r>
          </a:p>
          <a:p>
            <a:pPr lvl="4"/>
            <a:r>
              <a:rPr lang="es-ES" smtClean="0"/>
              <a:t>Nivel 3 (arial 14, mayúsculas y minúsculas, negro)</a:t>
            </a:r>
            <a:endParaRPr lang="es-ES_tradnl" smtClean="0"/>
          </a:p>
        </p:txBody>
      </p:sp>
    </p:spTree>
    <p:extLst>
      <p:ext uri="{BB962C8B-B14F-4D97-AF65-F5344CB8AC3E}">
        <p14:creationId xmlns:p14="http://schemas.microsoft.com/office/powerpoint/2010/main" val="8543128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wipe dir="r"/>
  </p:transition>
  <p:txStyles>
    <p:titleStyle>
      <a:lvl1pPr algn="l" rtl="0" eaLnBrk="0" fontAlgn="base" hangingPunct="0">
        <a:spcBef>
          <a:spcPct val="0"/>
        </a:spcBef>
        <a:spcAft>
          <a:spcPct val="0"/>
        </a:spcAft>
        <a:defRPr sz="2585" b="1">
          <a:solidFill>
            <a:schemeClr val="bg2"/>
          </a:solidFill>
          <a:latin typeface="+mj-lt"/>
          <a:ea typeface="+mj-ea"/>
          <a:cs typeface="+mj-cs"/>
        </a:defRPr>
      </a:lvl1pPr>
      <a:lvl2pPr algn="l" rtl="0" eaLnBrk="0" fontAlgn="base" hangingPunct="0">
        <a:spcBef>
          <a:spcPct val="0"/>
        </a:spcBef>
        <a:spcAft>
          <a:spcPct val="0"/>
        </a:spcAft>
        <a:defRPr sz="2585" b="1">
          <a:solidFill>
            <a:schemeClr val="bg2"/>
          </a:solidFill>
          <a:latin typeface="Arial" pitchFamily="34" charset="0"/>
        </a:defRPr>
      </a:lvl2pPr>
      <a:lvl3pPr algn="l" rtl="0" eaLnBrk="0" fontAlgn="base" hangingPunct="0">
        <a:spcBef>
          <a:spcPct val="0"/>
        </a:spcBef>
        <a:spcAft>
          <a:spcPct val="0"/>
        </a:spcAft>
        <a:defRPr sz="2585" b="1">
          <a:solidFill>
            <a:schemeClr val="bg2"/>
          </a:solidFill>
          <a:latin typeface="Arial" pitchFamily="34" charset="0"/>
        </a:defRPr>
      </a:lvl3pPr>
      <a:lvl4pPr algn="l" rtl="0" eaLnBrk="0" fontAlgn="base" hangingPunct="0">
        <a:spcBef>
          <a:spcPct val="0"/>
        </a:spcBef>
        <a:spcAft>
          <a:spcPct val="0"/>
        </a:spcAft>
        <a:defRPr sz="2585" b="1">
          <a:solidFill>
            <a:schemeClr val="bg2"/>
          </a:solidFill>
          <a:latin typeface="Arial" pitchFamily="34" charset="0"/>
        </a:defRPr>
      </a:lvl4pPr>
      <a:lvl5pPr algn="l" rtl="0" eaLnBrk="0" fontAlgn="base" hangingPunct="0">
        <a:spcBef>
          <a:spcPct val="0"/>
        </a:spcBef>
        <a:spcAft>
          <a:spcPct val="0"/>
        </a:spcAft>
        <a:defRPr sz="2585" b="1">
          <a:solidFill>
            <a:schemeClr val="bg2"/>
          </a:solidFill>
          <a:latin typeface="Arial" pitchFamily="34" charset="0"/>
        </a:defRPr>
      </a:lvl5pPr>
      <a:lvl6pPr marL="422041" algn="l" rtl="0" fontAlgn="base">
        <a:spcBef>
          <a:spcPct val="0"/>
        </a:spcBef>
        <a:spcAft>
          <a:spcPct val="0"/>
        </a:spcAft>
        <a:defRPr sz="2585" b="1">
          <a:solidFill>
            <a:schemeClr val="bg2"/>
          </a:solidFill>
          <a:latin typeface="Arial" pitchFamily="34" charset="0"/>
        </a:defRPr>
      </a:lvl6pPr>
      <a:lvl7pPr marL="844083" algn="l" rtl="0" fontAlgn="base">
        <a:spcBef>
          <a:spcPct val="0"/>
        </a:spcBef>
        <a:spcAft>
          <a:spcPct val="0"/>
        </a:spcAft>
        <a:defRPr sz="2585" b="1">
          <a:solidFill>
            <a:schemeClr val="bg2"/>
          </a:solidFill>
          <a:latin typeface="Arial" pitchFamily="34" charset="0"/>
        </a:defRPr>
      </a:lvl7pPr>
      <a:lvl8pPr marL="1266124" algn="l" rtl="0" fontAlgn="base">
        <a:spcBef>
          <a:spcPct val="0"/>
        </a:spcBef>
        <a:spcAft>
          <a:spcPct val="0"/>
        </a:spcAft>
        <a:defRPr sz="2585" b="1">
          <a:solidFill>
            <a:schemeClr val="bg2"/>
          </a:solidFill>
          <a:latin typeface="Arial" pitchFamily="34" charset="0"/>
        </a:defRPr>
      </a:lvl8pPr>
      <a:lvl9pPr marL="1688165" algn="l" rtl="0" fontAlgn="base">
        <a:spcBef>
          <a:spcPct val="0"/>
        </a:spcBef>
        <a:spcAft>
          <a:spcPct val="0"/>
        </a:spcAft>
        <a:defRPr sz="2585" b="1">
          <a:solidFill>
            <a:schemeClr val="bg2"/>
          </a:solidFill>
          <a:latin typeface="Arial" pitchFamily="34" charset="0"/>
        </a:defRPr>
      </a:lvl9pPr>
    </p:titleStyle>
    <p:bodyStyle>
      <a:lvl1pPr marL="316531" indent="-316531" algn="l" defTabSz="845549" rtl="0" eaLnBrk="0" fontAlgn="base" hangingPunct="0">
        <a:lnSpc>
          <a:spcPct val="110000"/>
        </a:lnSpc>
        <a:spcBef>
          <a:spcPct val="30000"/>
        </a:spcBef>
        <a:spcAft>
          <a:spcPct val="0"/>
        </a:spcAft>
        <a:defRPr sz="2031">
          <a:solidFill>
            <a:schemeClr val="tx2"/>
          </a:solidFill>
          <a:latin typeface="+mn-lt"/>
          <a:ea typeface="+mn-ea"/>
          <a:cs typeface="+mn-cs"/>
        </a:defRPr>
      </a:lvl1pPr>
      <a:lvl2pPr marL="1466" indent="420576" algn="l" defTabSz="845549" rtl="0" eaLnBrk="0" fontAlgn="base" hangingPunct="0">
        <a:spcBef>
          <a:spcPct val="50000"/>
        </a:spcBef>
        <a:spcAft>
          <a:spcPct val="0"/>
        </a:spcAft>
        <a:buClr>
          <a:schemeClr val="accent2"/>
        </a:buClr>
        <a:buFont typeface="Wingdings" pitchFamily="2" charset="2"/>
        <a:defRPr>
          <a:solidFill>
            <a:schemeClr val="tx1"/>
          </a:solidFill>
          <a:latin typeface="+mn-lt"/>
        </a:defRPr>
      </a:lvl2pPr>
      <a:lvl3pPr marL="583238" indent="-252052" algn="l" defTabSz="845549" rtl="0" eaLnBrk="0" fontAlgn="base" hangingPunct="0">
        <a:lnSpc>
          <a:spcPct val="110000"/>
        </a:lnSpc>
        <a:spcBef>
          <a:spcPct val="30000"/>
        </a:spcBef>
        <a:spcAft>
          <a:spcPct val="0"/>
        </a:spcAft>
        <a:buClr>
          <a:srgbClr val="9AAE04"/>
        </a:buClr>
        <a:buFont typeface="Wingdings" pitchFamily="2" charset="2"/>
        <a:buChar char="§"/>
        <a:defRPr sz="1477">
          <a:solidFill>
            <a:schemeClr val="tx1"/>
          </a:solidFill>
          <a:latin typeface="+mn-lt"/>
        </a:defRPr>
      </a:lvl3pPr>
      <a:lvl4pPr marL="959851" indent="-211021" algn="l" defTabSz="845549" rtl="0" eaLnBrk="0" fontAlgn="base" hangingPunct="0">
        <a:lnSpc>
          <a:spcPct val="110000"/>
        </a:lnSpc>
        <a:spcBef>
          <a:spcPct val="30000"/>
        </a:spcBef>
        <a:spcAft>
          <a:spcPct val="0"/>
        </a:spcAft>
        <a:buClr>
          <a:srgbClr val="9AAE04"/>
        </a:buClr>
        <a:buFont typeface="Wingdings" pitchFamily="2" charset="2"/>
        <a:buChar char="§"/>
        <a:defRPr sz="1385">
          <a:solidFill>
            <a:schemeClr val="tx1"/>
          </a:solidFill>
          <a:latin typeface="+mn-lt"/>
        </a:defRPr>
      </a:lvl4pPr>
      <a:lvl5pPr marL="1336464" indent="-211021" algn="l" defTabSz="845549" rtl="0" eaLnBrk="0" fontAlgn="base" hangingPunct="0">
        <a:lnSpc>
          <a:spcPct val="110000"/>
        </a:lnSpc>
        <a:spcBef>
          <a:spcPct val="30000"/>
        </a:spcBef>
        <a:spcAft>
          <a:spcPct val="0"/>
        </a:spcAft>
        <a:buClr>
          <a:srgbClr val="9AAE04"/>
        </a:buClr>
        <a:buFont typeface="Wingdings" pitchFamily="2" charset="2"/>
        <a:buChar char="§"/>
        <a:defRPr sz="1292">
          <a:solidFill>
            <a:schemeClr val="tx1"/>
          </a:solidFill>
          <a:latin typeface="+mn-lt"/>
        </a:defRPr>
      </a:lvl5pPr>
      <a:lvl6pPr marL="1758506" indent="-211021" algn="l" defTabSz="845549" rtl="0" fontAlgn="base">
        <a:lnSpc>
          <a:spcPct val="110000"/>
        </a:lnSpc>
        <a:spcBef>
          <a:spcPct val="30000"/>
        </a:spcBef>
        <a:spcAft>
          <a:spcPct val="0"/>
        </a:spcAft>
        <a:buClr>
          <a:srgbClr val="9AAE04"/>
        </a:buClr>
        <a:buFont typeface="Wingdings" pitchFamily="2" charset="2"/>
        <a:buChar char="§"/>
        <a:defRPr sz="1292">
          <a:solidFill>
            <a:schemeClr val="tx1"/>
          </a:solidFill>
          <a:latin typeface="+mn-lt"/>
        </a:defRPr>
      </a:lvl6pPr>
      <a:lvl7pPr marL="2180547" indent="-211021" algn="l" defTabSz="845549" rtl="0" fontAlgn="base">
        <a:lnSpc>
          <a:spcPct val="110000"/>
        </a:lnSpc>
        <a:spcBef>
          <a:spcPct val="30000"/>
        </a:spcBef>
        <a:spcAft>
          <a:spcPct val="0"/>
        </a:spcAft>
        <a:buClr>
          <a:srgbClr val="9AAE04"/>
        </a:buClr>
        <a:buFont typeface="Wingdings" pitchFamily="2" charset="2"/>
        <a:buChar char="§"/>
        <a:defRPr sz="1292">
          <a:solidFill>
            <a:schemeClr val="tx1"/>
          </a:solidFill>
          <a:latin typeface="+mn-lt"/>
        </a:defRPr>
      </a:lvl7pPr>
      <a:lvl8pPr marL="2602588" indent="-211021" algn="l" defTabSz="845549" rtl="0" fontAlgn="base">
        <a:lnSpc>
          <a:spcPct val="110000"/>
        </a:lnSpc>
        <a:spcBef>
          <a:spcPct val="30000"/>
        </a:spcBef>
        <a:spcAft>
          <a:spcPct val="0"/>
        </a:spcAft>
        <a:buClr>
          <a:srgbClr val="9AAE04"/>
        </a:buClr>
        <a:buFont typeface="Wingdings" pitchFamily="2" charset="2"/>
        <a:buChar char="§"/>
        <a:defRPr sz="1292">
          <a:solidFill>
            <a:schemeClr val="tx1"/>
          </a:solidFill>
          <a:latin typeface="+mn-lt"/>
        </a:defRPr>
      </a:lvl8pPr>
      <a:lvl9pPr marL="3024629" indent="-211021" algn="l" defTabSz="845549" rtl="0" fontAlgn="base">
        <a:lnSpc>
          <a:spcPct val="110000"/>
        </a:lnSpc>
        <a:spcBef>
          <a:spcPct val="30000"/>
        </a:spcBef>
        <a:spcAft>
          <a:spcPct val="0"/>
        </a:spcAft>
        <a:buClr>
          <a:srgbClr val="9AAE04"/>
        </a:buClr>
        <a:buFont typeface="Wingdings" pitchFamily="2" charset="2"/>
        <a:buChar char="§"/>
        <a:defRPr sz="1292">
          <a:solidFill>
            <a:schemeClr val="tx1"/>
          </a:solidFill>
          <a:latin typeface="+mn-lt"/>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bwMode="auto">
          <a:xfrm>
            <a:off x="1318475" y="2574483"/>
            <a:ext cx="6480720" cy="252028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endParaRPr lang="es-ES" sz="900" b="1" dirty="0" smtClean="0">
              <a:solidFill>
                <a:schemeClr val="bg1"/>
              </a:solidFill>
            </a:endParaRPr>
          </a:p>
          <a:p>
            <a:pPr algn="ctr">
              <a:spcBef>
                <a:spcPct val="50000"/>
              </a:spcBef>
            </a:pPr>
            <a:endParaRPr lang="es-ES" sz="900" b="1" dirty="0" smtClean="0">
              <a:solidFill>
                <a:schemeClr val="bg1"/>
              </a:solidFill>
            </a:endParaRPr>
          </a:p>
          <a:p>
            <a:pPr algn="ctr">
              <a:spcBef>
                <a:spcPct val="50000"/>
              </a:spcBef>
            </a:pPr>
            <a:r>
              <a:rPr lang="es-ES" b="1" dirty="0" smtClean="0">
                <a:solidFill>
                  <a:schemeClr val="bg1"/>
                </a:solidFill>
                <a:latin typeface="Andalus" panose="02020603050405020304" pitchFamily="18" charset="-78"/>
                <a:cs typeface="Andalus" panose="02020603050405020304" pitchFamily="18" charset="-78"/>
              </a:rPr>
              <a:t>UNIDAD DE INFORMATICA </a:t>
            </a:r>
          </a:p>
          <a:p>
            <a:pPr algn="ctr">
              <a:spcBef>
                <a:spcPct val="50000"/>
              </a:spcBef>
            </a:pPr>
            <a:r>
              <a:rPr lang="es-ES" b="1" dirty="0" smtClean="0">
                <a:solidFill>
                  <a:schemeClr val="bg1"/>
                </a:solidFill>
                <a:latin typeface="Andalus" panose="02020603050405020304" pitchFamily="18" charset="-78"/>
                <a:cs typeface="Andalus" panose="02020603050405020304" pitchFamily="18" charset="-78"/>
              </a:rPr>
              <a:t>DEAJ</a:t>
            </a:r>
          </a:p>
          <a:p>
            <a:pPr algn="ctr">
              <a:spcBef>
                <a:spcPct val="50000"/>
              </a:spcBef>
            </a:pPr>
            <a:r>
              <a:rPr lang="es-ES" b="1" dirty="0" smtClean="0">
                <a:solidFill>
                  <a:schemeClr val="bg1"/>
                </a:solidFill>
                <a:latin typeface="Andalus" panose="02020603050405020304" pitchFamily="18" charset="-78"/>
                <a:cs typeface="Andalus" panose="02020603050405020304" pitchFamily="18" charset="-78"/>
              </a:rPr>
              <a:t>SISTEMAS DE </a:t>
            </a:r>
            <a:r>
              <a:rPr lang="es-ES" b="1" dirty="0">
                <a:solidFill>
                  <a:schemeClr val="bg1"/>
                </a:solidFill>
                <a:latin typeface="Andalus" panose="02020603050405020304" pitchFamily="18" charset="-78"/>
                <a:cs typeface="Andalus" panose="02020603050405020304" pitchFamily="18" charset="-78"/>
              </a:rPr>
              <a:t>INFORMACIÓN </a:t>
            </a:r>
            <a:endParaRPr lang="es-ES" b="1" dirty="0" smtClean="0">
              <a:solidFill>
                <a:schemeClr val="bg1"/>
              </a:solidFill>
              <a:latin typeface="Andalus" panose="02020603050405020304" pitchFamily="18" charset="-78"/>
              <a:cs typeface="Andalus" panose="02020603050405020304" pitchFamily="18" charset="-78"/>
            </a:endParaRPr>
          </a:p>
          <a:p>
            <a:pPr algn="ctr">
              <a:spcBef>
                <a:spcPct val="50000"/>
              </a:spcBef>
            </a:pPr>
            <a:r>
              <a:rPr lang="es-ES_tradnl" b="1" dirty="0" smtClean="0">
                <a:solidFill>
                  <a:schemeClr val="bg1"/>
                </a:solidFill>
                <a:latin typeface="Andalus" panose="02020603050405020304" pitchFamily="18" charset="-78"/>
                <a:cs typeface="Andalus" panose="02020603050405020304" pitchFamily="18" charset="-78"/>
              </a:rPr>
              <a:t>Consejo </a:t>
            </a:r>
            <a:r>
              <a:rPr lang="es-ES_tradnl" b="1" dirty="0">
                <a:solidFill>
                  <a:schemeClr val="bg1"/>
                </a:solidFill>
                <a:latin typeface="Andalus" panose="02020603050405020304" pitchFamily="18" charset="-78"/>
                <a:cs typeface="Andalus" panose="02020603050405020304" pitchFamily="18" charset="-78"/>
              </a:rPr>
              <a:t>Superior de la Judicatura</a:t>
            </a:r>
            <a:endParaRPr lang="es-ES" b="1" dirty="0">
              <a:solidFill>
                <a:schemeClr val="bg1"/>
              </a:solidFill>
              <a:latin typeface="Andalus" panose="02020603050405020304" pitchFamily="18" charset="-78"/>
              <a:cs typeface="Andalus" panose="02020603050405020304" pitchFamily="18" charset="-78"/>
            </a:endParaRPr>
          </a:p>
          <a:p>
            <a:pPr algn="ctr">
              <a:spcBef>
                <a:spcPct val="50000"/>
              </a:spcBef>
            </a:pPr>
            <a:r>
              <a:rPr lang="es-ES" sz="900" b="1" dirty="0" smtClean="0">
                <a:solidFill>
                  <a:schemeClr val="bg1"/>
                </a:solidFill>
              </a:rPr>
              <a:t>                                                                                                                                                                               </a:t>
            </a:r>
            <a:r>
              <a:rPr lang="es-ES" sz="1200" b="1" dirty="0" smtClean="0">
                <a:solidFill>
                  <a:schemeClr val="bg1"/>
                </a:solidFill>
              </a:rPr>
              <a:t>Enero de 2015</a:t>
            </a:r>
          </a:p>
          <a:p>
            <a:pPr algn="ctr">
              <a:spcBef>
                <a:spcPct val="50000"/>
              </a:spcBef>
            </a:pPr>
            <a:endParaRPr lang="es-ES" sz="900" b="1" dirty="0" smtClean="0">
              <a:solidFill>
                <a:schemeClr val="bg1"/>
              </a:solidFill>
            </a:endParaRPr>
          </a:p>
          <a:p>
            <a:pPr algn="ctr">
              <a:spcBef>
                <a:spcPct val="50000"/>
              </a:spcBef>
            </a:pPr>
            <a:endParaRPr lang="es-ES" sz="900" b="1" dirty="0">
              <a:solidFill>
                <a:schemeClr val="bg1"/>
              </a:solidFill>
            </a:endParaRPr>
          </a:p>
        </p:txBody>
      </p:sp>
    </p:spTree>
    <p:extLst>
      <p:ext uri="{BB962C8B-B14F-4D97-AF65-F5344CB8AC3E}">
        <p14:creationId xmlns:p14="http://schemas.microsoft.com/office/powerpoint/2010/main" val="193943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597479"/>
            <a:ext cx="3564396" cy="199822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Crear registros, de conformidad con los campo definidos</a:t>
            </a:r>
          </a:p>
          <a:p>
            <a:pPr algn="just">
              <a:spcBef>
                <a:spcPct val="50000"/>
              </a:spcBef>
            </a:pPr>
            <a:r>
              <a:rPr lang="es-ES" sz="525" b="1" dirty="0">
                <a:solidFill>
                  <a:schemeClr val="tx1">
                    <a:lumMod val="50000"/>
                    <a:lumOff val="50000"/>
                  </a:schemeClr>
                </a:solidFill>
                <a:latin typeface="Arial" pitchFamily="34" charset="0"/>
              </a:rPr>
              <a:t>Llena varios campos con de los registros con los datos de que identifica de los textos de cada providencia</a:t>
            </a:r>
          </a:p>
          <a:p>
            <a:pPr algn="just">
              <a:spcBef>
                <a:spcPct val="50000"/>
              </a:spcBef>
            </a:pPr>
            <a:r>
              <a:rPr lang="es-ES" sz="525" b="1" dirty="0">
                <a:solidFill>
                  <a:schemeClr val="tx1">
                    <a:lumMod val="50000"/>
                    <a:lumOff val="50000"/>
                  </a:schemeClr>
                </a:solidFill>
                <a:latin typeface="Arial" pitchFamily="34" charset="0"/>
              </a:rPr>
              <a:t>Realiza reportes por diferentes criterios</a:t>
            </a:r>
          </a:p>
          <a:p>
            <a:pPr algn="just">
              <a:spcBef>
                <a:spcPct val="50000"/>
              </a:spcBef>
            </a:pPr>
            <a:r>
              <a:rPr lang="es-ES" sz="525" b="1" dirty="0">
                <a:solidFill>
                  <a:schemeClr val="tx1">
                    <a:lumMod val="50000"/>
                    <a:lumOff val="50000"/>
                  </a:schemeClr>
                </a:solidFill>
                <a:latin typeface="Arial" pitchFamily="34" charset="0"/>
              </a:rPr>
              <a:t>Permite realizar reportes de resultados</a:t>
            </a:r>
          </a:p>
          <a:p>
            <a:pPr algn="just">
              <a:spcBef>
                <a:spcPct val="50000"/>
              </a:spcBef>
            </a:pPr>
            <a:r>
              <a:rPr lang="es-ES" sz="525" b="1" dirty="0">
                <a:solidFill>
                  <a:schemeClr val="tx1">
                    <a:lumMod val="50000"/>
                    <a:lumOff val="50000"/>
                  </a:schemeClr>
                </a:solidFill>
                <a:latin typeface="Arial" pitchFamily="34" charset="0"/>
              </a:rPr>
              <a:t>Permite el acceso a la totalidad de las providencias que se hipervinculen</a:t>
            </a:r>
          </a:p>
          <a:p>
            <a:pPr algn="just">
              <a:spcBef>
                <a:spcPct val="50000"/>
              </a:spcBef>
            </a:pPr>
            <a:r>
              <a:rPr lang="es-ES" sz="525" b="1" dirty="0">
                <a:solidFill>
                  <a:schemeClr val="tx1">
                    <a:lumMod val="50000"/>
                    <a:lumOff val="50000"/>
                  </a:schemeClr>
                </a:solidFill>
                <a:latin typeface="Arial" pitchFamily="34" charset="0"/>
              </a:rPr>
              <a:t>Permite la hipervinculación de los textos de las providencias</a:t>
            </a:r>
          </a:p>
          <a:p>
            <a:pPr algn="just">
              <a:spcBef>
                <a:spcPct val="50000"/>
              </a:spcBef>
            </a:pPr>
            <a:r>
              <a:rPr lang="es-ES" sz="525" b="1" dirty="0">
                <a:solidFill>
                  <a:schemeClr val="tx1">
                    <a:lumMod val="50000"/>
                    <a:lumOff val="50000"/>
                  </a:schemeClr>
                </a:solidFill>
                <a:latin typeface="Arial" pitchFamily="34" charset="0"/>
              </a:rPr>
              <a:t>Realiza reportes en Excel de auditorias Permite crear usuarios y asignarles perfiles</a:t>
            </a:r>
          </a:p>
          <a:p>
            <a:pPr algn="just">
              <a:spcBef>
                <a:spcPct val="50000"/>
              </a:spcBef>
            </a:pPr>
            <a:r>
              <a:rPr lang="es-ES" sz="525" b="1" dirty="0">
                <a:solidFill>
                  <a:schemeClr val="tx1">
                    <a:lumMod val="50000"/>
                    <a:lumOff val="50000"/>
                  </a:schemeClr>
                </a:solidFill>
                <a:latin typeface="Arial" pitchFamily="34" charset="0"/>
              </a:rPr>
              <a:t>La carga de datos es cliente servidor y la consulta de la información es en ambiente web</a:t>
            </a:r>
          </a:p>
          <a:p>
            <a:pPr algn="just">
              <a:spcBef>
                <a:spcPct val="50000"/>
              </a:spcBef>
            </a:pPr>
            <a:r>
              <a:rPr lang="es-ES" sz="525" b="1" dirty="0">
                <a:solidFill>
                  <a:schemeClr val="tx1">
                    <a:lumMod val="50000"/>
                    <a:lumOff val="50000"/>
                  </a:schemeClr>
                </a:solidFill>
                <a:latin typeface="Arial" pitchFamily="34" charset="0"/>
              </a:rPr>
              <a:t>Permite la creación de usuarios y definirle perfiles</a:t>
            </a:r>
          </a:p>
          <a:p>
            <a:pPr algn="just">
              <a:spcBef>
                <a:spcPct val="50000"/>
              </a:spcBef>
            </a:pPr>
            <a:r>
              <a:rPr lang="es-ES" sz="525" b="1" dirty="0">
                <a:solidFill>
                  <a:schemeClr val="tx1">
                    <a:lumMod val="50000"/>
                    <a:lumOff val="50000"/>
                  </a:schemeClr>
                </a:solidFill>
                <a:latin typeface="Arial" pitchFamily="34" charset="0"/>
              </a:rPr>
              <a:t>Permite restringir la visualización de determinados registros de conformidad como lo defina cada relatoría</a:t>
            </a:r>
          </a:p>
          <a:p>
            <a:pPr algn="just">
              <a:spcBef>
                <a:spcPct val="50000"/>
              </a:spcBef>
            </a:pPr>
            <a:r>
              <a:rPr lang="es-ES" sz="525" b="1" dirty="0">
                <a:solidFill>
                  <a:schemeClr val="tx1">
                    <a:lumMod val="50000"/>
                    <a:lumOff val="50000"/>
                  </a:schemeClr>
                </a:solidFill>
                <a:latin typeface="Arial" pitchFamily="34" charset="0"/>
              </a:rPr>
              <a:t>Permite visualizar en los registros de terminada información, de acuerdo a lo definido por la relatoría</a:t>
            </a:r>
          </a:p>
          <a:p>
            <a:pPr algn="just">
              <a:spcBef>
                <a:spcPct val="50000"/>
              </a:spcBef>
            </a:pPr>
            <a:r>
              <a:rPr lang="es-ES" sz="525" b="1" dirty="0">
                <a:solidFill>
                  <a:schemeClr val="tx1">
                    <a:lumMod val="50000"/>
                    <a:lumOff val="50000"/>
                  </a:schemeClr>
                </a:solidFill>
                <a:latin typeface="Arial" pitchFamily="34" charset="0"/>
              </a:rPr>
              <a:t>Permite seleccionar los campos por los cuales se desea generar un reporte</a:t>
            </a:r>
          </a:p>
          <a:p>
            <a:pPr algn="just">
              <a:spcBef>
                <a:spcPct val="50000"/>
              </a:spcBef>
            </a:pPr>
            <a:r>
              <a:rPr lang="es-ES" sz="525" b="1" dirty="0">
                <a:solidFill>
                  <a:schemeClr val="tx1">
                    <a:lumMod val="50000"/>
                    <a:lumOff val="50000"/>
                  </a:schemeClr>
                </a:solidFill>
                <a:latin typeface="Arial" pitchFamily="34" charset="0"/>
              </a:rPr>
              <a:t>Permite la consulta por la combinación de diferentes criterios, además puede consultar en un solo campo con varios datos, varios magistrados, varios temas, Permite la consulta trasversal en todas las relatorías</a:t>
            </a:r>
          </a:p>
          <a:p>
            <a:pPr algn="just">
              <a:spcBef>
                <a:spcPct val="50000"/>
              </a:spcBef>
            </a:pPr>
            <a:r>
              <a:rPr lang="es-ES" sz="525" b="1" dirty="0">
                <a:solidFill>
                  <a:schemeClr val="tx1">
                    <a:lumMod val="50000"/>
                    <a:lumOff val="50000"/>
                  </a:schemeClr>
                </a:solidFill>
                <a:latin typeface="Arial" pitchFamily="34" charset="0"/>
              </a:rPr>
              <a:t>Resalta los términos por los cuales se realizo la consulta"</a:t>
            </a:r>
          </a:p>
        </p:txBody>
      </p:sp>
      <p:sp>
        <p:nvSpPr>
          <p:cNvPr id="4" name="3 Rectángulo redondeado"/>
          <p:cNvSpPr/>
          <p:nvPr/>
        </p:nvSpPr>
        <p:spPr bwMode="auto">
          <a:xfrm>
            <a:off x="1331640" y="2634150"/>
            <a:ext cx="2970330" cy="187497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Administrar la decisiones judiciales producidas por cada una de las Corporaciones Judiciales, permitiendo realizar en el aplicativo los procesos de cargue, análisis e hiperviculación de los textos por parte de las relatorías, para que sea consultadas, y se tenga acceso por parte de todos los servidores judiciales, comunidad jurídica y ciudadanía en general a las decisiones. De tal forma que se pueda contribuir a la construcción y recuperación del patrimonio jurisprudencial.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JURISPRUDENCIA (PyS)</a:t>
            </a:r>
          </a:p>
        </p:txBody>
      </p:sp>
      <p:sp>
        <p:nvSpPr>
          <p:cNvPr id="3" name="2 Rectángulo redondeado"/>
          <p:cNvSpPr/>
          <p:nvPr/>
        </p:nvSpPr>
        <p:spPr bwMode="auto">
          <a:xfrm>
            <a:off x="1331640" y="2348880"/>
            <a:ext cx="297033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26520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617612"/>
            <a:ext cx="297033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61713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26520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5265204"/>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887642"/>
            <a:ext cx="2970330" cy="26955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Ambiente web</a:t>
            </a:r>
          </a:p>
        </p:txBody>
      </p:sp>
      <p:sp>
        <p:nvSpPr>
          <p:cNvPr id="15" name="14 Rectángulo redondeado"/>
          <p:cNvSpPr/>
          <p:nvPr/>
        </p:nvSpPr>
        <p:spPr bwMode="auto">
          <a:xfrm>
            <a:off x="4463988" y="4887642"/>
            <a:ext cx="3510390" cy="26955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900" b="1" dirty="0">
              <a:solidFill>
                <a:schemeClr val="tx1">
                  <a:lumMod val="50000"/>
                  <a:lumOff val="50000"/>
                </a:schemeClr>
              </a:solidFill>
              <a:latin typeface="Arial" pitchFamily="34" charset="0"/>
            </a:endParaRPr>
          </a:p>
        </p:txBody>
      </p:sp>
      <p:sp>
        <p:nvSpPr>
          <p:cNvPr id="16" name="15 Rectángulo redondeado"/>
          <p:cNvSpPr/>
          <p:nvPr/>
        </p:nvSpPr>
        <p:spPr bwMode="auto">
          <a:xfrm>
            <a:off x="1331640" y="5535234"/>
            <a:ext cx="2214246" cy="32403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S.O server 2008 , BD SQL server 2008, TOMCAT</a:t>
            </a:r>
          </a:p>
        </p:txBody>
      </p:sp>
      <p:sp>
        <p:nvSpPr>
          <p:cNvPr id="17" name="16 Rectángulo redondeado"/>
          <p:cNvSpPr/>
          <p:nvPr/>
        </p:nvSpPr>
        <p:spPr bwMode="auto">
          <a:xfrm>
            <a:off x="3761910" y="5535234"/>
            <a:ext cx="2167403" cy="32403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246186" y="5535234"/>
            <a:ext cx="1728192" cy="32403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213689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247964" y="2618910"/>
            <a:ext cx="3564396" cy="18362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450" b="1" dirty="0">
                <a:solidFill>
                  <a:schemeClr val="tx1">
                    <a:lumMod val="50000"/>
                    <a:lumOff val="50000"/>
                  </a:schemeClr>
                </a:solidFill>
                <a:latin typeface="Arial" pitchFamily="34" charset="0"/>
              </a:rPr>
              <a:t>Crear registros, de conformidad con los campo definidos</a:t>
            </a:r>
          </a:p>
          <a:p>
            <a:pPr algn="just">
              <a:spcBef>
                <a:spcPct val="50000"/>
              </a:spcBef>
            </a:pPr>
            <a:r>
              <a:rPr lang="es-ES" sz="450" b="1" dirty="0">
                <a:solidFill>
                  <a:schemeClr val="tx1">
                    <a:lumMod val="50000"/>
                    <a:lumOff val="50000"/>
                  </a:schemeClr>
                </a:solidFill>
                <a:latin typeface="Arial" pitchFamily="34" charset="0"/>
              </a:rPr>
              <a:t>Llena varios campos con de los registros con los datos de que identifica de los textos de cada providencia</a:t>
            </a:r>
          </a:p>
          <a:p>
            <a:pPr algn="just">
              <a:spcBef>
                <a:spcPct val="50000"/>
              </a:spcBef>
            </a:pPr>
            <a:r>
              <a:rPr lang="es-ES" sz="450" b="1" dirty="0">
                <a:solidFill>
                  <a:schemeClr val="tx1">
                    <a:lumMod val="50000"/>
                    <a:lumOff val="50000"/>
                  </a:schemeClr>
                </a:solidFill>
                <a:latin typeface="Arial" pitchFamily="34" charset="0"/>
              </a:rPr>
              <a:t>Realiza reportes por diferentes criterios</a:t>
            </a:r>
          </a:p>
          <a:p>
            <a:pPr algn="just">
              <a:spcBef>
                <a:spcPct val="50000"/>
              </a:spcBef>
            </a:pPr>
            <a:r>
              <a:rPr lang="es-ES" sz="450" b="1" dirty="0">
                <a:solidFill>
                  <a:schemeClr val="tx1">
                    <a:lumMod val="50000"/>
                    <a:lumOff val="50000"/>
                  </a:schemeClr>
                </a:solidFill>
                <a:latin typeface="Arial" pitchFamily="34" charset="0"/>
              </a:rPr>
              <a:t>Permite realizar reportes de resultados</a:t>
            </a:r>
          </a:p>
          <a:p>
            <a:pPr algn="just">
              <a:spcBef>
                <a:spcPct val="50000"/>
              </a:spcBef>
            </a:pPr>
            <a:r>
              <a:rPr lang="es-ES" sz="450" b="1" dirty="0">
                <a:solidFill>
                  <a:schemeClr val="tx1">
                    <a:lumMod val="50000"/>
                    <a:lumOff val="50000"/>
                  </a:schemeClr>
                </a:solidFill>
                <a:latin typeface="Arial" pitchFamily="34" charset="0"/>
              </a:rPr>
              <a:t>Permite el acceso a la totalidad de las providencias que se hipervinculen</a:t>
            </a:r>
          </a:p>
          <a:p>
            <a:pPr algn="just">
              <a:spcBef>
                <a:spcPct val="50000"/>
              </a:spcBef>
            </a:pPr>
            <a:r>
              <a:rPr lang="es-ES" sz="450" b="1" dirty="0">
                <a:solidFill>
                  <a:schemeClr val="tx1">
                    <a:lumMod val="50000"/>
                    <a:lumOff val="50000"/>
                  </a:schemeClr>
                </a:solidFill>
                <a:latin typeface="Arial" pitchFamily="34" charset="0"/>
              </a:rPr>
              <a:t>Permite la hipervinculación de los textos de las providencias</a:t>
            </a:r>
          </a:p>
          <a:p>
            <a:pPr algn="just">
              <a:spcBef>
                <a:spcPct val="50000"/>
              </a:spcBef>
            </a:pPr>
            <a:r>
              <a:rPr lang="es-ES" sz="450" b="1" dirty="0">
                <a:solidFill>
                  <a:schemeClr val="tx1">
                    <a:lumMod val="50000"/>
                    <a:lumOff val="50000"/>
                  </a:schemeClr>
                </a:solidFill>
                <a:latin typeface="Arial" pitchFamily="34" charset="0"/>
              </a:rPr>
              <a:t>Realiza reportes en Excel de auditorias Permite crear usuarios y asignarles perfiles</a:t>
            </a:r>
          </a:p>
          <a:p>
            <a:pPr algn="just">
              <a:spcBef>
                <a:spcPct val="50000"/>
              </a:spcBef>
            </a:pPr>
            <a:r>
              <a:rPr lang="es-ES" sz="450" b="1" dirty="0">
                <a:solidFill>
                  <a:schemeClr val="tx1">
                    <a:lumMod val="50000"/>
                    <a:lumOff val="50000"/>
                  </a:schemeClr>
                </a:solidFill>
                <a:latin typeface="Arial" pitchFamily="34" charset="0"/>
              </a:rPr>
              <a:t>La carga de datos es ambiente web y la consulta de la información es en ambiente web</a:t>
            </a:r>
          </a:p>
          <a:p>
            <a:pPr algn="just">
              <a:spcBef>
                <a:spcPct val="50000"/>
              </a:spcBef>
            </a:pPr>
            <a:r>
              <a:rPr lang="es-ES" sz="450" b="1" dirty="0">
                <a:solidFill>
                  <a:schemeClr val="tx1">
                    <a:lumMod val="50000"/>
                    <a:lumOff val="50000"/>
                  </a:schemeClr>
                </a:solidFill>
                <a:latin typeface="Arial" pitchFamily="34" charset="0"/>
              </a:rPr>
              <a:t>Permite la creación de usuarios y definirle perfiles</a:t>
            </a:r>
          </a:p>
          <a:p>
            <a:pPr algn="just">
              <a:spcBef>
                <a:spcPct val="50000"/>
              </a:spcBef>
            </a:pPr>
            <a:r>
              <a:rPr lang="es-ES" sz="450" b="1" dirty="0">
                <a:solidFill>
                  <a:schemeClr val="tx1">
                    <a:lumMod val="50000"/>
                    <a:lumOff val="50000"/>
                  </a:schemeClr>
                </a:solidFill>
                <a:latin typeface="Arial" pitchFamily="34" charset="0"/>
              </a:rPr>
              <a:t>Permite restringir la visualización de determinados registros de conformidad como lo defina cada relatoría</a:t>
            </a:r>
          </a:p>
          <a:p>
            <a:pPr algn="just">
              <a:spcBef>
                <a:spcPct val="50000"/>
              </a:spcBef>
            </a:pPr>
            <a:r>
              <a:rPr lang="es-ES" sz="450" b="1" dirty="0">
                <a:solidFill>
                  <a:schemeClr val="tx1">
                    <a:lumMod val="50000"/>
                    <a:lumOff val="50000"/>
                  </a:schemeClr>
                </a:solidFill>
                <a:latin typeface="Arial" pitchFamily="34" charset="0"/>
              </a:rPr>
              <a:t>Permite visualizar en los registros de terminada información, de acuerdo a lo definido por la relatoría</a:t>
            </a:r>
          </a:p>
          <a:p>
            <a:pPr algn="just">
              <a:spcBef>
                <a:spcPct val="50000"/>
              </a:spcBef>
            </a:pPr>
            <a:r>
              <a:rPr lang="es-ES" sz="450" b="1" dirty="0">
                <a:solidFill>
                  <a:schemeClr val="tx1">
                    <a:lumMod val="50000"/>
                    <a:lumOff val="50000"/>
                  </a:schemeClr>
                </a:solidFill>
                <a:latin typeface="Arial" pitchFamily="34" charset="0"/>
              </a:rPr>
              <a:t>Permite seleccionar los campos por los cuales se desea generar un reporte</a:t>
            </a:r>
          </a:p>
          <a:p>
            <a:pPr algn="just">
              <a:spcBef>
                <a:spcPct val="50000"/>
              </a:spcBef>
            </a:pPr>
            <a:r>
              <a:rPr lang="es-ES" sz="450" b="1" dirty="0">
                <a:solidFill>
                  <a:schemeClr val="tx1">
                    <a:lumMod val="50000"/>
                    <a:lumOff val="50000"/>
                  </a:schemeClr>
                </a:solidFill>
                <a:latin typeface="Arial" pitchFamily="34" charset="0"/>
              </a:rPr>
              <a:t>Permite la consulta por la combinación de diferentes criterios, además puede consultar en un solo campo con varios datos, varios magistrados, varios temas, Permite crear diferentes bases de datos</a:t>
            </a:r>
          </a:p>
          <a:p>
            <a:pPr algn="just">
              <a:spcBef>
                <a:spcPct val="50000"/>
              </a:spcBef>
            </a:pPr>
            <a:r>
              <a:rPr lang="es-ES" sz="450" b="1" dirty="0">
                <a:solidFill>
                  <a:schemeClr val="tx1">
                    <a:lumMod val="50000"/>
                    <a:lumOff val="50000"/>
                  </a:schemeClr>
                </a:solidFill>
                <a:latin typeface="Arial" pitchFamily="34" charset="0"/>
              </a:rPr>
              <a:t>Tiene un modulo de administrador que permite controlar los perfiles y usuarios. Es aplicable a todas las relatorías Permite la consulta por temas de forma trasversal en todas las relatorías Resalta en los resultados el termino(s) por el cual se realizó la consulta Permite la extracción de información para llenar los campos de cada registro desde los documentos en pdf con ocr</a:t>
            </a:r>
          </a:p>
        </p:txBody>
      </p:sp>
      <p:sp>
        <p:nvSpPr>
          <p:cNvPr id="4" name="3 Rectángulo redondeado"/>
          <p:cNvSpPr/>
          <p:nvPr/>
        </p:nvSpPr>
        <p:spPr bwMode="auto">
          <a:xfrm>
            <a:off x="1331640" y="2634150"/>
            <a:ext cx="2754306" cy="182096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Este sistema tiene las mejoras a la primera versión de sistema de jurisprudencia, el cual se implementara en todas las relatorías del país. manteniendo el mismo objetivo del sistema, consistentes en  Administrar la decisiones judiciales producidas por cada una de las Corporaciones Judiciales, permitiendo realizar en el aplicativo los procesos de cargue, análisis e hiperviculación de los textos por parte de las relatorías, para que sea consultadas, y se tenga acceso por parte de todos los servidores judiciales, comunidad jurídica y ciudadanía en general a las decisiones. De tal forma que se pueda contribuir a la construcción y recuperación del patrimonio jurisprudencial.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JURISPRUDENCIA (ADA)</a:t>
            </a:r>
          </a:p>
        </p:txBody>
      </p:sp>
      <p:sp>
        <p:nvSpPr>
          <p:cNvPr id="3" name="2 Rectángulo redondeado"/>
          <p:cNvSpPr/>
          <p:nvPr/>
        </p:nvSpPr>
        <p:spPr bwMode="auto">
          <a:xfrm>
            <a:off x="1331640" y="234888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247964"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103186"/>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50912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450864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103186"/>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5103186"/>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779150"/>
            <a:ext cx="2754306" cy="27003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5" name="14 Rectángulo redondeado"/>
          <p:cNvSpPr/>
          <p:nvPr/>
        </p:nvSpPr>
        <p:spPr bwMode="auto">
          <a:xfrm>
            <a:off x="4301970" y="4779150"/>
            <a:ext cx="3510390" cy="27003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900" b="1" dirty="0">
              <a:solidFill>
                <a:schemeClr val="tx1">
                  <a:lumMod val="50000"/>
                  <a:lumOff val="50000"/>
                </a:schemeClr>
              </a:solidFill>
              <a:latin typeface="Arial" pitchFamily="34" charset="0"/>
            </a:endParaRPr>
          </a:p>
        </p:txBody>
      </p:sp>
      <p:sp>
        <p:nvSpPr>
          <p:cNvPr id="16" name="15 Rectángulo redondeado"/>
          <p:cNvSpPr/>
          <p:nvPr/>
        </p:nvSpPr>
        <p:spPr bwMode="auto">
          <a:xfrm>
            <a:off x="1331640" y="5373216"/>
            <a:ext cx="2268252" cy="43204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S.O server 2008 , BD SQL server 2008, TOMCAT</a:t>
            </a:r>
          </a:p>
        </p:txBody>
      </p:sp>
      <p:sp>
        <p:nvSpPr>
          <p:cNvPr id="17" name="16 Rectángulo redondeado"/>
          <p:cNvSpPr/>
          <p:nvPr/>
        </p:nvSpPr>
        <p:spPr bwMode="auto">
          <a:xfrm>
            <a:off x="3761910" y="5373216"/>
            <a:ext cx="2160240" cy="43204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057165" y="5373216"/>
            <a:ext cx="1755195" cy="43204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133004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944216"/>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450" b="1" dirty="0">
                <a:solidFill>
                  <a:schemeClr val="tx1">
                    <a:lumMod val="50000"/>
                    <a:lumOff val="50000"/>
                  </a:schemeClr>
                </a:solidFill>
                <a:latin typeface="Arial" pitchFamily="34" charset="0"/>
              </a:rPr>
              <a:t>Permite crear registros de doctrina referidos a libros y publicaciones periódicas</a:t>
            </a:r>
          </a:p>
          <a:p>
            <a:pPr algn="just">
              <a:spcBef>
                <a:spcPct val="50000"/>
              </a:spcBef>
            </a:pPr>
            <a:r>
              <a:rPr lang="es-ES" sz="450" b="1" dirty="0">
                <a:solidFill>
                  <a:schemeClr val="tx1">
                    <a:lumMod val="50000"/>
                    <a:lumOff val="50000"/>
                  </a:schemeClr>
                </a:solidFill>
                <a:latin typeface="Arial" pitchFamily="34" charset="0"/>
              </a:rPr>
              <a:t>Permite la creación de registros para normatividad y controla toda su trazabilidad desde su creación</a:t>
            </a:r>
          </a:p>
          <a:p>
            <a:pPr algn="just">
              <a:spcBef>
                <a:spcPct val="50000"/>
              </a:spcBef>
            </a:pPr>
            <a:r>
              <a:rPr lang="es-ES" sz="450" b="1" dirty="0">
                <a:solidFill>
                  <a:schemeClr val="tx1">
                    <a:lumMod val="50000"/>
                    <a:lumOff val="50000"/>
                  </a:schemeClr>
                </a:solidFill>
                <a:latin typeface="Arial" pitchFamily="34" charset="0"/>
              </a:rPr>
              <a:t>Permite la llevar el control de préstamo de documentos de las Bibliotecas Permite la creación usuarios por bibliotecas</a:t>
            </a:r>
          </a:p>
          <a:p>
            <a:pPr algn="just">
              <a:spcBef>
                <a:spcPct val="50000"/>
              </a:spcBef>
            </a:pPr>
            <a:r>
              <a:rPr lang="es-ES" sz="450" b="1" dirty="0">
                <a:solidFill>
                  <a:schemeClr val="tx1">
                    <a:lumMod val="50000"/>
                    <a:lumOff val="50000"/>
                  </a:schemeClr>
                </a:solidFill>
                <a:latin typeface="Arial" pitchFamily="34" charset="0"/>
              </a:rPr>
              <a:t>Permite la definición de catálogos por bibliotecas</a:t>
            </a:r>
          </a:p>
          <a:p>
            <a:pPr algn="just">
              <a:spcBef>
                <a:spcPct val="50000"/>
              </a:spcBef>
            </a:pPr>
            <a:r>
              <a:rPr lang="es-ES" sz="450" b="1" dirty="0">
                <a:solidFill>
                  <a:schemeClr val="tx1">
                    <a:lumMod val="50000"/>
                    <a:lumOff val="50000"/>
                  </a:schemeClr>
                </a:solidFill>
                <a:latin typeface="Arial" pitchFamily="34" charset="0"/>
              </a:rPr>
              <a:t>Permite generar reportes de las consultas</a:t>
            </a:r>
          </a:p>
          <a:p>
            <a:pPr algn="just">
              <a:spcBef>
                <a:spcPct val="50000"/>
              </a:spcBef>
            </a:pPr>
            <a:r>
              <a:rPr lang="es-ES" sz="450" b="1" dirty="0">
                <a:solidFill>
                  <a:schemeClr val="tx1">
                    <a:lumMod val="50000"/>
                    <a:lumOff val="50000"/>
                  </a:schemeClr>
                </a:solidFill>
                <a:latin typeface="Arial" pitchFamily="34" charset="0"/>
              </a:rPr>
              <a:t>Permite crear bibliografías por los criterios de búsqueda</a:t>
            </a:r>
          </a:p>
          <a:p>
            <a:pPr algn="just">
              <a:spcBef>
                <a:spcPct val="50000"/>
              </a:spcBef>
            </a:pPr>
            <a:r>
              <a:rPr lang="es-ES" sz="450" b="1" dirty="0">
                <a:solidFill>
                  <a:schemeClr val="tx1">
                    <a:lumMod val="50000"/>
                    <a:lumOff val="50000"/>
                  </a:schemeClr>
                </a:solidFill>
                <a:latin typeface="Arial" pitchFamily="34" charset="0"/>
              </a:rPr>
              <a:t>Permite la hipervinculación de tablas de contenido y pastas en cada registro creado</a:t>
            </a:r>
          </a:p>
          <a:p>
            <a:pPr algn="just">
              <a:spcBef>
                <a:spcPct val="50000"/>
              </a:spcBef>
            </a:pPr>
            <a:r>
              <a:rPr lang="es-ES" sz="450" b="1" dirty="0">
                <a:solidFill>
                  <a:schemeClr val="tx1">
                    <a:lumMod val="50000"/>
                    <a:lumOff val="50000"/>
                  </a:schemeClr>
                </a:solidFill>
                <a:latin typeface="Arial" pitchFamily="34" charset="0"/>
              </a:rPr>
              <a:t>Permite la búsqueda de información de doctrina y normatividad simultáneamente presentando los resultados clasificados por tipo de fuente formal</a:t>
            </a:r>
          </a:p>
          <a:p>
            <a:pPr algn="just">
              <a:spcBef>
                <a:spcPct val="50000"/>
              </a:spcBef>
            </a:pPr>
            <a:r>
              <a:rPr lang="es-ES" sz="450" b="1" dirty="0">
                <a:solidFill>
                  <a:schemeClr val="tx1">
                    <a:lumMod val="50000"/>
                    <a:lumOff val="50000"/>
                  </a:schemeClr>
                </a:solidFill>
                <a:latin typeface="Arial" pitchFamily="34" charset="0"/>
              </a:rPr>
              <a:t>Controla la no repetición de registros de conformidad con los datos de control previamente definidos</a:t>
            </a:r>
          </a:p>
          <a:p>
            <a:pPr algn="just">
              <a:spcBef>
                <a:spcPct val="50000"/>
              </a:spcBef>
            </a:pPr>
            <a:r>
              <a:rPr lang="es-ES" sz="450" b="1" dirty="0">
                <a:solidFill>
                  <a:schemeClr val="tx1">
                    <a:lumMod val="50000"/>
                    <a:lumOff val="50000"/>
                  </a:schemeClr>
                </a:solidFill>
                <a:latin typeface="Arial" pitchFamily="34" charset="0"/>
              </a:rPr>
              <a:t>Permite la elaboración y administración de inventarios.</a:t>
            </a:r>
          </a:p>
          <a:p>
            <a:pPr algn="just">
              <a:spcBef>
                <a:spcPct val="50000"/>
              </a:spcBef>
            </a:pPr>
            <a:r>
              <a:rPr lang="es-ES" sz="450" b="1" dirty="0">
                <a:solidFill>
                  <a:schemeClr val="tx1">
                    <a:lumMod val="50000"/>
                    <a:lumOff val="50000"/>
                  </a:schemeClr>
                </a:solidFill>
                <a:latin typeface="Arial" pitchFamily="34" charset="0"/>
              </a:rPr>
              <a:t>Realiza auditorias de creación, actualización y/o modificaciones de registros.</a:t>
            </a:r>
          </a:p>
          <a:p>
            <a:pPr algn="just">
              <a:spcBef>
                <a:spcPct val="50000"/>
              </a:spcBef>
            </a:pPr>
            <a:r>
              <a:rPr lang="es-ES" sz="450" b="1" dirty="0">
                <a:solidFill>
                  <a:schemeClr val="tx1">
                    <a:lumMod val="50000"/>
                    <a:lumOff val="50000"/>
                  </a:schemeClr>
                </a:solidFill>
                <a:latin typeface="Arial" pitchFamily="34" charset="0"/>
              </a:rPr>
              <a:t>Elabora reportes gráficos por los criterios definidos</a:t>
            </a:r>
          </a:p>
          <a:p>
            <a:pPr algn="just">
              <a:spcBef>
                <a:spcPct val="50000"/>
              </a:spcBef>
            </a:pPr>
            <a:r>
              <a:rPr lang="es-ES" sz="450" b="1" dirty="0">
                <a:solidFill>
                  <a:schemeClr val="tx1">
                    <a:lumMod val="50000"/>
                    <a:lumOff val="50000"/>
                  </a:schemeClr>
                </a:solidFill>
                <a:latin typeface="Arial" pitchFamily="34" charset="0"/>
              </a:rPr>
              <a:t>Permite la impresión de elementos identificatorios que se pegan a los documentos para su ubicación.</a:t>
            </a:r>
          </a:p>
          <a:p>
            <a:pPr algn="just">
              <a:spcBef>
                <a:spcPct val="50000"/>
              </a:spcBef>
            </a:pPr>
            <a:r>
              <a:rPr lang="es-ES" sz="450" b="1" dirty="0">
                <a:solidFill>
                  <a:schemeClr val="tx1">
                    <a:lumMod val="50000"/>
                    <a:lumOff val="50000"/>
                  </a:schemeClr>
                </a:solidFill>
                <a:latin typeface="Arial" pitchFamily="34" charset="0"/>
              </a:rPr>
              <a:t>permite la interacción entre los usuarios administradores y usuarios finales, registrando solicitudes de información y recibir respuestas por el mismo sistema Permite a los usuarios consultar sus registros desde internet Permite generar reporte del estado de cada usuario en el sistema Genera estadísticas por diferentes criterios</a:t>
            </a:r>
          </a:p>
        </p:txBody>
      </p:sp>
      <p:sp>
        <p:nvSpPr>
          <p:cNvPr id="4" name="3 Rectángulo redondeado"/>
          <p:cNvSpPr/>
          <p:nvPr/>
        </p:nvSpPr>
        <p:spPr bwMode="auto">
          <a:xfrm>
            <a:off x="1385646" y="2634150"/>
            <a:ext cx="2808312" cy="1928976"/>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Administrar fuente formales del derecho (Normatividad de índole nacional y territorial y Doctrina) que reposa en las diferentes bibliotecas de la Rama Judicial, contribuyendo a que los Magistrados y jueces puedan tener acceso a la mayor cantidad de información que contribuya a una mejor calidad de las providencias. Constituyéndose el SIDN en la plataforma tecnológica para la conformación del Sistema Nacional de Bibliotecas Judiciales, mediante la interactividad de los usuarios con la información de estas fuentes formales del derecho. Otro objetivo es la optimización de los recursos en todos los sentidos, humanos, económicos, tecnológicos que permiten la democratización de la información.</a:t>
            </a:r>
          </a:p>
        </p:txBody>
      </p:sp>
      <p:sp>
        <p:nvSpPr>
          <p:cNvPr id="14" name="13 Rectángulo redondeado"/>
          <p:cNvSpPr/>
          <p:nvPr/>
        </p:nvSpPr>
        <p:spPr bwMode="auto">
          <a:xfrm>
            <a:off x="1385646" y="4887642"/>
            <a:ext cx="2808312"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5" name="14 Rectángulo redondeado"/>
          <p:cNvSpPr/>
          <p:nvPr/>
        </p:nvSpPr>
        <p:spPr bwMode="auto">
          <a:xfrm>
            <a:off x="4463988" y="4887642"/>
            <a:ext cx="3510390"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Hosting firma Ability</a:t>
            </a:r>
          </a:p>
        </p:txBody>
      </p:sp>
      <p:sp>
        <p:nvSpPr>
          <p:cNvPr id="18" name="17 Rectángulo redondeado"/>
          <p:cNvSpPr/>
          <p:nvPr/>
        </p:nvSpPr>
        <p:spPr bwMode="auto">
          <a:xfrm>
            <a:off x="6192180" y="5562237"/>
            <a:ext cx="1782198" cy="243027"/>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SIDN</a:t>
            </a:r>
          </a:p>
        </p:txBody>
      </p:sp>
      <p:sp>
        <p:nvSpPr>
          <p:cNvPr id="3" name="2 Rectángulo redondeado"/>
          <p:cNvSpPr/>
          <p:nvPr/>
        </p:nvSpPr>
        <p:spPr bwMode="auto">
          <a:xfrm>
            <a:off x="1385646" y="2348880"/>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61778" y="5292207"/>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85646" y="4617612"/>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61713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292207"/>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5292207"/>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9" name="18 Rectángulo redondeado"/>
          <p:cNvSpPr/>
          <p:nvPr/>
        </p:nvSpPr>
        <p:spPr bwMode="auto">
          <a:xfrm>
            <a:off x="1361778" y="5562237"/>
            <a:ext cx="2214246" cy="243027"/>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20" name="19 Rectángulo redondeado"/>
          <p:cNvSpPr/>
          <p:nvPr/>
        </p:nvSpPr>
        <p:spPr bwMode="auto">
          <a:xfrm>
            <a:off x="3761910" y="5562237"/>
            <a:ext cx="2136372" cy="243027"/>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SIDN</a:t>
            </a:r>
          </a:p>
        </p:txBody>
      </p:sp>
    </p:spTree>
    <p:extLst>
      <p:ext uri="{BB962C8B-B14F-4D97-AF65-F5344CB8AC3E}">
        <p14:creationId xmlns:p14="http://schemas.microsoft.com/office/powerpoint/2010/main" val="116586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Ingreso, actualización y consulta de la información respecto de los procesos y providencias de la extinta justicia regional </a:t>
            </a:r>
          </a:p>
        </p:txBody>
      </p:sp>
      <p:sp>
        <p:nvSpPr>
          <p:cNvPr id="4" name="3 Rectángulo redondeado"/>
          <p:cNvSpPr/>
          <p:nvPr/>
        </p:nvSpPr>
        <p:spPr bwMode="auto">
          <a:xfrm>
            <a:off x="1331640" y="2634150"/>
            <a:ext cx="2808312"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Almacenar y disponer para consulta la información de los procesos y  providencias  de la extinta justicia regional</a:t>
            </a:r>
          </a:p>
        </p:txBody>
      </p:sp>
      <p:sp>
        <p:nvSpPr>
          <p:cNvPr id="14" name="13 Rectángulo redondeado"/>
          <p:cNvSpPr/>
          <p:nvPr/>
        </p:nvSpPr>
        <p:spPr bwMode="auto">
          <a:xfrm>
            <a:off x="1331640" y="3699030"/>
            <a:ext cx="2808312"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CENDOJ</a:t>
            </a:r>
          </a:p>
        </p:txBody>
      </p:sp>
      <p:sp>
        <p:nvSpPr>
          <p:cNvPr id="15" name="14 Rectángulo redondeado"/>
          <p:cNvSpPr/>
          <p:nvPr/>
        </p:nvSpPr>
        <p:spPr bwMode="auto">
          <a:xfrm>
            <a:off x="4463988" y="3699030"/>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http://saidoj.ramajudicial.gov.co/</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S.O server 2003 , BD SQL server 2005 y  IIS</a:t>
            </a:r>
          </a:p>
        </p:txBody>
      </p:sp>
      <p:sp>
        <p:nvSpPr>
          <p:cNvPr id="17" name="16 Rectángulo redondeado"/>
          <p:cNvSpPr/>
          <p:nvPr/>
        </p:nvSpPr>
        <p:spPr bwMode="auto">
          <a:xfrm>
            <a:off x="3815916"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192180" y="4941168"/>
            <a:ext cx="1782198"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SAIDOJ -  Centro de Documentación Judicial</a:t>
            </a:r>
          </a:p>
        </p:txBody>
      </p:sp>
      <p:sp>
        <p:nvSpPr>
          <p:cNvPr id="3" name="2 Rectángulo redondeado"/>
          <p:cNvSpPr/>
          <p:nvPr/>
        </p:nvSpPr>
        <p:spPr bwMode="auto">
          <a:xfrm>
            <a:off x="1331640" y="2348880"/>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29000"/>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42852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815916"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67113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51323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Monitorea actividades consideradas no autorizadas en el reparto de procesos</a:t>
            </a:r>
          </a:p>
        </p:txBody>
      </p:sp>
      <p:sp>
        <p:nvSpPr>
          <p:cNvPr id="4" name="3 Rectángulo redondeado"/>
          <p:cNvSpPr/>
          <p:nvPr/>
        </p:nvSpPr>
        <p:spPr bwMode="auto">
          <a:xfrm>
            <a:off x="1331640" y="2634150"/>
            <a:ext cx="2970330"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Monitorear </a:t>
            </a:r>
          </a:p>
        </p:txBody>
      </p:sp>
      <p:sp>
        <p:nvSpPr>
          <p:cNvPr id="14" name="13 Rectángulo redondeado"/>
          <p:cNvSpPr/>
          <p:nvPr/>
        </p:nvSpPr>
        <p:spPr bwMode="auto">
          <a:xfrm>
            <a:off x="1331640" y="3699030"/>
            <a:ext cx="297033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Cali, Santa marta, Armenia, Consejo de Estado, SD CSJ, Barranquilla, Pasto, Neiva, Riohacha, Cali, Consejo De estado, Sala Disciplinaria CSJ, Tribunales de Cundinamarca-Bogota, Pereira, </a:t>
            </a:r>
          </a:p>
        </p:txBody>
      </p:sp>
      <p:sp>
        <p:nvSpPr>
          <p:cNvPr id="15" name="14 Rectángulo redondeado"/>
          <p:cNvSpPr/>
          <p:nvPr/>
        </p:nvSpPr>
        <p:spPr bwMode="auto">
          <a:xfrm>
            <a:off x="4463988" y="3699030"/>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Sede anexa</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n-US" sz="900" b="1" dirty="0">
                <a:solidFill>
                  <a:schemeClr val="tx1">
                    <a:lumMod val="50000"/>
                    <a:lumOff val="50000"/>
                  </a:schemeClr>
                </a:solidFill>
                <a:latin typeface="Arial" pitchFamily="34" charset="0"/>
              </a:rPr>
              <a:t>FORTIDB Database Security and Compliance</a:t>
            </a:r>
          </a:p>
        </p:txBody>
      </p:sp>
      <p:sp>
        <p:nvSpPr>
          <p:cNvPr id="17" name="16 Rectángulo redondeado"/>
          <p:cNvSpPr/>
          <p:nvPr/>
        </p:nvSpPr>
        <p:spPr bwMode="auto">
          <a:xfrm>
            <a:off x="3815916"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192180" y="4941168"/>
            <a:ext cx="1782198"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Monitoreo de Bases de Datos de Reparto</a:t>
            </a:r>
          </a:p>
        </p:txBody>
      </p:sp>
      <p:sp>
        <p:nvSpPr>
          <p:cNvPr id="3" name="2 Rectángulo redondeado"/>
          <p:cNvSpPr/>
          <p:nvPr/>
        </p:nvSpPr>
        <p:spPr bwMode="auto">
          <a:xfrm>
            <a:off x="1331640" y="2348880"/>
            <a:ext cx="297033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29000"/>
            <a:ext cx="297033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42852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815916"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67113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48819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02611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Facilitar el acceso controlado e inmediato a la información interna actualizada, dentro de un entorno de comunicación colaborativo para la Rama Judicial, mediante un sistema de información</a:t>
            </a:r>
          </a:p>
        </p:txBody>
      </p:sp>
      <p:sp>
        <p:nvSpPr>
          <p:cNvPr id="4" name="3 Rectángulo redondeado"/>
          <p:cNvSpPr/>
          <p:nvPr/>
        </p:nvSpPr>
        <p:spPr bwMode="auto">
          <a:xfrm>
            <a:off x="1331640" y="2634150"/>
            <a:ext cx="2916324" cy="101087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Contar con un ambiente unificado de acceso a la información,  facilitando la comunicación y colaboración dentro de la Rama Judicial, entregando un acceso controlado e inmediato a la información interna actualizada, de una forma segura y amigable.</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298824" y="1851701"/>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Intranet Rama judicial - INTRAJUDICIAL</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75351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75303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67113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023546"/>
            <a:ext cx="2916324" cy="593586"/>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para toda la rama judicial, y debe ser parametrizado para cada alta corte y seccionales</a:t>
            </a:r>
          </a:p>
        </p:txBody>
      </p:sp>
      <p:sp>
        <p:nvSpPr>
          <p:cNvPr id="15" name="14 Rectángulo redondeado"/>
          <p:cNvSpPr/>
          <p:nvPr/>
        </p:nvSpPr>
        <p:spPr bwMode="auto">
          <a:xfrm>
            <a:off x="4463988" y="4023546"/>
            <a:ext cx="3510390" cy="593586"/>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Sede Anexa</a:t>
            </a:r>
          </a:p>
        </p:txBody>
      </p:sp>
      <p:sp>
        <p:nvSpPr>
          <p:cNvPr id="16" name="15 Rectángulo redondeado"/>
          <p:cNvSpPr/>
          <p:nvPr/>
        </p:nvSpPr>
        <p:spPr bwMode="auto">
          <a:xfrm>
            <a:off x="1331640" y="4941168"/>
            <a:ext cx="2268252"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Sistema Operativo base Windows Server 2012 R2 para servidor de aplicaciones, front end y base de datos - bases de datos en SQL server 2012 R2 - software de la intranet Share Point Server 2013 SP1 - leguaje de programación en el que se puede desarrollar para Sharepoint Visual Studio.NET(cualquiera .net)</a:t>
            </a:r>
          </a:p>
        </p:txBody>
      </p:sp>
      <p:sp>
        <p:nvSpPr>
          <p:cNvPr id="17" name="16 Rectángulo redondeado"/>
          <p:cNvSpPr/>
          <p:nvPr/>
        </p:nvSpPr>
        <p:spPr bwMode="auto">
          <a:xfrm>
            <a:off x="3761910" y="4941168"/>
            <a:ext cx="216024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192180" y="4941168"/>
            <a:ext cx="1782198"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Tree>
    <p:extLst>
      <p:ext uri="{BB962C8B-B14F-4D97-AF65-F5344CB8AC3E}">
        <p14:creationId xmlns:p14="http://schemas.microsoft.com/office/powerpoint/2010/main" val="94456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bwMode="auto">
          <a:xfrm>
            <a:off x="1385646" y="4266093"/>
            <a:ext cx="2268252"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Direcciones Seccionales (21) y Nivel Central y los módulos WEB por internet</a:t>
            </a:r>
          </a:p>
        </p:txBody>
      </p:sp>
      <p:sp>
        <p:nvSpPr>
          <p:cNvPr id="15" name="14 Rectángulo redondeado"/>
          <p:cNvSpPr/>
          <p:nvPr/>
        </p:nvSpPr>
        <p:spPr bwMode="auto">
          <a:xfrm>
            <a:off x="4301970" y="4266093"/>
            <a:ext cx="3510390"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 Hosting ETB</a:t>
            </a:r>
          </a:p>
        </p:txBody>
      </p:sp>
      <p:sp>
        <p:nvSpPr>
          <p:cNvPr id="16" name="15 Rectángulo redondeado"/>
          <p:cNvSpPr/>
          <p:nvPr/>
        </p:nvSpPr>
        <p:spPr bwMode="auto">
          <a:xfrm>
            <a:off x="1331640" y="4941168"/>
            <a:ext cx="2268252"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El motor de Base de Datos es SqlServer 8.</a:t>
            </a:r>
          </a:p>
          <a:p>
            <a:pPr algn="just">
              <a:spcBef>
                <a:spcPct val="50000"/>
              </a:spcBef>
            </a:pPr>
            <a:r>
              <a:rPr lang="es-ES" sz="600" b="1" dirty="0">
                <a:solidFill>
                  <a:schemeClr val="tx1">
                    <a:lumMod val="50000"/>
                    <a:lumOff val="50000"/>
                  </a:schemeClr>
                </a:solidFill>
                <a:latin typeface="Arial" pitchFamily="34" charset="0"/>
              </a:rPr>
              <a:t>            El lenguaje de programación es Delphi (Cliente Servidor) y los módulos WEB se encuentran desarrollados en .Net</a:t>
            </a:r>
          </a:p>
          <a:p>
            <a:pPr algn="just">
              <a:spcBef>
                <a:spcPct val="50000"/>
              </a:spcBef>
            </a:pPr>
            <a:r>
              <a:rPr lang="es-ES" sz="600" b="1" dirty="0">
                <a:solidFill>
                  <a:schemeClr val="tx1">
                    <a:lumMod val="50000"/>
                    <a:lumOff val="50000"/>
                  </a:schemeClr>
                </a:solidFill>
                <a:latin typeface="Arial" pitchFamily="34" charset="0"/>
              </a:rPr>
              <a:t>Se cuenta con dos servidores de aplicación los cuales se ingresan por acceso remoto (terminal Server), dos servidores de Base de datos (uno es réplica del otro) y dos servidores WEB.</a:t>
            </a:r>
          </a:p>
        </p:txBody>
      </p:sp>
      <p:sp>
        <p:nvSpPr>
          <p:cNvPr id="17" name="16 Rectángulo redondeado"/>
          <p:cNvSpPr/>
          <p:nvPr/>
        </p:nvSpPr>
        <p:spPr bwMode="auto">
          <a:xfrm>
            <a:off x="3761910" y="4941168"/>
            <a:ext cx="216024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Sicof, SIIF</a:t>
            </a:r>
          </a:p>
        </p:txBody>
      </p:sp>
      <p:sp>
        <p:nvSpPr>
          <p:cNvPr id="18" name="17 Rectángulo redondeado"/>
          <p:cNvSpPr/>
          <p:nvPr/>
        </p:nvSpPr>
        <p:spPr bwMode="auto">
          <a:xfrm>
            <a:off x="6057165" y="4941168"/>
            <a:ext cx="1755195"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Se integra con Sicof mediante “web services”, con SIIF mediante “archivos planos”.</a:t>
            </a:r>
          </a:p>
        </p:txBody>
      </p:sp>
      <p:sp>
        <p:nvSpPr>
          <p:cNvPr id="19" name="18 Rectángulo redondeado"/>
          <p:cNvSpPr/>
          <p:nvPr/>
        </p:nvSpPr>
        <p:spPr bwMode="auto">
          <a:xfrm>
            <a:off x="5328084" y="2610632"/>
            <a:ext cx="2484276" cy="129614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375" b="1" dirty="0">
                <a:solidFill>
                  <a:schemeClr val="tx1">
                    <a:lumMod val="50000"/>
                    <a:lumOff val="50000"/>
                  </a:schemeClr>
                </a:solidFill>
                <a:latin typeface="Arial" pitchFamily="34" charset="0"/>
              </a:rPr>
              <a:t>Biodata – Hojas de Vida: Es un módulo que se encarga del ingreso de los datos de las hojas de vida, con respecto al personal interno. Maneja desde el nombre, datos de experiencia laboral, hasta las felicitaciones de un empleado durante el desempeño de su trabajo. </a:t>
            </a:r>
          </a:p>
          <a:p>
            <a:pPr algn="just">
              <a:spcBef>
                <a:spcPct val="50000"/>
              </a:spcBef>
            </a:pPr>
            <a:r>
              <a:rPr lang="es-ES" sz="375" b="1" dirty="0">
                <a:solidFill>
                  <a:schemeClr val="tx1">
                    <a:lumMod val="50000"/>
                    <a:lumOff val="50000"/>
                  </a:schemeClr>
                </a:solidFill>
                <a:latin typeface="Arial" pitchFamily="34" charset="0"/>
              </a:rPr>
              <a:t>•         Nómina y Administración de Salarios: Es un módulo del software que ejecuta todos los procedimientos que tiene que ver con el pago de los empleados; lo que un empleado devenga, prestaciones económicas. </a:t>
            </a:r>
          </a:p>
          <a:p>
            <a:pPr algn="just">
              <a:spcBef>
                <a:spcPct val="50000"/>
              </a:spcBef>
            </a:pPr>
            <a:r>
              <a:rPr lang="es-ES" sz="375" b="1" dirty="0">
                <a:solidFill>
                  <a:schemeClr val="tx1">
                    <a:lumMod val="50000"/>
                    <a:lumOff val="50000"/>
                  </a:schemeClr>
                </a:solidFill>
                <a:latin typeface="Arial" pitchFamily="34" charset="0"/>
              </a:rPr>
              <a:t>•         Educación y Capacitación: Es el módulo que se encarga de los requerimientos de capacitación para los empleados. En este módulo se relacionan las entidades, fechas y el presupuesto que se tiene para este fin. </a:t>
            </a:r>
          </a:p>
          <a:p>
            <a:pPr algn="just">
              <a:spcBef>
                <a:spcPct val="50000"/>
              </a:spcBef>
            </a:pPr>
            <a:r>
              <a:rPr lang="es-ES" sz="375" b="1" dirty="0">
                <a:solidFill>
                  <a:schemeClr val="tx1">
                    <a:lumMod val="50000"/>
                    <a:lumOff val="50000"/>
                  </a:schemeClr>
                </a:solidFill>
                <a:latin typeface="Arial" pitchFamily="34" charset="0"/>
              </a:rPr>
              <a:t>•         Salud Ocupacional: Es un módulo del sistema que maneja la información sobre la salud del empleado con base en su trabajo. Controla las alteraciones y riesgos. Con base de datos ubica al personal en cargos que se adapten a sus actitudes físicas. Da información sobre dotaciones de empleados etc.. </a:t>
            </a:r>
          </a:p>
          <a:p>
            <a:pPr algn="just">
              <a:spcBef>
                <a:spcPct val="50000"/>
              </a:spcBef>
            </a:pPr>
            <a:r>
              <a:rPr lang="es-ES" sz="375" b="1" dirty="0">
                <a:solidFill>
                  <a:schemeClr val="tx1">
                    <a:lumMod val="50000"/>
                    <a:lumOff val="50000"/>
                  </a:schemeClr>
                </a:solidFill>
                <a:latin typeface="Arial" pitchFamily="34" charset="0"/>
              </a:rPr>
              <a:t>•         Bienestar de Personal: Tiene que ver con los eventos lúdicos dentro de una empresa, así como el bienestar del personal en su campo laboral. Se lleva control de fechas, recursos y actividades de cada uno de los eventos especiales. Administración de Auxilios y préstamos con destino al trabajador.</a:t>
            </a:r>
          </a:p>
        </p:txBody>
      </p:sp>
      <p:sp>
        <p:nvSpPr>
          <p:cNvPr id="13" name="12 Rectángulo redondeado"/>
          <p:cNvSpPr/>
          <p:nvPr/>
        </p:nvSpPr>
        <p:spPr bwMode="auto">
          <a:xfrm>
            <a:off x="2681790" y="2618910"/>
            <a:ext cx="2484276" cy="129614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375" b="1" dirty="0">
                <a:solidFill>
                  <a:schemeClr val="tx1">
                    <a:lumMod val="50000"/>
                    <a:lumOff val="50000"/>
                  </a:schemeClr>
                </a:solidFill>
                <a:latin typeface="Arial" pitchFamily="34" charset="0"/>
              </a:rPr>
              <a:t>A continuación se describen brevemente algunos de los módulos que componen el sistema Kactus:</a:t>
            </a:r>
          </a:p>
          <a:p>
            <a:pPr algn="just">
              <a:spcBef>
                <a:spcPct val="50000"/>
              </a:spcBef>
            </a:pPr>
            <a:r>
              <a:rPr lang="es-ES" sz="375" b="1" dirty="0">
                <a:solidFill>
                  <a:schemeClr val="tx1">
                    <a:lumMod val="50000"/>
                    <a:lumOff val="50000"/>
                  </a:schemeClr>
                </a:solidFill>
                <a:latin typeface="Arial" pitchFamily="34" charset="0"/>
              </a:rPr>
              <a:t> </a:t>
            </a:r>
          </a:p>
          <a:p>
            <a:pPr algn="just">
              <a:spcBef>
                <a:spcPct val="50000"/>
              </a:spcBef>
            </a:pPr>
            <a:r>
              <a:rPr lang="es-ES" sz="375" b="1" dirty="0">
                <a:solidFill>
                  <a:schemeClr val="tx1">
                    <a:lumMod val="50000"/>
                    <a:lumOff val="50000"/>
                  </a:schemeClr>
                </a:solidFill>
                <a:latin typeface="Arial" pitchFamily="34" charset="0"/>
              </a:rPr>
              <a:t>•         Selección y Reclutamiento: Este módulo contiene información de las convocatorias, definición de sus características, admisiones a concursos, rechazos o inadmisión relacionando las causales, definición de las etapas de selección y clasificación, asociación de factores de evaluación de cada convocatoria. Inscripción On-line (WEB) de aspirantes a convocatorias, por medio del cual cada aspirante ingresará información como datos básicos, experiencia laboral, docencia, educación formal, estudios de pregrado, cursos y publicaciones. desde su inicio (expedición de Acuerdo), es el encargado de garantizar el ingreso de personal de forma idónea con base en los méritos y los requisitos exigidos. Cada aspirante podrá generar un reporte con la información de la inscripción.</a:t>
            </a:r>
          </a:p>
          <a:p>
            <a:pPr algn="just">
              <a:spcBef>
                <a:spcPct val="50000"/>
              </a:spcBef>
            </a:pPr>
            <a:r>
              <a:rPr lang="es-ES" sz="375" b="1" dirty="0">
                <a:solidFill>
                  <a:schemeClr val="tx1">
                    <a:lumMod val="50000"/>
                    <a:lumOff val="50000"/>
                  </a:schemeClr>
                </a:solidFill>
                <a:latin typeface="Arial" pitchFamily="34" charset="0"/>
              </a:rPr>
              <a:t>•         Análisis de Cargos y Manejo de Planta: En este módulo se encuentra lo que es la planta de personal, toda su estructura, los cargos y los perfiles de cargos con sus respectivas necesidades y la parte económica de los cargos. Se registran los servidores judiciales que se encuentran vinculados y las vacantes de la Rama Judicial, es decir en este módulo aparecerán lo servidores que se encuentren activos y las vacantes sin proveer en su respectiva ubicación, desde este programa se podrá consultar los listados de empleados por seccional.</a:t>
            </a:r>
          </a:p>
        </p:txBody>
      </p:sp>
      <p:sp>
        <p:nvSpPr>
          <p:cNvPr id="4" name="3 Rectángulo redondeado"/>
          <p:cNvSpPr/>
          <p:nvPr/>
        </p:nvSpPr>
        <p:spPr bwMode="auto">
          <a:xfrm>
            <a:off x="1385646" y="2634150"/>
            <a:ext cx="1134126"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 Apoyar los procesos de Nómina y de la Unidad de Carrera Judicial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KACTUS RH</a:t>
            </a:r>
          </a:p>
        </p:txBody>
      </p:sp>
      <p:sp>
        <p:nvSpPr>
          <p:cNvPr id="3" name="2 Rectángulo redondeado"/>
          <p:cNvSpPr/>
          <p:nvPr/>
        </p:nvSpPr>
        <p:spPr bwMode="auto">
          <a:xfrm>
            <a:off x="1385646" y="2348880"/>
            <a:ext cx="113412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2681790" y="2348880"/>
            <a:ext cx="513057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61778"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85646" y="3996063"/>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3995583"/>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671138"/>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4518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247964" y="2618910"/>
            <a:ext cx="3564396" cy="129614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principal objetivo del uso de Justicia Siglo XXI es el generar una estructuración organizada del sistema judicial en Colombia, que a partir de módulos o aplicativos faciliten el trabajo en cuanto a gestión procesal y manejo jurisprudencial creado en cualquier expediente jurídico existente ya sea en Altas Cortes, Tribunales o Despachos</a:t>
            </a:r>
          </a:p>
        </p:txBody>
      </p:sp>
      <p:sp>
        <p:nvSpPr>
          <p:cNvPr id="4" name="3 Rectángulo redondeado"/>
          <p:cNvSpPr/>
          <p:nvPr/>
        </p:nvSpPr>
        <p:spPr bwMode="auto">
          <a:xfrm>
            <a:off x="1331640" y="2634150"/>
            <a:ext cx="2754306"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sistema utilizado por los Funcionarios de los Despachos Judiciales de la Rama judicial, en los distintos programas que se manejan para la radicación de los procesos como lo son: Registro de Actuaciones, Radicación, Nueva Consulta Jurídica, Consultas Dinámicas, Depósitos, Estados, Traslados, Estadísticas, Reparto entre otros.</a:t>
            </a:r>
          </a:p>
        </p:txBody>
      </p:sp>
      <p:sp>
        <p:nvSpPr>
          <p:cNvPr id="14" name="13 Rectángulo redondeado"/>
          <p:cNvSpPr/>
          <p:nvPr/>
        </p:nvSpPr>
        <p:spPr bwMode="auto">
          <a:xfrm>
            <a:off x="1331640" y="4293096"/>
            <a:ext cx="2754306"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Despachos, Seccionales, Tribunales, Altas Cortes, Centro de Servicios, etc..</a:t>
            </a:r>
          </a:p>
        </p:txBody>
      </p:sp>
      <p:sp>
        <p:nvSpPr>
          <p:cNvPr id="15" name="14 Rectángulo redondeado"/>
          <p:cNvSpPr/>
          <p:nvPr/>
        </p:nvSpPr>
        <p:spPr bwMode="auto">
          <a:xfrm>
            <a:off x="4301970" y="4293096"/>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 ha implementado en cada instalación o complejo de edificios en la que se encuentren los despachos.</a:t>
            </a:r>
          </a:p>
        </p:txBody>
      </p:sp>
      <p:sp>
        <p:nvSpPr>
          <p:cNvPr id="16" name="15 Rectángulo redondeado"/>
          <p:cNvSpPr/>
          <p:nvPr/>
        </p:nvSpPr>
        <p:spPr bwMode="auto">
          <a:xfrm>
            <a:off x="1331640" y="5157192"/>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900" b="1" dirty="0">
                <a:solidFill>
                  <a:schemeClr val="tx1">
                    <a:lumMod val="50000"/>
                    <a:lumOff val="50000"/>
                  </a:schemeClr>
                </a:solidFill>
                <a:latin typeface="Arial" pitchFamily="34" charset="0"/>
              </a:rPr>
              <a:t>Plataforma de Base de datos SQL SERVER 7 a Sql Server 2008 r2, Visual Basic 6.0.</a:t>
            </a:r>
          </a:p>
        </p:txBody>
      </p:sp>
      <p:sp>
        <p:nvSpPr>
          <p:cNvPr id="17" name="16 Rectángulo redondeado"/>
          <p:cNvSpPr/>
          <p:nvPr/>
        </p:nvSpPr>
        <p:spPr bwMode="auto">
          <a:xfrm>
            <a:off x="3761910" y="5157192"/>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sistema permite su integración con el sistema de Reparto de Procesos, Sierju, Urna  y con el sistema de Gestión e inteligencia documental entre otros.</a:t>
            </a:r>
          </a:p>
        </p:txBody>
      </p:sp>
      <p:sp>
        <p:nvSpPr>
          <p:cNvPr id="18" name="17 Rectángulo redondeado"/>
          <p:cNvSpPr/>
          <p:nvPr/>
        </p:nvSpPr>
        <p:spPr bwMode="auto">
          <a:xfrm>
            <a:off x="6057165" y="5157192"/>
            <a:ext cx="1755195"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900" b="1" dirty="0">
                <a:solidFill>
                  <a:schemeClr val="tx1">
                    <a:lumMod val="50000"/>
                    <a:lumOff val="50000"/>
                  </a:schemeClr>
                </a:solidFill>
                <a:latin typeface="Arial" pitchFamily="34" charset="0"/>
              </a:rPr>
              <a:t>Agentes, Servicios Web e Interfaces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SISTEMA DE GESTION DE PROCESOS JUSTICIA XXI</a:t>
            </a:r>
          </a:p>
        </p:txBody>
      </p:sp>
      <p:sp>
        <p:nvSpPr>
          <p:cNvPr id="3" name="2 Rectángulo redondeado"/>
          <p:cNvSpPr/>
          <p:nvPr/>
        </p:nvSpPr>
        <p:spPr bwMode="auto">
          <a:xfrm>
            <a:off x="1331640" y="234888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247964"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887162"/>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23066"/>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402258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887162"/>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887162"/>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178945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510898"/>
            <a:ext cx="3564396"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software permite la creación de los registros del proceso y su liquidación de sentencias, su control y seguimiento, control y registro de la realización de las  liquidaciones.</a:t>
            </a:r>
          </a:p>
        </p:txBody>
      </p:sp>
      <p:sp>
        <p:nvSpPr>
          <p:cNvPr id="4" name="3 Rectángulo redondeado"/>
          <p:cNvSpPr/>
          <p:nvPr/>
        </p:nvSpPr>
        <p:spPr bwMode="auto">
          <a:xfrm>
            <a:off x="1331640" y="2526138"/>
            <a:ext cx="2916324" cy="133491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Dotar a todas las oficinas de Liquidación de Sentencias del país de un software único que permita efectuar con una herramienta estándar la gestión y el seguimiento de las liquidaciones de sentencias con una base de datos centralizada que permita el seguimiento por parte de la Unidad de Recursos Humanos proporcionando la información contable en forma estándar.</a:t>
            </a:r>
          </a:p>
        </p:txBody>
      </p:sp>
      <p:sp>
        <p:nvSpPr>
          <p:cNvPr id="14" name="13 Rectángulo redondeado"/>
          <p:cNvSpPr/>
          <p:nvPr/>
        </p:nvSpPr>
        <p:spPr bwMode="auto">
          <a:xfrm>
            <a:off x="1331640" y="4293576"/>
            <a:ext cx="2916324"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La aplicación esta instalada en los equipos del grupo de liquidación de sentencias de la DEAJ.</a:t>
            </a:r>
          </a:p>
        </p:txBody>
      </p:sp>
      <p:sp>
        <p:nvSpPr>
          <p:cNvPr id="15" name="14 Rectángulo redondeado"/>
          <p:cNvSpPr/>
          <p:nvPr/>
        </p:nvSpPr>
        <p:spPr bwMode="auto">
          <a:xfrm>
            <a:off x="4463988" y="4293576"/>
            <a:ext cx="3510390"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Servidor de base de datos está instalado en un servidor de la Unidad de Informática</a:t>
            </a:r>
          </a:p>
        </p:txBody>
      </p:sp>
      <p:sp>
        <p:nvSpPr>
          <p:cNvPr id="16" name="15 Rectángulo redondeado"/>
          <p:cNvSpPr/>
          <p:nvPr/>
        </p:nvSpPr>
        <p:spPr bwMode="auto">
          <a:xfrm>
            <a:off x="1331640" y="521119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software se basa en la plataforma de base de datos SQL-Server 2008r2  y se encuentra desarrollada con arquitectura Cliente Servidor, en lenguaje Visual basic 2010 .NET</a:t>
            </a:r>
          </a:p>
        </p:txBody>
      </p:sp>
      <p:sp>
        <p:nvSpPr>
          <p:cNvPr id="17" name="16 Rectángulo redondeado"/>
          <p:cNvSpPr/>
          <p:nvPr/>
        </p:nvSpPr>
        <p:spPr bwMode="auto">
          <a:xfrm>
            <a:off x="3761910" y="521119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sistema no se integra con ningún sistema de información.</a:t>
            </a:r>
          </a:p>
        </p:txBody>
      </p:sp>
      <p:sp>
        <p:nvSpPr>
          <p:cNvPr id="18" name="17 Rectángulo redondeado"/>
          <p:cNvSpPr/>
          <p:nvPr/>
        </p:nvSpPr>
        <p:spPr bwMode="auto">
          <a:xfrm>
            <a:off x="6192180" y="5211198"/>
            <a:ext cx="1782198"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No aplica</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Software CUMPLISENT</a:t>
            </a:r>
          </a:p>
        </p:txBody>
      </p:sp>
      <p:sp>
        <p:nvSpPr>
          <p:cNvPr id="3" name="2 Rectángulo redondeado"/>
          <p:cNvSpPr/>
          <p:nvPr/>
        </p:nvSpPr>
        <p:spPr bwMode="auto">
          <a:xfrm>
            <a:off x="1331640" y="2240868"/>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240868"/>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941168"/>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2354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2306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94116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94116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136679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456892"/>
            <a:ext cx="3564396" cy="122689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software permite la migración de los registros del procesos a cargo de las oficinas de asistencia legal en formato Excel y sufre transformaciones y homologaciones con el sistema EKOGUI para su puesta en internet.</a:t>
            </a:r>
          </a:p>
        </p:txBody>
      </p:sp>
      <p:sp>
        <p:nvSpPr>
          <p:cNvPr id="4" name="3 Rectángulo redondeado"/>
          <p:cNvSpPr/>
          <p:nvPr/>
        </p:nvSpPr>
        <p:spPr bwMode="auto">
          <a:xfrm>
            <a:off x="1385646" y="2472132"/>
            <a:ext cx="2916324" cy="122689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Dotar a la oficina de Asistencia Legal  de un software que permita efectuar con una herramienta estándar la migración de la información de los procesos judiciales del país recopilados por la oficina de asistencia Legal hacia el sistema Ekogui de la AGENCIA NACIONAL DE DEFENSA JURIDICA DEL ESTADO.</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MIGRA-LITIGOV</a:t>
            </a:r>
          </a:p>
        </p:txBody>
      </p:sp>
      <p:sp>
        <p:nvSpPr>
          <p:cNvPr id="3" name="2 Rectángulo redondeado"/>
          <p:cNvSpPr/>
          <p:nvPr/>
        </p:nvSpPr>
        <p:spPr bwMode="auto">
          <a:xfrm>
            <a:off x="1385646" y="218686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186862"/>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61778"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85646" y="380704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80656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671138"/>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85646" y="4077072"/>
            <a:ext cx="2916324"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La aplicación esta instalada en un equipo de la división de asistencia legal.</a:t>
            </a:r>
          </a:p>
        </p:txBody>
      </p:sp>
      <p:sp>
        <p:nvSpPr>
          <p:cNvPr id="15" name="14 Rectángulo redondeado"/>
          <p:cNvSpPr/>
          <p:nvPr/>
        </p:nvSpPr>
        <p:spPr bwMode="auto">
          <a:xfrm>
            <a:off x="4463988" y="4077072"/>
            <a:ext cx="3510390"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Servidor de base de datos está instalado en un servidor de la Unidad de Informática</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software se basa en la plataforma de base de datos SQL-Server 2008r2  y se encuentra desarrollada con arquitectura Cliente Servidor, en lenguaje Visual basic 2010 .NET</a:t>
            </a:r>
          </a:p>
        </p:txBody>
      </p:sp>
      <p:sp>
        <p:nvSpPr>
          <p:cNvPr id="17" name="16 Rectángulo redondeado"/>
          <p:cNvSpPr/>
          <p:nvPr/>
        </p:nvSpPr>
        <p:spPr bwMode="auto">
          <a:xfrm>
            <a:off x="3761910"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El sistema no se integra con ningún sistema de información.</a:t>
            </a:r>
          </a:p>
        </p:txBody>
      </p:sp>
      <p:sp>
        <p:nvSpPr>
          <p:cNvPr id="18" name="17 Rectángulo redondeado"/>
          <p:cNvSpPr/>
          <p:nvPr/>
        </p:nvSpPr>
        <p:spPr bwMode="auto">
          <a:xfrm>
            <a:off x="6138174" y="4941168"/>
            <a:ext cx="1836204"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No aplica</a:t>
            </a:r>
          </a:p>
        </p:txBody>
      </p:sp>
    </p:spTree>
    <p:extLst>
      <p:ext uri="{BB962C8B-B14F-4D97-AF65-F5344CB8AC3E}">
        <p14:creationId xmlns:p14="http://schemas.microsoft.com/office/powerpoint/2010/main" val="218963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bwMode="auto">
          <a:xfrm>
            <a:off x="1346322" y="3676170"/>
            <a:ext cx="2754306"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Lugares en los que está desplegado el sistema de información: Despachos, Seccionales, Centros de Servicios, etc.</a:t>
            </a:r>
          </a:p>
        </p:txBody>
      </p:sp>
      <p:sp>
        <p:nvSpPr>
          <p:cNvPr id="15" name="14 Rectángulo redondeado"/>
          <p:cNvSpPr/>
          <p:nvPr/>
        </p:nvSpPr>
        <p:spPr bwMode="auto">
          <a:xfrm>
            <a:off x="4301970" y="3671400"/>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Ubicación desde donde se encuentra en producción</a:t>
            </a:r>
          </a:p>
        </p:txBody>
      </p:sp>
      <p:sp>
        <p:nvSpPr>
          <p:cNvPr id="16" name="15 Rectángulo redondeado"/>
          <p:cNvSpPr/>
          <p:nvPr/>
        </p:nvSpPr>
        <p:spPr bwMode="auto">
          <a:xfrm>
            <a:off x="1331640" y="4903068"/>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Plataforma de software en la que se implementó (base de datos, leguaje de programación, servidores de aplicaciones, etc.., y versión de los mismos)</a:t>
            </a:r>
          </a:p>
        </p:txBody>
      </p:sp>
      <p:sp>
        <p:nvSpPr>
          <p:cNvPr id="17" name="16 Rectángulo redondeado"/>
          <p:cNvSpPr/>
          <p:nvPr/>
        </p:nvSpPr>
        <p:spPr bwMode="auto">
          <a:xfrm>
            <a:off x="3761910" y="49030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Con cuáles sistemas se integra</a:t>
            </a:r>
            <a:endParaRPr lang="es-ES" sz="1050" b="1" dirty="0">
              <a:solidFill>
                <a:schemeClr val="tx1">
                  <a:lumMod val="50000"/>
                  <a:lumOff val="50000"/>
                </a:schemeClr>
              </a:solidFill>
              <a:latin typeface="Arial" pitchFamily="34" charset="0"/>
            </a:endParaRPr>
          </a:p>
        </p:txBody>
      </p:sp>
      <p:sp>
        <p:nvSpPr>
          <p:cNvPr id="18" name="17 Rectángulo redondeado"/>
          <p:cNvSpPr/>
          <p:nvPr/>
        </p:nvSpPr>
        <p:spPr bwMode="auto">
          <a:xfrm>
            <a:off x="6111171" y="4910688"/>
            <a:ext cx="1701189"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agentes, servicios web, interfaces, etc..</a:t>
            </a:r>
            <a:endParaRPr lang="es-ES" sz="1050" b="1" dirty="0">
              <a:solidFill>
                <a:schemeClr val="tx1">
                  <a:lumMod val="50000"/>
                  <a:lumOff val="50000"/>
                </a:schemeClr>
              </a:solidFill>
              <a:latin typeface="Arial" pitchFamily="34" charset="0"/>
            </a:endParaRPr>
          </a:p>
        </p:txBody>
      </p:sp>
      <p:sp>
        <p:nvSpPr>
          <p:cNvPr id="13" name="12 Rectángulo redondeado"/>
          <p:cNvSpPr/>
          <p:nvPr/>
        </p:nvSpPr>
        <p:spPr bwMode="auto">
          <a:xfrm>
            <a:off x="4301970" y="2588430"/>
            <a:ext cx="3510390"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Descripción de la funcionalidad que realiza el sistema de información</a:t>
            </a:r>
          </a:p>
        </p:txBody>
      </p:sp>
      <p:sp>
        <p:nvSpPr>
          <p:cNvPr id="4" name="3 Rectángulo redondeado"/>
          <p:cNvSpPr/>
          <p:nvPr/>
        </p:nvSpPr>
        <p:spPr bwMode="auto">
          <a:xfrm>
            <a:off x="1331640" y="2580810"/>
            <a:ext cx="275430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¿para qué se utiliza?</a:t>
            </a: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11711" y="1196752"/>
            <a:ext cx="5437585"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50000"/>
              </a:spcBef>
              <a:spcAft>
                <a:spcPct val="0"/>
              </a:spcAft>
            </a:pPr>
            <a:r>
              <a:rPr lang="es-ES" sz="1050" b="1" dirty="0">
                <a:solidFill>
                  <a:schemeClr val="bg1"/>
                </a:solidFill>
                <a:latin typeface="Arial" pitchFamily="34" charset="0"/>
              </a:rPr>
              <a:t>Nombre Sistema de información</a:t>
            </a:r>
          </a:p>
        </p:txBody>
      </p:sp>
      <p:sp>
        <p:nvSpPr>
          <p:cNvPr id="3" name="2 Rectángulo redondeado"/>
          <p:cNvSpPr/>
          <p:nvPr/>
        </p:nvSpPr>
        <p:spPr bwMode="auto">
          <a:xfrm>
            <a:off x="1331640" y="234888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fontAlgn="base">
              <a:spcBef>
                <a:spcPct val="50000"/>
              </a:spcBef>
              <a:spcAft>
                <a:spcPct val="0"/>
              </a:spcAft>
            </a:pPr>
            <a:r>
              <a:rPr lang="es-ES" sz="900" b="1" dirty="0">
                <a:solidFill>
                  <a:schemeClr val="bg1"/>
                </a:solidFill>
              </a:rPr>
              <a:t>Objetivo</a:t>
            </a:r>
            <a:endParaRPr lang="es-ES" sz="900" b="1" dirty="0">
              <a:solidFill>
                <a:schemeClr val="bg1"/>
              </a:solidFill>
              <a:latin typeface="Arial" pitchFamily="34" charset="0"/>
            </a:endParaRPr>
          </a:p>
        </p:txBody>
      </p:sp>
      <p:sp>
        <p:nvSpPr>
          <p:cNvPr id="6" name="5 Rectángulo redondeado"/>
          <p:cNvSpPr/>
          <p:nvPr/>
        </p:nvSpPr>
        <p:spPr bwMode="auto">
          <a:xfrm>
            <a:off x="4301970" y="234888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4472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344424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671138"/>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146380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3815916" y="2618910"/>
            <a:ext cx="4158462" cy="91810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software permite realizar la grabación con entre otras, las siguientes funciones: indexación o catalogación por las partes del proceso, consulta por dicha indexación, ya sea en la sala, en CD o DVD fuera de ella y a través del servicio de consulta web, permite incluir acta, obtener copias en CD o DVD, incluir documentación probatoria adicional como parte integrante de la grabación, salvaguardar la información en forma automática en sitios centralizados</a:t>
            </a:r>
          </a:p>
        </p:txBody>
      </p:sp>
      <p:sp>
        <p:nvSpPr>
          <p:cNvPr id="4" name="3 Rectángulo redondeado"/>
          <p:cNvSpPr/>
          <p:nvPr/>
        </p:nvSpPr>
        <p:spPr bwMode="auto">
          <a:xfrm>
            <a:off x="1331640" y="2634150"/>
            <a:ext cx="2268252" cy="90286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Dotar a todas las salas de audiencias del país de un software único que permita efectuar con una herramienta estándar para la Rama Judicial, la grabación de las audiencias celebradas en dicha salas.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CICERO - Software de Grabación de Audiencias</a:t>
            </a:r>
          </a:p>
        </p:txBody>
      </p:sp>
      <p:sp>
        <p:nvSpPr>
          <p:cNvPr id="3" name="2 Rectángulo redondeado"/>
          <p:cNvSpPr/>
          <p:nvPr/>
        </p:nvSpPr>
        <p:spPr bwMode="auto">
          <a:xfrm>
            <a:off x="1331640" y="2348880"/>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3815916" y="2348880"/>
            <a:ext cx="415846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645504"/>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3878924" y="3645024"/>
            <a:ext cx="4095455"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671138"/>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3915534"/>
            <a:ext cx="2268252"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Atendiendo a la arquitectura del sistema y de la topología de la red existente, se instala en cada una de las salas, en un servidor por Sede y en un servidor  central</a:t>
            </a:r>
          </a:p>
        </p:txBody>
      </p:sp>
      <p:sp>
        <p:nvSpPr>
          <p:cNvPr id="15" name="14 Rectángulo redondeado"/>
          <p:cNvSpPr/>
          <p:nvPr/>
        </p:nvSpPr>
        <p:spPr bwMode="auto">
          <a:xfrm>
            <a:off x="3878924" y="3915534"/>
            <a:ext cx="4095455"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 está instalando en una primera etapa en cada una de las salas, se instalará posteriormente en los servidores de Sede y en un servidor central que se contrata con el proveedor de servicios de telecomunicaciones.</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El software se basa en la plataforma Cícero, cuya arquitectura cuenta con tres niveles para administrar y consolidar la información: Plataforma autónoma de Sala, Plataforma de Sede y Plataforma central. Se basan en Java, My SQL, herramientas en C++, entre otras herramientas base.</a:t>
            </a:r>
          </a:p>
        </p:txBody>
      </p:sp>
      <p:sp>
        <p:nvSpPr>
          <p:cNvPr id="17" name="16 Rectángulo redondeado"/>
          <p:cNvSpPr/>
          <p:nvPr/>
        </p:nvSpPr>
        <p:spPr bwMode="auto">
          <a:xfrm>
            <a:off x="3761910" y="4941168"/>
            <a:ext cx="21647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sistema se permite integrar la información con el sistema de Gestión de Procesos Justicia XXI y el que lo reemplace y con el sistema de Gestión e inteligencia documental.</a:t>
            </a:r>
          </a:p>
        </p:txBody>
      </p:sp>
      <p:sp>
        <p:nvSpPr>
          <p:cNvPr id="18" name="17 Rectángulo redondeado"/>
          <p:cNvSpPr/>
          <p:nvPr/>
        </p:nvSpPr>
        <p:spPr bwMode="auto">
          <a:xfrm>
            <a:off x="6138174" y="4941168"/>
            <a:ext cx="1836204"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Con el sistema justicia XXI se integra a través de un integrador especialmente diseñado y cuenta además con una capa de integración a través de servicios Web; se debe integrar con el Sistema de Inteligencia Documental, estableciendo las rutas de guardado de copias, las que se realizan incluyendo la codificación hash para garantizar la autenticidad. </a:t>
            </a:r>
          </a:p>
        </p:txBody>
      </p:sp>
    </p:spTree>
    <p:extLst>
      <p:ext uri="{BB962C8B-B14F-4D97-AF65-F5344CB8AC3E}">
        <p14:creationId xmlns:p14="http://schemas.microsoft.com/office/powerpoint/2010/main" val="223926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08012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software permite la creación del proceso de cobro coactivo, su control y seguimiento, emisión de documentación, la realización de los cálculos financieros para liquidaciones, registro de pagos, conciliación administrativa y bancaria, informes contables, y alarmas de seguimiento.</a:t>
            </a:r>
          </a:p>
        </p:txBody>
      </p:sp>
      <p:sp>
        <p:nvSpPr>
          <p:cNvPr id="4" name="3 Rectángulo redondeado"/>
          <p:cNvSpPr/>
          <p:nvPr/>
        </p:nvSpPr>
        <p:spPr bwMode="auto">
          <a:xfrm>
            <a:off x="1331640" y="2634150"/>
            <a:ext cx="2862318" cy="106488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Dotar a todas las oficinas de Cobro Coactivo del país de un software único que permita efectuar con una herramienta estándar la gestión y el seguimiento del cobro coactivo, con una base de datos centralizada que permita el seguimiento por parte de la Unidad de Presupuesto de la DEAJ, proporcionando la información contable en forma estándar</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Software de Cobro Coactivo</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72514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828953"/>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828473"/>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72514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725144"/>
            <a:ext cx="189021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098983"/>
            <a:ext cx="2862318" cy="53958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 instalará en un servidor de la sede anexa que cuente con base de datos SQL-Server y servidor Internet Información Server.</a:t>
            </a:r>
          </a:p>
        </p:txBody>
      </p:sp>
      <p:sp>
        <p:nvSpPr>
          <p:cNvPr id="15" name="14 Rectángulo redondeado"/>
          <p:cNvSpPr/>
          <p:nvPr/>
        </p:nvSpPr>
        <p:spPr bwMode="auto">
          <a:xfrm>
            <a:off x="4463988" y="4098983"/>
            <a:ext cx="3510390" cy="53958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Por su arquitectura web solo se instala centralizadamente y se accede a ella por la intranet, no requiriendo dirección pública.</a:t>
            </a:r>
          </a:p>
        </p:txBody>
      </p:sp>
      <p:sp>
        <p:nvSpPr>
          <p:cNvPr id="16" name="15 Rectángulo redondeado"/>
          <p:cNvSpPr/>
          <p:nvPr/>
        </p:nvSpPr>
        <p:spPr bwMode="auto">
          <a:xfrm>
            <a:off x="1331640" y="4995174"/>
            <a:ext cx="2214246"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software se basa en la plataforma de base de datos SQL-Server y se encuentra desarrollada con arquitectura Web con servidor Internet Información Server, y se basa en la herramienta de desarrollo .Net</a:t>
            </a:r>
          </a:p>
        </p:txBody>
      </p:sp>
      <p:sp>
        <p:nvSpPr>
          <p:cNvPr id="17" name="16 Rectángulo redondeado"/>
          <p:cNvSpPr/>
          <p:nvPr/>
        </p:nvSpPr>
        <p:spPr bwMode="auto">
          <a:xfrm>
            <a:off x="3761910" y="4995174"/>
            <a:ext cx="216024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sistema se integrará con el sistema Urna y recibe información manual de Justicia XXI. En lo futuro se debe integrar con el Sistema de Gestión de Procesos que se implemente.</a:t>
            </a:r>
          </a:p>
        </p:txBody>
      </p:sp>
      <p:sp>
        <p:nvSpPr>
          <p:cNvPr id="18" name="17 Rectángulo redondeado"/>
          <p:cNvSpPr/>
          <p:nvPr/>
        </p:nvSpPr>
        <p:spPr bwMode="auto">
          <a:xfrm>
            <a:off x="6084168" y="4995174"/>
            <a:ext cx="189021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Con el sistema Urna se integrará a través de dos servicios web y con justicia XXI, se integra manualmente usando los códigos únicos, con el sistema futuro de gestión de procesos, se deberá integrar con servicios Web o SOA. Lee además archivos planos del Banco Agrario.</a:t>
            </a:r>
          </a:p>
        </p:txBody>
      </p:sp>
    </p:spTree>
    <p:extLst>
      <p:ext uri="{BB962C8B-B14F-4D97-AF65-F5344CB8AC3E}">
        <p14:creationId xmlns:p14="http://schemas.microsoft.com/office/powerpoint/2010/main" val="346820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2735796" y="2456892"/>
            <a:ext cx="2619291" cy="145816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Plataforma web</a:t>
            </a:r>
          </a:p>
          <a:p>
            <a:pPr algn="just">
              <a:spcBef>
                <a:spcPct val="50000"/>
              </a:spcBef>
            </a:pPr>
            <a:r>
              <a:rPr lang="es-ES" sz="525" b="1" dirty="0">
                <a:solidFill>
                  <a:schemeClr val="tx1">
                    <a:lumMod val="50000"/>
                    <a:lumOff val="50000"/>
                  </a:schemeClr>
                </a:solidFill>
                <a:latin typeface="Arial" pitchFamily="34" charset="0"/>
              </a:rPr>
              <a:t>•  Sistema centralizado</a:t>
            </a:r>
          </a:p>
          <a:p>
            <a:pPr algn="just">
              <a:spcBef>
                <a:spcPct val="50000"/>
              </a:spcBef>
            </a:pPr>
            <a:r>
              <a:rPr lang="es-ES" sz="525" b="1" dirty="0">
                <a:solidFill>
                  <a:schemeClr val="tx1">
                    <a:lumMod val="50000"/>
                    <a:lumOff val="50000"/>
                  </a:schemeClr>
                </a:solidFill>
                <a:latin typeface="Arial" pitchFamily="34" charset="0"/>
              </a:rPr>
              <a:t>•  Estandarización y automatización de la gestión del expediente judicial digital en los procesos judiciales a nivel nacional.</a:t>
            </a:r>
          </a:p>
          <a:p>
            <a:pPr algn="just">
              <a:spcBef>
                <a:spcPct val="50000"/>
              </a:spcBef>
            </a:pPr>
            <a:r>
              <a:rPr lang="es-ES" sz="525" b="1" dirty="0">
                <a:solidFill>
                  <a:schemeClr val="tx1">
                    <a:lumMod val="50000"/>
                    <a:lumOff val="50000"/>
                  </a:schemeClr>
                </a:solidFill>
                <a:latin typeface="Arial" pitchFamily="34" charset="0"/>
              </a:rPr>
              <a:t>•  Controle las etapas procesales y tiempos de los procesos Judiciales.</a:t>
            </a:r>
          </a:p>
          <a:p>
            <a:pPr algn="just">
              <a:spcBef>
                <a:spcPct val="50000"/>
              </a:spcBef>
            </a:pPr>
            <a:r>
              <a:rPr lang="es-ES" sz="525" b="1" dirty="0">
                <a:solidFill>
                  <a:schemeClr val="tx1">
                    <a:lumMod val="50000"/>
                    <a:lumOff val="50000"/>
                  </a:schemeClr>
                </a:solidFill>
                <a:latin typeface="Arial" pitchFamily="34" charset="0"/>
              </a:rPr>
              <a:t>•  Definición el flujo del proceso dependiendo de su naturaleza, su especialidad y el código de procedimiento aplicable teniendo en cuenta los actores, rutas, puntos de decisión, vencimientos, etc..</a:t>
            </a:r>
          </a:p>
          <a:p>
            <a:pPr algn="just">
              <a:spcBef>
                <a:spcPct val="50000"/>
              </a:spcBef>
            </a:pPr>
            <a:r>
              <a:rPr lang="es-ES" sz="525" b="1" dirty="0">
                <a:solidFill>
                  <a:schemeClr val="tx1">
                    <a:lumMod val="50000"/>
                    <a:lumOff val="50000"/>
                  </a:schemeClr>
                </a:solidFill>
                <a:latin typeface="Arial" pitchFamily="34" charset="0"/>
              </a:rPr>
              <a:t>•   Generación de expediente judiciales en PDF.</a:t>
            </a:r>
          </a:p>
          <a:p>
            <a:pPr algn="just">
              <a:spcBef>
                <a:spcPct val="50000"/>
              </a:spcBef>
            </a:pPr>
            <a:r>
              <a:rPr lang="es-ES" sz="525" b="1" dirty="0">
                <a:solidFill>
                  <a:schemeClr val="tx1">
                    <a:lumMod val="50000"/>
                    <a:lumOff val="50000"/>
                  </a:schemeClr>
                </a:solidFill>
                <a:latin typeface="Arial" pitchFamily="34" charset="0"/>
              </a:rPr>
              <a:t>•   Auditoría de todas las acciones realizadas por los usuarios.</a:t>
            </a:r>
          </a:p>
          <a:p>
            <a:pPr algn="just">
              <a:spcBef>
                <a:spcPct val="50000"/>
              </a:spcBef>
            </a:pPr>
            <a:r>
              <a:rPr lang="es-ES" sz="525" b="1" dirty="0">
                <a:solidFill>
                  <a:schemeClr val="tx1">
                    <a:lumMod val="50000"/>
                    <a:lumOff val="50000"/>
                  </a:schemeClr>
                </a:solidFill>
                <a:latin typeface="Arial" pitchFamily="34" charset="0"/>
              </a:rPr>
              <a:t>•   Generación de estadísticas de diferente tipo por juzgado, especialidad, etc..</a:t>
            </a:r>
          </a:p>
          <a:p>
            <a:pPr algn="just">
              <a:spcBef>
                <a:spcPct val="50000"/>
              </a:spcBef>
            </a:pPr>
            <a:r>
              <a:rPr lang="es-ES" sz="525" b="1" dirty="0">
                <a:solidFill>
                  <a:schemeClr val="tx1">
                    <a:lumMod val="50000"/>
                    <a:lumOff val="50000"/>
                  </a:schemeClr>
                </a:solidFill>
                <a:latin typeface="Arial" pitchFamily="34" charset="0"/>
              </a:rPr>
              <a:t>•   Intervención de las partes, por medios electrónicos.</a:t>
            </a:r>
          </a:p>
        </p:txBody>
      </p:sp>
      <p:sp>
        <p:nvSpPr>
          <p:cNvPr id="4" name="3 Rectángulo redondeado"/>
          <p:cNvSpPr/>
          <p:nvPr/>
        </p:nvSpPr>
        <p:spPr bwMode="auto">
          <a:xfrm>
            <a:off x="1331640" y="2472132"/>
            <a:ext cx="1242138" cy="144292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Para la gestión documental y archivística de la Rama Judicial, formación y gestión de expedientes judiciales digitales y administrativos.</a:t>
            </a:r>
          </a:p>
        </p:txBody>
      </p:sp>
      <p:sp>
        <p:nvSpPr>
          <p:cNvPr id="14" name="13 Rectángulo redondeado"/>
          <p:cNvSpPr/>
          <p:nvPr/>
        </p:nvSpPr>
        <p:spPr bwMode="auto">
          <a:xfrm>
            <a:off x="1331640" y="4239570"/>
            <a:ext cx="2916324"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Complejo de Paloquemao: Juzgados penales municipales con funciones de garantías, conocimiento, Juzgados penales del Circuito y Centro de Servicios</a:t>
            </a:r>
          </a:p>
          <a:p>
            <a:pPr algn="just">
              <a:spcBef>
                <a:spcPct val="50000"/>
              </a:spcBef>
            </a:pPr>
            <a:r>
              <a:rPr lang="es-ES" sz="525" b="1" dirty="0">
                <a:solidFill>
                  <a:schemeClr val="tx1">
                    <a:lumMod val="50000"/>
                    <a:lumOff val="50000"/>
                  </a:schemeClr>
                </a:solidFill>
                <a:latin typeface="Arial" pitchFamily="34" charset="0"/>
              </a:rPr>
              <a:t>Ejecución de Penas u Medidas de Seguridad: Centro de Servicios y Juzgados de penas y medidas</a:t>
            </a:r>
          </a:p>
          <a:p>
            <a:pPr algn="just">
              <a:spcBef>
                <a:spcPct val="50000"/>
              </a:spcBef>
            </a:pPr>
            <a:r>
              <a:rPr lang="es-ES" sz="525" b="1" dirty="0">
                <a:solidFill>
                  <a:schemeClr val="tx1">
                    <a:lumMod val="50000"/>
                    <a:lumOff val="50000"/>
                  </a:schemeClr>
                </a:solidFill>
                <a:latin typeface="Arial" pitchFamily="34" charset="0"/>
              </a:rPr>
              <a:t>Justicia y Paz: Tribunales de justicia y Paz, despachos magistrados y Secretaría</a:t>
            </a:r>
          </a:p>
          <a:p>
            <a:pPr algn="just">
              <a:spcBef>
                <a:spcPct val="50000"/>
              </a:spcBef>
            </a:pPr>
            <a:r>
              <a:rPr lang="es-ES" sz="525" b="1" dirty="0">
                <a:solidFill>
                  <a:schemeClr val="tx1">
                    <a:lumMod val="50000"/>
                    <a:lumOff val="50000"/>
                  </a:schemeClr>
                </a:solidFill>
                <a:latin typeface="Arial" pitchFamily="34" charset="0"/>
              </a:rPr>
              <a:t>Juzgados de Ejecución Civil – Ed. Jaramillo Montoya: Juzgados de ejecución Civil</a:t>
            </a:r>
          </a:p>
        </p:txBody>
      </p:sp>
      <p:sp>
        <p:nvSpPr>
          <p:cNvPr id="15" name="14 Rectángulo redondeado"/>
          <p:cNvSpPr/>
          <p:nvPr/>
        </p:nvSpPr>
        <p:spPr bwMode="auto">
          <a:xfrm>
            <a:off x="4463988" y="4239570"/>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ETB: Paloquemao, Jaramillo Montoya, EMPS, Justicia y Paz</a:t>
            </a:r>
          </a:p>
        </p:txBody>
      </p:sp>
      <p:sp>
        <p:nvSpPr>
          <p:cNvPr id="16" name="15 Rectángulo redondeado"/>
          <p:cNvSpPr/>
          <p:nvPr/>
        </p:nvSpPr>
        <p:spPr bwMode="auto">
          <a:xfrm>
            <a:off x="1331640" y="5319210"/>
            <a:ext cx="2214246"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Base de Datos: Sql Server R2 2008 o superior</a:t>
            </a:r>
          </a:p>
          <a:p>
            <a:pPr algn="just">
              <a:spcBef>
                <a:spcPct val="50000"/>
              </a:spcBef>
            </a:pPr>
            <a:r>
              <a:rPr lang="es-ES" sz="600" b="1" dirty="0">
                <a:solidFill>
                  <a:schemeClr val="tx1">
                    <a:lumMod val="50000"/>
                    <a:lumOff val="50000"/>
                  </a:schemeClr>
                </a:solidFill>
                <a:latin typeface="Arial" pitchFamily="34" charset="0"/>
              </a:rPr>
              <a:t>Lenguaje de programación: ASP.NET</a:t>
            </a:r>
          </a:p>
          <a:p>
            <a:pPr algn="just">
              <a:spcBef>
                <a:spcPct val="50000"/>
              </a:spcBef>
            </a:pPr>
            <a:r>
              <a:rPr lang="es-ES" sz="600" b="1" dirty="0">
                <a:solidFill>
                  <a:schemeClr val="tx1">
                    <a:lumMod val="50000"/>
                    <a:lumOff val="50000"/>
                  </a:schemeClr>
                </a:solidFill>
                <a:latin typeface="Arial" pitchFamily="34" charset="0"/>
              </a:rPr>
              <a:t>Servidor de aplicaciones: INTERNET INFORMATION SERVER</a:t>
            </a:r>
          </a:p>
        </p:txBody>
      </p:sp>
      <p:sp>
        <p:nvSpPr>
          <p:cNvPr id="17" name="16 Rectángulo redondeado"/>
          <p:cNvSpPr/>
          <p:nvPr/>
        </p:nvSpPr>
        <p:spPr bwMode="auto">
          <a:xfrm>
            <a:off x="3761910" y="5319210"/>
            <a:ext cx="2160240"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Justicia XXI</a:t>
            </a:r>
          </a:p>
          <a:p>
            <a:pPr algn="just">
              <a:spcBef>
                <a:spcPct val="50000"/>
              </a:spcBef>
            </a:pPr>
            <a:r>
              <a:rPr lang="es-ES" sz="788" b="1" dirty="0">
                <a:solidFill>
                  <a:schemeClr val="tx1">
                    <a:lumMod val="50000"/>
                    <a:lumOff val="50000"/>
                  </a:schemeClr>
                </a:solidFill>
                <a:latin typeface="Arial" pitchFamily="34" charset="0"/>
              </a:rPr>
              <a:t>Kactus</a:t>
            </a:r>
          </a:p>
        </p:txBody>
      </p:sp>
      <p:sp>
        <p:nvSpPr>
          <p:cNvPr id="18" name="17 Rectángulo redondeado"/>
          <p:cNvSpPr/>
          <p:nvPr/>
        </p:nvSpPr>
        <p:spPr bwMode="auto">
          <a:xfrm>
            <a:off x="6084168" y="5319210"/>
            <a:ext cx="1890210"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Interfaces de sincronización con Justicia XXI</a:t>
            </a:r>
          </a:p>
          <a:p>
            <a:pPr algn="just">
              <a:spcBef>
                <a:spcPct val="50000"/>
              </a:spcBef>
            </a:pPr>
            <a:r>
              <a:rPr lang="es-ES" sz="600" b="1" dirty="0">
                <a:solidFill>
                  <a:schemeClr val="tx1">
                    <a:lumMod val="50000"/>
                    <a:lumOff val="50000"/>
                  </a:schemeClr>
                </a:solidFill>
                <a:latin typeface="Arial" pitchFamily="34" charset="0"/>
              </a:rPr>
              <a:t>Webservice para el consumo de consultas, adiciones de documentos y audiencias</a:t>
            </a:r>
          </a:p>
        </p:txBody>
      </p:sp>
      <p:sp>
        <p:nvSpPr>
          <p:cNvPr id="19" name="18 Rectángulo redondeado"/>
          <p:cNvSpPr/>
          <p:nvPr/>
        </p:nvSpPr>
        <p:spPr bwMode="auto">
          <a:xfrm>
            <a:off x="5490103" y="2472132"/>
            <a:ext cx="2494927" cy="145816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63" b="1" dirty="0">
                <a:solidFill>
                  <a:schemeClr val="tx1">
                    <a:lumMod val="50000"/>
                    <a:lumOff val="50000"/>
                  </a:schemeClr>
                </a:solidFill>
                <a:latin typeface="Arial" pitchFamily="34" charset="0"/>
              </a:rPr>
              <a:t>• Almacenamiento de los documentos que conforman el expediente del proceso para las diferentes especialidades.</a:t>
            </a:r>
          </a:p>
          <a:p>
            <a:pPr algn="just">
              <a:spcBef>
                <a:spcPct val="50000"/>
              </a:spcBef>
            </a:pPr>
            <a:r>
              <a:rPr lang="es-ES" sz="563" b="1" dirty="0">
                <a:solidFill>
                  <a:schemeClr val="tx1">
                    <a:lumMod val="50000"/>
                    <a:lumOff val="50000"/>
                  </a:schemeClr>
                </a:solidFill>
                <a:latin typeface="Arial" pitchFamily="34" charset="0"/>
              </a:rPr>
              <a:t>•  Almacenamiento de las audiencias en los formatos estándar</a:t>
            </a:r>
          </a:p>
          <a:p>
            <a:pPr algn="just">
              <a:spcBef>
                <a:spcPct val="50000"/>
              </a:spcBef>
            </a:pPr>
            <a:r>
              <a:rPr lang="es-ES" sz="563" b="1" dirty="0">
                <a:solidFill>
                  <a:schemeClr val="tx1">
                    <a:lumMod val="50000"/>
                    <a:lumOff val="50000"/>
                  </a:schemeClr>
                </a:solidFill>
                <a:latin typeface="Arial" pitchFamily="34" charset="0"/>
              </a:rPr>
              <a:t>• Almacenamiento del soporte documental del proceso sin importar la naturaleza del documento electrónico (video, audio, pdf, imágenes, word, Excel y documentos firmados digitalmente).</a:t>
            </a:r>
          </a:p>
          <a:p>
            <a:pPr algn="just">
              <a:spcBef>
                <a:spcPct val="50000"/>
              </a:spcBef>
            </a:pPr>
            <a:r>
              <a:rPr lang="es-ES" sz="563" b="1" dirty="0">
                <a:solidFill>
                  <a:schemeClr val="tx1">
                    <a:lumMod val="50000"/>
                    <a:lumOff val="50000"/>
                  </a:schemeClr>
                </a:solidFill>
                <a:latin typeface="Arial" pitchFamily="34" charset="0"/>
              </a:rPr>
              <a:t>• Su uso en las diferentes instancias, corporaciones y despachos.</a:t>
            </a:r>
          </a:p>
          <a:p>
            <a:pPr algn="just">
              <a:spcBef>
                <a:spcPct val="50000"/>
              </a:spcBef>
            </a:pPr>
            <a:r>
              <a:rPr lang="es-ES" sz="563" b="1" dirty="0">
                <a:solidFill>
                  <a:schemeClr val="tx1">
                    <a:lumMod val="50000"/>
                    <a:lumOff val="50000"/>
                  </a:schemeClr>
                </a:solidFill>
                <a:latin typeface="Arial" pitchFamily="34" charset="0"/>
              </a:rPr>
              <a:t>• Control de acceso</a:t>
            </a:r>
          </a:p>
          <a:p>
            <a:pPr algn="just">
              <a:spcBef>
                <a:spcPct val="50000"/>
              </a:spcBef>
            </a:pPr>
            <a:r>
              <a:rPr lang="es-ES" sz="563" b="1" dirty="0">
                <a:solidFill>
                  <a:schemeClr val="tx1">
                    <a:lumMod val="50000"/>
                    <a:lumOff val="50000"/>
                  </a:schemeClr>
                </a:solidFill>
                <a:latin typeface="Arial" pitchFamily="34" charset="0"/>
              </a:rPr>
              <a:t>• Registro y control del archivo de los expedientes</a:t>
            </a:r>
          </a:p>
          <a:p>
            <a:pPr algn="just">
              <a:spcBef>
                <a:spcPct val="50000"/>
              </a:spcBef>
            </a:pPr>
            <a:r>
              <a:rPr lang="es-ES" sz="563" b="1" dirty="0">
                <a:solidFill>
                  <a:schemeClr val="tx1">
                    <a:lumMod val="50000"/>
                    <a:lumOff val="50000"/>
                  </a:schemeClr>
                </a:solidFill>
                <a:latin typeface="Arial" pitchFamily="34" charset="0"/>
              </a:rPr>
              <a:t>• Radicación de procesos de manera electrónica</a:t>
            </a:r>
          </a:p>
          <a:p>
            <a:pPr algn="just">
              <a:spcBef>
                <a:spcPct val="50000"/>
              </a:spcBef>
            </a:pPr>
            <a:r>
              <a:rPr lang="es-ES" sz="563" b="1" dirty="0">
                <a:solidFill>
                  <a:schemeClr val="tx1">
                    <a:lumMod val="50000"/>
                    <a:lumOff val="50000"/>
                  </a:schemeClr>
                </a:solidFill>
                <a:latin typeface="Arial" pitchFamily="34" charset="0"/>
              </a:rPr>
              <a:t>• Consulta del estado de los procesos judiciales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SIGOBius</a:t>
            </a:r>
          </a:p>
        </p:txBody>
      </p:sp>
      <p:sp>
        <p:nvSpPr>
          <p:cNvPr id="3" name="2 Rectángulo redondeado"/>
          <p:cNvSpPr/>
          <p:nvPr/>
        </p:nvSpPr>
        <p:spPr bwMode="auto">
          <a:xfrm>
            <a:off x="1331640" y="2186862"/>
            <a:ext cx="124213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2735796" y="2186862"/>
            <a:ext cx="523858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049180"/>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96954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96906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049180"/>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5049180"/>
            <a:ext cx="189021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56583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421173"/>
            <a:ext cx="3564396" cy="145816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Administración de los procesos del Almacén e Inventarios, Activos</a:t>
            </a:r>
          </a:p>
          <a:p>
            <a:pPr algn="just">
              <a:spcBef>
                <a:spcPct val="50000"/>
              </a:spcBef>
            </a:pPr>
            <a:r>
              <a:rPr lang="es-ES" sz="525" b="1" dirty="0">
                <a:solidFill>
                  <a:schemeClr val="tx1">
                    <a:lumMod val="50000"/>
                    <a:lumOff val="50000"/>
                  </a:schemeClr>
                </a:solidFill>
                <a:latin typeface="Arial" pitchFamily="34" charset="0"/>
              </a:rPr>
              <a:t>Permite el ingreso de nuevos bienes de consumo y devolutivos, así como por comodatos y donaciones, en igual sentido permite la salida de esos bienes por asignación a funcionarios, permite el traslado de bienes entre bodegas y entre empleados, permite el reintegro  de bienes a bodega, además de permitir el registro de bajas y entregas en comodatos. Lleva la depreciación, los cierres periódicos. Integra la información de todas las Seccionales. Proporciona los archivos para el SIIF.</a:t>
            </a:r>
          </a:p>
          <a:p>
            <a:pPr algn="just">
              <a:spcBef>
                <a:spcPct val="50000"/>
              </a:spcBef>
            </a:pPr>
            <a:r>
              <a:rPr lang="es-ES" sz="525" b="1" dirty="0">
                <a:solidFill>
                  <a:schemeClr val="tx1">
                    <a:lumMod val="50000"/>
                    <a:lumOff val="50000"/>
                  </a:schemeClr>
                </a:solidFill>
                <a:latin typeface="Arial" pitchFamily="34" charset="0"/>
              </a:rPr>
              <a:t>Contratación </a:t>
            </a:r>
          </a:p>
          <a:p>
            <a:pPr algn="just">
              <a:spcBef>
                <a:spcPct val="50000"/>
              </a:spcBef>
            </a:pPr>
            <a:r>
              <a:rPr lang="es-ES" sz="525" b="1" dirty="0">
                <a:solidFill>
                  <a:schemeClr val="tx1">
                    <a:lumMod val="50000"/>
                    <a:lumOff val="50000"/>
                  </a:schemeClr>
                </a:solidFill>
                <a:latin typeface="Arial" pitchFamily="34" charset="0"/>
              </a:rPr>
              <a:t>Permite llevar los procesos de contratación pública desde las etapas de planeación y estudios previos, hasta la liquidación de los contratos y cierre del expediente. Trabaja mediante flujos de procesos conformados por actividades, controlando tiempos de ejecución entre otros. </a:t>
            </a:r>
          </a:p>
          <a:p>
            <a:pPr algn="just">
              <a:spcBef>
                <a:spcPct val="50000"/>
              </a:spcBef>
            </a:pPr>
            <a:r>
              <a:rPr lang="es-ES" sz="525" b="1" dirty="0">
                <a:solidFill>
                  <a:schemeClr val="tx1">
                    <a:lumMod val="50000"/>
                    <a:lumOff val="50000"/>
                  </a:schemeClr>
                </a:solidFill>
                <a:latin typeface="Arial" pitchFamily="34" charset="0"/>
              </a:rPr>
              <a:t>Control de pagos de Servicios Públicos.</a:t>
            </a:r>
          </a:p>
          <a:p>
            <a:pPr algn="just">
              <a:spcBef>
                <a:spcPct val="50000"/>
              </a:spcBef>
            </a:pPr>
            <a:r>
              <a:rPr lang="es-ES" sz="525" b="1" dirty="0">
                <a:solidFill>
                  <a:schemeClr val="tx1">
                    <a:lumMod val="50000"/>
                    <a:lumOff val="50000"/>
                  </a:schemeClr>
                </a:solidFill>
                <a:latin typeface="Arial" pitchFamily="34" charset="0"/>
              </a:rPr>
              <a:t>            Permite controlar el pago de las facturas por celulares, telefonía fija y arriendo de bienes.</a:t>
            </a:r>
          </a:p>
          <a:p>
            <a:pPr algn="just">
              <a:spcBef>
                <a:spcPct val="50000"/>
              </a:spcBef>
            </a:pPr>
            <a:r>
              <a:rPr lang="es-ES" sz="525" b="1" dirty="0">
                <a:solidFill>
                  <a:schemeClr val="tx1">
                    <a:lumMod val="50000"/>
                    <a:lumOff val="50000"/>
                  </a:schemeClr>
                </a:solidFill>
                <a:latin typeface="Arial" pitchFamily="34" charset="0"/>
              </a:rPr>
              <a:t>Trabaja mediante flujos de procesos conformados por actividades, controlando tiempos de ejecución entre otros.</a:t>
            </a:r>
          </a:p>
        </p:txBody>
      </p:sp>
      <p:sp>
        <p:nvSpPr>
          <p:cNvPr id="4" name="3 Rectángulo redondeado"/>
          <p:cNvSpPr/>
          <p:nvPr/>
        </p:nvSpPr>
        <p:spPr bwMode="auto">
          <a:xfrm>
            <a:off x="1331640" y="2402887"/>
            <a:ext cx="2916324" cy="1476449"/>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Apoyo de los procesos del Almacén e Inventarios, Activos, Contratación y Control de pagos de Servicios Públicos del CSJ; de forma integrada entre sí.</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 SICOF ERP</a:t>
            </a:r>
          </a:p>
        </p:txBody>
      </p:sp>
      <p:sp>
        <p:nvSpPr>
          <p:cNvPr id="3" name="2 Rectángulo redondeado"/>
          <p:cNvSpPr/>
          <p:nvPr/>
        </p:nvSpPr>
        <p:spPr bwMode="auto">
          <a:xfrm>
            <a:off x="1331640" y="218686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186862"/>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72514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96906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96858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72514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725144"/>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239090"/>
            <a:ext cx="2916324"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 Se encuentra instalado en la DEAJ, pero con acceso vía web para todas las Seccionales.</a:t>
            </a:r>
          </a:p>
        </p:txBody>
      </p:sp>
      <p:sp>
        <p:nvSpPr>
          <p:cNvPr id="15" name="14 Rectángulo redondeado"/>
          <p:cNvSpPr/>
          <p:nvPr/>
        </p:nvSpPr>
        <p:spPr bwMode="auto">
          <a:xfrm>
            <a:off x="4463988" y="4239090"/>
            <a:ext cx="3510390"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DataCenter está ubicado en la DEAJ piso 9. (Unidad de Informática)</a:t>
            </a:r>
          </a:p>
        </p:txBody>
      </p:sp>
      <p:sp>
        <p:nvSpPr>
          <p:cNvPr id="16" name="15 Rectángulo redondeado"/>
          <p:cNvSpPr/>
          <p:nvPr/>
        </p:nvSpPr>
        <p:spPr bwMode="auto">
          <a:xfrm>
            <a:off x="1331640" y="4995174"/>
            <a:ext cx="2214246" cy="81009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El motor de Base de Datos es Oracle.</a:t>
            </a:r>
          </a:p>
          <a:p>
            <a:pPr algn="just">
              <a:spcBef>
                <a:spcPct val="50000"/>
              </a:spcBef>
            </a:pPr>
            <a:r>
              <a:rPr lang="es-ES" sz="600" b="1" dirty="0">
                <a:solidFill>
                  <a:schemeClr val="tx1">
                    <a:lumMod val="50000"/>
                    <a:lumOff val="50000"/>
                  </a:schemeClr>
                </a:solidFill>
                <a:latin typeface="Arial" pitchFamily="34" charset="0"/>
              </a:rPr>
              <a:t>El lenguaje de programación es JAVA.</a:t>
            </a:r>
          </a:p>
          <a:p>
            <a:pPr algn="just">
              <a:spcBef>
                <a:spcPct val="50000"/>
              </a:spcBef>
            </a:pPr>
            <a:r>
              <a:rPr lang="es-ES" sz="600" b="1" dirty="0">
                <a:solidFill>
                  <a:schemeClr val="tx1">
                    <a:lumMod val="50000"/>
                    <a:lumOff val="50000"/>
                  </a:schemeClr>
                </a:solidFill>
                <a:latin typeface="Arial" pitchFamily="34" charset="0"/>
              </a:rPr>
              <a:t>Los Servidores de Aplicaciones son Jboss (para el sistema de Almacén e Inventarios y Activos fijos), Tomcat (para el sistema de Contratos y Control de Pagos de Servicios Públicos, y IIS para un reporteador que se está utilizando.</a:t>
            </a:r>
          </a:p>
        </p:txBody>
      </p:sp>
      <p:sp>
        <p:nvSpPr>
          <p:cNvPr id="17" name="16 Rectángulo redondeado"/>
          <p:cNvSpPr/>
          <p:nvPr/>
        </p:nvSpPr>
        <p:spPr bwMode="auto">
          <a:xfrm>
            <a:off x="3761910" y="4995174"/>
            <a:ext cx="2160240" cy="81009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 Kactus, SIIF.</a:t>
            </a:r>
          </a:p>
        </p:txBody>
      </p:sp>
      <p:sp>
        <p:nvSpPr>
          <p:cNvPr id="18" name="17 Rectángulo redondeado"/>
          <p:cNvSpPr/>
          <p:nvPr/>
        </p:nvSpPr>
        <p:spPr bwMode="auto">
          <a:xfrm>
            <a:off x="6138174" y="4995174"/>
            <a:ext cx="1836204" cy="81009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 Se integra con Kactus mediante “web services”, con SIIF mediante “archivos planos”.</a:t>
            </a:r>
          </a:p>
        </p:txBody>
      </p:sp>
    </p:spTree>
    <p:extLst>
      <p:ext uri="{BB962C8B-B14F-4D97-AF65-F5344CB8AC3E}">
        <p14:creationId xmlns:p14="http://schemas.microsoft.com/office/powerpoint/2010/main" val="396956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247964" y="2618910"/>
            <a:ext cx="3564396" cy="118813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Funcionalmente, el software le permite al Centro de Servicios Administrativos llevar el control de los comisorios registrados,  repartir los mismos a los juzgados encargados de su gestión, enviar los telegramas necesarios para comunicar a los auxiliares de la justicia que han sido vinculados a uno de esos comisorios y en caso de una diligencia exitosa, realizar la devolución de los mismos al despacho comitente. Desde la perspectiva del Juez comisionado, el software permite registrar la fecha proyectada de la diligencia, asociar un auxiliar de la Justicia al comisorio y registrar el resultado final de la diligencia. Desde el punto de vista del ciudadano, el software le permite a la persona que radica el comisorio, conocer su estado y los cambios de estado que ha tenido el mismo desde su radicación.</a:t>
            </a:r>
          </a:p>
        </p:txBody>
      </p:sp>
      <p:sp>
        <p:nvSpPr>
          <p:cNvPr id="4" name="3 Rectángulo redondeado"/>
          <p:cNvSpPr/>
          <p:nvPr/>
        </p:nvSpPr>
        <p:spPr bwMode="auto">
          <a:xfrm>
            <a:off x="1385646" y="2634150"/>
            <a:ext cx="2700300" cy="117289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Software que permite radicar despachos comisorios, realizar su reparto a los juzgados encargados de su gestión, registrar la fecha programada de la diligencia y registrar el resultado final de la misma.</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SIGEDC - Sistema de Gestión Electrónica para Despachos Comisorios</a:t>
            </a:r>
          </a:p>
        </p:txBody>
      </p:sp>
      <p:sp>
        <p:nvSpPr>
          <p:cNvPr id="3" name="2 Rectángulo redondeado"/>
          <p:cNvSpPr/>
          <p:nvPr/>
        </p:nvSpPr>
        <p:spPr bwMode="auto">
          <a:xfrm>
            <a:off x="1385646" y="2348880"/>
            <a:ext cx="270030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247964"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61778"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85646" y="3915054"/>
            <a:ext cx="270030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301970" y="3914574"/>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07904"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30162" y="4671138"/>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85646" y="4185084"/>
            <a:ext cx="2700300"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Por su arquitectura web, la instalación se realiza de manera centralizada. El acceso a la aplicación se realiza a través de Internet</a:t>
            </a:r>
          </a:p>
        </p:txBody>
      </p:sp>
      <p:sp>
        <p:nvSpPr>
          <p:cNvPr id="15" name="14 Rectángulo redondeado"/>
          <p:cNvSpPr/>
          <p:nvPr/>
        </p:nvSpPr>
        <p:spPr bwMode="auto">
          <a:xfrm>
            <a:off x="4301970" y="4185084"/>
            <a:ext cx="3510390" cy="43204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Hosting ETB</a:t>
            </a:r>
          </a:p>
        </p:txBody>
      </p:sp>
      <p:sp>
        <p:nvSpPr>
          <p:cNvPr id="16" name="15 Rectángulo redondeado"/>
          <p:cNvSpPr/>
          <p:nvPr/>
        </p:nvSpPr>
        <p:spPr bwMode="auto">
          <a:xfrm>
            <a:off x="1331640" y="4941168"/>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Servidor de Aplicaciones: Internet Information Service; </a:t>
            </a:r>
          </a:p>
          <a:p>
            <a:pPr algn="just">
              <a:spcBef>
                <a:spcPct val="50000"/>
              </a:spcBef>
            </a:pPr>
            <a:r>
              <a:rPr lang="es-ES" sz="900" b="1" dirty="0">
                <a:solidFill>
                  <a:schemeClr val="tx1">
                    <a:lumMod val="50000"/>
                    <a:lumOff val="50000"/>
                  </a:schemeClr>
                </a:solidFill>
                <a:latin typeface="Arial" pitchFamily="34" charset="0"/>
              </a:rPr>
              <a:t>Lenguaje de Programación: C# .NET; Motor de Base de Datos: SQL Server.</a:t>
            </a:r>
          </a:p>
        </p:txBody>
      </p:sp>
      <p:sp>
        <p:nvSpPr>
          <p:cNvPr id="17" name="16 Rectángulo redondeado"/>
          <p:cNvSpPr/>
          <p:nvPr/>
        </p:nvSpPr>
        <p:spPr bwMode="auto">
          <a:xfrm>
            <a:off x="3707904"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Sistema de Información URNA</a:t>
            </a:r>
          </a:p>
        </p:txBody>
      </p:sp>
      <p:sp>
        <p:nvSpPr>
          <p:cNvPr id="18" name="17 Rectángulo redondeado"/>
          <p:cNvSpPr/>
          <p:nvPr/>
        </p:nvSpPr>
        <p:spPr bwMode="auto">
          <a:xfrm>
            <a:off x="6030162" y="4941168"/>
            <a:ext cx="1809201"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Servicios Web</a:t>
            </a:r>
          </a:p>
        </p:txBody>
      </p:sp>
    </p:spTree>
    <p:extLst>
      <p:ext uri="{BB962C8B-B14F-4D97-AF65-F5344CB8AC3E}">
        <p14:creationId xmlns:p14="http://schemas.microsoft.com/office/powerpoint/2010/main" val="366997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08012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Desde la perspectiva del ciudadano, el software permite: conocer el estado de vigencia de un Abogado, Auxiliar de la justicia y Juez de Paz y de mas información de acceso publico. Para los Abogados, Auxiliares de la Justicia y Jueces de Paz, el software le permite: conocer el estado de sus tramites y las sanciones que le han sido impuestas. Para los usuarios internos de la URNA, el software le permite gestionar las solicitudes de tramites que realizan los ciudadanos y las tareas que ellos ejecutan para cubrirlas.</a:t>
            </a:r>
          </a:p>
        </p:txBody>
      </p:sp>
      <p:sp>
        <p:nvSpPr>
          <p:cNvPr id="4" name="3 Rectángulo redondeado"/>
          <p:cNvSpPr/>
          <p:nvPr/>
        </p:nvSpPr>
        <p:spPr bwMode="auto">
          <a:xfrm>
            <a:off x="1331640" y="2634150"/>
            <a:ext cx="2862318" cy="101087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Software que permite gestionar los tramites relacionados con inscripción, cambio, duplicado de Tarjetas Profesionales; registro de Judicaturas: convocatoria de Auxiliares de la Justicia; designación de los mismos a Procesos Judiciales; Inscripción a Jueces de Paz, entre otros.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URNA Web</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833156"/>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807042"/>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80656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833156"/>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4833156"/>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077072"/>
            <a:ext cx="2862318"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Por su arquitectura web, la instalación se realiza de manera centralizada. El acceso a la aplicación se puede realizar por medio de la red de la Rama Judicial y por Internet</a:t>
            </a:r>
          </a:p>
        </p:txBody>
      </p:sp>
      <p:sp>
        <p:nvSpPr>
          <p:cNvPr id="15" name="14 Rectángulo redondeado"/>
          <p:cNvSpPr/>
          <p:nvPr/>
        </p:nvSpPr>
        <p:spPr bwMode="auto">
          <a:xfrm>
            <a:off x="4463988" y="4077072"/>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Columbus Networks</a:t>
            </a:r>
          </a:p>
        </p:txBody>
      </p:sp>
      <p:sp>
        <p:nvSpPr>
          <p:cNvPr id="16" name="15 Rectángulo redondeado"/>
          <p:cNvSpPr/>
          <p:nvPr/>
        </p:nvSpPr>
        <p:spPr bwMode="auto">
          <a:xfrm>
            <a:off x="1331640" y="5103186"/>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Herramienta: Microsoft CRM, Sharepoint; </a:t>
            </a:r>
          </a:p>
          <a:p>
            <a:pPr algn="just">
              <a:spcBef>
                <a:spcPct val="50000"/>
              </a:spcBef>
            </a:pPr>
            <a:r>
              <a:rPr lang="es-ES" sz="900" b="1" dirty="0">
                <a:solidFill>
                  <a:schemeClr val="tx1">
                    <a:lumMod val="50000"/>
                    <a:lumOff val="50000"/>
                  </a:schemeClr>
                </a:solidFill>
                <a:latin typeface="Arial" pitchFamily="34" charset="0"/>
              </a:rPr>
              <a:t>Motor de Base de Datos: SQL Server.</a:t>
            </a:r>
          </a:p>
        </p:txBody>
      </p:sp>
      <p:sp>
        <p:nvSpPr>
          <p:cNvPr id="17" name="16 Rectángulo redondeado"/>
          <p:cNvSpPr/>
          <p:nvPr/>
        </p:nvSpPr>
        <p:spPr bwMode="auto">
          <a:xfrm>
            <a:off x="3761910" y="5103186"/>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RNEC, Sistema de Información de la Sala Disciplinaria, Justicia XXI, Cobro Coactivo, Ejecución de Penas, Kactus</a:t>
            </a:r>
          </a:p>
        </p:txBody>
      </p:sp>
      <p:sp>
        <p:nvSpPr>
          <p:cNvPr id="18" name="17 Rectángulo redondeado"/>
          <p:cNvSpPr/>
          <p:nvPr/>
        </p:nvSpPr>
        <p:spPr bwMode="auto">
          <a:xfrm>
            <a:off x="6246186" y="5103186"/>
            <a:ext cx="172819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Servicios Web, Archivos Planos</a:t>
            </a:r>
          </a:p>
        </p:txBody>
      </p:sp>
    </p:spTree>
    <p:extLst>
      <p:ext uri="{BB962C8B-B14F-4D97-AF65-F5344CB8AC3E}">
        <p14:creationId xmlns:p14="http://schemas.microsoft.com/office/powerpoint/2010/main" val="375622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04623"/>
            <a:ext cx="3564396" cy="97210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-Extrae información de cada una de las bases de datos de Justicia XXI para la especialidad Civil, </a:t>
            </a:r>
          </a:p>
          <a:p>
            <a:pPr algn="just">
              <a:spcBef>
                <a:spcPct val="50000"/>
              </a:spcBef>
            </a:pPr>
            <a:r>
              <a:rPr lang="es-ES" sz="675" b="1" dirty="0">
                <a:solidFill>
                  <a:schemeClr val="tx1">
                    <a:lumMod val="50000"/>
                    <a:lumOff val="50000"/>
                  </a:schemeClr>
                </a:solidFill>
                <a:latin typeface="Arial" pitchFamily="34" charset="0"/>
              </a:rPr>
              <a:t>Depura los datos extraídos para mejorar la calidad de la información recolectada</a:t>
            </a:r>
          </a:p>
          <a:p>
            <a:pPr algn="just">
              <a:spcBef>
                <a:spcPct val="50000"/>
              </a:spcBef>
            </a:pPr>
            <a:r>
              <a:rPr lang="es-ES" sz="675" b="1" dirty="0">
                <a:solidFill>
                  <a:schemeClr val="tx1">
                    <a:lumMod val="50000"/>
                    <a:lumOff val="50000"/>
                  </a:schemeClr>
                </a:solidFill>
                <a:latin typeface="Arial" pitchFamily="34" charset="0"/>
              </a:rPr>
              <a:t>-Aplica reglas de validación sobre la información depurada </a:t>
            </a:r>
          </a:p>
          <a:p>
            <a:pPr algn="just">
              <a:spcBef>
                <a:spcPct val="50000"/>
              </a:spcBef>
            </a:pPr>
            <a:r>
              <a:rPr lang="es-ES" sz="675" b="1" dirty="0">
                <a:solidFill>
                  <a:schemeClr val="tx1">
                    <a:lumMod val="50000"/>
                    <a:lumOff val="50000"/>
                  </a:schemeClr>
                </a:solidFill>
                <a:latin typeface="Arial" pitchFamily="34" charset="0"/>
              </a:rPr>
              <a:t>-Presenta por cada uno de los procesos judiciales, información en forma de semáforo de la proximidad del vencimiento de los términos de dicho proceso judicial.</a:t>
            </a:r>
          </a:p>
        </p:txBody>
      </p:sp>
      <p:sp>
        <p:nvSpPr>
          <p:cNvPr id="4" name="3 Rectángulo redondeado"/>
          <p:cNvSpPr/>
          <p:nvPr/>
        </p:nvSpPr>
        <p:spPr bwMode="auto">
          <a:xfrm>
            <a:off x="1331640" y="2634150"/>
            <a:ext cx="2862318" cy="942581"/>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Controlar los términos de ejecución de los procesos judiciales</a:t>
            </a:r>
          </a:p>
        </p:txBody>
      </p:sp>
      <p:sp>
        <p:nvSpPr>
          <p:cNvPr id="14" name="13 Rectángulo redondeado"/>
          <p:cNvSpPr/>
          <p:nvPr/>
        </p:nvSpPr>
        <p:spPr bwMode="auto">
          <a:xfrm>
            <a:off x="1331640" y="3915054"/>
            <a:ext cx="2862318" cy="97210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Por su arquitectura web, la instalación se realiza de manera centralizada, aunque los agentes se instalan en cada uno de los servidores de las seccionales donde se encuentra instalado Justicia XXI. El acceso a la aplicación se puede realizar por medio de Internet</a:t>
            </a:r>
          </a:p>
        </p:txBody>
      </p:sp>
      <p:sp>
        <p:nvSpPr>
          <p:cNvPr id="15" name="14 Rectángulo redondeado"/>
          <p:cNvSpPr/>
          <p:nvPr/>
        </p:nvSpPr>
        <p:spPr bwMode="auto">
          <a:xfrm>
            <a:off x="4463988" y="3915054"/>
            <a:ext cx="3510390" cy="97210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Hosting ETB</a:t>
            </a:r>
          </a:p>
        </p:txBody>
      </p:sp>
      <p:sp>
        <p:nvSpPr>
          <p:cNvPr id="16" name="15 Rectángulo redondeado"/>
          <p:cNvSpPr/>
          <p:nvPr/>
        </p:nvSpPr>
        <p:spPr bwMode="auto">
          <a:xfrm>
            <a:off x="1331640" y="5211198"/>
            <a:ext cx="2214246"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Lenguaje de programación: PHP</a:t>
            </a:r>
          </a:p>
          <a:p>
            <a:pPr algn="just">
              <a:spcBef>
                <a:spcPct val="50000"/>
              </a:spcBef>
            </a:pPr>
            <a:r>
              <a:rPr lang="es-ES" sz="900" b="1" dirty="0">
                <a:solidFill>
                  <a:schemeClr val="tx1">
                    <a:lumMod val="50000"/>
                    <a:lumOff val="50000"/>
                  </a:schemeClr>
                </a:solidFill>
                <a:latin typeface="Arial" pitchFamily="34" charset="0"/>
              </a:rPr>
              <a:t>Servidor Web: Apache</a:t>
            </a:r>
          </a:p>
        </p:txBody>
      </p:sp>
      <p:sp>
        <p:nvSpPr>
          <p:cNvPr id="17" name="16 Rectángulo redondeado"/>
          <p:cNvSpPr/>
          <p:nvPr/>
        </p:nvSpPr>
        <p:spPr bwMode="auto">
          <a:xfrm>
            <a:off x="3761910" y="5211198"/>
            <a:ext cx="2160240"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Justicia XXI</a:t>
            </a:r>
          </a:p>
        </p:txBody>
      </p:sp>
      <p:sp>
        <p:nvSpPr>
          <p:cNvPr id="18" name="17 Rectángulo redondeado"/>
          <p:cNvSpPr/>
          <p:nvPr/>
        </p:nvSpPr>
        <p:spPr bwMode="auto">
          <a:xfrm>
            <a:off x="6192180" y="5211198"/>
            <a:ext cx="1782198"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Agentes en PHP</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Tablero de Control</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94116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645024"/>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644544"/>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94116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79345" y="4941168"/>
            <a:ext cx="179503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406340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Generar de manera automática y formato reconocido por el procesador de Word las comunicaciones a todos los sujetos  asignado el número de oficio</a:t>
            </a:r>
          </a:p>
          <a:p>
            <a:pPr algn="just">
              <a:spcBef>
                <a:spcPct val="50000"/>
              </a:spcBef>
            </a:pPr>
            <a:r>
              <a:rPr lang="es-ES" sz="675" b="1" dirty="0">
                <a:solidFill>
                  <a:schemeClr val="tx1">
                    <a:lumMod val="50000"/>
                    <a:lumOff val="50000"/>
                  </a:schemeClr>
                </a:solidFill>
                <a:latin typeface="Arial" pitchFamily="34" charset="0"/>
              </a:rPr>
              <a:t>Generar de manera simultánea la comunicación electrónica de los sujetos procesales que hayan reportado su dirección de email,  permitiendo anexar documentos, tales como: Sentencias, Autos, Demanda</a:t>
            </a:r>
          </a:p>
          <a:p>
            <a:pPr algn="just">
              <a:spcBef>
                <a:spcPct val="50000"/>
              </a:spcBef>
            </a:pPr>
            <a:r>
              <a:rPr lang="es-ES" sz="675" b="1" dirty="0">
                <a:solidFill>
                  <a:schemeClr val="tx1">
                    <a:lumMod val="50000"/>
                    <a:lumOff val="50000"/>
                  </a:schemeClr>
                </a:solidFill>
                <a:latin typeface="Arial" pitchFamily="34" charset="0"/>
              </a:rPr>
              <a:t>Permitir asociar las comunicaciones generadas a la historia de documentos del proceso en Justicia XXI, a fin de permitir consultas posteriores.</a:t>
            </a:r>
          </a:p>
          <a:p>
            <a:pPr algn="just">
              <a:spcBef>
                <a:spcPct val="50000"/>
              </a:spcBef>
            </a:pPr>
            <a:r>
              <a:rPr lang="es-ES" sz="675" b="1" dirty="0">
                <a:solidFill>
                  <a:schemeClr val="tx1">
                    <a:lumMod val="50000"/>
                    <a:lumOff val="50000"/>
                  </a:schemeClr>
                </a:solidFill>
                <a:latin typeface="Arial" pitchFamily="34" charset="0"/>
              </a:rPr>
              <a:t> Dejar el Registro de las Notificaciones Realizadas en el sistema Justicia XXI, reportando en la anotación si el correo fue enviado de manera exitosa al sujeto procesal, o, si se produjo una falla en la entrega del mismo.</a:t>
            </a:r>
          </a:p>
        </p:txBody>
      </p:sp>
      <p:sp>
        <p:nvSpPr>
          <p:cNvPr id="4" name="3 Rectángulo redondeado"/>
          <p:cNvSpPr/>
          <p:nvPr/>
        </p:nvSpPr>
        <p:spPr bwMode="auto">
          <a:xfrm>
            <a:off x="1331640" y="2634150"/>
            <a:ext cx="2916324"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050" b="1" dirty="0">
                <a:solidFill>
                  <a:schemeClr val="tx1">
                    <a:lumMod val="50000"/>
                    <a:lumOff val="50000"/>
                  </a:schemeClr>
                </a:solidFill>
                <a:latin typeface="Arial" pitchFamily="34" charset="0"/>
              </a:rPr>
              <a:t>Apoyar el proceso de notificación de las actuaciones judiciales a fin de que realice  de manera electrónica, completa, confiable y de manera automática, es decir, una vez generada la comunicación requerida por los despachos judiciales, integrado a justicia XXI cliente - servidor</a:t>
            </a:r>
          </a:p>
        </p:txBody>
      </p:sp>
      <p:sp>
        <p:nvSpPr>
          <p:cNvPr id="14" name="13 Rectángulo redondeado"/>
          <p:cNvSpPr/>
          <p:nvPr/>
        </p:nvSpPr>
        <p:spPr bwMode="auto">
          <a:xfrm>
            <a:off x="1331640" y="4293096"/>
            <a:ext cx="2916324" cy="64807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-Jurisdicción contencioso administrativo</a:t>
            </a:r>
          </a:p>
          <a:p>
            <a:pPr algn="just">
              <a:spcBef>
                <a:spcPct val="50000"/>
              </a:spcBef>
            </a:pPr>
            <a:r>
              <a:rPr lang="es-ES" sz="825" b="1" dirty="0">
                <a:solidFill>
                  <a:schemeClr val="tx1">
                    <a:lumMod val="50000"/>
                    <a:lumOff val="50000"/>
                  </a:schemeClr>
                </a:solidFill>
                <a:latin typeface="Arial" pitchFamily="34" charset="0"/>
              </a:rPr>
              <a:t>-Juzgados Adolescentes Cali y Bogotá</a:t>
            </a:r>
          </a:p>
          <a:p>
            <a:pPr algn="just">
              <a:spcBef>
                <a:spcPct val="50000"/>
              </a:spcBef>
            </a:pPr>
            <a:r>
              <a:rPr lang="es-ES" sz="825" b="1" dirty="0">
                <a:solidFill>
                  <a:schemeClr val="tx1">
                    <a:lumMod val="50000"/>
                    <a:lumOff val="50000"/>
                  </a:schemeClr>
                </a:solidFill>
                <a:latin typeface="Arial" pitchFamily="34" charset="0"/>
              </a:rPr>
              <a:t>-Juzgados de Ejecución Civil de Bogotá"</a:t>
            </a:r>
          </a:p>
        </p:txBody>
      </p:sp>
      <p:sp>
        <p:nvSpPr>
          <p:cNvPr id="15" name="14 Rectángulo redondeado"/>
          <p:cNvSpPr/>
          <p:nvPr/>
        </p:nvSpPr>
        <p:spPr bwMode="auto">
          <a:xfrm>
            <a:off x="4463988" y="4293096"/>
            <a:ext cx="3510390" cy="64807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Donde se encuentren las bases de datos de Justicia XXI cliente servidor</a:t>
            </a:r>
          </a:p>
        </p:txBody>
      </p:sp>
      <p:sp>
        <p:nvSpPr>
          <p:cNvPr id="16" name="15 Rectángulo redondeado"/>
          <p:cNvSpPr/>
          <p:nvPr/>
        </p:nvSpPr>
        <p:spPr bwMode="auto">
          <a:xfrm>
            <a:off x="1331640" y="5292207"/>
            <a:ext cx="2214246" cy="351039"/>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BD: Sql server, </a:t>
            </a:r>
          </a:p>
          <a:p>
            <a:pPr algn="just">
              <a:spcBef>
                <a:spcPct val="50000"/>
              </a:spcBef>
            </a:pPr>
            <a:r>
              <a:rPr lang="es-ES" sz="900" b="1" dirty="0">
                <a:solidFill>
                  <a:schemeClr val="tx1">
                    <a:lumMod val="50000"/>
                    <a:lumOff val="50000"/>
                  </a:schemeClr>
                </a:solidFill>
                <a:latin typeface="Arial" pitchFamily="34" charset="0"/>
              </a:rPr>
              <a:t>Visual basic .Net para escritorio</a:t>
            </a:r>
          </a:p>
        </p:txBody>
      </p:sp>
      <p:sp>
        <p:nvSpPr>
          <p:cNvPr id="17" name="16 Rectángulo redondeado"/>
          <p:cNvSpPr/>
          <p:nvPr/>
        </p:nvSpPr>
        <p:spPr bwMode="auto">
          <a:xfrm>
            <a:off x="3761910" y="5292207"/>
            <a:ext cx="2135963" cy="351039"/>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Justicia XXI</a:t>
            </a:r>
          </a:p>
        </p:txBody>
      </p:sp>
      <p:sp>
        <p:nvSpPr>
          <p:cNvPr id="18" name="17 Rectángulo redondeado"/>
          <p:cNvSpPr/>
          <p:nvPr/>
        </p:nvSpPr>
        <p:spPr bwMode="auto">
          <a:xfrm>
            <a:off x="6192180" y="5292207"/>
            <a:ext cx="1782198" cy="351039"/>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No aplica</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Citanet</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022177"/>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2306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2258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022177"/>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5022177"/>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27467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563377"/>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Funcionalidades de justicia XXI de escritorio: Radicación, Registro de actuaciones, Consultas a través de la versión cliente servidor y ambiente web; La versión web incorpora:- Asociación de documentos electrónicos  al proceso judicial que corresponda y almacenamiento de documentos digitalizados - Notificaciones electrónicas por email incorporadas al sistema con envío de enlaces para descarga de archivos anexos de gran tamaño, validación de documentos y firma electrónica de los mismos.- Comunicaciones por SMS de notificaciones electrónicas remitidas (desactivado por falta de presupuesto)- presentación de demandas electrónicas a juzgados de restitución de tierras por parte de la Unidad de Restitución de tierras con servicios de intercambio.- Generación de estados y edictos en línea- Recepción de memoriales de abogados de la Unidad de Restitución de tierras</a:t>
            </a:r>
          </a:p>
        </p:txBody>
      </p:sp>
      <p:sp>
        <p:nvSpPr>
          <p:cNvPr id="4" name="3 Rectángulo redondeado"/>
          <p:cNvSpPr/>
          <p:nvPr/>
        </p:nvSpPr>
        <p:spPr bwMode="auto">
          <a:xfrm>
            <a:off x="1331640" y="2634150"/>
            <a:ext cx="2916324" cy="1548137"/>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Software de gestión judicial que permite obtener  las funcionalidades de Justicia XXI escritorio en un ambiente web e incorpora nuevas funcionalidades para conformar el expediente cero papel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Justicia XXI Cero papel</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99517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287524"/>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287044"/>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99517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995174"/>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557554"/>
            <a:ext cx="2916324"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Jurisdicción Civil, Especialidad Restitución de tierras</a:t>
            </a:r>
          </a:p>
        </p:txBody>
      </p:sp>
      <p:sp>
        <p:nvSpPr>
          <p:cNvPr id="15" name="14 Rectángulo redondeado"/>
          <p:cNvSpPr/>
          <p:nvPr/>
        </p:nvSpPr>
        <p:spPr bwMode="auto">
          <a:xfrm>
            <a:off x="4463988" y="4557554"/>
            <a:ext cx="3510390"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Datacenter ETB</a:t>
            </a:r>
          </a:p>
        </p:txBody>
      </p:sp>
      <p:sp>
        <p:nvSpPr>
          <p:cNvPr id="16" name="15 Rectángulo redondeado"/>
          <p:cNvSpPr/>
          <p:nvPr/>
        </p:nvSpPr>
        <p:spPr bwMode="auto">
          <a:xfrm>
            <a:off x="1331640" y="5265204"/>
            <a:ext cx="2268252" cy="54006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825" b="1" dirty="0">
                <a:solidFill>
                  <a:schemeClr val="tx1">
                    <a:lumMod val="50000"/>
                    <a:lumOff val="50000"/>
                  </a:schemeClr>
                </a:solidFill>
                <a:latin typeface="Arial" pitchFamily="34" charset="0"/>
              </a:rPr>
              <a:t>Bd: SQL SERVER 2012</a:t>
            </a:r>
          </a:p>
          <a:p>
            <a:pPr algn="just">
              <a:spcBef>
                <a:spcPct val="50000"/>
              </a:spcBef>
            </a:pPr>
            <a:r>
              <a:rPr lang="pt-BR" sz="825" b="1" dirty="0">
                <a:solidFill>
                  <a:schemeClr val="tx1">
                    <a:lumMod val="50000"/>
                    <a:lumOff val="50000"/>
                  </a:schemeClr>
                </a:solidFill>
                <a:latin typeface="Arial" pitchFamily="34" charset="0"/>
              </a:rPr>
              <a:t>Aplicativo: Visual Basic .NET para WEB 2013</a:t>
            </a:r>
          </a:p>
        </p:txBody>
      </p:sp>
      <p:sp>
        <p:nvSpPr>
          <p:cNvPr id="17" name="16 Rectángulo redondeado"/>
          <p:cNvSpPr/>
          <p:nvPr/>
        </p:nvSpPr>
        <p:spPr bwMode="auto">
          <a:xfrm>
            <a:off x="3761910" y="5265204"/>
            <a:ext cx="2160240" cy="54006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Para fase 2</a:t>
            </a:r>
          </a:p>
        </p:txBody>
      </p:sp>
      <p:sp>
        <p:nvSpPr>
          <p:cNvPr id="18" name="17 Rectángulo redondeado"/>
          <p:cNvSpPr/>
          <p:nvPr/>
        </p:nvSpPr>
        <p:spPr bwMode="auto">
          <a:xfrm>
            <a:off x="6192180" y="5265204"/>
            <a:ext cx="1782198" cy="54006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Servicio SOAP para presentar demandas de restitución de tierras</a:t>
            </a:r>
          </a:p>
        </p:txBody>
      </p:sp>
    </p:spTree>
    <p:extLst>
      <p:ext uri="{BB962C8B-B14F-4D97-AF65-F5344CB8AC3E}">
        <p14:creationId xmlns:p14="http://schemas.microsoft.com/office/powerpoint/2010/main" val="301000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29614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Unificación de bases de datos de gestión procesal (por especialidad)</a:t>
            </a:r>
          </a:p>
          <a:p>
            <a:pPr algn="just">
              <a:spcBef>
                <a:spcPct val="50000"/>
              </a:spcBef>
            </a:pPr>
            <a:r>
              <a:rPr lang="es-ES" sz="750" b="1" dirty="0">
                <a:solidFill>
                  <a:schemeClr val="tx1">
                    <a:lumMod val="50000"/>
                    <a:lumOff val="50000"/>
                  </a:schemeClr>
                </a:solidFill>
                <a:latin typeface="Arial" pitchFamily="34" charset="0"/>
              </a:rPr>
              <a:t>Radicación del proceso  desde el momento de su presentación  y designación aleatoria del despacho competente para conocimiento de la causa</a:t>
            </a:r>
          </a:p>
          <a:p>
            <a:pPr algn="just">
              <a:spcBef>
                <a:spcPct val="50000"/>
              </a:spcBef>
            </a:pPr>
            <a:r>
              <a:rPr lang="es-ES" sz="750" b="1" dirty="0">
                <a:solidFill>
                  <a:schemeClr val="tx1">
                    <a:lumMod val="50000"/>
                    <a:lumOff val="50000"/>
                  </a:schemeClr>
                </a:solidFill>
                <a:latin typeface="Arial" pitchFamily="34" charset="0"/>
              </a:rPr>
              <a:t>Reparto automático de segundas instancias</a:t>
            </a:r>
          </a:p>
          <a:p>
            <a:pPr algn="just">
              <a:spcBef>
                <a:spcPct val="50000"/>
              </a:spcBef>
            </a:pPr>
            <a:r>
              <a:rPr lang="es-ES" sz="750" b="1" dirty="0">
                <a:solidFill>
                  <a:schemeClr val="tx1">
                    <a:lumMod val="50000"/>
                    <a:lumOff val="50000"/>
                  </a:schemeClr>
                </a:solidFill>
                <a:latin typeface="Arial" pitchFamily="34" charset="0"/>
              </a:rPr>
              <a:t>Registro de actuaciones con control de términos y asociación de documentos electrónicos</a:t>
            </a:r>
          </a:p>
          <a:p>
            <a:pPr algn="just">
              <a:spcBef>
                <a:spcPct val="50000"/>
              </a:spcBef>
            </a:pPr>
            <a:r>
              <a:rPr lang="es-ES" sz="750" b="1" dirty="0">
                <a:solidFill>
                  <a:schemeClr val="tx1">
                    <a:lumMod val="50000"/>
                    <a:lumOff val="50000"/>
                  </a:schemeClr>
                </a:solidFill>
                <a:latin typeface="Arial" pitchFamily="34" charset="0"/>
              </a:rPr>
              <a:t>Envío de notificaciones electrónicas con enlaces de descarga-  Control de salidas y terminaciones-  Estados automáticos en línea"</a:t>
            </a:r>
          </a:p>
        </p:txBody>
      </p:sp>
      <p:sp>
        <p:nvSpPr>
          <p:cNvPr id="4" name="3 Rectángulo redondeado"/>
          <p:cNvSpPr/>
          <p:nvPr/>
        </p:nvSpPr>
        <p:spPr bwMode="auto">
          <a:xfrm>
            <a:off x="1331640" y="2634150"/>
            <a:ext cx="2916324" cy="1280904"/>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Software de gestión judicial en ambiente web que optimiza la base de datos de justicia XXI y permite la integración de funcionalidades de sistemas independientes de la Rama Judicial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Justicia XXI Web fase No 1</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725144"/>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2354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2306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72514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92180" y="4725144"/>
            <a:ext cx="178219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293576"/>
            <a:ext cx="2916324" cy="37756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En implementación, </a:t>
            </a:r>
            <a:r>
              <a:rPr lang="es-ES" sz="788" b="1" dirty="0">
                <a:solidFill>
                  <a:schemeClr val="tx1">
                    <a:lumMod val="50000"/>
                    <a:lumOff val="50000"/>
                  </a:schemeClr>
                </a:solidFill>
                <a:latin typeface="Arial" pitchFamily="34" charset="0"/>
              </a:rPr>
              <a:t>según Acuerdo PSAA14-10215 de Septiembre 3 de 2014</a:t>
            </a:r>
          </a:p>
        </p:txBody>
      </p:sp>
      <p:sp>
        <p:nvSpPr>
          <p:cNvPr id="15" name="14 Rectángulo redondeado"/>
          <p:cNvSpPr/>
          <p:nvPr/>
        </p:nvSpPr>
        <p:spPr bwMode="auto">
          <a:xfrm>
            <a:off x="4463988" y="4293576"/>
            <a:ext cx="3510390" cy="37756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Centro de datos Rama judicial</a:t>
            </a:r>
          </a:p>
        </p:txBody>
      </p:sp>
      <p:sp>
        <p:nvSpPr>
          <p:cNvPr id="16" name="15 Rectángulo redondeado"/>
          <p:cNvSpPr/>
          <p:nvPr/>
        </p:nvSpPr>
        <p:spPr bwMode="auto">
          <a:xfrm>
            <a:off x="1331640" y="4995174"/>
            <a:ext cx="2268252" cy="86409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900" b="1" dirty="0">
                <a:solidFill>
                  <a:schemeClr val="tx1">
                    <a:lumMod val="50000"/>
                    <a:lumOff val="50000"/>
                  </a:schemeClr>
                </a:solidFill>
                <a:latin typeface="Arial" pitchFamily="34" charset="0"/>
              </a:rPr>
              <a:t>Bd: SQL SERVER 2012</a:t>
            </a:r>
          </a:p>
          <a:p>
            <a:pPr algn="just">
              <a:spcBef>
                <a:spcPct val="50000"/>
              </a:spcBef>
            </a:pPr>
            <a:r>
              <a:rPr lang="pt-BR" sz="900" b="1" dirty="0">
                <a:solidFill>
                  <a:schemeClr val="tx1">
                    <a:lumMod val="50000"/>
                    <a:lumOff val="50000"/>
                  </a:schemeClr>
                </a:solidFill>
                <a:latin typeface="Arial" pitchFamily="34" charset="0"/>
              </a:rPr>
              <a:t>Aplicativo: C#  .NET para WEB 2013</a:t>
            </a:r>
          </a:p>
        </p:txBody>
      </p:sp>
      <p:sp>
        <p:nvSpPr>
          <p:cNvPr id="17" name="16 Rectángulo redondeado"/>
          <p:cNvSpPr/>
          <p:nvPr/>
        </p:nvSpPr>
        <p:spPr bwMode="auto">
          <a:xfrm>
            <a:off x="3761910" y="4995174"/>
            <a:ext cx="2160240" cy="86409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RNA- Registro de emplazados</a:t>
            </a:r>
          </a:p>
          <a:p>
            <a:pPr algn="just">
              <a:spcBef>
                <a:spcPct val="50000"/>
              </a:spcBef>
            </a:pPr>
            <a:r>
              <a:rPr lang="es-ES" sz="825" b="1" dirty="0">
                <a:solidFill>
                  <a:schemeClr val="tx1">
                    <a:lumMod val="50000"/>
                    <a:lumOff val="50000"/>
                  </a:schemeClr>
                </a:solidFill>
                <a:latin typeface="Arial" pitchFamily="34" charset="0"/>
              </a:rPr>
              <a:t>Software de grabación de audiencias</a:t>
            </a:r>
          </a:p>
          <a:p>
            <a:pPr algn="just">
              <a:spcBef>
                <a:spcPct val="50000"/>
              </a:spcBef>
            </a:pPr>
            <a:r>
              <a:rPr lang="es-ES" sz="825" b="1" dirty="0">
                <a:solidFill>
                  <a:schemeClr val="tx1">
                    <a:lumMod val="50000"/>
                    <a:lumOff val="50000"/>
                  </a:schemeClr>
                </a:solidFill>
                <a:latin typeface="Arial" pitchFamily="34" charset="0"/>
              </a:rPr>
              <a:t>Corte Constitucional (pendiente por establecer mecanismos de integración)</a:t>
            </a:r>
          </a:p>
        </p:txBody>
      </p:sp>
      <p:sp>
        <p:nvSpPr>
          <p:cNvPr id="18" name="17 Rectángulo redondeado"/>
          <p:cNvSpPr/>
          <p:nvPr/>
        </p:nvSpPr>
        <p:spPr bwMode="auto">
          <a:xfrm>
            <a:off x="6192180" y="4995174"/>
            <a:ext cx="1782198" cy="86409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En desarrollo: Soap para el registro de actuaciones con/sin documentos anexos, para integración con otros sistemas de la Rama Judicial y/o externos</a:t>
            </a:r>
          </a:p>
        </p:txBody>
      </p:sp>
    </p:spTree>
    <p:extLst>
      <p:ext uri="{BB962C8B-B14F-4D97-AF65-F5344CB8AC3E}">
        <p14:creationId xmlns:p14="http://schemas.microsoft.com/office/powerpoint/2010/main" val="386241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3599892" y="2618910"/>
            <a:ext cx="4374486"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Implementar un sistema ágil y moderno para la recolección y tratamiento de las estadísticas judiciales del País, con base en el actual sistema de información estadístico de la rama judicial – SIERJU, en donde se tomen como referente las actuales funcionalidades, se mejore el rendimiento y se optimice el proceso de la grabación de la información, se garantice como mínimo una concurrencia del 150% de la actual demanda para lo cual se pretende contratar en nombre de la nación – Consejo Superior de la Judicatura “el rediseño del actual aplicativo SIERJU y la adquisición de las licencias de Software: Bases de datos y seguridad, servicios de soporte anual, servicios de consultoría, servicios de capacitación técnica para cada una de las herramientas y dimensionamiento del requerimiento de Hardware.</a:t>
            </a:r>
          </a:p>
          <a:p>
            <a:pPr algn="just">
              <a:spcBef>
                <a:spcPct val="50000"/>
              </a:spcBef>
            </a:pPr>
            <a:r>
              <a:rPr lang="es-ES" sz="525" b="1" dirty="0">
                <a:solidFill>
                  <a:schemeClr val="tx1">
                    <a:lumMod val="50000"/>
                    <a:lumOff val="50000"/>
                  </a:schemeClr>
                </a:solidFill>
                <a:latin typeface="Arial" pitchFamily="34" charset="0"/>
              </a:rPr>
              <a:t>Adquirir una solución informática desarrollada en el mercado, compatible técnicamente con el SIERJU, que permita integrar bajo un mismo producto la información de bases de datos transaccionales y geo referenciada, facilitando la generación de indicadores, reportes, tableros de control, etc.., de manera inmediata, desde dispositivos móviles y fijos modernizando el acceso a la información judicial generada por la rama Judicial. Para lo cual se pretende: Contratar el diseño de un repositorio de datos estadísticos, dinámico y parametrizable y la adquisición de licencias de Software necesarios para el buen desempeño de la solución propuesta, Servicios de soporte anual, servicios de consultoría, servicios de capacitación técnica para el uso de las herramientas, y dimensionamiento de requerimientos de Hardware</a:t>
            </a:r>
          </a:p>
        </p:txBody>
      </p:sp>
      <p:sp>
        <p:nvSpPr>
          <p:cNvPr id="4" name="3 Rectángulo redondeado"/>
          <p:cNvSpPr/>
          <p:nvPr/>
        </p:nvSpPr>
        <p:spPr bwMode="auto">
          <a:xfrm>
            <a:off x="1331640" y="2634150"/>
            <a:ext cx="2106234"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Realizar el rediseño, desarrollo e implementación  del actual aplicativo SIERJU y su integración  a un repositorio de datos estadísticos , para la mejora de las consultas estadísticas, así como la adquisición de las licencias del software base de datos y demás herramientas requeridas para su operación.</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SIERJU-BI</a:t>
            </a:r>
          </a:p>
        </p:txBody>
      </p:sp>
      <p:sp>
        <p:nvSpPr>
          <p:cNvPr id="3" name="2 Rectángulo redondeado"/>
          <p:cNvSpPr/>
          <p:nvPr/>
        </p:nvSpPr>
        <p:spPr bwMode="auto">
          <a:xfrm>
            <a:off x="1331640" y="2348880"/>
            <a:ext cx="210623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3599892" y="2348880"/>
            <a:ext cx="437448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887162"/>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7707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7659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887162"/>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887162"/>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347102"/>
            <a:ext cx="2916324"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Servidor centralizado desplegado en la DEAJ (ambiente preproducción) y Sede Anexa (ambiente producción)</a:t>
            </a:r>
          </a:p>
        </p:txBody>
      </p:sp>
      <p:sp>
        <p:nvSpPr>
          <p:cNvPr id="15" name="14 Rectángulo redondeado"/>
          <p:cNvSpPr/>
          <p:nvPr/>
        </p:nvSpPr>
        <p:spPr bwMode="auto">
          <a:xfrm>
            <a:off x="4463988" y="4347102"/>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Sonda</a:t>
            </a:r>
          </a:p>
        </p:txBody>
      </p:sp>
      <p:sp>
        <p:nvSpPr>
          <p:cNvPr id="16" name="15 Rectángulo redondeado"/>
          <p:cNvSpPr/>
          <p:nvPr/>
        </p:nvSpPr>
        <p:spPr bwMode="auto">
          <a:xfrm>
            <a:off x="1331640" y="5157192"/>
            <a:ext cx="2268252"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ORACLE</a:t>
            </a:r>
          </a:p>
          <a:p>
            <a:pPr algn="just">
              <a:spcBef>
                <a:spcPct val="50000"/>
              </a:spcBef>
            </a:pPr>
            <a:r>
              <a:rPr lang="es-ES" sz="600" b="1" dirty="0">
                <a:solidFill>
                  <a:schemeClr val="tx1">
                    <a:lumMod val="50000"/>
                    <a:lumOff val="50000"/>
                  </a:schemeClr>
                </a:solidFill>
                <a:latin typeface="Arial" pitchFamily="34" charset="0"/>
              </a:rPr>
              <a:t>Desarrollo de aplicación JAVA</a:t>
            </a:r>
          </a:p>
          <a:p>
            <a:pPr algn="just">
              <a:spcBef>
                <a:spcPct val="50000"/>
              </a:spcBef>
            </a:pPr>
            <a:r>
              <a:rPr lang="es-ES" sz="600" b="1" dirty="0">
                <a:solidFill>
                  <a:schemeClr val="tx1">
                    <a:lumMod val="50000"/>
                    <a:lumOff val="50000"/>
                  </a:schemeClr>
                </a:solidFill>
                <a:latin typeface="Arial" pitchFamily="34" charset="0"/>
              </a:rPr>
              <a:t>Bd: Oracle 12</a:t>
            </a:r>
          </a:p>
          <a:p>
            <a:pPr algn="just">
              <a:spcBef>
                <a:spcPct val="50000"/>
              </a:spcBef>
            </a:pPr>
            <a:r>
              <a:rPr lang="es-ES" sz="600" b="1" dirty="0">
                <a:solidFill>
                  <a:schemeClr val="tx1">
                    <a:lumMod val="50000"/>
                    <a:lumOff val="50000"/>
                  </a:schemeClr>
                </a:solidFill>
                <a:latin typeface="Arial" pitchFamily="34" charset="0"/>
              </a:rPr>
              <a:t>Inteligencia de negocio: OBI (ODI, OBBIE)</a:t>
            </a:r>
          </a:p>
          <a:p>
            <a:pPr algn="just">
              <a:spcBef>
                <a:spcPct val="50000"/>
              </a:spcBef>
            </a:pPr>
            <a:endParaRPr lang="es-ES" sz="600" b="1" dirty="0">
              <a:solidFill>
                <a:schemeClr val="tx1">
                  <a:lumMod val="50000"/>
                  <a:lumOff val="50000"/>
                </a:schemeClr>
              </a:solidFill>
              <a:latin typeface="Arial" pitchFamily="34" charset="0"/>
            </a:endParaRPr>
          </a:p>
        </p:txBody>
      </p:sp>
      <p:sp>
        <p:nvSpPr>
          <p:cNvPr id="17" name="16 Rectángulo redondeado"/>
          <p:cNvSpPr/>
          <p:nvPr/>
        </p:nvSpPr>
        <p:spPr bwMode="auto">
          <a:xfrm>
            <a:off x="3761910" y="5157192"/>
            <a:ext cx="2160240"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tx1">
                    <a:lumMod val="50000"/>
                    <a:lumOff val="50000"/>
                  </a:schemeClr>
                </a:solidFill>
                <a:latin typeface="Arial" pitchFamily="34" charset="0"/>
              </a:rPr>
              <a:t>No aplica</a:t>
            </a:r>
          </a:p>
        </p:txBody>
      </p:sp>
      <p:sp>
        <p:nvSpPr>
          <p:cNvPr id="18" name="17 Rectángulo redondeado"/>
          <p:cNvSpPr/>
          <p:nvPr/>
        </p:nvSpPr>
        <p:spPr bwMode="auto">
          <a:xfrm>
            <a:off x="6138174" y="5157192"/>
            <a:ext cx="1836204"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tx1">
                    <a:lumMod val="50000"/>
                    <a:lumOff val="50000"/>
                  </a:schemeClr>
                </a:solidFill>
                <a:latin typeface="Arial" pitchFamily="34" charset="0"/>
              </a:rPr>
              <a:t>No aplica</a:t>
            </a:r>
          </a:p>
        </p:txBody>
      </p:sp>
    </p:spTree>
    <p:extLst>
      <p:ext uri="{BB962C8B-B14F-4D97-AF65-F5344CB8AC3E}">
        <p14:creationId xmlns:p14="http://schemas.microsoft.com/office/powerpoint/2010/main" val="272884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Implementación en ambiente web de los Registros Nacionales, CGP: ART. 108, 293, 375, 490 y 618- Registro por parte de los Despachos judiciales de los insumos para los RN- Consulta nacional al ciudadano"</a:t>
            </a:r>
          </a:p>
        </p:txBody>
      </p:sp>
      <p:sp>
        <p:nvSpPr>
          <p:cNvPr id="4" name="3 Rectángulo redondeado"/>
          <p:cNvSpPr/>
          <p:nvPr/>
        </p:nvSpPr>
        <p:spPr bwMode="auto">
          <a:xfrm>
            <a:off x="1331640" y="2634150"/>
            <a:ext cx="2916324"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Sistema en ambiente web para controlar los Registros Nacionales ordenados por el CGP : ART. 108, 293, 375, 490 y 618- Personas Emplazadas- Apertura de procesos de sucesión- Procesos de pertenencia- Declaraciones de bienes vacantes o mostrencos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Registro Nacional de emplazados</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83006"/>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48252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6482" y="4671138"/>
            <a:ext cx="1837897"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3753036"/>
            <a:ext cx="2916324" cy="64807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En implementación nacional para ser utilizado por todos los despachos judiciales a nivel nacional</a:t>
            </a:r>
          </a:p>
        </p:txBody>
      </p:sp>
      <p:sp>
        <p:nvSpPr>
          <p:cNvPr id="15" name="14 Rectángulo redondeado"/>
          <p:cNvSpPr/>
          <p:nvPr/>
        </p:nvSpPr>
        <p:spPr bwMode="auto">
          <a:xfrm>
            <a:off x="4463988" y="3751116"/>
            <a:ext cx="3510390" cy="64807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Centro de datos Rama judicial</a:t>
            </a:r>
          </a:p>
        </p:txBody>
      </p:sp>
      <p:sp>
        <p:nvSpPr>
          <p:cNvPr id="16" name="15 Rectángulo redondeado"/>
          <p:cNvSpPr/>
          <p:nvPr/>
        </p:nvSpPr>
        <p:spPr bwMode="auto">
          <a:xfrm>
            <a:off x="1331640" y="4941168"/>
            <a:ext cx="2214246"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pt-BR" sz="900" b="1" dirty="0">
                <a:solidFill>
                  <a:schemeClr val="tx1">
                    <a:lumMod val="50000"/>
                    <a:lumOff val="50000"/>
                  </a:schemeClr>
                </a:solidFill>
                <a:latin typeface="Arial" pitchFamily="34" charset="0"/>
              </a:rPr>
              <a:t>Bd: SQL SERVER 2012</a:t>
            </a:r>
          </a:p>
          <a:p>
            <a:pPr algn="just">
              <a:spcBef>
                <a:spcPct val="50000"/>
              </a:spcBef>
            </a:pPr>
            <a:r>
              <a:rPr lang="pt-BR" sz="900" b="1" dirty="0">
                <a:solidFill>
                  <a:schemeClr val="tx1">
                    <a:lumMod val="50000"/>
                    <a:lumOff val="50000"/>
                  </a:schemeClr>
                </a:solidFill>
                <a:latin typeface="Arial" pitchFamily="34" charset="0"/>
              </a:rPr>
              <a:t>Aplicativo: C#  .NET para WEB 2013</a:t>
            </a:r>
          </a:p>
        </p:txBody>
      </p:sp>
      <p:sp>
        <p:nvSpPr>
          <p:cNvPr id="17" name="16 Rectángulo redondeado"/>
          <p:cNvSpPr/>
          <p:nvPr/>
        </p:nvSpPr>
        <p:spPr bwMode="auto">
          <a:xfrm>
            <a:off x="3761910" y="4941168"/>
            <a:ext cx="2160240"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No aplica</a:t>
            </a:r>
          </a:p>
        </p:txBody>
      </p:sp>
      <p:sp>
        <p:nvSpPr>
          <p:cNvPr id="18" name="17 Rectángulo redondeado"/>
          <p:cNvSpPr/>
          <p:nvPr/>
        </p:nvSpPr>
        <p:spPr bwMode="auto">
          <a:xfrm>
            <a:off x="6138174" y="4941168"/>
            <a:ext cx="1836204" cy="48605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Integración completa con JXXI WEB (Absorción)</a:t>
            </a:r>
          </a:p>
        </p:txBody>
      </p:sp>
    </p:spTree>
    <p:extLst>
      <p:ext uri="{BB962C8B-B14F-4D97-AF65-F5344CB8AC3E}">
        <p14:creationId xmlns:p14="http://schemas.microsoft.com/office/powerpoint/2010/main" val="306249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62018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88" b="1" dirty="0">
                <a:solidFill>
                  <a:schemeClr val="tx1">
                    <a:lumMod val="50000"/>
                    <a:lumOff val="50000"/>
                  </a:schemeClr>
                </a:solidFill>
                <a:latin typeface="Arial" pitchFamily="34" charset="0"/>
              </a:rPr>
              <a:t>Por medio de aplicación web se recibe de manera automática la nueva condena</a:t>
            </a:r>
          </a:p>
          <a:p>
            <a:pPr algn="just">
              <a:spcBef>
                <a:spcPct val="50000"/>
              </a:spcBef>
            </a:pPr>
            <a:r>
              <a:rPr lang="es-ES" sz="788" b="1" dirty="0">
                <a:solidFill>
                  <a:schemeClr val="tx1">
                    <a:lumMod val="50000"/>
                    <a:lumOff val="50000"/>
                  </a:schemeClr>
                </a:solidFill>
                <a:latin typeface="Arial" pitchFamily="34" charset="0"/>
              </a:rPr>
              <a:t>El sistema lo radica en Ejecución de penas</a:t>
            </a:r>
          </a:p>
          <a:p>
            <a:pPr algn="just">
              <a:spcBef>
                <a:spcPct val="50000"/>
              </a:spcBef>
            </a:pPr>
            <a:r>
              <a:rPr lang="es-ES" sz="788" b="1" dirty="0">
                <a:solidFill>
                  <a:schemeClr val="tx1">
                    <a:lumMod val="50000"/>
                    <a:lumOff val="50000"/>
                  </a:schemeClr>
                </a:solidFill>
                <a:latin typeface="Arial" pitchFamily="34" charset="0"/>
              </a:rPr>
              <a:t>El sistema recibe de manera integrada con el Inpec o la aplicación Web la solicitud de redención</a:t>
            </a:r>
          </a:p>
          <a:p>
            <a:pPr algn="just">
              <a:spcBef>
                <a:spcPct val="50000"/>
              </a:spcBef>
            </a:pPr>
            <a:r>
              <a:rPr lang="es-ES" sz="788" b="1" dirty="0">
                <a:solidFill>
                  <a:schemeClr val="tx1">
                    <a:lumMod val="50000"/>
                    <a:lumOff val="50000"/>
                  </a:schemeClr>
                </a:solidFill>
                <a:latin typeface="Arial" pitchFamily="34" charset="0"/>
              </a:rPr>
              <a:t>El sistema hace el reparto automático del despacho que conoce de la redención y agenda audiencia virtual</a:t>
            </a:r>
          </a:p>
          <a:p>
            <a:pPr algn="just">
              <a:spcBef>
                <a:spcPct val="50000"/>
              </a:spcBef>
            </a:pPr>
            <a:r>
              <a:rPr lang="es-ES" sz="788" b="1" dirty="0">
                <a:solidFill>
                  <a:schemeClr val="tx1">
                    <a:lumMod val="50000"/>
                    <a:lumOff val="50000"/>
                  </a:schemeClr>
                </a:solidFill>
                <a:latin typeface="Arial" pitchFamily="34" charset="0"/>
              </a:rPr>
              <a:t>El sistema permite al juez hacer el estudio correspondiente previo a la audiencia</a:t>
            </a:r>
          </a:p>
          <a:p>
            <a:pPr algn="just">
              <a:spcBef>
                <a:spcPct val="50000"/>
              </a:spcBef>
            </a:pPr>
            <a:r>
              <a:rPr lang="es-ES" sz="788" b="1" dirty="0">
                <a:solidFill>
                  <a:schemeClr val="tx1">
                    <a:lumMod val="50000"/>
                    <a:lumOff val="50000"/>
                  </a:schemeClr>
                </a:solidFill>
                <a:latin typeface="Arial" pitchFamily="34" charset="0"/>
              </a:rPr>
              <a:t>El sistema activa las cámaras para realizar la audiencia y graba la sesión.</a:t>
            </a:r>
          </a:p>
        </p:txBody>
      </p:sp>
      <p:sp>
        <p:nvSpPr>
          <p:cNvPr id="4" name="3 Rectángulo redondeado"/>
          <p:cNvSpPr/>
          <p:nvPr/>
        </p:nvSpPr>
        <p:spPr bwMode="auto">
          <a:xfrm>
            <a:off x="1331640" y="2634150"/>
            <a:ext cx="2808312" cy="160494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Para realizar el control de la s penas impuestas por los jueces de conocimiento penal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Adalet - Software para el control y seguimiento de condenas penales</a:t>
            </a:r>
          </a:p>
        </p:txBody>
      </p:sp>
      <p:sp>
        <p:nvSpPr>
          <p:cNvPr id="3" name="2 Rectángulo redondeado"/>
          <p:cNvSpPr/>
          <p:nvPr/>
        </p:nvSpPr>
        <p:spPr bwMode="auto">
          <a:xfrm>
            <a:off x="1331640" y="2348880"/>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5049180"/>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320099"/>
            <a:ext cx="280831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319619"/>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5049180"/>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5049180"/>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590129"/>
            <a:ext cx="2808312"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Pilotos en Bogotá y Tunja</a:t>
            </a:r>
          </a:p>
        </p:txBody>
      </p:sp>
      <p:sp>
        <p:nvSpPr>
          <p:cNvPr id="15" name="14 Rectángulo redondeado"/>
          <p:cNvSpPr/>
          <p:nvPr/>
        </p:nvSpPr>
        <p:spPr bwMode="auto">
          <a:xfrm>
            <a:off x="4463988" y="4590129"/>
            <a:ext cx="3510390" cy="351039"/>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Centro de datos Rama judicial</a:t>
            </a:r>
          </a:p>
        </p:txBody>
      </p:sp>
      <p:sp>
        <p:nvSpPr>
          <p:cNvPr id="16" name="15 Rectángulo redondeado"/>
          <p:cNvSpPr/>
          <p:nvPr/>
        </p:nvSpPr>
        <p:spPr bwMode="auto">
          <a:xfrm>
            <a:off x="1331640" y="5319210"/>
            <a:ext cx="2214246" cy="59406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SQL SERVER 2012</a:t>
            </a:r>
          </a:p>
          <a:p>
            <a:pPr algn="just">
              <a:spcBef>
                <a:spcPct val="50000"/>
              </a:spcBef>
            </a:pPr>
            <a:r>
              <a:rPr lang="es-ES" sz="900" b="1" dirty="0">
                <a:solidFill>
                  <a:schemeClr val="tx1">
                    <a:lumMod val="50000"/>
                    <a:lumOff val="50000"/>
                  </a:schemeClr>
                </a:solidFill>
                <a:latin typeface="Arial" pitchFamily="34" charset="0"/>
              </a:rPr>
              <a:t>Programación en PHP</a:t>
            </a:r>
          </a:p>
        </p:txBody>
      </p:sp>
      <p:sp>
        <p:nvSpPr>
          <p:cNvPr id="17" name="16 Rectángulo redondeado"/>
          <p:cNvSpPr/>
          <p:nvPr/>
        </p:nvSpPr>
        <p:spPr bwMode="auto">
          <a:xfrm>
            <a:off x="3761910" y="5319210"/>
            <a:ext cx="2160240" cy="59406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URNA, JXXI y Kactus</a:t>
            </a:r>
          </a:p>
        </p:txBody>
      </p:sp>
      <p:sp>
        <p:nvSpPr>
          <p:cNvPr id="18" name="17 Rectángulo redondeado"/>
          <p:cNvSpPr/>
          <p:nvPr/>
        </p:nvSpPr>
        <p:spPr bwMode="auto">
          <a:xfrm>
            <a:off x="6138174" y="5319210"/>
            <a:ext cx="1836204" cy="594066"/>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Mecanismos de actualización y sincronización con el Inpec y la Registraduría Nacional (en progreso)</a:t>
            </a:r>
          </a:p>
        </p:txBody>
      </p:sp>
    </p:spTree>
    <p:extLst>
      <p:ext uri="{BB962C8B-B14F-4D97-AF65-F5344CB8AC3E}">
        <p14:creationId xmlns:p14="http://schemas.microsoft.com/office/powerpoint/2010/main" val="188678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118813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El sistema recibe los datos básicos del proceso a ser repartido y una vez se ha completado el ingreso de la jurisdicción de los despachos que deberán conocer del caso, el tipo de proceso y los sujetos procesales</a:t>
            </a:r>
          </a:p>
          <a:p>
            <a:pPr algn="just">
              <a:spcBef>
                <a:spcPct val="50000"/>
              </a:spcBef>
            </a:pPr>
            <a:r>
              <a:rPr lang="es-ES" sz="900" b="1" dirty="0">
                <a:solidFill>
                  <a:schemeClr val="tx1">
                    <a:lumMod val="50000"/>
                    <a:lumOff val="50000"/>
                  </a:schemeClr>
                </a:solidFill>
                <a:latin typeface="Arial" pitchFamily="34" charset="0"/>
              </a:rPr>
              <a:t>Una vez se selecciona el despacho de manera aleatoria el sistema procede a generar el número único y radicar el proceso en la base de datos que maneja Justicia XXI para el despacho destino</a:t>
            </a:r>
          </a:p>
        </p:txBody>
      </p:sp>
      <p:sp>
        <p:nvSpPr>
          <p:cNvPr id="4" name="3 Rectángulo redondeado"/>
          <p:cNvSpPr/>
          <p:nvPr/>
        </p:nvSpPr>
        <p:spPr bwMode="auto">
          <a:xfrm>
            <a:off x="1331640" y="2634150"/>
            <a:ext cx="2916324" cy="117289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Realizar la distribución de procesos a los despachos judiciales </a:t>
            </a:r>
          </a:p>
        </p:txBody>
      </p:sp>
      <p:sp>
        <p:nvSpPr>
          <p:cNvPr id="14" name="13 Rectángulo redondeado"/>
          <p:cNvSpPr/>
          <p:nvPr/>
        </p:nvSpPr>
        <p:spPr bwMode="auto">
          <a:xfrm>
            <a:off x="1331640" y="4185084"/>
            <a:ext cx="2916324"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En las máquinas cliente de cada dependencia que realice el reparto de procesos</a:t>
            </a:r>
          </a:p>
        </p:txBody>
      </p:sp>
      <p:sp>
        <p:nvSpPr>
          <p:cNvPr id="15" name="14 Rectángulo redondeado"/>
          <p:cNvSpPr/>
          <p:nvPr/>
        </p:nvSpPr>
        <p:spPr bwMode="auto">
          <a:xfrm>
            <a:off x="4463988" y="4185084"/>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NO hay cada servidor en cada seccional instala la base de datos</a:t>
            </a:r>
          </a:p>
        </p:txBody>
      </p:sp>
      <p:sp>
        <p:nvSpPr>
          <p:cNvPr id="16" name="15 Rectángulo redondeado"/>
          <p:cNvSpPr/>
          <p:nvPr/>
        </p:nvSpPr>
        <p:spPr bwMode="auto">
          <a:xfrm>
            <a:off x="1331640" y="5049180"/>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Bases de Datos SQL SERVER varias versiones</a:t>
            </a:r>
          </a:p>
          <a:p>
            <a:pPr algn="just">
              <a:spcBef>
                <a:spcPct val="50000"/>
              </a:spcBef>
            </a:pPr>
            <a:r>
              <a:rPr lang="es-ES" sz="900" b="1" dirty="0">
                <a:solidFill>
                  <a:schemeClr val="tx1">
                    <a:lumMod val="50000"/>
                    <a:lumOff val="50000"/>
                  </a:schemeClr>
                </a:solidFill>
                <a:latin typeface="Arial" pitchFamily="34" charset="0"/>
              </a:rPr>
              <a:t>El sistema se desarrollo en Visual Basic 6.0 </a:t>
            </a:r>
          </a:p>
        </p:txBody>
      </p:sp>
      <p:sp>
        <p:nvSpPr>
          <p:cNvPr id="17" name="16 Rectángulo redondeado"/>
          <p:cNvSpPr/>
          <p:nvPr/>
        </p:nvSpPr>
        <p:spPr bwMode="auto">
          <a:xfrm>
            <a:off x="3761910" y="5049180"/>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No aplica</a:t>
            </a:r>
          </a:p>
        </p:txBody>
      </p:sp>
      <p:sp>
        <p:nvSpPr>
          <p:cNvPr id="18" name="17 Rectángulo redondeado"/>
          <p:cNvSpPr/>
          <p:nvPr/>
        </p:nvSpPr>
        <p:spPr bwMode="auto">
          <a:xfrm>
            <a:off x="6138174" y="5049180"/>
            <a:ext cx="1836204"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No aplica</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Sarj Reparto integrado Cliente - Servidor</a:t>
            </a:r>
          </a:p>
        </p:txBody>
      </p:sp>
      <p:sp>
        <p:nvSpPr>
          <p:cNvPr id="3" name="2 Rectángulo redondeado"/>
          <p:cNvSpPr/>
          <p:nvPr/>
        </p:nvSpPr>
        <p:spPr bwMode="auto">
          <a:xfrm>
            <a:off x="1331640" y="2348880"/>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779150"/>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915054"/>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914574"/>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779150"/>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779150"/>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19932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3599892" y="2618910"/>
            <a:ext cx="4374486"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525" b="1" dirty="0">
                <a:solidFill>
                  <a:schemeClr val="tx1">
                    <a:lumMod val="50000"/>
                    <a:lumOff val="50000"/>
                  </a:schemeClr>
                </a:solidFill>
                <a:latin typeface="Arial" pitchFamily="34" charset="0"/>
              </a:rPr>
              <a:t>Implementar un sistema ágil y moderno para la recolección y tratamiento de las estadísticas judiciales del País, con base en el actual sistema de información estadístico de la rama judicial – SIERJU, en donde se tomen como referente las actuales funcionalidades, se mejore el rendimiento y se optimice el proceso de la grabación de la información, se garantice como mínimo una concurrencia del 150% de la actual demanda para lo cual se pretende contratar en nombre de la nación – Consejo Superior de la Judicatura “el rediseño del actual aplicativo SIERJU y la adquisición de las licencias de Software: Bases de datos y seguridad, servicios de soporte anual, servicios de consultoría, servicios de capacitación técnica para cada una de las herramientas y dimensionamiento del requerimiento de Hardware.</a:t>
            </a:r>
          </a:p>
          <a:p>
            <a:pPr algn="just">
              <a:spcBef>
                <a:spcPct val="50000"/>
              </a:spcBef>
            </a:pPr>
            <a:r>
              <a:rPr lang="es-ES" sz="525" b="1" dirty="0">
                <a:solidFill>
                  <a:schemeClr val="tx1">
                    <a:lumMod val="50000"/>
                    <a:lumOff val="50000"/>
                  </a:schemeClr>
                </a:solidFill>
                <a:latin typeface="Arial" pitchFamily="34" charset="0"/>
              </a:rPr>
              <a:t>Adquirir una solución informática desarrollada en el mercado, compatible técnicamente con el SIERJU, que permita integrar bajo un mismo producto la información de bases de datos transaccionales y geo referenciada, facilitando la generación de indicadores, reportes, tableros de control, etc.., de manera inmediata, desde dispositivos móviles y fijos modernizando el acceso a la información judicial generada por la rama Judicial. Para lo cual se pretende: Contratar el diseño de un repositorio de datos estadísticos, dinámico y parametrizable y la adquisición de licencias de Software necesarios para el buen desempeño de la solución propuesta, Servicios de soporte anual, servicios de consultoría, servicios de capacitación técnica para el uso de las herramientas, y dimensionamiento de requerimientos de Hardware</a:t>
            </a:r>
          </a:p>
        </p:txBody>
      </p:sp>
      <p:sp>
        <p:nvSpPr>
          <p:cNvPr id="4" name="3 Rectángulo redondeado"/>
          <p:cNvSpPr/>
          <p:nvPr/>
        </p:nvSpPr>
        <p:spPr bwMode="auto">
          <a:xfrm>
            <a:off x="1331640" y="2634150"/>
            <a:ext cx="2106234" cy="135015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Realizar el rediseño, desarrollo e implementación  del actual aplicativo SIERJU y su integración  a un repositorio de datos estadísticos , para la mejora de las consultas estadísticas, así como la adquisición de las licencias del software base de datos y demás herramientas requeridas para su operación.</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SIERJU-BI</a:t>
            </a:r>
          </a:p>
        </p:txBody>
      </p:sp>
      <p:sp>
        <p:nvSpPr>
          <p:cNvPr id="3" name="2 Rectángulo redondeado"/>
          <p:cNvSpPr/>
          <p:nvPr/>
        </p:nvSpPr>
        <p:spPr bwMode="auto">
          <a:xfrm>
            <a:off x="1331640" y="2348880"/>
            <a:ext cx="210623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3599892" y="2348880"/>
            <a:ext cx="437448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887162"/>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4077072"/>
            <a:ext cx="291632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4076592"/>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887162"/>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38174" y="4887162"/>
            <a:ext cx="1836204"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4347102"/>
            <a:ext cx="2916324"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Servidor centralizado desplegado en la DEAJ (ambiente preproducción) y Sede Anexa (ambiente producción)</a:t>
            </a:r>
          </a:p>
        </p:txBody>
      </p:sp>
      <p:sp>
        <p:nvSpPr>
          <p:cNvPr id="15" name="14 Rectángulo redondeado"/>
          <p:cNvSpPr/>
          <p:nvPr/>
        </p:nvSpPr>
        <p:spPr bwMode="auto">
          <a:xfrm>
            <a:off x="4463988" y="4347102"/>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Sonda</a:t>
            </a:r>
          </a:p>
        </p:txBody>
      </p:sp>
      <p:sp>
        <p:nvSpPr>
          <p:cNvPr id="16" name="15 Rectángulo redondeado"/>
          <p:cNvSpPr/>
          <p:nvPr/>
        </p:nvSpPr>
        <p:spPr bwMode="auto">
          <a:xfrm>
            <a:off x="1331640" y="5157192"/>
            <a:ext cx="2268252"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ORACLE</a:t>
            </a:r>
          </a:p>
          <a:p>
            <a:pPr algn="just">
              <a:spcBef>
                <a:spcPct val="50000"/>
              </a:spcBef>
            </a:pPr>
            <a:r>
              <a:rPr lang="es-ES" sz="600" b="1" dirty="0">
                <a:solidFill>
                  <a:schemeClr val="tx1">
                    <a:lumMod val="50000"/>
                    <a:lumOff val="50000"/>
                  </a:schemeClr>
                </a:solidFill>
                <a:latin typeface="Arial" pitchFamily="34" charset="0"/>
              </a:rPr>
              <a:t>Desarrollo de aplicación JAVA</a:t>
            </a:r>
          </a:p>
          <a:p>
            <a:pPr algn="just">
              <a:spcBef>
                <a:spcPct val="50000"/>
              </a:spcBef>
            </a:pPr>
            <a:r>
              <a:rPr lang="es-ES" sz="600" b="1" dirty="0">
                <a:solidFill>
                  <a:schemeClr val="tx1">
                    <a:lumMod val="50000"/>
                    <a:lumOff val="50000"/>
                  </a:schemeClr>
                </a:solidFill>
                <a:latin typeface="Arial" pitchFamily="34" charset="0"/>
              </a:rPr>
              <a:t>Bd: Oracle 12</a:t>
            </a:r>
          </a:p>
          <a:p>
            <a:pPr algn="just">
              <a:spcBef>
                <a:spcPct val="50000"/>
              </a:spcBef>
            </a:pPr>
            <a:r>
              <a:rPr lang="es-ES" sz="600" b="1" dirty="0">
                <a:solidFill>
                  <a:schemeClr val="tx1">
                    <a:lumMod val="50000"/>
                    <a:lumOff val="50000"/>
                  </a:schemeClr>
                </a:solidFill>
                <a:latin typeface="Arial" pitchFamily="34" charset="0"/>
              </a:rPr>
              <a:t>Inteligencia de negocio: OBI (ODI, OBBIE)</a:t>
            </a:r>
          </a:p>
          <a:p>
            <a:pPr algn="just">
              <a:spcBef>
                <a:spcPct val="50000"/>
              </a:spcBef>
            </a:pPr>
            <a:endParaRPr lang="es-ES" sz="600" b="1" dirty="0">
              <a:solidFill>
                <a:schemeClr val="tx1">
                  <a:lumMod val="50000"/>
                  <a:lumOff val="50000"/>
                </a:schemeClr>
              </a:solidFill>
              <a:latin typeface="Arial" pitchFamily="34" charset="0"/>
            </a:endParaRPr>
          </a:p>
        </p:txBody>
      </p:sp>
      <p:sp>
        <p:nvSpPr>
          <p:cNvPr id="17" name="16 Rectángulo redondeado"/>
          <p:cNvSpPr/>
          <p:nvPr/>
        </p:nvSpPr>
        <p:spPr bwMode="auto">
          <a:xfrm>
            <a:off x="3761910" y="5157192"/>
            <a:ext cx="2160240"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tx1">
                    <a:lumMod val="50000"/>
                    <a:lumOff val="50000"/>
                  </a:schemeClr>
                </a:solidFill>
                <a:latin typeface="Arial" pitchFamily="34" charset="0"/>
              </a:rPr>
              <a:t>No aplica</a:t>
            </a:r>
          </a:p>
        </p:txBody>
      </p:sp>
      <p:sp>
        <p:nvSpPr>
          <p:cNvPr id="18" name="17 Rectángulo redondeado"/>
          <p:cNvSpPr/>
          <p:nvPr/>
        </p:nvSpPr>
        <p:spPr bwMode="auto">
          <a:xfrm>
            <a:off x="6138174" y="5157192"/>
            <a:ext cx="1836204" cy="756084"/>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tx1">
                    <a:lumMod val="50000"/>
                    <a:lumOff val="50000"/>
                  </a:schemeClr>
                </a:solidFill>
                <a:latin typeface="Arial" pitchFamily="34" charset="0"/>
              </a:rPr>
              <a:t>No aplica</a:t>
            </a:r>
          </a:p>
        </p:txBody>
      </p:sp>
    </p:spTree>
    <p:extLst>
      <p:ext uri="{BB962C8B-B14F-4D97-AF65-F5344CB8AC3E}">
        <p14:creationId xmlns:p14="http://schemas.microsoft.com/office/powerpoint/2010/main" val="138688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marL="0" indent="0" algn="ctr">
              <a:buNone/>
            </a:pPr>
            <a:endParaRPr lang="es-CO" dirty="0" smtClean="0"/>
          </a:p>
          <a:p>
            <a:pPr marL="0" indent="0" algn="ctr">
              <a:buNone/>
            </a:pPr>
            <a:endParaRPr lang="es-CO" dirty="0"/>
          </a:p>
          <a:p>
            <a:pPr marL="0" indent="0" algn="ctr">
              <a:buNone/>
            </a:pPr>
            <a:r>
              <a:rPr lang="es-CO" dirty="0" smtClean="0"/>
              <a:t>GRACIAS</a:t>
            </a:r>
            <a:endParaRPr lang="es-CO" dirty="0"/>
          </a:p>
        </p:txBody>
      </p:sp>
      <p:sp>
        <p:nvSpPr>
          <p:cNvPr id="5" name="Título 4"/>
          <p:cNvSpPr>
            <a:spLocks noGrp="1"/>
          </p:cNvSpPr>
          <p:nvPr>
            <p:ph type="title"/>
          </p:nvPr>
        </p:nvSpPr>
        <p:spPr/>
        <p:txBody>
          <a:bodyPr/>
          <a:lstStyle/>
          <a:p>
            <a:endParaRPr lang="es-CO"/>
          </a:p>
        </p:txBody>
      </p:sp>
    </p:spTree>
    <p:extLst>
      <p:ext uri="{BB962C8B-B14F-4D97-AF65-F5344CB8AC3E}">
        <p14:creationId xmlns:p14="http://schemas.microsoft.com/office/powerpoint/2010/main" val="2300531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5808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proceso permite realizar las transacciones de los Depósitos Judiciales y la conciliación con el Banco Agrario. Requiere centralizarse para complementarse con el nuevo portal del Banco Agrario que se esta implementando en pilotaje</a:t>
            </a:r>
          </a:p>
        </p:txBody>
      </p:sp>
      <p:sp>
        <p:nvSpPr>
          <p:cNvPr id="4" name="3 Rectángulo redondeado"/>
          <p:cNvSpPr/>
          <p:nvPr/>
        </p:nvSpPr>
        <p:spPr bwMode="auto">
          <a:xfrm>
            <a:off x="1331640" y="2588430"/>
            <a:ext cx="2862318"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Realizar el control y seguimiento de los depósitos Judiciales por despachos</a:t>
            </a:r>
            <a:endParaRPr lang="es-ES" sz="1050" b="1" dirty="0">
              <a:solidFill>
                <a:schemeClr val="tx1">
                  <a:lumMod val="50000"/>
                  <a:lumOff val="50000"/>
                </a:schemeClr>
              </a:solidFill>
              <a:latin typeface="Arial" pitchFamily="34" charset="0"/>
            </a:endParaRPr>
          </a:p>
        </p:txBody>
      </p:sp>
      <p:sp>
        <p:nvSpPr>
          <p:cNvPr id="14" name="13 Rectángulo redondeado"/>
          <p:cNvSpPr/>
          <p:nvPr/>
        </p:nvSpPr>
        <p:spPr bwMode="auto">
          <a:xfrm>
            <a:off x="1331640" y="3637404"/>
            <a:ext cx="2862318"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En las máquinas cliente de cada despacho y o oficinas de apoyo se realizan las transacciones </a:t>
            </a:r>
          </a:p>
        </p:txBody>
      </p:sp>
      <p:sp>
        <p:nvSpPr>
          <p:cNvPr id="15" name="14 Rectángulo redondeado"/>
          <p:cNvSpPr/>
          <p:nvPr/>
        </p:nvSpPr>
        <p:spPr bwMode="auto">
          <a:xfrm>
            <a:off x="4463988" y="3653310"/>
            <a:ext cx="3510390"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NO hay hosting. Cada servidor en cada seccional instala la base de datos</a:t>
            </a:r>
          </a:p>
        </p:txBody>
      </p:sp>
      <p:sp>
        <p:nvSpPr>
          <p:cNvPr id="16" name="15 Rectángulo redondeado"/>
          <p:cNvSpPr/>
          <p:nvPr/>
        </p:nvSpPr>
        <p:spPr bwMode="auto">
          <a:xfrm>
            <a:off x="1331640" y="4702284"/>
            <a:ext cx="2214246"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Bases de Datos SQL SERVER varias versiones</a:t>
            </a:r>
          </a:p>
          <a:p>
            <a:pPr algn="just">
              <a:spcBef>
                <a:spcPct val="50000"/>
              </a:spcBef>
            </a:pPr>
            <a:r>
              <a:rPr lang="es-ES" sz="900" b="1" dirty="0">
                <a:solidFill>
                  <a:schemeClr val="tx1">
                    <a:lumMod val="50000"/>
                    <a:lumOff val="50000"/>
                  </a:schemeClr>
                </a:solidFill>
                <a:latin typeface="Arial" pitchFamily="34" charset="0"/>
              </a:rPr>
              <a:t>- El sistema se desarrollo en Visual Basic 6.0 cliente servidor y se instala en servidores de cada seccional.</a:t>
            </a:r>
          </a:p>
        </p:txBody>
      </p:sp>
      <p:sp>
        <p:nvSpPr>
          <p:cNvPr id="17" name="16 Rectángulo redondeado"/>
          <p:cNvSpPr/>
          <p:nvPr/>
        </p:nvSpPr>
        <p:spPr bwMode="auto">
          <a:xfrm>
            <a:off x="3761910" y="4679424"/>
            <a:ext cx="2160240"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Sistema de Banco Agrario a través de Web Services y archivos planos</a:t>
            </a:r>
            <a:endParaRPr lang="es-ES" sz="1050" b="1" dirty="0">
              <a:solidFill>
                <a:schemeClr val="tx1">
                  <a:lumMod val="50000"/>
                  <a:lumOff val="50000"/>
                </a:schemeClr>
              </a:solidFill>
              <a:latin typeface="Arial" pitchFamily="34" charset="0"/>
            </a:endParaRPr>
          </a:p>
        </p:txBody>
      </p:sp>
      <p:sp>
        <p:nvSpPr>
          <p:cNvPr id="18" name="17 Rectángulo redondeado"/>
          <p:cNvSpPr/>
          <p:nvPr/>
        </p:nvSpPr>
        <p:spPr bwMode="auto">
          <a:xfrm>
            <a:off x="6246186" y="4679424"/>
            <a:ext cx="1728192" cy="918102"/>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Web services y archivos planos</a:t>
            </a:r>
            <a:endParaRPr lang="es-ES" sz="1050" b="1" dirty="0">
              <a:solidFill>
                <a:schemeClr val="tx1">
                  <a:lumMod val="50000"/>
                  <a:lumOff val="50000"/>
                </a:schemeClr>
              </a:solidFill>
              <a:latin typeface="Arial" pitchFamily="34" charset="0"/>
            </a:endParaRPr>
          </a:p>
        </p:txBody>
      </p:sp>
      <p:sp>
        <p:nvSpPr>
          <p:cNvPr id="12290" name="Rectangle 2"/>
          <p:cNvSpPr>
            <a:spLocks noGrp="1" noChangeArrowheads="1"/>
          </p:cNvSpPr>
          <p:nvPr>
            <p:ph type="title" idx="4294967295"/>
          </p:nvPr>
        </p:nvSpPr>
        <p:spPr>
          <a:xfrm>
            <a:off x="0" y="1004888"/>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Depósitos Judiciales</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45511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42900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428520"/>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455114"/>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4455114"/>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202981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580144"/>
            <a:ext cx="3564396" cy="108012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Adquirir el licenciamiento corporativo e ilimitado para la Rama Judicial, de una plataforma especializada de software, parametrizada según las necesidades de la Rama Judicial, que permita descubrimiento, exploración, análisis de Información, soporte a la toma de decisiones y generación de nuevos conocimientos, a partir de la información estructurada, semi-estructurada y no estructurada, relacionada con fuente formales del derecho</a:t>
            </a:r>
          </a:p>
        </p:txBody>
      </p:sp>
      <p:sp>
        <p:nvSpPr>
          <p:cNvPr id="4" name="3 Rectángulo redondeado"/>
          <p:cNvSpPr/>
          <p:nvPr/>
        </p:nvSpPr>
        <p:spPr bwMode="auto">
          <a:xfrm>
            <a:off x="1331640" y="2564904"/>
            <a:ext cx="2862318" cy="1064880"/>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750" b="1" dirty="0">
                <a:solidFill>
                  <a:schemeClr val="tx1">
                    <a:lumMod val="50000"/>
                    <a:lumOff val="50000"/>
                  </a:schemeClr>
                </a:solidFill>
                <a:latin typeface="Arial" pitchFamily="34" charset="0"/>
              </a:rPr>
              <a:t>Generación de conocimiento a partir de las bases de datos de normatividad, doctrina y jurisprudencia. Consolidación de los sistemas de registro y análisis de las fuentes  formales del Derecho. Proyecto Solución para la integración y disposición de la información integral de las Fuentes Formales del Derecho para el servidor judicial .</a:t>
            </a:r>
          </a:p>
        </p:txBody>
      </p:sp>
      <p:sp>
        <p:nvSpPr>
          <p:cNvPr id="14" name="13 Rectángulo redondeado"/>
          <p:cNvSpPr/>
          <p:nvPr/>
        </p:nvSpPr>
        <p:spPr bwMode="auto">
          <a:xfrm>
            <a:off x="1331640" y="3971050"/>
            <a:ext cx="2862318" cy="376052"/>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75" b="1" dirty="0">
                <a:solidFill>
                  <a:schemeClr val="tx1">
                    <a:lumMod val="50000"/>
                    <a:lumOff val="50000"/>
                  </a:schemeClr>
                </a:solidFill>
                <a:latin typeface="Arial" pitchFamily="34" charset="0"/>
              </a:rPr>
              <a:t>El aplicativo de Biblioteca Jurídica Virtual, se encuentra actualmente en producción, alojado por el Data Center Ability</a:t>
            </a:r>
          </a:p>
        </p:txBody>
      </p:sp>
      <p:sp>
        <p:nvSpPr>
          <p:cNvPr id="15" name="14 Rectángulo redondeado"/>
          <p:cNvSpPr/>
          <p:nvPr/>
        </p:nvSpPr>
        <p:spPr bwMode="auto">
          <a:xfrm>
            <a:off x="4463988" y="3943630"/>
            <a:ext cx="3510390" cy="407887"/>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825" b="1" dirty="0">
                <a:solidFill>
                  <a:schemeClr val="tx1">
                    <a:lumMod val="50000"/>
                    <a:lumOff val="50000"/>
                  </a:schemeClr>
                </a:solidFill>
                <a:latin typeface="Arial" pitchFamily="34" charset="0"/>
              </a:rPr>
              <a:t>http://190.143.64.163:8101/eid/web/cendoj</a:t>
            </a:r>
          </a:p>
        </p:txBody>
      </p:sp>
      <p:sp>
        <p:nvSpPr>
          <p:cNvPr id="16" name="15 Rectángulo redondeado"/>
          <p:cNvSpPr/>
          <p:nvPr/>
        </p:nvSpPr>
        <p:spPr bwMode="auto">
          <a:xfrm>
            <a:off x="1331640" y="4725144"/>
            <a:ext cx="2214246" cy="108012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Oracle Data Integrator</a:t>
            </a:r>
          </a:p>
          <a:p>
            <a:pPr algn="just">
              <a:spcBef>
                <a:spcPct val="50000"/>
              </a:spcBef>
            </a:pPr>
            <a:r>
              <a:rPr lang="es-ES" sz="825" b="1" dirty="0">
                <a:solidFill>
                  <a:schemeClr val="tx1">
                    <a:lumMod val="50000"/>
                    <a:lumOff val="50000"/>
                  </a:schemeClr>
                </a:solidFill>
                <a:latin typeface="Arial" pitchFamily="34" charset="0"/>
              </a:rPr>
              <a:t>Oracle Database</a:t>
            </a:r>
          </a:p>
          <a:p>
            <a:pPr algn="just">
              <a:spcBef>
                <a:spcPct val="50000"/>
              </a:spcBef>
            </a:pPr>
            <a:r>
              <a:rPr lang="es-ES" sz="825" b="1" dirty="0">
                <a:solidFill>
                  <a:schemeClr val="tx1">
                    <a:lumMod val="50000"/>
                    <a:lumOff val="50000"/>
                  </a:schemeClr>
                </a:solidFill>
                <a:latin typeface="Arial" pitchFamily="34" charset="0"/>
              </a:rPr>
              <a:t>Oracle Endeca Information Discovery</a:t>
            </a:r>
          </a:p>
        </p:txBody>
      </p:sp>
      <p:sp>
        <p:nvSpPr>
          <p:cNvPr id="17" name="16 Rectángulo redondeado"/>
          <p:cNvSpPr/>
          <p:nvPr/>
        </p:nvSpPr>
        <p:spPr bwMode="auto">
          <a:xfrm>
            <a:off x="3653898" y="4725144"/>
            <a:ext cx="2457273" cy="108012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600" b="1" dirty="0">
                <a:solidFill>
                  <a:schemeClr val="tx1">
                    <a:lumMod val="50000"/>
                    <a:lumOff val="50000"/>
                  </a:schemeClr>
                </a:solidFill>
                <a:latin typeface="Arial" pitchFamily="34" charset="0"/>
              </a:rPr>
              <a:t>-SIDN - Sistema de Información Doctrinario y Normativo</a:t>
            </a:r>
          </a:p>
          <a:p>
            <a:pPr algn="just">
              <a:spcBef>
                <a:spcPct val="50000"/>
              </a:spcBef>
            </a:pPr>
            <a:r>
              <a:rPr lang="es-ES" sz="600" b="1" dirty="0">
                <a:solidFill>
                  <a:schemeClr val="tx1">
                    <a:lumMod val="50000"/>
                    <a:lumOff val="50000"/>
                  </a:schemeClr>
                </a:solidFill>
                <a:latin typeface="Arial" pitchFamily="34" charset="0"/>
              </a:rPr>
              <a:t>-Consulta de Jurisprudencia</a:t>
            </a:r>
          </a:p>
          <a:p>
            <a:pPr algn="just">
              <a:spcBef>
                <a:spcPct val="50000"/>
              </a:spcBef>
            </a:pPr>
            <a:r>
              <a:rPr lang="es-ES" sz="600" b="1" dirty="0">
                <a:solidFill>
                  <a:schemeClr val="tx1">
                    <a:lumMod val="50000"/>
                    <a:lumOff val="50000"/>
                  </a:schemeClr>
                </a:solidFill>
                <a:latin typeface="Arial" pitchFamily="34" charset="0"/>
              </a:rPr>
              <a:t>-Relatoría de la Sala Administrativa del Consejo Superior de la Judicatura</a:t>
            </a:r>
          </a:p>
          <a:p>
            <a:pPr algn="just">
              <a:spcBef>
                <a:spcPct val="50000"/>
              </a:spcBef>
            </a:pPr>
            <a:r>
              <a:rPr lang="es-ES" sz="600" b="1" dirty="0">
                <a:solidFill>
                  <a:schemeClr val="tx1">
                    <a:lumMod val="50000"/>
                    <a:lumOff val="50000"/>
                  </a:schemeClr>
                </a:solidFill>
                <a:latin typeface="Arial" pitchFamily="34" charset="0"/>
              </a:rPr>
              <a:t>-Sistema de Videoteca para la consulta de Videoconferencias y Audiencias Virtuales. </a:t>
            </a:r>
          </a:p>
          <a:p>
            <a:pPr algn="just">
              <a:spcBef>
                <a:spcPct val="50000"/>
              </a:spcBef>
            </a:pPr>
            <a:r>
              <a:rPr lang="es-ES" sz="600" b="1" dirty="0">
                <a:solidFill>
                  <a:schemeClr val="tx1">
                    <a:lumMod val="50000"/>
                    <a:lumOff val="50000"/>
                  </a:schemeClr>
                </a:solidFill>
                <a:latin typeface="Arial" pitchFamily="34" charset="0"/>
              </a:rPr>
              <a:t>-Providencias proferidas por las Altas Cortes y publicaciones entre otras. Información no estructurada. </a:t>
            </a:r>
          </a:p>
          <a:p>
            <a:pPr algn="just">
              <a:spcBef>
                <a:spcPct val="50000"/>
              </a:spcBef>
            </a:pPr>
            <a:endParaRPr lang="es-ES" sz="600" b="1" dirty="0">
              <a:solidFill>
                <a:schemeClr val="tx1">
                  <a:lumMod val="50000"/>
                  <a:lumOff val="50000"/>
                </a:schemeClr>
              </a:solidFill>
              <a:latin typeface="Arial" pitchFamily="34" charset="0"/>
            </a:endParaRPr>
          </a:p>
        </p:txBody>
      </p:sp>
      <p:sp>
        <p:nvSpPr>
          <p:cNvPr id="18" name="17 Rectángulo redondeado"/>
          <p:cNvSpPr/>
          <p:nvPr/>
        </p:nvSpPr>
        <p:spPr bwMode="auto">
          <a:xfrm>
            <a:off x="6219183" y="4725144"/>
            <a:ext cx="1755195" cy="1080120"/>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Aplicación Biblioteca Jurídica Virtual se ejecuta sobre un navegador web. </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PLATAFORMA ADQUIRIDA (ENDECA) </a:t>
            </a:r>
            <a:r>
              <a:rPr lang="pt-BR" sz="1050" b="1" dirty="0">
                <a:solidFill>
                  <a:schemeClr val="bg1"/>
                </a:solidFill>
                <a:latin typeface="Arial" pitchFamily="34" charset="0"/>
              </a:rPr>
              <a:t>Aplicativo Biblioteca Jurídica Virtual (BJV) </a:t>
            </a:r>
            <a:r>
              <a:rPr lang="es-ES" sz="1050" b="1" dirty="0">
                <a:solidFill>
                  <a:schemeClr val="bg1"/>
                </a:solidFill>
                <a:latin typeface="Arial" pitchFamily="34" charset="0"/>
              </a:rPr>
              <a:t>: CENDOJ</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455114"/>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753036"/>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75255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653898" y="4455114"/>
            <a:ext cx="2457273"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39042" y="4455114"/>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95281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18910"/>
            <a:ext cx="3564396" cy="864096"/>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Aplicativo que permite almacenar, catalogar, y describir los diferentes medios audiovisuales que genera la Rama Judicial, (fotografías, videos institucionales, audiencias públicas, videoconferencias y publicaciones físicas convertidas a digital), en virtud de las actividades propias de cada una.</a:t>
            </a:r>
          </a:p>
        </p:txBody>
      </p:sp>
      <p:sp>
        <p:nvSpPr>
          <p:cNvPr id="4" name="3 Rectángulo redondeado"/>
          <p:cNvSpPr/>
          <p:nvPr/>
        </p:nvSpPr>
        <p:spPr bwMode="auto">
          <a:xfrm>
            <a:off x="1331640" y="2634150"/>
            <a:ext cx="2754306" cy="864096"/>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Almacenamiento de información audiovisual de la Rama Judicial</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VIDEOTECA</a:t>
            </a:r>
          </a:p>
        </p:txBody>
      </p:sp>
      <p:sp>
        <p:nvSpPr>
          <p:cNvPr id="3" name="2 Rectángulo redondeado"/>
          <p:cNvSpPr/>
          <p:nvPr/>
        </p:nvSpPr>
        <p:spPr bwMode="auto">
          <a:xfrm>
            <a:off x="1331640" y="2348880"/>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591498"/>
            <a:ext cx="275430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591018"/>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4671138"/>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4" name="13 Rectángulo redondeado"/>
          <p:cNvSpPr/>
          <p:nvPr/>
        </p:nvSpPr>
        <p:spPr bwMode="auto">
          <a:xfrm>
            <a:off x="1331640" y="3861528"/>
            <a:ext cx="2754306"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Servidor Ubicado en el Centro de cableado del Palacio de Justicia Administrado por CENDOJ</a:t>
            </a:r>
          </a:p>
        </p:txBody>
      </p:sp>
      <p:sp>
        <p:nvSpPr>
          <p:cNvPr id="15" name="14 Rectángulo redondeado"/>
          <p:cNvSpPr/>
          <p:nvPr/>
        </p:nvSpPr>
        <p:spPr bwMode="auto">
          <a:xfrm>
            <a:off x="4463988" y="3861528"/>
            <a:ext cx="3510390" cy="702078"/>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http://www.videoteca.ramajudicial.gov.co/videoteca/</a:t>
            </a:r>
          </a:p>
        </p:txBody>
      </p:sp>
      <p:sp>
        <p:nvSpPr>
          <p:cNvPr id="16" name="15 Rectángulo redondeado"/>
          <p:cNvSpPr/>
          <p:nvPr/>
        </p:nvSpPr>
        <p:spPr bwMode="auto">
          <a:xfrm>
            <a:off x="1331640" y="4941168"/>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 Server 2008, DB SQL Server 2008, desarrollo en .NET</a:t>
            </a:r>
          </a:p>
        </p:txBody>
      </p:sp>
      <p:sp>
        <p:nvSpPr>
          <p:cNvPr id="17" name="16 Rectángulo redondeado"/>
          <p:cNvSpPr/>
          <p:nvPr/>
        </p:nvSpPr>
        <p:spPr bwMode="auto">
          <a:xfrm>
            <a:off x="3761910"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Este aplicativo esta integrado con la Red de Alta velocidad del Estado RAVEC</a:t>
            </a:r>
          </a:p>
        </p:txBody>
      </p:sp>
      <p:sp>
        <p:nvSpPr>
          <p:cNvPr id="18" name="17 Rectángulo redondeado"/>
          <p:cNvSpPr/>
          <p:nvPr/>
        </p:nvSpPr>
        <p:spPr bwMode="auto">
          <a:xfrm>
            <a:off x="6219183" y="4941168"/>
            <a:ext cx="1755195"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Este aplicativo de videoteca esta integrado al portal web de la Rama Judicial para su consulta</a:t>
            </a:r>
          </a:p>
        </p:txBody>
      </p:sp>
    </p:spTree>
    <p:extLst>
      <p:ext uri="{BB962C8B-B14F-4D97-AF65-F5344CB8AC3E}">
        <p14:creationId xmlns:p14="http://schemas.microsoft.com/office/powerpoint/2010/main" val="425253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bwMode="auto">
          <a:xfrm>
            <a:off x="1331640" y="4251806"/>
            <a:ext cx="2862318" cy="27003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1350" b="1" dirty="0">
                <a:solidFill>
                  <a:schemeClr val="tx1">
                    <a:lumMod val="50000"/>
                    <a:lumOff val="50000"/>
                  </a:schemeClr>
                </a:solidFill>
                <a:latin typeface="Arial" pitchFamily="34" charset="0"/>
              </a:rPr>
              <a:t>Ambiente web</a:t>
            </a:r>
          </a:p>
        </p:txBody>
      </p:sp>
      <p:sp>
        <p:nvSpPr>
          <p:cNvPr id="15" name="14 Rectángulo redondeado"/>
          <p:cNvSpPr/>
          <p:nvPr/>
        </p:nvSpPr>
        <p:spPr bwMode="auto">
          <a:xfrm>
            <a:off x="4463988" y="4251806"/>
            <a:ext cx="3510390" cy="27003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www.ramajudicial.gov.co </a:t>
            </a:r>
          </a:p>
        </p:txBody>
      </p:sp>
      <p:sp>
        <p:nvSpPr>
          <p:cNvPr id="13" name="12 Rectángulo redondeado"/>
          <p:cNvSpPr/>
          <p:nvPr/>
        </p:nvSpPr>
        <p:spPr bwMode="auto">
          <a:xfrm>
            <a:off x="4409982" y="2590335"/>
            <a:ext cx="3564396" cy="118813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825" b="1" dirty="0">
                <a:solidFill>
                  <a:schemeClr val="tx1">
                    <a:lumMod val="50000"/>
                    <a:lumOff val="50000"/>
                  </a:schemeClr>
                </a:solidFill>
                <a:latin typeface="Arial" pitchFamily="34" charset="0"/>
              </a:rPr>
              <a:t>El Portal web de la Rama Judiciales tiene dentro de su presentación buscadores que permiten hallar la información publica en nuestra página, además incluye rutas de navegación, migas de pan para su ubicación en los sitios de navegación que se encuentra el usuario, traductor de idiomas (google)</a:t>
            </a:r>
          </a:p>
        </p:txBody>
      </p:sp>
      <p:sp>
        <p:nvSpPr>
          <p:cNvPr id="4" name="3 Rectángulo redondeado"/>
          <p:cNvSpPr/>
          <p:nvPr/>
        </p:nvSpPr>
        <p:spPr bwMode="auto">
          <a:xfrm>
            <a:off x="1331640" y="2605575"/>
            <a:ext cx="2862318" cy="1172892"/>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 El Portal web de la Rama Judicial es un sitio web que ofrece al usuario, de forma fácil e integrada, el acceso a la información de la Rama Judicial, que a su vez ofrece servicios, trámites y  transparencia de la información.  Se incluye enlaces a otros aplicativos y comunidades orientadas al ciudadano, abogado y servidores judiciales</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PORTAL WEB</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996063"/>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995583"/>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165055" y="4671138"/>
            <a:ext cx="1809323"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
        <p:nvSpPr>
          <p:cNvPr id="16" name="15 Rectángulo redondeado"/>
          <p:cNvSpPr/>
          <p:nvPr/>
        </p:nvSpPr>
        <p:spPr bwMode="auto">
          <a:xfrm>
            <a:off x="1331640" y="4941168"/>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 Server 2008, DB SQL Server 2008, Tomcat, NGNIX</a:t>
            </a:r>
          </a:p>
        </p:txBody>
      </p:sp>
      <p:sp>
        <p:nvSpPr>
          <p:cNvPr id="17" name="16 Rectángulo redondeado"/>
          <p:cNvSpPr/>
          <p:nvPr/>
        </p:nvSpPr>
        <p:spPr bwMode="auto">
          <a:xfrm>
            <a:off x="3761910" y="4941168"/>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900" b="1" dirty="0">
              <a:solidFill>
                <a:schemeClr val="tx1">
                  <a:lumMod val="50000"/>
                  <a:lumOff val="50000"/>
                </a:schemeClr>
              </a:solidFill>
              <a:latin typeface="Arial" pitchFamily="34" charset="0"/>
            </a:endParaRPr>
          </a:p>
        </p:txBody>
      </p:sp>
      <p:sp>
        <p:nvSpPr>
          <p:cNvPr id="18" name="17 Rectángulo redondeado"/>
          <p:cNvSpPr/>
          <p:nvPr/>
        </p:nvSpPr>
        <p:spPr bwMode="auto">
          <a:xfrm>
            <a:off x="6165057" y="4941168"/>
            <a:ext cx="180932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Servicio web, que permite interactuar con los servicios o aplicativos que tiene la Rama Judicial</a:t>
            </a:r>
          </a:p>
        </p:txBody>
      </p:sp>
    </p:spTree>
    <p:extLst>
      <p:ext uri="{BB962C8B-B14F-4D97-AF65-F5344CB8AC3E}">
        <p14:creationId xmlns:p14="http://schemas.microsoft.com/office/powerpoint/2010/main" val="324793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bwMode="auto">
          <a:xfrm>
            <a:off x="4409982" y="260367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La consulta de procesos permite realizar búsqueda de procesos sobre diferentes bases de datos a nivel nacional, utilizando el aplicativo de Justicia siglo XXI</a:t>
            </a:r>
          </a:p>
        </p:txBody>
      </p:sp>
      <p:sp>
        <p:nvSpPr>
          <p:cNvPr id="4" name="3 Rectángulo redondeado"/>
          <p:cNvSpPr/>
          <p:nvPr/>
        </p:nvSpPr>
        <p:spPr bwMode="auto">
          <a:xfrm>
            <a:off x="1331640" y="2618910"/>
            <a:ext cx="2862318"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Permite a la ciudadanía conocer las actuaciones de sus procesos que se encuentran en los despachos judiciales de algunas ciudades del país</a:t>
            </a:r>
          </a:p>
        </p:txBody>
      </p:sp>
      <p:sp>
        <p:nvSpPr>
          <p:cNvPr id="14" name="13 Rectángulo redondeado"/>
          <p:cNvSpPr/>
          <p:nvPr/>
        </p:nvSpPr>
        <p:spPr bwMode="auto">
          <a:xfrm>
            <a:off x="1331640" y="3861048"/>
            <a:ext cx="2862318"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350" b="1" dirty="0">
                <a:solidFill>
                  <a:schemeClr val="tx1">
                    <a:lumMod val="50000"/>
                    <a:lumOff val="50000"/>
                  </a:schemeClr>
                </a:solidFill>
                <a:latin typeface="Arial" pitchFamily="34" charset="0"/>
              </a:rPr>
              <a:t>IP: 10.1.2.84 Ambiente web</a:t>
            </a:r>
          </a:p>
        </p:txBody>
      </p:sp>
      <p:sp>
        <p:nvSpPr>
          <p:cNvPr id="15" name="14 Rectángulo redondeado"/>
          <p:cNvSpPr/>
          <p:nvPr/>
        </p:nvSpPr>
        <p:spPr bwMode="auto">
          <a:xfrm>
            <a:off x="4463988" y="3860196"/>
            <a:ext cx="3510390" cy="540060"/>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http://procesos.ramajudicial.gov.co/consultaprocesos/</a:t>
            </a:r>
          </a:p>
        </p:txBody>
      </p:sp>
      <p:sp>
        <p:nvSpPr>
          <p:cNvPr id="16" name="15 Rectángulo redondeado"/>
          <p:cNvSpPr/>
          <p:nvPr/>
        </p:nvSpPr>
        <p:spPr bwMode="auto">
          <a:xfrm>
            <a:off x="1331640" y="4887162"/>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S.O server 2008 , BD SQL server 2005. IIS V.7 entorno de desarrollo, Visual studio 2010 ultimate, .NET framework v3.5 </a:t>
            </a:r>
          </a:p>
        </p:txBody>
      </p:sp>
      <p:sp>
        <p:nvSpPr>
          <p:cNvPr id="17" name="16 Rectángulo redondeado"/>
          <p:cNvSpPr/>
          <p:nvPr/>
        </p:nvSpPr>
        <p:spPr bwMode="auto">
          <a:xfrm>
            <a:off x="3761910" y="4887162"/>
            <a:ext cx="216024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Aplicativo de gestión Justicia XXI</a:t>
            </a:r>
          </a:p>
        </p:txBody>
      </p:sp>
      <p:sp>
        <p:nvSpPr>
          <p:cNvPr id="18" name="17 Rectángulo redondeado"/>
          <p:cNvSpPr/>
          <p:nvPr/>
        </p:nvSpPr>
        <p:spPr bwMode="auto">
          <a:xfrm>
            <a:off x="6084168" y="4887162"/>
            <a:ext cx="1890210"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Interface que realiza consulta a las bases de datos descentralizadas a nivel nacional del aplicativo Justicia XXI</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CONSULTA DE PROCESOS</a:t>
            </a:r>
          </a:p>
        </p:txBody>
      </p:sp>
      <p:sp>
        <p:nvSpPr>
          <p:cNvPr id="3" name="2 Rectángulo redondeado"/>
          <p:cNvSpPr/>
          <p:nvPr/>
        </p:nvSpPr>
        <p:spPr bwMode="auto">
          <a:xfrm>
            <a:off x="1331640" y="233364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3364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17132"/>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590166"/>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589686"/>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17132"/>
            <a:ext cx="216024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084168" y="4617132"/>
            <a:ext cx="189021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288438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bwMode="auto">
          <a:xfrm>
            <a:off x="1331640" y="4934024"/>
            <a:ext cx="2214246"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n-US" sz="900" b="1" dirty="0">
                <a:solidFill>
                  <a:schemeClr val="tx1">
                    <a:lumMod val="50000"/>
                    <a:lumOff val="50000"/>
                  </a:schemeClr>
                </a:solidFill>
                <a:latin typeface="Arial" pitchFamily="34" charset="0"/>
              </a:rPr>
              <a:t>S.O. Server 2000 . </a:t>
            </a:r>
          </a:p>
          <a:p>
            <a:pPr algn="just">
              <a:spcBef>
                <a:spcPct val="50000"/>
              </a:spcBef>
            </a:pPr>
            <a:r>
              <a:rPr lang="en-US" sz="900" b="1" dirty="0">
                <a:solidFill>
                  <a:schemeClr val="tx1">
                    <a:lumMod val="50000"/>
                    <a:lumOff val="50000"/>
                  </a:schemeClr>
                </a:solidFill>
                <a:latin typeface="Arial" pitchFamily="34" charset="0"/>
              </a:rPr>
              <a:t>BD MySQL. </a:t>
            </a:r>
          </a:p>
          <a:p>
            <a:pPr algn="just">
              <a:spcBef>
                <a:spcPct val="50000"/>
              </a:spcBef>
            </a:pPr>
            <a:r>
              <a:rPr lang="en-US" sz="900" b="1" dirty="0">
                <a:solidFill>
                  <a:schemeClr val="tx1">
                    <a:lumMod val="50000"/>
                    <a:lumOff val="50000"/>
                  </a:schemeClr>
                </a:solidFill>
                <a:latin typeface="Arial" pitchFamily="34" charset="0"/>
              </a:rPr>
              <a:t>PHP (Virtual)</a:t>
            </a:r>
          </a:p>
        </p:txBody>
      </p:sp>
      <p:sp>
        <p:nvSpPr>
          <p:cNvPr id="17" name="16 Rectángulo redondeado"/>
          <p:cNvSpPr/>
          <p:nvPr/>
        </p:nvSpPr>
        <p:spPr bwMode="auto">
          <a:xfrm>
            <a:off x="3761910" y="4934024"/>
            <a:ext cx="226825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350" b="1" dirty="0">
              <a:solidFill>
                <a:schemeClr val="tx1">
                  <a:lumMod val="50000"/>
                  <a:lumOff val="50000"/>
                </a:schemeClr>
              </a:solidFill>
              <a:latin typeface="Arial" pitchFamily="34" charset="0"/>
            </a:endParaRPr>
          </a:p>
        </p:txBody>
      </p:sp>
      <p:sp>
        <p:nvSpPr>
          <p:cNvPr id="18" name="17 Rectángulo redondeado"/>
          <p:cNvSpPr/>
          <p:nvPr/>
        </p:nvSpPr>
        <p:spPr bwMode="auto">
          <a:xfrm>
            <a:off x="6246186" y="4934024"/>
            <a:ext cx="1728192" cy="702078"/>
          </a:xfrm>
          <a:prstGeom prst="roundRect">
            <a:avLst/>
          </a:prstGeom>
          <a:solidFill>
            <a:srgbClr val="FFFFCC"/>
          </a:solid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endParaRPr lang="es-ES" sz="1050" b="1" dirty="0">
              <a:solidFill>
                <a:schemeClr val="tx1">
                  <a:lumMod val="50000"/>
                  <a:lumOff val="50000"/>
                </a:schemeClr>
              </a:solidFill>
              <a:latin typeface="Arial" pitchFamily="34" charset="0"/>
            </a:endParaRPr>
          </a:p>
        </p:txBody>
      </p:sp>
      <p:sp>
        <p:nvSpPr>
          <p:cNvPr id="14" name="13 Rectángulo redondeado"/>
          <p:cNvSpPr/>
          <p:nvPr/>
        </p:nvSpPr>
        <p:spPr bwMode="auto">
          <a:xfrm>
            <a:off x="1331640" y="3861048"/>
            <a:ext cx="2862318"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tx1">
                    <a:lumMod val="50000"/>
                    <a:lumOff val="50000"/>
                  </a:schemeClr>
                </a:solidFill>
                <a:latin typeface="Arial" pitchFamily="34" charset="0"/>
              </a:rPr>
              <a:t>IP interna 192,168,…</a:t>
            </a:r>
          </a:p>
        </p:txBody>
      </p:sp>
      <p:sp>
        <p:nvSpPr>
          <p:cNvPr id="15" name="14 Rectángulo redondeado"/>
          <p:cNvSpPr/>
          <p:nvPr/>
        </p:nvSpPr>
        <p:spPr bwMode="auto">
          <a:xfrm>
            <a:off x="4463988" y="3861048"/>
            <a:ext cx="3510390" cy="486054"/>
          </a:xfrm>
          <a:prstGeom prst="roundRect">
            <a:avLst/>
          </a:prstGeom>
          <a:solidFill>
            <a:srgbClr val="FFFFCC"/>
          </a:solidFill>
          <a:ln>
            <a:solidFill>
              <a:srgbClr val="92D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825" b="1" dirty="0">
                <a:solidFill>
                  <a:schemeClr val="tx1">
                    <a:lumMod val="50000"/>
                    <a:lumOff val="50000"/>
                  </a:schemeClr>
                </a:solidFill>
                <a:latin typeface="Arial" pitchFamily="34" charset="0"/>
              </a:rPr>
              <a:t>192,168,105,40</a:t>
            </a:r>
          </a:p>
        </p:txBody>
      </p:sp>
      <p:sp>
        <p:nvSpPr>
          <p:cNvPr id="13" name="12 Rectángulo redondeado"/>
          <p:cNvSpPr/>
          <p:nvPr/>
        </p:nvSpPr>
        <p:spPr bwMode="auto">
          <a:xfrm>
            <a:off x="4409982" y="2618910"/>
            <a:ext cx="3564396"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Permite publicar toda información para conocimiento de los funcionarios y empleados de la Rama Judicial</a:t>
            </a:r>
          </a:p>
        </p:txBody>
      </p:sp>
      <p:sp>
        <p:nvSpPr>
          <p:cNvPr id="4" name="3 Rectángulo redondeado"/>
          <p:cNvSpPr/>
          <p:nvPr/>
        </p:nvSpPr>
        <p:spPr bwMode="auto">
          <a:xfrm>
            <a:off x="1331640" y="2619863"/>
            <a:ext cx="2862318" cy="702078"/>
          </a:xfrm>
          <a:prstGeom prst="roundRect">
            <a:avLst/>
          </a:prstGeom>
          <a:solidFill>
            <a:srgbClr val="FFFFCC"/>
          </a:solidFill>
          <a:ln>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pPr algn="just">
              <a:spcBef>
                <a:spcPct val="50000"/>
              </a:spcBef>
            </a:pPr>
            <a:r>
              <a:rPr lang="es-ES" sz="900" b="1" dirty="0">
                <a:solidFill>
                  <a:schemeClr val="tx1">
                    <a:lumMod val="50000"/>
                    <a:lumOff val="50000"/>
                  </a:schemeClr>
                </a:solidFill>
                <a:latin typeface="Arial" pitchFamily="34" charset="0"/>
              </a:rPr>
              <a:t>Intranet del Consejo Superior de la Judicatura, es utilizada para compartir información de la Consejo Superior de la Judicatura  y Consejos Seccionales </a:t>
            </a:r>
          </a:p>
        </p:txBody>
      </p:sp>
      <p:sp>
        <p:nvSpPr>
          <p:cNvPr id="12290" name="Rectangle 2"/>
          <p:cNvSpPr>
            <a:spLocks noGrp="1" noChangeArrowheads="1"/>
          </p:cNvSpPr>
          <p:nvPr>
            <p:ph type="title" idx="4294967295"/>
          </p:nvPr>
        </p:nvSpPr>
        <p:spPr>
          <a:xfrm>
            <a:off x="0" y="1164432"/>
            <a:ext cx="5600700" cy="478631"/>
          </a:xfrm>
        </p:spPr>
        <p:txBody>
          <a:bodyPr/>
          <a:lstStyle/>
          <a:p>
            <a:pPr eaLnBrk="1" hangingPunct="1"/>
            <a:r>
              <a:rPr lang="es-ES_tradnl" sz="1500" dirty="0">
                <a:solidFill>
                  <a:srgbClr val="9AAE04"/>
                </a:solidFill>
              </a:rPr>
              <a:t>2. Sistemas de Información Consejo Superior de la Judicatura</a:t>
            </a:r>
            <a:endParaRPr lang="es-ES" sz="1350" dirty="0">
              <a:solidFill>
                <a:schemeClr val="bg1">
                  <a:lumMod val="75000"/>
                </a:schemeClr>
              </a:solidFill>
              <a:latin typeface="Arial" pitchFamily="34" charset="0"/>
            </a:endParaRPr>
          </a:p>
        </p:txBody>
      </p:sp>
      <p:sp>
        <p:nvSpPr>
          <p:cNvPr id="2" name="1 Rectángulo redondeado"/>
          <p:cNvSpPr/>
          <p:nvPr/>
        </p:nvSpPr>
        <p:spPr bwMode="auto">
          <a:xfrm>
            <a:off x="1331640" y="1862826"/>
            <a:ext cx="6534726" cy="243027"/>
          </a:xfrm>
          <a:prstGeom prst="roundRect">
            <a:avLst/>
          </a:prstGeom>
          <a:solidFill>
            <a:schemeClr val="tx2"/>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1050" b="1" dirty="0">
                <a:solidFill>
                  <a:schemeClr val="bg1"/>
                </a:solidFill>
                <a:latin typeface="Arial" pitchFamily="34" charset="0"/>
              </a:rPr>
              <a:t>INTRANET</a:t>
            </a:r>
          </a:p>
        </p:txBody>
      </p:sp>
      <p:sp>
        <p:nvSpPr>
          <p:cNvPr id="3" name="2 Rectángulo redondeado"/>
          <p:cNvSpPr/>
          <p:nvPr/>
        </p:nvSpPr>
        <p:spPr bwMode="auto">
          <a:xfrm>
            <a:off x="1331640" y="2348880"/>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Objetivo</a:t>
            </a:r>
          </a:p>
        </p:txBody>
      </p:sp>
      <p:sp>
        <p:nvSpPr>
          <p:cNvPr id="6" name="5 Rectángulo redondeado"/>
          <p:cNvSpPr/>
          <p:nvPr/>
        </p:nvSpPr>
        <p:spPr bwMode="auto">
          <a:xfrm>
            <a:off x="4409982" y="2348880"/>
            <a:ext cx="356439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Descripción</a:t>
            </a:r>
          </a:p>
        </p:txBody>
      </p:sp>
      <p:sp>
        <p:nvSpPr>
          <p:cNvPr id="7" name="6 Rectángulo redondeado"/>
          <p:cNvSpPr/>
          <p:nvPr/>
        </p:nvSpPr>
        <p:spPr bwMode="auto">
          <a:xfrm>
            <a:off x="1331640" y="4671138"/>
            <a:ext cx="2214246"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Tecnología (software)</a:t>
            </a:r>
          </a:p>
        </p:txBody>
      </p:sp>
      <p:sp>
        <p:nvSpPr>
          <p:cNvPr id="8" name="7 Rectángulo redondeado"/>
          <p:cNvSpPr/>
          <p:nvPr/>
        </p:nvSpPr>
        <p:spPr bwMode="auto">
          <a:xfrm>
            <a:off x="1331640" y="3591018"/>
            <a:ext cx="2862318"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Lugares Instalación</a:t>
            </a:r>
          </a:p>
        </p:txBody>
      </p:sp>
      <p:sp>
        <p:nvSpPr>
          <p:cNvPr id="9" name="8 Rectángulo redondeado"/>
          <p:cNvSpPr/>
          <p:nvPr/>
        </p:nvSpPr>
        <p:spPr bwMode="auto">
          <a:xfrm>
            <a:off x="4463988" y="3590538"/>
            <a:ext cx="3510390"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Hosting</a:t>
            </a:r>
          </a:p>
        </p:txBody>
      </p:sp>
      <p:sp>
        <p:nvSpPr>
          <p:cNvPr id="10" name="9 Rectángulo redondeado"/>
          <p:cNvSpPr/>
          <p:nvPr/>
        </p:nvSpPr>
        <p:spPr bwMode="auto">
          <a:xfrm>
            <a:off x="3761910" y="4671138"/>
            <a:ext cx="226825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Integración con otros sistemas de información</a:t>
            </a:r>
          </a:p>
        </p:txBody>
      </p:sp>
      <p:sp>
        <p:nvSpPr>
          <p:cNvPr id="11" name="10 Rectángulo redondeado"/>
          <p:cNvSpPr/>
          <p:nvPr/>
        </p:nvSpPr>
        <p:spPr bwMode="auto">
          <a:xfrm>
            <a:off x="6246186" y="4671138"/>
            <a:ext cx="1728192" cy="270030"/>
          </a:xfrm>
          <a:prstGeom prst="roundRect">
            <a:avLst/>
          </a:prstGeom>
          <a:solidFill>
            <a:srgbClr val="6699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rtlCol="0" anchor="ctr" anchorCtr="0" compatLnSpc="1">
            <a:prstTxWarp prst="textNoShape">
              <a:avLst/>
            </a:prstTxWarp>
          </a:bodyPr>
          <a:lstStyle/>
          <a:p>
            <a:pPr algn="ctr">
              <a:spcBef>
                <a:spcPct val="50000"/>
              </a:spcBef>
            </a:pPr>
            <a:r>
              <a:rPr lang="es-ES" sz="900" b="1" dirty="0">
                <a:solidFill>
                  <a:schemeClr val="bg1"/>
                </a:solidFill>
              </a:rPr>
              <a:t>Capa Integración</a:t>
            </a:r>
          </a:p>
        </p:txBody>
      </p:sp>
    </p:spTree>
    <p:extLst>
      <p:ext uri="{BB962C8B-B14F-4D97-AF65-F5344CB8AC3E}">
        <p14:creationId xmlns:p14="http://schemas.microsoft.com/office/powerpoint/2010/main" val="31096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rtada">
  <a:themeElements>
    <a:clrScheme name="Portada 5">
      <a:dk1>
        <a:srgbClr val="000000"/>
      </a:dk1>
      <a:lt1>
        <a:srgbClr val="FFFFFF"/>
      </a:lt1>
      <a:dk2>
        <a:srgbClr val="9AAE04"/>
      </a:dk2>
      <a:lt2>
        <a:srgbClr val="969696"/>
      </a:lt2>
      <a:accent1>
        <a:srgbClr val="B2B2B2"/>
      </a:accent1>
      <a:accent2>
        <a:srgbClr val="777777"/>
      </a:accent2>
      <a:accent3>
        <a:srgbClr val="FFFFFF"/>
      </a:accent3>
      <a:accent4>
        <a:srgbClr val="000000"/>
      </a:accent4>
      <a:accent5>
        <a:srgbClr val="D5D5D5"/>
      </a:accent5>
      <a:accent6>
        <a:srgbClr val="6B6B6B"/>
      </a:accent6>
      <a:hlink>
        <a:srgbClr val="1994A4"/>
      </a:hlink>
      <a:folHlink>
        <a:srgbClr val="9AAE04"/>
      </a:folHlink>
    </a:clrScheme>
    <a:fontScheme name="Porta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rtada 1">
        <a:dk1>
          <a:srgbClr val="000000"/>
        </a:dk1>
        <a:lt1>
          <a:srgbClr val="FFFFFF"/>
        </a:lt1>
        <a:dk2>
          <a:srgbClr val="9AAE04"/>
        </a:dk2>
        <a:lt2>
          <a:srgbClr val="969696"/>
        </a:lt2>
        <a:accent1>
          <a:srgbClr val="777777"/>
        </a:accent1>
        <a:accent2>
          <a:srgbClr val="B2B2B2"/>
        </a:accent2>
        <a:accent3>
          <a:srgbClr val="FFFFFF"/>
        </a:accent3>
        <a:accent4>
          <a:srgbClr val="000000"/>
        </a:accent4>
        <a:accent5>
          <a:srgbClr val="BDBDBD"/>
        </a:accent5>
        <a:accent6>
          <a:srgbClr val="A1A1A1"/>
        </a:accent6>
        <a:hlink>
          <a:srgbClr val="1994A4"/>
        </a:hlink>
        <a:folHlink>
          <a:srgbClr val="960F68"/>
        </a:folHlink>
      </a:clrScheme>
      <a:clrMap bg1="lt1" tx1="dk1" bg2="lt2" tx2="dk2" accent1="accent1" accent2="accent2" accent3="accent3" accent4="accent4" accent5="accent5" accent6="accent6" hlink="hlink" folHlink="folHlink"/>
    </a:extraClrScheme>
    <a:extraClrScheme>
      <a:clrScheme name="Portada 2">
        <a:dk1>
          <a:srgbClr val="000000"/>
        </a:dk1>
        <a:lt1>
          <a:srgbClr val="FFFFFF"/>
        </a:lt1>
        <a:dk2>
          <a:srgbClr val="9AAE04"/>
        </a:dk2>
        <a:lt2>
          <a:srgbClr val="969696"/>
        </a:lt2>
        <a:accent1>
          <a:srgbClr val="205390"/>
        </a:accent1>
        <a:accent2>
          <a:srgbClr val="339966"/>
        </a:accent2>
        <a:accent3>
          <a:srgbClr val="FFFFFF"/>
        </a:accent3>
        <a:accent4>
          <a:srgbClr val="000000"/>
        </a:accent4>
        <a:accent5>
          <a:srgbClr val="ABB3C6"/>
        </a:accent5>
        <a:accent6>
          <a:srgbClr val="2D8A5C"/>
        </a:accent6>
        <a:hlink>
          <a:srgbClr val="1994A4"/>
        </a:hlink>
        <a:folHlink>
          <a:srgbClr val="0073C2"/>
        </a:folHlink>
      </a:clrScheme>
      <a:clrMap bg1="lt1" tx1="dk1" bg2="lt2" tx2="dk2" accent1="accent1" accent2="accent2" accent3="accent3" accent4="accent4" accent5="accent5" accent6="accent6" hlink="hlink" folHlink="folHlink"/>
    </a:extraClrScheme>
    <a:extraClrScheme>
      <a:clrScheme name="Portada 3">
        <a:dk1>
          <a:srgbClr val="000000"/>
        </a:dk1>
        <a:lt1>
          <a:srgbClr val="FFFFFF"/>
        </a:lt1>
        <a:dk2>
          <a:srgbClr val="9AAE04"/>
        </a:dk2>
        <a:lt2>
          <a:srgbClr val="960F68"/>
        </a:lt2>
        <a:accent1>
          <a:srgbClr val="643269"/>
        </a:accent1>
        <a:accent2>
          <a:srgbClr val="E39F03"/>
        </a:accent2>
        <a:accent3>
          <a:srgbClr val="FFFFFF"/>
        </a:accent3>
        <a:accent4>
          <a:srgbClr val="000000"/>
        </a:accent4>
        <a:accent5>
          <a:srgbClr val="B8ADB9"/>
        </a:accent5>
        <a:accent6>
          <a:srgbClr val="CE9002"/>
        </a:accent6>
        <a:hlink>
          <a:srgbClr val="DDB322"/>
        </a:hlink>
        <a:folHlink>
          <a:srgbClr val="D76734"/>
        </a:folHlink>
      </a:clrScheme>
      <a:clrMap bg1="lt1" tx1="dk1" bg2="lt2" tx2="dk2" accent1="accent1" accent2="accent2" accent3="accent3" accent4="accent4" accent5="accent5" accent6="accent6" hlink="hlink" folHlink="folHlink"/>
    </a:extraClrScheme>
    <a:extraClrScheme>
      <a:clrScheme name="Portada 4">
        <a:dk1>
          <a:srgbClr val="000000"/>
        </a:dk1>
        <a:lt1>
          <a:srgbClr val="FFFFFF"/>
        </a:lt1>
        <a:dk2>
          <a:srgbClr val="9AAE04"/>
        </a:dk2>
        <a:lt2>
          <a:srgbClr val="969696"/>
        </a:lt2>
        <a:accent1>
          <a:srgbClr val="205390"/>
        </a:accent1>
        <a:accent2>
          <a:srgbClr val="339966"/>
        </a:accent2>
        <a:accent3>
          <a:srgbClr val="FFFFFF"/>
        </a:accent3>
        <a:accent4>
          <a:srgbClr val="000000"/>
        </a:accent4>
        <a:accent5>
          <a:srgbClr val="ABB3C6"/>
        </a:accent5>
        <a:accent6>
          <a:srgbClr val="2D8A5C"/>
        </a:accent6>
        <a:hlink>
          <a:srgbClr val="1994A4"/>
        </a:hlink>
        <a:folHlink>
          <a:srgbClr val="9AAE04"/>
        </a:folHlink>
      </a:clrScheme>
      <a:clrMap bg1="lt1" tx1="dk1" bg2="lt2" tx2="dk2" accent1="accent1" accent2="accent2" accent3="accent3" accent4="accent4" accent5="accent5" accent6="accent6" hlink="hlink" folHlink="folHlink"/>
    </a:extraClrScheme>
    <a:extraClrScheme>
      <a:clrScheme name="Portada 5">
        <a:dk1>
          <a:srgbClr val="000000"/>
        </a:dk1>
        <a:lt1>
          <a:srgbClr val="FFFFFF"/>
        </a:lt1>
        <a:dk2>
          <a:srgbClr val="9AAE04"/>
        </a:dk2>
        <a:lt2>
          <a:srgbClr val="969696"/>
        </a:lt2>
        <a:accent1>
          <a:srgbClr val="B2B2B2"/>
        </a:accent1>
        <a:accent2>
          <a:srgbClr val="777777"/>
        </a:accent2>
        <a:accent3>
          <a:srgbClr val="FFFFFF"/>
        </a:accent3>
        <a:accent4>
          <a:srgbClr val="000000"/>
        </a:accent4>
        <a:accent5>
          <a:srgbClr val="D5D5D5"/>
        </a:accent5>
        <a:accent6>
          <a:srgbClr val="6B6B6B"/>
        </a:accent6>
        <a:hlink>
          <a:srgbClr val="1994A4"/>
        </a:hlink>
        <a:folHlink>
          <a:srgbClr val="9AAE04"/>
        </a:folHlink>
      </a:clrScheme>
      <a:clrMap bg1="lt1" tx1="dk1" bg2="lt2" tx2="dk2" accent1="accent1" accent2="accent2" accent3="accent3" accent4="accent4" accent5="accent5" accent6="accent6" hlink="hlink" folHlink="folHlink"/>
    </a:extraClrScheme>
    <a:extraClrScheme>
      <a:clrScheme name="Portada 6">
        <a:dk1>
          <a:srgbClr val="000000"/>
        </a:dk1>
        <a:lt1>
          <a:srgbClr val="FFFFFF"/>
        </a:lt1>
        <a:dk2>
          <a:srgbClr val="000000"/>
        </a:dk2>
        <a:lt2>
          <a:srgbClr val="969696"/>
        </a:lt2>
        <a:accent1>
          <a:srgbClr val="B2B2B2"/>
        </a:accent1>
        <a:accent2>
          <a:srgbClr val="777777"/>
        </a:accent2>
        <a:accent3>
          <a:srgbClr val="FFFFFF"/>
        </a:accent3>
        <a:accent4>
          <a:srgbClr val="000000"/>
        </a:accent4>
        <a:accent5>
          <a:srgbClr val="D5D5D5"/>
        </a:accent5>
        <a:accent6>
          <a:srgbClr val="6B6B6B"/>
        </a:accent6>
        <a:hlink>
          <a:srgbClr val="1994A4"/>
        </a:hlink>
        <a:folHlink>
          <a:srgbClr val="9AAE0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90A004FA82EEC4FAF56A77CF27A1687" ma:contentTypeVersion="2" ma:contentTypeDescription="Crear nuevo documento." ma:contentTypeScope="" ma:versionID="342f5c91ba824f52857a5478799b2465">
  <xsd:schema xmlns:xsd="http://www.w3.org/2001/XMLSchema" xmlns:xs="http://www.w3.org/2001/XMLSchema" xmlns:p="http://schemas.microsoft.com/office/2006/metadata/properties" xmlns:ns3="6fa29482-167e-4436-81eb-f28fffeaaeb4" targetNamespace="http://schemas.microsoft.com/office/2006/metadata/properties" ma:root="true" ma:fieldsID="3bfdf3416121ca16df60a0267c72a84e" ns3:_="">
    <xsd:import namespace="6fa29482-167e-4436-81eb-f28fffeaaeb4"/>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a29482-167e-4436-81eb-f28fffeaaeb4"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de la sugerencia para compartir"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52297A-17A0-4D42-B408-698CFAC2B019}">
  <ds:schemaRefs>
    <ds:schemaRef ds:uri="http://schemas.microsoft.com/sharepoint/v3/contenttype/forms"/>
  </ds:schemaRefs>
</ds:datastoreItem>
</file>

<file path=customXml/itemProps2.xml><?xml version="1.0" encoding="utf-8"?>
<ds:datastoreItem xmlns:ds="http://schemas.openxmlformats.org/officeDocument/2006/customXml" ds:itemID="{6B4905E4-5CA9-4E83-AB9A-C1696D848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a29482-167e-4436-81eb-f28fffeaa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228298-3DAA-466B-A882-748517F23B77}">
  <ds:schemaRefs>
    <ds:schemaRef ds:uri="http://purl.org/dc/elements/1.1/"/>
    <ds:schemaRef ds:uri="http://www.w3.org/XML/1998/namespace"/>
    <ds:schemaRef ds:uri="http://purl.org/dc/dcmitype/"/>
    <ds:schemaRef ds:uri="6fa29482-167e-4436-81eb-f28fffeaaeb4"/>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6113</TotalTime>
  <Words>7667</Words>
  <Application>Microsoft Office PowerPoint</Application>
  <PresentationFormat>Presentación en pantalla (4:3)</PresentationFormat>
  <Paragraphs>662</Paragraphs>
  <Slides>34</Slides>
  <Notes>33</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Diseño predeterminado</vt:lpstr>
      <vt:lpstr>Portada</vt:lpstr>
      <vt:lpstr>Presentación de PowerPoint</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2. Sistemas de Información Consejo Superior de la Judicatura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Martha Salazar Contreras</cp:lastModifiedBy>
  <cp:revision>31</cp:revision>
  <dcterms:created xsi:type="dcterms:W3CDTF">2015-02-15T03:56:54Z</dcterms:created>
  <dcterms:modified xsi:type="dcterms:W3CDTF">2015-03-06T19:26:52Z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0x010100090A004FA82EEC4FAF56A77CF27A1687</vt:lpwstr>
  </property>
</Properties>
</file>