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8"/>
  </p:notesMasterIdLst>
  <p:sldIdLst>
    <p:sldId id="447" r:id="rId3"/>
    <p:sldId id="448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64" r:id="rId12"/>
    <p:sldId id="463" r:id="rId13"/>
    <p:sldId id="462" r:id="rId14"/>
    <p:sldId id="483" r:id="rId15"/>
    <p:sldId id="459" r:id="rId16"/>
    <p:sldId id="460" r:id="rId17"/>
    <p:sldId id="461" r:id="rId18"/>
    <p:sldId id="484" r:id="rId19"/>
    <p:sldId id="468" r:id="rId20"/>
    <p:sldId id="469" r:id="rId21"/>
    <p:sldId id="470" r:id="rId22"/>
    <p:sldId id="473" r:id="rId23"/>
    <p:sldId id="472" r:id="rId24"/>
    <p:sldId id="471" r:id="rId25"/>
    <p:sldId id="474" r:id="rId26"/>
    <p:sldId id="481" r:id="rId27"/>
    <p:sldId id="475" r:id="rId28"/>
    <p:sldId id="476" r:id="rId29"/>
    <p:sldId id="478" r:id="rId30"/>
    <p:sldId id="477" r:id="rId31"/>
    <p:sldId id="479" r:id="rId32"/>
    <p:sldId id="480" r:id="rId33"/>
    <p:sldId id="482" r:id="rId34"/>
    <p:sldId id="465" r:id="rId35"/>
    <p:sldId id="466" r:id="rId36"/>
    <p:sldId id="467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802-7E2C-47D3-83BA-D318FE293392}" type="datetimeFigureOut">
              <a:rPr lang="es-CO" smtClean="0"/>
              <a:t>14/10/2021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4176-138A-4932-A9AE-096DB0A4F5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2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6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90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C0605-FC1C-A949-83B8-ACF4A1DEA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E091AA-FB07-E746-9B9F-38BF01FB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D274E-34E9-6541-A8C1-9E93D33A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433CC-B7A7-CC4F-9C68-C309357D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3497E-5FF8-D246-907A-3C624284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339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72B25-5100-534B-8482-77234A98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FC3B7-7AFB-6A45-A78C-4FCCBC74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4F5AB8-8D67-A542-927D-79E1E38C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04F74-8DB7-4642-9A9B-2E38BC37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8DC96F-E4D6-884F-9301-C933D57A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485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6C605-64B1-9947-A024-3285BDA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580BD-325B-8744-BA86-CCCFE759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70687-E494-D44B-ACEE-2CBF7BA4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BC164-6CE9-2447-8B5B-C59B0558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92DDC-00B9-CE4A-B68F-4C55799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326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660F6-20FC-6F4C-947C-983C88EA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22D58C-999D-E146-A5F3-A648C0B6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669A0-372F-9245-8C0F-EB56A1934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609F3C-AA2F-EB44-85C9-7E0542F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7CB142-0E6D-0146-B3B2-56E995FF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1DC5E-9D75-8244-9D51-6AB791A4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053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0D1C4-E9C4-9C4D-BCBF-AE5617AC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199EB3-56A0-7548-9F1A-58B7A438A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CFE1BB-C31E-6F4F-9BB9-F08FB5A7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9084E1-6D04-454F-955C-2FB8DCDE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812DF8-A8D0-6848-96F5-B0BC5103B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E82989-556F-9941-94F9-A50BCA7F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DE4D8E-7870-5549-9439-9D60ECCF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B1BD09-E217-9A41-9792-A2F3AA97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2935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50A51-3A47-D54C-9F88-8DAB8166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18A2A1-F14A-864D-8D49-A4F58690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CF9B98-09B3-D041-B312-48C5F70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AD1139-2DA2-7A45-95AC-623780B8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737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98B49A-9B43-CB40-B7E4-9957B1FE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35EE04-3DE1-574F-BB8B-44F9F1DC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BD8E3E-9828-EC46-82E9-38BA64E5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12599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27EF9-1CAA-DF44-BC1F-A029D655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A7956-55EB-7846-A44A-7C165D55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C45418-D20A-3942-AF99-2245C929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E510B2-C0DA-2C40-A457-7C6EA318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8E8761-989A-4C4D-8877-5905A361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DB9CB-103F-F14B-8F5C-5500867E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12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96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6E286-0430-794C-962A-0B0DD566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79C52E-3BF7-5E44-9DB5-7804DDB4B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31CD21-100E-4C4D-B9E9-983F0B7C1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0CFE00-3C93-9B45-864A-841C8AF8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729D4F-DFD7-864B-908F-E00A2286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7C26D-FCEB-7342-936E-3C84C1F7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16636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F6C7D-3A5C-364D-8D30-D786A535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21FA6B-2BA4-9847-9CB4-F1A383D75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F9804-E907-8C42-8858-48CAFD58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B8A40-ED05-D34E-9575-6F636531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FEA94-A8BE-1445-9062-6B602F12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662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860491-5BC2-434D-9C8A-8A9534A1E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24459B-EC0E-8945-ADAD-A8E173382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36BD1-9E83-6B43-82C9-9790917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3BEBA-536C-2F4A-894B-3AC3478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4AF0E-5A74-2D46-B335-667403C4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304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14/10/2021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8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0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C6B4E2-F3C5-864F-8269-F9F30DF2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46C182-ED62-8440-AA35-E5970127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F0BBD-1D63-D147-9A76-2CD45CAAA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AFC6-05A9-B847-BCB9-5872B191CEF2}" type="datetimeFigureOut">
              <a:rPr lang="es-ES_tradnl" smtClean="0"/>
              <a:t>14/10/2021</a:t>
            </a:fld>
            <a:endParaRPr lang="es-ES_trad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81E2F6-FCB8-F949-BEDA-E5AC70579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E5E8BC-54D6-E547-BF77-54613F38D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40FB-3D85-8D49-93B6-C9272CC1D562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57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judicial.gov.co/web/sistema-penal-acusatorio-de-bogota/mapa-de-proceso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judicial.gov.co/web/sistema-penal-acusatorio-de-bogota/contexto-de-la-organizacion-/-comprension-de-la-organizacion-y-su-context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ramajudicial.gov.co/web/sistema-penal-acusatorio-de-bogota/mapa-de-proceso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AA4E195-9969-4260-A34B-1A6C0DFFD1F3}"/>
              </a:ext>
            </a:extLst>
          </p:cNvPr>
          <p:cNvSpPr txBox="1">
            <a:spLocks/>
          </p:cNvSpPr>
          <p:nvPr/>
        </p:nvSpPr>
        <p:spPr>
          <a:xfrm>
            <a:off x="634298" y="2630660"/>
            <a:ext cx="7875403" cy="1997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4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CONTEXTO ESPECÍFICO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4000" b="1" dirty="0">
                <a:solidFill>
                  <a:srgbClr val="00AEEF"/>
                </a:solidFill>
                <a:latin typeface="Filson Pro Book" panose="02000000000000000000" pitchFamily="2" charset="77"/>
              </a:rPr>
              <a:t>SISTEMA PENAL ACUSATORIO DE BOGOTÁ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32A0E58-2439-4E92-950D-0394B400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1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547E92FC-0D60-4466-A524-88EA0792F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1815826"/>
            <a:ext cx="8285871" cy="4572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F4DDAE6-4D65-48EF-B787-331846CC5C10}"/>
              </a:ext>
            </a:extLst>
          </p:cNvPr>
          <p:cNvSpPr txBox="1"/>
          <p:nvPr/>
        </p:nvSpPr>
        <p:spPr>
          <a:xfrm>
            <a:off x="249467" y="1354161"/>
            <a:ext cx="864506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PROCESO GARANTÍAS Y ACCIONES CONSTITUCIONALES 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21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97B974D8-F3C8-42BD-9B44-3019FDCD1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4" y="2071340"/>
            <a:ext cx="8053753" cy="4206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86136D1-0136-4E98-BEBB-6F758453978D}"/>
              </a:ext>
            </a:extLst>
          </p:cNvPr>
          <p:cNvSpPr txBox="1"/>
          <p:nvPr/>
        </p:nvSpPr>
        <p:spPr>
          <a:xfrm>
            <a:off x="545124" y="1341250"/>
            <a:ext cx="78667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PROCESO CONOCIMIENTO Y ACCIONES CONSTITUCIONALES 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26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9F13DC71-BDA5-4A82-BFC5-7D8F1C885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5" y="2338754"/>
            <a:ext cx="8141677" cy="4149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77FDF95-2ABC-48F2-9348-6ED9AADEACB6}"/>
              </a:ext>
            </a:extLst>
          </p:cNvPr>
          <p:cNvSpPr txBox="1"/>
          <p:nvPr/>
        </p:nvSpPr>
        <p:spPr>
          <a:xfrm>
            <a:off x="639641" y="1341250"/>
            <a:ext cx="77848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PROCESO CONOCIMIENTO Y ACCIONES CONSTITUCIONALES 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15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xmlns="" id="{13DE32CE-3BB5-409D-82A7-BFB2284C0CDC}"/>
              </a:ext>
            </a:extLst>
          </p:cNvPr>
          <p:cNvSpPr txBox="1">
            <a:spLocks/>
          </p:cNvSpPr>
          <p:nvPr/>
        </p:nvSpPr>
        <p:spPr>
          <a:xfrm>
            <a:off x="453347" y="3276148"/>
            <a:ext cx="8016619" cy="57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IMÁGENES JUZGADOS SPA BOGOTÁ</a:t>
            </a:r>
          </a:p>
        </p:txBody>
      </p:sp>
    </p:spTree>
    <p:extLst>
      <p:ext uri="{BB962C8B-B14F-4D97-AF65-F5344CB8AC3E}">
        <p14:creationId xmlns:p14="http://schemas.microsoft.com/office/powerpoint/2010/main" val="191696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xmlns="" id="{7AA67C3D-6D28-4C64-81F8-295FC9396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xmlns="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xmlns="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4283919-7E00-4FC2-BFC9-3F56E58808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Imagen 3" descr="Imagen que contiene edificio, ciudad, calle, tabla&#10;&#10;Descripción generada automáticamente">
            <a:extLst>
              <a:ext uri="{FF2B5EF4-FFF2-40B4-BE49-F238E27FC236}">
                <a16:creationId xmlns:a16="http://schemas.microsoft.com/office/drawing/2014/main" xmlns="" id="{D2E0DBC7-7CEC-42C8-A51E-7E45FA354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1" r="-1" b="5048"/>
          <a:stretch/>
        </p:blipFill>
        <p:spPr>
          <a:xfrm>
            <a:off x="646061" y="1729517"/>
            <a:ext cx="7864893" cy="5152295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217FF4A-5EDF-43B7-90EE-BDD9F1E9E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3FB032-ED63-4331-9C34-E3DCB25E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77" y="90499"/>
            <a:ext cx="399932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3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E1FB3D03-386F-4B20-BFF7-5A6FF3C2D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3798" y="635538"/>
            <a:ext cx="510306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xmlns="" id="{FF35A874-2690-497F-80A0-03675049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04542" y="576989"/>
            <a:ext cx="819195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10" descr="Imagen que contiene exterior, edificio, calle, banqueta&#10;&#10;Descripción generada automáticamente">
            <a:extLst>
              <a:ext uri="{FF2B5EF4-FFF2-40B4-BE49-F238E27FC236}">
                <a16:creationId xmlns:a16="http://schemas.microsoft.com/office/drawing/2014/main" xmlns="" id="{B0785458-4711-4C6D-BE93-53CCEEAA6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" r="-1" b="17459"/>
          <a:stretch/>
        </p:blipFill>
        <p:spPr>
          <a:xfrm>
            <a:off x="472593" y="2837669"/>
            <a:ext cx="1758045" cy="3416073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8C9D831B-1474-4A35-98F0-2826A355C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64157" y="1286480"/>
            <a:ext cx="1371600" cy="1767583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14" descr="Imagen que contiene interior, edificio, piso, cuarto&#10;&#10;Descripción generada automáticamente">
            <a:extLst>
              <a:ext uri="{FF2B5EF4-FFF2-40B4-BE49-F238E27FC236}">
                <a16:creationId xmlns:a16="http://schemas.microsoft.com/office/drawing/2014/main" xmlns="" id="{E1AF7AEA-BC28-467D-B8A3-7D8A92A1C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48" r="7" b="22205"/>
          <a:stretch/>
        </p:blipFill>
        <p:spPr>
          <a:xfrm>
            <a:off x="472594" y="626994"/>
            <a:ext cx="912912" cy="863632"/>
          </a:xfrm>
          <a:prstGeom prst="rect">
            <a:avLst/>
          </a:prstGeom>
        </p:spPr>
      </p:pic>
      <p:pic>
        <p:nvPicPr>
          <p:cNvPr id="4" name="Imagen 11" descr="Imagen que contiene edificio, interior, tabla, grande&#10;&#10;Descripción generada automáticamente">
            <a:extLst>
              <a:ext uri="{FF2B5EF4-FFF2-40B4-BE49-F238E27FC236}">
                <a16:creationId xmlns:a16="http://schemas.microsoft.com/office/drawing/2014/main" xmlns="" id="{D9096216-FE1B-49BD-9D3F-6607039FF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" r="-1" b="40613"/>
          <a:stretch/>
        </p:blipFill>
        <p:spPr>
          <a:xfrm>
            <a:off x="3948533" y="975143"/>
            <a:ext cx="1600741" cy="1695306"/>
          </a:xfrm>
          <a:prstGeom prst="rect">
            <a:avLst/>
          </a:prstGeom>
        </p:spPr>
      </p:pic>
      <p:sp>
        <p:nvSpPr>
          <p:cNvPr id="58" name="Right Triangle 57">
            <a:extLst>
              <a:ext uri="{FF2B5EF4-FFF2-40B4-BE49-F238E27FC236}">
                <a16:creationId xmlns:a16="http://schemas.microsoft.com/office/drawing/2014/main" xmlns="" id="{4F43A2AA-A3AE-43B9-B9B7-842ECCD03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55611" y="975143"/>
            <a:ext cx="819195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A6B1504-B867-4CAB-81BE-8E02622EC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4345031" y="2267615"/>
            <a:ext cx="1290063" cy="2095732"/>
          </a:xfrm>
          <a:custGeom>
            <a:avLst/>
            <a:gdLst>
              <a:gd name="connsiteX0" fmla="*/ 0 w 1290063"/>
              <a:gd name="connsiteY0" fmla="*/ 0 h 2794309"/>
              <a:gd name="connsiteX1" fmla="*/ 0 w 1290063"/>
              <a:gd name="connsiteY1" fmla="*/ 2794309 h 2794309"/>
              <a:gd name="connsiteX2" fmla="*/ 1290063 w 1290063"/>
              <a:gd name="connsiteY2" fmla="*/ 2794309 h 2794309"/>
              <a:gd name="connsiteX3" fmla="*/ 1290063 w 1290063"/>
              <a:gd name="connsiteY3" fmla="*/ 1981621 h 2794309"/>
              <a:gd name="connsiteX4" fmla="*/ 1285152 w 1290063"/>
              <a:gd name="connsiteY4" fmla="*/ 1981621 h 2794309"/>
              <a:gd name="connsiteX5" fmla="*/ 1285152 w 1290063"/>
              <a:gd name="connsiteY5" fmla="*/ 1143487 h 2794309"/>
              <a:gd name="connsiteX6" fmla="*/ 1289647 w 1290063"/>
              <a:gd name="connsiteY6" fmla="*/ 1143487 h 2794309"/>
              <a:gd name="connsiteX7" fmla="*/ 1285152 w 1290063"/>
              <a:gd name="connsiteY7" fmla="*/ 1139501 h 2794309"/>
              <a:gd name="connsiteX8" fmla="*/ 1285152 w 1290063"/>
              <a:gd name="connsiteY8" fmla="*/ 1137511 h 2794309"/>
              <a:gd name="connsiteX9" fmla="*/ 1282907 w 1290063"/>
              <a:gd name="connsiteY9" fmla="*/ 1137511 h 27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063" h="2794309">
                <a:moveTo>
                  <a:pt x="0" y="0"/>
                </a:moveTo>
                <a:lnTo>
                  <a:pt x="0" y="2794309"/>
                </a:lnTo>
                <a:lnTo>
                  <a:pt x="1290063" y="2794309"/>
                </a:lnTo>
                <a:lnTo>
                  <a:pt x="1290063" y="1981621"/>
                </a:lnTo>
                <a:lnTo>
                  <a:pt x="1285152" y="1981621"/>
                </a:lnTo>
                <a:lnTo>
                  <a:pt x="1285152" y="1143487"/>
                </a:lnTo>
                <a:lnTo>
                  <a:pt x="1289647" y="1143487"/>
                </a:lnTo>
                <a:lnTo>
                  <a:pt x="1285152" y="1139501"/>
                </a:lnTo>
                <a:lnTo>
                  <a:pt x="1285152" y="1137511"/>
                </a:lnTo>
                <a:lnTo>
                  <a:pt x="1282907" y="11375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xmlns="" id="{946410AA-0894-4BBC-A1E1-6BB8EF472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702799" y="3379588"/>
            <a:ext cx="1881096" cy="819195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13" descr="Imagen que contiene interior, edificio, cuarto, tabla&#10;&#10;Descripción generada automáticamente">
            <a:extLst>
              <a:ext uri="{FF2B5EF4-FFF2-40B4-BE49-F238E27FC236}">
                <a16:creationId xmlns:a16="http://schemas.microsoft.com/office/drawing/2014/main" xmlns="" id="{DFBE3828-4C81-464C-9E3B-A53E95867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14766"/>
          <a:stretch/>
        </p:blipFill>
        <p:spPr>
          <a:xfrm>
            <a:off x="2227380" y="604259"/>
            <a:ext cx="1492946" cy="2254327"/>
          </a:xfrm>
          <a:prstGeom prst="rect">
            <a:avLst/>
          </a:prstGeom>
        </p:spPr>
      </p:pic>
      <p:sp>
        <p:nvSpPr>
          <p:cNvPr id="64" name="Right Triangle 63">
            <a:extLst>
              <a:ext uri="{FF2B5EF4-FFF2-40B4-BE49-F238E27FC236}">
                <a16:creationId xmlns:a16="http://schemas.microsoft.com/office/drawing/2014/main" xmlns="" id="{1F3C359C-B3DD-4FB2-A6F9-1D519B65B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900281" y="5087080"/>
            <a:ext cx="1495517" cy="837806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xmlns="" id="{297C449B-67BB-4D99-86C4-E6ECDEA69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549274" y="5810543"/>
            <a:ext cx="2442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12" descr="Imagen que contiene interior, edificio, cuarto, tabla&#10;&#10;Descripción generada automáticamente">
            <a:extLst>
              <a:ext uri="{FF2B5EF4-FFF2-40B4-BE49-F238E27FC236}">
                <a16:creationId xmlns:a16="http://schemas.microsoft.com/office/drawing/2014/main" xmlns="" id="{D0C7207B-A478-4F38-B4EE-EA25DD7BCF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30" r="18952" b="1"/>
          <a:stretch/>
        </p:blipFill>
        <p:spPr>
          <a:xfrm>
            <a:off x="5793474" y="635538"/>
            <a:ext cx="2877930" cy="558164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DB473710-9495-4FB5-8D27-8316E625A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456" y="4758224"/>
            <a:ext cx="344520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0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10" descr="Imagen que contiene exterior, edificio, calle, banqueta&#10;&#10;Descripción generada automáticamente">
            <a:extLst>
              <a:ext uri="{FF2B5EF4-FFF2-40B4-BE49-F238E27FC236}">
                <a16:creationId xmlns:a16="http://schemas.microsoft.com/office/drawing/2014/main" xmlns="" id="{70D29BF9-5E06-4C90-BAF6-E140BA99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3" y="1247775"/>
            <a:ext cx="2427288" cy="1919288"/>
          </a:xfrm>
          <a:prstGeom prst="rect">
            <a:avLst/>
          </a:prstGeom>
        </p:spPr>
      </p:pic>
      <p:pic>
        <p:nvPicPr>
          <p:cNvPr id="4" name="Imagen 11" descr="Imagen que contiene edificio, interior, tabla, grande&#10;&#10;Descripción generada automáticamente">
            <a:extLst>
              <a:ext uri="{FF2B5EF4-FFF2-40B4-BE49-F238E27FC236}">
                <a16:creationId xmlns:a16="http://schemas.microsoft.com/office/drawing/2014/main" xmlns="" id="{CFD2ED0E-DEF7-4869-A8AB-B6D662D1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3" y="1247775"/>
            <a:ext cx="1493838" cy="19192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05" y="99218"/>
            <a:ext cx="3994150" cy="715963"/>
          </a:xfrm>
          <a:prstGeom prst="rect">
            <a:avLst/>
          </a:prstGeom>
        </p:spPr>
      </p:pic>
      <p:pic>
        <p:nvPicPr>
          <p:cNvPr id="8" name="Imagen 14" descr="Imagen que contiene interior, edificio, piso, cuarto&#10;&#10;Descripción generada automáticamente">
            <a:extLst>
              <a:ext uri="{FF2B5EF4-FFF2-40B4-BE49-F238E27FC236}">
                <a16:creationId xmlns:a16="http://schemas.microsoft.com/office/drawing/2014/main" xmlns="" id="{7EB33FE9-E1F6-41DC-B4BD-85AE118BF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795" y="1247775"/>
            <a:ext cx="1892300" cy="2709863"/>
          </a:xfrm>
          <a:prstGeom prst="rect">
            <a:avLst/>
          </a:prstGeom>
        </p:spPr>
      </p:pic>
      <p:pic>
        <p:nvPicPr>
          <p:cNvPr id="3" name="Imagen 3" descr="Imagen que contiene edificio, ciudad, calle, tabla&#10;&#10;Descripción generada automáticamente">
            <a:extLst>
              <a:ext uri="{FF2B5EF4-FFF2-40B4-BE49-F238E27FC236}">
                <a16:creationId xmlns:a16="http://schemas.microsoft.com/office/drawing/2014/main" xmlns="" id="{9639A4B9-B9E9-446F-B207-38816207F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29" y="3526544"/>
            <a:ext cx="5962650" cy="3159125"/>
          </a:xfrm>
          <a:prstGeom prst="rect">
            <a:avLst/>
          </a:prstGeom>
        </p:spPr>
      </p:pic>
      <p:pic>
        <p:nvPicPr>
          <p:cNvPr id="6" name="Imagen 12" descr="Imagen que contiene interior, edificio, cuarto, tabla&#10;&#10;Descripción generada automáticamente">
            <a:extLst>
              <a:ext uri="{FF2B5EF4-FFF2-40B4-BE49-F238E27FC236}">
                <a16:creationId xmlns:a16="http://schemas.microsoft.com/office/drawing/2014/main" xmlns="" id="{91981D8C-FB3F-4F2F-942A-0135FB645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295" y="1247775"/>
            <a:ext cx="2120900" cy="2055813"/>
          </a:xfrm>
          <a:prstGeom prst="rect">
            <a:avLst/>
          </a:prstGeom>
        </p:spPr>
      </p:pic>
      <p:pic>
        <p:nvPicPr>
          <p:cNvPr id="5" name="Imagen 13" descr="Imagen que contiene interior, edificio, cuarto, tabla&#10;&#10;Descripción generada automáticamente">
            <a:extLst>
              <a:ext uri="{FF2B5EF4-FFF2-40B4-BE49-F238E27FC236}">
                <a16:creationId xmlns:a16="http://schemas.microsoft.com/office/drawing/2014/main" xmlns="" id="{052FB011-814F-4750-9B93-D7052AB19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295" y="3384581"/>
            <a:ext cx="2120900" cy="33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3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3913F3-8B7A-4AAA-A66E-0B503EF0AAD8}"/>
              </a:ext>
            </a:extLst>
          </p:cNvPr>
          <p:cNvSpPr txBox="1">
            <a:spLocks/>
          </p:cNvSpPr>
          <p:nvPr/>
        </p:nvSpPr>
        <p:spPr>
          <a:xfrm>
            <a:off x="501318" y="2131775"/>
            <a:ext cx="8141364" cy="32280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6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Estructura 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6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Centro de Servicios Judiciales SPA Bogotá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8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7">
            <a:extLst>
              <a:ext uri="{FF2B5EF4-FFF2-40B4-BE49-F238E27FC236}">
                <a16:creationId xmlns:a16="http://schemas.microsoft.com/office/drawing/2014/main" xmlns="" id="{7F33C1DE-8F12-4268-883F-BBC1FCC03876}"/>
              </a:ext>
            </a:extLst>
          </p:cNvPr>
          <p:cNvSpPr txBox="1">
            <a:spLocks/>
          </p:cNvSpPr>
          <p:nvPr/>
        </p:nvSpPr>
        <p:spPr>
          <a:xfrm>
            <a:off x="314568" y="1354161"/>
            <a:ext cx="8184273" cy="52226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CREACIÓN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CENTRO DE SERVICIOS JUDICIALES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 SISTEMA PENAL ACUSATORIO DE BOGOTÁ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ACUERDO 2779-2004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“Por el cual se crea el Centro de Servicios Judiciales para los Juzgados Penales de Bogotá, con ocasión de la implantación del nuevo Sistema Acusatorio.”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ACUERDO 2764-2004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Por el cual se organizan las funciones del Centro de Servicios Judiciales del Sistema Penal Acusatorio en el Distrito Judicial de Bogotá y se dictan otras disposiciones.”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rinda" panose="020B0502040204020203" pitchFamily="34" charset="0"/>
              <a:ea typeface="+mn-lt"/>
              <a:cs typeface="Vrinda" panose="020B0502040204020203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ACUERDO  No. PSAA14-10151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Por el cual se modifica el artículo 2° del Acuerdo 2764 de 2004 y se reglamenta el período de designación como representantes del Comité General del Centro de Servicios Judiciales.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ACUERDO No. 2793 DE 2004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“Por el cual se crean Centros de Servicios Judiciales Descentralizados para los Juzgados Penales de Bogotá, con ocasión de la implantación del nuevo Sistema Acusatorio.”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18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18DA748-ED21-492D-B680-CBADBCCD3464}"/>
              </a:ext>
            </a:extLst>
          </p:cNvPr>
          <p:cNvSpPr txBox="1">
            <a:spLocks/>
          </p:cNvSpPr>
          <p:nvPr/>
        </p:nvSpPr>
        <p:spPr>
          <a:xfrm>
            <a:off x="917879" y="1251858"/>
            <a:ext cx="8027774" cy="7809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Centro de servicios judiciales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3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1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2104717C-BC07-4849-9822-E72BA5B0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2" y="1948764"/>
            <a:ext cx="8212015" cy="46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66A85D-9E53-481D-AFA7-9929A3B870D3}"/>
              </a:ext>
            </a:extLst>
          </p:cNvPr>
          <p:cNvSpPr>
            <a:spLocks noGrp="1"/>
          </p:cNvSpPr>
          <p:nvPr/>
        </p:nvSpPr>
        <p:spPr>
          <a:xfrm>
            <a:off x="542392" y="2042851"/>
            <a:ext cx="8059216" cy="35036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b="1" i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El Sistema Penal Acusatorio se origina a partir del acto legislativo 03 de 2002, 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lt"/>
                <a:cs typeface="Calibri"/>
              </a:rPr>
              <a:t>"Por el cual se reforma la Constitución Nacional" 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effectLst/>
                <a:latin typeface="Arial" panose="020B0604020202020204" pitchFamily="34" charset="0"/>
                <a:ea typeface="+mn-lt"/>
                <a:cs typeface="Calibri"/>
              </a:rPr>
              <a:t>en 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sus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effectLst/>
                <a:latin typeface="Arial" panose="020B0604020202020204" pitchFamily="34" charset="0"/>
                <a:ea typeface="+mn-lt"/>
                <a:cs typeface="Calibri"/>
              </a:rPr>
              <a:t> 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artículos 116, 250 y 251.</a:t>
            </a:r>
            <a:endParaRPr lang="es-ES" b="1" i="1" dirty="0">
              <a:solidFill>
                <a:srgbClr val="4F81BD">
                  <a:lumMod val="75000"/>
                </a:srgbClr>
              </a:solidFill>
              <a:cs typeface="Calibri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S" b="1" i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Para consolidar la reforma constitucional se expidió la </a:t>
            </a:r>
            <a:r>
              <a:rPr lang="es-ES" b="1" i="1" u="sng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ley 906 de 2004</a:t>
            </a:r>
            <a:r>
              <a:rPr lang="es-ES" b="1" i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 “Código de Procedimiento Penal”</a:t>
            </a:r>
            <a:endParaRPr lang="es-ES" b="1" i="1" dirty="0">
              <a:solidFill>
                <a:srgbClr val="4F81BD">
                  <a:lumMod val="75000"/>
                </a:srgbClr>
              </a:solidFill>
              <a:cs typeface="Calibri"/>
            </a:endParaRPr>
          </a:p>
          <a:p>
            <a:pPr marL="0" indent="0" algn="just"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94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2D5784A-0C26-4F19-BDF8-8E0E5E4F880F}"/>
              </a:ext>
            </a:extLst>
          </p:cNvPr>
          <p:cNvSpPr txBox="1"/>
          <p:nvPr/>
        </p:nvSpPr>
        <p:spPr>
          <a:xfrm>
            <a:off x="896815" y="1635369"/>
            <a:ext cx="6927573" cy="280076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Calibri"/>
              </a:rPr>
              <a:t>SEDES DESCENTRALIZADAS 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Calibri"/>
              </a:rPr>
              <a:t>Acuerdo 2793 de 2004</a:t>
            </a:r>
          </a:p>
          <a:p>
            <a:pPr algn="ctr"/>
            <a:r>
              <a:rPr lang="es-ES" sz="2800" dirty="0">
                <a:solidFill>
                  <a:srgbClr val="00B0F0"/>
                </a:solidFill>
                <a:ea typeface="+mn-lt"/>
                <a:cs typeface="Calibri"/>
              </a:rPr>
              <a:t>Puente Aranda </a:t>
            </a:r>
          </a:p>
          <a:p>
            <a:pPr algn="ctr"/>
            <a:r>
              <a:rPr lang="es-ES" sz="2800" dirty="0">
                <a:solidFill>
                  <a:srgbClr val="00B0F0"/>
                </a:solidFill>
                <a:ea typeface="+mn-lt"/>
                <a:cs typeface="Calibri"/>
              </a:rPr>
              <a:t>Kennedy </a:t>
            </a:r>
          </a:p>
          <a:p>
            <a:pPr algn="ctr"/>
            <a:r>
              <a:rPr lang="es-ES" sz="2800" dirty="0">
                <a:solidFill>
                  <a:srgbClr val="00B0F0"/>
                </a:solidFill>
                <a:ea typeface="+mn-lt"/>
                <a:cs typeface="Calibri"/>
              </a:rPr>
              <a:t>Tunjuelito </a:t>
            </a:r>
          </a:p>
          <a:p>
            <a:pPr algn="ctr"/>
            <a:r>
              <a:rPr lang="es-ES" sz="2800" dirty="0">
                <a:solidFill>
                  <a:srgbClr val="00B0F0"/>
                </a:solidFill>
                <a:ea typeface="+mn-lt"/>
                <a:cs typeface="Calibri"/>
              </a:rPr>
              <a:t>Engativá </a:t>
            </a:r>
            <a:endParaRPr lang="es-ES" dirty="0">
              <a:solidFill>
                <a:schemeClr val="accent1">
                  <a:lumMod val="75000"/>
                </a:schemeClr>
              </a:solidFill>
              <a:ea typeface="+mn-lt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821FD9A-D6CD-4654-B8FB-538FD6594C65}"/>
              </a:ext>
            </a:extLst>
          </p:cNvPr>
          <p:cNvSpPr txBox="1"/>
          <p:nvPr/>
        </p:nvSpPr>
        <p:spPr>
          <a:xfrm>
            <a:off x="1576225" y="4717344"/>
            <a:ext cx="55687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  <a:ea typeface="+mn-lt"/>
                <a:cs typeface="Calibri"/>
              </a:rPr>
              <a:t>Convida</a:t>
            </a:r>
            <a:r>
              <a:rPr lang="es-ES" sz="3200" dirty="0">
                <a:solidFill>
                  <a:prstClr val="black"/>
                </a:solidFill>
                <a:ea typeface="+mn-lt"/>
                <a:cs typeface="Calibri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332290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C426E04-D469-4CDA-B572-3F100660DA71}"/>
              </a:ext>
            </a:extLst>
          </p:cNvPr>
          <p:cNvSpPr txBox="1"/>
          <p:nvPr/>
        </p:nvSpPr>
        <p:spPr>
          <a:xfrm>
            <a:off x="523935" y="1354161"/>
            <a:ext cx="80961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  <a:ea typeface="+mn-lt"/>
                <a:cs typeface="Calibri"/>
              </a:rPr>
              <a:t>ESTRUCTURA DEL CENTRO DE SERVICIOS JUDICIALES </a:t>
            </a:r>
          </a:p>
        </p:txBody>
      </p:sp>
      <p:pic>
        <p:nvPicPr>
          <p:cNvPr id="4" name="Imagen 11" descr="Diagrama&#10;&#10;Descripción generada automáticamente">
            <a:extLst>
              <a:ext uri="{FF2B5EF4-FFF2-40B4-BE49-F238E27FC236}">
                <a16:creationId xmlns:a16="http://schemas.microsoft.com/office/drawing/2014/main" xmlns="" id="{D546613E-9F1A-4B49-982A-0DE76511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6" y="2199856"/>
            <a:ext cx="7716027" cy="43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7E3180-2BE2-4D9E-8368-68CF172AB5C0}"/>
              </a:ext>
            </a:extLst>
          </p:cNvPr>
          <p:cNvSpPr txBox="1">
            <a:spLocks/>
          </p:cNvSpPr>
          <p:nvPr/>
        </p:nvSpPr>
        <p:spPr>
          <a:xfrm>
            <a:off x="265766" y="1318545"/>
            <a:ext cx="8650756" cy="522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Procesos y Grupos del Centro de Servicios </a:t>
            </a:r>
            <a:r>
              <a:rPr lang="es-ES" sz="2800" b="1" dirty="0">
                <a:solidFill>
                  <a:srgbClr val="1F497D"/>
                </a:solidFill>
                <a:latin typeface="Calibri"/>
                <a:ea typeface="+mn-lt"/>
                <a:cs typeface="Calibri"/>
              </a:rPr>
              <a:t>J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udiciales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08C57D9A-6B46-47BE-ACC8-71D07E0B8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87494"/>
              </p:ext>
            </p:extLst>
          </p:nvPr>
        </p:nvGraphicFramePr>
        <p:xfrm>
          <a:off x="450166" y="1841532"/>
          <a:ext cx="8074854" cy="4685884"/>
        </p:xfrm>
        <a:graphic>
          <a:graphicData uri="http://schemas.openxmlformats.org/drawingml/2006/table">
            <a:tbl>
              <a:tblPr firstRow="1" bandRow="1"/>
              <a:tblGrid>
                <a:gridCol w="2039816">
                  <a:extLst>
                    <a:ext uri="{9D8B030D-6E8A-4147-A177-3AD203B41FA5}">
                      <a16:colId xmlns:a16="http://schemas.microsoft.com/office/drawing/2014/main" xmlns="" val="468532226"/>
                    </a:ext>
                  </a:extLst>
                </a:gridCol>
                <a:gridCol w="3179298">
                  <a:extLst>
                    <a:ext uri="{9D8B030D-6E8A-4147-A177-3AD203B41FA5}">
                      <a16:colId xmlns:a16="http://schemas.microsoft.com/office/drawing/2014/main" xmlns="" val="3407150044"/>
                    </a:ext>
                  </a:extLst>
                </a:gridCol>
                <a:gridCol w="2855740">
                  <a:extLst>
                    <a:ext uri="{9D8B030D-6E8A-4147-A177-3AD203B41FA5}">
                      <a16:colId xmlns:a16="http://schemas.microsoft.com/office/drawing/2014/main" xmlns="" val="2271420233"/>
                    </a:ext>
                  </a:extLst>
                </a:gridCol>
              </a:tblGrid>
              <a:tr h="2965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PROCESO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GRUPO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SEDE</a:t>
                      </a:r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8808413"/>
                  </a:ext>
                </a:extLst>
              </a:tr>
              <a:tr h="296575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44546A"/>
                          </a:solidFill>
                          <a:effectLst/>
                          <a:latin typeface="Vrinda" panose="020B0502040204020203" pitchFamily="34" charset="0"/>
                        </a:rPr>
                        <a:t>GESTIÓN DE SERVICIOS JUDICIALES</a:t>
                      </a:r>
                      <a:endParaRPr lang="es-CO" sz="800" b="1" i="0" u="none" strike="noStrike">
                        <a:solidFill>
                          <a:srgbClr val="44546A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APOYO SECRETARIAL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82648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8703812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DEPOSITOS JUDICIALES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508322"/>
                  </a:ext>
                </a:extLst>
              </a:tr>
              <a:tr h="533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CAPTURAS Y LIBERTADES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786180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EEPMS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469459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REGISTRO DE ACTUACIONES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852081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604813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ENVIOS A TRIBUNAL Y PRECLUSIONES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251577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9513286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TUTELAS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709665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770430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COMUNICACIONES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326136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3865008"/>
                  </a:ext>
                </a:extLst>
              </a:tr>
              <a:tr h="29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NOTIFICACIONES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Vrinda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11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2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3688D633-76C4-4D65-9C54-31221D0F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18802"/>
              </p:ext>
            </p:extLst>
          </p:nvPr>
        </p:nvGraphicFramePr>
        <p:xfrm>
          <a:off x="379828" y="1505243"/>
          <a:ext cx="8229600" cy="5064373"/>
        </p:xfrm>
        <a:graphic>
          <a:graphicData uri="http://schemas.openxmlformats.org/drawingml/2006/table">
            <a:tbl>
              <a:tblPr/>
              <a:tblGrid>
                <a:gridCol w="2138289">
                  <a:extLst>
                    <a:ext uri="{9D8B030D-6E8A-4147-A177-3AD203B41FA5}">
                      <a16:colId xmlns:a16="http://schemas.microsoft.com/office/drawing/2014/main" xmlns="" val="4131751753"/>
                    </a:ext>
                  </a:extLst>
                </a:gridCol>
                <a:gridCol w="3165231">
                  <a:extLst>
                    <a:ext uri="{9D8B030D-6E8A-4147-A177-3AD203B41FA5}">
                      <a16:colId xmlns:a16="http://schemas.microsoft.com/office/drawing/2014/main" xmlns="" val="72403939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4221954769"/>
                    </a:ext>
                  </a:extLst>
                </a:gridCol>
              </a:tblGrid>
              <a:tr h="2749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Vrinda" panose="020B0502040204020203" pitchFamily="34" charset="0"/>
                        </a:rPr>
                        <a:t>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077494"/>
                  </a:ext>
                </a:extLst>
              </a:tr>
              <a:tr h="368418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44546A"/>
                          </a:solidFill>
                          <a:effectLst/>
                          <a:latin typeface="Vrinda" panose="020B0502040204020203" pitchFamily="34" charset="0"/>
                        </a:rPr>
                        <a:t>ATENCIÓN AL USUARIO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RESPUESTA  A USUARIOS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981308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23252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REPARTO DE GARANTIAS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102404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REPARTO CONOCIMIENTO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284282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CORRESPONDENCIA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079062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963742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ARCHIVO TECNOLOGICO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7035242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164690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RECEPCION A JUZGADOS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305077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632837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ADMINISTRACION DE SALAS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340549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193039"/>
                  </a:ext>
                </a:extLst>
              </a:tr>
              <a:tr h="3684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PQRS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85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81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F757B95C-F35C-43F2-8EA7-3AED18D76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34303"/>
              </p:ext>
            </p:extLst>
          </p:nvPr>
        </p:nvGraphicFramePr>
        <p:xfrm>
          <a:off x="491419" y="2280050"/>
          <a:ext cx="8161161" cy="3445502"/>
        </p:xfrm>
        <a:graphic>
          <a:graphicData uri="http://schemas.openxmlformats.org/drawingml/2006/table">
            <a:tbl>
              <a:tblPr firstRow="1" bandRow="1"/>
              <a:tblGrid>
                <a:gridCol w="2111104">
                  <a:extLst>
                    <a:ext uri="{9D8B030D-6E8A-4147-A177-3AD203B41FA5}">
                      <a16:colId xmlns:a16="http://schemas.microsoft.com/office/drawing/2014/main" xmlns="" val="2510561278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1282871600"/>
                    </a:ext>
                  </a:extLst>
                </a:gridCol>
                <a:gridCol w="3123977">
                  <a:extLst>
                    <a:ext uri="{9D8B030D-6E8A-4147-A177-3AD203B41FA5}">
                      <a16:colId xmlns:a16="http://schemas.microsoft.com/office/drawing/2014/main" xmlns="" val="418286919"/>
                    </a:ext>
                  </a:extLst>
                </a:gridCol>
              </a:tblGrid>
              <a:tr h="41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3451327"/>
                  </a:ext>
                </a:extLst>
              </a:tr>
              <a:tr h="44568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GESTIÓN DOCUMENTAL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DIGITALIZACION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551028"/>
                  </a:ext>
                </a:extLst>
              </a:tr>
              <a:tr h="3428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ARCHIVO DE GESTIÓN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713710"/>
                  </a:ext>
                </a:extLst>
              </a:tr>
              <a:tr h="3428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721634"/>
                  </a:ext>
                </a:extLst>
              </a:tr>
              <a:tr h="3428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FONTIBON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428768"/>
                  </a:ext>
                </a:extLst>
              </a:tr>
              <a:tr h="428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ARCHIVO DEFINITIVO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FONTIBON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605875"/>
                  </a:ext>
                </a:extLst>
              </a:tr>
              <a:tr h="3599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ARCHIVO EPMS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KAYSSER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84411"/>
                  </a:ext>
                </a:extLst>
              </a:tr>
              <a:tr h="4285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ARCHIVO ADMNISTRATIVO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PALOQUEMAO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7159397"/>
                  </a:ext>
                </a:extLst>
              </a:tr>
              <a:tr h="3428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CONVIDA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46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93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D74C13E7-E343-48D4-A6D4-8D53DD70A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33110"/>
              </p:ext>
            </p:extLst>
          </p:nvPr>
        </p:nvGraphicFramePr>
        <p:xfrm>
          <a:off x="422031" y="1814732"/>
          <a:ext cx="8131126" cy="3868616"/>
        </p:xfrm>
        <a:graphic>
          <a:graphicData uri="http://schemas.openxmlformats.org/drawingml/2006/table">
            <a:tbl>
              <a:tblPr firstRow="1" bandRow="1"/>
              <a:tblGrid>
                <a:gridCol w="2258646">
                  <a:extLst>
                    <a:ext uri="{9D8B030D-6E8A-4147-A177-3AD203B41FA5}">
                      <a16:colId xmlns:a16="http://schemas.microsoft.com/office/drawing/2014/main" xmlns="" val="3871609929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xmlns="" val="2925252461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xmlns="" val="1779007396"/>
                    </a:ext>
                  </a:extLst>
                </a:gridCol>
              </a:tblGrid>
              <a:tr h="844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598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GESTION ADMINISTRATIVA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TODAS LAS SEDES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509868"/>
                  </a:ext>
                </a:extLst>
              </a:tr>
              <a:tr h="703385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9795818"/>
                  </a:ext>
                </a:extLst>
              </a:tr>
              <a:tr h="703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MEJORAMIENTO Y EVALUCIÓN DEL SIGCMA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COORDINACIÓN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TODAS LAS SEDES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5929324"/>
                  </a:ext>
                </a:extLst>
              </a:tr>
              <a:tr h="7033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GESTIÓN DE CALIDAD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rinda" panose="020B0502040204020203" pitchFamily="34" charset="0"/>
                        </a:rPr>
                        <a:t>TODAS LAS SEDES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19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8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67A58E1B-81D5-4CB0-9CAF-0E094713C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62742"/>
              </p:ext>
            </p:extLst>
          </p:nvPr>
        </p:nvGraphicFramePr>
        <p:xfrm>
          <a:off x="472914" y="1210620"/>
          <a:ext cx="8198172" cy="5330866"/>
        </p:xfrm>
        <a:graphic>
          <a:graphicData uri="http://schemas.openxmlformats.org/drawingml/2006/table">
            <a:tbl>
              <a:tblPr firstRow="1" bandRow="1"/>
              <a:tblGrid>
                <a:gridCol w="1402318">
                  <a:extLst>
                    <a:ext uri="{9D8B030D-6E8A-4147-A177-3AD203B41FA5}">
                      <a16:colId xmlns:a16="http://schemas.microsoft.com/office/drawing/2014/main" xmlns="" val="971362059"/>
                    </a:ext>
                  </a:extLst>
                </a:gridCol>
                <a:gridCol w="4530570">
                  <a:extLst>
                    <a:ext uri="{9D8B030D-6E8A-4147-A177-3AD203B41FA5}">
                      <a16:colId xmlns:a16="http://schemas.microsoft.com/office/drawing/2014/main" xmlns="" val="4199408610"/>
                    </a:ext>
                  </a:extLst>
                </a:gridCol>
                <a:gridCol w="2265284">
                  <a:extLst>
                    <a:ext uri="{9D8B030D-6E8A-4147-A177-3AD203B41FA5}">
                      <a16:colId xmlns:a16="http://schemas.microsoft.com/office/drawing/2014/main" xmlns="" val="3471796750"/>
                    </a:ext>
                  </a:extLst>
                </a:gridCol>
              </a:tblGrid>
              <a:tr h="331378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>
                          <a:effectLst/>
                        </a:rPr>
                        <a:t>VENTANILLAS DEL CENTRO DE SERVICIOS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555029"/>
                  </a:ext>
                </a:extLst>
              </a:tr>
              <a:tr h="446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N°  VENTANILLA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ATENCION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GRUPO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620744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INFORMACIÓN Y RECIBO 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360272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INFORMACIÓN Y RECIBO 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751838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INFORMACIÓN Y RECIBO 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272885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INFORMACIÓN Y RECIBO 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797706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INFORMACIÓN Y ENTREGA DE RESPUESTAS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293148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TRAMITES CAPTURAS Y LIBERTADES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CAPTURAS Y LIBERTADES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954196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635238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CORRESPONDENCIA DE TUTELAS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TUTELAS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777074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AGENDAMIENTO AUDIENCIAS VIRTUALES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COMUNICACIONES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251864"/>
                  </a:ext>
                </a:extLst>
              </a:tr>
              <a:tr h="446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 dirty="0">
                          <a:effectLst/>
                        </a:rPr>
                        <a:t>REPARTO JUZGADOS DE CONOCIMIENTO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REPARTO CONOCIMIENTO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923890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AUDIENCIAS PRELIMINARES PROGRAMADAS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REPARTO GARANTÍAS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806630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AUDIENCIAS PRELIMINARES INMEDIATAS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REPARTO GARANTÍAS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800493"/>
                  </a:ext>
                </a:extLst>
              </a:tr>
              <a:tr h="2305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AUDIENCIAS PRELIMINARES INMEDIATAS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REPARTO GARANTÍAS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697976"/>
                  </a:ext>
                </a:extLst>
              </a:tr>
              <a:tr h="446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RECEPCIÓN Y ENTREGA DE DEPOSITOS JUDICIALES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DEPÓSITOS JUDICIALES 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393415"/>
                  </a:ext>
                </a:extLst>
              </a:tr>
              <a:tr h="446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SOLICITUD Y ENTREGA DE COPIAS DE AUDIENCIAS (CD'S)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ARCHIVO TECNOLÓGICO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55855"/>
                  </a:ext>
                </a:extLst>
              </a:tr>
              <a:tr h="4466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100"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>
                          <a:effectLst/>
                        </a:rPr>
                        <a:t>RECEPCIÓN A  JUZGADOS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100" dirty="0">
                          <a:effectLst/>
                        </a:rPr>
                        <a:t>RECEPCIÓN A  JUZGADOS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12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0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F9D8FB50-23B9-49C3-83CB-2C01ADB173A3}"/>
              </a:ext>
            </a:extLst>
          </p:cNvPr>
          <p:cNvSpPr>
            <a:spLocks noGrp="1"/>
          </p:cNvSpPr>
          <p:nvPr/>
        </p:nvSpPr>
        <p:spPr>
          <a:xfrm>
            <a:off x="311544" y="2119042"/>
            <a:ext cx="8229600" cy="341714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1F497D"/>
                </a:solidFill>
                <a:latin typeface="Arial Black"/>
                <a:cs typeface="Arial"/>
              </a:rPr>
              <a:t>SIGCMA </a:t>
            </a:r>
          </a:p>
          <a:p>
            <a:r>
              <a:rPr lang="es-ES" sz="4000" b="1" dirty="0">
                <a:solidFill>
                  <a:srgbClr val="1F497D"/>
                </a:solidFill>
                <a:latin typeface="Arial Black"/>
                <a:cs typeface="Arial"/>
              </a:rPr>
              <a:t>SPA BOGOTÁ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37D1FC-A1DD-4887-B96F-F44C4FFFCCB7}"/>
              </a:ext>
            </a:extLst>
          </p:cNvPr>
          <p:cNvSpPr txBox="1"/>
          <p:nvPr/>
        </p:nvSpPr>
        <p:spPr>
          <a:xfrm>
            <a:off x="3054744" y="38276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MAPA DE PROCESOS MICROSITIO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765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76D10E1-7971-4C91-B544-E0F49E3A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3" y="1812616"/>
            <a:ext cx="8229600" cy="48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1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2925BB2C-38BB-4365-B057-6599A201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389330"/>
            <a:ext cx="8196600" cy="52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4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75DED902-4EDE-45AD-B8ED-B517249CFDE1}"/>
              </a:ext>
            </a:extLst>
          </p:cNvPr>
          <p:cNvSpPr txBox="1">
            <a:spLocks/>
          </p:cNvSpPr>
          <p:nvPr/>
        </p:nvSpPr>
        <p:spPr>
          <a:xfrm>
            <a:off x="558113" y="1667385"/>
            <a:ext cx="8027774" cy="1050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MARCO </a:t>
            </a:r>
            <a:r>
              <a:rPr lang="es-ES" b="1" dirty="0">
                <a:solidFill>
                  <a:srgbClr val="1F497D"/>
                </a:solidFill>
                <a:latin typeface="Calibri"/>
                <a:ea typeface="+mn-lt"/>
                <a:cs typeface="Calibri"/>
              </a:rPr>
              <a:t>LEGAL Y NORMATIVO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SISTEMA PENAL ACUSATORIO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E5AC691F-885C-403E-83AD-347EB684E177}"/>
              </a:ext>
            </a:extLst>
          </p:cNvPr>
          <p:cNvSpPr>
            <a:spLocks noGrp="1"/>
          </p:cNvSpPr>
          <p:nvPr/>
        </p:nvSpPr>
        <p:spPr>
          <a:xfrm>
            <a:off x="1584583" y="3428999"/>
            <a:ext cx="6694714" cy="23668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s-ES" b="1" i="1" dirty="0">
                <a:solidFill>
                  <a:srgbClr val="002060"/>
                </a:solidFill>
                <a:ea typeface="+mn-lt"/>
                <a:cs typeface="Calibri"/>
              </a:rPr>
              <a:t>Constitución política de Colombia.</a:t>
            </a:r>
            <a:endParaRPr lang="es-ES" b="1" i="1" dirty="0">
              <a:solidFill>
                <a:srgbClr val="002060"/>
              </a:solidFill>
              <a:cs typeface="Calibri"/>
            </a:endParaRPr>
          </a:p>
          <a:p>
            <a:pPr marL="457200" indent="-457200"/>
            <a:r>
              <a:rPr lang="es-CO" b="1" i="1" dirty="0">
                <a:solidFill>
                  <a:srgbClr val="002060"/>
                </a:solidFill>
                <a:cs typeface="Calibri"/>
              </a:rPr>
              <a:t>LEY 599 DE 2000</a:t>
            </a:r>
          </a:p>
          <a:p>
            <a:pPr marL="457200" indent="-457200"/>
            <a:r>
              <a:rPr lang="es-ES" b="1" i="1" dirty="0">
                <a:solidFill>
                  <a:srgbClr val="002060"/>
                </a:solidFill>
                <a:cs typeface="Calibri"/>
              </a:rPr>
              <a:t>LEY 906 DE 2004</a:t>
            </a:r>
          </a:p>
          <a:p>
            <a:pPr marL="457200" indent="-457200"/>
            <a:r>
              <a:rPr lang="es-ES" b="1" i="1" dirty="0">
                <a:solidFill>
                  <a:srgbClr val="002060"/>
                </a:solidFill>
                <a:cs typeface="Calibri"/>
              </a:rPr>
              <a:t>Ley 1826 de 2017</a:t>
            </a:r>
          </a:p>
          <a:p>
            <a:pPr marL="457200" indent="-457200"/>
            <a:endParaRPr lang="es-ES" b="1" i="1" dirty="0">
              <a:solidFill>
                <a:srgbClr val="002060"/>
              </a:solidFill>
              <a:ea typeface="+mn-lt"/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s-ES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81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8D565A-9929-4A50-A44E-999670AC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8" y="1513211"/>
            <a:ext cx="8147206" cy="46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xmlns="" id="{13DE32CE-3BB5-409D-82A7-BFB2284C0CDC}"/>
              </a:ext>
            </a:extLst>
          </p:cNvPr>
          <p:cNvSpPr txBox="1">
            <a:spLocks/>
          </p:cNvSpPr>
          <p:nvPr/>
        </p:nvSpPr>
        <p:spPr>
          <a:xfrm>
            <a:off x="705551" y="2052258"/>
            <a:ext cx="8016619" cy="23677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DIVULGACIÓN 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DEL 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SISTEMA DEL SIGCMA-SPA BOGOTÁ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Micrositio en la página de la Rama Judicial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6444C2B-2720-4CE3-B594-21663F1EDF45}"/>
              </a:ext>
            </a:extLst>
          </p:cNvPr>
          <p:cNvSpPr txBox="1"/>
          <p:nvPr/>
        </p:nvSpPr>
        <p:spPr>
          <a:xfrm>
            <a:off x="3580228" y="47487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MICROSITIO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SIGCMA-SPA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220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xmlns="" id="{13DE32CE-3BB5-409D-82A7-BFB2284C0CDC}"/>
              </a:ext>
            </a:extLst>
          </p:cNvPr>
          <p:cNvSpPr txBox="1">
            <a:spLocks/>
          </p:cNvSpPr>
          <p:nvPr/>
        </p:nvSpPr>
        <p:spPr>
          <a:xfrm>
            <a:off x="720634" y="3276148"/>
            <a:ext cx="8016619" cy="57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IMÁGENES CENTRO DE SERVICIOS JUDICIALES</a:t>
            </a:r>
          </a:p>
        </p:txBody>
      </p:sp>
    </p:spTree>
    <p:extLst>
      <p:ext uri="{BB962C8B-B14F-4D97-AF65-F5344CB8AC3E}">
        <p14:creationId xmlns:p14="http://schemas.microsoft.com/office/powerpoint/2010/main" val="2544870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2" descr="Imagen que contiene edificio, exterior, firmar, calle&#10;&#10;Descripción generada automáticamente">
            <a:extLst>
              <a:ext uri="{FF2B5EF4-FFF2-40B4-BE49-F238E27FC236}">
                <a16:creationId xmlns:a16="http://schemas.microsoft.com/office/drawing/2014/main" xmlns="" id="{81704882-3742-4CAC-936A-89855B31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0" y="2932263"/>
            <a:ext cx="7731465" cy="3644384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E28CDB59-6CA1-4093-99FB-A671943A36A9}"/>
              </a:ext>
            </a:extLst>
          </p:cNvPr>
          <p:cNvSpPr txBox="1">
            <a:spLocks/>
          </p:cNvSpPr>
          <p:nvPr/>
        </p:nvSpPr>
        <p:spPr>
          <a:xfrm>
            <a:off x="480550" y="1660456"/>
            <a:ext cx="8034235" cy="6990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b="1" dirty="0">
                <a:solidFill>
                  <a:srgbClr val="1F497D"/>
                </a:solidFill>
                <a:ea typeface="+mn-lt"/>
                <a:cs typeface="Calibri"/>
              </a:rPr>
              <a:t>CENTRO DE SERVICIOS JUDICIALES </a:t>
            </a:r>
            <a:endParaRPr lang="es-ES" dirty="0">
              <a:solidFill>
                <a:srgbClr val="1F497D"/>
              </a:solidFill>
              <a:ea typeface="+mn-lt"/>
              <a:cs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s-ES" b="1" dirty="0">
                <a:solidFill>
                  <a:srgbClr val="1F497D"/>
                </a:solidFill>
                <a:ea typeface="+mn-lt"/>
                <a:cs typeface="Calibri"/>
              </a:rPr>
              <a:t>DEL SISTEMA PENAL ACUSATORIO DE BOGOTÁ</a:t>
            </a:r>
            <a:endParaRPr lang="es-ES" dirty="0">
              <a:solidFill>
                <a:srgbClr val="1F497D"/>
              </a:solidFill>
              <a:ea typeface="+mn-lt"/>
              <a:cs typeface="Calibri"/>
            </a:endParaRPr>
          </a:p>
          <a:p>
            <a:pPr marL="0" indent="0" algn="ctr">
              <a:buFont typeface="Arial" pitchFamily="34" charset="0"/>
              <a:buNone/>
            </a:pPr>
            <a:endParaRPr lang="es-ES" b="1" dirty="0">
              <a:solidFill>
                <a:srgbClr val="1F497D">
                  <a:lumMod val="75000"/>
                </a:srgbClr>
              </a:solidFill>
              <a:latin typeface="Arial Black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9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3" descr="Imagen que contiene interior, techo, tabla, cuarto&#10;&#10;Descripción generada automáticamente">
            <a:extLst>
              <a:ext uri="{FF2B5EF4-FFF2-40B4-BE49-F238E27FC236}">
                <a16:creationId xmlns:a16="http://schemas.microsoft.com/office/drawing/2014/main" xmlns="" id="{F29148DF-C129-49F0-A6AC-161E95F7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29" y="2215662"/>
            <a:ext cx="3250153" cy="3422012"/>
          </a:xfrm>
          <a:prstGeom prst="rect">
            <a:avLst/>
          </a:prstGeom>
        </p:spPr>
      </p:pic>
      <p:pic>
        <p:nvPicPr>
          <p:cNvPr id="4" name="Imagen 7" descr="Una sala de estar&#10;&#10;Descripción generada automáticamente">
            <a:extLst>
              <a:ext uri="{FF2B5EF4-FFF2-40B4-BE49-F238E27FC236}">
                <a16:creationId xmlns:a16="http://schemas.microsoft.com/office/drawing/2014/main" xmlns="" id="{342A38D6-225B-4C1C-AE64-C005AABA2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" y="2057400"/>
            <a:ext cx="3960993" cy="36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0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11" descr="Imagen que contiene interior, biblioteca, grande, largo&#10;&#10;Descripción generada automáticamente">
            <a:extLst>
              <a:ext uri="{FF2B5EF4-FFF2-40B4-BE49-F238E27FC236}">
                <a16:creationId xmlns:a16="http://schemas.microsoft.com/office/drawing/2014/main" xmlns="" id="{E494FBA7-8A21-44BF-A727-5F0A0DD6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9" y="1987062"/>
            <a:ext cx="4065664" cy="4291036"/>
          </a:xfrm>
          <a:prstGeom prst="rect">
            <a:avLst/>
          </a:prstGeom>
        </p:spPr>
      </p:pic>
      <p:pic>
        <p:nvPicPr>
          <p:cNvPr id="4" name="Imagen 3" descr="Imagen que contiene interior, edificio, cuarto, cocina&#10;&#10;Descripción generada automáticamente">
            <a:extLst>
              <a:ext uri="{FF2B5EF4-FFF2-40B4-BE49-F238E27FC236}">
                <a16:creationId xmlns:a16="http://schemas.microsoft.com/office/drawing/2014/main" xmlns="" id="{8676D24D-DBE9-4DC1-80C6-4DB2D66F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49" y="1980002"/>
            <a:ext cx="4320412" cy="43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C811F1-B75E-43E3-B81B-EC8ADCB374DE}"/>
              </a:ext>
            </a:extLst>
          </p:cNvPr>
          <p:cNvSpPr txBox="1">
            <a:spLocks/>
          </p:cNvSpPr>
          <p:nvPr/>
        </p:nvSpPr>
        <p:spPr>
          <a:xfrm>
            <a:off x="529716" y="2016625"/>
            <a:ext cx="8084568" cy="3336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JURISDICCION Y</a:t>
            </a: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     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COMPETENCIA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lvl="0" algn="ctr">
              <a:buNone/>
              <a:defRPr/>
            </a:pPr>
            <a:r>
              <a:rPr lang="es-ES" sz="6000" b="1" i="1" dirty="0">
                <a:solidFill>
                  <a:srgbClr val="4F81BD">
                    <a:lumMod val="75000"/>
                  </a:srgbClr>
                </a:solidFill>
                <a:cs typeface="Calibri"/>
              </a:rPr>
              <a:t>Jurisdicción Ordinaria</a:t>
            </a:r>
          </a:p>
          <a:p>
            <a:pPr lvl="0" algn="ctr">
              <a:buNone/>
              <a:defRPr/>
            </a:pPr>
            <a:r>
              <a:rPr lang="es-ES" sz="6000" b="1" i="1" dirty="0">
                <a:solidFill>
                  <a:srgbClr val="4F81BD">
                    <a:lumMod val="75000"/>
                  </a:srgbClr>
                </a:solidFill>
                <a:cs typeface="Calibri"/>
              </a:rPr>
              <a:t>Especialidad Penal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81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AD4D80-6680-48FA-BC44-0B240BC87CC8}"/>
              </a:ext>
            </a:extLst>
          </p:cNvPr>
          <p:cNvSpPr txBox="1">
            <a:spLocks/>
          </p:cNvSpPr>
          <p:nvPr/>
        </p:nvSpPr>
        <p:spPr>
          <a:xfrm>
            <a:off x="669955" y="1714520"/>
            <a:ext cx="7804090" cy="45635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OBJETO DE LA </a:t>
            </a:r>
            <a:r>
              <a:rPr lang="es-ES" sz="28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lt"/>
                <a:cs typeface="Calibri"/>
              </a:rPr>
              <a:t>ESPECIALIDAD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PENAL  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Corresponde a la Especialidad </a:t>
            </a:r>
            <a:r>
              <a:rPr lang="es-ES" sz="24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P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enal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la persecución y el juzgamiento de los delitos cometidos en el territorio nacional, y los cometidos en el extranjero en los casos que determinen los Tratados Internacionales suscritos y ratificados por Colombia y la legislación interna. 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EXCEPCIONES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Los delitos cometidos por miembros de la Fuerza Pública en servicio activo y en relación con el mismo servicio, y los asuntos de los cuales conozca la jurisdicción indígena.</a:t>
            </a:r>
          </a:p>
        </p:txBody>
      </p:sp>
    </p:spTree>
    <p:extLst>
      <p:ext uri="{BB962C8B-B14F-4D97-AF65-F5344CB8AC3E}">
        <p14:creationId xmlns:p14="http://schemas.microsoft.com/office/powerpoint/2010/main" val="23400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427183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9265C8-770C-4212-8076-49B5957DF26A}"/>
              </a:ext>
            </a:extLst>
          </p:cNvPr>
          <p:cNvSpPr txBox="1">
            <a:spLocks/>
          </p:cNvSpPr>
          <p:nvPr/>
        </p:nvSpPr>
        <p:spPr>
          <a:xfrm>
            <a:off x="501318" y="1178995"/>
            <a:ext cx="8141364" cy="58548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ÓRGANOS DE LA JURISDICCIÓN </a:t>
            </a:r>
            <a:r>
              <a:rPr lang="es-ES" sz="2400" b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ORDINARIA 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s-ES" sz="2400" b="1" dirty="0">
                <a:solidFill>
                  <a:srgbClr val="4F81BD">
                    <a:lumMod val="75000"/>
                  </a:srgbClr>
                </a:solidFill>
                <a:ea typeface="+mn-lt"/>
                <a:cs typeface="Calibri"/>
              </a:rPr>
              <a:t>ESPECIALIDAD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PENAL  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La administración de justicia en lo penal está conformada por los siguientes </a:t>
            </a:r>
            <a:r>
              <a:rPr lang="es-ES" sz="1800" b="1" dirty="0">
                <a:solidFill>
                  <a:sysClr val="windowText" lastClr="000000"/>
                </a:solidFill>
                <a:latin typeface="Calibri"/>
                <a:ea typeface="+mn-lt"/>
                <a:cs typeface="Calibri"/>
              </a:rPr>
              <a:t>órganos</a:t>
            </a:r>
            <a:r>
              <a:rPr lang="es-ES" sz="24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: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1. </a:t>
            </a: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La Sala de Casación Penal de la Corte Suprema de Justicia.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2. Los tribunales superiores de distrito judicial.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3. Los juzgados penales de circuito especializados.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4. Los juzgados penales de circuito.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5. Los juzgados penales municipales.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6. Los juzgados promiscuos cuando resuelven asuntos de carácter penal.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7. Los juzgados de ejecución de penas y medidas de seguridad.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8. Los jurados en las causas criminales, en los términos que determine la ley.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9. Las autoridades judiciales que excepcionalmente cumplen funciones de control de garantías.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10. El Congreso de la República y la Fiscalía General de la Nación ejercerán determinadas funciones judiciales.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52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pic>
        <p:nvPicPr>
          <p:cNvPr id="3" name="Imagen 10" descr="Una 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8954D6F5-94D9-43B9-9C3F-2D5A814A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8" y="1528736"/>
            <a:ext cx="8426547" cy="53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59293D-5082-4691-AEB4-2EA26283653F}"/>
              </a:ext>
            </a:extLst>
          </p:cNvPr>
          <p:cNvSpPr txBox="1">
            <a:spLocks/>
          </p:cNvSpPr>
          <p:nvPr/>
        </p:nvSpPr>
        <p:spPr>
          <a:xfrm>
            <a:off x="422031" y="1572811"/>
            <a:ext cx="8124092" cy="47052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INTERVINIENTES</a:t>
            </a:r>
          </a:p>
          <a:p>
            <a:pPr marL="0" indent="0" algn="ctr">
              <a:buFont typeface="Arial" pitchFamily="34" charset="0"/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SISTEMA PENAL ACUSATORIO 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Fiscal </a:t>
            </a: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Defensor 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Juez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Ministerio público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Victimas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Policía judicial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lvl="6"/>
            <a:r>
              <a:rPr lang="es-ES" sz="2800" i="1" dirty="0">
                <a:solidFill>
                  <a:srgbClr val="0070C0"/>
                </a:solidFill>
                <a:ea typeface="+mn-lt"/>
                <a:cs typeface="+mn-lt"/>
              </a:rPr>
              <a:t>Instituto de medicina legal</a:t>
            </a:r>
            <a:endParaRPr lang="en-US" sz="2800" i="1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 algn="ctr">
              <a:buFont typeface="Arial" pitchFamily="34" charset="0"/>
              <a:buNone/>
            </a:pP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5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A1599D6-5970-4DB1-AFA1-EB72C14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7" y="579902"/>
            <a:ext cx="3993226" cy="7742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3913F3-8B7A-4AAA-A66E-0B503EF0AAD8}"/>
              </a:ext>
            </a:extLst>
          </p:cNvPr>
          <p:cNvSpPr txBox="1">
            <a:spLocks/>
          </p:cNvSpPr>
          <p:nvPr/>
        </p:nvSpPr>
        <p:spPr>
          <a:xfrm>
            <a:off x="501318" y="2736685"/>
            <a:ext cx="8141364" cy="21724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6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Estructura 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6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Juzgados del SPA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056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397</Words>
  <Application>Microsoft Office PowerPoint</Application>
  <PresentationFormat>Presentación en pantalla (4:3)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Meiryo</vt:lpstr>
      <vt:lpstr>Arial</vt:lpstr>
      <vt:lpstr>Arial Black</vt:lpstr>
      <vt:lpstr>Calibri</vt:lpstr>
      <vt:lpstr>Calibri Light</vt:lpstr>
      <vt:lpstr>Filson Pro Book</vt:lpstr>
      <vt:lpstr>Vrinda</vt:lpstr>
      <vt:lpstr>1_Tema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Cpq01</dc:creator>
  <cp:lastModifiedBy>Jorge Gomez Cupaban</cp:lastModifiedBy>
  <cp:revision>250</cp:revision>
  <dcterms:created xsi:type="dcterms:W3CDTF">2012-11-20T17:02:50Z</dcterms:created>
  <dcterms:modified xsi:type="dcterms:W3CDTF">2021-10-14T14:03:02Z</dcterms:modified>
</cp:coreProperties>
</file>