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88" r:id="rId4"/>
    <p:sldId id="301" r:id="rId5"/>
    <p:sldId id="258" r:id="rId6"/>
    <p:sldId id="265" r:id="rId7"/>
    <p:sldId id="257" r:id="rId8"/>
    <p:sldId id="264" r:id="rId9"/>
    <p:sldId id="267" r:id="rId10"/>
    <p:sldId id="272" r:id="rId11"/>
    <p:sldId id="276" r:id="rId12"/>
    <p:sldId id="297" r:id="rId13"/>
    <p:sldId id="270" r:id="rId14"/>
    <p:sldId id="302" r:id="rId15"/>
    <p:sldId id="305" r:id="rId16"/>
    <p:sldId id="278" r:id="rId17"/>
    <p:sldId id="307" r:id="rId18"/>
    <p:sldId id="277" r:id="rId19"/>
    <p:sldId id="308" r:id="rId20"/>
    <p:sldId id="309" r:id="rId21"/>
    <p:sldId id="281" r:id="rId22"/>
    <p:sldId id="306" r:id="rId23"/>
    <p:sldId id="275" r:id="rId24"/>
    <p:sldId id="282" r:id="rId25"/>
    <p:sldId id="298" r:id="rId26"/>
    <p:sldId id="283" r:id="rId27"/>
    <p:sldId id="284" r:id="rId28"/>
    <p:sldId id="287" r:id="rId29"/>
    <p:sldId id="290" r:id="rId30"/>
    <p:sldId id="273" r:id="rId31"/>
  </p:sldIdLst>
  <p:sldSz cx="12192000" cy="6858000"/>
  <p:notesSz cx="6858000" cy="9144000"/>
  <p:custDataLst>
    <p:tags r:id="rId32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46B"/>
    <a:srgbClr val="35EB46"/>
    <a:srgbClr val="287244"/>
    <a:srgbClr val="2E824E"/>
    <a:srgbClr val="5BC56D"/>
    <a:srgbClr val="359546"/>
    <a:srgbClr val="204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97511-D0A5-49E6-AD70-7E9A218ABCBA}" v="1" dt="2023-08-11T20:44:21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Moises Castiblanco Urquijo" userId="S::jcastibu@deaj.ramajudicial.gov.co::a8051a6c-a05b-4e89-9b5a-071bc1887406" providerId="AD" clId="Web-{53697511-D0A5-49E6-AD70-7E9A218ABCBA}"/>
    <pc:docChg chg="sldOrd">
      <pc:chgData name="Jose Moises Castiblanco Urquijo" userId="S::jcastibu@deaj.ramajudicial.gov.co::a8051a6c-a05b-4e89-9b5a-071bc1887406" providerId="AD" clId="Web-{53697511-D0A5-49E6-AD70-7E9A218ABCBA}" dt="2023-08-11T20:44:21.153" v="0"/>
      <pc:docMkLst>
        <pc:docMk/>
      </pc:docMkLst>
      <pc:sldChg chg="ord">
        <pc:chgData name="Jose Moises Castiblanco Urquijo" userId="S::jcastibu@deaj.ramajudicial.gov.co::a8051a6c-a05b-4e89-9b5a-071bc1887406" providerId="AD" clId="Web-{53697511-D0A5-49E6-AD70-7E9A218ABCBA}" dt="2023-08-11T20:44:21.153" v="0"/>
        <pc:sldMkLst>
          <pc:docMk/>
          <pc:sldMk cId="3364425928" sldId="2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94182-7CE9-40DC-8CEF-70F68AFAAF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B6F97-F200-438D-AE6A-C6B392FBC38D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/>
            <a:t>Indicadores de eficacia</a:t>
          </a:r>
          <a:endParaRPr lang="en-US"/>
        </a:p>
      </dgm:t>
    </dgm:pt>
    <dgm:pt modelId="{99B81FB7-4F71-4A82-9BFC-074DC006702D}" type="parTrans" cxnId="{31F099A2-53A7-4EF4-85FB-E1A4DFDF1AFF}">
      <dgm:prSet/>
      <dgm:spPr/>
      <dgm:t>
        <a:bodyPr/>
        <a:lstStyle/>
        <a:p>
          <a:endParaRPr lang="en-US"/>
        </a:p>
      </dgm:t>
    </dgm:pt>
    <dgm:pt modelId="{0A8BD312-1088-46B3-8662-3699AED69C75}" type="sibTrans" cxnId="{31F099A2-53A7-4EF4-85FB-E1A4DFDF1AFF}">
      <dgm:prSet/>
      <dgm:spPr/>
      <dgm:t>
        <a:bodyPr/>
        <a:lstStyle/>
        <a:p>
          <a:endParaRPr lang="en-US"/>
        </a:p>
      </dgm:t>
    </dgm:pt>
    <dgm:pt modelId="{FD6B4C73-A61A-4F00-9F52-9FFBA6A6D7B8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/>
            <a:t>Satisfacción de los usuarios</a:t>
          </a:r>
          <a:endParaRPr lang="en-US"/>
        </a:p>
      </dgm:t>
    </dgm:pt>
    <dgm:pt modelId="{A06E7C35-CA70-4FD1-A418-CAFD569592C6}" type="parTrans" cxnId="{1711F985-D0A9-4F26-9FF9-9559BAFC9F76}">
      <dgm:prSet/>
      <dgm:spPr/>
      <dgm:t>
        <a:bodyPr/>
        <a:lstStyle/>
        <a:p>
          <a:endParaRPr lang="en-US"/>
        </a:p>
      </dgm:t>
    </dgm:pt>
    <dgm:pt modelId="{6112EC99-F48D-46EF-ADBB-72490618519B}" type="sibTrans" cxnId="{1711F985-D0A9-4F26-9FF9-9559BAFC9F76}">
      <dgm:prSet/>
      <dgm:spPr/>
      <dgm:t>
        <a:bodyPr/>
        <a:lstStyle/>
        <a:p>
          <a:endParaRPr lang="en-US"/>
        </a:p>
      </dgm:t>
    </dgm:pt>
    <dgm:pt modelId="{5DFDC4D9-8C87-44C4-9A3A-9174C692D404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 dirty="0"/>
            <a:t>Análisis y evaluación de los datos </a:t>
          </a:r>
          <a:endParaRPr lang="en-US" dirty="0"/>
        </a:p>
      </dgm:t>
    </dgm:pt>
    <dgm:pt modelId="{9EB6A226-15ED-4D4E-BC93-C08F4E544005}" type="parTrans" cxnId="{58DEB01B-5D5F-4031-9F0E-C2DFB492736E}">
      <dgm:prSet/>
      <dgm:spPr/>
      <dgm:t>
        <a:bodyPr/>
        <a:lstStyle/>
        <a:p>
          <a:endParaRPr lang="en-US"/>
        </a:p>
      </dgm:t>
    </dgm:pt>
    <dgm:pt modelId="{59DB1AF7-4F61-4CB5-A597-0DB6157A2CE2}" type="sibTrans" cxnId="{58DEB01B-5D5F-4031-9F0E-C2DFB492736E}">
      <dgm:prSet/>
      <dgm:spPr/>
      <dgm:t>
        <a:bodyPr/>
        <a:lstStyle/>
        <a:p>
          <a:endParaRPr lang="en-US"/>
        </a:p>
      </dgm:t>
    </dgm:pt>
    <dgm:pt modelId="{130AACA5-5FA5-4209-9166-0A2DD953A0AF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/>
            <a:t>Auditorías internas </a:t>
          </a:r>
          <a:endParaRPr lang="en-US"/>
        </a:p>
      </dgm:t>
    </dgm:pt>
    <dgm:pt modelId="{1FA5D51D-E89A-4302-820C-211378EA2826}" type="parTrans" cxnId="{74DC21E1-F3DA-4A48-8F74-8445DCC387DF}">
      <dgm:prSet/>
      <dgm:spPr/>
      <dgm:t>
        <a:bodyPr/>
        <a:lstStyle/>
        <a:p>
          <a:endParaRPr lang="en-US"/>
        </a:p>
      </dgm:t>
    </dgm:pt>
    <dgm:pt modelId="{E97409ED-F4A1-4E57-B9B1-633ACF1C2593}" type="sibTrans" cxnId="{74DC21E1-F3DA-4A48-8F74-8445DCC387DF}">
      <dgm:prSet/>
      <dgm:spPr/>
      <dgm:t>
        <a:bodyPr/>
        <a:lstStyle/>
        <a:p>
          <a:endParaRPr lang="en-US"/>
        </a:p>
      </dgm:t>
    </dgm:pt>
    <dgm:pt modelId="{93FD3710-4EC5-41CD-BE4D-521CA6883A07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/>
            <a:t>Revisión por la dirección</a:t>
          </a:r>
          <a:endParaRPr lang="en-US"/>
        </a:p>
      </dgm:t>
    </dgm:pt>
    <dgm:pt modelId="{DFD087E2-D90B-4C4A-B9E7-65DBFCD83233}" type="parTrans" cxnId="{2B6017C7-CD7F-40A4-A0DB-C084CA725D8F}">
      <dgm:prSet/>
      <dgm:spPr/>
      <dgm:t>
        <a:bodyPr/>
        <a:lstStyle/>
        <a:p>
          <a:endParaRPr lang="en-US"/>
        </a:p>
      </dgm:t>
    </dgm:pt>
    <dgm:pt modelId="{260F1472-892E-4F83-AAC3-A330666BD1CA}" type="sibTrans" cxnId="{2B6017C7-CD7F-40A4-A0DB-C084CA725D8F}">
      <dgm:prSet/>
      <dgm:spPr/>
      <dgm:t>
        <a:bodyPr/>
        <a:lstStyle/>
        <a:p>
          <a:endParaRPr lang="en-US"/>
        </a:p>
      </dgm:t>
    </dgm:pt>
    <dgm:pt modelId="{38623787-9D95-4786-B7CE-2439BBABF917}" type="pres">
      <dgm:prSet presAssocID="{C3C94182-7CE9-40DC-8CEF-70F68AFAAFEF}" presName="root" presStyleCnt="0">
        <dgm:presLayoutVars>
          <dgm:dir/>
          <dgm:resizeHandles val="exact"/>
        </dgm:presLayoutVars>
      </dgm:prSet>
      <dgm:spPr/>
    </dgm:pt>
    <dgm:pt modelId="{7061A2CF-A7E7-47BB-BE80-D822671AA557}" type="pres">
      <dgm:prSet presAssocID="{52EB6F97-F200-438D-AE6A-C6B392FBC38D}" presName="compNode" presStyleCnt="0"/>
      <dgm:spPr/>
    </dgm:pt>
    <dgm:pt modelId="{52ED2891-1168-4C16-8B83-99D6F6C349FB}" type="pres">
      <dgm:prSet presAssocID="{52EB6F97-F200-438D-AE6A-C6B392FBC38D}" presName="bgRect" presStyleLbl="bgShp" presStyleIdx="0" presStyleCnt="5"/>
      <dgm:spPr/>
    </dgm:pt>
    <dgm:pt modelId="{6D62A2A8-04D4-488F-AE64-4E889A1FBAF6}" type="pres">
      <dgm:prSet presAssocID="{52EB6F97-F200-438D-AE6A-C6B392FBC38D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dicador"/>
        </a:ext>
      </dgm:extLst>
    </dgm:pt>
    <dgm:pt modelId="{3BFF30B1-E428-4623-857C-68A39246E85E}" type="pres">
      <dgm:prSet presAssocID="{52EB6F97-F200-438D-AE6A-C6B392FBC38D}" presName="spaceRect" presStyleCnt="0"/>
      <dgm:spPr/>
    </dgm:pt>
    <dgm:pt modelId="{4FC3723B-DB4C-48ED-8919-A003382BB3B2}" type="pres">
      <dgm:prSet presAssocID="{52EB6F97-F200-438D-AE6A-C6B392FBC38D}" presName="parTx" presStyleLbl="revTx" presStyleIdx="0" presStyleCnt="5">
        <dgm:presLayoutVars>
          <dgm:chMax val="0"/>
          <dgm:chPref val="0"/>
        </dgm:presLayoutVars>
      </dgm:prSet>
      <dgm:spPr/>
    </dgm:pt>
    <dgm:pt modelId="{2D2E5AD9-0878-4886-9852-E9C3E8C8DC05}" type="pres">
      <dgm:prSet presAssocID="{0A8BD312-1088-46B3-8662-3699AED69C75}" presName="sibTrans" presStyleCnt="0"/>
      <dgm:spPr/>
    </dgm:pt>
    <dgm:pt modelId="{22CBFBFA-DF71-45E9-99A1-EF1561886759}" type="pres">
      <dgm:prSet presAssocID="{FD6B4C73-A61A-4F00-9F52-9FFBA6A6D7B8}" presName="compNode" presStyleCnt="0"/>
      <dgm:spPr/>
    </dgm:pt>
    <dgm:pt modelId="{14DF5C3C-C0D5-4069-9BFB-66F06B42A808}" type="pres">
      <dgm:prSet presAssocID="{FD6B4C73-A61A-4F00-9F52-9FFBA6A6D7B8}" presName="bgRect" presStyleLbl="bgShp" presStyleIdx="1" presStyleCnt="5"/>
      <dgm:spPr/>
    </dgm:pt>
    <dgm:pt modelId="{0FEC59C8-CF57-437F-A5F5-051C815AD331}" type="pres">
      <dgm:prSet presAssocID="{FD6B4C73-A61A-4F00-9F52-9FFBA6A6D7B8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B11B69A6-F706-418D-A9E9-4DA826E6E6FD}" type="pres">
      <dgm:prSet presAssocID="{FD6B4C73-A61A-4F00-9F52-9FFBA6A6D7B8}" presName="spaceRect" presStyleCnt="0"/>
      <dgm:spPr/>
    </dgm:pt>
    <dgm:pt modelId="{44DC78DF-CB94-47C0-973D-813839A60547}" type="pres">
      <dgm:prSet presAssocID="{FD6B4C73-A61A-4F00-9F52-9FFBA6A6D7B8}" presName="parTx" presStyleLbl="revTx" presStyleIdx="1" presStyleCnt="5">
        <dgm:presLayoutVars>
          <dgm:chMax val="0"/>
          <dgm:chPref val="0"/>
        </dgm:presLayoutVars>
      </dgm:prSet>
      <dgm:spPr/>
    </dgm:pt>
    <dgm:pt modelId="{A386BA6F-2FD9-4AD5-A68F-7EEE417E1FCD}" type="pres">
      <dgm:prSet presAssocID="{6112EC99-F48D-46EF-ADBB-72490618519B}" presName="sibTrans" presStyleCnt="0"/>
      <dgm:spPr/>
    </dgm:pt>
    <dgm:pt modelId="{BAB11650-EBD9-43E3-B3FD-5E5C2AEDD78A}" type="pres">
      <dgm:prSet presAssocID="{5DFDC4D9-8C87-44C4-9A3A-9174C692D404}" presName="compNode" presStyleCnt="0"/>
      <dgm:spPr/>
    </dgm:pt>
    <dgm:pt modelId="{A45BBB01-7DAB-4545-861A-00A6CBAECE1A}" type="pres">
      <dgm:prSet presAssocID="{5DFDC4D9-8C87-44C4-9A3A-9174C692D404}" presName="bgRect" presStyleLbl="bgShp" presStyleIdx="2" presStyleCnt="5"/>
      <dgm:spPr/>
    </dgm:pt>
    <dgm:pt modelId="{05B511CE-A3A8-4C99-82C4-F44815303BE5}" type="pres">
      <dgm:prSet presAssocID="{5DFDC4D9-8C87-44C4-9A3A-9174C692D404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C25D936-5526-40FA-AD55-0C74CF2EEA38}" type="pres">
      <dgm:prSet presAssocID="{5DFDC4D9-8C87-44C4-9A3A-9174C692D404}" presName="spaceRect" presStyleCnt="0"/>
      <dgm:spPr/>
    </dgm:pt>
    <dgm:pt modelId="{5C6AD215-4D22-481A-BEB2-43D819ECFA4C}" type="pres">
      <dgm:prSet presAssocID="{5DFDC4D9-8C87-44C4-9A3A-9174C692D404}" presName="parTx" presStyleLbl="revTx" presStyleIdx="2" presStyleCnt="5">
        <dgm:presLayoutVars>
          <dgm:chMax val="0"/>
          <dgm:chPref val="0"/>
        </dgm:presLayoutVars>
      </dgm:prSet>
      <dgm:spPr/>
    </dgm:pt>
    <dgm:pt modelId="{0077F374-89B1-4420-BD3A-D4A14ED63271}" type="pres">
      <dgm:prSet presAssocID="{59DB1AF7-4F61-4CB5-A597-0DB6157A2CE2}" presName="sibTrans" presStyleCnt="0"/>
      <dgm:spPr/>
    </dgm:pt>
    <dgm:pt modelId="{CC1FE14A-53E4-4CBA-BFAF-E603EE01BAB8}" type="pres">
      <dgm:prSet presAssocID="{130AACA5-5FA5-4209-9166-0A2DD953A0AF}" presName="compNode" presStyleCnt="0"/>
      <dgm:spPr/>
    </dgm:pt>
    <dgm:pt modelId="{F5EEF1CD-F29A-4DAD-B560-B715CF00B66A}" type="pres">
      <dgm:prSet presAssocID="{130AACA5-5FA5-4209-9166-0A2DD953A0AF}" presName="bgRect" presStyleLbl="bgShp" presStyleIdx="3" presStyleCnt="5"/>
      <dgm:spPr/>
    </dgm:pt>
    <dgm:pt modelId="{C07BF216-CD50-4327-8FDD-52966C90E613}" type="pres">
      <dgm:prSet presAssocID="{130AACA5-5FA5-4209-9166-0A2DD953A0AF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4406877-43E3-4995-80F3-40F7E994357F}" type="pres">
      <dgm:prSet presAssocID="{130AACA5-5FA5-4209-9166-0A2DD953A0AF}" presName="spaceRect" presStyleCnt="0"/>
      <dgm:spPr/>
    </dgm:pt>
    <dgm:pt modelId="{A438AF42-F0DB-4306-91F7-EF0C71DCEEBE}" type="pres">
      <dgm:prSet presAssocID="{130AACA5-5FA5-4209-9166-0A2DD953A0AF}" presName="parTx" presStyleLbl="revTx" presStyleIdx="3" presStyleCnt="5">
        <dgm:presLayoutVars>
          <dgm:chMax val="0"/>
          <dgm:chPref val="0"/>
        </dgm:presLayoutVars>
      </dgm:prSet>
      <dgm:spPr/>
    </dgm:pt>
    <dgm:pt modelId="{FC507F3E-B5E3-4C68-A3A5-E912D855CC3B}" type="pres">
      <dgm:prSet presAssocID="{E97409ED-F4A1-4E57-B9B1-633ACF1C2593}" presName="sibTrans" presStyleCnt="0"/>
      <dgm:spPr/>
    </dgm:pt>
    <dgm:pt modelId="{B125FE9B-347A-4CE0-A866-DCB7EAB8CF2B}" type="pres">
      <dgm:prSet presAssocID="{93FD3710-4EC5-41CD-BE4D-521CA6883A07}" presName="compNode" presStyleCnt="0"/>
      <dgm:spPr/>
    </dgm:pt>
    <dgm:pt modelId="{A47DCC13-51F0-4B8F-8004-DD2322BD7FAC}" type="pres">
      <dgm:prSet presAssocID="{93FD3710-4EC5-41CD-BE4D-521CA6883A07}" presName="bgRect" presStyleLbl="bgShp" presStyleIdx="4" presStyleCnt="5"/>
      <dgm:spPr/>
    </dgm:pt>
    <dgm:pt modelId="{BEA97167-0898-4C14-8C37-A5779AF66F8F}" type="pres">
      <dgm:prSet presAssocID="{93FD3710-4EC5-41CD-BE4D-521CA6883A07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E64EC6B8-C5C4-4AA8-AEC9-DE614475E20E}" type="pres">
      <dgm:prSet presAssocID="{93FD3710-4EC5-41CD-BE4D-521CA6883A07}" presName="spaceRect" presStyleCnt="0"/>
      <dgm:spPr/>
    </dgm:pt>
    <dgm:pt modelId="{D297A916-295F-492A-A8DA-FE15E88D8BB8}" type="pres">
      <dgm:prSet presAssocID="{93FD3710-4EC5-41CD-BE4D-521CA6883A0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8DEB01B-5D5F-4031-9F0E-C2DFB492736E}" srcId="{C3C94182-7CE9-40DC-8CEF-70F68AFAAFEF}" destId="{5DFDC4D9-8C87-44C4-9A3A-9174C692D404}" srcOrd="2" destOrd="0" parTransId="{9EB6A226-15ED-4D4E-BC93-C08F4E544005}" sibTransId="{59DB1AF7-4F61-4CB5-A597-0DB6157A2CE2}"/>
    <dgm:cxn modelId="{3700B421-B764-4910-969A-391B4C5E3758}" type="presOf" srcId="{FD6B4C73-A61A-4F00-9F52-9FFBA6A6D7B8}" destId="{44DC78DF-CB94-47C0-973D-813839A60547}" srcOrd="0" destOrd="0" presId="urn:microsoft.com/office/officeart/2018/2/layout/IconVerticalSolidList"/>
    <dgm:cxn modelId="{F282C180-98C0-4243-A0D9-532CE77C7FA9}" type="presOf" srcId="{52EB6F97-F200-438D-AE6A-C6B392FBC38D}" destId="{4FC3723B-DB4C-48ED-8919-A003382BB3B2}" srcOrd="0" destOrd="0" presId="urn:microsoft.com/office/officeart/2018/2/layout/IconVerticalSolidList"/>
    <dgm:cxn modelId="{BAC68D83-65C2-44F9-B757-0E72D378A8AA}" type="presOf" srcId="{5DFDC4D9-8C87-44C4-9A3A-9174C692D404}" destId="{5C6AD215-4D22-481A-BEB2-43D819ECFA4C}" srcOrd="0" destOrd="0" presId="urn:microsoft.com/office/officeart/2018/2/layout/IconVerticalSolidList"/>
    <dgm:cxn modelId="{1711F985-D0A9-4F26-9FF9-9559BAFC9F76}" srcId="{C3C94182-7CE9-40DC-8CEF-70F68AFAAFEF}" destId="{FD6B4C73-A61A-4F00-9F52-9FFBA6A6D7B8}" srcOrd="1" destOrd="0" parTransId="{A06E7C35-CA70-4FD1-A418-CAFD569592C6}" sibTransId="{6112EC99-F48D-46EF-ADBB-72490618519B}"/>
    <dgm:cxn modelId="{31F099A2-53A7-4EF4-85FB-E1A4DFDF1AFF}" srcId="{C3C94182-7CE9-40DC-8CEF-70F68AFAAFEF}" destId="{52EB6F97-F200-438D-AE6A-C6B392FBC38D}" srcOrd="0" destOrd="0" parTransId="{99B81FB7-4F71-4A82-9BFC-074DC006702D}" sibTransId="{0A8BD312-1088-46B3-8662-3699AED69C75}"/>
    <dgm:cxn modelId="{2B6017C7-CD7F-40A4-A0DB-C084CA725D8F}" srcId="{C3C94182-7CE9-40DC-8CEF-70F68AFAAFEF}" destId="{93FD3710-4EC5-41CD-BE4D-521CA6883A07}" srcOrd="4" destOrd="0" parTransId="{DFD087E2-D90B-4C4A-B9E7-65DBFCD83233}" sibTransId="{260F1472-892E-4F83-AAC3-A330666BD1CA}"/>
    <dgm:cxn modelId="{4D4418D6-9D57-439C-95AB-E73CB5F9DDAF}" type="presOf" srcId="{93FD3710-4EC5-41CD-BE4D-521CA6883A07}" destId="{D297A916-295F-492A-A8DA-FE15E88D8BB8}" srcOrd="0" destOrd="0" presId="urn:microsoft.com/office/officeart/2018/2/layout/IconVerticalSolidList"/>
    <dgm:cxn modelId="{74DC21E1-F3DA-4A48-8F74-8445DCC387DF}" srcId="{C3C94182-7CE9-40DC-8CEF-70F68AFAAFEF}" destId="{130AACA5-5FA5-4209-9166-0A2DD953A0AF}" srcOrd="3" destOrd="0" parTransId="{1FA5D51D-E89A-4302-820C-211378EA2826}" sibTransId="{E97409ED-F4A1-4E57-B9B1-633ACF1C2593}"/>
    <dgm:cxn modelId="{906B80F4-2BA9-4D39-BA26-C58DBD040C3D}" type="presOf" srcId="{130AACA5-5FA5-4209-9166-0A2DD953A0AF}" destId="{A438AF42-F0DB-4306-91F7-EF0C71DCEEBE}" srcOrd="0" destOrd="0" presId="urn:microsoft.com/office/officeart/2018/2/layout/IconVerticalSolidList"/>
    <dgm:cxn modelId="{E89997F5-3544-4D1C-A967-2EA9F1359DB6}" type="presOf" srcId="{C3C94182-7CE9-40DC-8CEF-70F68AFAAFEF}" destId="{38623787-9D95-4786-B7CE-2439BBABF917}" srcOrd="0" destOrd="0" presId="urn:microsoft.com/office/officeart/2018/2/layout/IconVerticalSolidList"/>
    <dgm:cxn modelId="{D3F32D17-2D5D-48CF-AFC6-113FBBA9C734}" type="presParOf" srcId="{38623787-9D95-4786-B7CE-2439BBABF917}" destId="{7061A2CF-A7E7-47BB-BE80-D822671AA557}" srcOrd="0" destOrd="0" presId="urn:microsoft.com/office/officeart/2018/2/layout/IconVerticalSolidList"/>
    <dgm:cxn modelId="{71C66749-01E2-4D46-9FC8-E765BB823866}" type="presParOf" srcId="{7061A2CF-A7E7-47BB-BE80-D822671AA557}" destId="{52ED2891-1168-4C16-8B83-99D6F6C349FB}" srcOrd="0" destOrd="0" presId="urn:microsoft.com/office/officeart/2018/2/layout/IconVerticalSolidList"/>
    <dgm:cxn modelId="{477E4AC2-EE78-4A2F-A243-ECDCA3A6E103}" type="presParOf" srcId="{7061A2CF-A7E7-47BB-BE80-D822671AA557}" destId="{6D62A2A8-04D4-488F-AE64-4E889A1FBAF6}" srcOrd="1" destOrd="0" presId="urn:microsoft.com/office/officeart/2018/2/layout/IconVerticalSolidList"/>
    <dgm:cxn modelId="{0A940336-5FF1-4167-B49A-BAFA7199164E}" type="presParOf" srcId="{7061A2CF-A7E7-47BB-BE80-D822671AA557}" destId="{3BFF30B1-E428-4623-857C-68A39246E85E}" srcOrd="2" destOrd="0" presId="urn:microsoft.com/office/officeart/2018/2/layout/IconVerticalSolidList"/>
    <dgm:cxn modelId="{BCE1850A-17C5-4E74-AB5E-C4CB83693B3A}" type="presParOf" srcId="{7061A2CF-A7E7-47BB-BE80-D822671AA557}" destId="{4FC3723B-DB4C-48ED-8919-A003382BB3B2}" srcOrd="3" destOrd="0" presId="urn:microsoft.com/office/officeart/2018/2/layout/IconVerticalSolidList"/>
    <dgm:cxn modelId="{BD2279AD-E018-497D-9C5E-6B5E296F5A74}" type="presParOf" srcId="{38623787-9D95-4786-B7CE-2439BBABF917}" destId="{2D2E5AD9-0878-4886-9852-E9C3E8C8DC05}" srcOrd="1" destOrd="0" presId="urn:microsoft.com/office/officeart/2018/2/layout/IconVerticalSolidList"/>
    <dgm:cxn modelId="{A33B6981-8622-417B-BFFA-37D9C1AEC48C}" type="presParOf" srcId="{38623787-9D95-4786-B7CE-2439BBABF917}" destId="{22CBFBFA-DF71-45E9-99A1-EF1561886759}" srcOrd="2" destOrd="0" presId="urn:microsoft.com/office/officeart/2018/2/layout/IconVerticalSolidList"/>
    <dgm:cxn modelId="{6B655CD6-2773-4916-A7EA-CC266E9D4F86}" type="presParOf" srcId="{22CBFBFA-DF71-45E9-99A1-EF1561886759}" destId="{14DF5C3C-C0D5-4069-9BFB-66F06B42A808}" srcOrd="0" destOrd="0" presId="urn:microsoft.com/office/officeart/2018/2/layout/IconVerticalSolidList"/>
    <dgm:cxn modelId="{8D6B49FE-2B0C-43A4-A09F-4EAD80A06566}" type="presParOf" srcId="{22CBFBFA-DF71-45E9-99A1-EF1561886759}" destId="{0FEC59C8-CF57-437F-A5F5-051C815AD331}" srcOrd="1" destOrd="0" presId="urn:microsoft.com/office/officeart/2018/2/layout/IconVerticalSolidList"/>
    <dgm:cxn modelId="{386B2726-D66B-4962-BC17-D26AE25C3A23}" type="presParOf" srcId="{22CBFBFA-DF71-45E9-99A1-EF1561886759}" destId="{B11B69A6-F706-418D-A9E9-4DA826E6E6FD}" srcOrd="2" destOrd="0" presId="urn:microsoft.com/office/officeart/2018/2/layout/IconVerticalSolidList"/>
    <dgm:cxn modelId="{8AF55A49-FEDB-487A-8FC4-A7021687D06D}" type="presParOf" srcId="{22CBFBFA-DF71-45E9-99A1-EF1561886759}" destId="{44DC78DF-CB94-47C0-973D-813839A60547}" srcOrd="3" destOrd="0" presId="urn:microsoft.com/office/officeart/2018/2/layout/IconVerticalSolidList"/>
    <dgm:cxn modelId="{D0F609E0-612B-4FDB-933F-0D34E1CF4096}" type="presParOf" srcId="{38623787-9D95-4786-B7CE-2439BBABF917}" destId="{A386BA6F-2FD9-4AD5-A68F-7EEE417E1FCD}" srcOrd="3" destOrd="0" presId="urn:microsoft.com/office/officeart/2018/2/layout/IconVerticalSolidList"/>
    <dgm:cxn modelId="{F1A00AB4-9C8B-4036-9904-FA5740344A7B}" type="presParOf" srcId="{38623787-9D95-4786-B7CE-2439BBABF917}" destId="{BAB11650-EBD9-43E3-B3FD-5E5C2AEDD78A}" srcOrd="4" destOrd="0" presId="urn:microsoft.com/office/officeart/2018/2/layout/IconVerticalSolidList"/>
    <dgm:cxn modelId="{9DC3E255-6E99-4A0A-825E-20839DE4CD98}" type="presParOf" srcId="{BAB11650-EBD9-43E3-B3FD-5E5C2AEDD78A}" destId="{A45BBB01-7DAB-4545-861A-00A6CBAECE1A}" srcOrd="0" destOrd="0" presId="urn:microsoft.com/office/officeart/2018/2/layout/IconVerticalSolidList"/>
    <dgm:cxn modelId="{1E519F10-689E-4DD7-91DC-25420F3C64D6}" type="presParOf" srcId="{BAB11650-EBD9-43E3-B3FD-5E5C2AEDD78A}" destId="{05B511CE-A3A8-4C99-82C4-F44815303BE5}" srcOrd="1" destOrd="0" presId="urn:microsoft.com/office/officeart/2018/2/layout/IconVerticalSolidList"/>
    <dgm:cxn modelId="{B857EE8E-027B-47FE-A1E7-0F2F8866DB68}" type="presParOf" srcId="{BAB11650-EBD9-43E3-B3FD-5E5C2AEDD78A}" destId="{6C25D936-5526-40FA-AD55-0C74CF2EEA38}" srcOrd="2" destOrd="0" presId="urn:microsoft.com/office/officeart/2018/2/layout/IconVerticalSolidList"/>
    <dgm:cxn modelId="{C8830BBA-E74F-4B13-BB5E-A84715DBC31D}" type="presParOf" srcId="{BAB11650-EBD9-43E3-B3FD-5E5C2AEDD78A}" destId="{5C6AD215-4D22-481A-BEB2-43D819ECFA4C}" srcOrd="3" destOrd="0" presId="urn:microsoft.com/office/officeart/2018/2/layout/IconVerticalSolidList"/>
    <dgm:cxn modelId="{7A9F553F-4707-495F-8AB7-55BE7CA04CC6}" type="presParOf" srcId="{38623787-9D95-4786-B7CE-2439BBABF917}" destId="{0077F374-89B1-4420-BD3A-D4A14ED63271}" srcOrd="5" destOrd="0" presId="urn:microsoft.com/office/officeart/2018/2/layout/IconVerticalSolidList"/>
    <dgm:cxn modelId="{93D05B4A-A8AD-47D1-926D-3F3929649973}" type="presParOf" srcId="{38623787-9D95-4786-B7CE-2439BBABF917}" destId="{CC1FE14A-53E4-4CBA-BFAF-E603EE01BAB8}" srcOrd="6" destOrd="0" presId="urn:microsoft.com/office/officeart/2018/2/layout/IconVerticalSolidList"/>
    <dgm:cxn modelId="{B7DF7449-7D24-46E1-AA21-6A3CD1466E45}" type="presParOf" srcId="{CC1FE14A-53E4-4CBA-BFAF-E603EE01BAB8}" destId="{F5EEF1CD-F29A-4DAD-B560-B715CF00B66A}" srcOrd="0" destOrd="0" presId="urn:microsoft.com/office/officeart/2018/2/layout/IconVerticalSolidList"/>
    <dgm:cxn modelId="{D9AC6A43-8A86-4519-8378-D2BB3F6DDB39}" type="presParOf" srcId="{CC1FE14A-53E4-4CBA-BFAF-E603EE01BAB8}" destId="{C07BF216-CD50-4327-8FDD-52966C90E613}" srcOrd="1" destOrd="0" presId="urn:microsoft.com/office/officeart/2018/2/layout/IconVerticalSolidList"/>
    <dgm:cxn modelId="{1E554BB0-BB1E-40CE-8EB9-119DE374619A}" type="presParOf" srcId="{CC1FE14A-53E4-4CBA-BFAF-E603EE01BAB8}" destId="{44406877-43E3-4995-80F3-40F7E994357F}" srcOrd="2" destOrd="0" presId="urn:microsoft.com/office/officeart/2018/2/layout/IconVerticalSolidList"/>
    <dgm:cxn modelId="{1387CB9C-DE86-47C8-B1DB-9A7110AB07EA}" type="presParOf" srcId="{CC1FE14A-53E4-4CBA-BFAF-E603EE01BAB8}" destId="{A438AF42-F0DB-4306-91F7-EF0C71DCEEBE}" srcOrd="3" destOrd="0" presId="urn:microsoft.com/office/officeart/2018/2/layout/IconVerticalSolidList"/>
    <dgm:cxn modelId="{FE1BF78C-0CBA-4A7A-9449-5DE955270343}" type="presParOf" srcId="{38623787-9D95-4786-B7CE-2439BBABF917}" destId="{FC507F3E-B5E3-4C68-A3A5-E912D855CC3B}" srcOrd="7" destOrd="0" presId="urn:microsoft.com/office/officeart/2018/2/layout/IconVerticalSolidList"/>
    <dgm:cxn modelId="{84C6EF6F-E7ED-41DA-8D3C-C84126663E2F}" type="presParOf" srcId="{38623787-9D95-4786-B7CE-2439BBABF917}" destId="{B125FE9B-347A-4CE0-A866-DCB7EAB8CF2B}" srcOrd="8" destOrd="0" presId="urn:microsoft.com/office/officeart/2018/2/layout/IconVerticalSolidList"/>
    <dgm:cxn modelId="{45C76984-0F00-47A5-BD06-BF60DEA7E507}" type="presParOf" srcId="{B125FE9B-347A-4CE0-A866-DCB7EAB8CF2B}" destId="{A47DCC13-51F0-4B8F-8004-DD2322BD7FAC}" srcOrd="0" destOrd="0" presId="urn:microsoft.com/office/officeart/2018/2/layout/IconVerticalSolidList"/>
    <dgm:cxn modelId="{99D7490F-7B97-4CBA-B289-216D7B70CE36}" type="presParOf" srcId="{B125FE9B-347A-4CE0-A866-DCB7EAB8CF2B}" destId="{BEA97167-0898-4C14-8C37-A5779AF66F8F}" srcOrd="1" destOrd="0" presId="urn:microsoft.com/office/officeart/2018/2/layout/IconVerticalSolidList"/>
    <dgm:cxn modelId="{5A514797-CC79-49D5-B4CB-B3F6266E81A0}" type="presParOf" srcId="{B125FE9B-347A-4CE0-A866-DCB7EAB8CF2B}" destId="{E64EC6B8-C5C4-4AA8-AEC9-DE614475E20E}" srcOrd="2" destOrd="0" presId="urn:microsoft.com/office/officeart/2018/2/layout/IconVerticalSolidList"/>
    <dgm:cxn modelId="{CC476B20-5F3B-4A49-967A-61225004624F}" type="presParOf" srcId="{B125FE9B-347A-4CE0-A866-DCB7EAB8CF2B}" destId="{D297A916-295F-492A-A8DA-FE15E88D8B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D2891-1168-4C16-8B83-99D6F6C349FB}">
      <dsp:nvSpPr>
        <dsp:cNvPr id="0" name=""/>
        <dsp:cNvSpPr/>
      </dsp:nvSpPr>
      <dsp:spPr>
        <a:xfrm>
          <a:off x="0" y="3337"/>
          <a:ext cx="5704765" cy="710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2A2A8-04D4-488F-AE64-4E889A1FBAF6}">
      <dsp:nvSpPr>
        <dsp:cNvPr id="0" name=""/>
        <dsp:cNvSpPr/>
      </dsp:nvSpPr>
      <dsp:spPr>
        <a:xfrm>
          <a:off x="215050" y="163292"/>
          <a:ext cx="391001" cy="39100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3723B-DB4C-48ED-8919-A003382BB3B2}">
      <dsp:nvSpPr>
        <dsp:cNvPr id="0" name=""/>
        <dsp:cNvSpPr/>
      </dsp:nvSpPr>
      <dsp:spPr>
        <a:xfrm>
          <a:off x="821102" y="3337"/>
          <a:ext cx="4883662" cy="71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8" tIns="75238" rIns="75238" bIns="752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/>
            <a:t>Indicadores de eficacia</a:t>
          </a:r>
          <a:endParaRPr lang="en-US" sz="1900" kern="1200"/>
        </a:p>
      </dsp:txBody>
      <dsp:txXfrm>
        <a:off x="821102" y="3337"/>
        <a:ext cx="4883662" cy="710911"/>
      </dsp:txXfrm>
    </dsp:sp>
    <dsp:sp modelId="{14DF5C3C-C0D5-4069-9BFB-66F06B42A808}">
      <dsp:nvSpPr>
        <dsp:cNvPr id="0" name=""/>
        <dsp:cNvSpPr/>
      </dsp:nvSpPr>
      <dsp:spPr>
        <a:xfrm>
          <a:off x="0" y="891977"/>
          <a:ext cx="5704765" cy="710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C59C8-CF57-437F-A5F5-051C815AD331}">
      <dsp:nvSpPr>
        <dsp:cNvPr id="0" name=""/>
        <dsp:cNvSpPr/>
      </dsp:nvSpPr>
      <dsp:spPr>
        <a:xfrm>
          <a:off x="215050" y="1051932"/>
          <a:ext cx="391001" cy="39100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C78DF-CB94-47C0-973D-813839A60547}">
      <dsp:nvSpPr>
        <dsp:cNvPr id="0" name=""/>
        <dsp:cNvSpPr/>
      </dsp:nvSpPr>
      <dsp:spPr>
        <a:xfrm>
          <a:off x="821102" y="891977"/>
          <a:ext cx="4883662" cy="71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8" tIns="75238" rIns="75238" bIns="752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/>
            <a:t>Satisfacción de los usuarios</a:t>
          </a:r>
          <a:endParaRPr lang="en-US" sz="1900" kern="1200"/>
        </a:p>
      </dsp:txBody>
      <dsp:txXfrm>
        <a:off x="821102" y="891977"/>
        <a:ext cx="4883662" cy="710911"/>
      </dsp:txXfrm>
    </dsp:sp>
    <dsp:sp modelId="{A45BBB01-7DAB-4545-861A-00A6CBAECE1A}">
      <dsp:nvSpPr>
        <dsp:cNvPr id="0" name=""/>
        <dsp:cNvSpPr/>
      </dsp:nvSpPr>
      <dsp:spPr>
        <a:xfrm>
          <a:off x="0" y="1780616"/>
          <a:ext cx="5704765" cy="710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511CE-A3A8-4C99-82C4-F44815303BE5}">
      <dsp:nvSpPr>
        <dsp:cNvPr id="0" name=""/>
        <dsp:cNvSpPr/>
      </dsp:nvSpPr>
      <dsp:spPr>
        <a:xfrm>
          <a:off x="215050" y="1940571"/>
          <a:ext cx="391001" cy="39100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AD215-4D22-481A-BEB2-43D819ECFA4C}">
      <dsp:nvSpPr>
        <dsp:cNvPr id="0" name=""/>
        <dsp:cNvSpPr/>
      </dsp:nvSpPr>
      <dsp:spPr>
        <a:xfrm>
          <a:off x="821102" y="1780616"/>
          <a:ext cx="4883662" cy="71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8" tIns="75238" rIns="75238" bIns="752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/>
            <a:t>Análisis y evaluación de los datos </a:t>
          </a:r>
          <a:endParaRPr lang="en-US" sz="1900" kern="1200" dirty="0"/>
        </a:p>
      </dsp:txBody>
      <dsp:txXfrm>
        <a:off x="821102" y="1780616"/>
        <a:ext cx="4883662" cy="710911"/>
      </dsp:txXfrm>
    </dsp:sp>
    <dsp:sp modelId="{F5EEF1CD-F29A-4DAD-B560-B715CF00B66A}">
      <dsp:nvSpPr>
        <dsp:cNvPr id="0" name=""/>
        <dsp:cNvSpPr/>
      </dsp:nvSpPr>
      <dsp:spPr>
        <a:xfrm>
          <a:off x="0" y="2669256"/>
          <a:ext cx="5704765" cy="710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BF216-CD50-4327-8FDD-52966C90E613}">
      <dsp:nvSpPr>
        <dsp:cNvPr id="0" name=""/>
        <dsp:cNvSpPr/>
      </dsp:nvSpPr>
      <dsp:spPr>
        <a:xfrm>
          <a:off x="215050" y="2829211"/>
          <a:ext cx="391001" cy="39100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8AF42-F0DB-4306-91F7-EF0C71DCEEBE}">
      <dsp:nvSpPr>
        <dsp:cNvPr id="0" name=""/>
        <dsp:cNvSpPr/>
      </dsp:nvSpPr>
      <dsp:spPr>
        <a:xfrm>
          <a:off x="821102" y="2669256"/>
          <a:ext cx="4883662" cy="71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8" tIns="75238" rIns="75238" bIns="752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/>
            <a:t>Auditorías internas </a:t>
          </a:r>
          <a:endParaRPr lang="en-US" sz="1900" kern="1200"/>
        </a:p>
      </dsp:txBody>
      <dsp:txXfrm>
        <a:off x="821102" y="2669256"/>
        <a:ext cx="4883662" cy="710911"/>
      </dsp:txXfrm>
    </dsp:sp>
    <dsp:sp modelId="{A47DCC13-51F0-4B8F-8004-DD2322BD7FAC}">
      <dsp:nvSpPr>
        <dsp:cNvPr id="0" name=""/>
        <dsp:cNvSpPr/>
      </dsp:nvSpPr>
      <dsp:spPr>
        <a:xfrm>
          <a:off x="0" y="3557895"/>
          <a:ext cx="5704765" cy="7109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97167-0898-4C14-8C37-A5779AF66F8F}">
      <dsp:nvSpPr>
        <dsp:cNvPr id="0" name=""/>
        <dsp:cNvSpPr/>
      </dsp:nvSpPr>
      <dsp:spPr>
        <a:xfrm>
          <a:off x="215050" y="3717850"/>
          <a:ext cx="391001" cy="391001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7A916-295F-492A-A8DA-FE15E88D8BB8}">
      <dsp:nvSpPr>
        <dsp:cNvPr id="0" name=""/>
        <dsp:cNvSpPr/>
      </dsp:nvSpPr>
      <dsp:spPr>
        <a:xfrm>
          <a:off x="821102" y="3557895"/>
          <a:ext cx="4883662" cy="71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8" tIns="75238" rIns="75238" bIns="752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/>
            <a:t>Revisión por la dirección</a:t>
          </a:r>
          <a:endParaRPr lang="en-US" sz="1900" kern="1200"/>
        </a:p>
      </dsp:txBody>
      <dsp:txXfrm>
        <a:off x="821102" y="3557895"/>
        <a:ext cx="4883662" cy="710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5AF60-5853-4C27-8561-533E18311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9CCB48-D344-4CEF-A847-F36E8E053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379C37-29B1-49F8-B30A-380969B9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2DBA9-2B76-47CE-95F1-781ACDF7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835D6-C4CF-4C75-AA6B-EE38E350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90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13B08-5EBD-4FB9-823C-9641E3F0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B094AE-C1E5-4084-AF7C-241E2DBF1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ABE23-0B4D-430E-9E6C-072854F2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01812-0B4D-4643-9374-1803B452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1BBFD-7C8F-4622-BD2E-0C663E43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54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4A5372-46B1-4D95-8CD1-713F60F9B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6AE8CF-8320-4321-B234-0356A4638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C61FD8-98E2-4F6D-88B5-0AE61AD6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9A7DA9-EFE4-46A7-839C-FFD2456F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4EAC48-4D88-442B-9D8F-EA9C0455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93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ed blue and yellow text&#10;&#10;Description automatically generated">
            <a:extLst>
              <a:ext uri="{FF2B5EF4-FFF2-40B4-BE49-F238E27FC236}">
                <a16:creationId xmlns:a16="http://schemas.microsoft.com/office/drawing/2014/main" id="{525172AE-ADEE-CA52-8034-B80A09A60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TÍTULO DE LA PRESENTACIÓN AQUÍ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89EC0D3-20CE-459C-B642-CE154BBC45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712" y="544513"/>
            <a:ext cx="355600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Montserrat" panose="00000500000000000000" pitchFamily="50" charset="0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aq</a:t>
            </a:r>
            <a:r>
              <a:rPr lang="es-MX" dirty="0" err="1"/>
              <a:t>uí</a:t>
            </a:r>
            <a:r>
              <a:rPr lang="es-MX" dirty="0"/>
              <a:t> el logo de la dependencia.</a:t>
            </a:r>
          </a:p>
        </p:txBody>
      </p:sp>
    </p:spTree>
    <p:extLst>
      <p:ext uri="{BB962C8B-B14F-4D97-AF65-F5344CB8AC3E}">
        <p14:creationId xmlns:p14="http://schemas.microsoft.com/office/powerpoint/2010/main" val="3677994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B8861FBC-D222-D4EE-B63B-FB54DEFA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82BA67-6869-4799-9965-ED4690FC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TÍTULO PRINCIPAL</a:t>
            </a:r>
          </a:p>
          <a:p>
            <a:pPr lvl="0"/>
            <a:r>
              <a:rPr lang="es-ES_tradnl" dirty="0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94433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355B0A68-673F-5446-80F6-D9896B5B7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EBA210B-E0B1-4EEE-A4E6-ABE11E84D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10" y="2954338"/>
            <a:ext cx="4114800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704061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7F2045-31F6-4739-81B3-EEE093B05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9C78640-9365-4D14-B9C5-A6732031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745239"/>
            <a:ext cx="11210925" cy="4615295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dónde viene?</a:t>
            </a: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contrario del pensamiento popular, el texto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simplemente texto aleatorio. Tiene sus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raices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una pieza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cl´sica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literatura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data del año 45 antes de Cristo, haciendo que este adquiera mas de 2000 años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antiguedad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Richard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McClintock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profesor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Universidad de Hampden-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Virginia, encontró una de las palabras más oscuras de la lengua del latín,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consecteur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en un pasaje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al seguir leyendo distintos textos del latín, descubrió la fuente indudable.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viene de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(Los Extremos del Bien y El Mal) por Cicero, escrito en el año 45 antes de Cristo. Este libro es un tratado de teoría de éticas, muy popular durante el Renacimiento. La primera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..", viene de una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la sección 1.10.32</a:t>
            </a: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trozo de texto estándar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usado desde el año 1500 es reproducido debajo para aquellos interesados.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por Cicero son también reproducidas en su forma original exacta, acompañadas por versiones en Inglés de la traducción realizada en 1914 por H. Rackham.</a:t>
            </a:r>
            <a:endParaRPr lang="es-E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1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0820F6A-451F-400A-AB0B-5BC9C5AB8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95FA4-1FBF-4459-B31C-FA7CC5D3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7455F-A6CA-4F3A-BBF5-F8649492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EACFAF-E1EE-4587-9DF7-794F5609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442B5A-6DB1-470D-B8ED-D864F277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105356-6B04-4623-9CD8-85D5369C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6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5C3F6-2A16-437B-B9B8-30BCBFA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5641C-05F6-4FF1-B65E-CF64F3341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760753-836D-4C32-9311-201AA8D2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4CB50-D03F-496F-BEBB-D6731CC8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8F2BA-9B8B-424E-9DD5-47E14805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14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D1D91-635C-44BF-94C1-8D1EC3FD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3F506-76ED-43AD-A901-C8510D62E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86D7FC-D373-46A4-9ABF-8272D8ED8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37BAE-D713-4830-BAA2-6AB40A9E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C624C-1217-43BF-B276-CF60E467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8EA867-A489-4973-B375-48A96F34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70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7460A-1A8C-415D-8348-128913B5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B13CC0-93E7-4C24-998B-3212F01D3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21AE37-15EB-4995-ABC6-F0618C8B7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39CC0B-BB32-4E8C-8834-235740BE1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0B0A2B-816D-4E05-9805-7ADFFD037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71B55E-6895-4FCA-86D6-6FDDF121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430002-CE03-4169-98A2-5E44A821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051BFA-6656-41DF-8F16-73EB6185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78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BC404-E9F6-41D3-A23B-95840DDE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18D088-9490-47AB-A395-15E5B58D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4C0505-88B9-47FD-B31F-9A415F16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20E735-A0F9-42B2-9881-3CD54FB8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37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BC229C-D53E-474B-A63F-318B0FC4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8C5806-89A0-4CB4-9882-D527ADD7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A86F03-F88B-4AFA-AB6D-2704F9CD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12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D202D-D14F-43F4-A429-DA0E6166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91BAB8-A4C4-48AB-9D4C-03EB741A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213E51-FB7B-41B4-BA9F-81DE7E3F7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6B3F9A-3A07-4EC3-A922-D7C6A885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B4B026-B365-4FDD-B9C2-802A04D8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CF9E04-18C0-4FF3-9CF9-3C1EDB0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00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EF567-E566-4777-BA8E-8C17D497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9346C7-F300-43CE-94B9-A797F89C8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7B9A48-4C13-49A5-A00D-F7BA435ED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2E3BF-3EFB-454D-939D-50885C61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B28F4A-2A78-4A9D-86EE-47B7738A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E6275-EAFE-405F-814E-577FF643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67A424-6029-4E1D-AC2A-536C1A99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09F04F-2859-4BA2-B3DA-E2C80E561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A9463-58EE-42B9-940A-65AA28F5E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9A5F-1BFF-4FD5-A1EB-22EED7B07F0C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278F0F-8B6C-45EF-8BD1-AF1EA8236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C4F7A-AD00-42AD-AEE4-BD84F6D0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049C-A115-4AC8-BF2E-B72CF7B9D0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67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42AF-8278-6ECD-810D-4679CC9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C25B-72BA-C193-6027-E6898A2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E2F2-A933-C3F8-7FCA-ACC544338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E7-6894-9F42-86A9-5F6A174CCEDC}" type="datetimeFigureOut">
              <a:rPr lang="es-ES_tradnl" smtClean="0"/>
              <a:t>06/08/2025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080-F610-1E1F-8AE2-98F50B7C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0386-8F1B-CD6C-144B-771D3C79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133C-5E3F-8D45-9CB8-40E9CAD07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49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ABE02-7C05-6B41-F566-4BDA0F85FBA2}"/>
              </a:ext>
            </a:extLst>
          </p:cNvPr>
          <p:cNvSpPr txBox="1">
            <a:spLocks/>
          </p:cNvSpPr>
          <p:nvPr/>
        </p:nvSpPr>
        <p:spPr>
          <a:xfrm>
            <a:off x="3810000" y="2128507"/>
            <a:ext cx="8293100" cy="302038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INDUCCIÓN SIGCMA-SPA</a:t>
            </a:r>
          </a:p>
          <a:p>
            <a:pPr algn="ctr"/>
            <a:endParaRPr lang="es-CO" sz="4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CO" sz="4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CO" sz="4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Agosto 8 de 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CAB5CF-FB75-D0F7-E5D3-7941632B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30" y="4917114"/>
            <a:ext cx="1333686" cy="285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FCD32F-7B0F-5945-1F2F-0CF4CD757D94}"/>
              </a:ext>
            </a:extLst>
          </p:cNvPr>
          <p:cNvSpPr txBox="1"/>
          <p:nvPr/>
        </p:nvSpPr>
        <p:spPr>
          <a:xfrm>
            <a:off x="527730" y="5090786"/>
            <a:ext cx="3155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DE SERVICIOS JUDICIALES </a:t>
            </a:r>
          </a:p>
          <a:p>
            <a:r>
              <a:rPr lang="es-CO" sz="1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PENAL ACUSATORIO DE </a:t>
            </a:r>
          </a:p>
          <a:p>
            <a:r>
              <a:rPr lang="es-CO" sz="1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BOGOTÁ</a:t>
            </a:r>
          </a:p>
          <a:p>
            <a:r>
              <a:rPr lang="es-CO" sz="1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SEDE PALOQUEMAO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3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E3E76B-BE70-370A-C696-3A6CB7E3DCCD}"/>
              </a:ext>
            </a:extLst>
          </p:cNvPr>
          <p:cNvSpPr txBox="1"/>
          <p:nvPr/>
        </p:nvSpPr>
        <p:spPr>
          <a:xfrm>
            <a:off x="6096000" y="469596"/>
            <a:ext cx="6096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ES?</a:t>
            </a:r>
          </a:p>
          <a:p>
            <a:pPr>
              <a:defRPr/>
            </a:pPr>
            <a:endParaRPr lang="es-CO" sz="2000" dirty="0"/>
          </a:p>
          <a:p>
            <a:pPr algn="ctr">
              <a:defRPr/>
            </a:pPr>
            <a:r>
              <a:rPr lang="es-ES" sz="2000" b="1" i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DIRECTRIZ DE LA ISO, PARA TODAS LAS NORMAS DE SISTEMAS DE GESTIÓN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CARACTERISTICAS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 de diez (10) capítulos.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0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Contenido básico similar.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0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Centrada en: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s-E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contexto de la organización </a:t>
            </a:r>
          </a:p>
          <a:p>
            <a:pPr lvl="1">
              <a:defRPr/>
            </a:pPr>
            <a:r>
              <a:rPr lang="es-E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s-E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(capítulo 4).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s-E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La alta dirección </a:t>
            </a:r>
            <a:r>
              <a:rPr lang="es-E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(capítulo5).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s-ES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Basada en el ciclo PHVA:</a:t>
            </a:r>
          </a:p>
          <a:p>
            <a:pPr lvl="0" algn="just">
              <a:defRPr/>
            </a:pPr>
            <a:endParaRPr lang="es-ES" sz="20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s-ES" sz="2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</a:t>
            </a:r>
          </a:p>
          <a:p>
            <a:pPr lvl="0">
              <a:defRPr/>
            </a:pPr>
            <a:endParaRPr lang="es-ES" sz="2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endParaRPr lang="es-ES" sz="2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2A5F9D-AE47-00B3-2271-79A825846130}"/>
              </a:ext>
            </a:extLst>
          </p:cNvPr>
          <p:cNvSpPr txBox="1"/>
          <p:nvPr/>
        </p:nvSpPr>
        <p:spPr>
          <a:xfrm>
            <a:off x="422307" y="2531699"/>
            <a:ext cx="53478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ESTRUCTURA DE </a:t>
            </a:r>
          </a:p>
          <a:p>
            <a:r>
              <a:rPr lang="es-ES" dirty="0"/>
              <a:t>ALTO NIVEL</a:t>
            </a:r>
          </a:p>
          <a:p>
            <a:r>
              <a:rPr lang="es-ES" dirty="0"/>
              <a:t>NORMAS ISO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5797E5-A11C-1964-A1FA-8331A596690B}"/>
              </a:ext>
            </a:extLst>
          </p:cNvPr>
          <p:cNvSpPr txBox="1"/>
          <p:nvPr/>
        </p:nvSpPr>
        <p:spPr>
          <a:xfrm>
            <a:off x="6459411" y="5365005"/>
            <a:ext cx="131964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s-ES" sz="1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LANEAR</a:t>
            </a:r>
          </a:p>
          <a:p>
            <a:pPr algn="ctr"/>
            <a:r>
              <a:rPr lang="es-ES" sz="1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Capítulos </a:t>
            </a:r>
            <a:r>
              <a:rPr lang="es-ES" sz="2000" b="1" dirty="0">
                <a:solidFill>
                  <a:srgbClr val="359546"/>
                </a:solidFill>
                <a:latin typeface="Arial Black" panose="020B0A04020102020204" pitchFamily="34" charset="0"/>
                <a:ea typeface="MingLiU-ExtB" panose="02020500000000000000" pitchFamily="18" charset="-120"/>
                <a:cs typeface="Open Sans" panose="020B0606030504020204" pitchFamily="34" charset="0"/>
              </a:rPr>
              <a:t>4-5-6</a:t>
            </a:r>
            <a:endParaRPr lang="es-CO" sz="2000" dirty="0">
              <a:latin typeface="Arial Black" panose="020B0A04020102020204" pitchFamily="34" charset="0"/>
              <a:ea typeface="MingLiU-ExtB" panose="02020500000000000000" pitchFamily="18" charset="-12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F5801F-A467-FEEF-150D-E99569FECB63}"/>
              </a:ext>
            </a:extLst>
          </p:cNvPr>
          <p:cNvSpPr txBox="1"/>
          <p:nvPr/>
        </p:nvSpPr>
        <p:spPr>
          <a:xfrm>
            <a:off x="7840699" y="5364958"/>
            <a:ext cx="131964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s-ES" sz="1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ACER</a:t>
            </a:r>
          </a:p>
          <a:p>
            <a:pPr algn="ctr"/>
            <a:r>
              <a:rPr lang="es-ES" sz="1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Capítulos  </a:t>
            </a:r>
            <a:r>
              <a:rPr lang="es-ES" sz="2000" b="1" dirty="0">
                <a:solidFill>
                  <a:srgbClr val="359546"/>
                </a:solidFill>
                <a:latin typeface="Arial Black" panose="020B0A04020102020204" pitchFamily="34" charset="0"/>
                <a:ea typeface="MingLiU-ExtB" panose="02020500000000000000" pitchFamily="18" charset="-120"/>
                <a:cs typeface="Open Sans" panose="020B0606030504020204" pitchFamily="34" charset="0"/>
              </a:rPr>
              <a:t>7-8</a:t>
            </a:r>
            <a:endParaRPr lang="es-CO" sz="2000" b="1" dirty="0">
              <a:solidFill>
                <a:srgbClr val="359546"/>
              </a:solidFill>
              <a:latin typeface="Arial Black" panose="020B0A04020102020204" pitchFamily="34" charset="0"/>
              <a:ea typeface="MingLiU-ExtB" panose="02020500000000000000" pitchFamily="18" charset="-12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FC6B1B-F211-75FD-B8A9-EE19E5FD8C46}"/>
              </a:ext>
            </a:extLst>
          </p:cNvPr>
          <p:cNvSpPr txBox="1"/>
          <p:nvPr/>
        </p:nvSpPr>
        <p:spPr>
          <a:xfrm>
            <a:off x="9269799" y="5364957"/>
            <a:ext cx="146017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s-ES" sz="1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ERIFICAR</a:t>
            </a:r>
          </a:p>
          <a:p>
            <a:pPr algn="ctr"/>
            <a:r>
              <a:rPr lang="es-ES" sz="1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</a:t>
            </a:r>
          </a:p>
          <a:p>
            <a:pPr algn="ctr"/>
            <a:r>
              <a:rPr lang="es-ES" sz="2000" b="1" dirty="0">
                <a:solidFill>
                  <a:srgbClr val="359546"/>
                </a:solidFill>
                <a:latin typeface="Arial Black" panose="020B0A04020102020204" pitchFamily="34" charset="0"/>
                <a:ea typeface="MingLiU-ExtB" panose="02020500000000000000" pitchFamily="18" charset="-120"/>
                <a:cs typeface="Open Sans" panose="020B0606030504020204" pitchFamily="34" charset="0"/>
              </a:rPr>
              <a:t>9</a:t>
            </a:r>
            <a:endParaRPr lang="es-CO" sz="2000" b="1" dirty="0">
              <a:solidFill>
                <a:srgbClr val="359546"/>
              </a:solidFill>
              <a:latin typeface="Arial Black" panose="020B0A04020102020204" pitchFamily="34" charset="0"/>
              <a:ea typeface="MingLiU-ExtB" panose="02020500000000000000" pitchFamily="18" charset="-120"/>
              <a:cs typeface="Open Sans" panose="020B06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20889A8-63C1-C93E-1CE0-EFEB5D48FE68}"/>
              </a:ext>
            </a:extLst>
          </p:cNvPr>
          <p:cNvSpPr txBox="1"/>
          <p:nvPr/>
        </p:nvSpPr>
        <p:spPr>
          <a:xfrm>
            <a:off x="10839433" y="5364957"/>
            <a:ext cx="120033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1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s-ES" sz="1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CTUAR</a:t>
            </a:r>
          </a:p>
          <a:p>
            <a:pPr lvl="0" algn="ctr">
              <a:defRPr/>
            </a:pPr>
            <a:r>
              <a:rPr lang="es-ES" sz="1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 </a:t>
            </a:r>
            <a:r>
              <a:rPr lang="es-ES" sz="2000" b="1" dirty="0">
                <a:solidFill>
                  <a:srgbClr val="359546"/>
                </a:solidFill>
                <a:latin typeface="Arial Black" panose="020B0A04020102020204" pitchFamily="34" charset="0"/>
                <a:ea typeface="MingLiU-ExtB" panose="02020500000000000000" pitchFamily="18" charset="-120"/>
                <a:cs typeface="Open Sans" panose="020B0606030504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83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8768C3-8390-9838-6281-C5747983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08"/>
            <a:ext cx="12188951" cy="6511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42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24E84FA-2A5A-3C72-21BF-5725F64E3A36}"/>
              </a:ext>
            </a:extLst>
          </p:cNvPr>
          <p:cNvSpPr txBox="1"/>
          <p:nvPr/>
        </p:nvSpPr>
        <p:spPr>
          <a:xfrm>
            <a:off x="535267" y="2367171"/>
            <a:ext cx="53887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MARCA DE CONFORMIDAD DEL SISTEMA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018334-C246-BC02-E41F-C71C7A7C6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30" y="2023947"/>
            <a:ext cx="5769295" cy="2810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80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447C8-302B-1FA8-B87A-C6AE0FBCBC65}"/>
              </a:ext>
            </a:extLst>
          </p:cNvPr>
          <p:cNvSpPr txBox="1"/>
          <p:nvPr/>
        </p:nvSpPr>
        <p:spPr>
          <a:xfrm>
            <a:off x="6464103" y="2798058"/>
            <a:ext cx="53368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lvl="0">
              <a:defRPr/>
            </a:pPr>
            <a:r>
              <a:rPr lang="es-MX" sz="2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PRINCIPIOS </a:t>
            </a:r>
          </a:p>
          <a:p>
            <a:pPr lvl="0">
              <a:defRPr/>
            </a:pPr>
            <a:r>
              <a:rPr lang="es-MX" sz="2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dirty="0">
              <a:solidFill>
                <a:srgbClr val="0F34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VISIÓN</a:t>
            </a:r>
          </a:p>
          <a:p>
            <a:pPr>
              <a:defRPr/>
            </a:pPr>
            <a:r>
              <a:rPr lang="es-MX" sz="2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POLÍTICA</a:t>
            </a:r>
          </a:p>
          <a:p>
            <a:pPr>
              <a:defRPr/>
            </a:pPr>
            <a:r>
              <a:rPr lang="es-ES" sz="28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OBJETIVOS</a:t>
            </a:r>
          </a:p>
          <a:p>
            <a:pPr>
              <a:defRPr/>
            </a:pPr>
            <a:endParaRPr lang="es-MX" sz="1600" b="1" dirty="0">
              <a:solidFill>
                <a:srgbClr val="0F34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E46345-0611-4092-943B-953BB1EA2CBA}"/>
              </a:ext>
            </a:extLst>
          </p:cNvPr>
          <p:cNvSpPr txBox="1"/>
          <p:nvPr/>
        </p:nvSpPr>
        <p:spPr>
          <a:xfrm>
            <a:off x="391007" y="2459504"/>
            <a:ext cx="5484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PLATAFORMA ESTRATÉGICA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0E8DF7-0849-4FA5-8816-F49514B1F108}"/>
              </a:ext>
            </a:extLst>
          </p:cNvPr>
          <p:cNvSpPr txBox="1"/>
          <p:nvPr/>
        </p:nvSpPr>
        <p:spPr>
          <a:xfrm>
            <a:off x="6464102" y="1101508"/>
            <a:ext cx="5204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Conjunto de elementos que definen la dirección y los lineamientos fundamentales de una organización, es la base para la toma de decisiones y el desarrollo de la organización.</a:t>
            </a:r>
            <a:endParaRPr lang="es-CO" sz="14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82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447C8-302B-1FA8-B87A-C6AE0FBCBC65}"/>
              </a:ext>
            </a:extLst>
          </p:cNvPr>
          <p:cNvSpPr txBox="1"/>
          <p:nvPr/>
        </p:nvSpPr>
        <p:spPr>
          <a:xfrm>
            <a:off x="1136073" y="2031032"/>
            <a:ext cx="46336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PRINCIPIOS </a:t>
            </a:r>
            <a:r>
              <a:rPr lang="es-ES" sz="4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GESTIÓN DE CALIDAD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(0.2)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620ADD-1728-4730-BC58-423E2CB70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551" y="483376"/>
            <a:ext cx="5858764" cy="5535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91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9ADAB0E-3BF8-4136-BE91-61BD391BF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4033" y="2670247"/>
            <a:ext cx="3657600" cy="883371"/>
          </a:xfrm>
        </p:spPr>
        <p:txBody>
          <a:bodyPr>
            <a:noAutofit/>
          </a:bodyPr>
          <a:lstStyle/>
          <a:p>
            <a:r>
              <a:rPr lang="es-MX" sz="6000" dirty="0"/>
              <a:t>VALORES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8ECBC2A-428F-4E3B-BDE9-AFCCD64C78E5}"/>
              </a:ext>
            </a:extLst>
          </p:cNvPr>
          <p:cNvSpPr txBox="1">
            <a:spLocks/>
          </p:cNvSpPr>
          <p:nvPr/>
        </p:nvSpPr>
        <p:spPr>
          <a:xfrm>
            <a:off x="7117157" y="1541821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736828C0-3A9D-411D-B9F6-48BAFEFEEE0A}"/>
              </a:ext>
            </a:extLst>
          </p:cNvPr>
          <p:cNvSpPr txBox="1">
            <a:spLocks/>
          </p:cNvSpPr>
          <p:nvPr/>
        </p:nvSpPr>
        <p:spPr>
          <a:xfrm>
            <a:off x="6540016" y="1945840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Diligencia 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compromiso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Marcador de texto 1">
            <a:extLst>
              <a:ext uri="{FF2B5EF4-FFF2-40B4-BE49-F238E27FC236}">
                <a16:creationId xmlns:a16="http://schemas.microsoft.com/office/drawing/2014/main" id="{BB12E31F-2F1A-4CD3-AA0C-ED2D29526086}"/>
              </a:ext>
            </a:extLst>
          </p:cNvPr>
          <p:cNvSpPr txBox="1">
            <a:spLocks/>
          </p:cNvSpPr>
          <p:nvPr/>
        </p:nvSpPr>
        <p:spPr>
          <a:xfrm>
            <a:off x="8842350" y="1541821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ítulo 4">
            <a:extLst>
              <a:ext uri="{FF2B5EF4-FFF2-40B4-BE49-F238E27FC236}">
                <a16:creationId xmlns:a16="http://schemas.microsoft.com/office/drawing/2014/main" id="{BA07666C-F5A7-46B3-B408-2C487A1304D5}"/>
              </a:ext>
            </a:extLst>
          </p:cNvPr>
          <p:cNvSpPr txBox="1">
            <a:spLocks/>
          </p:cNvSpPr>
          <p:nvPr/>
        </p:nvSpPr>
        <p:spPr>
          <a:xfrm>
            <a:off x="8265209" y="1945840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integridad</a:t>
            </a:r>
          </a:p>
        </p:txBody>
      </p:sp>
      <p:sp>
        <p:nvSpPr>
          <p:cNvPr id="26" name="Marcador de texto 1">
            <a:extLst>
              <a:ext uri="{FF2B5EF4-FFF2-40B4-BE49-F238E27FC236}">
                <a16:creationId xmlns:a16="http://schemas.microsoft.com/office/drawing/2014/main" id="{F0D35CD4-FB6E-4C18-9260-2931F141C6F3}"/>
              </a:ext>
            </a:extLst>
          </p:cNvPr>
          <p:cNvSpPr txBox="1">
            <a:spLocks/>
          </p:cNvSpPr>
          <p:nvPr/>
        </p:nvSpPr>
        <p:spPr>
          <a:xfrm>
            <a:off x="10436137" y="1541821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ítulo 4">
            <a:extLst>
              <a:ext uri="{FF2B5EF4-FFF2-40B4-BE49-F238E27FC236}">
                <a16:creationId xmlns:a16="http://schemas.microsoft.com/office/drawing/2014/main" id="{FA3F28CE-93B9-455E-8C1B-E3D2722229B1}"/>
              </a:ext>
            </a:extLst>
          </p:cNvPr>
          <p:cNvSpPr txBox="1">
            <a:spLocks/>
          </p:cNvSpPr>
          <p:nvPr/>
        </p:nvSpPr>
        <p:spPr>
          <a:xfrm>
            <a:off x="9923841" y="1945840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Marcador de texto 1">
            <a:extLst>
              <a:ext uri="{FF2B5EF4-FFF2-40B4-BE49-F238E27FC236}">
                <a16:creationId xmlns:a16="http://schemas.microsoft.com/office/drawing/2014/main" id="{08A4F3F0-585E-448D-9ED3-34AC8D1B8FBA}"/>
              </a:ext>
            </a:extLst>
          </p:cNvPr>
          <p:cNvSpPr txBox="1">
            <a:spLocks/>
          </p:cNvSpPr>
          <p:nvPr/>
        </p:nvSpPr>
        <p:spPr>
          <a:xfrm>
            <a:off x="7110368" y="3149599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ítulo 4">
            <a:extLst>
              <a:ext uri="{FF2B5EF4-FFF2-40B4-BE49-F238E27FC236}">
                <a16:creationId xmlns:a16="http://schemas.microsoft.com/office/drawing/2014/main" id="{72BF5357-565B-4AD1-8659-9DAA0C19B511}"/>
              </a:ext>
            </a:extLst>
          </p:cNvPr>
          <p:cNvSpPr txBox="1">
            <a:spLocks/>
          </p:cNvSpPr>
          <p:nvPr/>
        </p:nvSpPr>
        <p:spPr>
          <a:xfrm>
            <a:off x="6598072" y="3553618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Colaboración 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trabajo en equipo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Marcador de texto 1">
            <a:extLst>
              <a:ext uri="{FF2B5EF4-FFF2-40B4-BE49-F238E27FC236}">
                <a16:creationId xmlns:a16="http://schemas.microsoft.com/office/drawing/2014/main" id="{A1B48A3D-0EEE-40CC-BA25-A8FDE616724E}"/>
              </a:ext>
            </a:extLst>
          </p:cNvPr>
          <p:cNvSpPr txBox="1">
            <a:spLocks/>
          </p:cNvSpPr>
          <p:nvPr/>
        </p:nvSpPr>
        <p:spPr>
          <a:xfrm>
            <a:off x="8835561" y="3149599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ítulo 4">
            <a:extLst>
              <a:ext uri="{FF2B5EF4-FFF2-40B4-BE49-F238E27FC236}">
                <a16:creationId xmlns:a16="http://schemas.microsoft.com/office/drawing/2014/main" id="{CD2F460B-9D59-4756-886D-08CEDC623C36}"/>
              </a:ext>
            </a:extLst>
          </p:cNvPr>
          <p:cNvSpPr txBox="1">
            <a:spLocks/>
          </p:cNvSpPr>
          <p:nvPr/>
        </p:nvSpPr>
        <p:spPr>
          <a:xfrm>
            <a:off x="8333976" y="3566519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</a:t>
            </a:r>
          </a:p>
        </p:txBody>
      </p:sp>
      <p:sp>
        <p:nvSpPr>
          <p:cNvPr id="32" name="Marcador de texto 1">
            <a:extLst>
              <a:ext uri="{FF2B5EF4-FFF2-40B4-BE49-F238E27FC236}">
                <a16:creationId xmlns:a16="http://schemas.microsoft.com/office/drawing/2014/main" id="{A8578B16-8A29-4AD5-B3AB-7D1E6266C7DD}"/>
              </a:ext>
            </a:extLst>
          </p:cNvPr>
          <p:cNvSpPr txBox="1">
            <a:spLocks/>
          </p:cNvSpPr>
          <p:nvPr/>
        </p:nvSpPr>
        <p:spPr>
          <a:xfrm>
            <a:off x="10494193" y="3149599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ítulo 4">
            <a:extLst>
              <a:ext uri="{FF2B5EF4-FFF2-40B4-BE49-F238E27FC236}">
                <a16:creationId xmlns:a16="http://schemas.microsoft.com/office/drawing/2014/main" id="{4280FFE0-F3D3-4DC0-BFEE-8FA52A73EFB6}"/>
              </a:ext>
            </a:extLst>
          </p:cNvPr>
          <p:cNvSpPr txBox="1">
            <a:spLocks/>
          </p:cNvSpPr>
          <p:nvPr/>
        </p:nvSpPr>
        <p:spPr>
          <a:xfrm>
            <a:off x="9981897" y="3553618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judicial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Marcador de texto 1">
            <a:extLst>
              <a:ext uri="{FF2B5EF4-FFF2-40B4-BE49-F238E27FC236}">
                <a16:creationId xmlns:a16="http://schemas.microsoft.com/office/drawing/2014/main" id="{DB8A479C-6C98-439A-8871-34B575C3A912}"/>
              </a:ext>
            </a:extLst>
          </p:cNvPr>
          <p:cNvSpPr txBox="1">
            <a:spLocks/>
          </p:cNvSpPr>
          <p:nvPr/>
        </p:nvSpPr>
        <p:spPr>
          <a:xfrm>
            <a:off x="7146775" y="4758765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ítulo 4">
            <a:extLst>
              <a:ext uri="{FF2B5EF4-FFF2-40B4-BE49-F238E27FC236}">
                <a16:creationId xmlns:a16="http://schemas.microsoft.com/office/drawing/2014/main" id="{9A251DA0-AE31-4B80-8937-FFD389D47CA6}"/>
              </a:ext>
            </a:extLst>
          </p:cNvPr>
          <p:cNvSpPr txBox="1">
            <a:spLocks/>
          </p:cNvSpPr>
          <p:nvPr/>
        </p:nvSpPr>
        <p:spPr>
          <a:xfrm>
            <a:off x="6634479" y="5162784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Imparcialidad</a:t>
            </a:r>
          </a:p>
        </p:txBody>
      </p:sp>
      <p:sp>
        <p:nvSpPr>
          <p:cNvPr id="36" name="Marcador de texto 1">
            <a:extLst>
              <a:ext uri="{FF2B5EF4-FFF2-40B4-BE49-F238E27FC236}">
                <a16:creationId xmlns:a16="http://schemas.microsoft.com/office/drawing/2014/main" id="{05879DCB-49F0-4F30-965F-BA4A676499F5}"/>
              </a:ext>
            </a:extLst>
          </p:cNvPr>
          <p:cNvSpPr txBox="1">
            <a:spLocks/>
          </p:cNvSpPr>
          <p:nvPr/>
        </p:nvSpPr>
        <p:spPr>
          <a:xfrm>
            <a:off x="8871968" y="4758765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ítulo 4">
            <a:extLst>
              <a:ext uri="{FF2B5EF4-FFF2-40B4-BE49-F238E27FC236}">
                <a16:creationId xmlns:a16="http://schemas.microsoft.com/office/drawing/2014/main" id="{72FAB951-5240-45EC-A4FC-C9AC4C0F311F}"/>
              </a:ext>
            </a:extLst>
          </p:cNvPr>
          <p:cNvSpPr txBox="1">
            <a:spLocks/>
          </p:cNvSpPr>
          <p:nvPr/>
        </p:nvSpPr>
        <p:spPr>
          <a:xfrm>
            <a:off x="8359672" y="5162784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Prudencia</a:t>
            </a:r>
          </a:p>
        </p:txBody>
      </p: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7825FFB5-7F57-41C6-BEA2-551C572A5CED}"/>
              </a:ext>
            </a:extLst>
          </p:cNvPr>
          <p:cNvSpPr txBox="1">
            <a:spLocks/>
          </p:cNvSpPr>
          <p:nvPr/>
        </p:nvSpPr>
        <p:spPr>
          <a:xfrm>
            <a:off x="10530600" y="4758765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3599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3599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ítulo 4">
            <a:extLst>
              <a:ext uri="{FF2B5EF4-FFF2-40B4-BE49-F238E27FC236}">
                <a16:creationId xmlns:a16="http://schemas.microsoft.com/office/drawing/2014/main" id="{9F075C78-87EC-41D7-BF29-393710DE3E9D}"/>
              </a:ext>
            </a:extLst>
          </p:cNvPr>
          <p:cNvSpPr txBox="1">
            <a:spLocks/>
          </p:cNvSpPr>
          <p:nvPr/>
        </p:nvSpPr>
        <p:spPr>
          <a:xfrm>
            <a:off x="10018304" y="5162784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Conocimiento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F694EE-D929-4646-854A-14B6ED442142}"/>
              </a:ext>
            </a:extLst>
          </p:cNvPr>
          <p:cNvSpPr txBox="1"/>
          <p:nvPr/>
        </p:nvSpPr>
        <p:spPr>
          <a:xfrm>
            <a:off x="2633134" y="3958512"/>
            <a:ext cx="107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F346B"/>
                </a:solidFill>
              </a:rPr>
              <a:t>Dinámica</a:t>
            </a:r>
          </a:p>
        </p:txBody>
      </p:sp>
    </p:spTree>
    <p:extLst>
      <p:ext uri="{BB962C8B-B14F-4D97-AF65-F5344CB8AC3E}">
        <p14:creationId xmlns:p14="http://schemas.microsoft.com/office/powerpoint/2010/main" val="76072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9718F71F-6CFE-4203-83C3-58E362134F37}"/>
              </a:ext>
            </a:extLst>
          </p:cNvPr>
          <p:cNvSpPr txBox="1">
            <a:spLocks/>
          </p:cNvSpPr>
          <p:nvPr/>
        </p:nvSpPr>
        <p:spPr>
          <a:xfrm>
            <a:off x="738201" y="3091795"/>
            <a:ext cx="4494200" cy="81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6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LIDERAZGO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AA1FE9-B5A5-4009-B68F-BB765562B76D}"/>
              </a:ext>
            </a:extLst>
          </p:cNvPr>
          <p:cNvSpPr txBox="1"/>
          <p:nvPr/>
        </p:nvSpPr>
        <p:spPr>
          <a:xfrm>
            <a:off x="6096000" y="291827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alta dirección debe demostrar liderazgo y compromiso con respecto al sistema integrado de gestión y su direccionamiento estratégico.</a:t>
            </a:r>
          </a:p>
          <a:p>
            <a:pPr algn="ctr"/>
            <a:endParaRPr lang="es-CO" sz="14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CO" sz="12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 liderazgo debe estar presente en todos los niveles de la organización.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BF040F-8686-449B-8F0F-683BF7592834}"/>
              </a:ext>
            </a:extLst>
          </p:cNvPr>
          <p:cNvSpPr txBox="1"/>
          <p:nvPr/>
        </p:nvSpPr>
        <p:spPr>
          <a:xfrm>
            <a:off x="6096000" y="2013705"/>
            <a:ext cx="5898106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1F4E7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Asegurar que el direccionamiento estratégico se realiza</a:t>
            </a:r>
            <a:r>
              <a:rPr lang="es-ES" sz="1300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300" b="1" kern="1200" dirty="0">
                <a:solidFill>
                  <a:srgbClr val="1F4E7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tomando en consideración la normativa vigente aplicable;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1F4E7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Asumir la responsabilidad y obligación de rendir cuentas;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E9616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Asegurar que se establezcan la política y los objetivos de gestión; 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E9616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el enfoque a procesos; 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E9616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Asegurar que se traten los riesgos identificados; 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1F4E7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autoevaluaciones periódicas para determinar la capacidad de la gestión institucional e identificar oportunidades de mejora;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E9616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 la importancia de una gestión eficaz y conforme con los requisitos del sistema integrado de gestión;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1F4E7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Asegurar la disponibilidad de recursos para la implementación, mantenimiento y mejora del sistema integrado de gestión;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1F4E7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b="1" kern="1200" dirty="0">
                <a:solidFill>
                  <a:srgbClr val="E9616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Comprometer, dirigir, generar confianza, motivar y apoyar a los Servidores Judiciales;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1F4E7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b="1" kern="1200" dirty="0">
                <a:solidFill>
                  <a:srgbClr val="E9616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Apoyar otros roles de la dirección, para demostrar su liderazgo;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dirty="0">
                <a:solidFill>
                  <a:srgbClr val="1F4E79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Asegurar la incorporación de los requisitos del sistema integrado de gestión en los procesos;</a:t>
            </a:r>
            <a:endParaRPr lang="es-CO" sz="1300" b="1" dirty="0">
              <a:solidFill>
                <a:srgbClr val="1F4E79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E9616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Asegurar que el sistema integrado de gestión logre los resultados previstos;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1300" b="1" kern="1200" dirty="0">
                <a:solidFill>
                  <a:srgbClr val="1F4E79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b="1" kern="1200" dirty="0">
                <a:solidFill>
                  <a:srgbClr val="E9616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la mejora continua.</a:t>
            </a:r>
            <a:endParaRPr lang="es-CO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62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D447C8-302B-1FA8-B87A-C6AE0FBCBC65}"/>
              </a:ext>
            </a:extLst>
          </p:cNvPr>
          <p:cNvSpPr txBox="1"/>
          <p:nvPr/>
        </p:nvSpPr>
        <p:spPr>
          <a:xfrm>
            <a:off x="997527" y="2855213"/>
            <a:ext cx="3923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POLÍTICA</a:t>
            </a:r>
          </a:p>
          <a:p>
            <a:pPr>
              <a:defRPr/>
            </a:pPr>
            <a:r>
              <a:rPr lang="es-ES" sz="2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(5.2)</a:t>
            </a:r>
            <a:endParaRPr lang="es-ES" sz="6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0AC475-A026-B54E-A2C5-FD05B6C0113B}"/>
              </a:ext>
            </a:extLst>
          </p:cNvPr>
          <p:cNvSpPr txBox="1"/>
          <p:nvPr/>
        </p:nvSpPr>
        <p:spPr>
          <a:xfrm>
            <a:off x="6210617" y="277091"/>
            <a:ext cx="589951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Rama Judicial: Los Juzgados y el Centro de Servicios del Sistema Penal Acusatorio de Bogotá, prestan sus servicios como órgano de gobierno para la administración integral y la función pública de </a:t>
            </a:r>
            <a:r>
              <a:rPr lang="es-MX" sz="12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administrar justicia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dentro del ámbito de su competencia, propendiendo por la mejora continua y la excelencia, para lo cual se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COMPROMETE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595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a.,   </a:t>
            </a:r>
            <a:r>
              <a:rPr lang="es-MX" sz="1200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b.,    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c.,    </a:t>
            </a:r>
            <a:r>
              <a:rPr lang="es-MX" sz="1200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d.,   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e.,    </a:t>
            </a:r>
            <a:r>
              <a:rPr lang="es-MX" sz="1200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., 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954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39FB75-D031-0D95-DF2E-2F7D1CC8424A}"/>
              </a:ext>
            </a:extLst>
          </p:cNvPr>
          <p:cNvSpPr txBox="1">
            <a:spLocks/>
          </p:cNvSpPr>
          <p:nvPr/>
        </p:nvSpPr>
        <p:spPr>
          <a:xfrm>
            <a:off x="6292484" y="2253292"/>
            <a:ext cx="5735782" cy="40969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Rama Judicial: </a:t>
            </a:r>
            <a:r>
              <a:rPr lang="es-MX" sz="1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Juzgados y el Centro de Servicios del Sistema Penal Acusatorio de Bogotá </a:t>
            </a:r>
            <a:r>
              <a:rPr lang="es-MX" sz="1400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través de esta política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s-MX" sz="1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reafirman su compromiso</a:t>
            </a:r>
            <a:r>
              <a:rPr kumimoji="0" lang="es-MX" sz="14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el </a:t>
            </a:r>
            <a:r>
              <a:rPr lang="es-MX" sz="1400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cumplimiento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los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requisitos legales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demás aplicables, con la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definición e implementación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controles efectivos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le permitan lograr su </a:t>
            </a:r>
            <a:r>
              <a:rPr lang="es-MX" sz="1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misión institucional,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mejoramiento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SIGCMA y la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satisfacción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usuarios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socios de negocio y demás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interesadas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400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conformidad con lo establecido en el marco legal, institucional y el marco normativo en el cual se encuentra certificada la Rama Judicial.</a:t>
            </a:r>
            <a:endParaRPr lang="en-US" sz="1400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55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1D9249-EE20-4DB1-B166-8D46FC918FFF}"/>
              </a:ext>
            </a:extLst>
          </p:cNvPr>
          <p:cNvSpPr txBox="1"/>
          <p:nvPr/>
        </p:nvSpPr>
        <p:spPr>
          <a:xfrm>
            <a:off x="845127" y="2767279"/>
            <a:ext cx="4558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COMPROMISOS DE LA POLÍTICA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3777CB-4F56-4F58-A5D1-EAD32629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8" y="79980"/>
            <a:ext cx="4851399" cy="6778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98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50717C-09CE-4C25-B536-453C4F83C044}"/>
              </a:ext>
            </a:extLst>
          </p:cNvPr>
          <p:cNvGraphicFramePr>
            <a:graphicFrameLocks noGrp="1"/>
          </p:cNvGraphicFramePr>
          <p:nvPr/>
        </p:nvGraphicFramePr>
        <p:xfrm>
          <a:off x="423080" y="2869202"/>
          <a:ext cx="5337161" cy="1432560"/>
        </p:xfrm>
        <a:graphic>
          <a:graphicData uri="http://schemas.openxmlformats.org/drawingml/2006/table">
            <a:tbl>
              <a:tblPr/>
              <a:tblGrid>
                <a:gridCol w="5337161">
                  <a:extLst>
                    <a:ext uri="{9D8B030D-6E8A-4147-A177-3AD203B41FA5}">
                      <a16:colId xmlns:a16="http://schemas.microsoft.com/office/drawing/2014/main" val="3475926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6000" b="1" dirty="0">
                          <a:solidFill>
                            <a:srgbClr val="359546"/>
                          </a:solidFill>
                          <a:effectLst/>
                          <a:latin typeface="Open Sans" panose="020B0606030504020204" pitchFamily="34" charset="0"/>
                        </a:rPr>
                        <a:t>OBJETIVOS</a:t>
                      </a:r>
                      <a:endParaRPr lang="es-CO" dirty="0">
                        <a:effectLst/>
                      </a:endParaRPr>
                    </a:p>
                    <a:p>
                      <a:pPr algn="ctr"/>
                      <a:r>
                        <a:rPr lang="es-CO" sz="2800" b="1" dirty="0">
                          <a:solidFill>
                            <a:srgbClr val="359546"/>
                          </a:solidFill>
                          <a:effectLst/>
                          <a:latin typeface="Open Sans" panose="020B0606030504020204" pitchFamily="34" charset="0"/>
                        </a:rPr>
                        <a:t>(6.2)</a:t>
                      </a:r>
                      <a:endParaRPr lang="es-CO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18830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D67145B-E7E9-4E0D-9821-7D4617FF0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0"/>
            <a:ext cx="524933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35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7E2A326-25A7-80F8-E6C1-03A744A765D9}"/>
              </a:ext>
            </a:extLst>
          </p:cNvPr>
          <p:cNvSpPr txBox="1">
            <a:spLocks/>
          </p:cNvSpPr>
          <p:nvPr/>
        </p:nvSpPr>
        <p:spPr>
          <a:xfrm>
            <a:off x="5459492" y="1828486"/>
            <a:ext cx="6114567" cy="4542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TEMAS </a:t>
            </a:r>
          </a:p>
          <a:p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Estructura centro de servicios y su relación con el SIGCMA</a:t>
            </a:r>
          </a:p>
          <a:p>
            <a:pPr marL="342900" indent="-342900" algn="l">
              <a:buFont typeface="+mj-lt"/>
              <a:buAutoNum type="arabicPeriod"/>
            </a:pPr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Sistemas de Gestión. Utilidad y Beneficios.</a:t>
            </a:r>
          </a:p>
          <a:p>
            <a:pPr marL="342900" lvl="0" indent="-342900" algn="l" hangingPunct="0">
              <a:buFont typeface="+mj-lt"/>
              <a:buAutoNum type="arabicPeriod"/>
            </a:pPr>
            <a:endParaRPr lang="es-CO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Normas ISO y su estructura </a:t>
            </a:r>
          </a:p>
          <a:p>
            <a:pPr marL="342900" lvl="0" indent="-342900" algn="l" hangingPunct="0">
              <a:buFont typeface="+mj-lt"/>
              <a:buAutoNum type="arabicPeriod"/>
            </a:pPr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Marca de conformidad.</a:t>
            </a:r>
          </a:p>
          <a:p>
            <a:pPr marL="342900" indent="-342900" algn="l" hangingPunct="0">
              <a:buFont typeface="+mj-lt"/>
              <a:buAutoNum type="arabicPeriod"/>
            </a:pPr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Plataforma estratégica </a:t>
            </a:r>
          </a:p>
          <a:p>
            <a:pPr marL="342900" lvl="0" indent="-342900" algn="l" hangingPunct="0">
              <a:buFont typeface="+mj-lt"/>
              <a:buAutoNum type="arabicPeriod"/>
            </a:pPr>
            <a:endParaRPr lang="es-CO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Principios y valores de la gestión de calidad.</a:t>
            </a:r>
          </a:p>
          <a:p>
            <a:pPr marL="342900" lvl="0" indent="-342900" algn="l" hangingPunct="0">
              <a:buFont typeface="+mj-lt"/>
              <a:buAutoNum type="arabicPeriod"/>
            </a:pPr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lvl="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Liderazgo. Política y Objetivos</a:t>
            </a:r>
          </a:p>
          <a:p>
            <a:pPr marL="342900" lvl="0" indent="-342900" algn="l" hangingPunct="0">
              <a:buFont typeface="+mj-lt"/>
              <a:buAutoNum type="arabicPeriod"/>
            </a:pPr>
            <a:endParaRPr lang="es-CO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Enfoque a procesos – PHVA –</a:t>
            </a:r>
          </a:p>
          <a:p>
            <a:pPr marL="342900" indent="-342900" algn="l" hangingPunct="0">
              <a:buFont typeface="+mj-lt"/>
              <a:buAutoNum type="arabicPeriod"/>
            </a:pPr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Pensamiento basado en Riesgos</a:t>
            </a:r>
          </a:p>
          <a:p>
            <a:pPr marL="342900" indent="-342900" algn="l" hangingPunct="0">
              <a:buFont typeface="+mj-lt"/>
              <a:buAutoNum type="arabicPeriod"/>
            </a:pPr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Salidas no conformes </a:t>
            </a:r>
          </a:p>
          <a:p>
            <a:pPr marL="342900" indent="-342900" algn="l" hangingPunct="0">
              <a:buFont typeface="+mj-lt"/>
              <a:buAutoNum type="arabicPeriod"/>
            </a:pPr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Seguimiento y medición</a:t>
            </a:r>
          </a:p>
          <a:p>
            <a:pPr marL="342900" indent="-342900" algn="l" hangingPunct="0">
              <a:buFont typeface="+mj-lt"/>
              <a:buAutoNum type="arabicPeriod"/>
            </a:pPr>
            <a:endParaRPr lang="es-ES" sz="6400" dirty="0">
              <a:solidFill>
                <a:srgbClr val="359546"/>
              </a:solidFill>
              <a:latin typeface="Open Sans" panose="020B0606030504020204" pitchFamily="34" charset="0"/>
            </a:endParaRPr>
          </a:p>
          <a:p>
            <a:pPr marL="342900" indent="-342900" algn="l" hangingPunct="0">
              <a:buFont typeface="+mj-lt"/>
              <a:buAutoNum type="arabicPeriod"/>
            </a:pPr>
            <a:r>
              <a:rPr lang="es-ES" sz="6400" dirty="0">
                <a:solidFill>
                  <a:srgbClr val="359546"/>
                </a:solidFill>
                <a:latin typeface="Open Sans" panose="020B0606030504020204" pitchFamily="34" charset="0"/>
              </a:rPr>
              <a:t>Acciones de gestión</a:t>
            </a:r>
            <a:endParaRPr lang="es-ES" sz="160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4AC647-379A-34E9-6596-07A4AEF03722}"/>
              </a:ext>
            </a:extLst>
          </p:cNvPr>
          <p:cNvSpPr txBox="1"/>
          <p:nvPr/>
        </p:nvSpPr>
        <p:spPr>
          <a:xfrm>
            <a:off x="518616" y="2474970"/>
            <a:ext cx="43873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59546"/>
                </a:solidFill>
                <a:latin typeface="Open Sans" panose="020B0606030504020204" pitchFamily="34" charset="0"/>
                <a:ea typeface="+mj-ea"/>
                <a:cs typeface="+mj-cs"/>
              </a:rPr>
              <a:t>ORDEN DEL DÍA</a:t>
            </a:r>
            <a:endParaRPr lang="es-CO" sz="1600" dirty="0">
              <a:solidFill>
                <a:srgbClr val="359546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pPr algn="l"/>
            <a:endParaRPr lang="es-ES" sz="1600" dirty="0">
              <a:solidFill>
                <a:srgbClr val="359546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pPr algn="l"/>
            <a:r>
              <a:rPr lang="es-ES" sz="1600" dirty="0">
                <a:solidFill>
                  <a:srgbClr val="359546"/>
                </a:solidFill>
                <a:latin typeface="Open Sans" panose="020B0606030504020204" pitchFamily="34" charset="0"/>
                <a:ea typeface="+mj-ea"/>
                <a:cs typeface="+mj-cs"/>
              </a:rPr>
              <a:t>Presentación Integrantes Grupo Gestión de Calidad.</a:t>
            </a:r>
          </a:p>
          <a:p>
            <a:pPr algn="l"/>
            <a:endParaRPr lang="es-ES" sz="1600" dirty="0">
              <a:solidFill>
                <a:srgbClr val="359546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pPr algn="l"/>
            <a:r>
              <a:rPr lang="es-ES" sz="1600" dirty="0">
                <a:solidFill>
                  <a:srgbClr val="359546"/>
                </a:solidFill>
                <a:latin typeface="Open Sans" panose="020B0606030504020204" pitchFamily="34" charset="0"/>
                <a:ea typeface="+mj-ea"/>
                <a:cs typeface="+mj-cs"/>
              </a:rPr>
              <a:t>Presentación Asistentes.</a:t>
            </a:r>
          </a:p>
          <a:p>
            <a:pPr algn="l"/>
            <a:endParaRPr lang="es-ES" sz="1600" dirty="0">
              <a:solidFill>
                <a:srgbClr val="359546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pPr algn="l"/>
            <a:endParaRPr lang="es-ES" sz="1600" dirty="0">
              <a:solidFill>
                <a:srgbClr val="359546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pPr algn="l"/>
            <a:r>
              <a:rPr lang="es-ES" sz="1600" dirty="0">
                <a:solidFill>
                  <a:srgbClr val="359546"/>
                </a:solidFill>
                <a:latin typeface="Open Sans" panose="020B0606030504020204" pitchFamily="34" charset="0"/>
                <a:ea typeface="+mj-ea"/>
                <a:cs typeface="+mj-cs"/>
              </a:rPr>
              <a:t>Directrices para la reunión: </a:t>
            </a:r>
          </a:p>
          <a:p>
            <a:pPr algn="l"/>
            <a:endParaRPr lang="es-ES" sz="1600" dirty="0">
              <a:solidFill>
                <a:srgbClr val="359546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pPr algn="l"/>
            <a:r>
              <a:rPr lang="es-ES" sz="1600" dirty="0">
                <a:solidFill>
                  <a:srgbClr val="359546"/>
                </a:solidFill>
                <a:latin typeface="Open Sans" panose="020B0606030504020204" pitchFamily="34" charset="0"/>
                <a:ea typeface="+mj-ea"/>
                <a:cs typeface="+mj-cs"/>
              </a:rPr>
              <a:t>Firmar lista de Asistencia. </a:t>
            </a:r>
          </a:p>
          <a:p>
            <a:pPr algn="l"/>
            <a:r>
              <a:rPr lang="es-ES" sz="1600" dirty="0">
                <a:solidFill>
                  <a:srgbClr val="359546"/>
                </a:solidFill>
                <a:latin typeface="Open Sans" panose="020B0606030504020204" pitchFamily="34" charset="0"/>
                <a:ea typeface="+mj-ea"/>
                <a:cs typeface="+mj-cs"/>
              </a:rPr>
              <a:t>Firmar Acta de Capacitación.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5AE723-61B8-4EC8-784C-EB0E1F41D27D}"/>
              </a:ext>
            </a:extLst>
          </p:cNvPr>
          <p:cNvSpPr txBox="1"/>
          <p:nvPr/>
        </p:nvSpPr>
        <p:spPr>
          <a:xfrm>
            <a:off x="3915661" y="812823"/>
            <a:ext cx="3510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50" dirty="0"/>
              <a:t>  </a:t>
            </a:r>
            <a:r>
              <a:rPr lang="es-ES" sz="6000" b="1" dirty="0">
                <a:solidFill>
                  <a:srgbClr val="359546"/>
                </a:solidFill>
                <a:latin typeface="Open Sans" panose="020B0606030504020204" pitchFamily="34" charset="0"/>
              </a:rPr>
              <a:t>AGENDA</a:t>
            </a:r>
            <a:r>
              <a:rPr lang="es-E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765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A62105-7137-4273-600A-B62F5296C312}"/>
              </a:ext>
            </a:extLst>
          </p:cNvPr>
          <p:cNvSpPr txBox="1"/>
          <p:nvPr/>
        </p:nvSpPr>
        <p:spPr>
          <a:xfrm>
            <a:off x="189187" y="2283986"/>
            <a:ext cx="59068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6000" dirty="0"/>
              <a:t>ENFOQUE A PROCESOS</a:t>
            </a:r>
          </a:p>
          <a:p>
            <a:r>
              <a:rPr lang="es-ES" sz="2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(0.3)</a:t>
            </a:r>
          </a:p>
          <a:p>
            <a:r>
              <a:rPr lang="es-ES" sz="28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(4.4.1)</a:t>
            </a:r>
            <a:r>
              <a:rPr lang="es-ES" sz="2800" dirty="0"/>
              <a:t> </a:t>
            </a:r>
          </a:p>
          <a:p>
            <a:r>
              <a:rPr lang="es-ES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7A0FD6-D3CB-6AD5-2B36-F6080BA12C0A}"/>
              </a:ext>
            </a:extLst>
          </p:cNvPr>
          <p:cNvSpPr txBox="1"/>
          <p:nvPr/>
        </p:nvSpPr>
        <p:spPr>
          <a:xfrm>
            <a:off x="6269206" y="880792"/>
            <a:ext cx="57336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400" b="1" i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PROCESO  (3.4.1)</a:t>
            </a:r>
          </a:p>
          <a:p>
            <a:pPr algn="ctr"/>
            <a:r>
              <a:rPr lang="es-CO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Conjunto de actividades mutuamente relacionadas o que interactúan, que utilizan las entradas para proporcionar un resultado previsto. (Valor Agregado).</a:t>
            </a:r>
            <a:endParaRPr lang="es-CO" sz="1600" b="1" dirty="0">
              <a:solidFill>
                <a:srgbClr val="0F34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42DEEF-1D99-49A0-B6E9-AEBF89C36BB8}"/>
              </a:ext>
            </a:extLst>
          </p:cNvPr>
          <p:cNvSpPr txBox="1"/>
          <p:nvPr/>
        </p:nvSpPr>
        <p:spPr>
          <a:xfrm>
            <a:off x="6591870" y="3592036"/>
            <a:ext cx="6023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Cómo gestionar los procesos :</a:t>
            </a:r>
          </a:p>
          <a:p>
            <a:pPr algn="ctr"/>
            <a:endParaRPr lang="es-CO" sz="2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CO" sz="2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</a:t>
            </a:r>
            <a:r>
              <a:rPr lang="es-CO" sz="2000" b="1" i="1" dirty="0">
                <a:solidFill>
                  <a:srgbClr val="0F346B"/>
                </a:solidFill>
                <a:latin typeface="Cavolini" panose="03000502040302020204" pitchFamily="66" charset="0"/>
                <a:ea typeface="Open Sans" panose="020B0606030504020204" pitchFamily="34" charset="0"/>
                <a:cs typeface="Cavolini" panose="03000502040302020204" pitchFamily="66" charset="0"/>
              </a:rPr>
              <a:t>C</a:t>
            </a:r>
            <a:r>
              <a:rPr lang="es-CO" sz="2000" b="1" i="1" dirty="0">
                <a:solidFill>
                  <a:srgbClr val="0F346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iclo</a:t>
            </a: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2000" b="1" i="1" dirty="0">
                <a:solidFill>
                  <a:srgbClr val="0F346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PHVA </a:t>
            </a:r>
            <a:endParaRPr lang="es-CO" sz="2000" b="1" i="1" dirty="0">
              <a:solidFill>
                <a:srgbClr val="0F34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</a:t>
            </a:r>
            <a:r>
              <a:rPr lang="es-CO" sz="2000" b="1" i="1" dirty="0">
                <a:solidFill>
                  <a:srgbClr val="0F346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PENSAMIENTO BASADO EN RIESGOS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74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8D6176-BCB4-46D6-902D-C2E7F9F6A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0" y="2156346"/>
            <a:ext cx="11906520" cy="41681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B43583-2AEF-4E3B-B9E1-0890C34D520A}"/>
              </a:ext>
            </a:extLst>
          </p:cNvPr>
          <p:cNvSpPr txBox="1"/>
          <p:nvPr/>
        </p:nvSpPr>
        <p:spPr>
          <a:xfrm>
            <a:off x="4141623" y="1502497"/>
            <a:ext cx="3908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solidFill>
                  <a:srgbClr val="0F346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Elementos de un proceso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29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3B5D16-19E1-2874-1C1F-CBD505548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1999" cy="7002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87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A32AD4-525D-467D-C44F-0E29EAF84A1D}"/>
              </a:ext>
            </a:extLst>
          </p:cNvPr>
          <p:cNvSpPr txBox="1"/>
          <p:nvPr/>
        </p:nvSpPr>
        <p:spPr>
          <a:xfrm>
            <a:off x="96983" y="2347025"/>
            <a:ext cx="60959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5400" dirty="0"/>
              <a:t>PENSAMIENTO BASADO EN RIESGOS</a:t>
            </a:r>
          </a:p>
          <a:p>
            <a:r>
              <a:rPr lang="es-ES" sz="2400" dirty="0">
                <a:solidFill>
                  <a:srgbClr val="00B050"/>
                </a:solidFill>
              </a:rPr>
              <a:t>(0.3.3)</a:t>
            </a:r>
          </a:p>
          <a:p>
            <a:r>
              <a:rPr lang="es-ES" sz="2400" dirty="0">
                <a:solidFill>
                  <a:srgbClr val="00B050"/>
                </a:solidFill>
              </a:rPr>
              <a:t>(6.1)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58B61CA-50A6-8FA3-C14F-7B689A13F283}"/>
              </a:ext>
            </a:extLst>
          </p:cNvPr>
          <p:cNvSpPr/>
          <p:nvPr/>
        </p:nvSpPr>
        <p:spPr>
          <a:xfrm>
            <a:off x="6095999" y="680032"/>
            <a:ext cx="6095998" cy="1357550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s-CO" sz="32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RIESGO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sz="3200" b="1" i="1" dirty="0">
                <a:solidFill>
                  <a:srgbClr val="2872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Efecto de la incertidumbre sobre los objetivos</a:t>
            </a:r>
            <a:r>
              <a:rPr lang="es-ES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CO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568CF2-9C3E-1DD3-43B3-0C4B1BB50CE7}"/>
              </a:ext>
            </a:extLst>
          </p:cNvPr>
          <p:cNvSpPr/>
          <p:nvPr/>
        </p:nvSpPr>
        <p:spPr>
          <a:xfrm>
            <a:off x="6291615" y="3178021"/>
            <a:ext cx="59003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deben planificar e implementar acciones para abordar los riesgos y las oportunidades. </a:t>
            </a:r>
            <a:endParaRPr lang="es-CO" sz="3200" b="1" dirty="0">
              <a:solidFill>
                <a:srgbClr val="0F34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16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A32AD4-525D-467D-C44F-0E29EAF84A1D}"/>
              </a:ext>
            </a:extLst>
          </p:cNvPr>
          <p:cNvSpPr txBox="1"/>
          <p:nvPr/>
        </p:nvSpPr>
        <p:spPr>
          <a:xfrm>
            <a:off x="110839" y="2459504"/>
            <a:ext cx="6095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PROCEDIMIENTO PARA GESTIONAR  RIESGO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E8CCD6-A925-13D8-6D5C-DA305A2C46BA}"/>
              </a:ext>
            </a:extLst>
          </p:cNvPr>
          <p:cNvSpPr/>
          <p:nvPr/>
        </p:nvSpPr>
        <p:spPr>
          <a:xfrm>
            <a:off x="6576555" y="5393265"/>
            <a:ext cx="518823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Documento: Matriz de riesgos SPA</a:t>
            </a:r>
            <a:endParaRPr lang="es-CO" sz="2400" b="1" i="1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38FBB5-5402-1972-ABB8-0C9CB867A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067" y="258003"/>
            <a:ext cx="4659214" cy="4760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158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1E9B22-5491-D163-71B1-7469333C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1485"/>
            <a:ext cx="6197601" cy="65350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1A3A2F9-7222-B2D4-3BC1-867939B144DE}"/>
              </a:ext>
            </a:extLst>
          </p:cNvPr>
          <p:cNvSpPr txBox="1"/>
          <p:nvPr/>
        </p:nvSpPr>
        <p:spPr>
          <a:xfrm>
            <a:off x="620474" y="1997839"/>
            <a:ext cx="4702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6000" dirty="0"/>
              <a:t>COMO TRATAR EL  RIESGO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100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uadroTexto 2">
            <a:extLst>
              <a:ext uri="{FF2B5EF4-FFF2-40B4-BE49-F238E27FC236}">
                <a16:creationId xmlns:a16="http://schemas.microsoft.com/office/drawing/2014/main" id="{8BF34F49-0B24-B6E1-3C66-80CCCC2A6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928642"/>
              </p:ext>
            </p:extLst>
          </p:nvPr>
        </p:nvGraphicFramePr>
        <p:xfrm>
          <a:off x="6318912" y="572810"/>
          <a:ext cx="5704765" cy="427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E05410F-FF88-656F-D022-A1BD731202EC}"/>
              </a:ext>
            </a:extLst>
          </p:cNvPr>
          <p:cNvSpPr txBox="1"/>
          <p:nvPr/>
        </p:nvSpPr>
        <p:spPr>
          <a:xfrm>
            <a:off x="0" y="2459504"/>
            <a:ext cx="6095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6000" dirty="0"/>
              <a:t>SEGUIMIENTO Y MEDICIÓN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20CE98-9871-16D7-6961-45DECA5D2848}"/>
              </a:ext>
            </a:extLst>
          </p:cNvPr>
          <p:cNvSpPr/>
          <p:nvPr/>
        </p:nvSpPr>
        <p:spPr>
          <a:xfrm>
            <a:off x="7569919" y="5454193"/>
            <a:ext cx="2775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Documento SPA: </a:t>
            </a:r>
          </a:p>
          <a:p>
            <a:pPr algn="just"/>
            <a:r>
              <a:rPr lang="es-ES" sz="12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Reporte de indicadores </a:t>
            </a:r>
          </a:p>
          <a:p>
            <a:pPr algn="just"/>
            <a:r>
              <a:rPr lang="es-ES" sz="12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Encuestas de percepción</a:t>
            </a:r>
          </a:p>
          <a:p>
            <a:pPr algn="just"/>
            <a:r>
              <a:rPr lang="es-ES" sz="12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Informes de auditoría</a:t>
            </a:r>
          </a:p>
          <a:p>
            <a:pPr algn="just"/>
            <a:r>
              <a:rPr lang="es-ES" sz="12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 de revisión por la dirección.</a:t>
            </a:r>
            <a:endParaRPr lang="es-CO" sz="1200" b="1" i="1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41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E05410F-FF88-656F-D022-A1BD731202EC}"/>
              </a:ext>
            </a:extLst>
          </p:cNvPr>
          <p:cNvSpPr txBox="1"/>
          <p:nvPr/>
        </p:nvSpPr>
        <p:spPr>
          <a:xfrm>
            <a:off x="457200" y="2459504"/>
            <a:ext cx="5129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6000" dirty="0"/>
              <a:t>SALIDA NO CONFORME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504E35-FB2C-01ED-BE7F-70CD528B1F93}"/>
              </a:ext>
            </a:extLst>
          </p:cNvPr>
          <p:cNvSpPr txBox="1"/>
          <p:nvPr/>
        </p:nvSpPr>
        <p:spPr>
          <a:xfrm>
            <a:off x="6159711" y="2484802"/>
            <a:ext cx="60322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TRATAMIENTO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Corrección</a:t>
            </a:r>
            <a:r>
              <a:rPr lang="es-CO" sz="2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Separación, contención, devolución o suspensión de entrega.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Informar al usuario.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Concesión: autorización para entregar al usuario.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1F4FB0-B4F4-2595-7B19-2549A62D2D43}"/>
              </a:ext>
            </a:extLst>
          </p:cNvPr>
          <p:cNvSpPr txBox="1"/>
          <p:nvPr/>
        </p:nvSpPr>
        <p:spPr>
          <a:xfrm>
            <a:off x="6231467" y="361926"/>
            <a:ext cx="5896821" cy="15347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s-ES"/>
            </a:defPPr>
            <a:lvl1pPr marL="457200" indent="-457200">
              <a:buFont typeface="Arial" panose="020B0604020202020204" pitchFamily="34" charset="0"/>
              <a:buChar char="•"/>
              <a:defRPr sz="2400" b="1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dirty="0"/>
              <a:t>¿QUÉ ES?</a:t>
            </a:r>
          </a:p>
          <a:p>
            <a:pPr marL="0" indent="0" algn="ctr">
              <a:buNone/>
            </a:pPr>
            <a:r>
              <a:rPr lang="es-ES" i="1" dirty="0">
                <a:solidFill>
                  <a:srgbClr val="287244"/>
                </a:solidFill>
              </a:rPr>
              <a:t>Producto, servicio o salida de un proceso que no cumple con los requisitos definidos.</a:t>
            </a:r>
            <a:endParaRPr lang="es-CO" i="1" dirty="0">
              <a:solidFill>
                <a:srgbClr val="287244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44156" y="5750584"/>
            <a:ext cx="302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Documento SPA: </a:t>
            </a:r>
          </a:p>
          <a:p>
            <a:pPr algn="just"/>
            <a:r>
              <a:rPr lang="es-ES" sz="12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Identificación de salidas no conformes</a:t>
            </a:r>
          </a:p>
          <a:p>
            <a:pPr algn="just"/>
            <a:r>
              <a:rPr lang="es-ES" sz="1200" b="1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 de salidas no conformes  </a:t>
            </a:r>
            <a:endParaRPr lang="es-CO" sz="1200" b="1" i="1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557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E05410F-FF88-656F-D022-A1BD731202EC}"/>
              </a:ext>
            </a:extLst>
          </p:cNvPr>
          <p:cNvSpPr txBox="1"/>
          <p:nvPr/>
        </p:nvSpPr>
        <p:spPr>
          <a:xfrm>
            <a:off x="124692" y="2459504"/>
            <a:ext cx="5841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6000" dirty="0"/>
              <a:t>ACCIONES DE GESTIÓN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581868-99B2-457C-948A-4BD7D8660A2E}"/>
              </a:ext>
            </a:extLst>
          </p:cNvPr>
          <p:cNvSpPr txBox="1"/>
          <p:nvPr/>
        </p:nvSpPr>
        <p:spPr>
          <a:xfrm>
            <a:off x="6096000" y="2426017"/>
            <a:ext cx="60960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Documentar acciones de gestión a partir de: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Quejas y reclamos.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Salidas no conformes.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Riesgos materializados.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 de seguimiento y medición (indicadores).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Salidas de la revisión por la dirección.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Oportunidades de mejora identificadas.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2EC6D7-6232-4390-983B-634AD868387C}"/>
              </a:ext>
            </a:extLst>
          </p:cNvPr>
          <p:cNvSpPr txBox="1"/>
          <p:nvPr/>
        </p:nvSpPr>
        <p:spPr>
          <a:xfrm>
            <a:off x="6239933" y="334750"/>
            <a:ext cx="57996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Tipos de acciones de gestión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PREVENTIVAS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CORRECTIVAS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MEJORA</a:t>
            </a:r>
            <a:endParaRPr lang="es-CO" dirty="0">
              <a:solidFill>
                <a:srgbClr val="0F346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811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7E2A326-25A7-80F8-E6C1-03A744A765D9}"/>
              </a:ext>
            </a:extLst>
          </p:cNvPr>
          <p:cNvSpPr txBox="1">
            <a:spLocks/>
          </p:cNvSpPr>
          <p:nvPr/>
        </p:nvSpPr>
        <p:spPr>
          <a:xfrm>
            <a:off x="3352800" y="2944288"/>
            <a:ext cx="4963749" cy="7586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GRACIAS</a:t>
            </a:r>
            <a:r>
              <a:rPr lang="es-ES" sz="24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s-ES" sz="1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98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B11BED-FCCE-40E8-97A3-AC94F724F9C6}"/>
              </a:ext>
            </a:extLst>
          </p:cNvPr>
          <p:cNvSpPr txBox="1"/>
          <p:nvPr/>
        </p:nvSpPr>
        <p:spPr>
          <a:xfrm>
            <a:off x="1380461" y="2559824"/>
            <a:ext cx="9431078" cy="25299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>
            <a:defPPr>
              <a:defRPr lang="es-ES"/>
            </a:defPPr>
            <a:lvl1pPr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4400" b="1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Estructura Centro de Servicios Judiciales </a:t>
            </a:r>
          </a:p>
          <a:p>
            <a:endParaRPr lang="es-MX" dirty="0"/>
          </a:p>
          <a:p>
            <a:r>
              <a:rPr lang="es-MX" dirty="0"/>
              <a:t> </a:t>
            </a:r>
            <a:r>
              <a:rPr lang="es-MX" dirty="0">
                <a:solidFill>
                  <a:srgbClr val="0F346B"/>
                </a:solidFill>
              </a:rPr>
              <a:t>Relación con el SIGCMA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21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179BD3-9E3E-4F82-B334-61DDD398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312333"/>
            <a:ext cx="11650133" cy="5329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1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A3F23C8-0BDA-76BC-17FD-600CFE475AD3}"/>
              </a:ext>
            </a:extLst>
          </p:cNvPr>
          <p:cNvSpPr txBox="1"/>
          <p:nvPr/>
        </p:nvSpPr>
        <p:spPr>
          <a:xfrm>
            <a:off x="1308100" y="1747595"/>
            <a:ext cx="3302000" cy="35406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4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SISTEMAS DE </a:t>
            </a:r>
            <a:r>
              <a:rPr lang="es-ES" sz="4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GESTIÓN</a:t>
            </a:r>
            <a:endParaRPr lang="es-CO" sz="44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E9E395-CD70-4FD9-B6EB-4175A1C07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664" y="1058333"/>
            <a:ext cx="5608806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36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9DC24C1-20AF-33B6-21CF-5865D12A0697}"/>
              </a:ext>
            </a:extLst>
          </p:cNvPr>
          <p:cNvSpPr txBox="1"/>
          <p:nvPr/>
        </p:nvSpPr>
        <p:spPr>
          <a:xfrm>
            <a:off x="995464" y="2367171"/>
            <a:ext cx="4042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sz="4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UTILIDAD DE UN SISTEMA DE GESTIÓN</a:t>
            </a:r>
            <a:endParaRPr lang="es-ES" sz="10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1E6437-99B5-0D66-0B65-01FA8438AD0C}"/>
              </a:ext>
            </a:extLst>
          </p:cNvPr>
          <p:cNvSpPr/>
          <p:nvPr/>
        </p:nvSpPr>
        <p:spPr>
          <a:xfrm>
            <a:off x="6198741" y="1606242"/>
            <a:ext cx="59001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Aclarar los procesos internos.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Organizar las funciones y actividades de la  entidad.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Estandarizar procesos y procedimientos.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Simplificar y optimizar actividades.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Mejorar la comunicación con las partes interesadas.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Crear una cultura de mejora continua.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Evidenciar puntos de mejora.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Mejorar el desempeño.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Optimizar los recursos disponibles.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Proporcionar una base para el desarrollo sostenible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42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E08CC6-7F4E-7846-8A5F-F61BA49A9265}"/>
              </a:ext>
            </a:extLst>
          </p:cNvPr>
          <p:cNvSpPr txBox="1"/>
          <p:nvPr/>
        </p:nvSpPr>
        <p:spPr>
          <a:xfrm>
            <a:off x="1081640" y="2180761"/>
            <a:ext cx="39212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35954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BENEFICIOS DE UN SISTEMA DE GESTIÓN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AF557B-B99B-3E92-4761-EC6C422D5B09}"/>
              </a:ext>
            </a:extLst>
          </p:cNvPr>
          <p:cNvSpPr txBox="1"/>
          <p:nvPr/>
        </p:nvSpPr>
        <p:spPr>
          <a:xfrm>
            <a:off x="6141494" y="1746913"/>
            <a:ext cx="5936776" cy="3495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000" b="1" u="sng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Aumentar la satisfacción del usuario</a:t>
            </a:r>
            <a:endParaRPr lang="es-CO" sz="2000" b="1" dirty="0">
              <a:solidFill>
                <a:srgbClr val="0F34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Mejorar la imagen y credibilidad de la Entidad.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Mantener y mejorar la eficacia.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Transparencia en las actuaciones.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Proporcionar servicios que satisfagan los REQUISITOS del usuario, los legales y reglamentarios  aplicables.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Identificar  los riesgos y oportunidades  asociados al contexto y a los objetivos.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>
                <a:solidFill>
                  <a:srgbClr val="0F34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Promover el uso eficiente de los recursos.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99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047E86A-8424-B68E-B6AC-63EE2BF12949}"/>
              </a:ext>
            </a:extLst>
          </p:cNvPr>
          <p:cNvSpPr txBox="1"/>
          <p:nvPr/>
        </p:nvSpPr>
        <p:spPr>
          <a:xfrm>
            <a:off x="1482437" y="1813171"/>
            <a:ext cx="289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NORMAS </a:t>
            </a:r>
            <a:r>
              <a:rPr lang="es-CO" sz="60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79D7DB-14D5-8990-6B77-53C86CA3FDB6}"/>
              </a:ext>
            </a:extLst>
          </p:cNvPr>
          <p:cNvSpPr txBox="1"/>
          <p:nvPr/>
        </p:nvSpPr>
        <p:spPr>
          <a:xfrm>
            <a:off x="191523" y="3951526"/>
            <a:ext cx="5904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STANDART ORGANIZATION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600" b="1" dirty="0">
              <a:solidFill>
                <a:srgbClr val="3595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ORGANIZACIÓN INTERNACIONAL DE NORMALIZACIÓN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0B8726-A836-4583-B12B-65D1D325A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385" y="214856"/>
            <a:ext cx="6905430" cy="6527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51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047E86A-8424-B68E-B6AC-63EE2BF12949}"/>
              </a:ext>
            </a:extLst>
          </p:cNvPr>
          <p:cNvSpPr txBox="1"/>
          <p:nvPr/>
        </p:nvSpPr>
        <p:spPr>
          <a:xfrm>
            <a:off x="454170" y="2511791"/>
            <a:ext cx="5388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NORMAS DE 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b="1" dirty="0">
                <a:solidFill>
                  <a:srgbClr val="3595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RAMA JUDICIAL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95870F-C76E-4022-003A-49FE5783B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778" y="1253576"/>
            <a:ext cx="2854394" cy="4197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F1FC4C3-6D1B-0095-3AA2-872D3D575793}"/>
              </a:ext>
            </a:extLst>
          </p:cNvPr>
          <p:cNvSpPr txBox="1"/>
          <p:nvPr/>
        </p:nvSpPr>
        <p:spPr>
          <a:xfrm>
            <a:off x="6331237" y="2496402"/>
            <a:ext cx="2721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Poder Judicial.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Integrado de Gestión.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Requisitos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197FC85-9ACA-3C2A-FCF8-9F4FF38A1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757" y="1253575"/>
            <a:ext cx="2676333" cy="419748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952D3B-E918-E6BE-300F-02551BADD345}"/>
              </a:ext>
            </a:extLst>
          </p:cNvPr>
          <p:cNvSpPr txBox="1"/>
          <p:nvPr/>
        </p:nvSpPr>
        <p:spPr>
          <a:xfrm>
            <a:off x="9352757" y="2496402"/>
            <a:ext cx="24427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i="1" dirty="0">
                <a:solidFill>
                  <a:srgbClr val="002060"/>
                </a:solidFill>
                <a:latin typeface="Calibri" panose="020F0502020204030204"/>
              </a:rPr>
              <a:t>Poder Judicial.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i="1" dirty="0">
                <a:solidFill>
                  <a:srgbClr val="002060"/>
                </a:solidFill>
                <a:latin typeface="Calibri" panose="020F0502020204030204"/>
              </a:rPr>
              <a:t>Sistema Integrado de Gestión.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Directrices para la implementación </a:t>
            </a:r>
            <a:r>
              <a:rPr kumimoji="0" lang="es-CO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NTC 6256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793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1108</Words>
  <Application>Microsoft Office PowerPoint</Application>
  <PresentationFormat>Panorámica</PresentationFormat>
  <Paragraphs>233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Cavolini</vt:lpstr>
      <vt:lpstr>Courier New</vt:lpstr>
      <vt:lpstr>Montserrat</vt:lpstr>
      <vt:lpstr>Open Sans</vt:lpstr>
      <vt:lpstr>Times New Roman</vt:lpstr>
      <vt:lpstr>Wingdings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|</dc:title>
  <dc:creator>User</dc:creator>
  <cp:lastModifiedBy>Cristian Camilo Bohorquez Rodriguez</cp:lastModifiedBy>
  <cp:revision>170</cp:revision>
  <dcterms:created xsi:type="dcterms:W3CDTF">2020-09-28T20:12:13Z</dcterms:created>
  <dcterms:modified xsi:type="dcterms:W3CDTF">2025-08-06T21:10:49Z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3F4CDA8C-CBB3-4C01-9579-110CB370996A</vt:lpwstr>
  </property>
  <property fmtid="{D5CDD505-2E9C-101B-9397-08002B2CF9AE}" pid="3" name="ArticulatePath">
    <vt:lpwstr>Presentación1</vt:lpwstr>
  </property>
</Properties>
</file>