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RoxboroughCF Bold" charset="1" panose="00000800000000000000"/>
      <p:regular r:id="rId12"/>
    </p:embeddedFont>
    <p:embeddedFont>
      <p:font typeface="Poppins" charset="1" panose="00000500000000000000"/>
      <p:regular r:id="rId13"/>
    </p:embeddedFont>
    <p:embeddedFont>
      <p:font typeface="TT Ramillas Bold" charset="1" panose="020E0000080000020004"/>
      <p:regular r:id="rId14"/>
    </p:embeddedFont>
    <p:embeddedFont>
      <p:font typeface="Open Sans" charset="1" panose="020B0606030504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7B3FF"/>
        </a:solidFill>
      </p:bgPr>
    </p:bg>
    <p:spTree>
      <p:nvGrpSpPr>
        <p:cNvPr id="1" name=""/>
        <p:cNvGrpSpPr/>
        <p:nvPr/>
      </p:nvGrpSpPr>
      <p:grpSpPr>
        <a:xfrm>
          <a:off x="0" y="0"/>
          <a:ext cx="0" cy="0"/>
          <a:chOff x="0" y="0"/>
          <a:chExt cx="0" cy="0"/>
        </a:xfrm>
      </p:grpSpPr>
      <p:sp>
        <p:nvSpPr>
          <p:cNvPr name="Freeform 2" id="2"/>
          <p:cNvSpPr/>
          <p:nvPr/>
        </p:nvSpPr>
        <p:spPr>
          <a:xfrm flipH="false" flipV="false" rot="0">
            <a:off x="5296838" y="-46600"/>
            <a:ext cx="7694323" cy="10380200"/>
          </a:xfrm>
          <a:custGeom>
            <a:avLst/>
            <a:gdLst/>
            <a:ahLst/>
            <a:cxnLst/>
            <a:rect r="r" b="b" t="t" l="l"/>
            <a:pathLst>
              <a:path h="10380200" w="7694323">
                <a:moveTo>
                  <a:pt x="0" y="0"/>
                </a:moveTo>
                <a:lnTo>
                  <a:pt x="7694324" y="0"/>
                </a:lnTo>
                <a:lnTo>
                  <a:pt x="7694324" y="10380200"/>
                </a:lnTo>
                <a:lnTo>
                  <a:pt x="0" y="10380200"/>
                </a:lnTo>
                <a:lnTo>
                  <a:pt x="0" y="0"/>
                </a:lnTo>
                <a:close/>
              </a:path>
            </a:pathLst>
          </a:custGeom>
          <a:blipFill>
            <a:blip r:embed="rId2"/>
            <a:stretch>
              <a:fillRect l="0" t="0" r="0" b="0"/>
            </a:stretch>
          </a:blipFill>
        </p:spPr>
      </p:sp>
      <p:sp>
        <p:nvSpPr>
          <p:cNvPr name="TextBox 3" id="3"/>
          <p:cNvSpPr txBox="true"/>
          <p:nvPr/>
        </p:nvSpPr>
        <p:spPr>
          <a:xfrm rot="0">
            <a:off x="1021705" y="4274503"/>
            <a:ext cx="16244590" cy="1566544"/>
          </a:xfrm>
          <a:prstGeom prst="rect">
            <a:avLst/>
          </a:prstGeom>
        </p:spPr>
        <p:txBody>
          <a:bodyPr anchor="t" rtlCol="false" tIns="0" lIns="0" bIns="0" rIns="0">
            <a:spAutoFit/>
          </a:bodyPr>
          <a:lstStyle/>
          <a:p>
            <a:pPr algn="ctr">
              <a:lnSpc>
                <a:spcPts val="12880"/>
              </a:lnSpc>
            </a:pPr>
            <a:r>
              <a:rPr lang="en-US" sz="9200" b="true">
                <a:solidFill>
                  <a:srgbClr val="000000"/>
                </a:solidFill>
                <a:latin typeface="RoxboroughCF Bold"/>
                <a:ea typeface="RoxboroughCF Bold"/>
                <a:cs typeface="RoxboroughCF Bold"/>
                <a:sym typeface="RoxboroughCF Bold"/>
              </a:rPr>
              <a:t>MAPA DE TRASHUMANCIA</a:t>
            </a:r>
          </a:p>
        </p:txBody>
      </p:sp>
      <p:sp>
        <p:nvSpPr>
          <p:cNvPr name="TextBox 4" id="4"/>
          <p:cNvSpPr txBox="true"/>
          <p:nvPr/>
        </p:nvSpPr>
        <p:spPr>
          <a:xfrm rot="0">
            <a:off x="14192187" y="9019563"/>
            <a:ext cx="3778151" cy="746759"/>
          </a:xfrm>
          <a:prstGeom prst="rect">
            <a:avLst/>
          </a:prstGeom>
        </p:spPr>
        <p:txBody>
          <a:bodyPr anchor="t" rtlCol="false" tIns="0" lIns="0" bIns="0" rIns="0">
            <a:spAutoFit/>
          </a:bodyPr>
          <a:lstStyle/>
          <a:p>
            <a:pPr algn="ctr">
              <a:lnSpc>
                <a:spcPts val="2940"/>
              </a:lnSpc>
            </a:pPr>
            <a:r>
              <a:rPr lang="en-US" sz="2100">
                <a:solidFill>
                  <a:srgbClr val="000000"/>
                </a:solidFill>
                <a:latin typeface="Poppins"/>
                <a:ea typeface="Poppins"/>
                <a:cs typeface="Poppins"/>
                <a:sym typeface="Poppins"/>
              </a:rPr>
              <a:t>Tribunal Superior de Bogotá</a:t>
            </a:r>
            <a:r>
              <a:rPr lang="en-US" sz="2100">
                <a:solidFill>
                  <a:srgbClr val="000000"/>
                </a:solidFill>
                <a:latin typeface="Poppins"/>
                <a:ea typeface="Poppins"/>
                <a:cs typeface="Poppins"/>
                <a:sym typeface="Poppins"/>
              </a:rPr>
              <a:t> </a:t>
            </a:r>
          </a:p>
          <a:p>
            <a:pPr algn="ctr">
              <a:lnSpc>
                <a:spcPts val="2940"/>
              </a:lnSpc>
            </a:pPr>
            <a:r>
              <a:rPr lang="en-US" sz="2100">
                <a:solidFill>
                  <a:srgbClr val="000000"/>
                </a:solidFill>
                <a:latin typeface="Poppins"/>
                <a:ea typeface="Poppins"/>
                <a:cs typeface="Poppins"/>
                <a:sym typeface="Poppins"/>
              </a:rPr>
              <a:t>Sala de Justicia y Paz</a:t>
            </a:r>
          </a:p>
        </p:txBody>
      </p:sp>
      <p:sp>
        <p:nvSpPr>
          <p:cNvPr name="Freeform 5" id="5"/>
          <p:cNvSpPr/>
          <p:nvPr/>
        </p:nvSpPr>
        <p:spPr>
          <a:xfrm flipH="false" flipV="false" rot="0">
            <a:off x="13308439" y="8979644"/>
            <a:ext cx="883748" cy="883748"/>
          </a:xfrm>
          <a:custGeom>
            <a:avLst/>
            <a:gdLst/>
            <a:ahLst/>
            <a:cxnLst/>
            <a:rect r="r" b="b" t="t" l="l"/>
            <a:pathLst>
              <a:path h="883748" w="883748">
                <a:moveTo>
                  <a:pt x="0" y="0"/>
                </a:moveTo>
                <a:lnTo>
                  <a:pt x="883748" y="0"/>
                </a:lnTo>
                <a:lnTo>
                  <a:pt x="883748" y="883748"/>
                </a:lnTo>
                <a:lnTo>
                  <a:pt x="0" y="883748"/>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7B3FF"/>
        </a:solidFill>
      </p:bgPr>
    </p:bg>
    <p:spTree>
      <p:nvGrpSpPr>
        <p:cNvPr id="1" name=""/>
        <p:cNvGrpSpPr/>
        <p:nvPr/>
      </p:nvGrpSpPr>
      <p:grpSpPr>
        <a:xfrm>
          <a:off x="0" y="0"/>
          <a:ext cx="0" cy="0"/>
          <a:chOff x="0" y="0"/>
          <a:chExt cx="0" cy="0"/>
        </a:xfrm>
      </p:grpSpPr>
      <p:sp>
        <p:nvSpPr>
          <p:cNvPr name="Freeform 2" id="2"/>
          <p:cNvSpPr/>
          <p:nvPr/>
        </p:nvSpPr>
        <p:spPr>
          <a:xfrm flipH="false" flipV="false" rot="0">
            <a:off x="-3175638" y="-672893"/>
            <a:ext cx="16248042" cy="21919787"/>
          </a:xfrm>
          <a:custGeom>
            <a:avLst/>
            <a:gdLst/>
            <a:ahLst/>
            <a:cxnLst/>
            <a:rect r="r" b="b" t="t" l="l"/>
            <a:pathLst>
              <a:path h="21919787" w="16248042">
                <a:moveTo>
                  <a:pt x="0" y="0"/>
                </a:moveTo>
                <a:lnTo>
                  <a:pt x="16248042" y="0"/>
                </a:lnTo>
                <a:lnTo>
                  <a:pt x="16248042" y="21919786"/>
                </a:lnTo>
                <a:lnTo>
                  <a:pt x="0" y="21919786"/>
                </a:lnTo>
                <a:lnTo>
                  <a:pt x="0" y="0"/>
                </a:lnTo>
                <a:close/>
              </a:path>
            </a:pathLst>
          </a:custGeom>
          <a:blipFill>
            <a:blip r:embed="rId2"/>
            <a:stretch>
              <a:fillRect l="0" t="0" r="0" b="0"/>
            </a:stretch>
          </a:blipFill>
        </p:spPr>
      </p:sp>
      <p:sp>
        <p:nvSpPr>
          <p:cNvPr name="Freeform 3" id="3"/>
          <p:cNvSpPr/>
          <p:nvPr/>
        </p:nvSpPr>
        <p:spPr>
          <a:xfrm flipH="false" flipV="false" rot="0">
            <a:off x="4142272" y="4618996"/>
            <a:ext cx="1254562" cy="1049009"/>
          </a:xfrm>
          <a:custGeom>
            <a:avLst/>
            <a:gdLst/>
            <a:ahLst/>
            <a:cxnLst/>
            <a:rect r="r" b="b" t="t" l="l"/>
            <a:pathLst>
              <a:path h="1049009" w="1254562">
                <a:moveTo>
                  <a:pt x="0" y="0"/>
                </a:moveTo>
                <a:lnTo>
                  <a:pt x="1254561" y="0"/>
                </a:lnTo>
                <a:lnTo>
                  <a:pt x="1254561" y="1049008"/>
                </a:lnTo>
                <a:lnTo>
                  <a:pt x="0" y="10490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195669" y="6641787"/>
            <a:ext cx="1254562" cy="1049009"/>
          </a:xfrm>
          <a:custGeom>
            <a:avLst/>
            <a:gdLst/>
            <a:ahLst/>
            <a:cxnLst/>
            <a:rect r="r" b="b" t="t" l="l"/>
            <a:pathLst>
              <a:path h="1049009" w="1254562">
                <a:moveTo>
                  <a:pt x="0" y="0"/>
                </a:moveTo>
                <a:lnTo>
                  <a:pt x="1254562" y="0"/>
                </a:lnTo>
                <a:lnTo>
                  <a:pt x="1254562" y="1049009"/>
                </a:lnTo>
                <a:lnTo>
                  <a:pt x="0" y="10490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948383" y="4962736"/>
            <a:ext cx="361528" cy="36152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TextBox 8" id="8"/>
          <p:cNvSpPr txBox="true"/>
          <p:nvPr/>
        </p:nvSpPr>
        <p:spPr>
          <a:xfrm rot="0">
            <a:off x="10192939" y="3143996"/>
            <a:ext cx="6974204" cy="6619240"/>
          </a:xfrm>
          <a:prstGeom prst="rect">
            <a:avLst/>
          </a:prstGeom>
        </p:spPr>
        <p:txBody>
          <a:bodyPr anchor="t" rtlCol="false" tIns="0" lIns="0" bIns="0" rIns="0">
            <a:spAutoFit/>
          </a:bodyPr>
          <a:lstStyle/>
          <a:p>
            <a:pPr algn="just">
              <a:lnSpc>
                <a:spcPts val="4759"/>
              </a:lnSpc>
            </a:pPr>
            <a:r>
              <a:rPr lang="en-US" sz="3399">
                <a:solidFill>
                  <a:srgbClr val="000000"/>
                </a:solidFill>
                <a:latin typeface="Poppins"/>
                <a:ea typeface="Poppins"/>
                <a:cs typeface="Poppins"/>
                <a:sym typeface="Poppins"/>
              </a:rPr>
              <a:t>Asimismo, comunicó que los menores reclutados en el departamento de Norte de Santander, fueron reclutados en la ciudad de Cúcuta, tuvieron que atravesar por la zona fronteriza, pasando por Bucaramanga y Saravena, en un viaje aproximadamente de 13 horas, vía terrestre</a:t>
            </a:r>
          </a:p>
          <a:p>
            <a:pPr algn="just">
              <a:lnSpc>
                <a:spcPts val="4759"/>
              </a:lnSpc>
            </a:pPr>
          </a:p>
        </p:txBody>
      </p:sp>
      <p:sp>
        <p:nvSpPr>
          <p:cNvPr name="TextBox 9" id="9"/>
          <p:cNvSpPr txBox="true"/>
          <p:nvPr/>
        </p:nvSpPr>
        <p:spPr>
          <a:xfrm rot="0">
            <a:off x="2170658" y="962025"/>
            <a:ext cx="13462931" cy="1392557"/>
          </a:xfrm>
          <a:prstGeom prst="rect">
            <a:avLst/>
          </a:prstGeom>
        </p:spPr>
        <p:txBody>
          <a:bodyPr anchor="t" rtlCol="false" tIns="0" lIns="0" bIns="0" rIns="0">
            <a:spAutoFit/>
          </a:bodyPr>
          <a:lstStyle/>
          <a:p>
            <a:pPr algn="ctr">
              <a:lnSpc>
                <a:spcPts val="5669"/>
              </a:lnSpc>
            </a:pPr>
            <a:r>
              <a:rPr lang="en-US" sz="4049" b="true">
                <a:solidFill>
                  <a:srgbClr val="000000"/>
                </a:solidFill>
                <a:latin typeface="TT Ramillas Bold"/>
                <a:ea typeface="TT Ramillas Bold"/>
                <a:cs typeface="TT Ramillas Bold"/>
                <a:sym typeface="TT Ramillas Bold"/>
              </a:rPr>
              <a:t>Reclutamiento de Norte de Santander a Saravena,</a:t>
            </a:r>
          </a:p>
          <a:p>
            <a:pPr algn="ctr">
              <a:lnSpc>
                <a:spcPts val="5669"/>
              </a:lnSpc>
            </a:pPr>
            <a:r>
              <a:rPr lang="en-US" sz="4049" b="true">
                <a:solidFill>
                  <a:srgbClr val="000000"/>
                </a:solidFill>
                <a:latin typeface="TT Ramillas Bold"/>
                <a:ea typeface="TT Ramillas Bold"/>
                <a:cs typeface="TT Ramillas Bold"/>
                <a:sym typeface="TT Ramillas Bold"/>
              </a:rPr>
              <a:t> Arauca</a:t>
            </a:r>
          </a:p>
        </p:txBody>
      </p:sp>
      <p:sp>
        <p:nvSpPr>
          <p:cNvPr name="TextBox 10" id="10"/>
          <p:cNvSpPr txBox="true"/>
          <p:nvPr/>
        </p:nvSpPr>
        <p:spPr>
          <a:xfrm rot="0">
            <a:off x="4315836" y="4205821"/>
            <a:ext cx="3040261" cy="391794"/>
          </a:xfrm>
          <a:prstGeom prst="rect">
            <a:avLst/>
          </a:prstGeom>
        </p:spPr>
        <p:txBody>
          <a:bodyPr anchor="t" rtlCol="false" tIns="0" lIns="0" bIns="0" rIns="0">
            <a:spAutoFit/>
          </a:bodyPr>
          <a:lstStyle/>
          <a:p>
            <a:pPr algn="ctr">
              <a:lnSpc>
                <a:spcPts val="3080"/>
              </a:lnSpc>
            </a:pPr>
            <a:r>
              <a:rPr lang="en-US" sz="2200">
                <a:solidFill>
                  <a:srgbClr val="000000"/>
                </a:solidFill>
                <a:latin typeface="Poppins"/>
                <a:ea typeface="Poppins"/>
                <a:cs typeface="Poppins"/>
                <a:sym typeface="Poppins"/>
              </a:rPr>
              <a:t>NORTE DE SANTANDER </a:t>
            </a:r>
          </a:p>
        </p:txBody>
      </p:sp>
      <p:sp>
        <p:nvSpPr>
          <p:cNvPr name="TextBox 11" id="11"/>
          <p:cNvSpPr txBox="true"/>
          <p:nvPr/>
        </p:nvSpPr>
        <p:spPr>
          <a:xfrm rot="0">
            <a:off x="7523231" y="6815431"/>
            <a:ext cx="1242715" cy="424814"/>
          </a:xfrm>
          <a:prstGeom prst="rect">
            <a:avLst/>
          </a:prstGeom>
        </p:spPr>
        <p:txBody>
          <a:bodyPr anchor="t" rtlCol="false" tIns="0" lIns="0" bIns="0" rIns="0">
            <a:spAutoFit/>
          </a:bodyPr>
          <a:lstStyle/>
          <a:p>
            <a:pPr algn="ctr">
              <a:lnSpc>
                <a:spcPts val="3360"/>
              </a:lnSpc>
            </a:pPr>
            <a:r>
              <a:rPr lang="en-US" sz="2400">
                <a:solidFill>
                  <a:srgbClr val="000000"/>
                </a:solidFill>
                <a:latin typeface="Poppins"/>
                <a:ea typeface="Poppins"/>
                <a:cs typeface="Poppins"/>
                <a:sym typeface="Poppins"/>
              </a:rPr>
              <a:t>ARAUCA</a:t>
            </a:r>
          </a:p>
        </p:txBody>
      </p:sp>
      <p:sp>
        <p:nvSpPr>
          <p:cNvPr name="TextBox 12" id="12"/>
          <p:cNvSpPr txBox="true"/>
          <p:nvPr/>
        </p:nvSpPr>
        <p:spPr>
          <a:xfrm rot="1402848">
            <a:off x="3837026" y="7018338"/>
            <a:ext cx="3386164" cy="1543687"/>
          </a:xfrm>
          <a:prstGeom prst="rect">
            <a:avLst/>
          </a:prstGeom>
        </p:spPr>
        <p:txBody>
          <a:bodyPr anchor="t" rtlCol="false" tIns="0" lIns="0" bIns="0" rIns="0">
            <a:spAutoFit/>
          </a:bodyPr>
          <a:lstStyle/>
          <a:p>
            <a:pPr algn="ctr">
              <a:lnSpc>
                <a:spcPts val="7886"/>
              </a:lnSpc>
            </a:pPr>
            <a:r>
              <a:rPr lang="en-US" sz="5633">
                <a:solidFill>
                  <a:srgbClr val="000000"/>
                </a:solidFill>
                <a:latin typeface="Open Sans"/>
                <a:ea typeface="Open Sans"/>
                <a:cs typeface="Open Sans"/>
                <a:sym typeface="Open Sans"/>
              </a:rPr>
              <a:t>--------------</a:t>
            </a:r>
          </a:p>
        </p:txBody>
      </p:sp>
      <p:sp>
        <p:nvSpPr>
          <p:cNvPr name="TextBox 13" id="13"/>
          <p:cNvSpPr txBox="true"/>
          <p:nvPr/>
        </p:nvSpPr>
        <p:spPr>
          <a:xfrm rot="0">
            <a:off x="5366919" y="4880184"/>
            <a:ext cx="1200001" cy="398779"/>
          </a:xfrm>
          <a:prstGeom prst="rect">
            <a:avLst/>
          </a:prstGeom>
        </p:spPr>
        <p:txBody>
          <a:bodyPr anchor="t" rtlCol="false" tIns="0" lIns="0" bIns="0" rIns="0">
            <a:spAutoFit/>
          </a:bodyPr>
          <a:lstStyle/>
          <a:p>
            <a:pPr algn="ctr">
              <a:lnSpc>
                <a:spcPts val="3220"/>
              </a:lnSpc>
            </a:pPr>
            <a:r>
              <a:rPr lang="en-US" sz="2300">
                <a:solidFill>
                  <a:srgbClr val="000000"/>
                </a:solidFill>
                <a:latin typeface="Poppins"/>
                <a:ea typeface="Poppins"/>
                <a:cs typeface="Poppins"/>
                <a:sym typeface="Poppins"/>
              </a:rPr>
              <a:t>CÚCUTA</a:t>
            </a:r>
          </a:p>
        </p:txBody>
      </p:sp>
      <p:grpSp>
        <p:nvGrpSpPr>
          <p:cNvPr name="Group 14" id="14"/>
          <p:cNvGrpSpPr/>
          <p:nvPr/>
        </p:nvGrpSpPr>
        <p:grpSpPr>
          <a:xfrm rot="0">
            <a:off x="4104116" y="6804763"/>
            <a:ext cx="361528" cy="36152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TextBox 17" id="17"/>
          <p:cNvSpPr txBox="true"/>
          <p:nvPr/>
        </p:nvSpPr>
        <p:spPr>
          <a:xfrm rot="0">
            <a:off x="2445899" y="7204051"/>
            <a:ext cx="2348805" cy="424814"/>
          </a:xfrm>
          <a:prstGeom prst="rect">
            <a:avLst/>
          </a:prstGeom>
        </p:spPr>
        <p:txBody>
          <a:bodyPr anchor="t" rtlCol="false" tIns="0" lIns="0" bIns="0" rIns="0">
            <a:spAutoFit/>
          </a:bodyPr>
          <a:lstStyle/>
          <a:p>
            <a:pPr algn="ctr">
              <a:lnSpc>
                <a:spcPts val="3360"/>
              </a:lnSpc>
            </a:pPr>
            <a:r>
              <a:rPr lang="en-US" sz="2400">
                <a:solidFill>
                  <a:srgbClr val="000000"/>
                </a:solidFill>
                <a:latin typeface="Poppins"/>
                <a:ea typeface="Poppins"/>
                <a:cs typeface="Poppins"/>
                <a:sym typeface="Poppins"/>
              </a:rPr>
              <a:t>BUCARAMANGA</a:t>
            </a:r>
          </a:p>
        </p:txBody>
      </p:sp>
      <p:grpSp>
        <p:nvGrpSpPr>
          <p:cNvPr name="Group 18" id="18"/>
          <p:cNvGrpSpPr/>
          <p:nvPr/>
        </p:nvGrpSpPr>
        <p:grpSpPr>
          <a:xfrm rot="0">
            <a:off x="6957296" y="7555013"/>
            <a:ext cx="361528" cy="361528"/>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TextBox 21" id="21"/>
          <p:cNvSpPr txBox="true"/>
          <p:nvPr/>
        </p:nvSpPr>
        <p:spPr>
          <a:xfrm rot="0">
            <a:off x="7430883" y="7524747"/>
            <a:ext cx="1427411" cy="391794"/>
          </a:xfrm>
          <a:prstGeom prst="rect">
            <a:avLst/>
          </a:prstGeom>
        </p:spPr>
        <p:txBody>
          <a:bodyPr anchor="t" rtlCol="false" tIns="0" lIns="0" bIns="0" rIns="0">
            <a:spAutoFit/>
          </a:bodyPr>
          <a:lstStyle/>
          <a:p>
            <a:pPr algn="ctr">
              <a:lnSpc>
                <a:spcPts val="3080"/>
              </a:lnSpc>
            </a:pPr>
            <a:r>
              <a:rPr lang="en-US" sz="2200">
                <a:solidFill>
                  <a:srgbClr val="000000"/>
                </a:solidFill>
                <a:latin typeface="Poppins"/>
                <a:ea typeface="Poppins"/>
                <a:cs typeface="Poppins"/>
                <a:sym typeface="Poppins"/>
              </a:rPr>
              <a:t>SARAVENA</a:t>
            </a:r>
          </a:p>
        </p:txBody>
      </p:sp>
      <p:sp>
        <p:nvSpPr>
          <p:cNvPr name="TextBox 22" id="22"/>
          <p:cNvSpPr txBox="true"/>
          <p:nvPr/>
        </p:nvSpPr>
        <p:spPr>
          <a:xfrm rot="6455575">
            <a:off x="3813301" y="5535507"/>
            <a:ext cx="2464335" cy="959565"/>
          </a:xfrm>
          <a:prstGeom prst="rect">
            <a:avLst/>
          </a:prstGeom>
        </p:spPr>
        <p:txBody>
          <a:bodyPr anchor="t" rtlCol="false" tIns="0" lIns="0" bIns="0" rIns="0">
            <a:spAutoFit/>
          </a:bodyPr>
          <a:lstStyle/>
          <a:p>
            <a:pPr algn="ctr">
              <a:lnSpc>
                <a:spcPts val="5572"/>
              </a:lnSpc>
            </a:pPr>
            <a:r>
              <a:rPr lang="en-US" sz="3980">
                <a:solidFill>
                  <a:srgbClr val="000000"/>
                </a:solidFill>
                <a:latin typeface="Open Sans"/>
                <a:ea typeface="Open Sans"/>
                <a:cs typeface="Open Sans"/>
                <a:sym typeface="Open Sans"/>
              </a:rPr>
              <a:t>--------------</a:t>
            </a:r>
          </a:p>
        </p:txBody>
      </p:sp>
      <p:sp>
        <p:nvSpPr>
          <p:cNvPr name="TextBox 23" id="23"/>
          <p:cNvSpPr txBox="true"/>
          <p:nvPr/>
        </p:nvSpPr>
        <p:spPr>
          <a:xfrm rot="0">
            <a:off x="2321676" y="6824956"/>
            <a:ext cx="1667619" cy="398779"/>
          </a:xfrm>
          <a:prstGeom prst="rect">
            <a:avLst/>
          </a:prstGeom>
        </p:spPr>
        <p:txBody>
          <a:bodyPr anchor="t" rtlCol="false" tIns="0" lIns="0" bIns="0" rIns="0">
            <a:spAutoFit/>
          </a:bodyPr>
          <a:lstStyle/>
          <a:p>
            <a:pPr algn="ctr">
              <a:lnSpc>
                <a:spcPts val="3220"/>
              </a:lnSpc>
            </a:pPr>
            <a:r>
              <a:rPr lang="en-US" sz="2300">
                <a:solidFill>
                  <a:srgbClr val="000000"/>
                </a:solidFill>
                <a:latin typeface="Poppins"/>
                <a:ea typeface="Poppins"/>
                <a:cs typeface="Poppins"/>
                <a:sym typeface="Poppins"/>
              </a:rPr>
              <a:t>SANTANDER</a:t>
            </a:r>
          </a:p>
        </p:txBody>
      </p:sp>
      <p:sp>
        <p:nvSpPr>
          <p:cNvPr name="Freeform 24" id="24"/>
          <p:cNvSpPr/>
          <p:nvPr/>
        </p:nvSpPr>
        <p:spPr>
          <a:xfrm flipH="false" flipV="false" rot="0">
            <a:off x="3372060" y="5668004"/>
            <a:ext cx="1254562" cy="1049009"/>
          </a:xfrm>
          <a:custGeom>
            <a:avLst/>
            <a:gdLst/>
            <a:ahLst/>
            <a:cxnLst/>
            <a:rect r="r" b="b" t="t" l="l"/>
            <a:pathLst>
              <a:path h="1049009" w="1254562">
                <a:moveTo>
                  <a:pt x="0" y="0"/>
                </a:moveTo>
                <a:lnTo>
                  <a:pt x="1254562" y="0"/>
                </a:lnTo>
                <a:lnTo>
                  <a:pt x="1254562" y="1049009"/>
                </a:lnTo>
                <a:lnTo>
                  <a:pt x="0" y="10490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7B3FF"/>
        </a:solidFill>
      </p:bgPr>
    </p:bg>
    <p:spTree>
      <p:nvGrpSpPr>
        <p:cNvPr id="1" name=""/>
        <p:cNvGrpSpPr/>
        <p:nvPr/>
      </p:nvGrpSpPr>
      <p:grpSpPr>
        <a:xfrm>
          <a:off x="0" y="0"/>
          <a:ext cx="0" cy="0"/>
          <a:chOff x="0" y="0"/>
          <a:chExt cx="0" cy="0"/>
        </a:xfrm>
      </p:grpSpPr>
      <p:sp>
        <p:nvSpPr>
          <p:cNvPr name="Freeform 2" id="2"/>
          <p:cNvSpPr/>
          <p:nvPr/>
        </p:nvSpPr>
        <p:spPr>
          <a:xfrm flipH="false" flipV="false" rot="0">
            <a:off x="-1857610" y="-517405"/>
            <a:ext cx="14730212" cy="16064747"/>
          </a:xfrm>
          <a:custGeom>
            <a:avLst/>
            <a:gdLst/>
            <a:ahLst/>
            <a:cxnLst/>
            <a:rect r="r" b="b" t="t" l="l"/>
            <a:pathLst>
              <a:path h="16064747" w="14730212">
                <a:moveTo>
                  <a:pt x="0" y="0"/>
                </a:moveTo>
                <a:lnTo>
                  <a:pt x="14730212" y="0"/>
                </a:lnTo>
                <a:lnTo>
                  <a:pt x="14730212" y="16064746"/>
                </a:lnTo>
                <a:lnTo>
                  <a:pt x="0" y="16064746"/>
                </a:lnTo>
                <a:lnTo>
                  <a:pt x="0" y="0"/>
                </a:lnTo>
                <a:close/>
              </a:path>
            </a:pathLst>
          </a:custGeom>
          <a:blipFill>
            <a:blip r:embed="rId2"/>
            <a:stretch>
              <a:fillRect l="0" t="-9387" r="0" b="-14313"/>
            </a:stretch>
          </a:blipFill>
        </p:spPr>
      </p:sp>
      <p:grpSp>
        <p:nvGrpSpPr>
          <p:cNvPr name="Group 3" id="3"/>
          <p:cNvGrpSpPr/>
          <p:nvPr/>
        </p:nvGrpSpPr>
        <p:grpSpPr>
          <a:xfrm rot="0">
            <a:off x="5160602" y="2912970"/>
            <a:ext cx="346895" cy="346895"/>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3330351" y="8701957"/>
            <a:ext cx="346895" cy="34689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6435005" y="5354261"/>
            <a:ext cx="346895" cy="34689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12" id="12"/>
          <p:cNvSpPr/>
          <p:nvPr/>
        </p:nvSpPr>
        <p:spPr>
          <a:xfrm flipH="false" flipV="false" rot="0">
            <a:off x="3677245" y="7304794"/>
            <a:ext cx="1254562" cy="1049009"/>
          </a:xfrm>
          <a:custGeom>
            <a:avLst/>
            <a:gdLst/>
            <a:ahLst/>
            <a:cxnLst/>
            <a:rect r="r" b="b" t="t" l="l"/>
            <a:pathLst>
              <a:path h="1049009" w="1254562">
                <a:moveTo>
                  <a:pt x="0" y="0"/>
                </a:moveTo>
                <a:lnTo>
                  <a:pt x="1254562" y="0"/>
                </a:lnTo>
                <a:lnTo>
                  <a:pt x="1254562" y="1049009"/>
                </a:lnTo>
                <a:lnTo>
                  <a:pt x="0" y="10490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4669107" y="2157168"/>
            <a:ext cx="1254562" cy="1049009"/>
          </a:xfrm>
          <a:custGeom>
            <a:avLst/>
            <a:gdLst/>
            <a:ahLst/>
            <a:cxnLst/>
            <a:rect r="r" b="b" t="t" l="l"/>
            <a:pathLst>
              <a:path h="1049009" w="1254562">
                <a:moveTo>
                  <a:pt x="0" y="0"/>
                </a:moveTo>
                <a:lnTo>
                  <a:pt x="1254562" y="0"/>
                </a:lnTo>
                <a:lnTo>
                  <a:pt x="1254562" y="1049009"/>
                </a:lnTo>
                <a:lnTo>
                  <a:pt x="0" y="10490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6781900" y="4338315"/>
            <a:ext cx="1254562" cy="1049009"/>
          </a:xfrm>
          <a:custGeom>
            <a:avLst/>
            <a:gdLst/>
            <a:ahLst/>
            <a:cxnLst/>
            <a:rect r="r" b="b" t="t" l="l"/>
            <a:pathLst>
              <a:path h="1049009" w="1254562">
                <a:moveTo>
                  <a:pt x="0" y="0"/>
                </a:moveTo>
                <a:lnTo>
                  <a:pt x="1254562" y="0"/>
                </a:lnTo>
                <a:lnTo>
                  <a:pt x="1254562" y="1049009"/>
                </a:lnTo>
                <a:lnTo>
                  <a:pt x="0" y="10490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5" id="15"/>
          <p:cNvSpPr txBox="true"/>
          <p:nvPr/>
        </p:nvSpPr>
        <p:spPr>
          <a:xfrm rot="0">
            <a:off x="3677245" y="440827"/>
            <a:ext cx="10933509" cy="2089150"/>
          </a:xfrm>
          <a:prstGeom prst="rect">
            <a:avLst/>
          </a:prstGeom>
        </p:spPr>
        <p:txBody>
          <a:bodyPr anchor="t" rtlCol="false" tIns="0" lIns="0" bIns="0" rIns="0">
            <a:spAutoFit/>
          </a:bodyPr>
          <a:lstStyle/>
          <a:p>
            <a:pPr algn="ctr">
              <a:lnSpc>
                <a:spcPts val="5599"/>
              </a:lnSpc>
            </a:pPr>
            <a:r>
              <a:rPr lang="en-US" sz="3999" b="true">
                <a:solidFill>
                  <a:srgbClr val="000000"/>
                </a:solidFill>
                <a:latin typeface="TT Ramillas Bold"/>
                <a:ea typeface="TT Ramillas Bold"/>
                <a:cs typeface="TT Ramillas Bold"/>
                <a:sym typeface="TT Ramillas Bold"/>
              </a:rPr>
              <a:t>Reclutamiento de Norte de Santander a Tame,</a:t>
            </a:r>
          </a:p>
          <a:p>
            <a:pPr algn="ctr">
              <a:lnSpc>
                <a:spcPts val="5599"/>
              </a:lnSpc>
            </a:pPr>
            <a:r>
              <a:rPr lang="en-US" sz="3999" b="true">
                <a:solidFill>
                  <a:srgbClr val="000000"/>
                </a:solidFill>
                <a:latin typeface="TT Ramillas Bold"/>
                <a:ea typeface="TT Ramillas Bold"/>
                <a:cs typeface="TT Ramillas Bold"/>
                <a:sym typeface="TT Ramillas Bold"/>
              </a:rPr>
              <a:t> Arauca</a:t>
            </a:r>
          </a:p>
          <a:p>
            <a:pPr algn="ctr">
              <a:lnSpc>
                <a:spcPts val="5599"/>
              </a:lnSpc>
            </a:pPr>
          </a:p>
        </p:txBody>
      </p:sp>
      <p:sp>
        <p:nvSpPr>
          <p:cNvPr name="TextBox 16" id="16"/>
          <p:cNvSpPr txBox="true"/>
          <p:nvPr/>
        </p:nvSpPr>
        <p:spPr>
          <a:xfrm rot="0">
            <a:off x="9144000" y="2981642"/>
            <a:ext cx="8126788" cy="4218940"/>
          </a:xfrm>
          <a:prstGeom prst="rect">
            <a:avLst/>
          </a:prstGeom>
        </p:spPr>
        <p:txBody>
          <a:bodyPr anchor="t" rtlCol="false" tIns="0" lIns="0" bIns="0" rIns="0">
            <a:spAutoFit/>
          </a:bodyPr>
          <a:lstStyle/>
          <a:p>
            <a:pPr algn="just">
              <a:lnSpc>
                <a:spcPts val="4759"/>
              </a:lnSpc>
            </a:pPr>
            <a:r>
              <a:rPr lang="en-US" sz="3399">
                <a:solidFill>
                  <a:srgbClr val="000000"/>
                </a:solidFill>
                <a:latin typeface="Poppins"/>
                <a:ea typeface="Poppins"/>
                <a:cs typeface="Poppins"/>
                <a:sym typeface="Poppins"/>
              </a:rPr>
              <a:t>El traslado lo realizaron en buses del servicio público desde la ciudad de Cúcuta hasta Bogotá y de allí vía Tame en bus de servicio público, le fue entregado un dinero para los gastos de viáticos como alimentación, pasajes y gastos varios</a:t>
            </a:r>
          </a:p>
        </p:txBody>
      </p:sp>
      <p:sp>
        <p:nvSpPr>
          <p:cNvPr name="TextBox 17" id="17"/>
          <p:cNvSpPr txBox="true"/>
          <p:nvPr/>
        </p:nvSpPr>
        <p:spPr>
          <a:xfrm rot="0">
            <a:off x="2620417" y="7417118"/>
            <a:ext cx="2113657" cy="356234"/>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ea typeface="Open Sans"/>
                <a:cs typeface="Open Sans"/>
                <a:sym typeface="Open Sans"/>
              </a:rPr>
              <a:t>CUNDINAMARCA</a:t>
            </a:r>
          </a:p>
        </p:txBody>
      </p:sp>
      <p:sp>
        <p:nvSpPr>
          <p:cNvPr name="TextBox 18" id="18"/>
          <p:cNvSpPr txBox="true"/>
          <p:nvPr/>
        </p:nvSpPr>
        <p:spPr>
          <a:xfrm rot="0">
            <a:off x="1576441" y="6152502"/>
            <a:ext cx="4839742" cy="448310"/>
          </a:xfrm>
          <a:prstGeom prst="rect">
            <a:avLst/>
          </a:prstGeom>
        </p:spPr>
        <p:txBody>
          <a:bodyPr anchor="t" rtlCol="false" tIns="0" lIns="0" bIns="0" rIns="0">
            <a:spAutoFit/>
          </a:bodyPr>
          <a:lstStyle/>
          <a:p>
            <a:pPr algn="ctr">
              <a:lnSpc>
                <a:spcPts val="3640"/>
              </a:lnSpc>
            </a:pPr>
            <a:r>
              <a:rPr lang="en-US" sz="2600">
                <a:solidFill>
                  <a:srgbClr val="000000"/>
                </a:solidFill>
                <a:latin typeface="Open Sans"/>
                <a:ea typeface="Open Sans"/>
                <a:cs typeface="Open Sans"/>
                <a:sym typeface="Open Sans"/>
              </a:rPr>
              <a:t>BOGOTÁ</a:t>
            </a:r>
          </a:p>
        </p:txBody>
      </p:sp>
      <p:sp>
        <p:nvSpPr>
          <p:cNvPr name="TextBox 19" id="19"/>
          <p:cNvSpPr txBox="true"/>
          <p:nvPr/>
        </p:nvSpPr>
        <p:spPr>
          <a:xfrm rot="0">
            <a:off x="5923669" y="4773871"/>
            <a:ext cx="4839742" cy="457835"/>
          </a:xfrm>
          <a:prstGeom prst="rect">
            <a:avLst/>
          </a:prstGeom>
        </p:spPr>
        <p:txBody>
          <a:bodyPr anchor="t" rtlCol="false" tIns="0" lIns="0" bIns="0" rIns="0">
            <a:spAutoFit/>
          </a:bodyPr>
          <a:lstStyle/>
          <a:p>
            <a:pPr algn="ctr">
              <a:lnSpc>
                <a:spcPts val="3640"/>
              </a:lnSpc>
            </a:pPr>
            <a:r>
              <a:rPr lang="en-US" sz="2600">
                <a:solidFill>
                  <a:srgbClr val="000000"/>
                </a:solidFill>
                <a:latin typeface="Poppins"/>
                <a:ea typeface="Poppins"/>
                <a:cs typeface="Poppins"/>
                <a:sym typeface="Poppins"/>
              </a:rPr>
              <a:t>ARAUCA</a:t>
            </a:r>
          </a:p>
        </p:txBody>
      </p:sp>
      <p:sp>
        <p:nvSpPr>
          <p:cNvPr name="TextBox 20" id="20"/>
          <p:cNvSpPr txBox="true"/>
          <p:nvPr/>
        </p:nvSpPr>
        <p:spPr>
          <a:xfrm rot="0">
            <a:off x="4686825" y="5660430"/>
            <a:ext cx="4839742" cy="398779"/>
          </a:xfrm>
          <a:prstGeom prst="rect">
            <a:avLst/>
          </a:prstGeom>
        </p:spPr>
        <p:txBody>
          <a:bodyPr anchor="t" rtlCol="false" tIns="0" lIns="0" bIns="0" rIns="0">
            <a:spAutoFit/>
          </a:bodyPr>
          <a:lstStyle/>
          <a:p>
            <a:pPr algn="ctr">
              <a:lnSpc>
                <a:spcPts val="3220"/>
              </a:lnSpc>
            </a:pPr>
            <a:r>
              <a:rPr lang="en-US" sz="2300">
                <a:solidFill>
                  <a:srgbClr val="000000"/>
                </a:solidFill>
                <a:latin typeface="Poppins"/>
                <a:ea typeface="Poppins"/>
                <a:cs typeface="Poppins"/>
                <a:sym typeface="Poppins"/>
              </a:rPr>
              <a:t>TAME</a:t>
            </a:r>
          </a:p>
        </p:txBody>
      </p:sp>
      <p:sp>
        <p:nvSpPr>
          <p:cNvPr name="TextBox 21" id="21"/>
          <p:cNvSpPr txBox="true"/>
          <p:nvPr/>
        </p:nvSpPr>
        <p:spPr>
          <a:xfrm rot="0">
            <a:off x="3503798" y="3714154"/>
            <a:ext cx="4839742" cy="398779"/>
          </a:xfrm>
          <a:prstGeom prst="rect">
            <a:avLst/>
          </a:prstGeom>
        </p:spPr>
        <p:txBody>
          <a:bodyPr anchor="t" rtlCol="false" tIns="0" lIns="0" bIns="0" rIns="0">
            <a:spAutoFit/>
          </a:bodyPr>
          <a:lstStyle/>
          <a:p>
            <a:pPr algn="ctr">
              <a:lnSpc>
                <a:spcPts val="3220"/>
              </a:lnSpc>
            </a:pPr>
            <a:r>
              <a:rPr lang="en-US" sz="2300">
                <a:solidFill>
                  <a:srgbClr val="000000"/>
                </a:solidFill>
                <a:latin typeface="Poppins"/>
                <a:ea typeface="Poppins"/>
                <a:cs typeface="Poppins"/>
                <a:sym typeface="Poppins"/>
              </a:rPr>
              <a:t>NORTE DE SANTANDER</a:t>
            </a:r>
          </a:p>
        </p:txBody>
      </p:sp>
      <p:sp>
        <p:nvSpPr>
          <p:cNvPr name="TextBox 22" id="22"/>
          <p:cNvSpPr txBox="true"/>
          <p:nvPr/>
        </p:nvSpPr>
        <p:spPr>
          <a:xfrm rot="0">
            <a:off x="3330351" y="3212407"/>
            <a:ext cx="4839742" cy="389254"/>
          </a:xfrm>
          <a:prstGeom prst="rect">
            <a:avLst/>
          </a:prstGeom>
        </p:spPr>
        <p:txBody>
          <a:bodyPr anchor="t" rtlCol="false" tIns="0" lIns="0" bIns="0" rIns="0">
            <a:spAutoFit/>
          </a:bodyPr>
          <a:lstStyle/>
          <a:p>
            <a:pPr algn="ctr">
              <a:lnSpc>
                <a:spcPts val="3220"/>
              </a:lnSpc>
            </a:pPr>
            <a:r>
              <a:rPr lang="en-US" sz="2300">
                <a:solidFill>
                  <a:srgbClr val="000000"/>
                </a:solidFill>
                <a:latin typeface="Open Sans"/>
                <a:ea typeface="Open Sans"/>
                <a:cs typeface="Open Sans"/>
                <a:sym typeface="Open Sans"/>
              </a:rPr>
              <a:t>CÚCUTA</a:t>
            </a:r>
          </a:p>
        </p:txBody>
      </p:sp>
      <p:sp>
        <p:nvSpPr>
          <p:cNvPr name="TextBox 23" id="23"/>
          <p:cNvSpPr txBox="true"/>
          <p:nvPr/>
        </p:nvSpPr>
        <p:spPr>
          <a:xfrm rot="6455575">
            <a:off x="1324985" y="4857659"/>
            <a:ext cx="6105605" cy="2104001"/>
          </a:xfrm>
          <a:prstGeom prst="rect">
            <a:avLst/>
          </a:prstGeom>
        </p:spPr>
        <p:txBody>
          <a:bodyPr anchor="t" rtlCol="false" tIns="0" lIns="0" bIns="0" rIns="0">
            <a:spAutoFit/>
          </a:bodyPr>
          <a:lstStyle/>
          <a:p>
            <a:pPr algn="ctr">
              <a:lnSpc>
                <a:spcPts val="14160"/>
              </a:lnSpc>
            </a:pPr>
            <a:r>
              <a:rPr lang="en-US" sz="10114">
                <a:solidFill>
                  <a:srgbClr val="000000"/>
                </a:solidFill>
                <a:latin typeface="Open Sans"/>
                <a:ea typeface="Open Sans"/>
                <a:cs typeface="Open Sans"/>
                <a:sym typeface="Open Sans"/>
              </a:rPr>
              <a:t>--------------</a:t>
            </a:r>
          </a:p>
        </p:txBody>
      </p:sp>
      <p:sp>
        <p:nvSpPr>
          <p:cNvPr name="TextBox 24" id="24"/>
          <p:cNvSpPr txBox="true"/>
          <p:nvPr/>
        </p:nvSpPr>
        <p:spPr>
          <a:xfrm rot="7888260">
            <a:off x="2859889" y="6576727"/>
            <a:ext cx="5012708" cy="1766809"/>
          </a:xfrm>
          <a:prstGeom prst="rect">
            <a:avLst/>
          </a:prstGeom>
        </p:spPr>
        <p:txBody>
          <a:bodyPr anchor="t" rtlCol="false" tIns="0" lIns="0" bIns="0" rIns="0">
            <a:spAutoFit/>
          </a:bodyPr>
          <a:lstStyle/>
          <a:p>
            <a:pPr algn="ctr">
              <a:lnSpc>
                <a:spcPts val="11541"/>
              </a:lnSpc>
            </a:pPr>
            <a:r>
              <a:rPr lang="en-US" sz="8244">
                <a:solidFill>
                  <a:srgbClr val="000000"/>
                </a:solidFill>
                <a:latin typeface="Open Sans"/>
                <a:ea typeface="Open Sans"/>
                <a:cs typeface="Open Sans"/>
                <a:sym typeface="Open Sans"/>
              </a:rPr>
              <a:t>--------------</a:t>
            </a:r>
          </a:p>
        </p:txBody>
      </p:sp>
      <p:sp>
        <p:nvSpPr>
          <p:cNvPr name="AutoShape 25" id="25"/>
          <p:cNvSpPr/>
          <p:nvPr/>
        </p:nvSpPr>
        <p:spPr>
          <a:xfrm flipH="true">
            <a:off x="3063556" y="5591689"/>
            <a:ext cx="311435" cy="1741234"/>
          </a:xfrm>
          <a:prstGeom prst="line">
            <a:avLst/>
          </a:prstGeom>
          <a:ln cap="flat" w="38100">
            <a:solidFill>
              <a:srgbClr val="000000"/>
            </a:solidFill>
            <a:prstDash val="solid"/>
            <a:headEnd type="none" len="sm" w="sm"/>
            <a:tailEnd type="arrow" len="sm" w="med"/>
          </a:ln>
        </p:spPr>
      </p:sp>
      <p:sp>
        <p:nvSpPr>
          <p:cNvPr name="AutoShape 26" id="26"/>
          <p:cNvSpPr/>
          <p:nvPr/>
        </p:nvSpPr>
        <p:spPr>
          <a:xfrm flipV="true">
            <a:off x="5913978" y="6059210"/>
            <a:ext cx="1192718" cy="1885023"/>
          </a:xfrm>
          <a:prstGeom prst="line">
            <a:avLst/>
          </a:prstGeom>
          <a:ln cap="flat" w="38100">
            <a:solidFill>
              <a:srgbClr val="000000"/>
            </a:solidFill>
            <a:prstDash val="solid"/>
            <a:headEnd type="none" len="sm" w="sm"/>
            <a:tailEnd type="arrow" len="sm" w="med"/>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7B3FF"/>
        </a:solidFill>
      </p:bgPr>
    </p:bg>
    <p:spTree>
      <p:nvGrpSpPr>
        <p:cNvPr id="1" name=""/>
        <p:cNvGrpSpPr/>
        <p:nvPr/>
      </p:nvGrpSpPr>
      <p:grpSpPr>
        <a:xfrm>
          <a:off x="0" y="0"/>
          <a:ext cx="0" cy="0"/>
          <a:chOff x="0" y="0"/>
          <a:chExt cx="0" cy="0"/>
        </a:xfrm>
      </p:grpSpPr>
      <p:sp>
        <p:nvSpPr>
          <p:cNvPr name="Freeform 2" id="2"/>
          <p:cNvSpPr/>
          <p:nvPr/>
        </p:nvSpPr>
        <p:spPr>
          <a:xfrm flipH="false" flipV="false" rot="0">
            <a:off x="9506004" y="-1902773"/>
            <a:ext cx="11486172" cy="15495680"/>
          </a:xfrm>
          <a:custGeom>
            <a:avLst/>
            <a:gdLst/>
            <a:ahLst/>
            <a:cxnLst/>
            <a:rect r="r" b="b" t="t" l="l"/>
            <a:pathLst>
              <a:path h="15495680" w="11486172">
                <a:moveTo>
                  <a:pt x="0" y="0"/>
                </a:moveTo>
                <a:lnTo>
                  <a:pt x="11486173" y="0"/>
                </a:lnTo>
                <a:lnTo>
                  <a:pt x="11486173" y="15495679"/>
                </a:lnTo>
                <a:lnTo>
                  <a:pt x="0" y="15495679"/>
                </a:lnTo>
                <a:lnTo>
                  <a:pt x="0" y="0"/>
                </a:lnTo>
                <a:close/>
              </a:path>
            </a:pathLst>
          </a:custGeom>
          <a:blipFill>
            <a:blip r:embed="rId2"/>
            <a:stretch>
              <a:fillRect l="0" t="0" r="0" b="0"/>
            </a:stretch>
          </a:blipFill>
        </p:spPr>
      </p:sp>
      <p:grpSp>
        <p:nvGrpSpPr>
          <p:cNvPr name="Group 3" id="3"/>
          <p:cNvGrpSpPr/>
          <p:nvPr/>
        </p:nvGrpSpPr>
        <p:grpSpPr>
          <a:xfrm rot="0">
            <a:off x="12014114" y="2535203"/>
            <a:ext cx="255588" cy="25558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12596759" y="5143500"/>
            <a:ext cx="255588" cy="25558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15249090" y="2095866"/>
            <a:ext cx="255588" cy="25558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12" id="12"/>
          <p:cNvGrpSpPr/>
          <p:nvPr/>
        </p:nvGrpSpPr>
        <p:grpSpPr>
          <a:xfrm rot="0">
            <a:off x="16127512" y="3865426"/>
            <a:ext cx="255588" cy="255588"/>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15" id="15"/>
          <p:cNvGrpSpPr/>
          <p:nvPr/>
        </p:nvGrpSpPr>
        <p:grpSpPr>
          <a:xfrm rot="0">
            <a:off x="15376884" y="5193555"/>
            <a:ext cx="255588" cy="25558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18" id="18"/>
          <p:cNvSpPr/>
          <p:nvPr/>
        </p:nvSpPr>
        <p:spPr>
          <a:xfrm flipH="false" flipV="false" rot="0">
            <a:off x="11830246" y="2213611"/>
            <a:ext cx="627281" cy="524504"/>
          </a:xfrm>
          <a:custGeom>
            <a:avLst/>
            <a:gdLst/>
            <a:ahLst/>
            <a:cxnLst/>
            <a:rect r="r" b="b" t="t" l="l"/>
            <a:pathLst>
              <a:path h="524504" w="627281">
                <a:moveTo>
                  <a:pt x="0" y="0"/>
                </a:moveTo>
                <a:lnTo>
                  <a:pt x="627280" y="0"/>
                </a:lnTo>
                <a:lnTo>
                  <a:pt x="627280" y="524504"/>
                </a:lnTo>
                <a:lnTo>
                  <a:pt x="0" y="5245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5144423" y="1748913"/>
            <a:ext cx="755075" cy="631360"/>
          </a:xfrm>
          <a:custGeom>
            <a:avLst/>
            <a:gdLst/>
            <a:ahLst/>
            <a:cxnLst/>
            <a:rect r="r" b="b" t="t" l="l"/>
            <a:pathLst>
              <a:path h="631360" w="755075">
                <a:moveTo>
                  <a:pt x="0" y="0"/>
                </a:moveTo>
                <a:lnTo>
                  <a:pt x="755075" y="0"/>
                </a:lnTo>
                <a:lnTo>
                  <a:pt x="755075" y="631360"/>
                </a:lnTo>
                <a:lnTo>
                  <a:pt x="0" y="631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15728752" y="4444864"/>
            <a:ext cx="665042" cy="556079"/>
          </a:xfrm>
          <a:custGeom>
            <a:avLst/>
            <a:gdLst/>
            <a:ahLst/>
            <a:cxnLst/>
            <a:rect r="r" b="b" t="t" l="l"/>
            <a:pathLst>
              <a:path h="556079" w="665042">
                <a:moveTo>
                  <a:pt x="0" y="0"/>
                </a:moveTo>
                <a:lnTo>
                  <a:pt x="665042" y="0"/>
                </a:lnTo>
                <a:lnTo>
                  <a:pt x="665042" y="556079"/>
                </a:lnTo>
                <a:lnTo>
                  <a:pt x="0" y="5560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12457526" y="4618996"/>
            <a:ext cx="780116" cy="652298"/>
          </a:xfrm>
          <a:custGeom>
            <a:avLst/>
            <a:gdLst/>
            <a:ahLst/>
            <a:cxnLst/>
            <a:rect r="r" b="b" t="t" l="l"/>
            <a:pathLst>
              <a:path h="652298" w="780116">
                <a:moveTo>
                  <a:pt x="0" y="0"/>
                </a:moveTo>
                <a:lnTo>
                  <a:pt x="780116" y="0"/>
                </a:lnTo>
                <a:lnTo>
                  <a:pt x="780116" y="652298"/>
                </a:lnTo>
                <a:lnTo>
                  <a:pt x="0" y="6522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2" id="22"/>
          <p:cNvSpPr txBox="true"/>
          <p:nvPr/>
        </p:nvSpPr>
        <p:spPr>
          <a:xfrm rot="0">
            <a:off x="4979119" y="952500"/>
            <a:ext cx="8329761" cy="679450"/>
          </a:xfrm>
          <a:prstGeom prst="rect">
            <a:avLst/>
          </a:prstGeom>
        </p:spPr>
        <p:txBody>
          <a:bodyPr anchor="t" rtlCol="false" tIns="0" lIns="0" bIns="0" rIns="0">
            <a:spAutoFit/>
          </a:bodyPr>
          <a:lstStyle/>
          <a:p>
            <a:pPr algn="ctr">
              <a:lnSpc>
                <a:spcPts val="5599"/>
              </a:lnSpc>
            </a:pPr>
            <a:r>
              <a:rPr lang="en-US" sz="3999" b="true">
                <a:solidFill>
                  <a:srgbClr val="000000"/>
                </a:solidFill>
                <a:latin typeface="TT Ramillas Bold"/>
                <a:ea typeface="TT Ramillas Bold"/>
                <a:cs typeface="TT Ramillas Bold"/>
                <a:sym typeface="TT Ramillas Bold"/>
              </a:rPr>
              <a:t>Reclutamiento de la Dorada Caldas</a:t>
            </a:r>
          </a:p>
        </p:txBody>
      </p:sp>
      <p:sp>
        <p:nvSpPr>
          <p:cNvPr name="TextBox 23" id="23"/>
          <p:cNvSpPr txBox="true"/>
          <p:nvPr/>
        </p:nvSpPr>
        <p:spPr>
          <a:xfrm rot="0">
            <a:off x="849856" y="1978868"/>
            <a:ext cx="8930951" cy="8589010"/>
          </a:xfrm>
          <a:prstGeom prst="rect">
            <a:avLst/>
          </a:prstGeom>
        </p:spPr>
        <p:txBody>
          <a:bodyPr anchor="t" rtlCol="false" tIns="0" lIns="0" bIns="0" rIns="0">
            <a:spAutoFit/>
          </a:bodyPr>
          <a:lstStyle/>
          <a:p>
            <a:pPr algn="just">
              <a:lnSpc>
                <a:spcPts val="3920"/>
              </a:lnSpc>
            </a:pPr>
            <a:r>
              <a:rPr lang="en-US" sz="2800">
                <a:solidFill>
                  <a:srgbClr val="000000"/>
                </a:solidFill>
                <a:latin typeface="Poppins"/>
                <a:ea typeface="Poppins"/>
                <a:cs typeface="Poppins"/>
                <a:sym typeface="Poppins"/>
              </a:rPr>
              <a:t>En versión libre ORLANDO VILLA ZAPATA, manifestó que el integrante encargado de contactar personas para luego ser reclutadas por el BVA era Fabio Mendoza Sánchez alias Juancho, quién ubicaba personal del municipio de la Dorada Caldas junto con alias la Chata. En la ciudad de Montería alias Dipirona era el encargado de efectuar ese reclutamiento. En Cúcuta el encargado fue JORGE IVÁN LAVERDE, alias el Iguano; HOMNER ALFONSO CABRA SÁNCHEZ, alias Pipo, MAYRA ALEJANDRA SÁNCHEZ BERNAL alias Patricia (fallecida) y en la ciudad de Yopal y sus alrededores alias Moncho</a:t>
            </a:r>
          </a:p>
          <a:p>
            <a:pPr algn="ctr">
              <a:lnSpc>
                <a:spcPts val="4060"/>
              </a:lnSpc>
            </a:pPr>
          </a:p>
          <a:p>
            <a:pPr algn="ctr" marL="626112" indent="-313056" lvl="1">
              <a:lnSpc>
                <a:spcPts val="4060"/>
              </a:lnSpc>
              <a:buFont typeface="Arial"/>
              <a:buChar char="•"/>
            </a:pPr>
            <a:r>
              <a:rPr lang="en-US" sz="2900">
                <a:solidFill>
                  <a:srgbClr val="000000"/>
                </a:solidFill>
                <a:latin typeface="Poppins"/>
                <a:ea typeface="Poppins"/>
                <a:cs typeface="Poppins"/>
                <a:sym typeface="Poppins"/>
              </a:rPr>
              <a:t>Reclutamiento desde la Dorada a Tame</a:t>
            </a:r>
          </a:p>
          <a:p>
            <a:pPr algn="ctr" marL="626112" indent="-313056" lvl="1">
              <a:lnSpc>
                <a:spcPts val="4060"/>
              </a:lnSpc>
              <a:buFont typeface="Arial"/>
              <a:buChar char="•"/>
            </a:pPr>
            <a:r>
              <a:rPr lang="en-US" sz="2900">
                <a:solidFill>
                  <a:srgbClr val="000000"/>
                </a:solidFill>
                <a:latin typeface="Poppins"/>
                <a:ea typeface="Poppins"/>
                <a:cs typeface="Poppins"/>
                <a:sym typeface="Poppins"/>
              </a:rPr>
              <a:t>Reclutamiento desde Montería a Tame</a:t>
            </a:r>
          </a:p>
          <a:p>
            <a:pPr algn="ctr">
              <a:lnSpc>
                <a:spcPts val="4759"/>
              </a:lnSpc>
            </a:pPr>
          </a:p>
        </p:txBody>
      </p:sp>
      <p:sp>
        <p:nvSpPr>
          <p:cNvPr name="TextBox 24" id="24"/>
          <p:cNvSpPr txBox="true"/>
          <p:nvPr/>
        </p:nvSpPr>
        <p:spPr>
          <a:xfrm rot="0">
            <a:off x="11499640" y="1867426"/>
            <a:ext cx="1284536" cy="356234"/>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ea typeface="Open Sans"/>
                <a:cs typeface="Open Sans"/>
                <a:sym typeface="Open Sans"/>
              </a:rPr>
              <a:t>CÓRDOBA</a:t>
            </a:r>
          </a:p>
        </p:txBody>
      </p:sp>
      <p:sp>
        <p:nvSpPr>
          <p:cNvPr name="TextBox 25" id="25"/>
          <p:cNvSpPr txBox="true"/>
          <p:nvPr/>
        </p:nvSpPr>
        <p:spPr>
          <a:xfrm rot="0">
            <a:off x="10409349" y="2175511"/>
            <a:ext cx="4839742"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ea typeface="Open Sans"/>
                <a:cs typeface="Open Sans"/>
                <a:sym typeface="Open Sans"/>
              </a:rPr>
              <a:t>MONTERÍA</a:t>
            </a:r>
          </a:p>
        </p:txBody>
      </p:sp>
      <p:sp>
        <p:nvSpPr>
          <p:cNvPr name="TextBox 26" id="26"/>
          <p:cNvSpPr txBox="true"/>
          <p:nvPr/>
        </p:nvSpPr>
        <p:spPr>
          <a:xfrm rot="0">
            <a:off x="10664937" y="4820286"/>
            <a:ext cx="4839742" cy="323214"/>
          </a:xfrm>
          <a:prstGeom prst="rect">
            <a:avLst/>
          </a:prstGeom>
        </p:spPr>
        <p:txBody>
          <a:bodyPr anchor="t" rtlCol="false" tIns="0" lIns="0" bIns="0" rIns="0">
            <a:spAutoFit/>
          </a:bodyPr>
          <a:lstStyle/>
          <a:p>
            <a:pPr algn="ctr">
              <a:lnSpc>
                <a:spcPts val="2660"/>
              </a:lnSpc>
            </a:pPr>
            <a:r>
              <a:rPr lang="en-US" sz="1900">
                <a:solidFill>
                  <a:srgbClr val="000000"/>
                </a:solidFill>
                <a:latin typeface="Open Sans"/>
                <a:ea typeface="Open Sans"/>
                <a:cs typeface="Open Sans"/>
                <a:sym typeface="Open Sans"/>
              </a:rPr>
              <a:t>CALDAS</a:t>
            </a:r>
          </a:p>
        </p:txBody>
      </p:sp>
      <p:sp>
        <p:nvSpPr>
          <p:cNvPr name="TextBox 27" id="27"/>
          <p:cNvSpPr txBox="true"/>
          <p:nvPr/>
        </p:nvSpPr>
        <p:spPr>
          <a:xfrm rot="0">
            <a:off x="10304682" y="5302776"/>
            <a:ext cx="4839742"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a:ea typeface="Open Sans"/>
                <a:cs typeface="Open Sans"/>
                <a:sym typeface="Open Sans"/>
              </a:rPr>
              <a:t>DORADA CALDAS</a:t>
            </a:r>
          </a:p>
        </p:txBody>
      </p:sp>
      <p:sp>
        <p:nvSpPr>
          <p:cNvPr name="TextBox 28" id="28"/>
          <p:cNvSpPr txBox="true"/>
          <p:nvPr/>
        </p:nvSpPr>
        <p:spPr>
          <a:xfrm rot="0">
            <a:off x="14241726" y="4406764"/>
            <a:ext cx="4839742" cy="356234"/>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ea typeface="Open Sans"/>
                <a:cs typeface="Open Sans"/>
                <a:sym typeface="Open Sans"/>
              </a:rPr>
              <a:t>CASANARE</a:t>
            </a:r>
          </a:p>
        </p:txBody>
      </p:sp>
      <p:sp>
        <p:nvSpPr>
          <p:cNvPr name="TextBox 29" id="29"/>
          <p:cNvSpPr txBox="true"/>
          <p:nvPr/>
        </p:nvSpPr>
        <p:spPr>
          <a:xfrm rot="0">
            <a:off x="13212601" y="5458668"/>
            <a:ext cx="4839742" cy="372744"/>
          </a:xfrm>
          <a:prstGeom prst="rect">
            <a:avLst/>
          </a:prstGeom>
        </p:spPr>
        <p:txBody>
          <a:bodyPr anchor="t" rtlCol="false" tIns="0" lIns="0" bIns="0" rIns="0">
            <a:spAutoFit/>
          </a:bodyPr>
          <a:lstStyle/>
          <a:p>
            <a:pPr algn="ctr">
              <a:lnSpc>
                <a:spcPts val="3080"/>
              </a:lnSpc>
            </a:pPr>
            <a:r>
              <a:rPr lang="en-US" sz="2200">
                <a:solidFill>
                  <a:srgbClr val="000000"/>
                </a:solidFill>
                <a:latin typeface="Open Sans"/>
                <a:ea typeface="Open Sans"/>
                <a:cs typeface="Open Sans"/>
                <a:sym typeface="Open Sans"/>
              </a:rPr>
              <a:t>YOPAL</a:t>
            </a:r>
          </a:p>
        </p:txBody>
      </p:sp>
      <p:sp>
        <p:nvSpPr>
          <p:cNvPr name="TextBox 30" id="30"/>
          <p:cNvSpPr txBox="true"/>
          <p:nvPr/>
        </p:nvSpPr>
        <p:spPr>
          <a:xfrm rot="0">
            <a:off x="14839429" y="3302884"/>
            <a:ext cx="4839742" cy="372744"/>
          </a:xfrm>
          <a:prstGeom prst="rect">
            <a:avLst/>
          </a:prstGeom>
        </p:spPr>
        <p:txBody>
          <a:bodyPr anchor="t" rtlCol="false" tIns="0" lIns="0" bIns="0" rIns="0">
            <a:spAutoFit/>
          </a:bodyPr>
          <a:lstStyle/>
          <a:p>
            <a:pPr algn="ctr">
              <a:lnSpc>
                <a:spcPts val="3080"/>
              </a:lnSpc>
            </a:pPr>
            <a:r>
              <a:rPr lang="en-US" sz="2200">
                <a:solidFill>
                  <a:srgbClr val="000000"/>
                </a:solidFill>
                <a:latin typeface="Open Sans"/>
                <a:ea typeface="Open Sans"/>
                <a:cs typeface="Open Sans"/>
                <a:sym typeface="Open Sans"/>
              </a:rPr>
              <a:t>ARAUCA</a:t>
            </a:r>
          </a:p>
        </p:txBody>
      </p:sp>
      <p:sp>
        <p:nvSpPr>
          <p:cNvPr name="TextBox 31" id="31"/>
          <p:cNvSpPr txBox="true"/>
          <p:nvPr/>
        </p:nvSpPr>
        <p:spPr>
          <a:xfrm rot="0">
            <a:off x="14455215" y="3703185"/>
            <a:ext cx="4839742" cy="389254"/>
          </a:xfrm>
          <a:prstGeom prst="rect">
            <a:avLst/>
          </a:prstGeom>
        </p:spPr>
        <p:txBody>
          <a:bodyPr anchor="t" rtlCol="false" tIns="0" lIns="0" bIns="0" rIns="0">
            <a:spAutoFit/>
          </a:bodyPr>
          <a:lstStyle/>
          <a:p>
            <a:pPr algn="ctr">
              <a:lnSpc>
                <a:spcPts val="3220"/>
              </a:lnSpc>
            </a:pPr>
            <a:r>
              <a:rPr lang="en-US" sz="2300">
                <a:solidFill>
                  <a:srgbClr val="000000"/>
                </a:solidFill>
                <a:latin typeface="Open Sans"/>
                <a:ea typeface="Open Sans"/>
                <a:cs typeface="Open Sans"/>
                <a:sym typeface="Open Sans"/>
              </a:rPr>
              <a:t>TAME</a:t>
            </a:r>
          </a:p>
        </p:txBody>
      </p:sp>
      <p:sp>
        <p:nvSpPr>
          <p:cNvPr name="TextBox 32" id="32"/>
          <p:cNvSpPr txBox="true"/>
          <p:nvPr/>
        </p:nvSpPr>
        <p:spPr>
          <a:xfrm rot="0">
            <a:off x="13921221" y="1496426"/>
            <a:ext cx="3166914" cy="389254"/>
          </a:xfrm>
          <a:prstGeom prst="rect">
            <a:avLst/>
          </a:prstGeom>
        </p:spPr>
        <p:txBody>
          <a:bodyPr anchor="t" rtlCol="false" tIns="0" lIns="0" bIns="0" rIns="0">
            <a:spAutoFit/>
          </a:bodyPr>
          <a:lstStyle/>
          <a:p>
            <a:pPr algn="ctr">
              <a:lnSpc>
                <a:spcPts val="3220"/>
              </a:lnSpc>
            </a:pPr>
            <a:r>
              <a:rPr lang="en-US" sz="2300">
                <a:solidFill>
                  <a:srgbClr val="000000"/>
                </a:solidFill>
                <a:latin typeface="Open Sans"/>
                <a:ea typeface="Open Sans"/>
                <a:cs typeface="Open Sans"/>
                <a:sym typeface="Open Sans"/>
              </a:rPr>
              <a:t>NORTE DE SANTANDER</a:t>
            </a:r>
          </a:p>
        </p:txBody>
      </p:sp>
      <p:sp>
        <p:nvSpPr>
          <p:cNvPr name="TextBox 33" id="33"/>
          <p:cNvSpPr txBox="true"/>
          <p:nvPr/>
        </p:nvSpPr>
        <p:spPr>
          <a:xfrm rot="0">
            <a:off x="13308881" y="2354580"/>
            <a:ext cx="4839742"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ea typeface="Open Sans"/>
                <a:cs typeface="Open Sans"/>
                <a:sym typeface="Open Sans"/>
              </a:rPr>
              <a:t>CÚCUTA</a:t>
            </a:r>
          </a:p>
        </p:txBody>
      </p:sp>
      <p:sp>
        <p:nvSpPr>
          <p:cNvPr name="TextBox 34" id="34"/>
          <p:cNvSpPr txBox="true"/>
          <p:nvPr/>
        </p:nvSpPr>
        <p:spPr>
          <a:xfrm rot="9759557">
            <a:off x="12463019" y="4241148"/>
            <a:ext cx="4021298" cy="1485584"/>
          </a:xfrm>
          <a:prstGeom prst="rect">
            <a:avLst/>
          </a:prstGeom>
        </p:spPr>
        <p:txBody>
          <a:bodyPr anchor="t" rtlCol="false" tIns="0" lIns="0" bIns="0" rIns="0">
            <a:spAutoFit/>
          </a:bodyPr>
          <a:lstStyle/>
          <a:p>
            <a:pPr algn="ctr">
              <a:lnSpc>
                <a:spcPts val="9158"/>
              </a:lnSpc>
            </a:pPr>
            <a:r>
              <a:rPr lang="en-US" sz="6542">
                <a:solidFill>
                  <a:srgbClr val="000000"/>
                </a:solidFill>
                <a:latin typeface="Open Sans"/>
                <a:ea typeface="Open Sans"/>
                <a:cs typeface="Open Sans"/>
                <a:sym typeface="Open Sans"/>
              </a:rPr>
              <a:t>--------------</a:t>
            </a:r>
          </a:p>
        </p:txBody>
      </p:sp>
      <p:sp>
        <p:nvSpPr>
          <p:cNvPr name="TextBox 35" id="35"/>
          <p:cNvSpPr txBox="true"/>
          <p:nvPr/>
        </p:nvSpPr>
        <p:spPr>
          <a:xfrm rot="1013142">
            <a:off x="12046937" y="2565726"/>
            <a:ext cx="4433843" cy="1466783"/>
          </a:xfrm>
          <a:prstGeom prst="rect">
            <a:avLst/>
          </a:prstGeom>
        </p:spPr>
        <p:txBody>
          <a:bodyPr anchor="t" rtlCol="false" tIns="0" lIns="0" bIns="0" rIns="0">
            <a:spAutoFit/>
          </a:bodyPr>
          <a:lstStyle/>
          <a:p>
            <a:pPr algn="ctr">
              <a:lnSpc>
                <a:spcPts val="10457"/>
              </a:lnSpc>
            </a:pPr>
            <a:r>
              <a:rPr lang="en-US" sz="7469">
                <a:solidFill>
                  <a:srgbClr val="000000"/>
                </a:solidFill>
                <a:latin typeface="Open Sans"/>
                <a:ea typeface="Open Sans"/>
                <a:cs typeface="Open Sans"/>
                <a:sym typeface="Open Sans"/>
              </a:rPr>
              <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7B3FF"/>
        </a:solidFill>
      </p:bgPr>
    </p:bg>
    <p:spTree>
      <p:nvGrpSpPr>
        <p:cNvPr id="1" name=""/>
        <p:cNvGrpSpPr/>
        <p:nvPr/>
      </p:nvGrpSpPr>
      <p:grpSpPr>
        <a:xfrm>
          <a:off x="0" y="0"/>
          <a:ext cx="0" cy="0"/>
          <a:chOff x="0" y="0"/>
          <a:chExt cx="0" cy="0"/>
        </a:xfrm>
      </p:grpSpPr>
      <p:sp>
        <p:nvSpPr>
          <p:cNvPr name="Freeform 2" id="2"/>
          <p:cNvSpPr/>
          <p:nvPr/>
        </p:nvSpPr>
        <p:spPr>
          <a:xfrm flipH="false" flipV="false" rot="0">
            <a:off x="9455557" y="-567350"/>
            <a:ext cx="11768259" cy="15876235"/>
          </a:xfrm>
          <a:custGeom>
            <a:avLst/>
            <a:gdLst/>
            <a:ahLst/>
            <a:cxnLst/>
            <a:rect r="r" b="b" t="t" l="l"/>
            <a:pathLst>
              <a:path h="15876235" w="11768259">
                <a:moveTo>
                  <a:pt x="0" y="0"/>
                </a:moveTo>
                <a:lnTo>
                  <a:pt x="11768259" y="0"/>
                </a:lnTo>
                <a:lnTo>
                  <a:pt x="11768259" y="15876235"/>
                </a:lnTo>
                <a:lnTo>
                  <a:pt x="0" y="15876235"/>
                </a:lnTo>
                <a:lnTo>
                  <a:pt x="0" y="0"/>
                </a:lnTo>
                <a:close/>
              </a:path>
            </a:pathLst>
          </a:custGeom>
          <a:blipFill>
            <a:blip r:embed="rId2"/>
            <a:stretch>
              <a:fillRect l="0" t="0" r="0" b="0"/>
            </a:stretch>
          </a:blipFill>
        </p:spPr>
      </p:sp>
      <p:grpSp>
        <p:nvGrpSpPr>
          <p:cNvPr name="Group 3" id="3"/>
          <p:cNvGrpSpPr/>
          <p:nvPr/>
        </p:nvGrpSpPr>
        <p:grpSpPr>
          <a:xfrm rot="0">
            <a:off x="11466273" y="3783064"/>
            <a:ext cx="243479" cy="24347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16123144" y="5396373"/>
            <a:ext cx="243479" cy="24347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12105643" y="4026543"/>
            <a:ext cx="243479" cy="24347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12" id="12"/>
          <p:cNvSpPr/>
          <p:nvPr/>
        </p:nvSpPr>
        <p:spPr>
          <a:xfrm flipH="false" flipV="false" rot="0">
            <a:off x="15739342" y="4771396"/>
            <a:ext cx="1038631" cy="868457"/>
          </a:xfrm>
          <a:custGeom>
            <a:avLst/>
            <a:gdLst/>
            <a:ahLst/>
            <a:cxnLst/>
            <a:rect r="r" b="b" t="t" l="l"/>
            <a:pathLst>
              <a:path h="868457" w="1038631">
                <a:moveTo>
                  <a:pt x="0" y="0"/>
                </a:moveTo>
                <a:lnTo>
                  <a:pt x="1038631" y="0"/>
                </a:lnTo>
                <a:lnTo>
                  <a:pt x="1038631" y="868456"/>
                </a:lnTo>
                <a:lnTo>
                  <a:pt x="0" y="8684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1956107" y="3626418"/>
            <a:ext cx="814621" cy="681150"/>
          </a:xfrm>
          <a:custGeom>
            <a:avLst/>
            <a:gdLst/>
            <a:ahLst/>
            <a:cxnLst/>
            <a:rect r="r" b="b" t="t" l="l"/>
            <a:pathLst>
              <a:path h="681150" w="814621">
                <a:moveTo>
                  <a:pt x="0" y="0"/>
                </a:moveTo>
                <a:lnTo>
                  <a:pt x="814621" y="0"/>
                </a:lnTo>
                <a:lnTo>
                  <a:pt x="814621" y="681150"/>
                </a:lnTo>
                <a:lnTo>
                  <a:pt x="0" y="6811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2349122" y="5315476"/>
            <a:ext cx="843212" cy="705056"/>
          </a:xfrm>
          <a:custGeom>
            <a:avLst/>
            <a:gdLst/>
            <a:ahLst/>
            <a:cxnLst/>
            <a:rect r="r" b="b" t="t" l="l"/>
            <a:pathLst>
              <a:path h="705056" w="843212">
                <a:moveTo>
                  <a:pt x="0" y="0"/>
                </a:moveTo>
                <a:lnTo>
                  <a:pt x="843212" y="0"/>
                </a:lnTo>
                <a:lnTo>
                  <a:pt x="843212" y="705057"/>
                </a:lnTo>
                <a:lnTo>
                  <a:pt x="0" y="7050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5" id="15"/>
          <p:cNvSpPr txBox="true"/>
          <p:nvPr/>
        </p:nvSpPr>
        <p:spPr>
          <a:xfrm rot="0">
            <a:off x="3581400" y="656608"/>
            <a:ext cx="11125200" cy="1384300"/>
          </a:xfrm>
          <a:prstGeom prst="rect">
            <a:avLst/>
          </a:prstGeom>
        </p:spPr>
        <p:txBody>
          <a:bodyPr anchor="t" rtlCol="false" tIns="0" lIns="0" bIns="0" rIns="0">
            <a:spAutoFit/>
          </a:bodyPr>
          <a:lstStyle/>
          <a:p>
            <a:pPr algn="ctr">
              <a:lnSpc>
                <a:spcPts val="5599"/>
              </a:lnSpc>
            </a:pPr>
            <a:r>
              <a:rPr lang="en-US" sz="3999" b="true">
                <a:solidFill>
                  <a:srgbClr val="000000"/>
                </a:solidFill>
                <a:latin typeface="TT Ramillas Bold"/>
                <a:ea typeface="TT Ramillas Bold"/>
                <a:cs typeface="TT Ramillas Bold"/>
                <a:sym typeface="TT Ramillas Bold"/>
              </a:rPr>
              <a:t>Reclutamiento de San Pedro de Urabá a Tame, </a:t>
            </a:r>
          </a:p>
          <a:p>
            <a:pPr algn="ctr">
              <a:lnSpc>
                <a:spcPts val="5599"/>
              </a:lnSpc>
            </a:pPr>
            <a:r>
              <a:rPr lang="en-US" sz="3999" b="true">
                <a:solidFill>
                  <a:srgbClr val="000000"/>
                </a:solidFill>
                <a:latin typeface="TT Ramillas Bold"/>
                <a:ea typeface="TT Ramillas Bold"/>
                <a:cs typeface="TT Ramillas Bold"/>
                <a:sym typeface="TT Ramillas Bold"/>
              </a:rPr>
              <a:t>Arauca </a:t>
            </a:r>
          </a:p>
        </p:txBody>
      </p:sp>
      <p:sp>
        <p:nvSpPr>
          <p:cNvPr name="TextBox 16" id="16"/>
          <p:cNvSpPr txBox="true"/>
          <p:nvPr/>
        </p:nvSpPr>
        <p:spPr>
          <a:xfrm rot="0">
            <a:off x="778615" y="2577572"/>
            <a:ext cx="7895892" cy="7203440"/>
          </a:xfrm>
          <a:prstGeom prst="rect">
            <a:avLst/>
          </a:prstGeom>
        </p:spPr>
        <p:txBody>
          <a:bodyPr anchor="t" rtlCol="false" tIns="0" lIns="0" bIns="0" rIns="0">
            <a:spAutoFit/>
          </a:bodyPr>
          <a:lstStyle/>
          <a:p>
            <a:pPr algn="just">
              <a:lnSpc>
                <a:spcPts val="4060"/>
              </a:lnSpc>
            </a:pPr>
            <a:r>
              <a:rPr lang="en-US" sz="2900">
                <a:solidFill>
                  <a:srgbClr val="000000"/>
                </a:solidFill>
                <a:latin typeface="Poppins"/>
                <a:ea typeface="Poppins"/>
                <a:cs typeface="Poppins"/>
                <a:sym typeface="Poppins"/>
              </a:rPr>
              <a:t>En declaración rendida en audiencia ORLANDO VILLA ZAPATA, manifestó que la razón para que la mayoría de menores fueran reclutados en San Pedro de Urabá, en los departamentos de Antioquía y Córdoba fue que esa zona se encontraba ubicada cerca de la Casa Castaño en la cual empiezan a engrosar filas y aumentar el pie de fuerza a nivel nacional, lo cual influyó para que en este municipio y en esos departamentos se reclutara un considerable número de niñas, niños y adolescentes. </a:t>
            </a:r>
          </a:p>
          <a:p>
            <a:pPr algn="just">
              <a:lnSpc>
                <a:spcPts val="4060"/>
              </a:lnSpc>
            </a:pPr>
          </a:p>
        </p:txBody>
      </p:sp>
      <p:sp>
        <p:nvSpPr>
          <p:cNvPr name="TextBox 17" id="17"/>
          <p:cNvSpPr txBox="true"/>
          <p:nvPr/>
        </p:nvSpPr>
        <p:spPr>
          <a:xfrm rot="0">
            <a:off x="9787503" y="3312529"/>
            <a:ext cx="2779663" cy="375284"/>
          </a:xfrm>
          <a:prstGeom prst="rect">
            <a:avLst/>
          </a:prstGeom>
        </p:spPr>
        <p:txBody>
          <a:bodyPr anchor="t" rtlCol="false" tIns="0" lIns="0" bIns="0" rIns="0">
            <a:spAutoFit/>
          </a:bodyPr>
          <a:lstStyle/>
          <a:p>
            <a:pPr algn="ctr">
              <a:lnSpc>
                <a:spcPts val="2940"/>
              </a:lnSpc>
            </a:pPr>
            <a:r>
              <a:rPr lang="en-US" sz="2100">
                <a:solidFill>
                  <a:srgbClr val="000000"/>
                </a:solidFill>
                <a:latin typeface="Poppins"/>
                <a:ea typeface="Poppins"/>
                <a:cs typeface="Poppins"/>
                <a:sym typeface="Poppins"/>
              </a:rPr>
              <a:t>SAN PEDRO DE URABÁ</a:t>
            </a:r>
          </a:p>
        </p:txBody>
      </p:sp>
      <p:sp>
        <p:nvSpPr>
          <p:cNvPr name="TextBox 18" id="18"/>
          <p:cNvSpPr txBox="true"/>
          <p:nvPr/>
        </p:nvSpPr>
        <p:spPr>
          <a:xfrm rot="0">
            <a:off x="10499945" y="3699381"/>
            <a:ext cx="4839742" cy="372744"/>
          </a:xfrm>
          <a:prstGeom prst="rect">
            <a:avLst/>
          </a:prstGeom>
        </p:spPr>
        <p:txBody>
          <a:bodyPr anchor="t" rtlCol="false" tIns="0" lIns="0" bIns="0" rIns="0">
            <a:spAutoFit/>
          </a:bodyPr>
          <a:lstStyle/>
          <a:p>
            <a:pPr algn="ctr">
              <a:lnSpc>
                <a:spcPts val="3080"/>
              </a:lnSpc>
            </a:pPr>
            <a:r>
              <a:rPr lang="en-US" sz="2200">
                <a:solidFill>
                  <a:srgbClr val="000000"/>
                </a:solidFill>
                <a:latin typeface="Open Sans"/>
                <a:ea typeface="Open Sans"/>
                <a:cs typeface="Open Sans"/>
                <a:sym typeface="Open Sans"/>
              </a:rPr>
              <a:t>CÓRDOBA</a:t>
            </a:r>
          </a:p>
        </p:txBody>
      </p:sp>
      <p:sp>
        <p:nvSpPr>
          <p:cNvPr name="TextBox 19" id="19"/>
          <p:cNvSpPr txBox="true"/>
          <p:nvPr/>
        </p:nvSpPr>
        <p:spPr>
          <a:xfrm rot="0">
            <a:off x="14839429" y="4714246"/>
            <a:ext cx="4839742" cy="448310"/>
          </a:xfrm>
          <a:prstGeom prst="rect">
            <a:avLst/>
          </a:prstGeom>
        </p:spPr>
        <p:txBody>
          <a:bodyPr anchor="t" rtlCol="false" tIns="0" lIns="0" bIns="0" rIns="0">
            <a:spAutoFit/>
          </a:bodyPr>
          <a:lstStyle/>
          <a:p>
            <a:pPr algn="ctr">
              <a:lnSpc>
                <a:spcPts val="3640"/>
              </a:lnSpc>
            </a:pPr>
            <a:r>
              <a:rPr lang="en-US" sz="2600">
                <a:solidFill>
                  <a:srgbClr val="000000"/>
                </a:solidFill>
                <a:latin typeface="Open Sans"/>
                <a:ea typeface="Open Sans"/>
                <a:cs typeface="Open Sans"/>
                <a:sym typeface="Open Sans"/>
              </a:rPr>
              <a:t>ARAUCA</a:t>
            </a:r>
          </a:p>
        </p:txBody>
      </p:sp>
      <p:sp>
        <p:nvSpPr>
          <p:cNvPr name="TextBox 20" id="20"/>
          <p:cNvSpPr txBox="true"/>
          <p:nvPr/>
        </p:nvSpPr>
        <p:spPr>
          <a:xfrm rot="0">
            <a:off x="14493551" y="5271765"/>
            <a:ext cx="4839742"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ea typeface="Open Sans"/>
                <a:cs typeface="Open Sans"/>
                <a:sym typeface="Open Sans"/>
              </a:rPr>
              <a:t>TAME</a:t>
            </a:r>
          </a:p>
        </p:txBody>
      </p:sp>
      <p:sp>
        <p:nvSpPr>
          <p:cNvPr name="TextBox 21" id="21"/>
          <p:cNvSpPr txBox="true"/>
          <p:nvPr/>
        </p:nvSpPr>
        <p:spPr>
          <a:xfrm rot="0">
            <a:off x="10163517" y="4919350"/>
            <a:ext cx="4839742" cy="389254"/>
          </a:xfrm>
          <a:prstGeom prst="rect">
            <a:avLst/>
          </a:prstGeom>
        </p:spPr>
        <p:txBody>
          <a:bodyPr anchor="t" rtlCol="false" tIns="0" lIns="0" bIns="0" rIns="0">
            <a:spAutoFit/>
          </a:bodyPr>
          <a:lstStyle/>
          <a:p>
            <a:pPr algn="ctr">
              <a:lnSpc>
                <a:spcPts val="3220"/>
              </a:lnSpc>
            </a:pPr>
            <a:r>
              <a:rPr lang="en-US" sz="2300">
                <a:solidFill>
                  <a:srgbClr val="000000"/>
                </a:solidFill>
                <a:latin typeface="Open Sans"/>
                <a:ea typeface="Open Sans"/>
                <a:cs typeface="Open Sans"/>
                <a:sym typeface="Open Sans"/>
              </a:rPr>
              <a:t>ANTIOQUÍA</a:t>
            </a:r>
          </a:p>
        </p:txBody>
      </p:sp>
      <p:sp>
        <p:nvSpPr>
          <p:cNvPr name="TextBox 22" id="22"/>
          <p:cNvSpPr txBox="true"/>
          <p:nvPr/>
        </p:nvSpPr>
        <p:spPr>
          <a:xfrm rot="-9925050">
            <a:off x="10386906" y="4286054"/>
            <a:ext cx="6576716" cy="3016052"/>
          </a:xfrm>
          <a:prstGeom prst="rect">
            <a:avLst/>
          </a:prstGeom>
        </p:spPr>
        <p:txBody>
          <a:bodyPr anchor="t" rtlCol="false" tIns="0" lIns="0" bIns="0" rIns="0">
            <a:spAutoFit/>
          </a:bodyPr>
          <a:lstStyle/>
          <a:p>
            <a:pPr algn="ctr">
              <a:lnSpc>
                <a:spcPts val="15372"/>
              </a:lnSpc>
            </a:pPr>
            <a:r>
              <a:rPr lang="en-US" sz="10980">
                <a:solidFill>
                  <a:srgbClr val="000000"/>
                </a:solidFill>
                <a:latin typeface="Open Sans"/>
                <a:ea typeface="Open Sans"/>
                <a:cs typeface="Open Sans"/>
                <a:sym typeface="Open Sans"/>
              </a:rPr>
              <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7B3FF"/>
        </a:solidFill>
      </p:bgPr>
    </p:bg>
    <p:spTree>
      <p:nvGrpSpPr>
        <p:cNvPr id="1" name=""/>
        <p:cNvGrpSpPr/>
        <p:nvPr/>
      </p:nvGrpSpPr>
      <p:grpSpPr>
        <a:xfrm>
          <a:off x="0" y="0"/>
          <a:ext cx="0" cy="0"/>
          <a:chOff x="0" y="0"/>
          <a:chExt cx="0" cy="0"/>
        </a:xfrm>
      </p:grpSpPr>
      <p:sp>
        <p:nvSpPr>
          <p:cNvPr name="Freeform 2" id="2"/>
          <p:cNvSpPr/>
          <p:nvPr/>
        </p:nvSpPr>
        <p:spPr>
          <a:xfrm flipH="false" flipV="false" rot="0">
            <a:off x="0" y="-1591121"/>
            <a:ext cx="12272173" cy="14626239"/>
          </a:xfrm>
          <a:custGeom>
            <a:avLst/>
            <a:gdLst/>
            <a:ahLst/>
            <a:cxnLst/>
            <a:rect r="r" b="b" t="t" l="l"/>
            <a:pathLst>
              <a:path h="14626239" w="12272173">
                <a:moveTo>
                  <a:pt x="0" y="0"/>
                </a:moveTo>
                <a:lnTo>
                  <a:pt x="12272173" y="0"/>
                </a:lnTo>
                <a:lnTo>
                  <a:pt x="12272173" y="14626239"/>
                </a:lnTo>
                <a:lnTo>
                  <a:pt x="0" y="14626239"/>
                </a:lnTo>
                <a:lnTo>
                  <a:pt x="0" y="0"/>
                </a:lnTo>
                <a:close/>
              </a:path>
            </a:pathLst>
          </a:custGeom>
          <a:blipFill>
            <a:blip r:embed="rId2"/>
            <a:stretch>
              <a:fillRect l="0" t="-6597" r="0" b="-6597"/>
            </a:stretch>
          </a:blipFill>
        </p:spPr>
      </p:sp>
      <p:grpSp>
        <p:nvGrpSpPr>
          <p:cNvPr name="Group 3" id="3"/>
          <p:cNvGrpSpPr/>
          <p:nvPr/>
        </p:nvGrpSpPr>
        <p:grpSpPr>
          <a:xfrm rot="0">
            <a:off x="3764682" y="4187794"/>
            <a:ext cx="286122" cy="28612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4650538" y="3901672"/>
            <a:ext cx="286122" cy="28612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2204153" y="6900314"/>
            <a:ext cx="286122" cy="28612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12" id="12"/>
          <p:cNvGrpSpPr/>
          <p:nvPr/>
        </p:nvGrpSpPr>
        <p:grpSpPr>
          <a:xfrm rot="0">
            <a:off x="1485678" y="6400428"/>
            <a:ext cx="286122" cy="28612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15" id="15"/>
          <p:cNvGrpSpPr/>
          <p:nvPr/>
        </p:nvGrpSpPr>
        <p:grpSpPr>
          <a:xfrm rot="0">
            <a:off x="2490275" y="6114306"/>
            <a:ext cx="286122" cy="28612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18" id="18"/>
          <p:cNvGrpSpPr/>
          <p:nvPr/>
        </p:nvGrpSpPr>
        <p:grpSpPr>
          <a:xfrm rot="0">
            <a:off x="2347214" y="9475547"/>
            <a:ext cx="286122" cy="28612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21" id="21"/>
          <p:cNvGrpSpPr/>
          <p:nvPr/>
        </p:nvGrpSpPr>
        <p:grpSpPr>
          <a:xfrm rot="0">
            <a:off x="2776397" y="9618608"/>
            <a:ext cx="286122" cy="28612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grpSp>
        <p:nvGrpSpPr>
          <p:cNvPr name="Group 24" id="24"/>
          <p:cNvGrpSpPr/>
          <p:nvPr/>
        </p:nvGrpSpPr>
        <p:grpSpPr>
          <a:xfrm rot="0">
            <a:off x="5259472" y="9761669"/>
            <a:ext cx="286122" cy="286122"/>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940"/>
                </a:lnSpc>
              </a:pPr>
            </a:p>
          </p:txBody>
        </p:sp>
      </p:grpSp>
      <p:sp>
        <p:nvSpPr>
          <p:cNvPr name="Freeform 27" id="27"/>
          <p:cNvSpPr/>
          <p:nvPr/>
        </p:nvSpPr>
        <p:spPr>
          <a:xfrm flipH="false" flipV="false" rot="0">
            <a:off x="2979046" y="3832799"/>
            <a:ext cx="627281" cy="524504"/>
          </a:xfrm>
          <a:custGeom>
            <a:avLst/>
            <a:gdLst/>
            <a:ahLst/>
            <a:cxnLst/>
            <a:rect r="r" b="b" t="t" l="l"/>
            <a:pathLst>
              <a:path h="524504" w="627281">
                <a:moveTo>
                  <a:pt x="0" y="0"/>
                </a:moveTo>
                <a:lnTo>
                  <a:pt x="627281" y="0"/>
                </a:lnTo>
                <a:lnTo>
                  <a:pt x="627281" y="524505"/>
                </a:lnTo>
                <a:lnTo>
                  <a:pt x="0" y="5245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8" id="28"/>
          <p:cNvSpPr/>
          <p:nvPr/>
        </p:nvSpPr>
        <p:spPr>
          <a:xfrm flipH="false" flipV="false" rot="0">
            <a:off x="1662238" y="6673751"/>
            <a:ext cx="541916" cy="453126"/>
          </a:xfrm>
          <a:custGeom>
            <a:avLst/>
            <a:gdLst/>
            <a:ahLst/>
            <a:cxnLst/>
            <a:rect r="r" b="b" t="t" l="l"/>
            <a:pathLst>
              <a:path h="453126" w="541916">
                <a:moveTo>
                  <a:pt x="0" y="0"/>
                </a:moveTo>
                <a:lnTo>
                  <a:pt x="541915" y="0"/>
                </a:lnTo>
                <a:lnTo>
                  <a:pt x="541915" y="453126"/>
                </a:lnTo>
                <a:lnTo>
                  <a:pt x="0" y="4531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9" id="29"/>
          <p:cNvSpPr/>
          <p:nvPr/>
        </p:nvSpPr>
        <p:spPr>
          <a:xfrm flipH="false" flipV="false" rot="0">
            <a:off x="2419871" y="9212579"/>
            <a:ext cx="434380" cy="363209"/>
          </a:xfrm>
          <a:custGeom>
            <a:avLst/>
            <a:gdLst/>
            <a:ahLst/>
            <a:cxnLst/>
            <a:rect r="r" b="b" t="t" l="l"/>
            <a:pathLst>
              <a:path h="363209" w="434380">
                <a:moveTo>
                  <a:pt x="0" y="0"/>
                </a:moveTo>
                <a:lnTo>
                  <a:pt x="434379" y="0"/>
                </a:lnTo>
                <a:lnTo>
                  <a:pt x="434379" y="363209"/>
                </a:lnTo>
                <a:lnTo>
                  <a:pt x="0" y="3632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0" id="30"/>
          <p:cNvSpPr/>
          <p:nvPr/>
        </p:nvSpPr>
        <p:spPr>
          <a:xfrm flipH="false" flipV="false" rot="0">
            <a:off x="5259472" y="9285996"/>
            <a:ext cx="739975" cy="618734"/>
          </a:xfrm>
          <a:custGeom>
            <a:avLst/>
            <a:gdLst/>
            <a:ahLst/>
            <a:cxnLst/>
            <a:rect r="r" b="b" t="t" l="l"/>
            <a:pathLst>
              <a:path h="618734" w="739975">
                <a:moveTo>
                  <a:pt x="0" y="0"/>
                </a:moveTo>
                <a:lnTo>
                  <a:pt x="739976" y="0"/>
                </a:lnTo>
                <a:lnTo>
                  <a:pt x="739976" y="618734"/>
                </a:lnTo>
                <a:lnTo>
                  <a:pt x="0" y="6187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0">
            <a:off x="5070858" y="2495448"/>
            <a:ext cx="650507" cy="543925"/>
          </a:xfrm>
          <a:custGeom>
            <a:avLst/>
            <a:gdLst/>
            <a:ahLst/>
            <a:cxnLst/>
            <a:rect r="r" b="b" t="t" l="l"/>
            <a:pathLst>
              <a:path h="543925" w="650507">
                <a:moveTo>
                  <a:pt x="0" y="0"/>
                </a:moveTo>
                <a:lnTo>
                  <a:pt x="650507" y="0"/>
                </a:lnTo>
                <a:lnTo>
                  <a:pt x="650507" y="543925"/>
                </a:lnTo>
                <a:lnTo>
                  <a:pt x="0" y="5439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2" id="32"/>
          <p:cNvSpPr txBox="true"/>
          <p:nvPr/>
        </p:nvSpPr>
        <p:spPr>
          <a:xfrm rot="0">
            <a:off x="4050804" y="952500"/>
            <a:ext cx="10186392" cy="679450"/>
          </a:xfrm>
          <a:prstGeom prst="rect">
            <a:avLst/>
          </a:prstGeom>
        </p:spPr>
        <p:txBody>
          <a:bodyPr anchor="t" rtlCol="false" tIns="0" lIns="0" bIns="0" rIns="0">
            <a:spAutoFit/>
          </a:bodyPr>
          <a:lstStyle/>
          <a:p>
            <a:pPr algn="ctr">
              <a:lnSpc>
                <a:spcPts val="5599"/>
              </a:lnSpc>
            </a:pPr>
            <a:r>
              <a:rPr lang="en-US" sz="3999" b="true">
                <a:solidFill>
                  <a:srgbClr val="000000"/>
                </a:solidFill>
                <a:latin typeface="TT Ramillas Bold"/>
                <a:ea typeface="TT Ramillas Bold"/>
                <a:cs typeface="TT Ramillas Bold"/>
                <a:sym typeface="TT Ramillas Bold"/>
              </a:rPr>
              <a:t>BLOQUE CENTRAL BOLÍVAR. 2013 – 00311</a:t>
            </a:r>
          </a:p>
        </p:txBody>
      </p:sp>
      <p:sp>
        <p:nvSpPr>
          <p:cNvPr name="TextBox 33" id="33"/>
          <p:cNvSpPr txBox="true"/>
          <p:nvPr/>
        </p:nvSpPr>
        <p:spPr>
          <a:xfrm rot="0">
            <a:off x="11340280" y="3125098"/>
            <a:ext cx="6278137" cy="6493510"/>
          </a:xfrm>
          <a:prstGeom prst="rect">
            <a:avLst/>
          </a:prstGeom>
        </p:spPr>
        <p:txBody>
          <a:bodyPr anchor="t" rtlCol="false" tIns="0" lIns="0" bIns="0" rIns="0">
            <a:spAutoFit/>
          </a:bodyPr>
          <a:lstStyle/>
          <a:p>
            <a:pPr algn="just" marL="669291" indent="-334646" lvl="1">
              <a:lnSpc>
                <a:spcPts val="4340"/>
              </a:lnSpc>
              <a:buFont typeface="Arial"/>
              <a:buChar char="•"/>
            </a:pPr>
            <a:r>
              <a:rPr lang="en-US" sz="3100">
                <a:solidFill>
                  <a:srgbClr val="000000"/>
                </a:solidFill>
                <a:latin typeface="Open Sans"/>
                <a:ea typeface="Open Sans"/>
                <a:cs typeface="Open Sans"/>
                <a:sym typeface="Open Sans"/>
              </a:rPr>
              <a:t>Reclutamiento desde Puerto Berrio, Antioquia hasta Cimitarra, Santander. </a:t>
            </a:r>
          </a:p>
          <a:p>
            <a:pPr algn="just" marL="669291" indent="-334646" lvl="1">
              <a:lnSpc>
                <a:spcPts val="4340"/>
              </a:lnSpc>
              <a:buFont typeface="Arial"/>
              <a:buChar char="•"/>
            </a:pPr>
            <a:r>
              <a:rPr lang="en-US" sz="3100">
                <a:solidFill>
                  <a:srgbClr val="000000"/>
                </a:solidFill>
                <a:latin typeface="Open Sans"/>
                <a:ea typeface="Open Sans"/>
                <a:cs typeface="Open Sans"/>
                <a:sym typeface="Open Sans"/>
              </a:rPr>
              <a:t> </a:t>
            </a:r>
            <a:r>
              <a:rPr lang="en-US" sz="3100">
                <a:solidFill>
                  <a:srgbClr val="000000"/>
                </a:solidFill>
                <a:latin typeface="Open Sans"/>
                <a:ea typeface="Open Sans"/>
                <a:cs typeface="Open Sans"/>
                <a:sym typeface="Open Sans"/>
              </a:rPr>
              <a:t>Reclutamiento de menores Buenaventura, Cali y Palmira, Valle del Cauca para fortalecer al Frente Sur de Putumayo y Frente Sur de los Andaquies que hicieron presencia en Puerto Asís y el Sur del Caquetá, respectivamente. </a:t>
            </a:r>
          </a:p>
          <a:p>
            <a:pPr algn="just">
              <a:lnSpc>
                <a:spcPts val="4340"/>
              </a:lnSpc>
            </a:pPr>
          </a:p>
        </p:txBody>
      </p:sp>
      <p:sp>
        <p:nvSpPr>
          <p:cNvPr name="TextBox 34" id="34"/>
          <p:cNvSpPr txBox="true"/>
          <p:nvPr/>
        </p:nvSpPr>
        <p:spPr>
          <a:xfrm rot="0">
            <a:off x="5155481" y="3684503"/>
            <a:ext cx="1568648"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ea typeface="Open Sans"/>
                <a:cs typeface="Open Sans"/>
                <a:sym typeface="Open Sans"/>
              </a:rPr>
              <a:t>CIMITARRA</a:t>
            </a:r>
          </a:p>
        </p:txBody>
      </p:sp>
      <p:sp>
        <p:nvSpPr>
          <p:cNvPr name="TextBox 35" id="35"/>
          <p:cNvSpPr txBox="true"/>
          <p:nvPr/>
        </p:nvSpPr>
        <p:spPr>
          <a:xfrm rot="0">
            <a:off x="1630933" y="4577157"/>
            <a:ext cx="4839742" cy="356234"/>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ea typeface="Open Sans"/>
                <a:cs typeface="Open Sans"/>
                <a:sym typeface="Open Sans"/>
              </a:rPr>
              <a:t>PUERTO BERRÍO</a:t>
            </a:r>
          </a:p>
        </p:txBody>
      </p:sp>
      <p:sp>
        <p:nvSpPr>
          <p:cNvPr name="TextBox 36" id="36"/>
          <p:cNvSpPr txBox="true"/>
          <p:nvPr/>
        </p:nvSpPr>
        <p:spPr>
          <a:xfrm rot="0">
            <a:off x="642648" y="3386717"/>
            <a:ext cx="4839742" cy="389254"/>
          </a:xfrm>
          <a:prstGeom prst="rect">
            <a:avLst/>
          </a:prstGeom>
        </p:spPr>
        <p:txBody>
          <a:bodyPr anchor="t" rtlCol="false" tIns="0" lIns="0" bIns="0" rIns="0">
            <a:spAutoFit/>
          </a:bodyPr>
          <a:lstStyle/>
          <a:p>
            <a:pPr algn="ctr">
              <a:lnSpc>
                <a:spcPts val="3220"/>
              </a:lnSpc>
            </a:pPr>
            <a:r>
              <a:rPr lang="en-US" sz="2300">
                <a:solidFill>
                  <a:srgbClr val="000000"/>
                </a:solidFill>
                <a:latin typeface="Open Sans"/>
                <a:ea typeface="Open Sans"/>
                <a:cs typeface="Open Sans"/>
                <a:sym typeface="Open Sans"/>
              </a:rPr>
              <a:t>ANTIOQUÍA</a:t>
            </a:r>
          </a:p>
        </p:txBody>
      </p:sp>
      <p:sp>
        <p:nvSpPr>
          <p:cNvPr name="TextBox 37" id="37"/>
          <p:cNvSpPr txBox="true"/>
          <p:nvPr/>
        </p:nvSpPr>
        <p:spPr>
          <a:xfrm rot="0">
            <a:off x="419731" y="6943725"/>
            <a:ext cx="4839742" cy="297179"/>
          </a:xfrm>
          <a:prstGeom prst="rect">
            <a:avLst/>
          </a:prstGeom>
        </p:spPr>
        <p:txBody>
          <a:bodyPr anchor="t" rtlCol="false" tIns="0" lIns="0" bIns="0" rIns="0">
            <a:spAutoFit/>
          </a:bodyPr>
          <a:lstStyle/>
          <a:p>
            <a:pPr algn="ctr">
              <a:lnSpc>
                <a:spcPts val="2520"/>
              </a:lnSpc>
            </a:pPr>
            <a:r>
              <a:rPr lang="en-US" sz="1800">
                <a:solidFill>
                  <a:srgbClr val="000000"/>
                </a:solidFill>
                <a:latin typeface="Open Sans"/>
                <a:ea typeface="Open Sans"/>
                <a:cs typeface="Open Sans"/>
                <a:sym typeface="Open Sans"/>
              </a:rPr>
              <a:t>CALI</a:t>
            </a:r>
          </a:p>
        </p:txBody>
      </p:sp>
      <p:sp>
        <p:nvSpPr>
          <p:cNvPr name="TextBox 38" id="38"/>
          <p:cNvSpPr txBox="true"/>
          <p:nvPr/>
        </p:nvSpPr>
        <p:spPr>
          <a:xfrm rot="0">
            <a:off x="-1075060" y="5917139"/>
            <a:ext cx="4839742" cy="356234"/>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ea typeface="Open Sans"/>
                <a:cs typeface="Open Sans"/>
                <a:sym typeface="Open Sans"/>
              </a:rPr>
              <a:t>BUENAVENTURA</a:t>
            </a:r>
          </a:p>
        </p:txBody>
      </p:sp>
      <p:sp>
        <p:nvSpPr>
          <p:cNvPr name="TextBox 39" id="39"/>
          <p:cNvSpPr txBox="true"/>
          <p:nvPr/>
        </p:nvSpPr>
        <p:spPr>
          <a:xfrm rot="0">
            <a:off x="1186456" y="6004189"/>
            <a:ext cx="4839742"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ea typeface="Open Sans"/>
                <a:cs typeface="Open Sans"/>
                <a:sym typeface="Open Sans"/>
              </a:rPr>
              <a:t>PALMIRA</a:t>
            </a:r>
          </a:p>
        </p:txBody>
      </p:sp>
      <p:sp>
        <p:nvSpPr>
          <p:cNvPr name="TextBox 40" id="40"/>
          <p:cNvSpPr txBox="true"/>
          <p:nvPr/>
        </p:nvSpPr>
        <p:spPr>
          <a:xfrm rot="0">
            <a:off x="0" y="6360796"/>
            <a:ext cx="4839742" cy="523874"/>
          </a:xfrm>
          <a:prstGeom prst="rect">
            <a:avLst/>
          </a:prstGeom>
        </p:spPr>
        <p:txBody>
          <a:bodyPr anchor="t" rtlCol="false" tIns="0" lIns="0" bIns="0" rIns="0">
            <a:spAutoFit/>
          </a:bodyPr>
          <a:lstStyle/>
          <a:p>
            <a:pPr algn="ctr">
              <a:lnSpc>
                <a:spcPts val="2100"/>
              </a:lnSpc>
            </a:pPr>
            <a:r>
              <a:rPr lang="en-US" sz="1500">
                <a:solidFill>
                  <a:srgbClr val="000000"/>
                </a:solidFill>
                <a:latin typeface="Open Sans"/>
                <a:ea typeface="Open Sans"/>
                <a:cs typeface="Open Sans"/>
                <a:sym typeface="Open Sans"/>
              </a:rPr>
              <a:t>VALLE DEL </a:t>
            </a:r>
          </a:p>
          <a:p>
            <a:pPr algn="ctr">
              <a:lnSpc>
                <a:spcPts val="2100"/>
              </a:lnSpc>
            </a:pPr>
            <a:r>
              <a:rPr lang="en-US" sz="1500">
                <a:solidFill>
                  <a:srgbClr val="000000"/>
                </a:solidFill>
                <a:latin typeface="Open Sans"/>
                <a:ea typeface="Open Sans"/>
                <a:cs typeface="Open Sans"/>
                <a:sym typeface="Open Sans"/>
              </a:rPr>
              <a:t>CAUCA</a:t>
            </a:r>
          </a:p>
        </p:txBody>
      </p:sp>
      <p:sp>
        <p:nvSpPr>
          <p:cNvPr name="TextBox 41" id="41"/>
          <p:cNvSpPr txBox="true"/>
          <p:nvPr/>
        </p:nvSpPr>
        <p:spPr>
          <a:xfrm rot="0">
            <a:off x="1485678" y="9580508"/>
            <a:ext cx="4839742" cy="356234"/>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ea typeface="Open Sans"/>
                <a:cs typeface="Open Sans"/>
                <a:sym typeface="Open Sans"/>
              </a:rPr>
              <a:t>PUTUMAYO</a:t>
            </a:r>
          </a:p>
        </p:txBody>
      </p:sp>
      <p:sp>
        <p:nvSpPr>
          <p:cNvPr name="TextBox 42" id="42"/>
          <p:cNvSpPr txBox="true"/>
          <p:nvPr/>
        </p:nvSpPr>
        <p:spPr>
          <a:xfrm rot="0">
            <a:off x="1186456" y="9220200"/>
            <a:ext cx="4839742" cy="396239"/>
          </a:xfrm>
          <a:prstGeom prst="rect">
            <a:avLst/>
          </a:prstGeom>
        </p:spPr>
        <p:txBody>
          <a:bodyPr anchor="t" rtlCol="false" tIns="0" lIns="0" bIns="0" rIns="0">
            <a:spAutoFit/>
          </a:bodyPr>
          <a:lstStyle/>
          <a:p>
            <a:pPr algn="ctr">
              <a:lnSpc>
                <a:spcPts val="3360"/>
              </a:lnSpc>
            </a:pPr>
            <a:r>
              <a:rPr lang="en-US" sz="2400">
                <a:solidFill>
                  <a:srgbClr val="000000"/>
                </a:solidFill>
                <a:latin typeface="Open Sans"/>
                <a:ea typeface="Open Sans"/>
                <a:cs typeface="Open Sans"/>
                <a:sym typeface="Open Sans"/>
              </a:rPr>
              <a:t>PUERTO ASÍS</a:t>
            </a:r>
          </a:p>
        </p:txBody>
      </p:sp>
      <p:sp>
        <p:nvSpPr>
          <p:cNvPr name="TextBox 43" id="43"/>
          <p:cNvSpPr txBox="true"/>
          <p:nvPr/>
        </p:nvSpPr>
        <p:spPr>
          <a:xfrm rot="0">
            <a:off x="4050804" y="9615991"/>
            <a:ext cx="4839742" cy="431799"/>
          </a:xfrm>
          <a:prstGeom prst="rect">
            <a:avLst/>
          </a:prstGeom>
        </p:spPr>
        <p:txBody>
          <a:bodyPr anchor="t" rtlCol="false" tIns="0" lIns="0" bIns="0" rIns="0">
            <a:spAutoFit/>
          </a:bodyPr>
          <a:lstStyle/>
          <a:p>
            <a:pPr algn="ctr">
              <a:lnSpc>
                <a:spcPts val="3500"/>
              </a:lnSpc>
            </a:pPr>
            <a:r>
              <a:rPr lang="en-US" sz="2500">
                <a:solidFill>
                  <a:srgbClr val="000000"/>
                </a:solidFill>
                <a:latin typeface="Open Sans"/>
                <a:ea typeface="Open Sans"/>
                <a:cs typeface="Open Sans"/>
                <a:sym typeface="Open Sans"/>
              </a:rPr>
              <a:t>CAQUETÁ</a:t>
            </a:r>
          </a:p>
        </p:txBody>
      </p:sp>
      <p:sp>
        <p:nvSpPr>
          <p:cNvPr name="TextBox 44" id="44"/>
          <p:cNvSpPr txBox="true"/>
          <p:nvPr/>
        </p:nvSpPr>
        <p:spPr>
          <a:xfrm rot="0">
            <a:off x="4778869" y="3153673"/>
            <a:ext cx="1247329" cy="280669"/>
          </a:xfrm>
          <a:prstGeom prst="rect">
            <a:avLst/>
          </a:prstGeom>
        </p:spPr>
        <p:txBody>
          <a:bodyPr anchor="t" rtlCol="false" tIns="0" lIns="0" bIns="0" rIns="0">
            <a:spAutoFit/>
          </a:bodyPr>
          <a:lstStyle/>
          <a:p>
            <a:pPr algn="ctr">
              <a:lnSpc>
                <a:spcPts val="2380"/>
              </a:lnSpc>
            </a:pPr>
            <a:r>
              <a:rPr lang="en-US" sz="1700">
                <a:solidFill>
                  <a:srgbClr val="000000"/>
                </a:solidFill>
                <a:latin typeface="Open Sans"/>
                <a:ea typeface="Open Sans"/>
                <a:cs typeface="Open Sans"/>
                <a:sym typeface="Open Sans"/>
              </a:rPr>
              <a:t>SANTANDER</a:t>
            </a:r>
          </a:p>
        </p:txBody>
      </p:sp>
      <p:sp>
        <p:nvSpPr>
          <p:cNvPr name="TextBox 45" id="45"/>
          <p:cNvSpPr txBox="true"/>
          <p:nvPr/>
        </p:nvSpPr>
        <p:spPr>
          <a:xfrm rot="9688403">
            <a:off x="3947010" y="4224240"/>
            <a:ext cx="964262" cy="374224"/>
          </a:xfrm>
          <a:prstGeom prst="rect">
            <a:avLst/>
          </a:prstGeom>
        </p:spPr>
        <p:txBody>
          <a:bodyPr anchor="t" rtlCol="false" tIns="0" lIns="0" bIns="0" rIns="0">
            <a:spAutoFit/>
          </a:bodyPr>
          <a:lstStyle/>
          <a:p>
            <a:pPr algn="ctr">
              <a:lnSpc>
                <a:spcPts val="2180"/>
              </a:lnSpc>
            </a:pPr>
            <a:r>
              <a:rPr lang="en-US" sz="1557">
                <a:solidFill>
                  <a:srgbClr val="000000"/>
                </a:solidFill>
                <a:latin typeface="Open Sans"/>
                <a:ea typeface="Open Sans"/>
                <a:cs typeface="Open Sans"/>
                <a:sym typeface="Open Sans"/>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DAGP1LzCJXQ</dc:identifier>
  <dcterms:modified xsi:type="dcterms:W3CDTF">2011-08-01T06:04:30Z</dcterms:modified>
  <cp:revision>1</cp:revision>
  <dc:title>MAPA DE TRASHUMANCIA</dc:title>
</cp:coreProperties>
</file>