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7" r:id="rId5"/>
    <p:sldId id="316" r:id="rId6"/>
    <p:sldId id="279" r:id="rId7"/>
    <p:sldId id="321" r:id="rId8"/>
    <p:sldId id="332" r:id="rId9"/>
    <p:sldId id="314" r:id="rId10"/>
    <p:sldId id="286" r:id="rId11"/>
    <p:sldId id="287" r:id="rId12"/>
    <p:sldId id="288" r:id="rId13"/>
    <p:sldId id="283" r:id="rId14"/>
    <p:sldId id="282" r:id="rId15"/>
    <p:sldId id="296" r:id="rId16"/>
    <p:sldId id="322" r:id="rId17"/>
    <p:sldId id="301" r:id="rId18"/>
    <p:sldId id="333" r:id="rId19"/>
    <p:sldId id="304" r:id="rId20"/>
    <p:sldId id="297" r:id="rId21"/>
    <p:sldId id="324" r:id="rId22"/>
    <p:sldId id="329" r:id="rId23"/>
    <p:sldId id="330" r:id="rId24"/>
    <p:sldId id="331" r:id="rId25"/>
    <p:sldId id="32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Paola Mendoza" initials="APM" lastIdx="1" clrIdx="0">
    <p:extLst>
      <p:ext uri="{19B8F6BF-5375-455C-9EA6-DF929625EA0E}">
        <p15:presenceInfo xmlns:p15="http://schemas.microsoft.com/office/powerpoint/2012/main" userId="S::anne.mendoza@unwomen.org::9b3ea620-ca2e-4701-a0ed-0536f6b1397c" providerId="AD"/>
      </p:ext>
    </p:extLst>
  </p:cmAuthor>
  <p:cmAuthor id="2" name="Ana Burgos" initials="AB" lastIdx="4" clrIdx="1">
    <p:extLst>
      <p:ext uri="{19B8F6BF-5375-455C-9EA6-DF929625EA0E}">
        <p15:presenceInfo xmlns:p15="http://schemas.microsoft.com/office/powerpoint/2012/main" userId="S::ana.burgos@unwomen.org::de98b113-5308-4a2e-9815-3e58b757f7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1FA"/>
    <a:srgbClr val="F15D22"/>
    <a:srgbClr val="009DDC"/>
    <a:srgbClr val="005C9B"/>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259721-AA00-4F5D-8495-876602F06BB9}" v="1" dt="2021-06-07T15:24:13.92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76383" autoAdjust="0"/>
  </p:normalViewPr>
  <p:slideViewPr>
    <p:cSldViewPr snapToGrid="0">
      <p:cViewPr varScale="1">
        <p:scale>
          <a:sx n="48" d="100"/>
          <a:sy n="48" d="100"/>
        </p:scale>
        <p:origin x="1400" y="36"/>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unwomen-my.sharepoint.com/personal/anne_mendoza_unwomen_org/Documents/Consultorias%202021/Encuesta%20de%20Tolerancia%20Social/Encuesta/Gr&#225;fico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cap="all" spc="120" normalizeH="0" baseline="0">
                <a:solidFill>
                  <a:schemeClr val="tx1">
                    <a:lumMod val="65000"/>
                    <a:lumOff val="35000"/>
                  </a:schemeClr>
                </a:solidFill>
                <a:latin typeface="+mn-lt"/>
                <a:ea typeface="+mn-ea"/>
                <a:cs typeface="+mn-cs"/>
              </a:defRPr>
            </a:pPr>
            <a:r>
              <a:rPr lang="es-CO" sz="1500" cap="none" spc="0" dirty="0">
                <a:solidFill>
                  <a:schemeClr val="bg1">
                    <a:lumMod val="65000"/>
                  </a:schemeClr>
                </a:solidFill>
                <a:latin typeface="Candara" panose="020E0502030303020204" pitchFamily="34" charset="0"/>
                <a:cs typeface="Arial" panose="020B0604020202020204" pitchFamily="34" charset="0"/>
              </a:rPr>
              <a:t>% De personas que aprueba </a:t>
            </a:r>
          </a:p>
          <a:p>
            <a:pPr>
              <a:defRPr/>
            </a:pPr>
            <a:r>
              <a:rPr lang="es-CO" sz="1500" cap="none" spc="0" dirty="0">
                <a:solidFill>
                  <a:schemeClr val="bg1">
                    <a:lumMod val="65000"/>
                  </a:schemeClr>
                </a:solidFill>
                <a:latin typeface="Candara" panose="020E0502030303020204" pitchFamily="34" charset="0"/>
                <a:cs typeface="Arial" panose="020B0604020202020204" pitchFamily="34" charset="0"/>
              </a:rPr>
              <a:t>el imaginario por sexo</a:t>
            </a:r>
          </a:p>
        </c:rich>
      </c:tx>
      <c:overlay val="0"/>
      <c:spPr>
        <a:noFill/>
        <a:ln>
          <a:noFill/>
        </a:ln>
        <a:effectLst/>
      </c:spPr>
      <c:txPr>
        <a:bodyPr rot="0" spcFirstLastPara="1" vertOverflow="ellipsis" vert="horz" wrap="square" anchor="ctr" anchorCtr="1"/>
        <a:lstStyle/>
        <a:p>
          <a:pPr>
            <a:defRPr sz="1320" b="1" i="0" u="none" strike="noStrike" kern="1200" cap="all" spc="120" normalizeH="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2.5409096456531437E-2"/>
          <c:y val="0.29965235421631597"/>
          <c:w val="0.94918180708693711"/>
          <c:h val="0.60830660688559468"/>
        </c:manualLayout>
      </c:layout>
      <c:barChart>
        <c:barDir val="col"/>
        <c:grouping val="stacked"/>
        <c:varyColors val="0"/>
        <c:ser>
          <c:idx val="1"/>
          <c:order val="1"/>
          <c:tx>
            <c:strRef>
              <c:f>Sheet1!$C$86</c:f>
              <c:strCache>
                <c:ptCount val="1"/>
                <c:pt idx="0">
                  <c:v>Mujeres</c:v>
                </c:pt>
              </c:strCache>
            </c:strRef>
          </c:tx>
          <c:spPr>
            <a:solidFill>
              <a:srgbClr val="F15D22"/>
            </a:solidFill>
            <a:ln>
              <a:noFill/>
            </a:ln>
            <a:effectLst/>
          </c:spPr>
          <c:invertIfNegative val="0"/>
          <c:dLbls>
            <c:dLbl>
              <c:idx val="3"/>
              <c:spPr>
                <a:noFill/>
                <a:ln>
                  <a:noFill/>
                </a:ln>
                <a:effectLst/>
              </c:spPr>
              <c:txPr>
                <a:bodyPr rot="-5400000" spcFirstLastPara="1" vertOverflow="ellipsis" wrap="square" anchor="ctr" anchorCtr="1"/>
                <a:lstStyle/>
                <a:p>
                  <a:pPr>
                    <a:defRPr sz="1800" b="1" i="0" u="none" strike="noStrike" kern="1200" baseline="0">
                      <a:solidFill>
                        <a:schemeClr val="lt1"/>
                      </a:solidFill>
                      <a:latin typeface="Candara" panose="020E0502030303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00-C4D1-472C-AD03-32C4C7D34E68}"/>
                </c:ext>
              </c:extLst>
            </c:dLbl>
            <c:spPr>
              <a:noFill/>
              <a:ln>
                <a:noFill/>
              </a:ln>
              <a:effectLst/>
            </c:spPr>
            <c:txPr>
              <a:bodyPr rot="-5400000" spcFirstLastPara="1" vertOverflow="ellipsis" wrap="square" anchor="ctr" anchorCtr="1"/>
              <a:lstStyle/>
              <a:p>
                <a:pPr>
                  <a:defRPr sz="2000" b="1" i="0" u="none" strike="noStrike" kern="1200" baseline="0">
                    <a:solidFill>
                      <a:schemeClr val="lt1"/>
                    </a:solidFill>
                    <a:latin typeface="Candara" panose="020E0502030303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Sheet1!$D$84:$G$84</c:f>
              <c:numCache>
                <c:formatCode>General</c:formatCode>
                <c:ptCount val="4"/>
                <c:pt idx="1">
                  <c:v>2010</c:v>
                </c:pt>
                <c:pt idx="2">
                  <c:v>2015</c:v>
                </c:pt>
                <c:pt idx="3">
                  <c:v>2021</c:v>
                </c:pt>
              </c:numCache>
            </c:numRef>
          </c:cat>
          <c:val>
            <c:numRef>
              <c:f>Sheet1!$D$86:$G$86</c:f>
              <c:numCache>
                <c:formatCode>0%</c:formatCode>
                <c:ptCount val="4"/>
                <c:pt idx="1">
                  <c:v>0.28000000000000003</c:v>
                </c:pt>
                <c:pt idx="2">
                  <c:v>0.22</c:v>
                </c:pt>
                <c:pt idx="3">
                  <c:v>0.06</c:v>
                </c:pt>
              </c:numCache>
            </c:numRef>
          </c:val>
          <c:extLst>
            <c:ext xmlns:c16="http://schemas.microsoft.com/office/drawing/2014/chart" uri="{C3380CC4-5D6E-409C-BE32-E72D297353CC}">
              <c16:uniqueId val="{00000000-77BC-4C66-9B21-3DBEFFC5E649}"/>
            </c:ext>
          </c:extLst>
        </c:ser>
        <c:ser>
          <c:idx val="3"/>
          <c:order val="3"/>
          <c:tx>
            <c:strRef>
              <c:f>Sheet1!$C$88</c:f>
              <c:strCache>
                <c:ptCount val="1"/>
                <c:pt idx="0">
                  <c:v>Hombres</c:v>
                </c:pt>
              </c:strCache>
            </c:strRef>
          </c:tx>
          <c:spPr>
            <a:solidFill>
              <a:srgbClr val="0070C0"/>
            </a:solidFill>
            <a:ln>
              <a:noFill/>
            </a:ln>
            <a:effectLst/>
          </c:spPr>
          <c:invertIfNegative val="0"/>
          <c:dLbls>
            <c:spPr>
              <a:noFill/>
              <a:ln>
                <a:noFill/>
              </a:ln>
              <a:effectLst/>
            </c:spPr>
            <c:txPr>
              <a:bodyPr rot="-5400000" spcFirstLastPara="1" vertOverflow="ellipsis" wrap="square" anchor="ctr" anchorCtr="1"/>
              <a:lstStyle/>
              <a:p>
                <a:pPr>
                  <a:defRPr sz="2000" b="1" i="0" u="none" strike="noStrike" kern="1200" baseline="0">
                    <a:solidFill>
                      <a:schemeClr val="lt1"/>
                    </a:solidFill>
                    <a:latin typeface="Candara" panose="020E0502030303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Sheet1!$D$84:$G$84</c:f>
              <c:numCache>
                <c:formatCode>General</c:formatCode>
                <c:ptCount val="4"/>
                <c:pt idx="1">
                  <c:v>2010</c:v>
                </c:pt>
                <c:pt idx="2">
                  <c:v>2015</c:v>
                </c:pt>
                <c:pt idx="3">
                  <c:v>2021</c:v>
                </c:pt>
              </c:numCache>
            </c:numRef>
          </c:cat>
          <c:val>
            <c:numRef>
              <c:f>Sheet1!$D$88:$G$88</c:f>
              <c:numCache>
                <c:formatCode>0%</c:formatCode>
                <c:ptCount val="4"/>
                <c:pt idx="1">
                  <c:v>0.28999999999999998</c:v>
                </c:pt>
                <c:pt idx="2">
                  <c:v>0.26</c:v>
                </c:pt>
                <c:pt idx="3">
                  <c:v>0.11</c:v>
                </c:pt>
              </c:numCache>
            </c:numRef>
          </c:val>
          <c:extLst>
            <c:ext xmlns:c16="http://schemas.microsoft.com/office/drawing/2014/chart" uri="{C3380CC4-5D6E-409C-BE32-E72D297353CC}">
              <c16:uniqueId val="{00000001-77BC-4C66-9B21-3DBEFFC5E649}"/>
            </c:ext>
          </c:extLst>
        </c:ser>
        <c:dLbls>
          <c:dLblPos val="ctr"/>
          <c:showLegendKey val="0"/>
          <c:showVal val="1"/>
          <c:showCatName val="0"/>
          <c:showSerName val="0"/>
          <c:showPercent val="0"/>
          <c:showBubbleSize val="0"/>
        </c:dLbls>
        <c:gapWidth val="79"/>
        <c:overlap val="100"/>
        <c:axId val="762828008"/>
        <c:axId val="762828992"/>
        <c:extLst>
          <c:ext xmlns:c15="http://schemas.microsoft.com/office/drawing/2012/chart" uri="{02D57815-91ED-43cb-92C2-25804820EDAC}">
            <c15:filteredBarSeries>
              <c15:ser>
                <c:idx val="0"/>
                <c:order val="0"/>
                <c:tx>
                  <c:strRef>
                    <c:extLst>
                      <c:ext uri="{02D57815-91ED-43cb-92C2-25804820EDAC}">
                        <c15:formulaRef>
                          <c15:sqref>Sheet1!$C$85</c15:sqref>
                        </c15:formulaRef>
                      </c:ext>
                    </c:extLst>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solidFill>
                          <a:latin typeface="+mn-lt"/>
                          <a:ea typeface="+mn-ea"/>
                          <a:cs typeface="+mn-cs"/>
                        </a:defRPr>
                      </a:pPr>
                      <a:endParaRPr lang="es-CO"/>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numRef>
                    <c:extLst>
                      <c:ext uri="{02D57815-91ED-43cb-92C2-25804820EDAC}">
                        <c15:formulaRef>
                          <c15:sqref>Sheet1!$D$84:$G$84</c15:sqref>
                        </c15:formulaRef>
                      </c:ext>
                    </c:extLst>
                    <c:numCache>
                      <c:formatCode>General</c:formatCode>
                      <c:ptCount val="4"/>
                      <c:pt idx="1">
                        <c:v>2010</c:v>
                      </c:pt>
                      <c:pt idx="2">
                        <c:v>2015</c:v>
                      </c:pt>
                      <c:pt idx="3">
                        <c:v>2021</c:v>
                      </c:pt>
                    </c:numCache>
                  </c:numRef>
                </c:cat>
                <c:val>
                  <c:numRef>
                    <c:extLst>
                      <c:ext uri="{02D57815-91ED-43cb-92C2-25804820EDAC}">
                        <c15:formulaRef>
                          <c15:sqref>Sheet1!$D$85:$G$85</c15:sqref>
                        </c15:formulaRef>
                      </c:ext>
                    </c:extLst>
                    <c:numCache>
                      <c:formatCode>General</c:formatCode>
                      <c:ptCount val="4"/>
                    </c:numCache>
                  </c:numRef>
                </c:val>
                <c:extLst>
                  <c:ext xmlns:c16="http://schemas.microsoft.com/office/drawing/2014/chart" uri="{C3380CC4-5D6E-409C-BE32-E72D297353CC}">
                    <c16:uniqueId val="{00000002-77BC-4C66-9B21-3DBEFFC5E64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Sheet1!$C$87</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solidFill>
                          <a:latin typeface="+mn-lt"/>
                          <a:ea typeface="+mn-ea"/>
                          <a:cs typeface="+mn-cs"/>
                        </a:defRPr>
                      </a:pPr>
                      <a:endParaRPr lang="es-CO"/>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extLst xmlns:c15="http://schemas.microsoft.com/office/drawing/2012/chart">
                      <c:ext xmlns:c15="http://schemas.microsoft.com/office/drawing/2012/chart" uri="{02D57815-91ED-43cb-92C2-25804820EDAC}">
                        <c15:formulaRef>
                          <c15:sqref>Sheet1!$D$84:$G$84</c15:sqref>
                        </c15:formulaRef>
                      </c:ext>
                    </c:extLst>
                    <c:numCache>
                      <c:formatCode>General</c:formatCode>
                      <c:ptCount val="4"/>
                      <c:pt idx="1">
                        <c:v>2010</c:v>
                      </c:pt>
                      <c:pt idx="2">
                        <c:v>2015</c:v>
                      </c:pt>
                      <c:pt idx="3">
                        <c:v>2021</c:v>
                      </c:pt>
                    </c:numCache>
                  </c:numRef>
                </c:cat>
                <c:val>
                  <c:numRef>
                    <c:extLst xmlns:c15="http://schemas.microsoft.com/office/drawing/2012/chart">
                      <c:ext xmlns:c15="http://schemas.microsoft.com/office/drawing/2012/chart" uri="{02D57815-91ED-43cb-92C2-25804820EDAC}">
                        <c15:formulaRef>
                          <c15:sqref>Sheet1!$D$87:$G$87</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3-77BC-4C66-9B21-3DBEFFC5E649}"/>
                  </c:ext>
                </c:extLst>
              </c15:ser>
            </c15:filteredBarSeries>
          </c:ext>
        </c:extLst>
      </c:barChart>
      <c:catAx>
        <c:axId val="762828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es-CO"/>
          </a:p>
        </c:txPr>
        <c:crossAx val="762828992"/>
        <c:crosses val="autoZero"/>
        <c:auto val="1"/>
        <c:lblAlgn val="ctr"/>
        <c:lblOffset val="100"/>
        <c:noMultiLvlLbl val="0"/>
      </c:catAx>
      <c:valAx>
        <c:axId val="762828992"/>
        <c:scaling>
          <c:orientation val="minMax"/>
        </c:scaling>
        <c:delete val="1"/>
        <c:axPos val="l"/>
        <c:numFmt formatCode="0%" sourceLinked="1"/>
        <c:majorTickMark val="none"/>
        <c:minorTickMark val="none"/>
        <c:tickLblPos val="nextTo"/>
        <c:crossAx val="762828008"/>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7A0E68-B46B-B24A-BD46-2D33942B4857}" type="doc">
      <dgm:prSet loTypeId="urn:microsoft.com/office/officeart/2005/8/layout/cycle8" loCatId="cycle" qsTypeId="urn:microsoft.com/office/officeart/2005/8/quickstyle/simple1" qsCatId="simple" csTypeId="urn:microsoft.com/office/officeart/2005/8/colors/accent1_1" csCatId="accent1" phldr="1"/>
      <dgm:spPr/>
      <dgm:t>
        <a:bodyPr/>
        <a:lstStyle/>
        <a:p>
          <a:endParaRPr lang="es-ES"/>
        </a:p>
      </dgm:t>
    </dgm:pt>
    <dgm:pt modelId="{10CA1401-7D3C-7944-9E38-F57839134F9B}">
      <dgm:prSet phldrT="[Texto]" custT="1"/>
      <dgm:spPr>
        <a:ln>
          <a:solidFill>
            <a:schemeClr val="bg1"/>
          </a:solidFill>
        </a:ln>
      </dgm:spPr>
      <dgm:t>
        <a:bodyPr/>
        <a:lstStyle/>
        <a:p>
          <a:pPr algn="l"/>
          <a:endParaRPr lang="es-ES" sz="1400" dirty="0"/>
        </a:p>
        <a:p>
          <a:pPr algn="ctr"/>
          <a:r>
            <a:rPr lang="es-ES" sz="1400" b="1" dirty="0">
              <a:solidFill>
                <a:srgbClr val="009DDC"/>
              </a:solidFill>
              <a:latin typeface="Arial" panose="020B0604020202020204" pitchFamily="34" charset="0"/>
              <a:cs typeface="Arial" panose="020B0604020202020204" pitchFamily="34" charset="0"/>
            </a:rPr>
            <a:t>MACROSISTEMA</a:t>
          </a:r>
        </a:p>
        <a:p>
          <a:pPr algn="ctr"/>
          <a:r>
            <a:rPr lang="es-ES" sz="1100" b="1" dirty="0">
              <a:latin typeface="Arial" panose="020B0604020202020204" pitchFamily="34" charset="0"/>
              <a:cs typeface="Arial" panose="020B0604020202020204" pitchFamily="34" charset="0"/>
            </a:rPr>
            <a:t>Contexto Cultural: </a:t>
          </a:r>
        </a:p>
        <a:p>
          <a:pPr algn="ctr"/>
          <a:r>
            <a:rPr lang="es-ES" sz="1100" dirty="0">
              <a:latin typeface="Arial" panose="020B0604020202020204" pitchFamily="34" charset="0"/>
              <a:cs typeface="Arial" panose="020B0604020202020204" pitchFamily="34" charset="0"/>
            </a:rPr>
            <a:t>Creencias, valores, representaciones – instituciones </a:t>
          </a:r>
          <a:endParaRPr lang="es-ES" sz="1100" b="1" dirty="0">
            <a:latin typeface="Arial" panose="020B0604020202020204" pitchFamily="34" charset="0"/>
            <a:cs typeface="Arial" panose="020B0604020202020204" pitchFamily="34" charset="0"/>
          </a:endParaRPr>
        </a:p>
      </dgm:t>
    </dgm:pt>
    <dgm:pt modelId="{56643DCF-2768-F845-AF08-BC87C5DD6CAD}" type="parTrans" cxnId="{BF586082-6D65-F74F-8083-7436403AB3BA}">
      <dgm:prSet/>
      <dgm:spPr/>
      <dgm:t>
        <a:bodyPr/>
        <a:lstStyle/>
        <a:p>
          <a:endParaRPr lang="es-ES"/>
        </a:p>
      </dgm:t>
    </dgm:pt>
    <dgm:pt modelId="{B31F55EB-9FFD-7840-B0B7-7778D28B925F}" type="sibTrans" cxnId="{BF586082-6D65-F74F-8083-7436403AB3BA}">
      <dgm:prSet/>
      <dgm:spPr/>
      <dgm:t>
        <a:bodyPr/>
        <a:lstStyle/>
        <a:p>
          <a:endParaRPr lang="es-ES"/>
        </a:p>
      </dgm:t>
    </dgm:pt>
    <dgm:pt modelId="{6849215B-0F29-3442-B558-E0FBCF178FD9}">
      <dgm:prSet phldrT="[Texto]" custT="1"/>
      <dgm:spPr>
        <a:ln>
          <a:solidFill>
            <a:schemeClr val="bg1"/>
          </a:solidFill>
        </a:ln>
      </dgm:spPr>
      <dgm:t>
        <a:bodyPr/>
        <a:lstStyle/>
        <a:p>
          <a:pPr algn="ctr"/>
          <a:r>
            <a:rPr lang="es-ES" sz="1400" b="1" dirty="0">
              <a:solidFill>
                <a:srgbClr val="005C9B"/>
              </a:solidFill>
              <a:latin typeface="Arial" panose="020B0604020202020204" pitchFamily="34" charset="0"/>
              <a:cs typeface="Arial" panose="020B0604020202020204" pitchFamily="34" charset="0"/>
            </a:rPr>
            <a:t>MICROSISTEMA</a:t>
          </a:r>
        </a:p>
        <a:p>
          <a:pPr algn="ctr"/>
          <a:r>
            <a:rPr lang="es-ES" sz="1100" b="1" dirty="0">
              <a:latin typeface="Arial" panose="020B0604020202020204" pitchFamily="34" charset="0"/>
              <a:cs typeface="Arial" panose="020B0604020202020204" pitchFamily="34" charset="0"/>
            </a:rPr>
            <a:t>Relaciones inmediatas: </a:t>
          </a:r>
        </a:p>
        <a:p>
          <a:pPr algn="ctr"/>
          <a:r>
            <a:rPr lang="es-ES" sz="1100" dirty="0">
              <a:latin typeface="Arial" panose="020B0604020202020204" pitchFamily="34" charset="0"/>
              <a:cs typeface="Arial" panose="020B0604020202020204" pitchFamily="34" charset="0"/>
            </a:rPr>
            <a:t>La violencia como generador de relaciones próximas relaciones de pareja</a:t>
          </a:r>
        </a:p>
      </dgm:t>
    </dgm:pt>
    <dgm:pt modelId="{4D24E769-20D3-8547-9738-873BA44DC90C}" type="parTrans" cxnId="{9CE9043E-B13A-784D-AEFC-6B9CF136D29A}">
      <dgm:prSet/>
      <dgm:spPr/>
      <dgm:t>
        <a:bodyPr/>
        <a:lstStyle/>
        <a:p>
          <a:endParaRPr lang="es-ES"/>
        </a:p>
      </dgm:t>
    </dgm:pt>
    <dgm:pt modelId="{1CEDD436-08F1-484F-A6D2-AB2D0A5C47A3}" type="sibTrans" cxnId="{9CE9043E-B13A-784D-AEFC-6B9CF136D29A}">
      <dgm:prSet/>
      <dgm:spPr/>
      <dgm:t>
        <a:bodyPr/>
        <a:lstStyle/>
        <a:p>
          <a:endParaRPr lang="es-ES"/>
        </a:p>
      </dgm:t>
    </dgm:pt>
    <dgm:pt modelId="{A847F20E-B3BA-4C4D-A97E-1921A7DE9120}">
      <dgm:prSet phldrT="[Texto]" custT="1"/>
      <dgm:spPr>
        <a:ln>
          <a:solidFill>
            <a:schemeClr val="bg1"/>
          </a:solidFill>
        </a:ln>
      </dgm:spPr>
      <dgm:t>
        <a:bodyPr/>
        <a:lstStyle/>
        <a:p>
          <a:pPr algn="l"/>
          <a:r>
            <a:rPr lang="es-ES" sz="1100" dirty="0"/>
            <a:t>  </a:t>
          </a:r>
        </a:p>
        <a:p>
          <a:pPr algn="ctr"/>
          <a:endParaRPr lang="es-ES" sz="1400" b="1" dirty="0">
            <a:solidFill>
              <a:srgbClr val="F15D22"/>
            </a:solidFill>
            <a:latin typeface="Arial" panose="020B0604020202020204" pitchFamily="34" charset="0"/>
            <a:cs typeface="Arial" panose="020B0604020202020204" pitchFamily="34" charset="0"/>
          </a:endParaRPr>
        </a:p>
        <a:p>
          <a:pPr algn="ctr"/>
          <a:r>
            <a:rPr lang="es-ES" sz="1400" b="1" dirty="0">
              <a:solidFill>
                <a:srgbClr val="F15D22"/>
              </a:solidFill>
              <a:latin typeface="Arial" panose="020B0604020202020204" pitchFamily="34" charset="0"/>
              <a:cs typeface="Arial" panose="020B0604020202020204" pitchFamily="34" charset="0"/>
            </a:rPr>
            <a:t>EXOSISTEMA</a:t>
          </a:r>
        </a:p>
        <a:p>
          <a:pPr algn="ctr"/>
          <a:r>
            <a:rPr lang="es-ES" sz="1100" b="1" dirty="0">
              <a:latin typeface="Arial" panose="020B0604020202020204" pitchFamily="34" charset="0"/>
              <a:cs typeface="Arial" panose="020B0604020202020204" pitchFamily="34" charset="0"/>
            </a:rPr>
            <a:t>Contexto socioeconómico</a:t>
          </a:r>
          <a:r>
            <a:rPr lang="es-ES" sz="1100" dirty="0">
              <a:latin typeface="Arial" panose="020B0604020202020204" pitchFamily="34" charset="0"/>
              <a:cs typeface="Arial" panose="020B0604020202020204" pitchFamily="34" charset="0"/>
            </a:rPr>
            <a:t>:</a:t>
          </a:r>
        </a:p>
        <a:p>
          <a:pPr algn="ctr"/>
          <a:r>
            <a:rPr lang="es-ES" sz="1100" dirty="0">
              <a:latin typeface="Arial" panose="020B0604020202020204" pitchFamily="34" charset="0"/>
              <a:cs typeface="Arial" panose="020B0604020202020204" pitchFamily="34" charset="0"/>
            </a:rPr>
            <a:t> Justificación de la violencia relacionada con la posición económica. Aislamiento</a:t>
          </a:r>
          <a:endParaRPr lang="es-ES" sz="1100" b="1" dirty="0">
            <a:latin typeface="Arial" panose="020B0604020202020204" pitchFamily="34" charset="0"/>
            <a:cs typeface="Arial" panose="020B0604020202020204" pitchFamily="34" charset="0"/>
          </a:endParaRPr>
        </a:p>
      </dgm:t>
    </dgm:pt>
    <dgm:pt modelId="{92AE9ED9-50EE-BA43-A3AD-45C452006493}" type="sibTrans" cxnId="{98C47A2D-9B68-AA48-8413-A3AB3BF6F62A}">
      <dgm:prSet/>
      <dgm:spPr/>
      <dgm:t>
        <a:bodyPr/>
        <a:lstStyle/>
        <a:p>
          <a:endParaRPr lang="es-ES"/>
        </a:p>
      </dgm:t>
    </dgm:pt>
    <dgm:pt modelId="{11EA2B74-A6C1-8747-AC95-A78FA904A84C}" type="parTrans" cxnId="{98C47A2D-9B68-AA48-8413-A3AB3BF6F62A}">
      <dgm:prSet/>
      <dgm:spPr/>
      <dgm:t>
        <a:bodyPr/>
        <a:lstStyle/>
        <a:p>
          <a:endParaRPr lang="es-ES"/>
        </a:p>
      </dgm:t>
    </dgm:pt>
    <dgm:pt modelId="{1873C9FC-C6B5-4D92-A28D-6142503712B9}" type="pres">
      <dgm:prSet presAssocID="{A67A0E68-B46B-B24A-BD46-2D33942B4857}" presName="compositeShape" presStyleCnt="0">
        <dgm:presLayoutVars>
          <dgm:chMax val="7"/>
          <dgm:dir/>
          <dgm:resizeHandles val="exact"/>
        </dgm:presLayoutVars>
      </dgm:prSet>
      <dgm:spPr/>
    </dgm:pt>
    <dgm:pt modelId="{D324113B-699C-4652-B750-98BF63A1DD23}" type="pres">
      <dgm:prSet presAssocID="{A67A0E68-B46B-B24A-BD46-2D33942B4857}" presName="wedge1" presStyleLbl="node1" presStyleIdx="0" presStyleCnt="3"/>
      <dgm:spPr/>
    </dgm:pt>
    <dgm:pt modelId="{8779DF72-7168-4D46-AB9C-2D24783AB846}" type="pres">
      <dgm:prSet presAssocID="{A67A0E68-B46B-B24A-BD46-2D33942B4857}" presName="dummy1a" presStyleCnt="0"/>
      <dgm:spPr/>
    </dgm:pt>
    <dgm:pt modelId="{85542B03-588B-40B6-B04D-3181C96AD9A5}" type="pres">
      <dgm:prSet presAssocID="{A67A0E68-B46B-B24A-BD46-2D33942B4857}" presName="dummy1b" presStyleCnt="0"/>
      <dgm:spPr/>
    </dgm:pt>
    <dgm:pt modelId="{D815940F-B10E-4690-BD28-8820F1908914}" type="pres">
      <dgm:prSet presAssocID="{A67A0E68-B46B-B24A-BD46-2D33942B4857}" presName="wedge1Tx" presStyleLbl="node1" presStyleIdx="0" presStyleCnt="3">
        <dgm:presLayoutVars>
          <dgm:chMax val="0"/>
          <dgm:chPref val="0"/>
          <dgm:bulletEnabled val="1"/>
        </dgm:presLayoutVars>
      </dgm:prSet>
      <dgm:spPr/>
    </dgm:pt>
    <dgm:pt modelId="{AA864315-5F6A-429B-8D75-27138D5A2C42}" type="pres">
      <dgm:prSet presAssocID="{A67A0E68-B46B-B24A-BD46-2D33942B4857}" presName="wedge2" presStyleLbl="node1" presStyleIdx="1" presStyleCnt="3"/>
      <dgm:spPr/>
    </dgm:pt>
    <dgm:pt modelId="{721F93D7-BBBB-4A55-883A-2007FB16F5E8}" type="pres">
      <dgm:prSet presAssocID="{A67A0E68-B46B-B24A-BD46-2D33942B4857}" presName="dummy2a" presStyleCnt="0"/>
      <dgm:spPr/>
    </dgm:pt>
    <dgm:pt modelId="{7A777482-9FCD-4BC9-B336-1CA57151F763}" type="pres">
      <dgm:prSet presAssocID="{A67A0E68-B46B-B24A-BD46-2D33942B4857}" presName="dummy2b" presStyleCnt="0"/>
      <dgm:spPr/>
    </dgm:pt>
    <dgm:pt modelId="{D4FACB1B-D8E4-4A5B-9FFE-31A3922E9825}" type="pres">
      <dgm:prSet presAssocID="{A67A0E68-B46B-B24A-BD46-2D33942B4857}" presName="wedge2Tx" presStyleLbl="node1" presStyleIdx="1" presStyleCnt="3">
        <dgm:presLayoutVars>
          <dgm:chMax val="0"/>
          <dgm:chPref val="0"/>
          <dgm:bulletEnabled val="1"/>
        </dgm:presLayoutVars>
      </dgm:prSet>
      <dgm:spPr/>
    </dgm:pt>
    <dgm:pt modelId="{41D448E7-87D1-4428-BE6D-7C7DC64F0D3E}" type="pres">
      <dgm:prSet presAssocID="{A67A0E68-B46B-B24A-BD46-2D33942B4857}" presName="wedge3" presStyleLbl="node1" presStyleIdx="2" presStyleCnt="3"/>
      <dgm:spPr/>
    </dgm:pt>
    <dgm:pt modelId="{095346B2-8A9D-4604-A1AE-019A9D621F66}" type="pres">
      <dgm:prSet presAssocID="{A67A0E68-B46B-B24A-BD46-2D33942B4857}" presName="dummy3a" presStyleCnt="0"/>
      <dgm:spPr/>
    </dgm:pt>
    <dgm:pt modelId="{B24FE5B2-5642-484A-B85A-D323C00029D4}" type="pres">
      <dgm:prSet presAssocID="{A67A0E68-B46B-B24A-BD46-2D33942B4857}" presName="dummy3b" presStyleCnt="0"/>
      <dgm:spPr/>
    </dgm:pt>
    <dgm:pt modelId="{8BEFE82C-5026-4118-9CA0-94E84748F085}" type="pres">
      <dgm:prSet presAssocID="{A67A0E68-B46B-B24A-BD46-2D33942B4857}" presName="wedge3Tx" presStyleLbl="node1" presStyleIdx="2" presStyleCnt="3">
        <dgm:presLayoutVars>
          <dgm:chMax val="0"/>
          <dgm:chPref val="0"/>
          <dgm:bulletEnabled val="1"/>
        </dgm:presLayoutVars>
      </dgm:prSet>
      <dgm:spPr/>
    </dgm:pt>
    <dgm:pt modelId="{EBD0782E-C1AE-4468-B37B-33DA38EF7340}" type="pres">
      <dgm:prSet presAssocID="{B31F55EB-9FFD-7840-B0B7-7778D28B925F}" presName="arrowWedge1" presStyleLbl="fgSibTrans2D1" presStyleIdx="0" presStyleCnt="3"/>
      <dgm:spPr>
        <a:solidFill>
          <a:srgbClr val="009DDC"/>
        </a:solidFill>
      </dgm:spPr>
    </dgm:pt>
    <dgm:pt modelId="{D24CF02B-A7AE-4BE7-9688-5F358AF1D443}" type="pres">
      <dgm:prSet presAssocID="{1CEDD436-08F1-484F-A6D2-AB2D0A5C47A3}" presName="arrowWedge2" presStyleLbl="fgSibTrans2D1" presStyleIdx="1" presStyleCnt="3"/>
      <dgm:spPr>
        <a:solidFill>
          <a:srgbClr val="005C9B"/>
        </a:solidFill>
      </dgm:spPr>
    </dgm:pt>
    <dgm:pt modelId="{4FA7F49C-5D7E-4001-8688-FD2614D95A0F}" type="pres">
      <dgm:prSet presAssocID="{92AE9ED9-50EE-BA43-A3AD-45C452006493}" presName="arrowWedge3" presStyleLbl="fgSibTrans2D1" presStyleIdx="2" presStyleCnt="3" custLinFactNeighborX="700"/>
      <dgm:spPr>
        <a:solidFill>
          <a:srgbClr val="F15D22"/>
        </a:solidFill>
      </dgm:spPr>
    </dgm:pt>
  </dgm:ptLst>
  <dgm:cxnLst>
    <dgm:cxn modelId="{79383B0C-E542-4CB5-AC7E-0C3D9C4DF192}" type="presOf" srcId="{A847F20E-B3BA-4C4D-A97E-1921A7DE9120}" destId="{41D448E7-87D1-4428-BE6D-7C7DC64F0D3E}" srcOrd="0" destOrd="0" presId="urn:microsoft.com/office/officeart/2005/8/layout/cycle8"/>
    <dgm:cxn modelId="{9898C50C-6F92-48E5-8983-F3987FC68BE7}" type="presOf" srcId="{6849215B-0F29-3442-B558-E0FBCF178FD9}" destId="{D4FACB1B-D8E4-4A5B-9FFE-31A3922E9825}" srcOrd="1" destOrd="0" presId="urn:microsoft.com/office/officeart/2005/8/layout/cycle8"/>
    <dgm:cxn modelId="{98C47A2D-9B68-AA48-8413-A3AB3BF6F62A}" srcId="{A67A0E68-B46B-B24A-BD46-2D33942B4857}" destId="{A847F20E-B3BA-4C4D-A97E-1921A7DE9120}" srcOrd="2" destOrd="0" parTransId="{11EA2B74-A6C1-8747-AC95-A78FA904A84C}" sibTransId="{92AE9ED9-50EE-BA43-A3AD-45C452006493}"/>
    <dgm:cxn modelId="{9CE9043E-B13A-784D-AEFC-6B9CF136D29A}" srcId="{A67A0E68-B46B-B24A-BD46-2D33942B4857}" destId="{6849215B-0F29-3442-B558-E0FBCF178FD9}" srcOrd="1" destOrd="0" parTransId="{4D24E769-20D3-8547-9738-873BA44DC90C}" sibTransId="{1CEDD436-08F1-484F-A6D2-AB2D0A5C47A3}"/>
    <dgm:cxn modelId="{E7B1BE6F-15FA-4037-8595-0B5C4AEC83BA}" type="presOf" srcId="{A847F20E-B3BA-4C4D-A97E-1921A7DE9120}" destId="{8BEFE82C-5026-4118-9CA0-94E84748F085}" srcOrd="1" destOrd="0" presId="urn:microsoft.com/office/officeart/2005/8/layout/cycle8"/>
    <dgm:cxn modelId="{2064BC53-924E-4729-BCBA-0E8749A85A56}" type="presOf" srcId="{10CA1401-7D3C-7944-9E38-F57839134F9B}" destId="{D815940F-B10E-4690-BD28-8820F1908914}" srcOrd="1" destOrd="0" presId="urn:microsoft.com/office/officeart/2005/8/layout/cycle8"/>
    <dgm:cxn modelId="{A7AB117F-6F0A-4876-9E0F-8D152B0BE372}" type="presOf" srcId="{A67A0E68-B46B-B24A-BD46-2D33942B4857}" destId="{1873C9FC-C6B5-4D92-A28D-6142503712B9}" srcOrd="0" destOrd="0" presId="urn:microsoft.com/office/officeart/2005/8/layout/cycle8"/>
    <dgm:cxn modelId="{BF586082-6D65-F74F-8083-7436403AB3BA}" srcId="{A67A0E68-B46B-B24A-BD46-2D33942B4857}" destId="{10CA1401-7D3C-7944-9E38-F57839134F9B}" srcOrd="0" destOrd="0" parTransId="{56643DCF-2768-F845-AF08-BC87C5DD6CAD}" sibTransId="{B31F55EB-9FFD-7840-B0B7-7778D28B925F}"/>
    <dgm:cxn modelId="{4E6688D1-35C6-4754-AF4F-53323AF26812}" type="presOf" srcId="{6849215B-0F29-3442-B558-E0FBCF178FD9}" destId="{AA864315-5F6A-429B-8D75-27138D5A2C42}" srcOrd="0" destOrd="0" presId="urn:microsoft.com/office/officeart/2005/8/layout/cycle8"/>
    <dgm:cxn modelId="{103B9CFE-B3CD-418D-847F-6D6BD34D4335}" type="presOf" srcId="{10CA1401-7D3C-7944-9E38-F57839134F9B}" destId="{D324113B-699C-4652-B750-98BF63A1DD23}" srcOrd="0" destOrd="0" presId="urn:microsoft.com/office/officeart/2005/8/layout/cycle8"/>
    <dgm:cxn modelId="{3BE69095-A370-4EB2-8BC8-477CF6EB5084}" type="presParOf" srcId="{1873C9FC-C6B5-4D92-A28D-6142503712B9}" destId="{D324113B-699C-4652-B750-98BF63A1DD23}" srcOrd="0" destOrd="0" presId="urn:microsoft.com/office/officeart/2005/8/layout/cycle8"/>
    <dgm:cxn modelId="{B0385136-7748-496A-818E-B555AF4BB7DE}" type="presParOf" srcId="{1873C9FC-C6B5-4D92-A28D-6142503712B9}" destId="{8779DF72-7168-4D46-AB9C-2D24783AB846}" srcOrd="1" destOrd="0" presId="urn:microsoft.com/office/officeart/2005/8/layout/cycle8"/>
    <dgm:cxn modelId="{0C4879A6-3F3B-47D5-92EE-1B071812EE8C}" type="presParOf" srcId="{1873C9FC-C6B5-4D92-A28D-6142503712B9}" destId="{85542B03-588B-40B6-B04D-3181C96AD9A5}" srcOrd="2" destOrd="0" presId="urn:microsoft.com/office/officeart/2005/8/layout/cycle8"/>
    <dgm:cxn modelId="{C0712EF7-F567-4CC7-AFE2-84624910E551}" type="presParOf" srcId="{1873C9FC-C6B5-4D92-A28D-6142503712B9}" destId="{D815940F-B10E-4690-BD28-8820F1908914}" srcOrd="3" destOrd="0" presId="urn:microsoft.com/office/officeart/2005/8/layout/cycle8"/>
    <dgm:cxn modelId="{79B7C6DB-24A7-40B0-BC27-0493F22EFF77}" type="presParOf" srcId="{1873C9FC-C6B5-4D92-A28D-6142503712B9}" destId="{AA864315-5F6A-429B-8D75-27138D5A2C42}" srcOrd="4" destOrd="0" presId="urn:microsoft.com/office/officeart/2005/8/layout/cycle8"/>
    <dgm:cxn modelId="{30D99473-A5E2-4C25-985C-98F04D33639B}" type="presParOf" srcId="{1873C9FC-C6B5-4D92-A28D-6142503712B9}" destId="{721F93D7-BBBB-4A55-883A-2007FB16F5E8}" srcOrd="5" destOrd="0" presId="urn:microsoft.com/office/officeart/2005/8/layout/cycle8"/>
    <dgm:cxn modelId="{A50AF427-9AFF-4165-8B09-D18082F1FC6E}" type="presParOf" srcId="{1873C9FC-C6B5-4D92-A28D-6142503712B9}" destId="{7A777482-9FCD-4BC9-B336-1CA57151F763}" srcOrd="6" destOrd="0" presId="urn:microsoft.com/office/officeart/2005/8/layout/cycle8"/>
    <dgm:cxn modelId="{9271540F-5111-4C57-B706-27A7437DC31F}" type="presParOf" srcId="{1873C9FC-C6B5-4D92-A28D-6142503712B9}" destId="{D4FACB1B-D8E4-4A5B-9FFE-31A3922E9825}" srcOrd="7" destOrd="0" presId="urn:microsoft.com/office/officeart/2005/8/layout/cycle8"/>
    <dgm:cxn modelId="{E7B49B80-CA98-4199-ADE9-E3C29A5D7FA3}" type="presParOf" srcId="{1873C9FC-C6B5-4D92-A28D-6142503712B9}" destId="{41D448E7-87D1-4428-BE6D-7C7DC64F0D3E}" srcOrd="8" destOrd="0" presId="urn:microsoft.com/office/officeart/2005/8/layout/cycle8"/>
    <dgm:cxn modelId="{3E5F7AD8-1B29-49C8-A4D4-3EAD120BFBCC}" type="presParOf" srcId="{1873C9FC-C6B5-4D92-A28D-6142503712B9}" destId="{095346B2-8A9D-4604-A1AE-019A9D621F66}" srcOrd="9" destOrd="0" presId="urn:microsoft.com/office/officeart/2005/8/layout/cycle8"/>
    <dgm:cxn modelId="{31327FE9-3179-4F6E-8608-49B058211ECD}" type="presParOf" srcId="{1873C9FC-C6B5-4D92-A28D-6142503712B9}" destId="{B24FE5B2-5642-484A-B85A-D323C00029D4}" srcOrd="10" destOrd="0" presId="urn:microsoft.com/office/officeart/2005/8/layout/cycle8"/>
    <dgm:cxn modelId="{CDBCAAD1-C765-45D6-9438-77653B1B3DEB}" type="presParOf" srcId="{1873C9FC-C6B5-4D92-A28D-6142503712B9}" destId="{8BEFE82C-5026-4118-9CA0-94E84748F085}" srcOrd="11" destOrd="0" presId="urn:microsoft.com/office/officeart/2005/8/layout/cycle8"/>
    <dgm:cxn modelId="{2642F68B-85DE-418F-B66E-AF7C37D572C3}" type="presParOf" srcId="{1873C9FC-C6B5-4D92-A28D-6142503712B9}" destId="{EBD0782E-C1AE-4468-B37B-33DA38EF7340}" srcOrd="12" destOrd="0" presId="urn:microsoft.com/office/officeart/2005/8/layout/cycle8"/>
    <dgm:cxn modelId="{75D197F5-43CC-4AA2-B439-74199689E924}" type="presParOf" srcId="{1873C9FC-C6B5-4D92-A28D-6142503712B9}" destId="{D24CF02B-A7AE-4BE7-9688-5F358AF1D443}" srcOrd="13" destOrd="0" presId="urn:microsoft.com/office/officeart/2005/8/layout/cycle8"/>
    <dgm:cxn modelId="{7FE814D1-3435-440B-AA7D-77F8C781D60D}" type="presParOf" srcId="{1873C9FC-C6B5-4D92-A28D-6142503712B9}" destId="{4FA7F49C-5D7E-4001-8688-FD2614D95A0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4113B-699C-4652-B750-98BF63A1DD23}">
      <dsp:nvSpPr>
        <dsp:cNvPr id="0" name=""/>
        <dsp:cNvSpPr/>
      </dsp:nvSpPr>
      <dsp:spPr>
        <a:xfrm>
          <a:off x="1760406" y="329288"/>
          <a:ext cx="4255419" cy="4255419"/>
        </a:xfrm>
        <a:prstGeom prst="pie">
          <a:avLst>
            <a:gd name="adj1" fmla="val 16200000"/>
            <a:gd name="adj2" fmla="val 1800000"/>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endParaRPr lang="es-ES" sz="1400" kern="1200" dirty="0"/>
        </a:p>
        <a:p>
          <a:pPr marL="0" lvl="0" indent="0" algn="ctr" defTabSz="622300">
            <a:lnSpc>
              <a:spcPct val="90000"/>
            </a:lnSpc>
            <a:spcBef>
              <a:spcPct val="0"/>
            </a:spcBef>
            <a:spcAft>
              <a:spcPct val="35000"/>
            </a:spcAft>
            <a:buNone/>
          </a:pPr>
          <a:r>
            <a:rPr lang="es-ES" sz="1400" b="1" kern="1200" dirty="0">
              <a:solidFill>
                <a:srgbClr val="009DDC"/>
              </a:solidFill>
              <a:latin typeface="Arial" panose="020B0604020202020204" pitchFamily="34" charset="0"/>
              <a:cs typeface="Arial" panose="020B0604020202020204" pitchFamily="34" charset="0"/>
            </a:rPr>
            <a:t>MACROSISTEMA</a:t>
          </a:r>
        </a:p>
        <a:p>
          <a:pPr marL="0" lvl="0" indent="0" algn="ctr" defTabSz="622300">
            <a:lnSpc>
              <a:spcPct val="90000"/>
            </a:lnSpc>
            <a:spcBef>
              <a:spcPct val="0"/>
            </a:spcBef>
            <a:spcAft>
              <a:spcPct val="35000"/>
            </a:spcAft>
            <a:buNone/>
          </a:pPr>
          <a:r>
            <a:rPr lang="es-ES" sz="1100" b="1" kern="1200" dirty="0">
              <a:latin typeface="Arial" panose="020B0604020202020204" pitchFamily="34" charset="0"/>
              <a:cs typeface="Arial" panose="020B0604020202020204" pitchFamily="34" charset="0"/>
            </a:rPr>
            <a:t>Contexto Cultural: </a:t>
          </a:r>
        </a:p>
        <a:p>
          <a:pPr marL="0" lvl="0" indent="0" algn="ctr" defTabSz="62230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Creencias, valores, representaciones – instituciones </a:t>
          </a:r>
          <a:endParaRPr lang="es-ES" sz="1100" b="1" kern="1200" dirty="0">
            <a:latin typeface="Arial" panose="020B0604020202020204" pitchFamily="34" charset="0"/>
            <a:cs typeface="Arial" panose="020B0604020202020204" pitchFamily="34" charset="0"/>
          </a:endParaRPr>
        </a:p>
      </dsp:txBody>
      <dsp:txXfrm>
        <a:off x="4003114" y="1231032"/>
        <a:ext cx="1519792" cy="1266494"/>
      </dsp:txXfrm>
    </dsp:sp>
    <dsp:sp modelId="{AA864315-5F6A-429B-8D75-27138D5A2C42}">
      <dsp:nvSpPr>
        <dsp:cNvPr id="0" name=""/>
        <dsp:cNvSpPr/>
      </dsp:nvSpPr>
      <dsp:spPr>
        <a:xfrm>
          <a:off x="1672765" y="481267"/>
          <a:ext cx="4255419" cy="4255419"/>
        </a:xfrm>
        <a:prstGeom prst="pie">
          <a:avLst>
            <a:gd name="adj1" fmla="val 1800000"/>
            <a:gd name="adj2" fmla="val 9000000"/>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5C9B"/>
              </a:solidFill>
              <a:latin typeface="Arial" panose="020B0604020202020204" pitchFamily="34" charset="0"/>
              <a:cs typeface="Arial" panose="020B0604020202020204" pitchFamily="34" charset="0"/>
            </a:rPr>
            <a:t>MICROSISTEMA</a:t>
          </a:r>
        </a:p>
        <a:p>
          <a:pPr marL="0" lvl="0" indent="0" algn="ctr" defTabSz="622300">
            <a:lnSpc>
              <a:spcPct val="90000"/>
            </a:lnSpc>
            <a:spcBef>
              <a:spcPct val="0"/>
            </a:spcBef>
            <a:spcAft>
              <a:spcPct val="35000"/>
            </a:spcAft>
            <a:buNone/>
          </a:pPr>
          <a:r>
            <a:rPr lang="es-ES" sz="1100" b="1" kern="1200" dirty="0">
              <a:latin typeface="Arial" panose="020B0604020202020204" pitchFamily="34" charset="0"/>
              <a:cs typeface="Arial" panose="020B0604020202020204" pitchFamily="34" charset="0"/>
            </a:rPr>
            <a:t>Relaciones inmediatas: </a:t>
          </a:r>
        </a:p>
        <a:p>
          <a:pPr marL="0" lvl="0" indent="0" algn="ctr" defTabSz="62230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La violencia como generador de relaciones próximas relaciones de pareja</a:t>
          </a:r>
        </a:p>
      </dsp:txBody>
      <dsp:txXfrm>
        <a:off x="2685960" y="3242224"/>
        <a:ext cx="2279689" cy="1114514"/>
      </dsp:txXfrm>
    </dsp:sp>
    <dsp:sp modelId="{41D448E7-87D1-4428-BE6D-7C7DC64F0D3E}">
      <dsp:nvSpPr>
        <dsp:cNvPr id="0" name=""/>
        <dsp:cNvSpPr/>
      </dsp:nvSpPr>
      <dsp:spPr>
        <a:xfrm>
          <a:off x="1585123" y="329288"/>
          <a:ext cx="4255419" cy="4255419"/>
        </a:xfrm>
        <a:prstGeom prst="pie">
          <a:avLst>
            <a:gd name="adj1" fmla="val 9000000"/>
            <a:gd name="adj2" fmla="val 16200000"/>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r>
            <a:rPr lang="es-ES" sz="1100" kern="1200" dirty="0"/>
            <a:t>  </a:t>
          </a:r>
        </a:p>
        <a:p>
          <a:pPr marL="0" lvl="0" indent="0" algn="ctr" defTabSz="488950">
            <a:lnSpc>
              <a:spcPct val="90000"/>
            </a:lnSpc>
            <a:spcBef>
              <a:spcPct val="0"/>
            </a:spcBef>
            <a:spcAft>
              <a:spcPct val="35000"/>
            </a:spcAft>
            <a:buNone/>
          </a:pPr>
          <a:endParaRPr lang="es-ES" sz="1400" b="1" kern="1200" dirty="0">
            <a:solidFill>
              <a:srgbClr val="F15D22"/>
            </a:solidFill>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None/>
          </a:pPr>
          <a:r>
            <a:rPr lang="es-ES" sz="1400" b="1" kern="1200" dirty="0">
              <a:solidFill>
                <a:srgbClr val="F15D22"/>
              </a:solidFill>
              <a:latin typeface="Arial" panose="020B0604020202020204" pitchFamily="34" charset="0"/>
              <a:cs typeface="Arial" panose="020B0604020202020204" pitchFamily="34" charset="0"/>
            </a:rPr>
            <a:t>EXOSISTEMA</a:t>
          </a:r>
        </a:p>
        <a:p>
          <a:pPr marL="0" lvl="0" indent="0" algn="ctr" defTabSz="488950">
            <a:lnSpc>
              <a:spcPct val="90000"/>
            </a:lnSpc>
            <a:spcBef>
              <a:spcPct val="0"/>
            </a:spcBef>
            <a:spcAft>
              <a:spcPct val="35000"/>
            </a:spcAft>
            <a:buNone/>
          </a:pPr>
          <a:r>
            <a:rPr lang="es-ES" sz="1100" b="1" kern="1200" dirty="0">
              <a:latin typeface="Arial" panose="020B0604020202020204" pitchFamily="34" charset="0"/>
              <a:cs typeface="Arial" panose="020B0604020202020204" pitchFamily="34" charset="0"/>
            </a:rPr>
            <a:t>Contexto socioeconómico</a:t>
          </a:r>
          <a:r>
            <a:rPr lang="es-ES" sz="1100" kern="1200" dirty="0">
              <a:latin typeface="Arial" panose="020B0604020202020204" pitchFamily="34" charset="0"/>
              <a:cs typeface="Arial" panose="020B0604020202020204" pitchFamily="34" charset="0"/>
            </a:rPr>
            <a:t>:</a:t>
          </a:r>
        </a:p>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 Justificación de la violencia relacionada con la posición económica. Aislamiento</a:t>
          </a:r>
          <a:endParaRPr lang="es-ES" sz="1100" b="1" kern="1200" dirty="0">
            <a:latin typeface="Arial" panose="020B0604020202020204" pitchFamily="34" charset="0"/>
            <a:cs typeface="Arial" panose="020B0604020202020204" pitchFamily="34" charset="0"/>
          </a:endParaRPr>
        </a:p>
      </dsp:txBody>
      <dsp:txXfrm>
        <a:off x="2078043" y="1231032"/>
        <a:ext cx="1519792" cy="1266494"/>
      </dsp:txXfrm>
    </dsp:sp>
    <dsp:sp modelId="{EBD0782E-C1AE-4468-B37B-33DA38EF7340}">
      <dsp:nvSpPr>
        <dsp:cNvPr id="0" name=""/>
        <dsp:cNvSpPr/>
      </dsp:nvSpPr>
      <dsp:spPr>
        <a:xfrm>
          <a:off x="1497326" y="65857"/>
          <a:ext cx="4782281" cy="4782281"/>
        </a:xfrm>
        <a:prstGeom prst="circularArrow">
          <a:avLst>
            <a:gd name="adj1" fmla="val 5085"/>
            <a:gd name="adj2" fmla="val 327528"/>
            <a:gd name="adj3" fmla="val 1472472"/>
            <a:gd name="adj4" fmla="val 16199432"/>
            <a:gd name="adj5" fmla="val 5932"/>
          </a:avLst>
        </a:prstGeom>
        <a:solidFill>
          <a:srgbClr val="009DDC"/>
        </a:solidFill>
        <a:ln>
          <a:noFill/>
        </a:ln>
        <a:effectLst/>
      </dsp:spPr>
      <dsp:style>
        <a:lnRef idx="0">
          <a:scrgbClr r="0" g="0" b="0"/>
        </a:lnRef>
        <a:fillRef idx="1">
          <a:scrgbClr r="0" g="0" b="0"/>
        </a:fillRef>
        <a:effectRef idx="0">
          <a:scrgbClr r="0" g="0" b="0"/>
        </a:effectRef>
        <a:fontRef idx="minor">
          <a:schemeClr val="lt1"/>
        </a:fontRef>
      </dsp:style>
    </dsp:sp>
    <dsp:sp modelId="{D24CF02B-A7AE-4BE7-9688-5F358AF1D443}">
      <dsp:nvSpPr>
        <dsp:cNvPr id="0" name=""/>
        <dsp:cNvSpPr/>
      </dsp:nvSpPr>
      <dsp:spPr>
        <a:xfrm>
          <a:off x="1409334" y="217567"/>
          <a:ext cx="4782281" cy="4782281"/>
        </a:xfrm>
        <a:prstGeom prst="circularArrow">
          <a:avLst>
            <a:gd name="adj1" fmla="val 5085"/>
            <a:gd name="adj2" fmla="val 327528"/>
            <a:gd name="adj3" fmla="val 8671970"/>
            <a:gd name="adj4" fmla="val 1800502"/>
            <a:gd name="adj5" fmla="val 5932"/>
          </a:avLst>
        </a:prstGeom>
        <a:solidFill>
          <a:srgbClr val="005C9B"/>
        </a:solidFill>
        <a:ln>
          <a:noFill/>
        </a:ln>
        <a:effectLst/>
      </dsp:spPr>
      <dsp:style>
        <a:lnRef idx="0">
          <a:scrgbClr r="0" g="0" b="0"/>
        </a:lnRef>
        <a:fillRef idx="1">
          <a:scrgbClr r="0" g="0" b="0"/>
        </a:fillRef>
        <a:effectRef idx="0">
          <a:scrgbClr r="0" g="0" b="0"/>
        </a:effectRef>
        <a:fontRef idx="minor">
          <a:schemeClr val="lt1"/>
        </a:fontRef>
      </dsp:style>
    </dsp:sp>
    <dsp:sp modelId="{4FA7F49C-5D7E-4001-8688-FD2614D95A0F}">
      <dsp:nvSpPr>
        <dsp:cNvPr id="0" name=""/>
        <dsp:cNvSpPr/>
      </dsp:nvSpPr>
      <dsp:spPr>
        <a:xfrm>
          <a:off x="1354817" y="65857"/>
          <a:ext cx="4782281" cy="4782281"/>
        </a:xfrm>
        <a:prstGeom prst="circularArrow">
          <a:avLst>
            <a:gd name="adj1" fmla="val 5085"/>
            <a:gd name="adj2" fmla="val 327528"/>
            <a:gd name="adj3" fmla="val 15873039"/>
            <a:gd name="adj4" fmla="val 9000000"/>
            <a:gd name="adj5" fmla="val 5932"/>
          </a:avLst>
        </a:prstGeom>
        <a:solidFill>
          <a:srgbClr val="F15D2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94827-2FFF-1F40-955D-7C5397C337E8}" type="datetimeFigureOut">
              <a:rPr lang="es-CO" smtClean="0"/>
              <a:t>18/10/2024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DE6CC-EDB5-0D41-9850-C8EBE153DCD1}" type="slidenum">
              <a:rPr lang="es-CO" smtClean="0"/>
              <a:t>‹#›</a:t>
            </a:fld>
            <a:endParaRPr lang="es-CO"/>
          </a:p>
        </p:txBody>
      </p:sp>
    </p:spTree>
    <p:extLst>
      <p:ext uri="{BB962C8B-B14F-4D97-AF65-F5344CB8AC3E}">
        <p14:creationId xmlns:p14="http://schemas.microsoft.com/office/powerpoint/2010/main" val="150819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5B6DE6CC-EDB5-0D41-9850-C8EBE153DCD1}" type="slidenum">
              <a:rPr lang="es-CO" smtClean="0"/>
              <a:t>1</a:t>
            </a:fld>
            <a:endParaRPr lang="es-CO"/>
          </a:p>
        </p:txBody>
      </p:sp>
    </p:spTree>
    <p:extLst>
      <p:ext uri="{BB962C8B-B14F-4D97-AF65-F5344CB8AC3E}">
        <p14:creationId xmlns:p14="http://schemas.microsoft.com/office/powerpoint/2010/main" val="308743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La idea de que la violencia es respuesta a una provocación y por tanto responsabilidad de la víctima también se encuentra avalada por muchas personas. Tal es el caso de la creencia </a:t>
            </a:r>
            <a:r>
              <a:rPr lang="es-CO" sz="1200" b="1" i="1"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Cuando los hombres están bravos es mejor no provocarlos</a:t>
            </a:r>
            <a:r>
              <a:rPr lang="es-CO" sz="12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que es aceptada por 8 de cada 20 personas (el 40%), (no obstante, disminuyó la aceptación de esta idea que en 2015 era aceptada por 13 de cada 20 personas (66%).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En 2021 se observa una reducción de 37 puntos entre las mujeres y 35 puntos entre los hombres frente al imaginario </a:t>
            </a:r>
            <a:r>
              <a:rPr lang="es-ES_tradnl" sz="1200" i="1" kern="1200" dirty="0">
                <a:solidFill>
                  <a:schemeClr val="tx1"/>
                </a:solidFill>
                <a:effectLst/>
                <a:latin typeface="+mn-lt"/>
                <a:ea typeface="+mn-ea"/>
                <a:cs typeface="+mn-cs"/>
              </a:rPr>
              <a:t>cuando los hombres están bravos es mejor no provocarlos</a:t>
            </a:r>
            <a:r>
              <a:rPr lang="es-ES_tradnl" sz="1200" kern="1200" dirty="0">
                <a:solidFill>
                  <a:schemeClr val="tx1"/>
                </a:solidFill>
                <a:effectLst/>
                <a:latin typeface="+mn-lt"/>
                <a:ea typeface="+mn-ea"/>
                <a:cs typeface="+mn-cs"/>
              </a:rPr>
              <a:t> respecto a la medición de 2010. Sin embargo, llama la atención que alrededor del 40% de la población de ambos sexos considere que la violencia pueda ser el resultado de la provocación. Por ende, es necesario implementar acciones para superar la naturalización y justificación de la violencia contra las mujeres y niñas, así como apuestas relacionadas con la resolución de los conflictos y la gestión de las emociones con mujeres y hombres de todas las edades.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5"/>
          </p:nvPr>
        </p:nvSpPr>
        <p:spPr/>
        <p:txBody>
          <a:bodyPr/>
          <a:lstStyle/>
          <a:p>
            <a:fld id="{5B6DE6CC-EDB5-0D41-9850-C8EBE153DCD1}" type="slidenum">
              <a:rPr lang="es-CO" smtClean="0"/>
              <a:t>10</a:t>
            </a:fld>
            <a:endParaRPr lang="es-CO"/>
          </a:p>
        </p:txBody>
      </p:sp>
    </p:spTree>
    <p:extLst>
      <p:ext uri="{BB962C8B-B14F-4D97-AF65-F5344CB8AC3E}">
        <p14:creationId xmlns:p14="http://schemas.microsoft.com/office/powerpoint/2010/main" val="30878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mj-lt"/>
                <a:ea typeface="Calibri" panose="020F0502020204030204" pitchFamily="34" charset="0"/>
                <a:cs typeface="Times New Roman"/>
              </a:rPr>
              <a:t>La violencia contra las mujeres en muchas ocasiones está relacionada con situaciones de dependencia económica. Es un factor de riesgo que impide a las víctimas buscar apoyo y romper con el ciclo de la violencia. Resulta preocupante que persistan los imaginarios en los que las mujeres víctimas de violencias comparten corresponsabilidad con los victimarios al no detener las agresiones y además hallar una supuesta complacencia en estas situaciones.</a:t>
            </a:r>
            <a:endParaRPr lang="es-CO" sz="1400" dirty="0">
              <a:effectLst/>
              <a:latin typeface="+mj-lt"/>
              <a:ea typeface="Times New Roman" panose="02020603050405020304" pitchFamily="18"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Si bien la encuesta refleja un cambio respecto al imaginario </a:t>
            </a:r>
            <a:r>
              <a:rPr lang="es-ES_tradnl" sz="1200" i="1" kern="1200" dirty="0">
                <a:solidFill>
                  <a:schemeClr val="tx1"/>
                </a:solidFill>
                <a:effectLst/>
                <a:latin typeface="+mn-lt"/>
                <a:ea typeface="+mn-ea"/>
                <a:cs typeface="+mn-cs"/>
              </a:rPr>
              <a:t>las mujeres que siguen con sus parejas después de ser golpeadas es porque les gusta, </a:t>
            </a:r>
            <a:r>
              <a:rPr lang="es-ES_tradnl" sz="1200" kern="1200" dirty="0">
                <a:solidFill>
                  <a:schemeClr val="tx1"/>
                </a:solidFill>
                <a:effectLst/>
                <a:latin typeface="+mn-lt"/>
                <a:ea typeface="+mn-ea"/>
                <a:cs typeface="+mn-cs"/>
              </a:rPr>
              <a:t>en 2021 hubo un menor porcentaje de mujeres que aprobaron este imaginario, solo un 18%, en contraste con el 25% de los hombres que estuvieron de acuerdo. Sin embargo, esta percepción aumentó dos puntos entre los hombres respecto al 2015.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p:txBody>
      </p:sp>
      <p:sp>
        <p:nvSpPr>
          <p:cNvPr id="4" name="Marcador de número de diapositiva 3"/>
          <p:cNvSpPr>
            <a:spLocks noGrp="1"/>
          </p:cNvSpPr>
          <p:nvPr>
            <p:ph type="sldNum" sz="quarter" idx="5"/>
          </p:nvPr>
        </p:nvSpPr>
        <p:spPr/>
        <p:txBody>
          <a:bodyPr/>
          <a:lstStyle/>
          <a:p>
            <a:fld id="{5B6DE6CC-EDB5-0D41-9850-C8EBE153DCD1}" type="slidenum">
              <a:rPr lang="es-CO" smtClean="0"/>
              <a:t>11</a:t>
            </a:fld>
            <a:endParaRPr lang="es-CO"/>
          </a:p>
        </p:txBody>
      </p:sp>
    </p:spTree>
    <p:extLst>
      <p:ext uri="{BB962C8B-B14F-4D97-AF65-F5344CB8AC3E}">
        <p14:creationId xmlns:p14="http://schemas.microsoft.com/office/powerpoint/2010/main" val="26874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s-CO" sz="1800" dirty="0">
                <a:effectLst/>
                <a:latin typeface="Gill Sans MT" panose="020B0502020104020203" pitchFamily="34" charset="0"/>
                <a:ea typeface="Calibri" panose="020F0502020204030204" pitchFamily="34" charset="0"/>
                <a:cs typeface="Arial" panose="020B0604020202020204" pitchFamily="34" charset="0"/>
              </a:rPr>
              <a:t>De acuerdo con Lucrecia Ramírez (2010), hay dos líneas de análisis sobre la forma cómo las instituciones contribuyen a tolerar la violencia contra las contra las mujeres. La primera es reconocer que las instituciones del Estado integran sociedades concretas, “están conformadas por actores sociales que pertenecen a una cultura y en esa medida comparten las representaciones, actitudes y prácticas relativas a la violencia contra las mujeres” (pág. 7); por lo tanto, la tolerancia social es llevada a las instituciones por las personas que las integran, es decir, por las y los servidores. La segunda línea tiene que ver con la concepción de “que, en el desarrollo concreto de sus funciones, por acción o por omisión, las instituciones permiten que la violencia se reproduzca, no la previenen, la fomentan o la omiten” (pág. 7).</a:t>
            </a:r>
            <a:r>
              <a:rPr lang="es-CO" sz="1800" dirty="0">
                <a:effectLst/>
                <a:latin typeface="Calibri" panose="020F0502020204030204" pitchFamily="34" charset="0"/>
                <a:ea typeface="Calibri" panose="020F0502020204030204" pitchFamily="34" charset="0"/>
                <a:cs typeface="Arial" panose="020B0604020202020204" pitchFamily="34" charset="0"/>
              </a:rPr>
              <a:t> </a:t>
            </a:r>
            <a:r>
              <a:rPr lang="es-CO" sz="1800" dirty="0">
                <a:effectLst/>
                <a:latin typeface="Gill Sans MT" panose="020B0502020104020203" pitchFamily="34" charset="0"/>
                <a:ea typeface="Calibri" panose="020F0502020204030204" pitchFamily="34" charset="0"/>
                <a:cs typeface="Arial" panose="020B0604020202020204" pitchFamily="34" charset="0"/>
              </a:rPr>
              <a:t>En este sentido, los prejuicios relacionados con el lugar que ocupan las mujeres y los hombres en la sociedad impactan de manera negativa en el quehacer de las y los servidores públicos competentes en la ruta de atención. </a:t>
            </a:r>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12</a:t>
            </a:fld>
            <a:endParaRPr lang="es-CO"/>
          </a:p>
        </p:txBody>
      </p:sp>
    </p:spTree>
    <p:extLst>
      <p:ext uri="{BB962C8B-B14F-4D97-AF65-F5344CB8AC3E}">
        <p14:creationId xmlns:p14="http://schemas.microsoft.com/office/powerpoint/2010/main" val="3192967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800" dirty="0">
                <a:effectLst/>
                <a:latin typeface="Gill Sans MT" panose="020B0502020104020203" pitchFamily="34" charset="0"/>
                <a:ea typeface="Calibri" panose="020F0502020204030204" pitchFamily="34" charset="0"/>
                <a:cs typeface="Arial" panose="020B0604020202020204" pitchFamily="34" charset="0"/>
              </a:rPr>
              <a:t>Preocupan los resultados arrojados en la medición de 2021 sobre la privacidad del ámbito familiar, mucho más si el llamado a la privacidad trae consigo el ocultamiento de un hecho de violencia de género, dificultando la intervención del Estado en un espacio donde precisamente se presentan la mayoría de las agresiones contra las mujeres y las niñas. En 2021, se presenta un incremento en el porcentaje de aprobación de una expresión de uso recurrente.</a:t>
            </a:r>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13</a:t>
            </a:fld>
            <a:endParaRPr lang="es-CO"/>
          </a:p>
        </p:txBody>
      </p:sp>
    </p:spTree>
    <p:extLst>
      <p:ext uri="{BB962C8B-B14F-4D97-AF65-F5344CB8AC3E}">
        <p14:creationId xmlns:p14="http://schemas.microsoft.com/office/powerpoint/2010/main" val="2248575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dirty="0"/>
              <a:t>En este caso también se observa un mayor arraigo de este código cultural en los hombres, en tanto su nivel de respuestas afirmativas es del 65,9%, que contrasta con el 56,2% de las mujeres</a:t>
            </a:r>
          </a:p>
        </p:txBody>
      </p:sp>
      <p:sp>
        <p:nvSpPr>
          <p:cNvPr id="4" name="Slide Number Placeholder 3"/>
          <p:cNvSpPr>
            <a:spLocks noGrp="1"/>
          </p:cNvSpPr>
          <p:nvPr>
            <p:ph type="sldNum" sz="quarter" idx="5"/>
          </p:nvPr>
        </p:nvSpPr>
        <p:spPr/>
        <p:txBody>
          <a:bodyPr/>
          <a:lstStyle/>
          <a:p>
            <a:fld id="{5B6DE6CC-EDB5-0D41-9850-C8EBE153DCD1}" type="slidenum">
              <a:rPr lang="es-CO" smtClean="0"/>
              <a:t>14</a:t>
            </a:fld>
            <a:endParaRPr lang="es-CO"/>
          </a:p>
        </p:txBody>
      </p:sp>
    </p:spTree>
    <p:extLst>
      <p:ext uri="{BB962C8B-B14F-4D97-AF65-F5344CB8AC3E}">
        <p14:creationId xmlns:p14="http://schemas.microsoft.com/office/powerpoint/2010/main" val="4014114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15</a:t>
            </a:fld>
            <a:endParaRPr lang="es-CO"/>
          </a:p>
        </p:txBody>
      </p:sp>
    </p:spTree>
    <p:extLst>
      <p:ext uri="{BB962C8B-B14F-4D97-AF65-F5344CB8AC3E}">
        <p14:creationId xmlns:p14="http://schemas.microsoft.com/office/powerpoint/2010/main" val="2185814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800" dirty="0"/>
              <a:t>El uso del miedo como un dispositivo de control sobre las mujeres en muchos casos impide que exista para ellas la posibilidad de hacer evidente su desacuerdo o malestar frente a diversas situaciones, por temor a una reacción violenta por parte de ellos. </a:t>
            </a:r>
            <a:r>
              <a:rPr lang="es-CO" sz="18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Los roles de género tradicionales dictaminan que, si un hombre experimenta ira, necesariamente se comportará de manera violenta, pues esa debe ser la manera como debe lidiar con ese sentimiento. </a:t>
            </a:r>
          </a:p>
          <a:p>
            <a:endParaRPr lang="es-CO" sz="1800" dirty="0">
              <a:solidFill>
                <a:srgbClr val="000000"/>
              </a:solidFill>
              <a:effectLst/>
              <a:latin typeface="Calibri" panose="020F0502020204030204" pitchFamily="34" charset="0"/>
              <a:ea typeface="Calibri" panose="020F0502020204030204" pitchFamily="34" charset="0"/>
              <a:cs typeface="Helvetica Neue"/>
            </a:endParaRPr>
          </a:p>
          <a:p>
            <a:endParaRPr lang="es-CO" sz="1800" dirty="0">
              <a:solidFill>
                <a:srgbClr val="000000"/>
              </a:solidFill>
              <a:effectLst/>
              <a:latin typeface="Calibri" panose="020F0502020204030204" pitchFamily="34" charset="0"/>
              <a:ea typeface="Calibri" panose="020F0502020204030204" pitchFamily="34" charset="0"/>
              <a:cs typeface="Helvetica Neue"/>
            </a:endParaRPr>
          </a:p>
          <a:p>
            <a:r>
              <a:rPr lang="es-CO" sz="1800" dirty="0">
                <a:solidFill>
                  <a:srgbClr val="000000"/>
                </a:solidFill>
                <a:effectLst/>
                <a:latin typeface="Calibri" panose="020F0502020204030204" pitchFamily="34" charset="0"/>
                <a:ea typeface="Calibri" panose="020F0502020204030204" pitchFamily="34" charset="0"/>
                <a:cs typeface="Helvetica Neue"/>
              </a:rPr>
              <a:t>Las mujeres creen en mayor medida que es mejor no lidiar con hombres malhumorados, pues su proporción es de 30,9%, esto es, 6 puntos porcentuales por encima de la proporción de hombres (24,1%).</a:t>
            </a:r>
            <a:endParaRPr lang="es-CO" sz="1800" dirty="0">
              <a:solidFill>
                <a:srgbClr val="000000"/>
              </a:solidFill>
              <a:effectLst/>
              <a:latin typeface="Calibri" panose="020F0502020204030204" pitchFamily="34" charset="0"/>
            </a:endParaRP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16</a:t>
            </a:fld>
            <a:endParaRPr lang="es-CO"/>
          </a:p>
        </p:txBody>
      </p:sp>
    </p:spTree>
    <p:extLst>
      <p:ext uri="{BB962C8B-B14F-4D97-AF65-F5344CB8AC3E}">
        <p14:creationId xmlns:p14="http://schemas.microsoft.com/office/powerpoint/2010/main" val="2183062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 creencia </a:t>
            </a:r>
            <a:r>
              <a:rPr lang="es-CO"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Las mujeres que siguen con sus parejas luego de ser golpeadas es porque les gusta, </a:t>
            </a:r>
            <a:r>
              <a:rPr lang="es-C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es aceptada por 2 de cada 20 funcionario/as (12%). Es positivo que se redujo la creencia pues en 2010 era aprobada por 4 de cada 20 (19%) funcionario/as.  Las y los servidores que más legitiman este imaginario se encuentran en los sectores de educación y salud, cada uno con un 13% de aprobación. Y las ciudades que más aprueban esta creencia son Barranquilla (23,8%), Florencia (17,6%) y Buenaventura (14,6%).</a:t>
            </a:r>
            <a:endParaRPr lang="es-C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17</a:t>
            </a:fld>
            <a:endParaRPr lang="es-CO"/>
          </a:p>
        </p:txBody>
      </p:sp>
    </p:spTree>
    <p:extLst>
      <p:ext uri="{BB962C8B-B14F-4D97-AF65-F5344CB8AC3E}">
        <p14:creationId xmlns:p14="http://schemas.microsoft.com/office/powerpoint/2010/main" val="1118529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600"/>
              </a:spcBef>
              <a:spcAft>
                <a:spcPts val="600"/>
              </a:spcAft>
              <a:buFont typeface="Symbol" panose="05050102010706020507" pitchFamily="18" charset="2"/>
              <a:buChar char=""/>
            </a:pPr>
            <a:r>
              <a:rPr lang="es-CO"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S</a:t>
            </a:r>
            <a:r>
              <a:rPr lang="es-MX"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e requiere la implementación de una estrategia integral de prevención de la violencia contra las mujeres y de transformación cultural para superar los estereotipos y creencias que están en la base de la violencia y la discriminación de género. </a:t>
            </a:r>
            <a:r>
              <a:rPr lang="es-CO"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Esta estrategia debe </a:t>
            </a:r>
            <a:r>
              <a:rPr lang="es-MX"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trabajar con diferentes sectores como las universidades, las empresas, los sindicatos, los medios de comunicación, etc. </a:t>
            </a:r>
          </a:p>
          <a:p>
            <a:pPr lvl="0" algn="just">
              <a:lnSpc>
                <a:spcPct val="115000"/>
              </a:lnSpc>
              <a:spcBef>
                <a:spcPts val="600"/>
              </a:spcBef>
              <a:spcAft>
                <a:spcPts val="600"/>
              </a:spcAft>
            </a:pPr>
            <a:endParaRPr lang="es-MX" sz="1200" dirty="0">
              <a:solidFill>
                <a:srgbClr val="000000"/>
              </a:solidFill>
              <a:latin typeface="Corbel Light" panose="020B0303020204020204" pitchFamily="34" charset="0"/>
              <a:ea typeface="Calibri" panose="020F0502020204030204" pitchFamily="34" charset="0"/>
              <a:cs typeface="Calibri Light" panose="020F030202020403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s-CO"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Fortalecer </a:t>
            </a:r>
            <a:r>
              <a:rPr lang="es-ES"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los procesos de cualificación técnica dirigidos a servidoras y servidores para la atención y orientación en casos de violencia. Así mismo, se requiere diseñar e implementar herramientas que eviten afirmar o sugerir cierta responsabilidad de las mujeres en los hechos de los que son víctimas, eliminando cualquier tipo de barrera de acceso a los servicios institucionales</a:t>
            </a:r>
            <a:r>
              <a:rPr lang="es-CO" sz="1200" dirty="0">
                <a:solidFill>
                  <a:srgbClr val="000000"/>
                </a:solidFill>
                <a:latin typeface="Corbel Light" panose="020B0303020204020204" pitchFamily="34" charset="0"/>
                <a:cs typeface="Calibri Light" panose="020F0302020204030204" pitchFamily="34" charset="0"/>
              </a:rPr>
              <a:t>. Los procesos permanentes de capacitación garantizan el cumplimento de los principios de oportunidad, pertinencia y debida diligencia con los que debe actuar el estado en este tipo de casos.</a:t>
            </a: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19</a:t>
            </a:fld>
            <a:endParaRPr lang="es-CO"/>
          </a:p>
        </p:txBody>
      </p:sp>
    </p:spTree>
    <p:extLst>
      <p:ext uri="{BB962C8B-B14F-4D97-AF65-F5344CB8AC3E}">
        <p14:creationId xmlns:p14="http://schemas.microsoft.com/office/powerpoint/2010/main" val="2223677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Diseñar estrategias institucionales </a:t>
            </a:r>
            <a:r>
              <a:rPr lang="es-CO"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para fortalecer la confianza en las instituciones, </a:t>
            </a:r>
            <a:r>
              <a:rPr lang="es-CO" sz="1200" dirty="0">
                <a:solidFill>
                  <a:srgbClr val="000000"/>
                </a:solidFill>
                <a:latin typeface="Corbel Light" panose="020B0303020204020204" pitchFamily="34" charset="0"/>
                <a:ea typeface="Calibri" panose="020F0502020204030204" pitchFamily="34" charset="0"/>
                <a:cs typeface="Calibri Light" panose="020F0302020204030204" pitchFamily="34" charset="0"/>
              </a:rPr>
              <a:t>los resultados del Estudio demuestran una confianza baja en las entidades encargadas de atender a las mujeres víctimas de las violencias, esto </a:t>
            </a:r>
            <a:r>
              <a:rPr lang="es-CO"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impacta negativamente en el acceso a la justicia, a la atención y a los servicios institucionales. Se requiere afianzar el trato humanizado, garantizar una atención oportuna y efectiva ante los hechos de violencia contra las mujeres y las niñas </a:t>
            </a:r>
          </a:p>
          <a:p>
            <a:pPr algn="just"/>
            <a:endParaRPr lang="es-CO"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endParaRPr>
          </a:p>
          <a:p>
            <a:pPr algn="just"/>
            <a:endParaRPr lang="es-CO" sz="1200" dirty="0">
              <a:solidFill>
                <a:srgbClr val="000000"/>
              </a:solidFill>
              <a:latin typeface="Corbel Light" panose="020B0303020204020204" pitchFamily="34" charset="0"/>
              <a:cs typeface="Calibri Light" panose="020F0302020204030204" pitchFamily="34" charset="0"/>
            </a:endParaRPr>
          </a:p>
          <a:p>
            <a:pPr algn="just"/>
            <a:r>
              <a:rPr lang="es-CO" sz="1200" dirty="0">
                <a:solidFill>
                  <a:srgbClr val="000000"/>
                </a:solidFill>
                <a:latin typeface="Corbel Light" panose="020B0303020204020204" pitchFamily="34" charset="0"/>
                <a:cs typeface="Calibri Light" panose="020F0302020204030204" pitchFamily="34" charset="0"/>
              </a:rPr>
              <a:t>Una de las creencias que es necesario afianzar en el imaginario social, es la de cero tolerancia a la violencia contra las mujeres. Esto </a:t>
            </a:r>
            <a:r>
              <a:rPr lang="es-MX" sz="1200" dirty="0">
                <a:solidFill>
                  <a:srgbClr val="000000"/>
                </a:solidFill>
                <a:latin typeface="Corbel Light" panose="020B0303020204020204" pitchFamily="34" charset="0"/>
                <a:cs typeface="Calibri Light" panose="020F0302020204030204" pitchFamily="34" charset="0"/>
              </a:rPr>
              <a:t>implica conectar a las personas con la idea de que siempre deben actuar cuando presencian o tienen conocimiento de un acto de violencia contra una mujer. La indiferencia frente a un acto de violencia es una forma de mostrar que una conducta se acepta y por ello se debe insistir en </a:t>
            </a:r>
            <a:r>
              <a:rPr lang="es-CO" sz="1200" dirty="0">
                <a:solidFill>
                  <a:srgbClr val="000000"/>
                </a:solidFill>
                <a:latin typeface="Corbel Light" panose="020B0303020204020204" pitchFamily="34" charset="0"/>
                <a:cs typeface="Calibri Light" panose="020F0302020204030204" pitchFamily="34" charset="0"/>
              </a:rPr>
              <a:t>promover la denuncia y ofrecer apoyo a las víctimas para que cuenten con redes de apoyo en sus familias y comunidades.</a:t>
            </a: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20</a:t>
            </a:fld>
            <a:endParaRPr lang="es-CO"/>
          </a:p>
        </p:txBody>
      </p:sp>
    </p:spTree>
    <p:extLst>
      <p:ext uri="{BB962C8B-B14F-4D97-AF65-F5344CB8AC3E}">
        <p14:creationId xmlns:p14="http://schemas.microsoft.com/office/powerpoint/2010/main" val="100928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s-CO" sz="1200" b="1" dirty="0">
                <a:solidFill>
                  <a:srgbClr val="F15D22"/>
                </a:solidFill>
                <a:effectLst/>
                <a:latin typeface="Corbel Light" panose="020B0303020204020204" pitchFamily="34" charset="0"/>
                <a:ea typeface="Calibri" panose="020F0502020204030204" pitchFamily="34" charset="0"/>
                <a:cs typeface="Arial" panose="020B0604020202020204" pitchFamily="34" charset="0"/>
              </a:rPr>
              <a:t>2009 y 2010: </a:t>
            </a:r>
            <a:r>
              <a:rPr lang="es-CO" sz="1200" dirty="0">
                <a:effectLst/>
                <a:latin typeface="Corbel Light" panose="020B0303020204020204" pitchFamily="34" charset="0"/>
                <a:ea typeface="Calibri" panose="020F0502020204030204" pitchFamily="34" charset="0"/>
                <a:cs typeface="Arial" panose="020B0604020202020204" pitchFamily="34" charset="0"/>
              </a:rPr>
              <a:t>Estudio cuantitativo y cualitativo</a:t>
            </a:r>
          </a:p>
          <a:p>
            <a:pPr lvl="1"/>
            <a:r>
              <a:rPr lang="es-CO" sz="1200" b="1" dirty="0">
                <a:solidFill>
                  <a:srgbClr val="F15D22"/>
                </a:solidFill>
                <a:effectLst/>
                <a:latin typeface="Corbel Light" panose="020B0303020204020204" pitchFamily="34" charset="0"/>
                <a:ea typeface="Calibri" panose="020F0502020204030204" pitchFamily="34" charset="0"/>
                <a:cs typeface="Arial" panose="020B0604020202020204" pitchFamily="34" charset="0"/>
              </a:rPr>
              <a:t>2014 y 2015: </a:t>
            </a:r>
            <a:r>
              <a:rPr lang="es-CO" sz="1200" dirty="0">
                <a:effectLst/>
                <a:latin typeface="Corbel Light" panose="020B0303020204020204" pitchFamily="34" charset="0"/>
                <a:ea typeface="Calibri" panose="020F0502020204030204" pitchFamily="34" charset="0"/>
                <a:cs typeface="Arial" panose="020B0604020202020204" pitchFamily="34" charset="0"/>
              </a:rPr>
              <a:t>Estudio cuantitativo y cualitativo</a:t>
            </a:r>
          </a:p>
          <a:p>
            <a:pPr lvl="1"/>
            <a:r>
              <a:rPr lang="es-CO" sz="1200" b="1" dirty="0">
                <a:solidFill>
                  <a:srgbClr val="F15D22"/>
                </a:solidFill>
                <a:latin typeface="Corbel Light" panose="020B0303020204020204" pitchFamily="34" charset="0"/>
                <a:ea typeface="Calibri" panose="020F0502020204030204" pitchFamily="34" charset="0"/>
                <a:cs typeface="Arial" panose="020B0604020202020204" pitchFamily="34" charset="0"/>
              </a:rPr>
              <a:t>2020 – 2021: </a:t>
            </a:r>
            <a:r>
              <a:rPr lang="es-CO" sz="1200" dirty="0">
                <a:latin typeface="Corbel Light" panose="020B0303020204020204" pitchFamily="34" charset="0"/>
                <a:ea typeface="Calibri" panose="020F0502020204030204" pitchFamily="34" charset="0"/>
                <a:cs typeface="Arial" panose="020B0604020202020204" pitchFamily="34" charset="0"/>
              </a:rPr>
              <a:t>Estudio cuantitativo (encuestas telefónicas, reducción del número de preguntas)</a:t>
            </a:r>
          </a:p>
          <a:p>
            <a:pPr lvl="1"/>
            <a:endParaRPr lang="es-CO" sz="1200" dirty="0">
              <a:latin typeface="Corbel Light" panose="020B0303020204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CO" sz="1800" dirty="0">
                <a:effectLst/>
                <a:latin typeface="Calibri" panose="020F0502020204030204" pitchFamily="34" charset="0"/>
                <a:ea typeface="Calibri" panose="020F0502020204030204" pitchFamily="34" charset="0"/>
                <a:cs typeface="Arial" panose="020B0604020202020204" pitchFamily="34" charset="0"/>
              </a:rPr>
              <a:t>El Estudio de tolerancia social e institucional de violencia contra las mujeres se realizó por primera vez en Colombia entre 2009 y 2010 en el marco del Programa Integral contra la VBG del Fondo de Naciones Unidas y España para los Objetivos de Desarrollo del Milenio</a:t>
            </a:r>
            <a:r>
              <a:rPr lang="es-CO" sz="1800" dirty="0">
                <a:effectLst/>
                <a:latin typeface="Calibri" panose="020F0502020204030204" pitchFamily="34" charset="0"/>
                <a:ea typeface="Calibri" panose="020F0502020204030204" pitchFamily="34" charset="0"/>
                <a:cs typeface="Century Gothic" panose="020B0502020202020204" pitchFamily="34" charset="0"/>
              </a:rPr>
              <a:t> </a:t>
            </a:r>
            <a:r>
              <a:rPr lang="es-CO" sz="1800" dirty="0">
                <a:effectLst/>
                <a:latin typeface="Calibri" panose="020F0502020204030204" pitchFamily="34" charset="0"/>
                <a:ea typeface="Calibri" panose="020F0502020204030204" pitchFamily="34" charset="0"/>
                <a:cs typeface="Arial" panose="020B0604020202020204" pitchFamily="34" charset="0"/>
              </a:rPr>
              <a:t>–ODM. El objetivo era avanzar en la comprensión de las diferentes formas de violencias que se ejercen contra las mujeres en espacios públicos y privados en una cultura patriarcal.  El estudio se aplicó en 10 ciudades del país: Cartagena, Barranquilla, Medellín, Buenaventura, Pasto, Tumaco, Popayán, Florencia, Villavicencio y Bogotá. </a:t>
            </a:r>
          </a:p>
          <a:p>
            <a:pPr algn="just">
              <a:lnSpc>
                <a:spcPct val="107000"/>
              </a:lnSpc>
              <a:spcAft>
                <a:spcPts val="800"/>
              </a:spcAft>
            </a:pPr>
            <a:r>
              <a:rPr lang="es-CO" sz="1800" dirty="0">
                <a:effectLst/>
                <a:latin typeface="Calibri" panose="020F0502020204030204" pitchFamily="34" charset="0"/>
                <a:ea typeface="Calibri" panose="020F0502020204030204" pitchFamily="34" charset="0"/>
                <a:cs typeface="Arial" panose="020B0604020202020204" pitchFamily="34" charset="0"/>
              </a:rPr>
              <a:t> </a:t>
            </a:r>
          </a:p>
          <a:p>
            <a:pPr algn="just">
              <a:lnSpc>
                <a:spcPct val="107000"/>
              </a:lnSpc>
              <a:spcAft>
                <a:spcPts val="800"/>
              </a:spcAft>
            </a:pPr>
            <a:r>
              <a:rPr lang="es-CO" sz="1800" dirty="0">
                <a:effectLst/>
                <a:latin typeface="Calibri" panose="020F0502020204030204" pitchFamily="34" charset="0"/>
                <a:ea typeface="Calibri" panose="020F0502020204030204" pitchFamily="34" charset="0"/>
                <a:cs typeface="Arial" panose="020B0604020202020204" pitchFamily="34" charset="0"/>
              </a:rPr>
              <a:t>Entre 2014 y 2015 se realizó la segunda medición con el liderazgo de la Consejería Presidencial para la Equidad de la Mujer -CPEM- y con el apoyo de ONU Mujeres y la Agencia Española de Cooperación Internacional para el Desarrollo -AECID-, con el propósito de conocer los avances o retrocesos en relación con la transformación o persistencia de los imaginarios, actitudes y prácticas que naturalizan y legitiman las violencias contra las mujeres en las diez ciudades priorizadas en la línea de base de 2010.  </a:t>
            </a:r>
          </a:p>
          <a:p>
            <a:pPr algn="just">
              <a:lnSpc>
                <a:spcPct val="107000"/>
              </a:lnSpc>
              <a:spcAft>
                <a:spcPts val="800"/>
              </a:spcAft>
            </a:pPr>
            <a:r>
              <a:rPr lang="es-CO" sz="1800" dirty="0">
                <a:effectLst/>
                <a:latin typeface="Calibri" panose="020F0502020204030204" pitchFamily="34" charset="0"/>
                <a:ea typeface="Calibri" panose="020F0502020204030204" pitchFamily="34" charset="0"/>
                <a:cs typeface="Arial" panose="020B0604020202020204" pitchFamily="34" charset="0"/>
              </a:rPr>
              <a:t> </a:t>
            </a:r>
          </a:p>
          <a:p>
            <a:pPr algn="just"/>
            <a:r>
              <a:rPr lang="es-CO" sz="1800" dirty="0">
                <a:effectLst/>
                <a:latin typeface="Calibri" panose="020F0502020204030204" pitchFamily="34" charset="0"/>
                <a:ea typeface="Calibri" panose="020F0502020204030204" pitchFamily="34" charset="0"/>
                <a:cs typeface="Arial" panose="020B0604020202020204" pitchFamily="34" charset="0"/>
              </a:rPr>
              <a:t>Entre 2020 y 2021 se realizó la tercera medición por parte de la CPEM- con el apoyo de ONU Mujeres y USAID, como parte de los compromisos de cooperación con el gobierno nacional del programa Superando la Violencia Contra las Mujeres -SVCM</a:t>
            </a:r>
            <a:r>
              <a:rPr lang="es-CO" dirty="0">
                <a:effectLst/>
              </a:rPr>
              <a:t> </a:t>
            </a:r>
            <a:r>
              <a:rPr lang="es-ES_tradnl" sz="1800" dirty="0">
                <a:effectLst/>
                <a:latin typeface="Calibri" panose="020F0502020204030204" pitchFamily="34" charset="0"/>
                <a:ea typeface="Calibri" panose="020F0502020204030204" pitchFamily="34" charset="0"/>
                <a:cs typeface="Arial" panose="020B0604020202020204" pitchFamily="34" charset="0"/>
              </a:rPr>
              <a:t>El estudio fue implementado </a:t>
            </a:r>
            <a:r>
              <a:rPr lang="es-MX" sz="1800" dirty="0">
                <a:effectLst/>
                <a:latin typeface="Calibri" panose="020F0502020204030204" pitchFamily="34" charset="0"/>
                <a:ea typeface="Calibri" panose="020F0502020204030204" pitchFamily="34" charset="0"/>
                <a:cs typeface="Century Gothic" panose="020B0502020202020204" pitchFamily="34" charset="0"/>
              </a:rPr>
              <a:t>por </a:t>
            </a:r>
            <a:r>
              <a:rPr lang="es-ES_tradnl" sz="1800" dirty="0">
                <a:effectLst/>
                <a:latin typeface="Calibri" panose="020F0502020204030204" pitchFamily="34" charset="0"/>
                <a:ea typeface="Calibri" panose="020F0502020204030204" pitchFamily="34" charset="0"/>
                <a:cs typeface="Arial" panose="020B0604020202020204" pitchFamily="34" charset="0"/>
              </a:rPr>
              <a:t>UNIFEM, UNFPA, OIM y MDGF. Para esta medición se utilizaron técnicas de recolección de información cuantitativas (encuestas) y cualitativas (entrevistas en profundidad y grupos focales).</a:t>
            </a:r>
          </a:p>
          <a:p>
            <a:pPr algn="just"/>
            <a:endParaRPr lang="es-ES_tradnl"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O" sz="1800" dirty="0">
                <a:effectLst/>
                <a:latin typeface="Gill Sans MT" panose="020B0502020104020203" pitchFamily="34" charset="0"/>
                <a:ea typeface="Calibri" panose="020F0502020204030204" pitchFamily="34" charset="0"/>
                <a:cs typeface="Arial" panose="020B0604020202020204" pitchFamily="34" charset="0"/>
              </a:rPr>
              <a:t>Se presentarán los resultados de la Encuesta de tolerancia social, aplicada a 3526 personas, y la medición de tolerancia institucional, aplicada a 1.044 servidoras y servidores competentes en la ruta de atención a mujeres víctimas de la violencia, en las ciudades de Barranquilla, Bogotá D.C., Buenaventura, Cartagena de Indias, Florencia, Medellín, Pasto, Popayán, San Andrés de Tumaco y Villavicencio.</a:t>
            </a:r>
            <a:endParaRPr lang="es-CO" sz="1800" dirty="0">
              <a:effectLst/>
              <a:latin typeface="Calibri" panose="020F0502020204030204" pitchFamily="34" charset="0"/>
              <a:ea typeface="Calibri" panose="020F0502020204030204" pitchFamily="34" charset="0"/>
              <a:cs typeface="Arial" panose="020B0604020202020204" pitchFamily="34" charset="0"/>
            </a:endParaRPr>
          </a:p>
          <a:p>
            <a:pPr algn="just"/>
            <a:endParaRPr lang="es-CO" sz="1800" dirty="0">
              <a:effectLst/>
              <a:latin typeface="Calibri" panose="020F0502020204030204" pitchFamily="34" charset="0"/>
              <a:ea typeface="Calibri" panose="020F0502020204030204" pitchFamily="34" charset="0"/>
              <a:cs typeface="Arial" panose="020B0604020202020204" pitchFamily="34" charset="0"/>
            </a:endParaRPr>
          </a:p>
          <a:p>
            <a:pPr lvl="1"/>
            <a:endParaRPr lang="es-CO" sz="1200" dirty="0">
              <a:latin typeface="Corbel Light" panose="020B0303020204020204" pitchFamily="34" charset="0"/>
              <a:ea typeface="Calibri" panose="020F0502020204030204" pitchFamily="34" charset="0"/>
              <a:cs typeface="Arial" panose="020B0604020202020204" pitchFamily="34" charset="0"/>
            </a:endParaRP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2</a:t>
            </a:fld>
            <a:endParaRPr lang="es-CO"/>
          </a:p>
        </p:txBody>
      </p:sp>
    </p:spTree>
    <p:extLst>
      <p:ext uri="{BB962C8B-B14F-4D97-AF65-F5344CB8AC3E}">
        <p14:creationId xmlns:p14="http://schemas.microsoft.com/office/powerpoint/2010/main" val="685061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600"/>
              </a:spcBef>
              <a:spcAft>
                <a:spcPts val="600"/>
              </a:spcAft>
              <a:buFont typeface="Symbol" panose="05050102010706020507" pitchFamily="18" charset="2"/>
              <a:buChar char=""/>
            </a:pPr>
            <a:r>
              <a:rPr lang="es-ES" sz="12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Promover la visibilidad de las entidades en relación con sus competencias y funciones de acuerdo con la ruta de atención a víctimas de violencia de género tiene un efecto positivo en la denuncia y en reducir la indiferencia de la ciudadanía frente a los casos de violencia. La información adecuada y clara contribuye además al empoderamiento de las mujeres frente a la toma de decisión ante una situación de violencia de género. </a:t>
            </a:r>
          </a:p>
          <a:p>
            <a:pPr marL="342900" lvl="0" indent="-342900" algn="just">
              <a:lnSpc>
                <a:spcPct val="115000"/>
              </a:lnSpc>
              <a:spcBef>
                <a:spcPts val="600"/>
              </a:spcBef>
              <a:spcAft>
                <a:spcPts val="600"/>
              </a:spcAft>
              <a:buFont typeface="Symbol" panose="05050102010706020507" pitchFamily="18" charset="2"/>
              <a:buChar char=""/>
            </a:pPr>
            <a:endParaRPr lang="es-ES" sz="1200" dirty="0">
              <a:solidFill>
                <a:srgbClr val="000000"/>
              </a:solidFill>
              <a:latin typeface="Corbel Light" panose="020B0303020204020204" pitchFamily="34" charset="0"/>
              <a:ea typeface="Calibri" panose="020F0502020204030204" pitchFamily="34" charset="0"/>
              <a:cs typeface="Calibri Light" panose="020F030202020403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s-CO" sz="1200" dirty="0">
                <a:latin typeface="Corbel Light" panose="020B0303020204020204" pitchFamily="34" charset="0"/>
              </a:rPr>
              <a:t>Ante la persistencia de las creencias e imaginarios que justifican la VCM se requiere reforzar las apuestas relacionadas con la resolución de los conflictos y la gestión de las emociones con mujeres y hombres de todas las edades, con el fin normalizar el trámite de los conflictos por medios no violentos. Para ello es útil la inclusión efectiva de las cátedras de derechos humanos, género, prevención de violencias y resolución de conflictos en los modelos de enseñanza.</a:t>
            </a: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21</a:t>
            </a:fld>
            <a:endParaRPr lang="es-CO"/>
          </a:p>
        </p:txBody>
      </p:sp>
    </p:spTree>
    <p:extLst>
      <p:ext uri="{BB962C8B-B14F-4D97-AF65-F5344CB8AC3E}">
        <p14:creationId xmlns:p14="http://schemas.microsoft.com/office/powerpoint/2010/main" val="3814800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22</a:t>
            </a:fld>
            <a:endParaRPr lang="es-CO"/>
          </a:p>
        </p:txBody>
      </p:sp>
    </p:spTree>
    <p:extLst>
      <p:ext uri="{BB962C8B-B14F-4D97-AF65-F5344CB8AC3E}">
        <p14:creationId xmlns:p14="http://schemas.microsoft.com/office/powerpoint/2010/main" val="3356831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Arial" panose="020B0604020202020204" pitchFamily="34" charset="0"/>
                <a:cs typeface="Arial" panose="020B0604020202020204" pitchFamily="34" charset="0"/>
              </a:rPr>
              <a:t>Medición realizada entre el 2020 – 2021, se utilizaron técnicas de recolección de información cuantitativa (encuestas), la información recolectada fue analizada desde la propuesta </a:t>
            </a:r>
            <a:r>
              <a:rPr lang="es-CO" sz="1200" dirty="0">
                <a:latin typeface="Arial" panose="020B0604020202020204" pitchFamily="34" charset="0"/>
                <a:cs typeface="Arial" panose="020B0604020202020204" pitchFamily="34" charset="0"/>
              </a:rPr>
              <a:t>del</a:t>
            </a:r>
            <a:r>
              <a:rPr lang="es-ES_tradnl" sz="1200" dirty="0">
                <a:latin typeface="Arial" panose="020B0604020202020204" pitchFamily="34" charset="0"/>
                <a:cs typeface="Arial" panose="020B0604020202020204" pitchFamily="34" charset="0"/>
              </a:rPr>
              <a:t> Modelo Ecológico Feminista Integrado</a:t>
            </a:r>
            <a:r>
              <a:rPr lang="es-ES_tradnl"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effectLst/>
                <a:latin typeface="Gill Sans MT" panose="020B0502020104020203" pitchFamily="34" charset="0"/>
                <a:ea typeface="Calibri" panose="020F0502020204030204" pitchFamily="34" charset="0"/>
                <a:cs typeface="Arial" panose="020B0604020202020204" pitchFamily="34" charset="0"/>
              </a:rPr>
              <a:t>La tercera medición del estudio sobre Tolerancia Social e Institucional de las Violencias Contra las Mujeres busca identificar cambios en los patrones socioculturales de las conductas que legitiman, naturalizan o son complacientes con la violencia de género que se ejerce contra mujeres y niñas.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800" dirty="0">
              <a:effectLst/>
              <a:latin typeface="Gill Sans MT" panose="020B05020201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latin typeface="Arial" panose="020B0604020202020204" pitchFamily="34" charset="0"/>
              <a:cs typeface="Arial" panose="020B0604020202020204" pitchFamily="34" charset="0"/>
            </a:endParaRP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3</a:t>
            </a:fld>
            <a:endParaRPr lang="es-CO"/>
          </a:p>
        </p:txBody>
      </p:sp>
    </p:spTree>
    <p:extLst>
      <p:ext uri="{BB962C8B-B14F-4D97-AF65-F5344CB8AC3E}">
        <p14:creationId xmlns:p14="http://schemas.microsoft.com/office/powerpoint/2010/main" val="86268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 encuesta tiene un componente social y uno institucional. Los dos componentes tienen las mismas preguntas, pero el primero se aplica a hombres y mujeres, que fueron entrevistados telefónicamente e identificados de forma aleatoria. El componente institucional se aplicó a servidoras y servidores públicos de </a:t>
            </a:r>
            <a:r>
              <a:rPr lang="es-CO" sz="1800" dirty="0">
                <a:effectLst/>
                <a:latin typeface="Calibri" panose="020F0502020204030204" pitchFamily="34" charset="0"/>
                <a:ea typeface="Calibri" panose="020F0502020204030204" pitchFamily="34" charset="0"/>
                <a:cs typeface="Arial" panose="020B0604020202020204" pitchFamily="34" charset="0"/>
              </a:rPr>
              <a:t>los sectores justicia, </a:t>
            </a:r>
            <a:r>
              <a:rPr lang="es-C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protección, salud y organismos de control (entidades responsables de la ruta de atención a mujeres víctimas de violencia). </a:t>
            </a:r>
            <a:endParaRPr lang="es-CO" sz="1800" dirty="0">
              <a:effectLst/>
              <a:latin typeface="Calibri" panose="020F0502020204030204" pitchFamily="34" charset="0"/>
              <a:ea typeface="Calibri" panose="020F0502020204030204" pitchFamily="34" charset="0"/>
              <a:cs typeface="Arial" panose="020B0604020202020204" pitchFamily="34" charset="0"/>
            </a:endParaRP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4</a:t>
            </a:fld>
            <a:endParaRPr lang="es-CO"/>
          </a:p>
        </p:txBody>
      </p:sp>
    </p:spTree>
    <p:extLst>
      <p:ext uri="{BB962C8B-B14F-4D97-AF65-F5344CB8AC3E}">
        <p14:creationId xmlns:p14="http://schemas.microsoft.com/office/powerpoint/2010/main" val="171748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800" dirty="0">
                <a:effectLst/>
                <a:latin typeface="Gill Sans MT" panose="020B0502020104020203" pitchFamily="34" charset="0"/>
                <a:ea typeface="Calibri" panose="020F0502020204030204" pitchFamily="34" charset="0"/>
                <a:cs typeface="Arial" panose="020B0604020202020204" pitchFamily="34" charset="0"/>
              </a:rPr>
              <a:t>Los hallazgos relacionados con la tolerancia social a la VCM para la presente medición evidencian que, en términos generales, ésta ha disminuido en comparación con las mediciones de 2010 7 2015.</a:t>
            </a:r>
          </a:p>
          <a:p>
            <a:endParaRPr lang="es-CO" sz="1800" dirty="0">
              <a:effectLst/>
              <a:latin typeface="Gill Sans MT" panose="020B0502020104020203" pitchFamily="34" charset="0"/>
              <a:ea typeface="Calibri" panose="020F0502020204030204" pitchFamily="34" charset="0"/>
              <a:cs typeface="Arial" panose="020B0604020202020204" pitchFamily="34" charset="0"/>
            </a:endParaRPr>
          </a:p>
          <a:p>
            <a:r>
              <a:rPr lang="es-CO" sz="1800" dirty="0">
                <a:effectLst/>
                <a:latin typeface="Gill Sans MT" panose="020B0502020104020203" pitchFamily="34" charset="0"/>
                <a:ea typeface="Calibri" panose="020F0502020204030204" pitchFamily="34" charset="0"/>
                <a:cs typeface="Arial" panose="020B0604020202020204" pitchFamily="34" charset="0"/>
              </a:rPr>
              <a:t> Los resultados obtenidos en la encuesta de 2021 permiten intuir que el país está transitando este camino concerniente a los imaginarios relacionados con los de roles de género tradicionales que han organizado la vida de hombres y mujeres a partir de la separación de los espacios público y privado, jerarquizando y sobrevalorando ciertos comportamientos, cualidades y actitudes asociadas a lo masculino en perjuicio de lo femenino. </a:t>
            </a:r>
          </a:p>
          <a:p>
            <a:endParaRPr lang="es-CO" sz="1800" dirty="0">
              <a:effectLst/>
              <a:latin typeface="Gill Sans MT" panose="020B05020201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6DE6CC-EDB5-0D41-9850-C8EBE153DCD1}" type="slidenum">
              <a:rPr lang="es-CO" smtClean="0"/>
              <a:t>5</a:t>
            </a:fld>
            <a:endParaRPr lang="es-CO"/>
          </a:p>
        </p:txBody>
      </p:sp>
    </p:spTree>
    <p:extLst>
      <p:ext uri="{BB962C8B-B14F-4D97-AF65-F5344CB8AC3E}">
        <p14:creationId xmlns:p14="http://schemas.microsoft.com/office/powerpoint/2010/main" val="168338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Aft>
                <a:spcPts val="1000"/>
              </a:spcAft>
              <a:buFont typeface="Symbol" panose="05050102010706020507" pitchFamily="18" charset="2"/>
              <a:buChar char=""/>
            </a:pPr>
            <a:r>
              <a:rPr lang="es-MX" sz="1200" dirty="0">
                <a:solidFill>
                  <a:srgbClr val="000000"/>
                </a:solidFill>
                <a:effectLst/>
                <a:latin typeface="+mj-lt"/>
                <a:ea typeface="Calibri" panose="020F0502020204030204" pitchFamily="34" charset="0"/>
                <a:cs typeface="Arial" panose="020B0604020202020204" pitchFamily="34" charset="0"/>
              </a:rPr>
              <a:t>Las transformaciones culturales son lentas y pueden tomar mucho tiempo, pero si es posible generar cambios en las ideas que tienen las personas y por lo tanto es útil, valioso y necesario seguir trabajando en la transformación de las creencias que justifican, aceptan y toleran la violencia contra las mujeres. </a:t>
            </a:r>
          </a:p>
          <a:p>
            <a:pPr lvl="0" algn="just">
              <a:lnSpc>
                <a:spcPct val="115000"/>
              </a:lnSpc>
              <a:spcAft>
                <a:spcPts val="1000"/>
              </a:spcAft>
            </a:pPr>
            <a:endParaRPr lang="es-MX" sz="1200" dirty="0">
              <a:solidFill>
                <a:srgbClr val="000000"/>
              </a:solidFill>
              <a:effectLst/>
              <a:latin typeface="+mj-lt"/>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r>
              <a:rPr lang="es-MX" sz="1200" dirty="0">
                <a:solidFill>
                  <a:srgbClr val="000000"/>
                </a:solidFill>
                <a:effectLst/>
                <a:latin typeface="+mj-lt"/>
                <a:ea typeface="Calibri" panose="020F0502020204030204" pitchFamily="34" charset="0"/>
                <a:cs typeface="Arial" panose="020B0604020202020204" pitchFamily="34" charset="0"/>
              </a:rPr>
              <a:t>Esos cambios se evidencian en creencias como </a:t>
            </a:r>
            <a:r>
              <a:rPr lang="es-CO" sz="1200" b="1" dirty="0">
                <a:solidFill>
                  <a:srgbClr val="000000"/>
                </a:solidFill>
                <a:effectLst/>
                <a:latin typeface="+mj-lt"/>
                <a:ea typeface="Calibri" panose="020F0502020204030204" pitchFamily="34" charset="0"/>
                <a:cs typeface="Arial" panose="020B0604020202020204" pitchFamily="34" charset="0"/>
              </a:rPr>
              <a:t>Las mujeres que se meten con hombres violentos no se deben quejar de que las golpeen</a:t>
            </a:r>
            <a:r>
              <a:rPr lang="es-MX" sz="1200" dirty="0">
                <a:solidFill>
                  <a:srgbClr val="000000"/>
                </a:solidFill>
                <a:effectLst/>
                <a:latin typeface="+mj-lt"/>
                <a:ea typeface="Calibri" panose="020F0502020204030204" pitchFamily="34" charset="0"/>
                <a:cs typeface="Arial" panose="020B0604020202020204" pitchFamily="34" charset="0"/>
              </a:rPr>
              <a:t>, que pasó de ser aceptado por 6 de cada 20 personas en 2010 (29%) a ser aceptado por 5 de cada 20 personas (24%) en 2015. En la última medición realizada en 2021 es aceptado por 2 de cada 20 personas (9%).</a:t>
            </a: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s-ES_tradnl" sz="1200" dirty="0">
                <a:latin typeface="Corbel Light" panose="020B0303020204020204" pitchFamily="34" charset="0"/>
                <a:ea typeface="Calibri" panose="020F0502020204030204" pitchFamily="34" charset="0"/>
                <a:cs typeface="Arial" panose="020B0604020202020204" pitchFamily="34" charset="0"/>
              </a:rPr>
              <a:t>Buenaventura (16,3%), Barranquilla (12,8%), Villavicencio (10%), Tumaco (9,1%), y Cartagena (8,2%) presentan los mayores porcentajes de legitimación de este imaginario.</a:t>
            </a:r>
            <a:endParaRPr lang="es-CO" sz="1200" dirty="0">
              <a:latin typeface="Corbel Light" panose="020B030302020402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endParaRPr lang="es-CO" sz="1200" dirty="0">
              <a:solidFill>
                <a:srgbClr val="000000"/>
              </a:solidFill>
              <a:effectLst/>
              <a:latin typeface="+mj-lt"/>
              <a:ea typeface="Calibri" panose="020F0502020204030204" pitchFamily="34" charset="0"/>
            </a:endParaRPr>
          </a:p>
          <a:p>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6</a:t>
            </a:fld>
            <a:endParaRPr lang="es-CO"/>
          </a:p>
        </p:txBody>
      </p:sp>
    </p:spTree>
    <p:extLst>
      <p:ext uri="{BB962C8B-B14F-4D97-AF65-F5344CB8AC3E}">
        <p14:creationId xmlns:p14="http://schemas.microsoft.com/office/powerpoint/2010/main" val="175620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742950" indent="-285750" algn="just">
              <a:buClr>
                <a:srgbClr val="009DDC"/>
              </a:buClr>
              <a:buFont typeface="Arial" panose="020B0604020202020204" pitchFamily="34" charset="0"/>
              <a:buChar char="►"/>
            </a:pPr>
            <a:r>
              <a:rPr lang="es-ES_tradnl" sz="1200" dirty="0">
                <a:latin typeface="Corbel Light" panose="020B0303020204020204" pitchFamily="34" charset="0"/>
                <a:ea typeface="Calibri" panose="020F0502020204030204" pitchFamily="34" charset="0"/>
                <a:cs typeface="Arial" panose="020B0604020202020204" pitchFamily="34" charset="0"/>
              </a:rPr>
              <a:t>A pesar de la reducción de 10 puntos frente a la aprobación en 2010, el porcentaje de aprobación sigue siendo muy alto</a:t>
            </a:r>
          </a:p>
          <a:p>
            <a:pPr marL="742950" indent="-285750" algn="just">
              <a:buClr>
                <a:srgbClr val="009DDC"/>
              </a:buClr>
              <a:buFont typeface="Arial" panose="020B0604020202020204" pitchFamily="34" charset="0"/>
              <a:buChar char="►"/>
            </a:pPr>
            <a:endParaRPr lang="es-ES_tradnl" sz="1200" dirty="0">
              <a:latin typeface="Corbel Light" panose="020B0303020204020204" pitchFamily="34" charset="0"/>
              <a:cs typeface="Arial" panose="020B0604020202020204" pitchFamily="34" charset="0"/>
            </a:endParaRPr>
          </a:p>
          <a:p>
            <a:pPr marL="742950" indent="-285750" algn="just">
              <a:buClr>
                <a:srgbClr val="009DDC"/>
              </a:buClr>
              <a:buFont typeface="Arial" panose="020B0604020202020204" pitchFamily="34" charset="0"/>
              <a:buChar char="►"/>
            </a:pPr>
            <a:r>
              <a:rPr lang="es-CO" sz="1200" dirty="0">
                <a:latin typeface="Arial" panose="020B0604020202020204" pitchFamily="34" charset="0"/>
                <a:cs typeface="Arial" panose="020B0604020202020204" pitchFamily="34" charset="0"/>
              </a:rPr>
              <a:t>La violencia de género contra mujeres y niñas puede ser una de esas problemáticas del ámbito privado, el ocultamiento genera mayores riesgos a las víctimas, precisamente porque es el espacio en el que se presentan la mayoría de las agresiones contra las mujeres y las niñas. </a:t>
            </a:r>
            <a:r>
              <a:rPr lang="es-ES" dirty="0"/>
              <a:t>Esta concepción puede favorecer la ocurrencia de delitos y situaciones graves, pues al tramitarlas bajo este criterio se aumenta el riesgo de feminicidio. </a:t>
            </a:r>
          </a:p>
          <a:p>
            <a:pPr marL="742950" indent="-285750" algn="just">
              <a:buClr>
                <a:srgbClr val="009DDC"/>
              </a:buClr>
              <a:buFont typeface="Arial" panose="020B0604020202020204" pitchFamily="34" charset="0"/>
              <a:buChar char="►"/>
            </a:pPr>
            <a:endParaRPr lang="es-ES" dirty="0"/>
          </a:p>
          <a:p>
            <a:pPr marL="742950" indent="-285750" algn="just">
              <a:buClr>
                <a:srgbClr val="009DDC"/>
              </a:buClr>
              <a:buFont typeface="Arial" panose="020B0604020202020204" pitchFamily="34" charset="0"/>
              <a:buChar char="►"/>
            </a:pPr>
            <a:r>
              <a:rPr lang="es-CO" dirty="0"/>
              <a:t>Se observa que para el año 2021, al igual que en 2010, tanto hombres como mujeres están de acuerdo con la afirmación de que “los problemas familiares solo deben discutirse con miembros de la familia”. En 2010 había una variación de un punto porcentual, con 79% para los hombres y 80% para las mujeres, mientras que en 2021 tienen igual porcentaje entre mujeres y hombres (70%). En cambio, para la medición realizada en el año 2015, hay una gran variación en puntos porcentuales, tanto en la percepción entre ambos sexos, con 66% para el caso de los hombres, en donde se presenta una diminución continua desde 2010, y del 66% para las mujeres, donde en cambio se registra una caída de 13 puntos porcentuales de 2010 a 2015, adicional a una disminución 10 puntos porcentuales de 2010 a 2021.</a:t>
            </a:r>
          </a:p>
          <a:p>
            <a:endParaRPr lang="es-CO" dirty="0">
              <a:cs typeface="Calibri"/>
            </a:endParaRPr>
          </a:p>
        </p:txBody>
      </p:sp>
      <p:sp>
        <p:nvSpPr>
          <p:cNvPr id="4" name="Marcador de número de diapositiva 3"/>
          <p:cNvSpPr>
            <a:spLocks noGrp="1"/>
          </p:cNvSpPr>
          <p:nvPr>
            <p:ph type="sldNum" sz="quarter" idx="5"/>
          </p:nvPr>
        </p:nvSpPr>
        <p:spPr/>
        <p:txBody>
          <a:bodyPr/>
          <a:lstStyle/>
          <a:p>
            <a:fld id="{5B6DE6CC-EDB5-0D41-9850-C8EBE153DCD1}" type="slidenum">
              <a:rPr lang="es-CO" smtClean="0"/>
              <a:t>7</a:t>
            </a:fld>
            <a:endParaRPr lang="es-CO"/>
          </a:p>
        </p:txBody>
      </p:sp>
    </p:spTree>
    <p:extLst>
      <p:ext uri="{BB962C8B-B14F-4D97-AF65-F5344CB8AC3E}">
        <p14:creationId xmlns:p14="http://schemas.microsoft.com/office/powerpoint/2010/main" val="194231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Clr>
                <a:srgbClr val="009DDC"/>
              </a:buClr>
              <a:buFont typeface="Arial" panose="020B0604020202020204" pitchFamily="34" charset="0"/>
              <a:buChar char="►"/>
            </a:pPr>
            <a:endParaRPr lang="es-ES_tradnl" sz="1200" dirty="0">
              <a:latin typeface="Corbel Light" panose="020B0303020204020204" pitchFamily="34" charset="0"/>
              <a:ea typeface="Calibri" panose="020F0502020204030204" pitchFamily="34" charset="0"/>
              <a:cs typeface="Arial" panose="020B0604020202020204" pitchFamily="34" charset="0"/>
            </a:endParaRPr>
          </a:p>
          <a:p>
            <a:pPr marL="285750" indent="-285750" algn="just">
              <a:buClr>
                <a:srgbClr val="009DDC"/>
              </a:buClr>
              <a:buFont typeface="Arial" panose="020B0604020202020204" pitchFamily="34" charset="0"/>
              <a:buChar char="►"/>
            </a:pPr>
            <a:r>
              <a:rPr lang="es-ES_tradnl" sz="1200" dirty="0">
                <a:latin typeface="Corbel Light" panose="020B0303020204020204" pitchFamily="34" charset="0"/>
                <a:ea typeface="Calibri" panose="020F0502020204030204" pitchFamily="34" charset="0"/>
                <a:cs typeface="Arial" panose="020B0604020202020204" pitchFamily="34" charset="0"/>
              </a:rPr>
              <a:t>Se evidencia la necesidad de fortalecer una perspectiva del cuidado y la protección en el entorno familiar que no ponga en riesgo la integridad de las niñas y las mujeres, y se reconozca la violencia </a:t>
            </a:r>
            <a:r>
              <a:rPr lang="es-ES_tradnl" sz="1200" dirty="0" err="1">
                <a:latin typeface="Corbel Light" panose="020B0303020204020204" pitchFamily="34" charset="0"/>
                <a:ea typeface="Calibri" panose="020F0502020204030204" pitchFamily="34" charset="0"/>
                <a:cs typeface="Arial" panose="020B0604020202020204" pitchFamily="34" charset="0"/>
              </a:rPr>
              <a:t>com</a:t>
            </a:r>
            <a:r>
              <a:rPr lang="es-ES_tradnl" sz="1200" dirty="0">
                <a:latin typeface="Corbel Light" panose="020B0303020204020204" pitchFamily="34" charset="0"/>
                <a:ea typeface="Calibri" panose="020F0502020204030204" pitchFamily="34" charset="0"/>
                <a:cs typeface="Arial" panose="020B0604020202020204" pitchFamily="34" charset="0"/>
              </a:rPr>
              <a:t> </a:t>
            </a:r>
            <a:endParaRPr lang="es-CO" sz="1200" dirty="0">
              <a:latin typeface="Corbel Light" panose="020B03030202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latin typeface="Corbel Light" panose="020B0303020204020204" pitchFamily="34" charset="0"/>
                <a:ea typeface="Calibri" panose="020F0502020204030204" pitchFamily="34" charset="0"/>
                <a:cs typeface="Arial" panose="020B0604020202020204" pitchFamily="34" charset="0"/>
              </a:rPr>
              <a:t>Con una aprobación del 77% se </a:t>
            </a:r>
            <a:r>
              <a:rPr lang="es-ES_tradnl" sz="1200" dirty="0">
                <a:latin typeface="Corbel Light" panose="020B0303020204020204" pitchFamily="34" charset="0"/>
                <a:ea typeface="Calibri" panose="020F0502020204030204" pitchFamily="34" charset="0"/>
                <a:cs typeface="Arial" panose="020B0604020202020204" pitchFamily="34" charset="0"/>
              </a:rPr>
              <a:t>evidencia la tendencia a legitimar el ocultamiento de las problemáticas que ocurren en el núcleo familiar.</a:t>
            </a:r>
          </a:p>
          <a:p>
            <a:endParaRPr lang="en-US" dirty="0"/>
          </a:p>
        </p:txBody>
      </p:sp>
      <p:sp>
        <p:nvSpPr>
          <p:cNvPr id="4" name="Slide Number Placeholder 3"/>
          <p:cNvSpPr>
            <a:spLocks noGrp="1"/>
          </p:cNvSpPr>
          <p:nvPr>
            <p:ph type="sldNum" sz="quarter" idx="5"/>
          </p:nvPr>
        </p:nvSpPr>
        <p:spPr/>
        <p:txBody>
          <a:bodyPr/>
          <a:lstStyle/>
          <a:p>
            <a:fld id="{5B6DE6CC-EDB5-0D41-9850-C8EBE153DCD1}" type="slidenum">
              <a:rPr lang="es-CO" smtClean="0"/>
              <a:t>8</a:t>
            </a:fld>
            <a:endParaRPr lang="es-CO"/>
          </a:p>
        </p:txBody>
      </p:sp>
    </p:spTree>
    <p:extLst>
      <p:ext uri="{BB962C8B-B14F-4D97-AF65-F5344CB8AC3E}">
        <p14:creationId xmlns:p14="http://schemas.microsoft.com/office/powerpoint/2010/main" val="275810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Para la medición de 2021 </a:t>
            </a:r>
            <a:r>
              <a:rPr lang="es-ES_tradnl" dirty="0">
                <a:latin typeface="+mj-lt"/>
                <a:ea typeface="Calibri" panose="020F0502020204030204" pitchFamily="34" charset="0"/>
                <a:cs typeface="Times New Roman" panose="02020603050405020304" pitchFamily="18" charset="0"/>
              </a:rPr>
              <a:t>es positivo que se rompa con la idea de que este tipo de violencia es un asunto “privado”</a:t>
            </a:r>
            <a:r>
              <a:rPr lang="en-US" dirty="0">
                <a:latin typeface="+mj-lt"/>
                <a:ea typeface="Calibri" panose="020F0502020204030204" pitchFamily="34" charset="0"/>
                <a:cs typeface="Times New Roman" panose="02020603050405020304" pitchFamily="18" charset="0"/>
              </a:rPr>
              <a:t>, </a:t>
            </a:r>
            <a:r>
              <a:rPr lang="en-US" dirty="0" err="1">
                <a:latin typeface="+mj-lt"/>
                <a:ea typeface="Calibri" panose="020F0502020204030204" pitchFamily="34" charset="0"/>
                <a:cs typeface="Times New Roman" panose="02020603050405020304" pitchFamily="18" charset="0"/>
              </a:rPr>
              <a:t>pues</a:t>
            </a:r>
            <a:r>
              <a:rPr lang="en-US" dirty="0">
                <a:latin typeface="+mj-lt"/>
                <a:ea typeface="Calibri" panose="020F0502020204030204" pitchFamily="34" charset="0"/>
                <a:cs typeface="Times New Roman" panose="02020603050405020304" pitchFamily="18" charset="0"/>
              </a:rPr>
              <a:t>, para la </a:t>
            </a:r>
            <a:r>
              <a:rPr lang="en-US" dirty="0" err="1">
                <a:latin typeface="+mj-lt"/>
                <a:ea typeface="Calibri" panose="020F0502020204030204" pitchFamily="34" charset="0"/>
                <a:cs typeface="Times New Roman" panose="02020603050405020304" pitchFamily="18" charset="0"/>
              </a:rPr>
              <a:t>medición</a:t>
            </a:r>
            <a:r>
              <a:rPr lang="en-US" dirty="0">
                <a:latin typeface="+mj-lt"/>
                <a:ea typeface="Calibri" panose="020F0502020204030204" pitchFamily="34" charset="0"/>
                <a:cs typeface="Times New Roman" panose="02020603050405020304" pitchFamily="18" charset="0"/>
              </a:rPr>
              <a:t> 2010, </a:t>
            </a:r>
            <a:r>
              <a:rPr lang="es-CO" dirty="0">
                <a:latin typeface="+mj-lt"/>
                <a:ea typeface="Calibri" panose="020F0502020204030204" pitchFamily="34" charset="0"/>
                <a:cs typeface="Times New Roman" panose="02020603050405020304" pitchFamily="18" charset="0"/>
              </a:rPr>
              <a:t>solo el 50% de las persona</a:t>
            </a:r>
            <a:r>
              <a:rPr lang="es-CO" dirty="0"/>
              <a:t>s, consideraban que se debía intervenir. Para esta Encuesta los resultados se situaron en 8 y 9 puntos porcentuales por encima de la primera medición.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p:txBody>
      </p:sp>
      <p:sp>
        <p:nvSpPr>
          <p:cNvPr id="4" name="Slide Number Placeholder 3"/>
          <p:cNvSpPr>
            <a:spLocks noGrp="1"/>
          </p:cNvSpPr>
          <p:nvPr>
            <p:ph type="sldNum" sz="quarter" idx="5"/>
          </p:nvPr>
        </p:nvSpPr>
        <p:spPr/>
        <p:txBody>
          <a:bodyPr/>
          <a:lstStyle/>
          <a:p>
            <a:fld id="{5B6DE6CC-EDB5-0D41-9850-C8EBE153DCD1}" type="slidenum">
              <a:rPr lang="es-CO" smtClean="0"/>
              <a:t>9</a:t>
            </a:fld>
            <a:endParaRPr lang="es-CO"/>
          </a:p>
        </p:txBody>
      </p:sp>
    </p:spTree>
    <p:extLst>
      <p:ext uri="{BB962C8B-B14F-4D97-AF65-F5344CB8AC3E}">
        <p14:creationId xmlns:p14="http://schemas.microsoft.com/office/powerpoint/2010/main" val="185726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encill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1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03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139030"/>
      </p:ext>
    </p:extLst>
  </p:cSld>
  <p:clrMap bg1="lt1" tx1="dk1" bg2="lt2" tx2="dk2" accent1="accent1" accent2="accent2" accent3="accent3" accent4="accent4" accent5="accent5" accent6="accent6" hlink="hlink" folHlink="folHlink"/>
  <p:sldLayoutIdLst>
    <p:sldLayoutId id="2147483661" r:id="rId1"/>
    <p:sldLayoutId id="2147483655"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Marcador de texto 1"/>
          <p:cNvSpPr>
            <a:spLocks noGrp="1"/>
          </p:cNvSpPr>
          <p:nvPr>
            <p:ph type="body" sz="quarter" idx="4294967295"/>
          </p:nvPr>
        </p:nvSpPr>
        <p:spPr>
          <a:xfrm>
            <a:off x="6763898" y="2888016"/>
            <a:ext cx="5256212" cy="1603375"/>
          </a:xfrm>
          <a:prstGeom prst="rect">
            <a:avLst/>
          </a:prstGeom>
        </p:spPr>
        <p:txBody>
          <a:bodyPr>
            <a:noAutofit/>
          </a:bodyPr>
          <a:lstStyle/>
          <a:p>
            <a:pPr marL="0" indent="0" fontAlgn="base">
              <a:lnSpc>
                <a:spcPct val="72000"/>
              </a:lnSpc>
              <a:buNone/>
            </a:pPr>
            <a:r>
              <a:rPr lang="es-ES" sz="2300" b="1" dirty="0">
                <a:solidFill>
                  <a:srgbClr val="F15D22"/>
                </a:solidFill>
                <a:latin typeface="Arial" panose="020B0604020202020204" pitchFamily="34" charset="0"/>
                <a:cs typeface="Arial" panose="020B0604020202020204" pitchFamily="34" charset="0"/>
              </a:rPr>
              <a:t>TERCERA MEDICIÓN DEL </a:t>
            </a:r>
          </a:p>
          <a:p>
            <a:pPr marL="0" indent="0" fontAlgn="base">
              <a:lnSpc>
                <a:spcPct val="72000"/>
              </a:lnSpc>
              <a:buNone/>
            </a:pPr>
            <a:r>
              <a:rPr lang="es-ES" sz="2300" b="1" dirty="0">
                <a:solidFill>
                  <a:srgbClr val="F15D22"/>
                </a:solidFill>
                <a:latin typeface="Arial" panose="020B0604020202020204" pitchFamily="34" charset="0"/>
                <a:cs typeface="Arial" panose="020B0604020202020204" pitchFamily="34" charset="0"/>
              </a:rPr>
              <a:t>ESTUDIO SOBRE TOLERANCIA </a:t>
            </a:r>
          </a:p>
          <a:p>
            <a:pPr marL="0" indent="0" fontAlgn="base">
              <a:lnSpc>
                <a:spcPct val="72000"/>
              </a:lnSpc>
              <a:buNone/>
            </a:pPr>
            <a:r>
              <a:rPr lang="es-ES" sz="2300" b="1" dirty="0">
                <a:solidFill>
                  <a:srgbClr val="F15D22"/>
                </a:solidFill>
                <a:latin typeface="Arial" panose="020B0604020202020204" pitchFamily="34" charset="0"/>
                <a:cs typeface="Arial" panose="020B0604020202020204" pitchFamily="34" charset="0"/>
              </a:rPr>
              <a:t>SOCIAL E INSTITUCIONAL DE</a:t>
            </a:r>
          </a:p>
          <a:p>
            <a:pPr marL="0" indent="0" fontAlgn="base">
              <a:lnSpc>
                <a:spcPct val="72000"/>
              </a:lnSpc>
              <a:buNone/>
            </a:pPr>
            <a:r>
              <a:rPr lang="es-ES" sz="2300" b="1" dirty="0">
                <a:solidFill>
                  <a:srgbClr val="F15D22"/>
                </a:solidFill>
                <a:latin typeface="Arial" panose="020B0604020202020204" pitchFamily="34" charset="0"/>
                <a:cs typeface="Arial" panose="020B0604020202020204" pitchFamily="34" charset="0"/>
              </a:rPr>
              <a:t>LAS VIOLENCIAS CONTRA </a:t>
            </a:r>
          </a:p>
          <a:p>
            <a:pPr marL="0" indent="0" fontAlgn="base">
              <a:lnSpc>
                <a:spcPct val="72000"/>
              </a:lnSpc>
              <a:buNone/>
            </a:pPr>
            <a:r>
              <a:rPr lang="es-ES" sz="2300" b="1" dirty="0">
                <a:solidFill>
                  <a:srgbClr val="F15D22"/>
                </a:solidFill>
                <a:latin typeface="Arial" panose="020B0604020202020204" pitchFamily="34" charset="0"/>
                <a:cs typeface="Arial" panose="020B0604020202020204" pitchFamily="34" charset="0"/>
              </a:rPr>
              <a:t>LAS MUJERES (VCM)</a:t>
            </a:r>
            <a:endParaRPr lang="es-CO" sz="2300" b="1" dirty="0">
              <a:solidFill>
                <a:srgbClr val="F15D22"/>
              </a:solidFill>
              <a:latin typeface="Arial" panose="020B0604020202020204" pitchFamily="34" charset="0"/>
              <a:cs typeface="Arial" panose="020B0604020202020204" pitchFamily="34" charset="0"/>
            </a:endParaRPr>
          </a:p>
        </p:txBody>
      </p:sp>
      <p:sp>
        <p:nvSpPr>
          <p:cNvPr id="4" name="CuadroTexto 3"/>
          <p:cNvSpPr txBox="1"/>
          <p:nvPr/>
        </p:nvSpPr>
        <p:spPr>
          <a:xfrm>
            <a:off x="6763898" y="2478638"/>
            <a:ext cx="1480149" cy="307777"/>
          </a:xfrm>
          <a:prstGeom prst="rect">
            <a:avLst/>
          </a:prstGeom>
          <a:noFill/>
        </p:spPr>
        <p:txBody>
          <a:bodyPr wrap="none" rtlCol="0">
            <a:spAutoFit/>
          </a:bodyPr>
          <a:lstStyle/>
          <a:p>
            <a:r>
              <a:rPr lang="es-ES" sz="1400" b="1" u="sng" dirty="0">
                <a:solidFill>
                  <a:srgbClr val="F15D22"/>
                </a:solidFill>
                <a:latin typeface="Arial" panose="020B0604020202020204" pitchFamily="34" charset="0"/>
                <a:cs typeface="Arial" panose="020B0604020202020204" pitchFamily="34" charset="0"/>
              </a:rPr>
              <a:t>RESULTADOS.</a:t>
            </a:r>
            <a:endParaRPr lang="es-ES" sz="1400" b="1" i="1" u="sng" dirty="0">
              <a:solidFill>
                <a:srgbClr val="F15D22"/>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6163" y="5265053"/>
            <a:ext cx="5256213" cy="314007"/>
          </a:xfrm>
          <a:prstGeom prst="rect">
            <a:avLst/>
          </a:prstGeom>
        </p:spPr>
      </p:pic>
      <p:sp>
        <p:nvSpPr>
          <p:cNvPr id="5" name="Rectángulo 4"/>
          <p:cNvSpPr/>
          <p:nvPr/>
        </p:nvSpPr>
        <p:spPr>
          <a:xfrm>
            <a:off x="6389512" y="0"/>
            <a:ext cx="146756" cy="68580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872943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A37787E-2A4C-F642-ACD5-3BFACE4E2B41}"/>
              </a:ext>
            </a:extLst>
          </p:cNvPr>
          <p:cNvSpPr/>
          <p:nvPr/>
        </p:nvSpPr>
        <p:spPr>
          <a:xfrm>
            <a:off x="1029320" y="1305341"/>
            <a:ext cx="4569503" cy="707886"/>
          </a:xfrm>
          <a:prstGeom prst="rect">
            <a:avLst/>
          </a:prstGeom>
        </p:spPr>
        <p:txBody>
          <a:bodyPr wrap="square">
            <a:spAutoFit/>
          </a:bodyPr>
          <a:lstStyle/>
          <a:p>
            <a:pPr lvl="0" algn="ctr">
              <a:buSzPts val="1100"/>
            </a:pPr>
            <a:r>
              <a:rPr lang="es-ES_tradnl" sz="2000" b="1" dirty="0">
                <a:latin typeface="Candara" panose="020E0502030303020204" pitchFamily="34" charset="0"/>
                <a:ea typeface="Times New Roman" panose="02020603050405020304" pitchFamily="18" charset="0"/>
                <a:cs typeface="Arial" panose="020B0604020202020204" pitchFamily="34" charset="0"/>
              </a:rPr>
              <a:t>Cuando los hombres están bravos es mejor no provocarlos</a:t>
            </a:r>
            <a:endParaRPr lang="es-CO" sz="2000" b="1" dirty="0">
              <a:effectLst/>
              <a:latin typeface="Candara" panose="020E0502030303020204" pitchFamily="34" charset="0"/>
              <a:ea typeface="Times New Roman" panose="02020603050405020304" pitchFamily="18" charset="0"/>
              <a:cs typeface="Arial" panose="020B0604020202020204" pitchFamily="34" charset="0"/>
            </a:endParaRPr>
          </a:p>
        </p:txBody>
      </p:sp>
      <p:sp>
        <p:nvSpPr>
          <p:cNvPr id="5" name="CuadroTexto 4">
            <a:extLst>
              <a:ext uri="{FF2B5EF4-FFF2-40B4-BE49-F238E27FC236}">
                <a16:creationId xmlns:a16="http://schemas.microsoft.com/office/drawing/2014/main" id="{993AF9BE-8D6B-FB4C-9F68-7C9ADF4E7B6E}"/>
              </a:ext>
            </a:extLst>
          </p:cNvPr>
          <p:cNvSpPr txBox="1"/>
          <p:nvPr/>
        </p:nvSpPr>
        <p:spPr>
          <a:xfrm>
            <a:off x="6593179" y="1344679"/>
            <a:ext cx="5237527" cy="2831544"/>
          </a:xfrm>
          <a:prstGeom prst="rect">
            <a:avLst/>
          </a:prstGeom>
          <a:noFill/>
        </p:spPr>
        <p:txBody>
          <a:bodyPr wrap="square" lIns="91440" tIns="45720" rIns="91440" bIns="45720" rtlCol="0" anchor="t">
            <a:spAutoFit/>
          </a:bodyPr>
          <a:lstStyle/>
          <a:p>
            <a:pPr marL="285750" indent="-285750" algn="just">
              <a:buClr>
                <a:srgbClr val="009DDC"/>
              </a:buClr>
              <a:buFont typeface="Arial" panose="020B0604020202020204" pitchFamily="34" charset="0"/>
              <a:buChar char="►"/>
            </a:pPr>
            <a:r>
              <a:rPr lang="es-CO" sz="2000" dirty="0">
                <a:latin typeface="Corbel Light" panose="020B0303020204020204" pitchFamily="34" charset="0"/>
                <a:cs typeface="Arial" panose="020B0604020202020204" pitchFamily="34" charset="0"/>
              </a:rPr>
              <a:t>Alrededor del </a:t>
            </a:r>
            <a:r>
              <a:rPr lang="es-ES_tradnl" sz="2000" dirty="0">
                <a:latin typeface="Corbel Light" panose="020B0303020204020204" pitchFamily="34" charset="0"/>
                <a:cs typeface="Arial" panose="020B0604020202020204" pitchFamily="34" charset="0"/>
              </a:rPr>
              <a:t>40% de la población de ambos sexos considera que la violencia puede ser el resultado de la provocación. </a:t>
            </a:r>
          </a:p>
          <a:p>
            <a:pPr marL="285750" indent="-285750" algn="just">
              <a:buClr>
                <a:srgbClr val="009DDC"/>
              </a:buClr>
              <a:buFont typeface="Arial" panose="020B0604020202020204" pitchFamily="34" charset="0"/>
              <a:buChar char="►"/>
            </a:pPr>
            <a:endParaRPr lang="es-ES_tradnl" sz="2000" dirty="0">
              <a:latin typeface="Corbel Light" panose="020B0303020204020204" pitchFamily="34" charset="0"/>
              <a:cs typeface="Arial" panose="020B0604020202020204" pitchFamily="34" charset="0"/>
            </a:endParaRPr>
          </a:p>
          <a:p>
            <a:pPr marL="285750" indent="-285750" algn="just">
              <a:buClr>
                <a:srgbClr val="009DDC"/>
              </a:buClr>
              <a:buFont typeface="Arial" panose="020B0604020202020204" pitchFamily="34" charset="0"/>
              <a:buChar char="►"/>
            </a:pPr>
            <a:r>
              <a:rPr lang="es-ES_tradnl" sz="2000" dirty="0">
                <a:latin typeface="Corbel Light" panose="020B0303020204020204" pitchFamily="34" charset="0"/>
                <a:cs typeface="Arial" panose="020B0604020202020204" pitchFamily="34" charset="0"/>
              </a:rPr>
              <a:t>Buenaventura, Cartagena y Tumaco presentan los porcentajes más altos de aprobación, superiores al 50%.</a:t>
            </a:r>
          </a:p>
          <a:p>
            <a:pPr marL="285750" indent="-285750" algn="just">
              <a:buClr>
                <a:srgbClr val="009DDC"/>
              </a:buClr>
              <a:buFont typeface="Arial" panose="020B0604020202020204" pitchFamily="34" charset="0"/>
              <a:buChar char="►"/>
            </a:pPr>
            <a:endParaRPr lang="es-ES_tradnl" sz="2000" dirty="0">
              <a:latin typeface="Corbel Light" panose="020B0303020204020204" pitchFamily="34" charset="0"/>
              <a:cs typeface="Arial" panose="020B0604020202020204" pitchFamily="34" charset="0"/>
            </a:endParaRPr>
          </a:p>
          <a:p>
            <a:pPr algn="just"/>
            <a:endParaRPr lang="es-CO" dirty="0"/>
          </a:p>
        </p:txBody>
      </p:sp>
      <p:pic>
        <p:nvPicPr>
          <p:cNvPr id="2" name="Picture 1">
            <a:extLst>
              <a:ext uri="{FF2B5EF4-FFF2-40B4-BE49-F238E27FC236}">
                <a16:creationId xmlns:a16="http://schemas.microsoft.com/office/drawing/2014/main" id="{315AA434-3558-4586-A4AE-A3F5745D857F}"/>
              </a:ext>
            </a:extLst>
          </p:cNvPr>
          <p:cNvPicPr>
            <a:picLocks noChangeAspect="1"/>
          </p:cNvPicPr>
          <p:nvPr/>
        </p:nvPicPr>
        <p:blipFill>
          <a:blip r:embed="rId3"/>
          <a:stretch>
            <a:fillRect/>
          </a:stretch>
        </p:blipFill>
        <p:spPr>
          <a:xfrm>
            <a:off x="7442008" y="330180"/>
            <a:ext cx="4419983" cy="457240"/>
          </a:xfrm>
          <a:prstGeom prst="rect">
            <a:avLst/>
          </a:prstGeom>
        </p:spPr>
      </p:pic>
      <p:grpSp>
        <p:nvGrpSpPr>
          <p:cNvPr id="35" name="Group 34">
            <a:extLst>
              <a:ext uri="{FF2B5EF4-FFF2-40B4-BE49-F238E27FC236}">
                <a16:creationId xmlns:a16="http://schemas.microsoft.com/office/drawing/2014/main" id="{CBF369C4-0859-4975-9A5F-F2D0ED07F698}"/>
              </a:ext>
            </a:extLst>
          </p:cNvPr>
          <p:cNvGrpSpPr/>
          <p:nvPr/>
        </p:nvGrpSpPr>
        <p:grpSpPr>
          <a:xfrm>
            <a:off x="1029320" y="2494339"/>
            <a:ext cx="5031900" cy="3045846"/>
            <a:chOff x="566923" y="3695470"/>
            <a:chExt cx="5031900" cy="3045846"/>
          </a:xfrm>
        </p:grpSpPr>
        <p:sp>
          <p:nvSpPr>
            <p:cNvPr id="10" name="Google Shape;823;p38">
              <a:extLst>
                <a:ext uri="{FF2B5EF4-FFF2-40B4-BE49-F238E27FC236}">
                  <a16:creationId xmlns:a16="http://schemas.microsoft.com/office/drawing/2014/main" id="{CE30F9A1-F206-4576-B733-E2BD1B530B0C}"/>
                </a:ext>
              </a:extLst>
            </p:cNvPr>
            <p:cNvSpPr/>
            <p:nvPr/>
          </p:nvSpPr>
          <p:spPr>
            <a:xfrm rot="10800000">
              <a:off x="1316121" y="4564403"/>
              <a:ext cx="754500" cy="1812851"/>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824;p38">
              <a:extLst>
                <a:ext uri="{FF2B5EF4-FFF2-40B4-BE49-F238E27FC236}">
                  <a16:creationId xmlns:a16="http://schemas.microsoft.com/office/drawing/2014/main" id="{3BA3C1BE-B6CD-4AF8-9763-76BC7C505A2B}"/>
                </a:ext>
              </a:extLst>
            </p:cNvPr>
            <p:cNvSpPr txBox="1"/>
            <p:nvPr/>
          </p:nvSpPr>
          <p:spPr>
            <a:xfrm rot="16200000">
              <a:off x="1291593" y="6014538"/>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75%</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2" name="Google Shape;825;p38">
              <a:extLst>
                <a:ext uri="{FF2B5EF4-FFF2-40B4-BE49-F238E27FC236}">
                  <a16:creationId xmlns:a16="http://schemas.microsoft.com/office/drawing/2014/main" id="{EB1309CC-217D-4EF9-8B64-541BBDEE9C21}"/>
                </a:ext>
              </a:extLst>
            </p:cNvPr>
            <p:cNvSpPr/>
            <p:nvPr/>
          </p:nvSpPr>
          <p:spPr>
            <a:xfrm rot="10800000">
              <a:off x="566923" y="4485031"/>
              <a:ext cx="754500" cy="1892225"/>
            </a:xfrm>
            <a:prstGeom prst="rect">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826;p38">
              <a:extLst>
                <a:ext uri="{FF2B5EF4-FFF2-40B4-BE49-F238E27FC236}">
                  <a16:creationId xmlns:a16="http://schemas.microsoft.com/office/drawing/2014/main" id="{35915C8D-9BCF-4F83-AFA1-70F4C3691CC4}"/>
                </a:ext>
              </a:extLst>
            </p:cNvPr>
            <p:cNvSpPr txBox="1"/>
            <p:nvPr/>
          </p:nvSpPr>
          <p:spPr>
            <a:xfrm rot="16200000">
              <a:off x="535944" y="6014538"/>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78%</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4" name="Google Shape;823;p38">
              <a:extLst>
                <a:ext uri="{FF2B5EF4-FFF2-40B4-BE49-F238E27FC236}">
                  <a16:creationId xmlns:a16="http://schemas.microsoft.com/office/drawing/2014/main" id="{E962F813-D96D-4588-8AA8-CDDA9AB2EB2D}"/>
                </a:ext>
              </a:extLst>
            </p:cNvPr>
            <p:cNvSpPr/>
            <p:nvPr/>
          </p:nvSpPr>
          <p:spPr>
            <a:xfrm rot="10800000">
              <a:off x="4844323" y="5403174"/>
              <a:ext cx="754500" cy="974081"/>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4;p38">
              <a:extLst>
                <a:ext uri="{FF2B5EF4-FFF2-40B4-BE49-F238E27FC236}">
                  <a16:creationId xmlns:a16="http://schemas.microsoft.com/office/drawing/2014/main" id="{A6DB631A-07AB-4510-A68E-943D3D7C1549}"/>
                </a:ext>
              </a:extLst>
            </p:cNvPr>
            <p:cNvSpPr txBox="1"/>
            <p:nvPr/>
          </p:nvSpPr>
          <p:spPr>
            <a:xfrm rot="16200000">
              <a:off x="4813423" y="6014539"/>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40%</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6" name="Google Shape;825;p38">
              <a:extLst>
                <a:ext uri="{FF2B5EF4-FFF2-40B4-BE49-F238E27FC236}">
                  <a16:creationId xmlns:a16="http://schemas.microsoft.com/office/drawing/2014/main" id="{CE190E8E-C3A8-450F-BA97-1F8FF83D615A}"/>
                </a:ext>
              </a:extLst>
            </p:cNvPr>
            <p:cNvSpPr/>
            <p:nvPr/>
          </p:nvSpPr>
          <p:spPr>
            <a:xfrm rot="10800000">
              <a:off x="4093703" y="5361347"/>
              <a:ext cx="754500" cy="101785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6;p38">
              <a:extLst>
                <a:ext uri="{FF2B5EF4-FFF2-40B4-BE49-F238E27FC236}">
                  <a16:creationId xmlns:a16="http://schemas.microsoft.com/office/drawing/2014/main" id="{49EB8B4D-6038-46BF-ABB6-8FA70A1C39B1}"/>
                </a:ext>
              </a:extLst>
            </p:cNvPr>
            <p:cNvSpPr txBox="1"/>
            <p:nvPr/>
          </p:nvSpPr>
          <p:spPr>
            <a:xfrm rot="16200000">
              <a:off x="4058922" y="6014539"/>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41%</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8" name="Google Shape;823;p38">
              <a:extLst>
                <a:ext uri="{FF2B5EF4-FFF2-40B4-BE49-F238E27FC236}">
                  <a16:creationId xmlns:a16="http://schemas.microsoft.com/office/drawing/2014/main" id="{AAF330CF-7901-48CB-A6E9-AAD8421DC328}"/>
                </a:ext>
              </a:extLst>
            </p:cNvPr>
            <p:cNvSpPr/>
            <p:nvPr/>
          </p:nvSpPr>
          <p:spPr>
            <a:xfrm rot="10800000">
              <a:off x="3078342" y="4820781"/>
              <a:ext cx="754500" cy="1556474"/>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24;p38">
              <a:extLst>
                <a:ext uri="{FF2B5EF4-FFF2-40B4-BE49-F238E27FC236}">
                  <a16:creationId xmlns:a16="http://schemas.microsoft.com/office/drawing/2014/main" id="{73B212DB-BD18-407A-93C0-23EAA5840E1B}"/>
                </a:ext>
              </a:extLst>
            </p:cNvPr>
            <p:cNvSpPr txBox="1"/>
            <p:nvPr/>
          </p:nvSpPr>
          <p:spPr>
            <a:xfrm rot="16200000">
              <a:off x="3053670" y="6014539"/>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64%</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20" name="Google Shape;825;p38">
              <a:extLst>
                <a:ext uri="{FF2B5EF4-FFF2-40B4-BE49-F238E27FC236}">
                  <a16:creationId xmlns:a16="http://schemas.microsoft.com/office/drawing/2014/main" id="{F1A4A839-E71B-4DBB-A7D9-1B7D7BAB7237}"/>
                </a:ext>
              </a:extLst>
            </p:cNvPr>
            <p:cNvSpPr/>
            <p:nvPr/>
          </p:nvSpPr>
          <p:spPr>
            <a:xfrm rot="10800000">
              <a:off x="2327721" y="4707129"/>
              <a:ext cx="754500" cy="1670127"/>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6;p38">
              <a:extLst>
                <a:ext uri="{FF2B5EF4-FFF2-40B4-BE49-F238E27FC236}">
                  <a16:creationId xmlns:a16="http://schemas.microsoft.com/office/drawing/2014/main" id="{53D2F41F-6DD7-409C-8BD2-C3307DA92025}"/>
                </a:ext>
              </a:extLst>
            </p:cNvPr>
            <p:cNvSpPr txBox="1"/>
            <p:nvPr/>
          </p:nvSpPr>
          <p:spPr>
            <a:xfrm rot="16200000">
              <a:off x="2298021" y="6014539"/>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69%</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grpSp>
          <p:nvGrpSpPr>
            <p:cNvPr id="27" name="Group 26">
              <a:extLst>
                <a:ext uri="{FF2B5EF4-FFF2-40B4-BE49-F238E27FC236}">
                  <a16:creationId xmlns:a16="http://schemas.microsoft.com/office/drawing/2014/main" id="{D1D0F0AE-7B28-472B-A5E9-BF3E8CF398F7}"/>
                </a:ext>
              </a:extLst>
            </p:cNvPr>
            <p:cNvGrpSpPr/>
            <p:nvPr/>
          </p:nvGrpSpPr>
          <p:grpSpPr>
            <a:xfrm>
              <a:off x="2940052" y="4170304"/>
              <a:ext cx="1147907" cy="274831"/>
              <a:chOff x="4985359" y="1933878"/>
              <a:chExt cx="1016359" cy="261610"/>
            </a:xfrm>
          </p:grpSpPr>
          <p:sp>
            <p:nvSpPr>
              <p:cNvPr id="31" name="Rectangle 30">
                <a:extLst>
                  <a:ext uri="{FF2B5EF4-FFF2-40B4-BE49-F238E27FC236}">
                    <a16:creationId xmlns:a16="http://schemas.microsoft.com/office/drawing/2014/main" id="{73747701-B961-4361-90DA-5BC5A5BD1548}"/>
                  </a:ext>
                </a:extLst>
              </p:cNvPr>
              <p:cNvSpPr/>
              <p:nvPr/>
            </p:nvSpPr>
            <p:spPr>
              <a:xfrm>
                <a:off x="4985359" y="1995766"/>
                <a:ext cx="221641" cy="137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TextBox 31">
                <a:extLst>
                  <a:ext uri="{FF2B5EF4-FFF2-40B4-BE49-F238E27FC236}">
                    <a16:creationId xmlns:a16="http://schemas.microsoft.com/office/drawing/2014/main" id="{0C712A32-96D7-4019-AE1B-CFCEA5F33AD0}"/>
                  </a:ext>
                </a:extLst>
              </p:cNvPr>
              <p:cNvSpPr txBox="1"/>
              <p:nvPr/>
            </p:nvSpPr>
            <p:spPr>
              <a:xfrm>
                <a:off x="5219417" y="1933878"/>
                <a:ext cx="782301" cy="261610"/>
              </a:xfrm>
              <a:prstGeom prst="rect">
                <a:avLst/>
              </a:prstGeom>
              <a:noFill/>
            </p:spPr>
            <p:txBody>
              <a:bodyPr wrap="square" rtlCol="0">
                <a:spAutoFit/>
              </a:bodyPr>
              <a:lstStyle/>
              <a:p>
                <a:r>
                  <a:rPr lang="es-CO" sz="1100" dirty="0">
                    <a:latin typeface="Corbel Light" panose="020B0303020204020204" pitchFamily="34" charset="0"/>
                  </a:rPr>
                  <a:t>Hombres</a:t>
                </a:r>
              </a:p>
            </p:txBody>
          </p:sp>
        </p:grpSp>
        <p:grpSp>
          <p:nvGrpSpPr>
            <p:cNvPr id="28" name="Group 27">
              <a:extLst>
                <a:ext uri="{FF2B5EF4-FFF2-40B4-BE49-F238E27FC236}">
                  <a16:creationId xmlns:a16="http://schemas.microsoft.com/office/drawing/2014/main" id="{0DB9CBF9-003F-4FE8-B7AA-ED5E91B4C700}"/>
                </a:ext>
              </a:extLst>
            </p:cNvPr>
            <p:cNvGrpSpPr/>
            <p:nvPr/>
          </p:nvGrpSpPr>
          <p:grpSpPr>
            <a:xfrm>
              <a:off x="1949649" y="4170303"/>
              <a:ext cx="1157058" cy="274831"/>
              <a:chOff x="3110635" y="2640965"/>
              <a:chExt cx="1024461" cy="261610"/>
            </a:xfrm>
          </p:grpSpPr>
          <p:sp>
            <p:nvSpPr>
              <p:cNvPr id="29" name="Rectangle 28">
                <a:extLst>
                  <a:ext uri="{FF2B5EF4-FFF2-40B4-BE49-F238E27FC236}">
                    <a16:creationId xmlns:a16="http://schemas.microsoft.com/office/drawing/2014/main" id="{291FC583-51DA-439B-8E9B-7CD0255BC994}"/>
                  </a:ext>
                </a:extLst>
              </p:cNvPr>
              <p:cNvSpPr/>
              <p:nvPr/>
            </p:nvSpPr>
            <p:spPr>
              <a:xfrm>
                <a:off x="3110635" y="2702852"/>
                <a:ext cx="221641" cy="137834"/>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TextBox 29">
                <a:extLst>
                  <a:ext uri="{FF2B5EF4-FFF2-40B4-BE49-F238E27FC236}">
                    <a16:creationId xmlns:a16="http://schemas.microsoft.com/office/drawing/2014/main" id="{4C5C6334-FB19-45D3-B63D-1D5339D7B6B4}"/>
                  </a:ext>
                </a:extLst>
              </p:cNvPr>
              <p:cNvSpPr txBox="1"/>
              <p:nvPr/>
            </p:nvSpPr>
            <p:spPr>
              <a:xfrm>
                <a:off x="3352795" y="2640965"/>
                <a:ext cx="782301" cy="261610"/>
              </a:xfrm>
              <a:prstGeom prst="rect">
                <a:avLst/>
              </a:prstGeom>
              <a:noFill/>
            </p:spPr>
            <p:txBody>
              <a:bodyPr wrap="square" rtlCol="0">
                <a:spAutoFit/>
              </a:bodyPr>
              <a:lstStyle/>
              <a:p>
                <a:r>
                  <a:rPr lang="es-CO" sz="1100" dirty="0">
                    <a:latin typeface="Corbel Light" panose="020B0303020204020204" pitchFamily="34" charset="0"/>
                  </a:rPr>
                  <a:t>Mujeres</a:t>
                </a:r>
              </a:p>
            </p:txBody>
          </p:sp>
        </p:grpSp>
        <p:sp>
          <p:nvSpPr>
            <p:cNvPr id="23" name="TextBox 22">
              <a:extLst>
                <a:ext uri="{FF2B5EF4-FFF2-40B4-BE49-F238E27FC236}">
                  <a16:creationId xmlns:a16="http://schemas.microsoft.com/office/drawing/2014/main" id="{BBD14373-1AEA-4F75-8ACE-00836C3210E1}"/>
                </a:ext>
              </a:extLst>
            </p:cNvPr>
            <p:cNvSpPr txBox="1"/>
            <p:nvPr/>
          </p:nvSpPr>
          <p:spPr>
            <a:xfrm>
              <a:off x="792551" y="6418151"/>
              <a:ext cx="883555" cy="323165"/>
            </a:xfrm>
            <a:prstGeom prst="rect">
              <a:avLst/>
            </a:prstGeom>
            <a:noFill/>
          </p:spPr>
          <p:txBody>
            <a:bodyPr wrap="square" rtlCol="0">
              <a:spAutoFit/>
            </a:bodyPr>
            <a:lstStyle/>
            <a:p>
              <a:pPr algn="ctr"/>
              <a:r>
                <a:rPr lang="es-CO" sz="1500" dirty="0">
                  <a:latin typeface="Corbel Light" panose="020B0303020204020204" pitchFamily="34" charset="0"/>
                </a:rPr>
                <a:t>2010</a:t>
              </a:r>
            </a:p>
          </p:txBody>
        </p:sp>
        <p:sp>
          <p:nvSpPr>
            <p:cNvPr id="24" name="TextBox 23">
              <a:extLst>
                <a:ext uri="{FF2B5EF4-FFF2-40B4-BE49-F238E27FC236}">
                  <a16:creationId xmlns:a16="http://schemas.microsoft.com/office/drawing/2014/main" id="{9E623445-BD62-4E0F-A703-FB2B61D5BF21}"/>
                </a:ext>
              </a:extLst>
            </p:cNvPr>
            <p:cNvSpPr txBox="1"/>
            <p:nvPr/>
          </p:nvSpPr>
          <p:spPr>
            <a:xfrm>
              <a:off x="2630451" y="6379441"/>
              <a:ext cx="883555" cy="323165"/>
            </a:xfrm>
            <a:prstGeom prst="rect">
              <a:avLst/>
            </a:prstGeom>
            <a:noFill/>
          </p:spPr>
          <p:txBody>
            <a:bodyPr wrap="square" rtlCol="0">
              <a:spAutoFit/>
            </a:bodyPr>
            <a:lstStyle/>
            <a:p>
              <a:pPr algn="ctr"/>
              <a:r>
                <a:rPr lang="es-CO" sz="1500" dirty="0">
                  <a:latin typeface="Corbel Light" panose="020B0303020204020204" pitchFamily="34" charset="0"/>
                </a:rPr>
                <a:t>2015</a:t>
              </a:r>
            </a:p>
          </p:txBody>
        </p:sp>
        <p:sp>
          <p:nvSpPr>
            <p:cNvPr id="25" name="TextBox 24">
              <a:extLst>
                <a:ext uri="{FF2B5EF4-FFF2-40B4-BE49-F238E27FC236}">
                  <a16:creationId xmlns:a16="http://schemas.microsoft.com/office/drawing/2014/main" id="{534C0711-2410-4736-B547-793C333F7D03}"/>
                </a:ext>
              </a:extLst>
            </p:cNvPr>
            <p:cNvSpPr txBox="1"/>
            <p:nvPr/>
          </p:nvSpPr>
          <p:spPr>
            <a:xfrm>
              <a:off x="4410255" y="6384283"/>
              <a:ext cx="883555" cy="323165"/>
            </a:xfrm>
            <a:prstGeom prst="rect">
              <a:avLst/>
            </a:prstGeom>
            <a:noFill/>
          </p:spPr>
          <p:txBody>
            <a:bodyPr wrap="square" rtlCol="0">
              <a:spAutoFit/>
            </a:bodyPr>
            <a:lstStyle/>
            <a:p>
              <a:pPr algn="ctr"/>
              <a:r>
                <a:rPr lang="es-CO" sz="1500" dirty="0">
                  <a:latin typeface="Corbel Light" panose="020B0303020204020204" pitchFamily="34" charset="0"/>
                </a:rPr>
                <a:t>2021</a:t>
              </a:r>
            </a:p>
          </p:txBody>
        </p:sp>
        <p:sp>
          <p:nvSpPr>
            <p:cNvPr id="26" name="TextBox 25">
              <a:extLst>
                <a:ext uri="{FF2B5EF4-FFF2-40B4-BE49-F238E27FC236}">
                  <a16:creationId xmlns:a16="http://schemas.microsoft.com/office/drawing/2014/main" id="{BF58355A-30E5-4E8A-BB9C-BBAE3B7ABD02}"/>
                </a:ext>
              </a:extLst>
            </p:cNvPr>
            <p:cNvSpPr txBox="1"/>
            <p:nvPr/>
          </p:nvSpPr>
          <p:spPr>
            <a:xfrm>
              <a:off x="799624" y="3695470"/>
              <a:ext cx="4544799" cy="498598"/>
            </a:xfrm>
            <a:prstGeom prst="rect">
              <a:avLst/>
            </a:prstGeom>
            <a:noFill/>
          </p:spPr>
          <p:txBody>
            <a:bodyPr wrap="square">
              <a:spAutoFit/>
            </a:bodyPr>
            <a:lstStyle/>
            <a:p>
              <a:pPr algn="ctr" rtl="0">
                <a:defRPr sz="1320" b="1" i="0" u="none" strike="noStrike" kern="1200" cap="all" spc="120" normalizeH="0" baseline="0">
                  <a:solidFill>
                    <a:prstClr val="black">
                      <a:lumMod val="65000"/>
                      <a:lumOff val="35000"/>
                    </a:prstClr>
                  </a:solidFill>
                  <a:latin typeface="+mn-lt"/>
                  <a:ea typeface="+mn-ea"/>
                  <a:cs typeface="+mn-cs"/>
                </a:defRPr>
              </a:pPr>
              <a:r>
                <a:rPr lang="es-CO" dirty="0"/>
                <a:t>% de personas que aprueban el imaginario por sexo</a:t>
              </a:r>
            </a:p>
          </p:txBody>
        </p:sp>
      </p:grpSp>
      <p:sp>
        <p:nvSpPr>
          <p:cNvPr id="36" name="Google Shape;714;p42">
            <a:extLst>
              <a:ext uri="{FF2B5EF4-FFF2-40B4-BE49-F238E27FC236}">
                <a16:creationId xmlns:a16="http://schemas.microsoft.com/office/drawing/2014/main" id="{494CB82F-E13A-416D-B731-36DB500A315B}"/>
              </a:ext>
            </a:extLst>
          </p:cNvPr>
          <p:cNvSpPr/>
          <p:nvPr/>
        </p:nvSpPr>
        <p:spPr>
          <a:xfrm rot="5400000">
            <a:off x="8795697" y="3544138"/>
            <a:ext cx="1765966" cy="3121639"/>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17;p42">
            <a:extLst>
              <a:ext uri="{FF2B5EF4-FFF2-40B4-BE49-F238E27FC236}">
                <a16:creationId xmlns:a16="http://schemas.microsoft.com/office/drawing/2014/main" id="{3A1B7B1D-0F38-45E8-AB97-D0E9CDF9C745}"/>
              </a:ext>
            </a:extLst>
          </p:cNvPr>
          <p:cNvSpPr txBox="1">
            <a:spLocks/>
          </p:cNvSpPr>
          <p:nvPr/>
        </p:nvSpPr>
        <p:spPr>
          <a:xfrm>
            <a:off x="8299430" y="4467048"/>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lang="en" kern="0" dirty="0">
                <a:solidFill>
                  <a:srgbClr val="FFFFFF"/>
                </a:solidFill>
                <a:latin typeface="Berlin Sans FB Demi" panose="020E0802020502020306" pitchFamily="34" charset="0"/>
              </a:rPr>
              <a:t>8</a:t>
            </a: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 / 20</a:t>
            </a:r>
          </a:p>
        </p:txBody>
      </p:sp>
      <p:sp>
        <p:nvSpPr>
          <p:cNvPr id="38" name="Google Shape;718;p42">
            <a:extLst>
              <a:ext uri="{FF2B5EF4-FFF2-40B4-BE49-F238E27FC236}">
                <a16:creationId xmlns:a16="http://schemas.microsoft.com/office/drawing/2014/main" id="{8894B391-1662-4DF2-A071-E270D8AE7269}"/>
              </a:ext>
            </a:extLst>
          </p:cNvPr>
          <p:cNvSpPr txBox="1">
            <a:spLocks/>
          </p:cNvSpPr>
          <p:nvPr/>
        </p:nvSpPr>
        <p:spPr>
          <a:xfrm>
            <a:off x="8299430" y="4843551"/>
            <a:ext cx="2758500" cy="746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s-CO" sz="2000" kern="0" dirty="0">
                <a:solidFill>
                  <a:srgbClr val="FFFFFF"/>
                </a:solidFill>
                <a:latin typeface="Berlin Sans FB Demi" panose="020E0802020502020306" pitchFamily="34" charset="0"/>
              </a:rPr>
              <a:t>Personas están de acuerdo </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spTree>
    <p:extLst>
      <p:ext uri="{BB962C8B-B14F-4D97-AF65-F5344CB8AC3E}">
        <p14:creationId xmlns:p14="http://schemas.microsoft.com/office/powerpoint/2010/main" val="411766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4AE7FB1-8AEA-B64F-9A00-21F9F1C32139}"/>
              </a:ext>
            </a:extLst>
          </p:cNvPr>
          <p:cNvSpPr/>
          <p:nvPr/>
        </p:nvSpPr>
        <p:spPr>
          <a:xfrm>
            <a:off x="477986" y="1033488"/>
            <a:ext cx="6235190" cy="3785652"/>
          </a:xfrm>
          <a:prstGeom prst="rect">
            <a:avLst/>
          </a:prstGeom>
        </p:spPr>
        <p:txBody>
          <a:bodyPr wrap="square" lIns="91440" tIns="45720" rIns="91440" bIns="45720" anchor="t">
            <a:spAutoFit/>
          </a:bodyPr>
          <a:lstStyle/>
          <a:p>
            <a:pPr marL="742950" indent="-285750" algn="just">
              <a:buClr>
                <a:srgbClr val="009DDC"/>
              </a:buClr>
              <a:buFont typeface="Arial" panose="020B0604020202020204" pitchFamily="34" charset="0"/>
              <a:buChar char="►"/>
            </a:pPr>
            <a:r>
              <a:rPr lang="es-ES_tradnl" sz="2000" dirty="0">
                <a:latin typeface="Corbel Light" panose="020B0303020204020204" pitchFamily="34" charset="0"/>
                <a:ea typeface="Calibri" panose="020F0502020204030204" pitchFamily="34" charset="0"/>
                <a:cs typeface="Arial" panose="020B0604020202020204" pitchFamily="34" charset="0"/>
              </a:rPr>
              <a:t>De 2015 a 2021 no hay una variación significativa del imaginario. </a:t>
            </a:r>
          </a:p>
          <a:p>
            <a:pPr marL="742950" indent="-285750" algn="just">
              <a:buClr>
                <a:srgbClr val="009DDC"/>
              </a:buClr>
              <a:buFont typeface="Arial" panose="020B0604020202020204" pitchFamily="34" charset="0"/>
              <a:buChar char="►"/>
            </a:pPr>
            <a:endParaRPr lang="es-ES_tradnl" sz="2000" dirty="0">
              <a:latin typeface="Corbel Light" panose="020B0303020204020204" pitchFamily="34" charset="0"/>
              <a:ea typeface="Calibri" panose="020F0502020204030204" pitchFamily="34" charset="0"/>
              <a:cs typeface="Arial" panose="020B0604020202020204" pitchFamily="34" charset="0"/>
            </a:endParaRPr>
          </a:p>
          <a:p>
            <a:pPr marL="742950" indent="-285750" algn="just">
              <a:buClr>
                <a:srgbClr val="009DDC"/>
              </a:buClr>
              <a:buFont typeface="Arial" panose="020B0604020202020204" pitchFamily="34" charset="0"/>
              <a:buChar char="►"/>
            </a:pPr>
            <a:r>
              <a:rPr lang="es-ES_tradnl" sz="2000" dirty="0">
                <a:latin typeface="Corbel Light" panose="020B0303020204020204" pitchFamily="34" charset="0"/>
                <a:ea typeface="Calibri" panose="020F0502020204030204" pitchFamily="34" charset="0"/>
                <a:cs typeface="Arial" panose="020B0604020202020204" pitchFamily="34" charset="0"/>
              </a:rPr>
              <a:t>Para </a:t>
            </a:r>
            <a:r>
              <a:rPr lang="es-CO" sz="2000" dirty="0">
                <a:latin typeface="Corbel Light" panose="020B0303020204020204" pitchFamily="34" charset="0"/>
                <a:ea typeface="Calibri" panose="020F0502020204030204" pitchFamily="34" charset="0"/>
                <a:cs typeface="Arial" panose="020B0604020202020204" pitchFamily="34" charset="0"/>
              </a:rPr>
              <a:t>2021 hubo un menor porcentaje de mujeres que aprobaron este imaginario, en contraste con los hombres que estuvieron de acuerdo.</a:t>
            </a:r>
          </a:p>
          <a:p>
            <a:pPr marL="457200" algn="just">
              <a:buClr>
                <a:srgbClr val="009DDC"/>
              </a:buClr>
            </a:pPr>
            <a:endParaRPr lang="es-CO" sz="2000" dirty="0">
              <a:latin typeface="Corbel Light" panose="020B0303020204020204" pitchFamily="34" charset="0"/>
              <a:ea typeface="Calibri" panose="020F0502020204030204" pitchFamily="34" charset="0"/>
              <a:cs typeface="Arial" panose="020B0604020202020204" pitchFamily="34" charset="0"/>
            </a:endParaRPr>
          </a:p>
          <a:p>
            <a:pPr marL="742950" indent="-285750" algn="just">
              <a:buClr>
                <a:srgbClr val="009DDC"/>
              </a:buClr>
              <a:buFont typeface="Arial" panose="020B0604020202020204" pitchFamily="34" charset="0"/>
              <a:buChar char="►"/>
            </a:pPr>
            <a:r>
              <a:rPr lang="es-ES" sz="2000" dirty="0">
                <a:latin typeface="Corbel Light" panose="020B0303020204020204" pitchFamily="34" charset="0"/>
                <a:cs typeface="Arial" panose="020B0604020202020204" pitchFamily="34" charset="0"/>
              </a:rPr>
              <a:t>Para el 2021 los porcentajes de aprobación más altos se identificaron en Buenaventura (39.1%), Barranquilla (34.5%) y Villavicencio (31.3%).</a:t>
            </a:r>
            <a:endParaRPr lang="es-ES_tradnl" sz="2000" dirty="0">
              <a:latin typeface="Corbel Light" panose="020B0303020204020204" pitchFamily="34" charset="0"/>
              <a:cs typeface="Arial" panose="020B0604020202020204" pitchFamily="34" charset="0"/>
            </a:endParaRPr>
          </a:p>
          <a:p>
            <a:pPr marL="457200" algn="just">
              <a:buClr>
                <a:srgbClr val="009DDC"/>
              </a:buClr>
            </a:pPr>
            <a:endParaRPr lang="es-ES_tradnl" sz="2000" dirty="0">
              <a:latin typeface="Corbel Light" panose="020B0303020204020204" pitchFamily="34" charset="0"/>
              <a:ea typeface="Calibri" panose="020F0502020204030204" pitchFamily="34" charset="0"/>
              <a:cs typeface="Arial" panose="020B0604020202020204" pitchFamily="34" charset="0"/>
            </a:endParaRPr>
          </a:p>
          <a:p>
            <a:pPr marL="742950" indent="-285750" algn="just">
              <a:buClr>
                <a:srgbClr val="009DDC"/>
              </a:buClr>
              <a:buFont typeface="Arial" panose="020B0604020202020204" pitchFamily="34" charset="0"/>
              <a:buChar char="►"/>
            </a:pPr>
            <a:endParaRPr lang="es-ES_tradnl" sz="2000" dirty="0">
              <a:latin typeface="Corbel Light" panose="020B0303020204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6A976CFC-AE99-334E-84ED-92CA304AE046}"/>
              </a:ext>
            </a:extLst>
          </p:cNvPr>
          <p:cNvSpPr txBox="1"/>
          <p:nvPr/>
        </p:nvSpPr>
        <p:spPr>
          <a:xfrm>
            <a:off x="7340766" y="1299978"/>
            <a:ext cx="4149777" cy="1015663"/>
          </a:xfrm>
          <a:prstGeom prst="rect">
            <a:avLst/>
          </a:prstGeom>
          <a:noFill/>
        </p:spPr>
        <p:txBody>
          <a:bodyPr wrap="square" rtlCol="0">
            <a:spAutoFit/>
          </a:bodyPr>
          <a:lstStyle/>
          <a:p>
            <a:pPr algn="ctr"/>
            <a:r>
              <a:rPr lang="es-ES_tradnl" sz="2000" b="1" dirty="0">
                <a:latin typeface="Candara" panose="020E0502030303020204" pitchFamily="34" charset="0"/>
                <a:ea typeface="Calibri" panose="020F0502020204030204" pitchFamily="34" charset="0"/>
                <a:cs typeface="Arial" panose="020B0604020202020204" pitchFamily="34" charset="0"/>
              </a:rPr>
              <a:t>Las mujeres que siguen con sus parejas después de ser golpeadas es porque les gusta </a:t>
            </a:r>
            <a:endParaRPr lang="es-CO" sz="2000" b="1" dirty="0">
              <a:latin typeface="Candara" panose="020E0502030303020204" pitchFamily="34" charset="0"/>
              <a:ea typeface="Times New Roman" panose="02020603050405020304" pitchFamily="18" charset="0"/>
              <a:cs typeface="Arial" panose="020B0604020202020204" pitchFamily="34" charset="0"/>
            </a:endParaRPr>
          </a:p>
        </p:txBody>
      </p:sp>
      <p:pic>
        <p:nvPicPr>
          <p:cNvPr id="32" name="Picture 31">
            <a:extLst>
              <a:ext uri="{FF2B5EF4-FFF2-40B4-BE49-F238E27FC236}">
                <a16:creationId xmlns:a16="http://schemas.microsoft.com/office/drawing/2014/main" id="{80916C9F-32FE-41D2-B135-7E440A82ABD2}"/>
              </a:ext>
            </a:extLst>
          </p:cNvPr>
          <p:cNvPicPr>
            <a:picLocks noChangeAspect="1"/>
          </p:cNvPicPr>
          <p:nvPr/>
        </p:nvPicPr>
        <p:blipFill>
          <a:blip r:embed="rId3"/>
          <a:stretch>
            <a:fillRect/>
          </a:stretch>
        </p:blipFill>
        <p:spPr>
          <a:xfrm>
            <a:off x="7623529" y="262784"/>
            <a:ext cx="4310246" cy="457240"/>
          </a:xfrm>
          <a:prstGeom prst="rect">
            <a:avLst/>
          </a:prstGeom>
        </p:spPr>
      </p:pic>
      <p:sp>
        <p:nvSpPr>
          <p:cNvPr id="33" name="Google Shape;714;p42">
            <a:extLst>
              <a:ext uri="{FF2B5EF4-FFF2-40B4-BE49-F238E27FC236}">
                <a16:creationId xmlns:a16="http://schemas.microsoft.com/office/drawing/2014/main" id="{F391DC49-1FCA-4048-BE5F-B4F047309A91}"/>
              </a:ext>
            </a:extLst>
          </p:cNvPr>
          <p:cNvSpPr/>
          <p:nvPr/>
        </p:nvSpPr>
        <p:spPr>
          <a:xfrm rot="5400000">
            <a:off x="3022349" y="3916842"/>
            <a:ext cx="1765966" cy="3121639"/>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7;p42">
            <a:extLst>
              <a:ext uri="{FF2B5EF4-FFF2-40B4-BE49-F238E27FC236}">
                <a16:creationId xmlns:a16="http://schemas.microsoft.com/office/drawing/2014/main" id="{52BCEF4E-F0AE-4499-A855-90F16027CAB9}"/>
              </a:ext>
            </a:extLst>
          </p:cNvPr>
          <p:cNvSpPr txBox="1">
            <a:spLocks/>
          </p:cNvSpPr>
          <p:nvPr/>
        </p:nvSpPr>
        <p:spPr>
          <a:xfrm>
            <a:off x="2562399" y="4731056"/>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4 / 20</a:t>
            </a:r>
          </a:p>
        </p:txBody>
      </p:sp>
      <p:sp>
        <p:nvSpPr>
          <p:cNvPr id="35" name="Google Shape;718;p42">
            <a:extLst>
              <a:ext uri="{FF2B5EF4-FFF2-40B4-BE49-F238E27FC236}">
                <a16:creationId xmlns:a16="http://schemas.microsoft.com/office/drawing/2014/main" id="{B904300B-8943-4A20-8E29-565BB9F7B434}"/>
              </a:ext>
            </a:extLst>
          </p:cNvPr>
          <p:cNvSpPr txBox="1">
            <a:spLocks/>
          </p:cNvSpPr>
          <p:nvPr/>
        </p:nvSpPr>
        <p:spPr>
          <a:xfrm>
            <a:off x="2589709" y="5143402"/>
            <a:ext cx="2758500" cy="746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s-CO" sz="2000" kern="0" dirty="0">
                <a:solidFill>
                  <a:srgbClr val="FFFFFF"/>
                </a:solidFill>
                <a:latin typeface="Berlin Sans FB Demi" panose="020E0802020502020306" pitchFamily="34" charset="0"/>
              </a:rPr>
              <a:t>Personas están de acuerdo </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grpSp>
        <p:nvGrpSpPr>
          <p:cNvPr id="36" name="Group 35">
            <a:extLst>
              <a:ext uri="{FF2B5EF4-FFF2-40B4-BE49-F238E27FC236}">
                <a16:creationId xmlns:a16="http://schemas.microsoft.com/office/drawing/2014/main" id="{6119E59E-9635-441E-8A0A-2826D409C584}"/>
              </a:ext>
            </a:extLst>
          </p:cNvPr>
          <p:cNvGrpSpPr/>
          <p:nvPr/>
        </p:nvGrpSpPr>
        <p:grpSpPr>
          <a:xfrm>
            <a:off x="7071626" y="2895595"/>
            <a:ext cx="4544799" cy="3224817"/>
            <a:chOff x="1262021" y="2494339"/>
            <a:chExt cx="4544799" cy="3224817"/>
          </a:xfrm>
        </p:grpSpPr>
        <p:sp>
          <p:nvSpPr>
            <p:cNvPr id="37" name="Google Shape;823;p38">
              <a:extLst>
                <a:ext uri="{FF2B5EF4-FFF2-40B4-BE49-F238E27FC236}">
                  <a16:creationId xmlns:a16="http://schemas.microsoft.com/office/drawing/2014/main" id="{25D398A1-C7EA-47D7-957F-59F0DA75E4A8}"/>
                </a:ext>
              </a:extLst>
            </p:cNvPr>
            <p:cNvSpPr/>
            <p:nvPr/>
          </p:nvSpPr>
          <p:spPr>
            <a:xfrm rot="10800000">
              <a:off x="4424017" y="3718837"/>
              <a:ext cx="754500" cy="1670125"/>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24;p38">
              <a:extLst>
                <a:ext uri="{FF2B5EF4-FFF2-40B4-BE49-F238E27FC236}">
                  <a16:creationId xmlns:a16="http://schemas.microsoft.com/office/drawing/2014/main" id="{7A97AE91-0F81-4BB6-B9EE-F2676645E460}"/>
                </a:ext>
              </a:extLst>
            </p:cNvPr>
            <p:cNvSpPr txBox="1"/>
            <p:nvPr/>
          </p:nvSpPr>
          <p:spPr>
            <a:xfrm rot="16200000">
              <a:off x="4342504" y="5026247"/>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25%</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39" name="Google Shape;825;p38">
              <a:extLst>
                <a:ext uri="{FF2B5EF4-FFF2-40B4-BE49-F238E27FC236}">
                  <a16:creationId xmlns:a16="http://schemas.microsoft.com/office/drawing/2014/main" id="{932C0B59-CDE2-4B15-85D8-5AB311473D56}"/>
                </a:ext>
              </a:extLst>
            </p:cNvPr>
            <p:cNvSpPr/>
            <p:nvPr/>
          </p:nvSpPr>
          <p:spPr>
            <a:xfrm rot="10800000">
              <a:off x="3673397" y="4373055"/>
              <a:ext cx="754500" cy="101785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26;p38">
              <a:extLst>
                <a:ext uri="{FF2B5EF4-FFF2-40B4-BE49-F238E27FC236}">
                  <a16:creationId xmlns:a16="http://schemas.microsoft.com/office/drawing/2014/main" id="{DCBEA98B-5420-4B96-B105-3625E0ED52FF}"/>
                </a:ext>
              </a:extLst>
            </p:cNvPr>
            <p:cNvSpPr txBox="1"/>
            <p:nvPr/>
          </p:nvSpPr>
          <p:spPr>
            <a:xfrm rot="16200000">
              <a:off x="3638616" y="5026247"/>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18%</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41" name="Google Shape;823;p38">
              <a:extLst>
                <a:ext uri="{FF2B5EF4-FFF2-40B4-BE49-F238E27FC236}">
                  <a16:creationId xmlns:a16="http://schemas.microsoft.com/office/drawing/2014/main" id="{75B7CE6C-D620-45FE-B777-D5095CDDCCBA}"/>
                </a:ext>
              </a:extLst>
            </p:cNvPr>
            <p:cNvSpPr/>
            <p:nvPr/>
          </p:nvSpPr>
          <p:spPr>
            <a:xfrm rot="10800000">
              <a:off x="2658036" y="3832489"/>
              <a:ext cx="754500" cy="1556474"/>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24;p38">
              <a:extLst>
                <a:ext uri="{FF2B5EF4-FFF2-40B4-BE49-F238E27FC236}">
                  <a16:creationId xmlns:a16="http://schemas.microsoft.com/office/drawing/2014/main" id="{91D67B47-044F-41F2-A642-9E7B92DD20E2}"/>
                </a:ext>
              </a:extLst>
            </p:cNvPr>
            <p:cNvSpPr txBox="1"/>
            <p:nvPr/>
          </p:nvSpPr>
          <p:spPr>
            <a:xfrm rot="16200000">
              <a:off x="2633364" y="5026247"/>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23%</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43" name="Google Shape;825;p38">
              <a:extLst>
                <a:ext uri="{FF2B5EF4-FFF2-40B4-BE49-F238E27FC236}">
                  <a16:creationId xmlns:a16="http://schemas.microsoft.com/office/drawing/2014/main" id="{94EC6E7C-0F91-48C7-B526-A79ECD14F9E3}"/>
                </a:ext>
              </a:extLst>
            </p:cNvPr>
            <p:cNvSpPr/>
            <p:nvPr/>
          </p:nvSpPr>
          <p:spPr>
            <a:xfrm rot="10800000">
              <a:off x="1907874" y="3581423"/>
              <a:ext cx="754500" cy="18075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26;p38">
              <a:extLst>
                <a:ext uri="{FF2B5EF4-FFF2-40B4-BE49-F238E27FC236}">
                  <a16:creationId xmlns:a16="http://schemas.microsoft.com/office/drawing/2014/main" id="{1938092E-1E40-46C0-900B-699788314423}"/>
                </a:ext>
              </a:extLst>
            </p:cNvPr>
            <p:cNvSpPr txBox="1"/>
            <p:nvPr/>
          </p:nvSpPr>
          <p:spPr>
            <a:xfrm rot="16200000">
              <a:off x="1877715" y="5026247"/>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26%</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grpSp>
          <p:nvGrpSpPr>
            <p:cNvPr id="45" name="Group 44">
              <a:extLst>
                <a:ext uri="{FF2B5EF4-FFF2-40B4-BE49-F238E27FC236}">
                  <a16:creationId xmlns:a16="http://schemas.microsoft.com/office/drawing/2014/main" id="{42DD34F3-8329-4376-A270-31C8C0372499}"/>
                </a:ext>
              </a:extLst>
            </p:cNvPr>
            <p:cNvGrpSpPr/>
            <p:nvPr/>
          </p:nvGrpSpPr>
          <p:grpSpPr>
            <a:xfrm>
              <a:off x="3402449" y="2969173"/>
              <a:ext cx="1147907" cy="274831"/>
              <a:chOff x="4985359" y="1933878"/>
              <a:chExt cx="1016359" cy="261610"/>
            </a:xfrm>
          </p:grpSpPr>
          <p:sp>
            <p:nvSpPr>
              <p:cNvPr id="52" name="Rectangle 51">
                <a:extLst>
                  <a:ext uri="{FF2B5EF4-FFF2-40B4-BE49-F238E27FC236}">
                    <a16:creationId xmlns:a16="http://schemas.microsoft.com/office/drawing/2014/main" id="{01F98043-3330-4899-B824-F3A10FF148F9}"/>
                  </a:ext>
                </a:extLst>
              </p:cNvPr>
              <p:cNvSpPr/>
              <p:nvPr/>
            </p:nvSpPr>
            <p:spPr>
              <a:xfrm>
                <a:off x="4985359" y="1995766"/>
                <a:ext cx="221641" cy="137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TextBox 52">
                <a:extLst>
                  <a:ext uri="{FF2B5EF4-FFF2-40B4-BE49-F238E27FC236}">
                    <a16:creationId xmlns:a16="http://schemas.microsoft.com/office/drawing/2014/main" id="{B27DA937-816F-4625-8FE0-ABAA869D5FB6}"/>
                  </a:ext>
                </a:extLst>
              </p:cNvPr>
              <p:cNvSpPr txBox="1"/>
              <p:nvPr/>
            </p:nvSpPr>
            <p:spPr>
              <a:xfrm>
                <a:off x="5219417" y="1933878"/>
                <a:ext cx="782301" cy="261610"/>
              </a:xfrm>
              <a:prstGeom prst="rect">
                <a:avLst/>
              </a:prstGeom>
              <a:noFill/>
            </p:spPr>
            <p:txBody>
              <a:bodyPr wrap="square" rtlCol="0">
                <a:spAutoFit/>
              </a:bodyPr>
              <a:lstStyle/>
              <a:p>
                <a:r>
                  <a:rPr lang="es-CO" sz="1100" dirty="0">
                    <a:latin typeface="Corbel Light" panose="020B0303020204020204" pitchFamily="34" charset="0"/>
                  </a:rPr>
                  <a:t>Hombres</a:t>
                </a:r>
              </a:p>
            </p:txBody>
          </p:sp>
        </p:grpSp>
        <p:grpSp>
          <p:nvGrpSpPr>
            <p:cNvPr id="46" name="Group 45">
              <a:extLst>
                <a:ext uri="{FF2B5EF4-FFF2-40B4-BE49-F238E27FC236}">
                  <a16:creationId xmlns:a16="http://schemas.microsoft.com/office/drawing/2014/main" id="{727C6405-F748-4090-B396-A6B93848D761}"/>
                </a:ext>
              </a:extLst>
            </p:cNvPr>
            <p:cNvGrpSpPr/>
            <p:nvPr/>
          </p:nvGrpSpPr>
          <p:grpSpPr>
            <a:xfrm>
              <a:off x="2412046" y="2969172"/>
              <a:ext cx="1157058" cy="274831"/>
              <a:chOff x="3110635" y="2640965"/>
              <a:chExt cx="1024461" cy="261610"/>
            </a:xfrm>
          </p:grpSpPr>
          <p:sp>
            <p:nvSpPr>
              <p:cNvPr id="50" name="Rectangle 49">
                <a:extLst>
                  <a:ext uri="{FF2B5EF4-FFF2-40B4-BE49-F238E27FC236}">
                    <a16:creationId xmlns:a16="http://schemas.microsoft.com/office/drawing/2014/main" id="{A87E4F22-84FD-469D-9F9E-9906FC9B9C75}"/>
                  </a:ext>
                </a:extLst>
              </p:cNvPr>
              <p:cNvSpPr/>
              <p:nvPr/>
            </p:nvSpPr>
            <p:spPr>
              <a:xfrm>
                <a:off x="3110635" y="2702852"/>
                <a:ext cx="221641" cy="137834"/>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TextBox 50">
                <a:extLst>
                  <a:ext uri="{FF2B5EF4-FFF2-40B4-BE49-F238E27FC236}">
                    <a16:creationId xmlns:a16="http://schemas.microsoft.com/office/drawing/2014/main" id="{BE1C0641-5EC6-4693-835A-DEEADAAC4B03}"/>
                  </a:ext>
                </a:extLst>
              </p:cNvPr>
              <p:cNvSpPr txBox="1"/>
              <p:nvPr/>
            </p:nvSpPr>
            <p:spPr>
              <a:xfrm>
                <a:off x="3352795" y="2640965"/>
                <a:ext cx="782301" cy="261610"/>
              </a:xfrm>
              <a:prstGeom prst="rect">
                <a:avLst/>
              </a:prstGeom>
              <a:noFill/>
            </p:spPr>
            <p:txBody>
              <a:bodyPr wrap="square" rtlCol="0">
                <a:spAutoFit/>
              </a:bodyPr>
              <a:lstStyle/>
              <a:p>
                <a:r>
                  <a:rPr lang="es-CO" sz="1100" dirty="0">
                    <a:latin typeface="Corbel Light" panose="020B0303020204020204" pitchFamily="34" charset="0"/>
                  </a:rPr>
                  <a:t>Mujeres</a:t>
                </a:r>
              </a:p>
            </p:txBody>
          </p:sp>
        </p:grpSp>
        <p:sp>
          <p:nvSpPr>
            <p:cNvPr id="47" name="TextBox 46">
              <a:extLst>
                <a:ext uri="{FF2B5EF4-FFF2-40B4-BE49-F238E27FC236}">
                  <a16:creationId xmlns:a16="http://schemas.microsoft.com/office/drawing/2014/main" id="{A5CC6FB1-5A2C-4B75-BF81-61373E659334}"/>
                </a:ext>
              </a:extLst>
            </p:cNvPr>
            <p:cNvSpPr txBox="1"/>
            <p:nvPr/>
          </p:nvSpPr>
          <p:spPr>
            <a:xfrm>
              <a:off x="2210145" y="5391149"/>
              <a:ext cx="883555" cy="323165"/>
            </a:xfrm>
            <a:prstGeom prst="rect">
              <a:avLst/>
            </a:prstGeom>
            <a:noFill/>
          </p:spPr>
          <p:txBody>
            <a:bodyPr wrap="square" rtlCol="0">
              <a:spAutoFit/>
            </a:bodyPr>
            <a:lstStyle/>
            <a:p>
              <a:pPr algn="ctr"/>
              <a:r>
                <a:rPr lang="es-CO" sz="1500" dirty="0">
                  <a:latin typeface="Corbel Light" panose="020B0303020204020204" pitchFamily="34" charset="0"/>
                </a:rPr>
                <a:t>2015</a:t>
              </a:r>
            </a:p>
          </p:txBody>
        </p:sp>
        <p:sp>
          <p:nvSpPr>
            <p:cNvPr id="48" name="TextBox 47">
              <a:extLst>
                <a:ext uri="{FF2B5EF4-FFF2-40B4-BE49-F238E27FC236}">
                  <a16:creationId xmlns:a16="http://schemas.microsoft.com/office/drawing/2014/main" id="{835165F9-D0D6-4FA1-926E-FEAA2F7B762E}"/>
                </a:ext>
              </a:extLst>
            </p:cNvPr>
            <p:cNvSpPr txBox="1"/>
            <p:nvPr/>
          </p:nvSpPr>
          <p:spPr>
            <a:xfrm>
              <a:off x="3989949" y="5395991"/>
              <a:ext cx="883555" cy="323165"/>
            </a:xfrm>
            <a:prstGeom prst="rect">
              <a:avLst/>
            </a:prstGeom>
            <a:noFill/>
          </p:spPr>
          <p:txBody>
            <a:bodyPr wrap="square" rtlCol="0">
              <a:spAutoFit/>
            </a:bodyPr>
            <a:lstStyle/>
            <a:p>
              <a:pPr algn="ctr"/>
              <a:r>
                <a:rPr lang="es-CO" sz="1500" dirty="0">
                  <a:latin typeface="Corbel Light" panose="020B0303020204020204" pitchFamily="34" charset="0"/>
                </a:rPr>
                <a:t>2021</a:t>
              </a:r>
            </a:p>
          </p:txBody>
        </p:sp>
        <p:sp>
          <p:nvSpPr>
            <p:cNvPr id="49" name="TextBox 48">
              <a:extLst>
                <a:ext uri="{FF2B5EF4-FFF2-40B4-BE49-F238E27FC236}">
                  <a16:creationId xmlns:a16="http://schemas.microsoft.com/office/drawing/2014/main" id="{B2C84A1F-95D2-453E-88DE-B4DF0A532C66}"/>
                </a:ext>
              </a:extLst>
            </p:cNvPr>
            <p:cNvSpPr txBox="1"/>
            <p:nvPr/>
          </p:nvSpPr>
          <p:spPr>
            <a:xfrm>
              <a:off x="1262021" y="2494339"/>
              <a:ext cx="4544799" cy="498598"/>
            </a:xfrm>
            <a:prstGeom prst="rect">
              <a:avLst/>
            </a:prstGeom>
            <a:noFill/>
          </p:spPr>
          <p:txBody>
            <a:bodyPr wrap="square">
              <a:spAutoFit/>
            </a:bodyPr>
            <a:lstStyle/>
            <a:p>
              <a:pPr algn="ctr" rtl="0">
                <a:defRPr sz="1320" b="1" i="0" u="none" strike="noStrike" kern="1200" cap="all" spc="120" normalizeH="0" baseline="0">
                  <a:solidFill>
                    <a:prstClr val="black">
                      <a:lumMod val="65000"/>
                      <a:lumOff val="35000"/>
                    </a:prstClr>
                  </a:solidFill>
                  <a:latin typeface="+mn-lt"/>
                  <a:ea typeface="+mn-ea"/>
                  <a:cs typeface="+mn-cs"/>
                </a:defRPr>
              </a:pPr>
              <a:r>
                <a:rPr lang="es-CO" dirty="0"/>
                <a:t>% de personas que aprueban el imaginario por sexo</a:t>
              </a:r>
            </a:p>
          </p:txBody>
        </p:sp>
      </p:grpSp>
    </p:spTree>
    <p:extLst>
      <p:ext uri="{BB962C8B-B14F-4D97-AF65-F5344CB8AC3E}">
        <p14:creationId xmlns:p14="http://schemas.microsoft.com/office/powerpoint/2010/main" val="4290773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F3B911-AD0C-4CD8-B1FE-5241B6AD7DC2}"/>
              </a:ext>
            </a:extLst>
          </p:cNvPr>
          <p:cNvSpPr/>
          <p:nvPr/>
        </p:nvSpPr>
        <p:spPr>
          <a:xfrm>
            <a:off x="11430" y="-139700"/>
            <a:ext cx="12192000" cy="6997700"/>
          </a:xfrm>
          <a:prstGeom prst="rect">
            <a:avLst/>
          </a:prstGeom>
          <a:solidFill>
            <a:srgbClr val="F15D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190C22CC-ABD3-104A-87D5-7F8153B8AE24}"/>
              </a:ext>
            </a:extLst>
          </p:cNvPr>
          <p:cNvSpPr/>
          <p:nvPr/>
        </p:nvSpPr>
        <p:spPr>
          <a:xfrm>
            <a:off x="0" y="5576887"/>
            <a:ext cx="11551920" cy="640081"/>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500" b="1" dirty="0" err="1">
                <a:latin typeface="Candara" panose="020E0502030303020204" pitchFamily="34" charset="0"/>
                <a:ea typeface="+mj-ea"/>
                <a:cs typeface="+mj-cs"/>
              </a:rPr>
              <a:t>Resultados</a:t>
            </a:r>
            <a:r>
              <a:rPr lang="en-US" sz="4500" b="1" dirty="0">
                <a:latin typeface="Candara" panose="020E0502030303020204" pitchFamily="34" charset="0"/>
                <a:ea typeface="+mj-ea"/>
                <a:cs typeface="+mj-cs"/>
              </a:rPr>
              <a:t> </a:t>
            </a:r>
            <a:r>
              <a:rPr lang="en-US" sz="4500" b="1" dirty="0" err="1">
                <a:latin typeface="Candara" panose="020E0502030303020204" pitchFamily="34" charset="0"/>
                <a:ea typeface="+mj-ea"/>
                <a:cs typeface="+mj-cs"/>
              </a:rPr>
              <a:t>Encuesta</a:t>
            </a:r>
            <a:r>
              <a:rPr lang="en-US" sz="4500" b="1" dirty="0">
                <a:latin typeface="Candara" panose="020E0502030303020204" pitchFamily="34" charset="0"/>
                <a:ea typeface="+mj-ea"/>
                <a:cs typeface="+mj-cs"/>
              </a:rPr>
              <a:t> de </a:t>
            </a:r>
            <a:r>
              <a:rPr lang="en-US" sz="4500" b="1" dirty="0" err="1">
                <a:latin typeface="Candara" panose="020E0502030303020204" pitchFamily="34" charset="0"/>
                <a:ea typeface="+mj-ea"/>
                <a:cs typeface="+mj-cs"/>
              </a:rPr>
              <a:t>Tolerancia</a:t>
            </a:r>
            <a:r>
              <a:rPr lang="en-US" sz="4500" b="1" dirty="0">
                <a:latin typeface="Candara" panose="020E0502030303020204" pitchFamily="34" charset="0"/>
                <a:ea typeface="+mj-ea"/>
                <a:cs typeface="+mj-cs"/>
              </a:rPr>
              <a:t> </a:t>
            </a:r>
            <a:r>
              <a:rPr lang="en-US" sz="4500" b="1" dirty="0" err="1">
                <a:latin typeface="Candara" panose="020E0502030303020204" pitchFamily="34" charset="0"/>
                <a:ea typeface="+mj-ea"/>
                <a:cs typeface="+mj-cs"/>
              </a:rPr>
              <a:t>Institucional</a:t>
            </a:r>
            <a:endParaRPr lang="en-US" sz="4500" b="1" dirty="0">
              <a:latin typeface="Candara" panose="020E0502030303020204" pitchFamily="34" charset="0"/>
              <a:ea typeface="+mj-ea"/>
              <a:cs typeface="+mj-cs"/>
            </a:endParaRPr>
          </a:p>
          <a:p>
            <a:pPr algn="ctr">
              <a:lnSpc>
                <a:spcPct val="90000"/>
              </a:lnSpc>
              <a:spcBef>
                <a:spcPct val="0"/>
              </a:spcBef>
              <a:spcAft>
                <a:spcPts val="600"/>
              </a:spcAft>
            </a:pPr>
            <a:r>
              <a:rPr lang="en-US" sz="4500" b="1" dirty="0">
                <a:latin typeface="Candara" panose="020E0502030303020204" pitchFamily="34" charset="0"/>
                <a:ea typeface="+mj-ea"/>
                <a:cs typeface="+mj-cs"/>
              </a:rPr>
              <a:t>2021 </a:t>
            </a:r>
          </a:p>
        </p:txBody>
      </p:sp>
      <p:pic>
        <p:nvPicPr>
          <p:cNvPr id="6" name="Picture 5" descr="A group of people posing for a photo&#10;&#10;Description automatically generated">
            <a:extLst>
              <a:ext uri="{FF2B5EF4-FFF2-40B4-BE49-F238E27FC236}">
                <a16:creationId xmlns:a16="http://schemas.microsoft.com/office/drawing/2014/main" id="{CCFC3DAD-5721-4275-BB83-D1B0FFE3F178}"/>
              </a:ext>
            </a:extLst>
          </p:cNvPr>
          <p:cNvPicPr>
            <a:picLocks noChangeAspect="1"/>
          </p:cNvPicPr>
          <p:nvPr/>
        </p:nvPicPr>
        <p:blipFill rotWithShape="1">
          <a:blip r:embed="rId3">
            <a:extLst>
              <a:ext uri="{28A0092B-C50C-407E-A947-70E740481C1C}">
                <a14:useLocalDpi xmlns:a14="http://schemas.microsoft.com/office/drawing/2010/main" val="0"/>
              </a:ext>
            </a:extLst>
          </a:blip>
          <a:srcRect l="2290" t="8919" r="6619" b="19370"/>
          <a:stretch/>
        </p:blipFill>
        <p:spPr>
          <a:xfrm>
            <a:off x="811529" y="354806"/>
            <a:ext cx="10264141" cy="4549140"/>
          </a:xfrm>
          <a:prstGeom prst="rect">
            <a:avLst/>
          </a:prstGeom>
        </p:spPr>
      </p:pic>
    </p:spTree>
    <p:extLst>
      <p:ext uri="{BB962C8B-B14F-4D97-AF65-F5344CB8AC3E}">
        <p14:creationId xmlns:p14="http://schemas.microsoft.com/office/powerpoint/2010/main" val="148349925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03C39BD-3A8A-4F4C-88DE-48F264D2A234}"/>
              </a:ext>
            </a:extLst>
          </p:cNvPr>
          <p:cNvSpPr txBox="1"/>
          <p:nvPr/>
        </p:nvSpPr>
        <p:spPr>
          <a:xfrm>
            <a:off x="491654" y="1636895"/>
            <a:ext cx="5422812" cy="2554545"/>
          </a:xfrm>
          <a:prstGeom prst="rect">
            <a:avLst/>
          </a:prstGeom>
          <a:noFill/>
        </p:spPr>
        <p:txBody>
          <a:bodyPr wrap="square" lIns="91440" tIns="45720" rIns="91440" bIns="45720" rtlCol="0" anchor="t">
            <a:spAutoFit/>
          </a:bodyPr>
          <a:lstStyle/>
          <a:p>
            <a:pPr algn="just">
              <a:buClr>
                <a:srgbClr val="009DDC"/>
              </a:buClr>
            </a:pPr>
            <a:endParaRPr lang="es-ES" sz="2000" dirty="0">
              <a:latin typeface="Corbel Light" panose="020B0303020204020204" pitchFamily="34" charset="0"/>
              <a:cs typeface="Arial" panose="020B0604020202020204" pitchFamily="34" charset="0"/>
            </a:endParaRPr>
          </a:p>
          <a:p>
            <a:pPr marL="285750" indent="-285750" algn="just">
              <a:buClr>
                <a:srgbClr val="009DDC"/>
              </a:buClr>
              <a:buFont typeface="Arial" panose="020B0604020202020204" pitchFamily="34" charset="0"/>
              <a:buChar char="►"/>
            </a:pPr>
            <a:r>
              <a:rPr lang="es-CO" sz="2000" dirty="0">
                <a:latin typeface="Corbel Light" panose="020B0303020204020204" pitchFamily="34" charset="0"/>
                <a:cs typeface="Arial" panose="020B0604020202020204" pitchFamily="34" charset="0"/>
              </a:rPr>
              <a:t>Esta creencia está presente en los sectores salud (57,4%), educación (55,8%) y organismos de control (52,3%), </a:t>
            </a:r>
            <a:endParaRPr lang="en-US" sz="2000" dirty="0">
              <a:latin typeface="Corbel Light" panose="020B0303020204020204" pitchFamily="34" charset="0"/>
              <a:cs typeface="Arial" panose="020B0604020202020204" pitchFamily="34" charset="0"/>
            </a:endParaRPr>
          </a:p>
          <a:p>
            <a:pPr marL="285750" indent="-285750" algn="just">
              <a:buClr>
                <a:srgbClr val="009DDC"/>
              </a:buClr>
              <a:buFont typeface="Arial" panose="020B0604020202020204" pitchFamily="34" charset="0"/>
              <a:buChar char="►"/>
            </a:pPr>
            <a:endParaRPr lang="es-CO" sz="2000" dirty="0">
              <a:latin typeface="Corbel Light" panose="020B0303020204020204" pitchFamily="34" charset="0"/>
              <a:cs typeface="Arial" panose="020B0604020202020204" pitchFamily="34" charset="0"/>
            </a:endParaRPr>
          </a:p>
          <a:p>
            <a:pPr marL="285750" indent="-285750" algn="just">
              <a:buClr>
                <a:srgbClr val="009DDC"/>
              </a:buClr>
              <a:buFont typeface="Arial" panose="020B0604020202020204" pitchFamily="34" charset="0"/>
              <a:buChar char="►"/>
            </a:pPr>
            <a:r>
              <a:rPr lang="es-CO" sz="2000" dirty="0">
                <a:latin typeface="Corbel Light" panose="020B0303020204020204" pitchFamily="34" charset="0"/>
                <a:cs typeface="Arial" panose="020B0604020202020204" pitchFamily="34" charset="0"/>
              </a:rPr>
              <a:t>Las ciudades con mayor aceptación son Barranquilla (65%), Pasto (63%), Buenaventura (62,9%) y Tumaco (58,8%).</a:t>
            </a:r>
          </a:p>
        </p:txBody>
      </p:sp>
      <p:sp>
        <p:nvSpPr>
          <p:cNvPr id="6" name="Rectángulo 5">
            <a:extLst>
              <a:ext uri="{FF2B5EF4-FFF2-40B4-BE49-F238E27FC236}">
                <a16:creationId xmlns:a16="http://schemas.microsoft.com/office/drawing/2014/main" id="{B616A7D0-FBCB-724F-82CC-6B15EFD138FA}"/>
              </a:ext>
            </a:extLst>
          </p:cNvPr>
          <p:cNvSpPr/>
          <p:nvPr/>
        </p:nvSpPr>
        <p:spPr>
          <a:xfrm>
            <a:off x="6603223" y="1270646"/>
            <a:ext cx="4377886" cy="646331"/>
          </a:xfrm>
          <a:prstGeom prst="rect">
            <a:avLst/>
          </a:prstGeom>
        </p:spPr>
        <p:txBody>
          <a:bodyPr wrap="square">
            <a:spAutoFit/>
          </a:bodyPr>
          <a:lstStyle/>
          <a:p>
            <a:pPr lvl="0" algn="ctr">
              <a:buSzPts val="1100"/>
            </a:pPr>
            <a:r>
              <a:rPr lang="es-ES_tradnl" b="1" dirty="0">
                <a:latin typeface="Cadanra"/>
                <a:ea typeface="Times New Roman" panose="02020603050405020304" pitchFamily="18" charset="0"/>
                <a:cs typeface="Arial" panose="020B0604020202020204" pitchFamily="34" charset="0"/>
              </a:rPr>
              <a:t>Los problemas familiares sólo deben discutirse con miembros de la familia</a:t>
            </a:r>
            <a:endParaRPr lang="es-CO" sz="2000" b="1" dirty="0">
              <a:effectLst/>
              <a:latin typeface="Cadanra"/>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37BD5B7C-E9D2-4569-A3FD-214ED003CC99}"/>
              </a:ext>
            </a:extLst>
          </p:cNvPr>
          <p:cNvPicPr>
            <a:picLocks noChangeAspect="1"/>
          </p:cNvPicPr>
          <p:nvPr/>
        </p:nvPicPr>
        <p:blipFill>
          <a:blip r:embed="rId3"/>
          <a:stretch>
            <a:fillRect/>
          </a:stretch>
        </p:blipFill>
        <p:spPr>
          <a:xfrm>
            <a:off x="7837573" y="153840"/>
            <a:ext cx="3932261" cy="487722"/>
          </a:xfrm>
          <a:prstGeom prst="rect">
            <a:avLst/>
          </a:prstGeom>
        </p:spPr>
      </p:pic>
      <p:grpSp>
        <p:nvGrpSpPr>
          <p:cNvPr id="9" name="Group 8">
            <a:extLst>
              <a:ext uri="{FF2B5EF4-FFF2-40B4-BE49-F238E27FC236}">
                <a16:creationId xmlns:a16="http://schemas.microsoft.com/office/drawing/2014/main" id="{AF667C05-0FDD-40AC-8371-CA24C1EB8D06}"/>
              </a:ext>
            </a:extLst>
          </p:cNvPr>
          <p:cNvGrpSpPr/>
          <p:nvPr/>
        </p:nvGrpSpPr>
        <p:grpSpPr>
          <a:xfrm>
            <a:off x="6423500" y="2145869"/>
            <a:ext cx="5031900" cy="3045846"/>
            <a:chOff x="566923" y="3695470"/>
            <a:chExt cx="5031900" cy="3045846"/>
          </a:xfrm>
        </p:grpSpPr>
        <p:sp>
          <p:nvSpPr>
            <p:cNvPr id="10" name="Google Shape;823;p38">
              <a:extLst>
                <a:ext uri="{FF2B5EF4-FFF2-40B4-BE49-F238E27FC236}">
                  <a16:creationId xmlns:a16="http://schemas.microsoft.com/office/drawing/2014/main" id="{1D4204C8-2D7D-4CF7-B101-ED0F7579554F}"/>
                </a:ext>
              </a:extLst>
            </p:cNvPr>
            <p:cNvSpPr/>
            <p:nvPr/>
          </p:nvSpPr>
          <p:spPr>
            <a:xfrm rot="10800000">
              <a:off x="1316121" y="4960028"/>
              <a:ext cx="754500" cy="1417225"/>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824;p38">
              <a:extLst>
                <a:ext uri="{FF2B5EF4-FFF2-40B4-BE49-F238E27FC236}">
                  <a16:creationId xmlns:a16="http://schemas.microsoft.com/office/drawing/2014/main" id="{B2670FC1-F2C1-4E36-B5BE-C3D83782A6F9}"/>
                </a:ext>
              </a:extLst>
            </p:cNvPr>
            <p:cNvSpPr txBox="1"/>
            <p:nvPr/>
          </p:nvSpPr>
          <p:spPr>
            <a:xfrm rot="16200000">
              <a:off x="1291593" y="6014538"/>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68%</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2" name="Google Shape;825;p38">
              <a:extLst>
                <a:ext uri="{FF2B5EF4-FFF2-40B4-BE49-F238E27FC236}">
                  <a16:creationId xmlns:a16="http://schemas.microsoft.com/office/drawing/2014/main" id="{A0B69B7A-4EBE-4901-BD71-00AC7A5122AA}"/>
                </a:ext>
              </a:extLst>
            </p:cNvPr>
            <p:cNvSpPr/>
            <p:nvPr/>
          </p:nvSpPr>
          <p:spPr>
            <a:xfrm rot="10800000">
              <a:off x="566923" y="5647094"/>
              <a:ext cx="754500" cy="730161"/>
            </a:xfrm>
            <a:prstGeom prst="rect">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826;p38">
              <a:extLst>
                <a:ext uri="{FF2B5EF4-FFF2-40B4-BE49-F238E27FC236}">
                  <a16:creationId xmlns:a16="http://schemas.microsoft.com/office/drawing/2014/main" id="{EE11E19D-D984-4CDC-8322-DCB2A17B13C3}"/>
                </a:ext>
              </a:extLst>
            </p:cNvPr>
            <p:cNvSpPr txBox="1"/>
            <p:nvPr/>
          </p:nvSpPr>
          <p:spPr>
            <a:xfrm rot="16200000">
              <a:off x="535944" y="6014538"/>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35%</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4" name="Google Shape;823;p38">
              <a:extLst>
                <a:ext uri="{FF2B5EF4-FFF2-40B4-BE49-F238E27FC236}">
                  <a16:creationId xmlns:a16="http://schemas.microsoft.com/office/drawing/2014/main" id="{D14C72ED-032A-481D-A634-9F8E7935D4A6}"/>
                </a:ext>
              </a:extLst>
            </p:cNvPr>
            <p:cNvSpPr/>
            <p:nvPr/>
          </p:nvSpPr>
          <p:spPr>
            <a:xfrm rot="10800000">
              <a:off x="4844323" y="5161961"/>
              <a:ext cx="754500" cy="1215294"/>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824;p38">
              <a:extLst>
                <a:ext uri="{FF2B5EF4-FFF2-40B4-BE49-F238E27FC236}">
                  <a16:creationId xmlns:a16="http://schemas.microsoft.com/office/drawing/2014/main" id="{DD6D0980-B044-47B0-B209-3EB42E7B46BE}"/>
                </a:ext>
              </a:extLst>
            </p:cNvPr>
            <p:cNvSpPr txBox="1"/>
            <p:nvPr/>
          </p:nvSpPr>
          <p:spPr>
            <a:xfrm rot="16200000">
              <a:off x="4813423" y="6014539"/>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59%</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6" name="Google Shape;825;p38">
              <a:extLst>
                <a:ext uri="{FF2B5EF4-FFF2-40B4-BE49-F238E27FC236}">
                  <a16:creationId xmlns:a16="http://schemas.microsoft.com/office/drawing/2014/main" id="{67F6B06E-A480-44E7-A090-77AA7E86FB58}"/>
                </a:ext>
              </a:extLst>
            </p:cNvPr>
            <p:cNvSpPr/>
            <p:nvPr/>
          </p:nvSpPr>
          <p:spPr>
            <a:xfrm rot="10800000">
              <a:off x="4093703" y="5361347"/>
              <a:ext cx="754500" cy="101785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6;p38">
              <a:extLst>
                <a:ext uri="{FF2B5EF4-FFF2-40B4-BE49-F238E27FC236}">
                  <a16:creationId xmlns:a16="http://schemas.microsoft.com/office/drawing/2014/main" id="{F8BD9AD5-F75B-45A9-A49F-09CAD13FFEF8}"/>
                </a:ext>
              </a:extLst>
            </p:cNvPr>
            <p:cNvSpPr txBox="1"/>
            <p:nvPr/>
          </p:nvSpPr>
          <p:spPr>
            <a:xfrm rot="16200000">
              <a:off x="4058922" y="6014539"/>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48%</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8" name="Google Shape;823;p38">
              <a:extLst>
                <a:ext uri="{FF2B5EF4-FFF2-40B4-BE49-F238E27FC236}">
                  <a16:creationId xmlns:a16="http://schemas.microsoft.com/office/drawing/2014/main" id="{E902169C-7F3A-47D0-837B-11D5826E81DF}"/>
                </a:ext>
              </a:extLst>
            </p:cNvPr>
            <p:cNvSpPr/>
            <p:nvPr/>
          </p:nvSpPr>
          <p:spPr>
            <a:xfrm rot="10800000">
              <a:off x="3078342" y="5468031"/>
              <a:ext cx="754500" cy="909224"/>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824;p38">
              <a:extLst>
                <a:ext uri="{FF2B5EF4-FFF2-40B4-BE49-F238E27FC236}">
                  <a16:creationId xmlns:a16="http://schemas.microsoft.com/office/drawing/2014/main" id="{97E4034C-0F72-4BB7-B392-7264AEE2B13F}"/>
                </a:ext>
              </a:extLst>
            </p:cNvPr>
            <p:cNvSpPr txBox="1"/>
            <p:nvPr/>
          </p:nvSpPr>
          <p:spPr>
            <a:xfrm rot="16200000">
              <a:off x="3053670" y="6014539"/>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44%</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20" name="Google Shape;825;p38">
              <a:extLst>
                <a:ext uri="{FF2B5EF4-FFF2-40B4-BE49-F238E27FC236}">
                  <a16:creationId xmlns:a16="http://schemas.microsoft.com/office/drawing/2014/main" id="{ADDEFF27-C04D-4C14-BF51-DFACBCB8EFCB}"/>
                </a:ext>
              </a:extLst>
            </p:cNvPr>
            <p:cNvSpPr/>
            <p:nvPr/>
          </p:nvSpPr>
          <p:spPr>
            <a:xfrm rot="10800000">
              <a:off x="2327721" y="5299747"/>
              <a:ext cx="754500" cy="1077508"/>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826;p38">
              <a:extLst>
                <a:ext uri="{FF2B5EF4-FFF2-40B4-BE49-F238E27FC236}">
                  <a16:creationId xmlns:a16="http://schemas.microsoft.com/office/drawing/2014/main" id="{C70748C8-E8F5-4C31-86D1-26386C0C11E1}"/>
                </a:ext>
              </a:extLst>
            </p:cNvPr>
            <p:cNvSpPr txBox="1"/>
            <p:nvPr/>
          </p:nvSpPr>
          <p:spPr>
            <a:xfrm rot="16200000">
              <a:off x="2298021" y="6014539"/>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50%</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grpSp>
          <p:nvGrpSpPr>
            <p:cNvPr id="22" name="Group 21">
              <a:extLst>
                <a:ext uri="{FF2B5EF4-FFF2-40B4-BE49-F238E27FC236}">
                  <a16:creationId xmlns:a16="http://schemas.microsoft.com/office/drawing/2014/main" id="{513D54CA-A24F-45E0-B3D1-CB974A1A3761}"/>
                </a:ext>
              </a:extLst>
            </p:cNvPr>
            <p:cNvGrpSpPr/>
            <p:nvPr/>
          </p:nvGrpSpPr>
          <p:grpSpPr>
            <a:xfrm>
              <a:off x="2940052" y="4170304"/>
              <a:ext cx="1147907" cy="274831"/>
              <a:chOff x="4985359" y="1933878"/>
              <a:chExt cx="1016359" cy="261610"/>
            </a:xfrm>
          </p:grpSpPr>
          <p:sp>
            <p:nvSpPr>
              <p:cNvPr id="30" name="Rectangle 29">
                <a:extLst>
                  <a:ext uri="{FF2B5EF4-FFF2-40B4-BE49-F238E27FC236}">
                    <a16:creationId xmlns:a16="http://schemas.microsoft.com/office/drawing/2014/main" id="{44480B6D-38A4-446B-933E-3278F7224B80}"/>
                  </a:ext>
                </a:extLst>
              </p:cNvPr>
              <p:cNvSpPr/>
              <p:nvPr/>
            </p:nvSpPr>
            <p:spPr>
              <a:xfrm>
                <a:off x="4985359" y="1995766"/>
                <a:ext cx="221641" cy="137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TextBox 30">
                <a:extLst>
                  <a:ext uri="{FF2B5EF4-FFF2-40B4-BE49-F238E27FC236}">
                    <a16:creationId xmlns:a16="http://schemas.microsoft.com/office/drawing/2014/main" id="{285BDFDF-4782-4A95-8643-D508B93E7B10}"/>
                  </a:ext>
                </a:extLst>
              </p:cNvPr>
              <p:cNvSpPr txBox="1"/>
              <p:nvPr/>
            </p:nvSpPr>
            <p:spPr>
              <a:xfrm>
                <a:off x="5219417" y="1933878"/>
                <a:ext cx="782301" cy="261610"/>
              </a:xfrm>
              <a:prstGeom prst="rect">
                <a:avLst/>
              </a:prstGeom>
              <a:noFill/>
            </p:spPr>
            <p:txBody>
              <a:bodyPr wrap="square" rtlCol="0">
                <a:spAutoFit/>
              </a:bodyPr>
              <a:lstStyle/>
              <a:p>
                <a:r>
                  <a:rPr lang="es-CO" sz="1100" dirty="0">
                    <a:latin typeface="Corbel Light" panose="020B0303020204020204" pitchFamily="34" charset="0"/>
                  </a:rPr>
                  <a:t>Hombres</a:t>
                </a:r>
              </a:p>
            </p:txBody>
          </p:sp>
        </p:grpSp>
        <p:grpSp>
          <p:nvGrpSpPr>
            <p:cNvPr id="23" name="Group 22">
              <a:extLst>
                <a:ext uri="{FF2B5EF4-FFF2-40B4-BE49-F238E27FC236}">
                  <a16:creationId xmlns:a16="http://schemas.microsoft.com/office/drawing/2014/main" id="{694C6323-8361-4F44-9DDC-AF79B461970C}"/>
                </a:ext>
              </a:extLst>
            </p:cNvPr>
            <p:cNvGrpSpPr/>
            <p:nvPr/>
          </p:nvGrpSpPr>
          <p:grpSpPr>
            <a:xfrm>
              <a:off x="1949649" y="4170303"/>
              <a:ext cx="1157058" cy="274831"/>
              <a:chOff x="3110635" y="2640965"/>
              <a:chExt cx="1024461" cy="261610"/>
            </a:xfrm>
          </p:grpSpPr>
          <p:sp>
            <p:nvSpPr>
              <p:cNvPr id="28" name="Rectangle 27">
                <a:extLst>
                  <a:ext uri="{FF2B5EF4-FFF2-40B4-BE49-F238E27FC236}">
                    <a16:creationId xmlns:a16="http://schemas.microsoft.com/office/drawing/2014/main" id="{6CF4FF69-BCB8-48EE-88A6-B11C5E0827CC}"/>
                  </a:ext>
                </a:extLst>
              </p:cNvPr>
              <p:cNvSpPr/>
              <p:nvPr/>
            </p:nvSpPr>
            <p:spPr>
              <a:xfrm>
                <a:off x="3110635" y="2702852"/>
                <a:ext cx="221641" cy="137834"/>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TextBox 28">
                <a:extLst>
                  <a:ext uri="{FF2B5EF4-FFF2-40B4-BE49-F238E27FC236}">
                    <a16:creationId xmlns:a16="http://schemas.microsoft.com/office/drawing/2014/main" id="{677531D9-AB72-41DB-A95F-B62620B4FF0A}"/>
                  </a:ext>
                </a:extLst>
              </p:cNvPr>
              <p:cNvSpPr txBox="1"/>
              <p:nvPr/>
            </p:nvSpPr>
            <p:spPr>
              <a:xfrm>
                <a:off x="3352795" y="2640965"/>
                <a:ext cx="782301" cy="261610"/>
              </a:xfrm>
              <a:prstGeom prst="rect">
                <a:avLst/>
              </a:prstGeom>
              <a:noFill/>
            </p:spPr>
            <p:txBody>
              <a:bodyPr wrap="square" rtlCol="0">
                <a:spAutoFit/>
              </a:bodyPr>
              <a:lstStyle/>
              <a:p>
                <a:r>
                  <a:rPr lang="es-CO" sz="1100" dirty="0">
                    <a:latin typeface="Corbel Light" panose="020B0303020204020204" pitchFamily="34" charset="0"/>
                  </a:rPr>
                  <a:t>Mujeres</a:t>
                </a:r>
              </a:p>
            </p:txBody>
          </p:sp>
        </p:grpSp>
        <p:sp>
          <p:nvSpPr>
            <p:cNvPr id="24" name="TextBox 23">
              <a:extLst>
                <a:ext uri="{FF2B5EF4-FFF2-40B4-BE49-F238E27FC236}">
                  <a16:creationId xmlns:a16="http://schemas.microsoft.com/office/drawing/2014/main" id="{BBBEA6BB-E284-4189-A149-08A3F86ADA82}"/>
                </a:ext>
              </a:extLst>
            </p:cNvPr>
            <p:cNvSpPr txBox="1"/>
            <p:nvPr/>
          </p:nvSpPr>
          <p:spPr>
            <a:xfrm>
              <a:off x="792551" y="6418151"/>
              <a:ext cx="883555" cy="323165"/>
            </a:xfrm>
            <a:prstGeom prst="rect">
              <a:avLst/>
            </a:prstGeom>
            <a:noFill/>
          </p:spPr>
          <p:txBody>
            <a:bodyPr wrap="square" rtlCol="0">
              <a:spAutoFit/>
            </a:bodyPr>
            <a:lstStyle/>
            <a:p>
              <a:pPr algn="ctr"/>
              <a:r>
                <a:rPr lang="es-CO" sz="1500" dirty="0">
                  <a:latin typeface="Corbel Light" panose="020B0303020204020204" pitchFamily="34" charset="0"/>
                </a:rPr>
                <a:t>2010</a:t>
              </a:r>
            </a:p>
          </p:txBody>
        </p:sp>
        <p:sp>
          <p:nvSpPr>
            <p:cNvPr id="25" name="TextBox 24">
              <a:extLst>
                <a:ext uri="{FF2B5EF4-FFF2-40B4-BE49-F238E27FC236}">
                  <a16:creationId xmlns:a16="http://schemas.microsoft.com/office/drawing/2014/main" id="{058E5C47-1766-4D1A-862D-58E96746848B}"/>
                </a:ext>
              </a:extLst>
            </p:cNvPr>
            <p:cNvSpPr txBox="1"/>
            <p:nvPr/>
          </p:nvSpPr>
          <p:spPr>
            <a:xfrm>
              <a:off x="2630451" y="6379441"/>
              <a:ext cx="883555" cy="323165"/>
            </a:xfrm>
            <a:prstGeom prst="rect">
              <a:avLst/>
            </a:prstGeom>
            <a:noFill/>
          </p:spPr>
          <p:txBody>
            <a:bodyPr wrap="square" rtlCol="0">
              <a:spAutoFit/>
            </a:bodyPr>
            <a:lstStyle/>
            <a:p>
              <a:pPr algn="ctr"/>
              <a:r>
                <a:rPr lang="es-CO" sz="1500" dirty="0">
                  <a:latin typeface="Corbel Light" panose="020B0303020204020204" pitchFamily="34" charset="0"/>
                </a:rPr>
                <a:t>2015</a:t>
              </a:r>
            </a:p>
          </p:txBody>
        </p:sp>
        <p:sp>
          <p:nvSpPr>
            <p:cNvPr id="26" name="TextBox 25">
              <a:extLst>
                <a:ext uri="{FF2B5EF4-FFF2-40B4-BE49-F238E27FC236}">
                  <a16:creationId xmlns:a16="http://schemas.microsoft.com/office/drawing/2014/main" id="{8A3012CD-1458-4966-83C7-210B76587974}"/>
                </a:ext>
              </a:extLst>
            </p:cNvPr>
            <p:cNvSpPr txBox="1"/>
            <p:nvPr/>
          </p:nvSpPr>
          <p:spPr>
            <a:xfrm>
              <a:off x="4410255" y="6384283"/>
              <a:ext cx="883555" cy="323165"/>
            </a:xfrm>
            <a:prstGeom prst="rect">
              <a:avLst/>
            </a:prstGeom>
            <a:noFill/>
          </p:spPr>
          <p:txBody>
            <a:bodyPr wrap="square" rtlCol="0">
              <a:spAutoFit/>
            </a:bodyPr>
            <a:lstStyle/>
            <a:p>
              <a:pPr algn="ctr"/>
              <a:r>
                <a:rPr lang="es-CO" sz="1500" dirty="0">
                  <a:latin typeface="Corbel Light" panose="020B0303020204020204" pitchFamily="34" charset="0"/>
                </a:rPr>
                <a:t>2021</a:t>
              </a:r>
            </a:p>
          </p:txBody>
        </p:sp>
        <p:sp>
          <p:nvSpPr>
            <p:cNvPr id="27" name="TextBox 26">
              <a:extLst>
                <a:ext uri="{FF2B5EF4-FFF2-40B4-BE49-F238E27FC236}">
                  <a16:creationId xmlns:a16="http://schemas.microsoft.com/office/drawing/2014/main" id="{63CAFF25-3727-4A0A-878A-51A5C731DF27}"/>
                </a:ext>
              </a:extLst>
            </p:cNvPr>
            <p:cNvSpPr txBox="1"/>
            <p:nvPr/>
          </p:nvSpPr>
          <p:spPr>
            <a:xfrm>
              <a:off x="799624" y="3695470"/>
              <a:ext cx="4544799" cy="498598"/>
            </a:xfrm>
            <a:prstGeom prst="rect">
              <a:avLst/>
            </a:prstGeom>
            <a:noFill/>
          </p:spPr>
          <p:txBody>
            <a:bodyPr wrap="square">
              <a:spAutoFit/>
            </a:bodyPr>
            <a:lstStyle/>
            <a:p>
              <a:pPr algn="ctr" rtl="0">
                <a:defRPr sz="1320" b="1" i="0" u="none" strike="noStrike" kern="1200" cap="all" spc="120" normalizeH="0" baseline="0">
                  <a:solidFill>
                    <a:prstClr val="black">
                      <a:lumMod val="65000"/>
                      <a:lumOff val="35000"/>
                    </a:prstClr>
                  </a:solidFill>
                  <a:latin typeface="+mn-lt"/>
                  <a:ea typeface="+mn-ea"/>
                  <a:cs typeface="+mn-cs"/>
                </a:defRPr>
              </a:pPr>
              <a:r>
                <a:rPr lang="es-CO" dirty="0"/>
                <a:t>% de personas que aprueban el imaginario por sexo</a:t>
              </a:r>
            </a:p>
          </p:txBody>
        </p:sp>
      </p:grpSp>
      <p:sp>
        <p:nvSpPr>
          <p:cNvPr id="32" name="Google Shape;714;p42">
            <a:extLst>
              <a:ext uri="{FF2B5EF4-FFF2-40B4-BE49-F238E27FC236}">
                <a16:creationId xmlns:a16="http://schemas.microsoft.com/office/drawing/2014/main" id="{28DE5A15-86BE-4262-A059-F22FD90A02DC}"/>
              </a:ext>
            </a:extLst>
          </p:cNvPr>
          <p:cNvSpPr/>
          <p:nvPr/>
        </p:nvSpPr>
        <p:spPr>
          <a:xfrm rot="5400000">
            <a:off x="2254440" y="4091764"/>
            <a:ext cx="1877910" cy="2970961"/>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17;p42">
            <a:extLst>
              <a:ext uri="{FF2B5EF4-FFF2-40B4-BE49-F238E27FC236}">
                <a16:creationId xmlns:a16="http://schemas.microsoft.com/office/drawing/2014/main" id="{E0952E38-2E91-4073-B03F-CC0085F7C697}"/>
              </a:ext>
            </a:extLst>
          </p:cNvPr>
          <p:cNvSpPr txBox="1">
            <a:spLocks/>
          </p:cNvSpPr>
          <p:nvPr/>
        </p:nvSpPr>
        <p:spPr>
          <a:xfrm>
            <a:off x="1814146" y="4772905"/>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11 / 20</a:t>
            </a:r>
          </a:p>
        </p:txBody>
      </p:sp>
      <p:sp>
        <p:nvSpPr>
          <p:cNvPr id="34" name="Google Shape;718;p42">
            <a:extLst>
              <a:ext uri="{FF2B5EF4-FFF2-40B4-BE49-F238E27FC236}">
                <a16:creationId xmlns:a16="http://schemas.microsoft.com/office/drawing/2014/main" id="{05EB04CF-4CB1-44BB-9F63-4B069F783FF3}"/>
              </a:ext>
            </a:extLst>
          </p:cNvPr>
          <p:cNvSpPr txBox="1">
            <a:spLocks/>
          </p:cNvSpPr>
          <p:nvPr/>
        </p:nvSpPr>
        <p:spPr>
          <a:xfrm>
            <a:off x="1971941" y="5187047"/>
            <a:ext cx="2556600"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n-US" sz="2000" kern="0" dirty="0" err="1">
                <a:solidFill>
                  <a:srgbClr val="FFFFFF"/>
                </a:solidFill>
                <a:latin typeface="Berlin Sans FB Demi" panose="020E0802020502020306" pitchFamily="34" charset="0"/>
              </a:rPr>
              <a:t>Servidores</a:t>
            </a:r>
            <a:r>
              <a:rPr lang="en-US" sz="2000" kern="0" dirty="0">
                <a:solidFill>
                  <a:srgbClr val="FFFFFF"/>
                </a:solidFill>
                <a:latin typeface="Berlin Sans FB Demi" panose="020E0802020502020306" pitchFamily="34" charset="0"/>
              </a:rPr>
              <a:t> (as) </a:t>
            </a:r>
            <a:r>
              <a:rPr lang="en-US" sz="2000" kern="0" dirty="0" err="1">
                <a:solidFill>
                  <a:srgbClr val="FFFFFF"/>
                </a:solidFill>
                <a:latin typeface="Berlin Sans FB Demi" panose="020E0802020502020306" pitchFamily="34" charset="0"/>
              </a:rPr>
              <a:t>están</a:t>
            </a:r>
            <a:r>
              <a:rPr lang="en-US" sz="2000" kern="0" dirty="0">
                <a:solidFill>
                  <a:srgbClr val="FFFFFF"/>
                </a:solidFill>
                <a:latin typeface="Berlin Sans FB Demi" panose="020E0802020502020306" pitchFamily="34" charset="0"/>
              </a:rPr>
              <a:t> de </a:t>
            </a:r>
            <a:r>
              <a:rPr lang="en-US" sz="2000" kern="0" dirty="0" err="1">
                <a:solidFill>
                  <a:srgbClr val="FFFFFF"/>
                </a:solidFill>
                <a:latin typeface="Berlin Sans FB Demi" panose="020E0802020502020306" pitchFamily="34" charset="0"/>
              </a:rPr>
              <a:t>acuerdo</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spTree>
    <p:extLst>
      <p:ext uri="{BB962C8B-B14F-4D97-AF65-F5344CB8AC3E}">
        <p14:creationId xmlns:p14="http://schemas.microsoft.com/office/powerpoint/2010/main" val="3902130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F876DC4-46B1-C74E-AC03-02BC83A64D6E}"/>
              </a:ext>
            </a:extLst>
          </p:cNvPr>
          <p:cNvSpPr txBox="1"/>
          <p:nvPr/>
        </p:nvSpPr>
        <p:spPr>
          <a:xfrm>
            <a:off x="1517021" y="1439875"/>
            <a:ext cx="3773790" cy="400110"/>
          </a:xfrm>
          <a:prstGeom prst="rect">
            <a:avLst/>
          </a:prstGeom>
          <a:noFill/>
        </p:spPr>
        <p:txBody>
          <a:bodyPr wrap="none" rtlCol="0">
            <a:spAutoFit/>
          </a:bodyPr>
          <a:lstStyle/>
          <a:p>
            <a:pPr algn="ctr"/>
            <a:r>
              <a:rPr lang="es-ES_tradnl" sz="2000" b="1" dirty="0">
                <a:latin typeface="Arial" panose="020B0604020202020204" pitchFamily="34" charset="0"/>
                <a:cs typeface="Arial" panose="020B0604020202020204" pitchFamily="34" charset="0"/>
              </a:rPr>
              <a:t>La ropa sucia se lava en casa</a:t>
            </a:r>
            <a:endParaRPr lang="es-CO" sz="2000" b="1"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EAC4D0DF-B151-5A45-B93B-3B2DEA1C10D6}"/>
              </a:ext>
            </a:extLst>
          </p:cNvPr>
          <p:cNvSpPr/>
          <p:nvPr/>
        </p:nvSpPr>
        <p:spPr>
          <a:xfrm>
            <a:off x="6542074" y="1164722"/>
            <a:ext cx="5082236" cy="3170099"/>
          </a:xfrm>
          <a:prstGeom prst="rect">
            <a:avLst/>
          </a:prstGeom>
        </p:spPr>
        <p:txBody>
          <a:bodyPr wrap="square" lIns="91440" tIns="45720" rIns="91440" bIns="45720" anchor="t">
            <a:spAutoFit/>
          </a:bodyPr>
          <a:lstStyle/>
          <a:p>
            <a:pPr marL="342900" indent="-342900" algn="just">
              <a:buClr>
                <a:srgbClr val="009DDC"/>
              </a:buClr>
              <a:buFont typeface="Arial" panose="020B0604020202020204" pitchFamily="34" charset="0"/>
              <a:buChar char="►"/>
            </a:pPr>
            <a:r>
              <a:rPr lang="es-ES_tradnl" sz="2000" dirty="0">
                <a:latin typeface="Corbel Light" panose="020B0303020204020204" pitchFamily="34" charset="0"/>
                <a:ea typeface="Calibri" panose="020F0502020204030204" pitchFamily="34" charset="0"/>
                <a:cs typeface="Arial" panose="020B0604020202020204" pitchFamily="34" charset="0"/>
              </a:rPr>
              <a:t>El 59,4%  de </a:t>
            </a:r>
            <a:r>
              <a:rPr lang="es-CO" sz="2000" dirty="0">
                <a:latin typeface="Corbel Light" panose="020B0303020204020204" pitchFamily="34" charset="0"/>
                <a:ea typeface="Calibri" panose="020F0502020204030204" pitchFamily="34" charset="0"/>
                <a:cs typeface="Arial" panose="020B0604020202020204" pitchFamily="34" charset="0"/>
              </a:rPr>
              <a:t>servidoras y servidores aprueba este imaginario. </a:t>
            </a:r>
          </a:p>
          <a:p>
            <a:pPr algn="just">
              <a:buClr>
                <a:srgbClr val="009DDC"/>
              </a:buClr>
            </a:pPr>
            <a:endParaRPr lang="es-ES" sz="2000" dirty="0">
              <a:latin typeface="Corbel Light" panose="020B0303020204020204" pitchFamily="34" charset="0"/>
              <a:cs typeface="Arial" panose="020B0604020202020204" pitchFamily="34" charset="0"/>
            </a:endParaRPr>
          </a:p>
          <a:p>
            <a:pPr marL="342900" indent="-342900" algn="just">
              <a:buClr>
                <a:srgbClr val="009DDC"/>
              </a:buClr>
              <a:buFont typeface="Arial" panose="020B0604020202020204" pitchFamily="34" charset="0"/>
              <a:buChar char="►"/>
            </a:pPr>
            <a:r>
              <a:rPr lang="es-CO" sz="2000" dirty="0">
                <a:latin typeface="Corbel Light" panose="020B0303020204020204" pitchFamily="34" charset="0"/>
                <a:cs typeface="Arial" panose="020B0604020202020204" pitchFamily="34" charset="0"/>
              </a:rPr>
              <a:t>Por sectores,  salud (65,6%) y educación (62,7%) tienen los porcentajes de aprobación más altas. </a:t>
            </a:r>
          </a:p>
          <a:p>
            <a:pPr marL="342900" indent="-342900" algn="just">
              <a:buClr>
                <a:srgbClr val="009DDC"/>
              </a:buClr>
              <a:buFont typeface="Arial" panose="020B0604020202020204" pitchFamily="34" charset="0"/>
              <a:buChar char="►"/>
            </a:pPr>
            <a:endParaRPr lang="es-CO" sz="2000" dirty="0">
              <a:latin typeface="Corbel Light" panose="020B0303020204020204" pitchFamily="34" charset="0"/>
              <a:cs typeface="Arial" panose="020B0604020202020204" pitchFamily="34" charset="0"/>
            </a:endParaRPr>
          </a:p>
          <a:p>
            <a:pPr marL="342900" indent="-342900" algn="just">
              <a:buClr>
                <a:srgbClr val="009DDC"/>
              </a:buClr>
              <a:buFont typeface="Arial" panose="020B0604020202020204" pitchFamily="34" charset="0"/>
              <a:buChar char="►"/>
            </a:pPr>
            <a:r>
              <a:rPr lang="es-CO" sz="200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En Barranquilla </a:t>
            </a:r>
            <a:r>
              <a:rPr lang="es-CO" sz="20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(82.5%), Pasto (73%) y Florencia (70.3%) está la mayor aceptación a este imaginario.</a:t>
            </a:r>
            <a:r>
              <a:rPr lang="es-CO" sz="2000" dirty="0">
                <a:latin typeface="Corbel Light" panose="020B0303020204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CFF65BF1-0284-45BB-A4B0-D31F9E8271A0}"/>
              </a:ext>
            </a:extLst>
          </p:cNvPr>
          <p:cNvPicPr>
            <a:picLocks noChangeAspect="1"/>
          </p:cNvPicPr>
          <p:nvPr/>
        </p:nvPicPr>
        <p:blipFill>
          <a:blip r:embed="rId3"/>
          <a:stretch>
            <a:fillRect/>
          </a:stretch>
        </p:blipFill>
        <p:spPr>
          <a:xfrm>
            <a:off x="8116912" y="225614"/>
            <a:ext cx="3749365" cy="469433"/>
          </a:xfrm>
          <a:prstGeom prst="rect">
            <a:avLst/>
          </a:prstGeom>
        </p:spPr>
      </p:pic>
      <p:sp>
        <p:nvSpPr>
          <p:cNvPr id="9" name="Google Shape;714;p42">
            <a:extLst>
              <a:ext uri="{FF2B5EF4-FFF2-40B4-BE49-F238E27FC236}">
                <a16:creationId xmlns:a16="http://schemas.microsoft.com/office/drawing/2014/main" id="{AD2B3897-A9DD-48F1-9F38-17C1B0BBD8BB}"/>
              </a:ext>
            </a:extLst>
          </p:cNvPr>
          <p:cNvSpPr/>
          <p:nvPr/>
        </p:nvSpPr>
        <p:spPr>
          <a:xfrm rot="5400000">
            <a:off x="8063918" y="4013308"/>
            <a:ext cx="1877910" cy="2970961"/>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17;p42">
            <a:extLst>
              <a:ext uri="{FF2B5EF4-FFF2-40B4-BE49-F238E27FC236}">
                <a16:creationId xmlns:a16="http://schemas.microsoft.com/office/drawing/2014/main" id="{24B6B0BD-0C29-45C3-8EAE-DA298FEA384E}"/>
              </a:ext>
            </a:extLst>
          </p:cNvPr>
          <p:cNvSpPr txBox="1">
            <a:spLocks/>
          </p:cNvSpPr>
          <p:nvPr/>
        </p:nvSpPr>
        <p:spPr>
          <a:xfrm>
            <a:off x="7623624" y="4694450"/>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12 / 20</a:t>
            </a:r>
          </a:p>
        </p:txBody>
      </p:sp>
      <p:sp>
        <p:nvSpPr>
          <p:cNvPr id="11" name="Google Shape;718;p42">
            <a:extLst>
              <a:ext uri="{FF2B5EF4-FFF2-40B4-BE49-F238E27FC236}">
                <a16:creationId xmlns:a16="http://schemas.microsoft.com/office/drawing/2014/main" id="{E15268A7-2B89-4D17-AC0E-69918FF7C50F}"/>
              </a:ext>
            </a:extLst>
          </p:cNvPr>
          <p:cNvSpPr txBox="1">
            <a:spLocks/>
          </p:cNvSpPr>
          <p:nvPr/>
        </p:nvSpPr>
        <p:spPr>
          <a:xfrm>
            <a:off x="7781419" y="5108592"/>
            <a:ext cx="2556600"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n-US" sz="2000" kern="0" dirty="0" err="1">
                <a:solidFill>
                  <a:srgbClr val="FFFFFF"/>
                </a:solidFill>
                <a:latin typeface="Berlin Sans FB Demi" panose="020E0802020502020306" pitchFamily="34" charset="0"/>
              </a:rPr>
              <a:t>Servidores</a:t>
            </a:r>
            <a:r>
              <a:rPr lang="en-US" sz="2000" kern="0" dirty="0">
                <a:solidFill>
                  <a:srgbClr val="FFFFFF"/>
                </a:solidFill>
                <a:latin typeface="Berlin Sans FB Demi" panose="020E0802020502020306" pitchFamily="34" charset="0"/>
              </a:rPr>
              <a:t> (as) </a:t>
            </a:r>
            <a:r>
              <a:rPr lang="en-US" sz="2000" kern="0" dirty="0" err="1">
                <a:solidFill>
                  <a:srgbClr val="FFFFFF"/>
                </a:solidFill>
                <a:latin typeface="Berlin Sans FB Demi" panose="020E0802020502020306" pitchFamily="34" charset="0"/>
              </a:rPr>
              <a:t>están</a:t>
            </a:r>
            <a:r>
              <a:rPr lang="en-US" sz="2000" kern="0" dirty="0">
                <a:solidFill>
                  <a:srgbClr val="FFFFFF"/>
                </a:solidFill>
                <a:latin typeface="Berlin Sans FB Demi" panose="020E0802020502020306" pitchFamily="34" charset="0"/>
              </a:rPr>
              <a:t> de </a:t>
            </a:r>
            <a:r>
              <a:rPr lang="en-US" sz="2000" kern="0" dirty="0" err="1">
                <a:solidFill>
                  <a:srgbClr val="FFFFFF"/>
                </a:solidFill>
                <a:latin typeface="Berlin Sans FB Demi" panose="020E0802020502020306" pitchFamily="34" charset="0"/>
              </a:rPr>
              <a:t>acuerdo</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grpSp>
        <p:nvGrpSpPr>
          <p:cNvPr id="3" name="Group 2">
            <a:extLst>
              <a:ext uri="{FF2B5EF4-FFF2-40B4-BE49-F238E27FC236}">
                <a16:creationId xmlns:a16="http://schemas.microsoft.com/office/drawing/2014/main" id="{A90D6A0D-0BFE-4BBE-AB9D-7758821E2FB2}"/>
              </a:ext>
            </a:extLst>
          </p:cNvPr>
          <p:cNvGrpSpPr/>
          <p:nvPr/>
        </p:nvGrpSpPr>
        <p:grpSpPr>
          <a:xfrm>
            <a:off x="884543" y="2357820"/>
            <a:ext cx="5031900" cy="3486252"/>
            <a:chOff x="888618" y="2172657"/>
            <a:chExt cx="5031900" cy="3486252"/>
          </a:xfrm>
        </p:grpSpPr>
        <p:sp>
          <p:nvSpPr>
            <p:cNvPr id="13" name="Google Shape;823;p38">
              <a:extLst>
                <a:ext uri="{FF2B5EF4-FFF2-40B4-BE49-F238E27FC236}">
                  <a16:creationId xmlns:a16="http://schemas.microsoft.com/office/drawing/2014/main" id="{7182D424-C61C-4DD0-AC4B-93CF25F4D94F}"/>
                </a:ext>
              </a:extLst>
            </p:cNvPr>
            <p:cNvSpPr/>
            <p:nvPr/>
          </p:nvSpPr>
          <p:spPr>
            <a:xfrm rot="10800000">
              <a:off x="1637816" y="3057924"/>
              <a:ext cx="754500" cy="2236922"/>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824;p38">
              <a:extLst>
                <a:ext uri="{FF2B5EF4-FFF2-40B4-BE49-F238E27FC236}">
                  <a16:creationId xmlns:a16="http://schemas.microsoft.com/office/drawing/2014/main" id="{2DA0058E-59B8-4E61-A103-4F83DDBFC705}"/>
                </a:ext>
              </a:extLst>
            </p:cNvPr>
            <p:cNvSpPr txBox="1"/>
            <p:nvPr/>
          </p:nvSpPr>
          <p:spPr>
            <a:xfrm rot="16200000">
              <a:off x="1613288" y="4932131"/>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74%</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5" name="Google Shape;825;p38">
              <a:extLst>
                <a:ext uri="{FF2B5EF4-FFF2-40B4-BE49-F238E27FC236}">
                  <a16:creationId xmlns:a16="http://schemas.microsoft.com/office/drawing/2014/main" id="{61317839-1BEB-4CBD-B00C-B061F4B07762}"/>
                </a:ext>
              </a:extLst>
            </p:cNvPr>
            <p:cNvSpPr/>
            <p:nvPr/>
          </p:nvSpPr>
          <p:spPr>
            <a:xfrm rot="10800000">
              <a:off x="888618" y="3877892"/>
              <a:ext cx="754500" cy="1416955"/>
            </a:xfrm>
            <a:prstGeom prst="rect">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826;p38">
              <a:extLst>
                <a:ext uri="{FF2B5EF4-FFF2-40B4-BE49-F238E27FC236}">
                  <a16:creationId xmlns:a16="http://schemas.microsoft.com/office/drawing/2014/main" id="{26BBA1FA-15CC-4E11-9ECE-4D91989D7221}"/>
                </a:ext>
              </a:extLst>
            </p:cNvPr>
            <p:cNvSpPr txBox="1"/>
            <p:nvPr/>
          </p:nvSpPr>
          <p:spPr>
            <a:xfrm rot="16200000">
              <a:off x="857639" y="4932131"/>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47%</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7" name="Google Shape;823;p38">
              <a:extLst>
                <a:ext uri="{FF2B5EF4-FFF2-40B4-BE49-F238E27FC236}">
                  <a16:creationId xmlns:a16="http://schemas.microsoft.com/office/drawing/2014/main" id="{E236A02F-CCCE-48CF-ACF2-2A3F77B23E93}"/>
                </a:ext>
              </a:extLst>
            </p:cNvPr>
            <p:cNvSpPr/>
            <p:nvPr/>
          </p:nvSpPr>
          <p:spPr>
            <a:xfrm rot="10800000">
              <a:off x="5166018" y="3292632"/>
              <a:ext cx="754500" cy="2002216"/>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824;p38">
              <a:extLst>
                <a:ext uri="{FF2B5EF4-FFF2-40B4-BE49-F238E27FC236}">
                  <a16:creationId xmlns:a16="http://schemas.microsoft.com/office/drawing/2014/main" id="{928338F6-400D-44A7-BE99-95DA44AAC910}"/>
                </a:ext>
              </a:extLst>
            </p:cNvPr>
            <p:cNvSpPr txBox="1"/>
            <p:nvPr/>
          </p:nvSpPr>
          <p:spPr>
            <a:xfrm rot="16200000">
              <a:off x="5135118" y="4932132"/>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66%</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19" name="Google Shape;825;p38">
              <a:extLst>
                <a:ext uri="{FF2B5EF4-FFF2-40B4-BE49-F238E27FC236}">
                  <a16:creationId xmlns:a16="http://schemas.microsoft.com/office/drawing/2014/main" id="{1F5DBF3E-3FEE-449B-A1A1-46D7D66742FE}"/>
                </a:ext>
              </a:extLst>
            </p:cNvPr>
            <p:cNvSpPr/>
            <p:nvPr/>
          </p:nvSpPr>
          <p:spPr>
            <a:xfrm rot="10800000">
              <a:off x="4415398" y="3609540"/>
              <a:ext cx="754500" cy="168725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6;p38">
              <a:extLst>
                <a:ext uri="{FF2B5EF4-FFF2-40B4-BE49-F238E27FC236}">
                  <a16:creationId xmlns:a16="http://schemas.microsoft.com/office/drawing/2014/main" id="{5DB17C72-9182-4C07-88F2-A57CC6089465}"/>
                </a:ext>
              </a:extLst>
            </p:cNvPr>
            <p:cNvSpPr txBox="1"/>
            <p:nvPr/>
          </p:nvSpPr>
          <p:spPr>
            <a:xfrm rot="16200000">
              <a:off x="4380617" y="4932132"/>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56%</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21" name="Google Shape;823;p38">
              <a:extLst>
                <a:ext uri="{FF2B5EF4-FFF2-40B4-BE49-F238E27FC236}">
                  <a16:creationId xmlns:a16="http://schemas.microsoft.com/office/drawing/2014/main" id="{1C90F9F5-AC63-4D4E-ACDB-6ADB30BEAFE2}"/>
                </a:ext>
              </a:extLst>
            </p:cNvPr>
            <p:cNvSpPr/>
            <p:nvPr/>
          </p:nvSpPr>
          <p:spPr>
            <a:xfrm rot="10800000">
              <a:off x="3400037" y="4066060"/>
              <a:ext cx="754500" cy="1228788"/>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824;p38">
              <a:extLst>
                <a:ext uri="{FF2B5EF4-FFF2-40B4-BE49-F238E27FC236}">
                  <a16:creationId xmlns:a16="http://schemas.microsoft.com/office/drawing/2014/main" id="{595CEF0C-471F-4F08-93A0-98530C8E7E0E}"/>
                </a:ext>
              </a:extLst>
            </p:cNvPr>
            <p:cNvSpPr txBox="1"/>
            <p:nvPr/>
          </p:nvSpPr>
          <p:spPr>
            <a:xfrm rot="16200000">
              <a:off x="3375365" y="4932132"/>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41%</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23" name="Google Shape;825;p38">
              <a:extLst>
                <a:ext uri="{FF2B5EF4-FFF2-40B4-BE49-F238E27FC236}">
                  <a16:creationId xmlns:a16="http://schemas.microsoft.com/office/drawing/2014/main" id="{D9EE0510-4E3F-4A83-9648-B8FDE7765D83}"/>
                </a:ext>
              </a:extLst>
            </p:cNvPr>
            <p:cNvSpPr/>
            <p:nvPr/>
          </p:nvSpPr>
          <p:spPr>
            <a:xfrm rot="10800000">
              <a:off x="2649416" y="3856397"/>
              <a:ext cx="754500" cy="143845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826;p38">
              <a:extLst>
                <a:ext uri="{FF2B5EF4-FFF2-40B4-BE49-F238E27FC236}">
                  <a16:creationId xmlns:a16="http://schemas.microsoft.com/office/drawing/2014/main" id="{6C23F571-C67E-4BF5-90BD-BEE19D50801F}"/>
                </a:ext>
              </a:extLst>
            </p:cNvPr>
            <p:cNvSpPr txBox="1"/>
            <p:nvPr/>
          </p:nvSpPr>
          <p:spPr>
            <a:xfrm rot="16200000">
              <a:off x="2619716" y="4932132"/>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48%</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grpSp>
          <p:nvGrpSpPr>
            <p:cNvPr id="25" name="Group 24">
              <a:extLst>
                <a:ext uri="{FF2B5EF4-FFF2-40B4-BE49-F238E27FC236}">
                  <a16:creationId xmlns:a16="http://schemas.microsoft.com/office/drawing/2014/main" id="{B0080E81-2BBE-4CF7-9A53-AADB11A220BF}"/>
                </a:ext>
              </a:extLst>
            </p:cNvPr>
            <p:cNvGrpSpPr/>
            <p:nvPr/>
          </p:nvGrpSpPr>
          <p:grpSpPr>
            <a:xfrm>
              <a:off x="3669046" y="2686122"/>
              <a:ext cx="1147907" cy="274831"/>
              <a:chOff x="4985359" y="1933878"/>
              <a:chExt cx="1016359" cy="261610"/>
            </a:xfrm>
          </p:grpSpPr>
          <p:sp>
            <p:nvSpPr>
              <p:cNvPr id="33" name="Rectangle 32">
                <a:extLst>
                  <a:ext uri="{FF2B5EF4-FFF2-40B4-BE49-F238E27FC236}">
                    <a16:creationId xmlns:a16="http://schemas.microsoft.com/office/drawing/2014/main" id="{A8B6CB01-1C8B-4C3A-A109-29EF84BC8DDA}"/>
                  </a:ext>
                </a:extLst>
              </p:cNvPr>
              <p:cNvSpPr/>
              <p:nvPr/>
            </p:nvSpPr>
            <p:spPr>
              <a:xfrm>
                <a:off x="4985359" y="1995766"/>
                <a:ext cx="221641" cy="137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TextBox 33">
                <a:extLst>
                  <a:ext uri="{FF2B5EF4-FFF2-40B4-BE49-F238E27FC236}">
                    <a16:creationId xmlns:a16="http://schemas.microsoft.com/office/drawing/2014/main" id="{DC4DC00F-1115-4FA0-9787-4FEAD202398E}"/>
                  </a:ext>
                </a:extLst>
              </p:cNvPr>
              <p:cNvSpPr txBox="1"/>
              <p:nvPr/>
            </p:nvSpPr>
            <p:spPr>
              <a:xfrm>
                <a:off x="5219417" y="1933878"/>
                <a:ext cx="782301" cy="261610"/>
              </a:xfrm>
              <a:prstGeom prst="rect">
                <a:avLst/>
              </a:prstGeom>
              <a:noFill/>
            </p:spPr>
            <p:txBody>
              <a:bodyPr wrap="square" rtlCol="0">
                <a:spAutoFit/>
              </a:bodyPr>
              <a:lstStyle/>
              <a:p>
                <a:r>
                  <a:rPr lang="es-CO" sz="1100" dirty="0">
                    <a:latin typeface="Corbel Light" panose="020B0303020204020204" pitchFamily="34" charset="0"/>
                  </a:rPr>
                  <a:t>Hombres</a:t>
                </a:r>
              </a:p>
            </p:txBody>
          </p:sp>
        </p:grpSp>
        <p:grpSp>
          <p:nvGrpSpPr>
            <p:cNvPr id="26" name="Group 25">
              <a:extLst>
                <a:ext uri="{FF2B5EF4-FFF2-40B4-BE49-F238E27FC236}">
                  <a16:creationId xmlns:a16="http://schemas.microsoft.com/office/drawing/2014/main" id="{C4F5D3A9-2EA0-44B9-B315-6CC0F9B55234}"/>
                </a:ext>
              </a:extLst>
            </p:cNvPr>
            <p:cNvGrpSpPr/>
            <p:nvPr/>
          </p:nvGrpSpPr>
          <p:grpSpPr>
            <a:xfrm>
              <a:off x="2678643" y="2686121"/>
              <a:ext cx="1157058" cy="274831"/>
              <a:chOff x="3110635" y="2640965"/>
              <a:chExt cx="1024461" cy="261610"/>
            </a:xfrm>
          </p:grpSpPr>
          <p:sp>
            <p:nvSpPr>
              <p:cNvPr id="31" name="Rectangle 30">
                <a:extLst>
                  <a:ext uri="{FF2B5EF4-FFF2-40B4-BE49-F238E27FC236}">
                    <a16:creationId xmlns:a16="http://schemas.microsoft.com/office/drawing/2014/main" id="{C232FAAF-186C-42DA-B232-D2E5E56F0F59}"/>
                  </a:ext>
                </a:extLst>
              </p:cNvPr>
              <p:cNvSpPr/>
              <p:nvPr/>
            </p:nvSpPr>
            <p:spPr>
              <a:xfrm>
                <a:off x="3110635" y="2702852"/>
                <a:ext cx="221641" cy="137834"/>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TextBox 31">
                <a:extLst>
                  <a:ext uri="{FF2B5EF4-FFF2-40B4-BE49-F238E27FC236}">
                    <a16:creationId xmlns:a16="http://schemas.microsoft.com/office/drawing/2014/main" id="{DCB0D874-63EA-48F7-B407-FB0434250AE6}"/>
                  </a:ext>
                </a:extLst>
              </p:cNvPr>
              <p:cNvSpPr txBox="1"/>
              <p:nvPr/>
            </p:nvSpPr>
            <p:spPr>
              <a:xfrm>
                <a:off x="3352795" y="2640965"/>
                <a:ext cx="782301" cy="261610"/>
              </a:xfrm>
              <a:prstGeom prst="rect">
                <a:avLst/>
              </a:prstGeom>
              <a:noFill/>
            </p:spPr>
            <p:txBody>
              <a:bodyPr wrap="square" rtlCol="0">
                <a:spAutoFit/>
              </a:bodyPr>
              <a:lstStyle/>
              <a:p>
                <a:r>
                  <a:rPr lang="es-CO" sz="1100" dirty="0">
                    <a:latin typeface="Corbel Light" panose="020B0303020204020204" pitchFamily="34" charset="0"/>
                  </a:rPr>
                  <a:t>Mujeres</a:t>
                </a:r>
              </a:p>
            </p:txBody>
          </p:sp>
        </p:grpSp>
        <p:sp>
          <p:nvSpPr>
            <p:cNvPr id="27" name="TextBox 26">
              <a:extLst>
                <a:ext uri="{FF2B5EF4-FFF2-40B4-BE49-F238E27FC236}">
                  <a16:creationId xmlns:a16="http://schemas.microsoft.com/office/drawing/2014/main" id="{2604F785-F7BD-49A7-8356-D1651E656CBB}"/>
                </a:ext>
              </a:extLst>
            </p:cNvPr>
            <p:cNvSpPr txBox="1"/>
            <p:nvPr/>
          </p:nvSpPr>
          <p:spPr>
            <a:xfrm>
              <a:off x="1114246" y="5335744"/>
              <a:ext cx="883555" cy="323165"/>
            </a:xfrm>
            <a:prstGeom prst="rect">
              <a:avLst/>
            </a:prstGeom>
            <a:noFill/>
          </p:spPr>
          <p:txBody>
            <a:bodyPr wrap="square" rtlCol="0">
              <a:spAutoFit/>
            </a:bodyPr>
            <a:lstStyle/>
            <a:p>
              <a:pPr algn="ctr"/>
              <a:r>
                <a:rPr lang="es-CO" sz="1500" dirty="0">
                  <a:latin typeface="Corbel Light" panose="020B0303020204020204" pitchFamily="34" charset="0"/>
                </a:rPr>
                <a:t>2010</a:t>
              </a:r>
            </a:p>
          </p:txBody>
        </p:sp>
        <p:sp>
          <p:nvSpPr>
            <p:cNvPr id="28" name="TextBox 27">
              <a:extLst>
                <a:ext uri="{FF2B5EF4-FFF2-40B4-BE49-F238E27FC236}">
                  <a16:creationId xmlns:a16="http://schemas.microsoft.com/office/drawing/2014/main" id="{AF1F2FC3-8D2E-4935-96B0-C8CDF2791EB0}"/>
                </a:ext>
              </a:extLst>
            </p:cNvPr>
            <p:cNvSpPr txBox="1"/>
            <p:nvPr/>
          </p:nvSpPr>
          <p:spPr>
            <a:xfrm>
              <a:off x="2952146" y="5297034"/>
              <a:ext cx="883555" cy="323165"/>
            </a:xfrm>
            <a:prstGeom prst="rect">
              <a:avLst/>
            </a:prstGeom>
            <a:noFill/>
          </p:spPr>
          <p:txBody>
            <a:bodyPr wrap="square" rtlCol="0">
              <a:spAutoFit/>
            </a:bodyPr>
            <a:lstStyle/>
            <a:p>
              <a:pPr algn="ctr"/>
              <a:r>
                <a:rPr lang="es-CO" sz="1500" dirty="0">
                  <a:latin typeface="Corbel Light" panose="020B0303020204020204" pitchFamily="34" charset="0"/>
                </a:rPr>
                <a:t>2015</a:t>
              </a:r>
            </a:p>
          </p:txBody>
        </p:sp>
        <p:sp>
          <p:nvSpPr>
            <p:cNvPr id="29" name="TextBox 28">
              <a:extLst>
                <a:ext uri="{FF2B5EF4-FFF2-40B4-BE49-F238E27FC236}">
                  <a16:creationId xmlns:a16="http://schemas.microsoft.com/office/drawing/2014/main" id="{C2C9ADE7-EFF0-42D0-9DD5-7129F837FCDB}"/>
                </a:ext>
              </a:extLst>
            </p:cNvPr>
            <p:cNvSpPr txBox="1"/>
            <p:nvPr/>
          </p:nvSpPr>
          <p:spPr>
            <a:xfrm>
              <a:off x="4731950" y="5301876"/>
              <a:ext cx="883555" cy="323165"/>
            </a:xfrm>
            <a:prstGeom prst="rect">
              <a:avLst/>
            </a:prstGeom>
            <a:noFill/>
          </p:spPr>
          <p:txBody>
            <a:bodyPr wrap="square" rtlCol="0">
              <a:spAutoFit/>
            </a:bodyPr>
            <a:lstStyle/>
            <a:p>
              <a:pPr algn="ctr"/>
              <a:r>
                <a:rPr lang="es-CO" sz="1500" dirty="0">
                  <a:latin typeface="Corbel Light" panose="020B0303020204020204" pitchFamily="34" charset="0"/>
                </a:rPr>
                <a:t>2021</a:t>
              </a:r>
            </a:p>
          </p:txBody>
        </p:sp>
        <p:sp>
          <p:nvSpPr>
            <p:cNvPr id="30" name="TextBox 29">
              <a:extLst>
                <a:ext uri="{FF2B5EF4-FFF2-40B4-BE49-F238E27FC236}">
                  <a16:creationId xmlns:a16="http://schemas.microsoft.com/office/drawing/2014/main" id="{E836453F-2778-4F7A-A31F-E05928A6E602}"/>
                </a:ext>
              </a:extLst>
            </p:cNvPr>
            <p:cNvSpPr txBox="1"/>
            <p:nvPr/>
          </p:nvSpPr>
          <p:spPr>
            <a:xfrm>
              <a:off x="1016058" y="2172657"/>
              <a:ext cx="4544799" cy="498598"/>
            </a:xfrm>
            <a:prstGeom prst="rect">
              <a:avLst/>
            </a:prstGeom>
            <a:noFill/>
          </p:spPr>
          <p:txBody>
            <a:bodyPr wrap="square">
              <a:spAutoFit/>
            </a:bodyPr>
            <a:lstStyle/>
            <a:p>
              <a:pPr algn="ctr" rtl="0">
                <a:defRPr sz="1320" b="1" i="0" u="none" strike="noStrike" kern="1200" cap="all" spc="120" normalizeH="0" baseline="0">
                  <a:solidFill>
                    <a:prstClr val="black">
                      <a:lumMod val="65000"/>
                      <a:lumOff val="35000"/>
                    </a:prstClr>
                  </a:solidFill>
                  <a:latin typeface="+mn-lt"/>
                  <a:ea typeface="+mn-ea"/>
                  <a:cs typeface="+mn-cs"/>
                </a:defRPr>
              </a:pPr>
              <a:r>
                <a:rPr lang="es-CO" dirty="0"/>
                <a:t>% de personas que aprueban el imaginario por sexo</a:t>
              </a:r>
            </a:p>
          </p:txBody>
        </p:sp>
      </p:grpSp>
    </p:spTree>
    <p:extLst>
      <p:ext uri="{BB962C8B-B14F-4D97-AF65-F5344CB8AC3E}">
        <p14:creationId xmlns:p14="http://schemas.microsoft.com/office/powerpoint/2010/main" val="2588188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843701C-FEB9-4D46-83F2-D19BE95B66DA}"/>
              </a:ext>
            </a:extLst>
          </p:cNvPr>
          <p:cNvSpPr/>
          <p:nvPr/>
        </p:nvSpPr>
        <p:spPr>
          <a:xfrm>
            <a:off x="436455" y="1729828"/>
            <a:ext cx="5006968" cy="2246769"/>
          </a:xfrm>
          <a:prstGeom prst="rect">
            <a:avLst/>
          </a:prstGeom>
        </p:spPr>
        <p:txBody>
          <a:bodyPr wrap="square" lIns="91440" tIns="45720" rIns="91440" bIns="45720" anchor="t">
            <a:spAutoFit/>
          </a:bodyPr>
          <a:lstStyle/>
          <a:p>
            <a:pPr marL="285750" marR="0" lvl="0" indent="-285750" algn="just" defTabSz="914400" rtl="0" eaLnBrk="1" fontAlgn="auto" latinLnBrk="0" hangingPunct="1">
              <a:lnSpc>
                <a:spcPct val="100000"/>
              </a:lnSpc>
              <a:spcBef>
                <a:spcPts val="0"/>
              </a:spcBef>
              <a:spcAft>
                <a:spcPts val="0"/>
              </a:spcAft>
              <a:buClr>
                <a:srgbClr val="009DDC"/>
              </a:buClr>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Corbel Light" panose="020B0303020204020204" pitchFamily="34" charset="0"/>
                <a:ea typeface="+mn-ea"/>
                <a:cs typeface="Arial" panose="020B0604020202020204" pitchFamily="34" charset="0"/>
              </a:rPr>
              <a:t>El 83% de las servidoras respaldan la idea de intervenir, frente al 79,7% de servidores. </a:t>
            </a:r>
          </a:p>
          <a:p>
            <a:pPr marL="285750" marR="0" lvl="0" indent="-285750" algn="just" defTabSz="914400" rtl="0" eaLnBrk="1" fontAlgn="auto" latinLnBrk="0" hangingPunct="1">
              <a:lnSpc>
                <a:spcPct val="100000"/>
              </a:lnSpc>
              <a:spcBef>
                <a:spcPts val="0"/>
              </a:spcBef>
              <a:spcAft>
                <a:spcPts val="0"/>
              </a:spcAft>
              <a:buClr>
                <a:srgbClr val="009DDC"/>
              </a:buClr>
              <a:buSzTx/>
              <a:buFont typeface="Arial" panose="020B0604020202020204" pitchFamily="34" charset="0"/>
              <a:buChar char="►"/>
              <a:tabLst/>
              <a:defRPr/>
            </a:pPr>
            <a:endParaRPr lang="es-CO" sz="2000" dirty="0">
              <a:solidFill>
                <a:prstClr val="black"/>
              </a:solidFill>
              <a:latin typeface="Corbel Light" panose="020B0303020204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
                <a:srgbClr val="009DDC"/>
              </a:buClr>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Corbel Light" panose="020B0303020204020204" pitchFamily="34" charset="0"/>
                <a:ea typeface="+mn-ea"/>
                <a:cs typeface="Arial" panose="020B0604020202020204" pitchFamily="34" charset="0"/>
              </a:rPr>
              <a:t>El mayor porcentaje de desaprobación a intervenir frente a un acto de violencia contra las mujeres está en el sector educación (23%).</a:t>
            </a:r>
          </a:p>
        </p:txBody>
      </p:sp>
      <p:pic>
        <p:nvPicPr>
          <p:cNvPr id="2" name="Picture 1">
            <a:extLst>
              <a:ext uri="{FF2B5EF4-FFF2-40B4-BE49-F238E27FC236}">
                <a16:creationId xmlns:a16="http://schemas.microsoft.com/office/drawing/2014/main" id="{EC6D53CB-020D-4A6C-B37A-DB446FC23C25}"/>
              </a:ext>
            </a:extLst>
          </p:cNvPr>
          <p:cNvPicPr>
            <a:picLocks noChangeAspect="1"/>
          </p:cNvPicPr>
          <p:nvPr/>
        </p:nvPicPr>
        <p:blipFill>
          <a:blip r:embed="rId3"/>
          <a:stretch>
            <a:fillRect/>
          </a:stretch>
        </p:blipFill>
        <p:spPr>
          <a:xfrm>
            <a:off x="8686800" y="266680"/>
            <a:ext cx="3267739" cy="457240"/>
          </a:xfrm>
          <a:prstGeom prst="rect">
            <a:avLst/>
          </a:prstGeom>
        </p:spPr>
      </p:pic>
      <p:grpSp>
        <p:nvGrpSpPr>
          <p:cNvPr id="5" name="Group 4">
            <a:extLst>
              <a:ext uri="{FF2B5EF4-FFF2-40B4-BE49-F238E27FC236}">
                <a16:creationId xmlns:a16="http://schemas.microsoft.com/office/drawing/2014/main" id="{32610763-F855-4528-9C63-4B6B35D9578E}"/>
              </a:ext>
            </a:extLst>
          </p:cNvPr>
          <p:cNvGrpSpPr/>
          <p:nvPr/>
        </p:nvGrpSpPr>
        <p:grpSpPr>
          <a:xfrm>
            <a:off x="5923475" y="1456207"/>
            <a:ext cx="6115238" cy="4077567"/>
            <a:chOff x="5162550" y="991503"/>
            <a:chExt cx="6359782" cy="4239288"/>
          </a:xfrm>
        </p:grpSpPr>
        <p:cxnSp>
          <p:nvCxnSpPr>
            <p:cNvPr id="11" name="Google Shape;656;p34">
              <a:extLst>
                <a:ext uri="{FF2B5EF4-FFF2-40B4-BE49-F238E27FC236}">
                  <a16:creationId xmlns:a16="http://schemas.microsoft.com/office/drawing/2014/main" id="{197AFE52-A314-447D-8195-C760C639AB6B}"/>
                </a:ext>
              </a:extLst>
            </p:cNvPr>
            <p:cNvCxnSpPr>
              <a:cxnSpLocks/>
              <a:endCxn id="23" idx="1"/>
            </p:cNvCxnSpPr>
            <p:nvPr/>
          </p:nvCxnSpPr>
          <p:spPr>
            <a:xfrm flipV="1">
              <a:off x="9125580" y="3257903"/>
              <a:ext cx="926308" cy="87417"/>
            </a:xfrm>
            <a:prstGeom prst="straightConnector1">
              <a:avLst/>
            </a:prstGeom>
            <a:noFill/>
            <a:ln w="19050" cap="flat" cmpd="sng">
              <a:solidFill>
                <a:srgbClr val="00B0F0"/>
              </a:solidFill>
              <a:prstDash val="solid"/>
              <a:round/>
              <a:headEnd type="none" w="med" len="med"/>
              <a:tailEnd type="none" w="med" len="med"/>
            </a:ln>
          </p:spPr>
        </p:cxnSp>
        <p:cxnSp>
          <p:nvCxnSpPr>
            <p:cNvPr id="12" name="Google Shape;658;p34">
              <a:extLst>
                <a:ext uri="{FF2B5EF4-FFF2-40B4-BE49-F238E27FC236}">
                  <a16:creationId xmlns:a16="http://schemas.microsoft.com/office/drawing/2014/main" id="{7A5159A8-15EC-4784-A52C-AECFCF1FD138}"/>
                </a:ext>
              </a:extLst>
            </p:cNvPr>
            <p:cNvCxnSpPr>
              <a:cxnSpLocks/>
              <a:endCxn id="22" idx="1"/>
            </p:cNvCxnSpPr>
            <p:nvPr/>
          </p:nvCxnSpPr>
          <p:spPr>
            <a:xfrm flipV="1">
              <a:off x="8936218" y="2293099"/>
              <a:ext cx="1021783" cy="522178"/>
            </a:xfrm>
            <a:prstGeom prst="straightConnector1">
              <a:avLst/>
            </a:prstGeom>
            <a:noFill/>
            <a:ln w="19050" cap="flat" cmpd="sng">
              <a:solidFill>
                <a:srgbClr val="0070C0"/>
              </a:solidFill>
              <a:prstDash val="solid"/>
              <a:round/>
              <a:headEnd type="none" w="med" len="med"/>
              <a:tailEnd type="none" w="med" len="med"/>
            </a:ln>
          </p:spPr>
        </p:cxnSp>
        <p:cxnSp>
          <p:nvCxnSpPr>
            <p:cNvPr id="13" name="Google Shape;660;p34">
              <a:extLst>
                <a:ext uri="{FF2B5EF4-FFF2-40B4-BE49-F238E27FC236}">
                  <a16:creationId xmlns:a16="http://schemas.microsoft.com/office/drawing/2014/main" id="{D31F889B-279C-49C8-8DBF-9E35B1A5EB09}"/>
                </a:ext>
              </a:extLst>
            </p:cNvPr>
            <p:cNvCxnSpPr>
              <a:cxnSpLocks/>
            </p:cNvCxnSpPr>
            <p:nvPr/>
          </p:nvCxnSpPr>
          <p:spPr>
            <a:xfrm>
              <a:off x="8643270" y="4432243"/>
              <a:ext cx="1218148" cy="410464"/>
            </a:xfrm>
            <a:prstGeom prst="straightConnector1">
              <a:avLst/>
            </a:prstGeom>
            <a:noFill/>
            <a:ln w="19050" cap="flat" cmpd="sng">
              <a:solidFill>
                <a:schemeClr val="accent2"/>
              </a:solidFill>
              <a:prstDash val="solid"/>
              <a:round/>
              <a:headEnd type="none" w="med" len="med"/>
              <a:tailEnd type="none" w="med" len="med"/>
            </a:ln>
          </p:spPr>
        </p:cxnSp>
        <p:grpSp>
          <p:nvGrpSpPr>
            <p:cNvPr id="14" name="Google Shape;662;p34">
              <a:extLst>
                <a:ext uri="{FF2B5EF4-FFF2-40B4-BE49-F238E27FC236}">
                  <a16:creationId xmlns:a16="http://schemas.microsoft.com/office/drawing/2014/main" id="{FE8DB617-CA91-4486-BD80-A71B61A3E544}"/>
                </a:ext>
              </a:extLst>
            </p:cNvPr>
            <p:cNvGrpSpPr/>
            <p:nvPr/>
          </p:nvGrpSpPr>
          <p:grpSpPr>
            <a:xfrm rot="12540866">
              <a:off x="6804799" y="2374008"/>
              <a:ext cx="2866890" cy="2208134"/>
              <a:chOff x="5883108" y="2416729"/>
              <a:chExt cx="2606016" cy="1932832"/>
            </a:xfrm>
          </p:grpSpPr>
          <p:sp>
            <p:nvSpPr>
              <p:cNvPr id="31" name="Google Shape;663;p34">
                <a:extLst>
                  <a:ext uri="{FF2B5EF4-FFF2-40B4-BE49-F238E27FC236}">
                    <a16:creationId xmlns:a16="http://schemas.microsoft.com/office/drawing/2014/main" id="{680FAA22-A132-4253-8AE1-7F1642AE8684}"/>
                  </a:ext>
                </a:extLst>
              </p:cNvPr>
              <p:cNvSpPr/>
              <p:nvPr/>
            </p:nvSpPr>
            <p:spPr>
              <a:xfrm rot="19579286">
                <a:off x="6286269" y="2416729"/>
                <a:ext cx="2202855" cy="1932832"/>
              </a:xfrm>
              <a:custGeom>
                <a:avLst/>
                <a:gdLst/>
                <a:ahLst/>
                <a:cxnLst/>
                <a:rect l="l" t="t" r="r" b="b"/>
                <a:pathLst>
                  <a:path w="164374" h="156726" extrusionOk="0">
                    <a:moveTo>
                      <a:pt x="85999" y="1"/>
                    </a:moveTo>
                    <a:cubicBezTo>
                      <a:pt x="65945" y="1"/>
                      <a:pt x="45893" y="7650"/>
                      <a:pt x="30595" y="22947"/>
                    </a:cubicBezTo>
                    <a:cubicBezTo>
                      <a:pt x="0" y="53562"/>
                      <a:pt x="0" y="103174"/>
                      <a:pt x="30595" y="133770"/>
                    </a:cubicBezTo>
                    <a:cubicBezTo>
                      <a:pt x="45296" y="148470"/>
                      <a:pt x="65229" y="156726"/>
                      <a:pt x="85996" y="156726"/>
                    </a:cubicBezTo>
                    <a:cubicBezTo>
                      <a:pt x="106784" y="156726"/>
                      <a:pt x="126717" y="148470"/>
                      <a:pt x="141418" y="133770"/>
                    </a:cubicBezTo>
                    <a:cubicBezTo>
                      <a:pt x="156118" y="119069"/>
                      <a:pt x="164374" y="99136"/>
                      <a:pt x="164374" y="78368"/>
                    </a:cubicBezTo>
                    <a:cubicBezTo>
                      <a:pt x="164374" y="57580"/>
                      <a:pt x="156118" y="37648"/>
                      <a:pt x="141418" y="22947"/>
                    </a:cubicBezTo>
                    <a:cubicBezTo>
                      <a:pt x="126110" y="7650"/>
                      <a:pt x="106053" y="1"/>
                      <a:pt x="85999"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664;p34">
                <a:extLst>
                  <a:ext uri="{FF2B5EF4-FFF2-40B4-BE49-F238E27FC236}">
                    <a16:creationId xmlns:a16="http://schemas.microsoft.com/office/drawing/2014/main" id="{B61E0D71-B848-4517-B826-6BF03804FDBB}"/>
                  </a:ext>
                </a:extLst>
              </p:cNvPr>
              <p:cNvSpPr/>
              <p:nvPr/>
            </p:nvSpPr>
            <p:spPr>
              <a:xfrm rot="19594129">
                <a:off x="5883108" y="2438728"/>
                <a:ext cx="1594243" cy="1383433"/>
              </a:xfrm>
              <a:custGeom>
                <a:avLst/>
                <a:gdLst/>
                <a:ahLst/>
                <a:cxnLst/>
                <a:rect l="l" t="t" r="r" b="b"/>
                <a:pathLst>
                  <a:path w="96799" h="102448" extrusionOk="0">
                    <a:moveTo>
                      <a:pt x="84664" y="0"/>
                    </a:moveTo>
                    <a:cubicBezTo>
                      <a:pt x="34893" y="8375"/>
                      <a:pt x="1" y="53253"/>
                      <a:pt x="5133" y="102448"/>
                    </a:cubicBezTo>
                    <a:lnTo>
                      <a:pt x="96799" y="90074"/>
                    </a:lnTo>
                    <a:lnTo>
                      <a:pt x="84664" y="0"/>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666;p34">
              <a:extLst>
                <a:ext uri="{FF2B5EF4-FFF2-40B4-BE49-F238E27FC236}">
                  <a16:creationId xmlns:a16="http://schemas.microsoft.com/office/drawing/2014/main" id="{0E24A87D-1C9A-42EF-8F92-D199754F0EF9}"/>
                </a:ext>
              </a:extLst>
            </p:cNvPr>
            <p:cNvGrpSpPr/>
            <p:nvPr/>
          </p:nvGrpSpPr>
          <p:grpSpPr>
            <a:xfrm rot="10800000">
              <a:off x="5270566" y="3117463"/>
              <a:ext cx="1023820" cy="951795"/>
              <a:chOff x="3169410" y="2160229"/>
              <a:chExt cx="2052019" cy="1787766"/>
            </a:xfrm>
            <a:solidFill>
              <a:srgbClr val="0070C0"/>
            </a:solidFill>
          </p:grpSpPr>
          <p:sp>
            <p:nvSpPr>
              <p:cNvPr id="29" name="Google Shape;667;p34">
                <a:extLst>
                  <a:ext uri="{FF2B5EF4-FFF2-40B4-BE49-F238E27FC236}">
                    <a16:creationId xmlns:a16="http://schemas.microsoft.com/office/drawing/2014/main" id="{4DF0FA34-6AB9-4D0C-8E3A-46B53A9179E7}"/>
                  </a:ext>
                </a:extLst>
              </p:cNvPr>
              <p:cNvSpPr/>
              <p:nvPr/>
            </p:nvSpPr>
            <p:spPr>
              <a:xfrm rot="1608241">
                <a:off x="3169410" y="2354603"/>
                <a:ext cx="1716737" cy="1308360"/>
              </a:xfrm>
              <a:custGeom>
                <a:avLst/>
                <a:gdLst/>
                <a:ahLst/>
                <a:cxnLst/>
                <a:rect l="l" t="t" r="r" b="b"/>
                <a:pathLst>
                  <a:path w="13511" h="10297" extrusionOk="0">
                    <a:moveTo>
                      <a:pt x="7613" y="1"/>
                    </a:moveTo>
                    <a:cubicBezTo>
                      <a:pt x="7105" y="1"/>
                      <a:pt x="6605" y="107"/>
                      <a:pt x="6137" y="330"/>
                    </a:cubicBezTo>
                    <a:cubicBezTo>
                      <a:pt x="4045" y="1331"/>
                      <a:pt x="0" y="9198"/>
                      <a:pt x="0" y="9198"/>
                    </a:cubicBezTo>
                    <a:cubicBezTo>
                      <a:pt x="0" y="9198"/>
                      <a:pt x="5300" y="10296"/>
                      <a:pt x="8610" y="10296"/>
                    </a:cubicBezTo>
                    <a:cubicBezTo>
                      <a:pt x="9532" y="10296"/>
                      <a:pt x="10299" y="10211"/>
                      <a:pt x="10755" y="9993"/>
                    </a:cubicBezTo>
                    <a:cubicBezTo>
                      <a:pt x="12849" y="8993"/>
                      <a:pt x="13511" y="6019"/>
                      <a:pt x="12236" y="3351"/>
                    </a:cubicBezTo>
                    <a:cubicBezTo>
                      <a:pt x="11246" y="1279"/>
                      <a:pt x="9378" y="1"/>
                      <a:pt x="76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8;p34">
                <a:extLst>
                  <a:ext uri="{FF2B5EF4-FFF2-40B4-BE49-F238E27FC236}">
                    <a16:creationId xmlns:a16="http://schemas.microsoft.com/office/drawing/2014/main" id="{D6050DF3-D9DC-4FC9-9A8C-A10BC7E56D43}"/>
                  </a:ext>
                </a:extLst>
              </p:cNvPr>
              <p:cNvSpPr/>
              <p:nvPr/>
            </p:nvSpPr>
            <p:spPr>
              <a:xfrm rot="1608241">
                <a:off x="3433662" y="2160229"/>
                <a:ext cx="1787767" cy="1787766"/>
              </a:xfrm>
              <a:custGeom>
                <a:avLst/>
                <a:gdLst/>
                <a:ahLst/>
                <a:cxnLst/>
                <a:rect l="l" t="t" r="r" b="b"/>
                <a:pathLst>
                  <a:path w="14070" h="14070" extrusionOk="0">
                    <a:moveTo>
                      <a:pt x="7035" y="0"/>
                    </a:moveTo>
                    <a:cubicBezTo>
                      <a:pt x="5169" y="0"/>
                      <a:pt x="3380" y="742"/>
                      <a:pt x="2061" y="2061"/>
                    </a:cubicBezTo>
                    <a:cubicBezTo>
                      <a:pt x="741" y="3380"/>
                      <a:pt x="0" y="5169"/>
                      <a:pt x="0" y="7034"/>
                    </a:cubicBezTo>
                    <a:cubicBezTo>
                      <a:pt x="0" y="8901"/>
                      <a:pt x="741" y="10689"/>
                      <a:pt x="2061" y="12009"/>
                    </a:cubicBezTo>
                    <a:cubicBezTo>
                      <a:pt x="3380" y="13328"/>
                      <a:pt x="5169" y="14070"/>
                      <a:pt x="7035" y="14070"/>
                    </a:cubicBezTo>
                    <a:cubicBezTo>
                      <a:pt x="8901" y="14070"/>
                      <a:pt x="10689" y="13328"/>
                      <a:pt x="12009" y="12009"/>
                    </a:cubicBezTo>
                    <a:cubicBezTo>
                      <a:pt x="13328" y="10689"/>
                      <a:pt x="14069" y="8901"/>
                      <a:pt x="14069" y="7034"/>
                    </a:cubicBezTo>
                    <a:cubicBezTo>
                      <a:pt x="14069" y="5169"/>
                      <a:pt x="13328" y="3380"/>
                      <a:pt x="12009" y="2061"/>
                    </a:cubicBezTo>
                    <a:cubicBezTo>
                      <a:pt x="10689" y="742"/>
                      <a:pt x="8901" y="0"/>
                      <a:pt x="7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669;p34">
              <a:extLst>
                <a:ext uri="{FF2B5EF4-FFF2-40B4-BE49-F238E27FC236}">
                  <a16:creationId xmlns:a16="http://schemas.microsoft.com/office/drawing/2014/main" id="{C34352A0-613E-4B27-B471-7BED0E093C0B}"/>
                </a:ext>
              </a:extLst>
            </p:cNvPr>
            <p:cNvSpPr txBox="1"/>
            <p:nvPr/>
          </p:nvSpPr>
          <p:spPr>
            <a:xfrm>
              <a:off x="5234737" y="3409369"/>
              <a:ext cx="924038" cy="36797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lt1"/>
                  </a:solidFill>
                  <a:latin typeface="Berlin Sans FB Demi" panose="020E0802020502020306" pitchFamily="34" charset="0"/>
                  <a:ea typeface="Fira Sans Extra Condensed"/>
                  <a:cs typeface="Fira Sans Extra Condensed"/>
                  <a:sym typeface="Fira Sans Extra Condensed Medium"/>
                </a:rPr>
                <a:t>13,9</a:t>
              </a:r>
              <a:r>
                <a:rPr lang="en-GB" sz="2000" dirty="0">
                  <a:solidFill>
                    <a:schemeClr val="lt1"/>
                  </a:solidFill>
                  <a:latin typeface="Berlin Sans FB Demi" panose="020E0802020502020306" pitchFamily="34" charset="0"/>
                  <a:ea typeface="Fira Sans Extra Condensed"/>
                  <a:cs typeface="Fira Sans Extra Condensed"/>
                  <a:sym typeface="Fira Sans Extra Condensed"/>
                </a:rPr>
                <a:t>%</a:t>
              </a:r>
              <a:endParaRPr sz="2000" dirty="0">
                <a:solidFill>
                  <a:schemeClr val="lt1"/>
                </a:solidFill>
                <a:latin typeface="Berlin Sans FB Demi" panose="020E0802020502020306" pitchFamily="34" charset="0"/>
                <a:ea typeface="Fira Sans Extra Condensed"/>
                <a:cs typeface="Fira Sans Extra Condensed"/>
                <a:sym typeface="Fira Sans Extra Condensed"/>
              </a:endParaRPr>
            </a:p>
          </p:txBody>
        </p:sp>
        <p:grpSp>
          <p:nvGrpSpPr>
            <p:cNvPr id="17" name="Google Shape;670;p34">
              <a:extLst>
                <a:ext uri="{FF2B5EF4-FFF2-40B4-BE49-F238E27FC236}">
                  <a16:creationId xmlns:a16="http://schemas.microsoft.com/office/drawing/2014/main" id="{33E5CB5B-E6A0-41ED-BF68-A9D7CC679BA1}"/>
                </a:ext>
              </a:extLst>
            </p:cNvPr>
            <p:cNvGrpSpPr/>
            <p:nvPr/>
          </p:nvGrpSpPr>
          <p:grpSpPr>
            <a:xfrm rot="10800000">
              <a:off x="5309868" y="4278996"/>
              <a:ext cx="1051785" cy="951795"/>
              <a:chOff x="3113365" y="2160236"/>
              <a:chExt cx="2108065" cy="1787767"/>
            </a:xfrm>
            <a:solidFill>
              <a:srgbClr val="00B0F0"/>
            </a:solidFill>
          </p:grpSpPr>
          <p:sp>
            <p:nvSpPr>
              <p:cNvPr id="27" name="Google Shape;671;p34">
                <a:extLst>
                  <a:ext uri="{FF2B5EF4-FFF2-40B4-BE49-F238E27FC236}">
                    <a16:creationId xmlns:a16="http://schemas.microsoft.com/office/drawing/2014/main" id="{FD0A3F2A-1822-43D0-BCED-80BED28F139C}"/>
                  </a:ext>
                </a:extLst>
              </p:cNvPr>
              <p:cNvSpPr/>
              <p:nvPr/>
            </p:nvSpPr>
            <p:spPr>
              <a:xfrm rot="1608241">
                <a:off x="3113365" y="2328656"/>
                <a:ext cx="1716737" cy="1308360"/>
              </a:xfrm>
              <a:custGeom>
                <a:avLst/>
                <a:gdLst/>
                <a:ahLst/>
                <a:cxnLst/>
                <a:rect l="l" t="t" r="r" b="b"/>
                <a:pathLst>
                  <a:path w="13511" h="10297" extrusionOk="0">
                    <a:moveTo>
                      <a:pt x="7613" y="1"/>
                    </a:moveTo>
                    <a:cubicBezTo>
                      <a:pt x="7105" y="1"/>
                      <a:pt x="6605" y="107"/>
                      <a:pt x="6137" y="330"/>
                    </a:cubicBezTo>
                    <a:cubicBezTo>
                      <a:pt x="4045" y="1331"/>
                      <a:pt x="0" y="9198"/>
                      <a:pt x="0" y="9198"/>
                    </a:cubicBezTo>
                    <a:cubicBezTo>
                      <a:pt x="0" y="9198"/>
                      <a:pt x="5300" y="10296"/>
                      <a:pt x="8610" y="10296"/>
                    </a:cubicBezTo>
                    <a:cubicBezTo>
                      <a:pt x="9532" y="10296"/>
                      <a:pt x="10299" y="10211"/>
                      <a:pt x="10755" y="9993"/>
                    </a:cubicBezTo>
                    <a:cubicBezTo>
                      <a:pt x="12849" y="8993"/>
                      <a:pt x="13511" y="6019"/>
                      <a:pt x="12236" y="3351"/>
                    </a:cubicBezTo>
                    <a:cubicBezTo>
                      <a:pt x="11246" y="1279"/>
                      <a:pt x="9378" y="1"/>
                      <a:pt x="76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72;p34">
                <a:extLst>
                  <a:ext uri="{FF2B5EF4-FFF2-40B4-BE49-F238E27FC236}">
                    <a16:creationId xmlns:a16="http://schemas.microsoft.com/office/drawing/2014/main" id="{61A88106-4D24-47B0-990B-B07E8E7DD434}"/>
                  </a:ext>
                </a:extLst>
              </p:cNvPr>
              <p:cNvSpPr/>
              <p:nvPr/>
            </p:nvSpPr>
            <p:spPr>
              <a:xfrm rot="1608241">
                <a:off x="3433661" y="2160236"/>
                <a:ext cx="1787769" cy="1787767"/>
              </a:xfrm>
              <a:custGeom>
                <a:avLst/>
                <a:gdLst/>
                <a:ahLst/>
                <a:cxnLst/>
                <a:rect l="l" t="t" r="r" b="b"/>
                <a:pathLst>
                  <a:path w="14070" h="14070" extrusionOk="0">
                    <a:moveTo>
                      <a:pt x="7035" y="0"/>
                    </a:moveTo>
                    <a:cubicBezTo>
                      <a:pt x="5169" y="0"/>
                      <a:pt x="3380" y="742"/>
                      <a:pt x="2061" y="2061"/>
                    </a:cubicBezTo>
                    <a:cubicBezTo>
                      <a:pt x="741" y="3380"/>
                      <a:pt x="0" y="5169"/>
                      <a:pt x="0" y="7034"/>
                    </a:cubicBezTo>
                    <a:cubicBezTo>
                      <a:pt x="0" y="8901"/>
                      <a:pt x="741" y="10689"/>
                      <a:pt x="2061" y="12009"/>
                    </a:cubicBezTo>
                    <a:cubicBezTo>
                      <a:pt x="3380" y="13328"/>
                      <a:pt x="5169" y="14070"/>
                      <a:pt x="7035" y="14070"/>
                    </a:cubicBezTo>
                    <a:cubicBezTo>
                      <a:pt x="8901" y="14070"/>
                      <a:pt x="10689" y="13328"/>
                      <a:pt x="12009" y="12009"/>
                    </a:cubicBezTo>
                    <a:cubicBezTo>
                      <a:pt x="13328" y="10689"/>
                      <a:pt x="14069" y="8901"/>
                      <a:pt x="14069" y="7034"/>
                    </a:cubicBezTo>
                    <a:cubicBezTo>
                      <a:pt x="14069" y="5169"/>
                      <a:pt x="13328" y="3380"/>
                      <a:pt x="12009" y="2061"/>
                    </a:cubicBezTo>
                    <a:cubicBezTo>
                      <a:pt x="10689" y="742"/>
                      <a:pt x="8901" y="0"/>
                      <a:pt x="7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 name="Google Shape;673;p34">
              <a:extLst>
                <a:ext uri="{FF2B5EF4-FFF2-40B4-BE49-F238E27FC236}">
                  <a16:creationId xmlns:a16="http://schemas.microsoft.com/office/drawing/2014/main" id="{EFB46D61-FD99-4F82-992C-7D7D4FD1502C}"/>
                </a:ext>
              </a:extLst>
            </p:cNvPr>
            <p:cNvSpPr txBox="1"/>
            <p:nvPr/>
          </p:nvSpPr>
          <p:spPr>
            <a:xfrm>
              <a:off x="5401258" y="4571627"/>
              <a:ext cx="796827" cy="36797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lt1"/>
                  </a:solidFill>
                  <a:latin typeface="Berlin Sans FB Demi" panose="020E0802020502020306" pitchFamily="34" charset="0"/>
                  <a:ea typeface="Fira Sans Extra Condensed"/>
                  <a:cs typeface="Fira Sans Extra Condensed"/>
                  <a:sym typeface="Fira Sans Extra Condensed Medium"/>
                </a:rPr>
                <a:t>4,1</a:t>
              </a:r>
              <a:r>
                <a:rPr lang="en-GB" sz="2000" dirty="0">
                  <a:solidFill>
                    <a:schemeClr val="lt1"/>
                  </a:solidFill>
                  <a:latin typeface="Berlin Sans FB Demi" panose="020E0802020502020306" pitchFamily="34" charset="0"/>
                  <a:ea typeface="Fira Sans Extra Condensed"/>
                  <a:cs typeface="Fira Sans Extra Condensed"/>
                  <a:sym typeface="Fira Sans Extra Condensed"/>
                </a:rPr>
                <a:t>%</a:t>
              </a:r>
              <a:endParaRPr sz="2000" dirty="0">
                <a:solidFill>
                  <a:schemeClr val="lt1"/>
                </a:solidFill>
                <a:latin typeface="Berlin Sans FB Demi" panose="020E0802020502020306" pitchFamily="34" charset="0"/>
                <a:ea typeface="Fira Sans Extra Condensed"/>
                <a:cs typeface="Fira Sans Extra Condensed"/>
                <a:sym typeface="Fira Sans Extra Condensed"/>
              </a:endParaRPr>
            </a:p>
          </p:txBody>
        </p:sp>
        <p:grpSp>
          <p:nvGrpSpPr>
            <p:cNvPr id="19" name="Google Shape;674;p34">
              <a:extLst>
                <a:ext uri="{FF2B5EF4-FFF2-40B4-BE49-F238E27FC236}">
                  <a16:creationId xmlns:a16="http://schemas.microsoft.com/office/drawing/2014/main" id="{C82F153D-00D5-4D22-A78D-9D92861D6A82}"/>
                </a:ext>
              </a:extLst>
            </p:cNvPr>
            <p:cNvGrpSpPr/>
            <p:nvPr/>
          </p:nvGrpSpPr>
          <p:grpSpPr>
            <a:xfrm rot="10800000">
              <a:off x="5309869" y="2015986"/>
              <a:ext cx="1051784" cy="951795"/>
              <a:chOff x="3113365" y="2160230"/>
              <a:chExt cx="2108063" cy="1787767"/>
            </a:xfrm>
          </p:grpSpPr>
          <p:sp>
            <p:nvSpPr>
              <p:cNvPr id="25" name="Google Shape;675;p34">
                <a:extLst>
                  <a:ext uri="{FF2B5EF4-FFF2-40B4-BE49-F238E27FC236}">
                    <a16:creationId xmlns:a16="http://schemas.microsoft.com/office/drawing/2014/main" id="{BA6E74D0-8620-4C93-A69A-52A40E288700}"/>
                  </a:ext>
                </a:extLst>
              </p:cNvPr>
              <p:cNvSpPr/>
              <p:nvPr/>
            </p:nvSpPr>
            <p:spPr>
              <a:xfrm rot="1608241">
                <a:off x="3113365" y="2328654"/>
                <a:ext cx="1716737" cy="1308360"/>
              </a:xfrm>
              <a:custGeom>
                <a:avLst/>
                <a:gdLst/>
                <a:ahLst/>
                <a:cxnLst/>
                <a:rect l="l" t="t" r="r" b="b"/>
                <a:pathLst>
                  <a:path w="13511" h="10297" extrusionOk="0">
                    <a:moveTo>
                      <a:pt x="7613" y="1"/>
                    </a:moveTo>
                    <a:cubicBezTo>
                      <a:pt x="7105" y="1"/>
                      <a:pt x="6605" y="107"/>
                      <a:pt x="6137" y="330"/>
                    </a:cubicBezTo>
                    <a:cubicBezTo>
                      <a:pt x="4045" y="1331"/>
                      <a:pt x="0" y="9198"/>
                      <a:pt x="0" y="9198"/>
                    </a:cubicBezTo>
                    <a:cubicBezTo>
                      <a:pt x="0" y="9198"/>
                      <a:pt x="5300" y="10296"/>
                      <a:pt x="8610" y="10296"/>
                    </a:cubicBezTo>
                    <a:cubicBezTo>
                      <a:pt x="9532" y="10296"/>
                      <a:pt x="10299" y="10211"/>
                      <a:pt x="10755" y="9993"/>
                    </a:cubicBezTo>
                    <a:cubicBezTo>
                      <a:pt x="12849" y="8993"/>
                      <a:pt x="13511" y="6019"/>
                      <a:pt x="12236" y="3351"/>
                    </a:cubicBezTo>
                    <a:cubicBezTo>
                      <a:pt x="11246" y="1279"/>
                      <a:pt x="9378" y="1"/>
                      <a:pt x="7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76;p34">
                <a:extLst>
                  <a:ext uri="{FF2B5EF4-FFF2-40B4-BE49-F238E27FC236}">
                    <a16:creationId xmlns:a16="http://schemas.microsoft.com/office/drawing/2014/main" id="{BF31B914-4103-46EE-8EB0-3CFEF1ED9D62}"/>
                  </a:ext>
                </a:extLst>
              </p:cNvPr>
              <p:cNvSpPr/>
              <p:nvPr/>
            </p:nvSpPr>
            <p:spPr>
              <a:xfrm rot="1608241">
                <a:off x="3433659" y="2160230"/>
                <a:ext cx="1787769" cy="1787767"/>
              </a:xfrm>
              <a:custGeom>
                <a:avLst/>
                <a:gdLst/>
                <a:ahLst/>
                <a:cxnLst/>
                <a:rect l="l" t="t" r="r" b="b"/>
                <a:pathLst>
                  <a:path w="14070" h="14070" extrusionOk="0">
                    <a:moveTo>
                      <a:pt x="7035" y="0"/>
                    </a:moveTo>
                    <a:cubicBezTo>
                      <a:pt x="5169" y="0"/>
                      <a:pt x="3380" y="742"/>
                      <a:pt x="2061" y="2061"/>
                    </a:cubicBezTo>
                    <a:cubicBezTo>
                      <a:pt x="741" y="3380"/>
                      <a:pt x="0" y="5169"/>
                      <a:pt x="0" y="7034"/>
                    </a:cubicBezTo>
                    <a:cubicBezTo>
                      <a:pt x="0" y="8901"/>
                      <a:pt x="741" y="10689"/>
                      <a:pt x="2061" y="12009"/>
                    </a:cubicBezTo>
                    <a:cubicBezTo>
                      <a:pt x="3380" y="13328"/>
                      <a:pt x="5169" y="14070"/>
                      <a:pt x="7035" y="14070"/>
                    </a:cubicBezTo>
                    <a:cubicBezTo>
                      <a:pt x="8901" y="14070"/>
                      <a:pt x="10689" y="13328"/>
                      <a:pt x="12009" y="12009"/>
                    </a:cubicBezTo>
                    <a:cubicBezTo>
                      <a:pt x="13328" y="10689"/>
                      <a:pt x="14069" y="8901"/>
                      <a:pt x="14069" y="7034"/>
                    </a:cubicBezTo>
                    <a:cubicBezTo>
                      <a:pt x="14069" y="5169"/>
                      <a:pt x="13328" y="3380"/>
                      <a:pt x="12009" y="2061"/>
                    </a:cubicBezTo>
                    <a:cubicBezTo>
                      <a:pt x="10689" y="742"/>
                      <a:pt x="8901" y="0"/>
                      <a:pt x="70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677;p34">
              <a:extLst>
                <a:ext uri="{FF2B5EF4-FFF2-40B4-BE49-F238E27FC236}">
                  <a16:creationId xmlns:a16="http://schemas.microsoft.com/office/drawing/2014/main" id="{76815C57-609D-42CF-9860-6E55D74F62D3}"/>
                </a:ext>
              </a:extLst>
            </p:cNvPr>
            <p:cNvSpPr txBox="1"/>
            <p:nvPr/>
          </p:nvSpPr>
          <p:spPr>
            <a:xfrm>
              <a:off x="5401257" y="2307880"/>
              <a:ext cx="796827" cy="36797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lt1"/>
                  </a:solidFill>
                  <a:latin typeface="Berlin Sans FB Demi" panose="020E0802020502020306" pitchFamily="34" charset="0"/>
                  <a:ea typeface="Fira Sans Extra Condensed"/>
                  <a:cs typeface="Fira Sans Extra Condensed"/>
                  <a:sym typeface="Fira Sans Extra Condensed Medium"/>
                </a:rPr>
                <a:t>82</a:t>
              </a:r>
              <a:r>
                <a:rPr lang="en-GB" sz="2000" dirty="0">
                  <a:solidFill>
                    <a:schemeClr val="lt1"/>
                  </a:solidFill>
                  <a:latin typeface="Berlin Sans FB Demi" panose="020E0802020502020306" pitchFamily="34" charset="0"/>
                  <a:ea typeface="Fira Sans Extra Condensed"/>
                  <a:cs typeface="Fira Sans Extra Condensed"/>
                  <a:sym typeface="Fira Sans Extra Condensed"/>
                </a:rPr>
                <a:t>%</a:t>
              </a:r>
              <a:endParaRPr sz="2000" dirty="0">
                <a:solidFill>
                  <a:schemeClr val="lt1"/>
                </a:solidFill>
                <a:latin typeface="Berlin Sans FB Demi" panose="020E0802020502020306" pitchFamily="34" charset="0"/>
                <a:ea typeface="Fira Sans Extra Condensed"/>
                <a:cs typeface="Fira Sans Extra Condensed"/>
                <a:sym typeface="Fira Sans Extra Condensed"/>
              </a:endParaRPr>
            </a:p>
          </p:txBody>
        </p:sp>
        <p:sp>
          <p:nvSpPr>
            <p:cNvPr id="21" name="Google Shape;661;p34">
              <a:extLst>
                <a:ext uri="{FF2B5EF4-FFF2-40B4-BE49-F238E27FC236}">
                  <a16:creationId xmlns:a16="http://schemas.microsoft.com/office/drawing/2014/main" id="{1B6CC817-9C46-45EF-B91B-91A1DE6D6AE6}"/>
                </a:ext>
              </a:extLst>
            </p:cNvPr>
            <p:cNvSpPr txBox="1"/>
            <p:nvPr/>
          </p:nvSpPr>
          <p:spPr>
            <a:xfrm>
              <a:off x="9965565" y="4734553"/>
              <a:ext cx="1344482" cy="367978"/>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1400" b="1" dirty="0">
                  <a:solidFill>
                    <a:schemeClr val="accent2"/>
                  </a:solidFill>
                  <a:latin typeface="Candara" panose="020E0502030303020204" pitchFamily="34" charset="0"/>
                  <a:ea typeface="Fira Sans Extra Condensed"/>
                  <a:cs typeface="Fira Sans Extra Condensed"/>
                  <a:sym typeface="Fira Sans Extra Condensed"/>
                </a:rPr>
                <a:t>De </a:t>
              </a:r>
              <a:r>
                <a:rPr lang="en-GB" sz="1400" b="1" dirty="0" err="1">
                  <a:solidFill>
                    <a:schemeClr val="accent2"/>
                  </a:solidFill>
                  <a:latin typeface="Candara" panose="020E0502030303020204" pitchFamily="34" charset="0"/>
                  <a:ea typeface="Fira Sans Extra Condensed"/>
                  <a:cs typeface="Fira Sans Extra Condensed"/>
                  <a:sym typeface="Fira Sans Extra Condensed"/>
                </a:rPr>
                <a:t>acuerdo</a:t>
              </a:r>
              <a:r>
                <a:rPr lang="en-GB" sz="1400" b="1" dirty="0">
                  <a:solidFill>
                    <a:schemeClr val="accent2"/>
                  </a:solidFill>
                  <a:latin typeface="Candara" panose="020E0502030303020204" pitchFamily="34" charset="0"/>
                  <a:ea typeface="Fira Sans Extra Condensed"/>
                  <a:cs typeface="Fira Sans Extra Condensed"/>
                  <a:sym typeface="Fira Sans Extra Condensed"/>
                </a:rPr>
                <a:t> -</a:t>
              </a:r>
            </a:p>
            <a:p>
              <a:pPr marL="0" lvl="0" indent="0" algn="l" rtl="0">
                <a:lnSpc>
                  <a:spcPct val="100000"/>
                </a:lnSpc>
                <a:spcBef>
                  <a:spcPts val="0"/>
                </a:spcBef>
                <a:spcAft>
                  <a:spcPts val="0"/>
                </a:spcAft>
                <a:buNone/>
              </a:pPr>
              <a:r>
                <a:rPr lang="en-GB" sz="1400" b="1" dirty="0" err="1">
                  <a:solidFill>
                    <a:schemeClr val="accent2"/>
                  </a:solidFill>
                  <a:latin typeface="Candara" panose="020E0502030303020204" pitchFamily="34" charset="0"/>
                  <a:ea typeface="Fira Sans Extra Condensed"/>
                  <a:cs typeface="Fira Sans Extra Condensed"/>
                  <a:sym typeface="Fira Sans Extra Condensed"/>
                </a:rPr>
                <a:t>Totalmente</a:t>
              </a:r>
              <a:r>
                <a:rPr lang="en-GB" sz="1400" b="1" dirty="0">
                  <a:solidFill>
                    <a:schemeClr val="accent2"/>
                  </a:solidFill>
                  <a:latin typeface="Candara" panose="020E0502030303020204" pitchFamily="34" charset="0"/>
                  <a:ea typeface="Fira Sans Extra Condensed"/>
                  <a:cs typeface="Fira Sans Extra Condensed"/>
                  <a:sym typeface="Fira Sans Extra Condensed"/>
                </a:rPr>
                <a:t> de </a:t>
              </a:r>
              <a:r>
                <a:rPr lang="en-GB" sz="1400" b="1" dirty="0" err="1">
                  <a:solidFill>
                    <a:schemeClr val="accent2"/>
                  </a:solidFill>
                  <a:latin typeface="Candara" panose="020E0502030303020204" pitchFamily="34" charset="0"/>
                  <a:ea typeface="Fira Sans Extra Condensed"/>
                  <a:cs typeface="Fira Sans Extra Condensed"/>
                  <a:sym typeface="Fira Sans Extra Condensed"/>
                </a:rPr>
                <a:t>acuerdo</a:t>
              </a:r>
              <a:endParaRPr sz="1400" b="1" dirty="0">
                <a:solidFill>
                  <a:schemeClr val="accent2"/>
                </a:solidFill>
                <a:latin typeface="Candara" panose="020E0502030303020204" pitchFamily="34" charset="0"/>
                <a:ea typeface="Fira Sans Extra Condensed"/>
                <a:cs typeface="Fira Sans Extra Condensed"/>
                <a:sym typeface="Fira Sans Extra Condensed"/>
              </a:endParaRPr>
            </a:p>
          </p:txBody>
        </p:sp>
        <p:sp>
          <p:nvSpPr>
            <p:cNvPr id="22" name="Google Shape;659;p34">
              <a:extLst>
                <a:ext uri="{FF2B5EF4-FFF2-40B4-BE49-F238E27FC236}">
                  <a16:creationId xmlns:a16="http://schemas.microsoft.com/office/drawing/2014/main" id="{FACD4346-52F2-47AC-8849-B92AD987CC48}"/>
                </a:ext>
              </a:extLst>
            </p:cNvPr>
            <p:cNvSpPr txBox="1"/>
            <p:nvPr/>
          </p:nvSpPr>
          <p:spPr>
            <a:xfrm>
              <a:off x="9958001" y="2094315"/>
              <a:ext cx="1344481" cy="3975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dirty="0" err="1">
                  <a:solidFill>
                    <a:srgbClr val="0070C0"/>
                  </a:solidFill>
                  <a:latin typeface="Candara" panose="020E0502030303020204" pitchFamily="34" charset="0"/>
                  <a:ea typeface="Fira Sans Extra Condensed"/>
                  <a:cs typeface="Fira Sans Extra Condensed"/>
                  <a:sym typeface="Fira Sans Extra Condensed"/>
                </a:rPr>
                <a:t>En</a:t>
              </a:r>
              <a:r>
                <a:rPr lang="en-GB" sz="1200" b="1" dirty="0">
                  <a:solidFill>
                    <a:srgbClr val="0070C0"/>
                  </a:solidFill>
                  <a:latin typeface="Candara" panose="020E0502030303020204" pitchFamily="34" charset="0"/>
                  <a:ea typeface="Fira Sans Extra Condensed"/>
                  <a:cs typeface="Fira Sans Extra Condensed"/>
                  <a:sym typeface="Fira Sans Extra Condensed"/>
                </a:rPr>
                <a:t> </a:t>
              </a:r>
              <a:r>
                <a:rPr lang="en-GB" sz="1200" b="1" dirty="0" err="1">
                  <a:solidFill>
                    <a:srgbClr val="0070C0"/>
                  </a:solidFill>
                  <a:latin typeface="Candara" panose="020E0502030303020204" pitchFamily="34" charset="0"/>
                  <a:ea typeface="Fira Sans Extra Condensed"/>
                  <a:cs typeface="Fira Sans Extra Condensed"/>
                  <a:sym typeface="Fira Sans Extra Condensed"/>
                </a:rPr>
                <a:t>desacuerdo</a:t>
              </a:r>
              <a:r>
                <a:rPr lang="en-GB" sz="1200" b="1" dirty="0">
                  <a:solidFill>
                    <a:srgbClr val="0070C0"/>
                  </a:solidFill>
                  <a:latin typeface="Candara" panose="020E0502030303020204" pitchFamily="34" charset="0"/>
                  <a:ea typeface="Fira Sans Extra Condensed"/>
                  <a:cs typeface="Fira Sans Extra Condensed"/>
                  <a:sym typeface="Fira Sans Extra Condensed"/>
                </a:rPr>
                <a:t> – </a:t>
              </a:r>
              <a:r>
                <a:rPr lang="en-GB" sz="1200" b="1" dirty="0" err="1">
                  <a:solidFill>
                    <a:srgbClr val="0070C0"/>
                  </a:solidFill>
                  <a:latin typeface="Candara" panose="020E0502030303020204" pitchFamily="34" charset="0"/>
                  <a:ea typeface="Fira Sans Extra Condensed"/>
                  <a:cs typeface="Fira Sans Extra Condensed"/>
                  <a:sym typeface="Fira Sans Extra Condensed"/>
                </a:rPr>
                <a:t>Totalmente</a:t>
              </a:r>
              <a:r>
                <a:rPr lang="en-GB" sz="1200" b="1" dirty="0">
                  <a:solidFill>
                    <a:srgbClr val="0070C0"/>
                  </a:solidFill>
                  <a:latin typeface="Candara" panose="020E0502030303020204" pitchFamily="34" charset="0"/>
                  <a:ea typeface="Fira Sans Extra Condensed"/>
                  <a:cs typeface="Fira Sans Extra Condensed"/>
                  <a:sym typeface="Fira Sans Extra Condensed"/>
                </a:rPr>
                <a:t> </a:t>
              </a:r>
              <a:r>
                <a:rPr lang="en-GB" sz="1200" b="1" dirty="0" err="1">
                  <a:solidFill>
                    <a:srgbClr val="0070C0"/>
                  </a:solidFill>
                  <a:latin typeface="Candara" panose="020E0502030303020204" pitchFamily="34" charset="0"/>
                  <a:ea typeface="Fira Sans Extra Condensed"/>
                  <a:cs typeface="Fira Sans Extra Condensed"/>
                  <a:sym typeface="Fira Sans Extra Condensed"/>
                </a:rPr>
                <a:t>en</a:t>
              </a:r>
              <a:r>
                <a:rPr lang="en-GB" sz="1200" b="1" dirty="0">
                  <a:solidFill>
                    <a:srgbClr val="0070C0"/>
                  </a:solidFill>
                  <a:latin typeface="Candara" panose="020E0502030303020204" pitchFamily="34" charset="0"/>
                  <a:ea typeface="Fira Sans Extra Condensed"/>
                  <a:cs typeface="Fira Sans Extra Condensed"/>
                  <a:sym typeface="Fira Sans Extra Condensed"/>
                </a:rPr>
                <a:t> </a:t>
              </a:r>
              <a:r>
                <a:rPr lang="en-GB" sz="1200" b="1" dirty="0" err="1">
                  <a:solidFill>
                    <a:srgbClr val="0070C0"/>
                  </a:solidFill>
                  <a:latin typeface="Candara" panose="020E0502030303020204" pitchFamily="34" charset="0"/>
                  <a:ea typeface="Fira Sans Extra Condensed"/>
                  <a:cs typeface="Fira Sans Extra Condensed"/>
                  <a:sym typeface="Fira Sans Extra Condensed"/>
                </a:rPr>
                <a:t>desacuerdo</a:t>
              </a:r>
              <a:endParaRPr sz="1200" b="1" dirty="0">
                <a:solidFill>
                  <a:srgbClr val="0070C0"/>
                </a:solidFill>
                <a:latin typeface="Candara" panose="020E0502030303020204" pitchFamily="34" charset="0"/>
                <a:ea typeface="Fira Sans Extra Condensed"/>
                <a:cs typeface="Fira Sans Extra Condensed"/>
                <a:sym typeface="Fira Sans Extra Condensed"/>
              </a:endParaRPr>
            </a:p>
          </p:txBody>
        </p:sp>
        <p:sp>
          <p:nvSpPr>
            <p:cNvPr id="23" name="Google Shape;657;p34">
              <a:extLst>
                <a:ext uri="{FF2B5EF4-FFF2-40B4-BE49-F238E27FC236}">
                  <a16:creationId xmlns:a16="http://schemas.microsoft.com/office/drawing/2014/main" id="{BA98F0E4-96C7-477F-840B-504C7CC11C41}"/>
                </a:ext>
              </a:extLst>
            </p:cNvPr>
            <p:cNvSpPr txBox="1"/>
            <p:nvPr/>
          </p:nvSpPr>
          <p:spPr>
            <a:xfrm>
              <a:off x="10051888" y="3061201"/>
              <a:ext cx="1470444" cy="3934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dirty="0">
                  <a:solidFill>
                    <a:srgbClr val="00B0F0"/>
                  </a:solidFill>
                  <a:latin typeface="Candara" panose="020E0502030303020204" pitchFamily="34" charset="0"/>
                  <a:ea typeface="Fira Sans Extra Condensed"/>
                  <a:cs typeface="Fira Sans Extra Condensed"/>
                  <a:sym typeface="Fira Sans Extra Condensed"/>
                </a:rPr>
                <a:t>Ni de </a:t>
              </a:r>
              <a:r>
                <a:rPr lang="en-GB" sz="1200" b="1" dirty="0" err="1">
                  <a:solidFill>
                    <a:srgbClr val="00B0F0"/>
                  </a:solidFill>
                  <a:latin typeface="Candara" panose="020E0502030303020204" pitchFamily="34" charset="0"/>
                  <a:ea typeface="Fira Sans Extra Condensed"/>
                  <a:cs typeface="Fira Sans Extra Condensed"/>
                  <a:sym typeface="Fira Sans Extra Condensed"/>
                </a:rPr>
                <a:t>acuerdo</a:t>
              </a:r>
              <a:r>
                <a:rPr lang="en-GB" sz="1200" b="1" dirty="0">
                  <a:solidFill>
                    <a:srgbClr val="00B0F0"/>
                  </a:solidFill>
                  <a:latin typeface="Candara" panose="020E0502030303020204" pitchFamily="34" charset="0"/>
                  <a:ea typeface="Fira Sans Extra Condensed"/>
                  <a:cs typeface="Fira Sans Extra Condensed"/>
                  <a:sym typeface="Fira Sans Extra Condensed"/>
                </a:rPr>
                <a:t> –</a:t>
              </a:r>
            </a:p>
            <a:p>
              <a:pPr marL="0" lvl="0" indent="0" algn="l" rtl="0">
                <a:spcBef>
                  <a:spcPts val="0"/>
                </a:spcBef>
                <a:spcAft>
                  <a:spcPts val="0"/>
                </a:spcAft>
                <a:buNone/>
              </a:pPr>
              <a:r>
                <a:rPr lang="en-GB" sz="1200" b="1" dirty="0">
                  <a:solidFill>
                    <a:srgbClr val="00B0F0"/>
                  </a:solidFill>
                  <a:latin typeface="Candara" panose="020E0502030303020204" pitchFamily="34" charset="0"/>
                  <a:ea typeface="Fira Sans Extra Condensed"/>
                  <a:cs typeface="Fira Sans Extra Condensed"/>
                  <a:sym typeface="Fira Sans Extra Condensed"/>
                </a:rPr>
                <a:t>Ni </a:t>
              </a:r>
              <a:r>
                <a:rPr lang="en-GB" sz="1200" b="1" dirty="0" err="1">
                  <a:solidFill>
                    <a:srgbClr val="00B0F0"/>
                  </a:solidFill>
                  <a:latin typeface="Candara" panose="020E0502030303020204" pitchFamily="34" charset="0"/>
                  <a:ea typeface="Fira Sans Extra Condensed"/>
                  <a:cs typeface="Fira Sans Extra Condensed"/>
                  <a:sym typeface="Fira Sans Extra Condensed"/>
                </a:rPr>
                <a:t>en</a:t>
              </a:r>
              <a:r>
                <a:rPr lang="en-GB" sz="1200" b="1" dirty="0">
                  <a:solidFill>
                    <a:srgbClr val="00B0F0"/>
                  </a:solidFill>
                  <a:latin typeface="Candara" panose="020E0502030303020204" pitchFamily="34" charset="0"/>
                  <a:ea typeface="Fira Sans Extra Condensed"/>
                  <a:cs typeface="Fira Sans Extra Condensed"/>
                  <a:sym typeface="Fira Sans Extra Condensed"/>
                </a:rPr>
                <a:t> </a:t>
              </a:r>
              <a:r>
                <a:rPr lang="en-GB" sz="1200" b="1" dirty="0" err="1">
                  <a:solidFill>
                    <a:srgbClr val="00B0F0"/>
                  </a:solidFill>
                  <a:latin typeface="Candara" panose="020E0502030303020204" pitchFamily="34" charset="0"/>
                  <a:ea typeface="Fira Sans Extra Condensed"/>
                  <a:cs typeface="Fira Sans Extra Condensed"/>
                  <a:sym typeface="Fira Sans Extra Condensed"/>
                </a:rPr>
                <a:t>desacuerdo</a:t>
              </a:r>
              <a:endParaRPr sz="1200" b="1" dirty="0">
                <a:solidFill>
                  <a:srgbClr val="00B0F0"/>
                </a:solidFill>
                <a:latin typeface="Candara" panose="020E0502030303020204" pitchFamily="34" charset="0"/>
                <a:ea typeface="Fira Sans Extra Condensed"/>
                <a:cs typeface="Fira Sans Extra Condensed"/>
                <a:sym typeface="Fira Sans Extra Condensed"/>
              </a:endParaRPr>
            </a:p>
          </p:txBody>
        </p:sp>
        <p:sp>
          <p:nvSpPr>
            <p:cNvPr id="24" name="TextBox 23">
              <a:extLst>
                <a:ext uri="{FF2B5EF4-FFF2-40B4-BE49-F238E27FC236}">
                  <a16:creationId xmlns:a16="http://schemas.microsoft.com/office/drawing/2014/main" id="{5566AB40-FE61-40EE-92E7-891B0A1E42F3}"/>
                </a:ext>
              </a:extLst>
            </p:cNvPr>
            <p:cNvSpPr txBox="1"/>
            <p:nvPr/>
          </p:nvSpPr>
          <p:spPr>
            <a:xfrm>
              <a:off x="5162550" y="991503"/>
              <a:ext cx="6147496" cy="707886"/>
            </a:xfrm>
            <a:prstGeom prst="rect">
              <a:avLst/>
            </a:prstGeom>
            <a:noFill/>
          </p:spPr>
          <p:txBody>
            <a:bodyPr wrap="square">
              <a:spAutoFit/>
            </a:bodyPr>
            <a:lstStyle/>
            <a:p>
              <a:pPr algn="ctr" rtl="0">
                <a:defRPr sz="1200" b="1" i="0" u="none" strike="noStrike" kern="1200" baseline="0">
                  <a:solidFill>
                    <a:prstClr val="black">
                      <a:lumMod val="65000"/>
                      <a:lumOff val="35000"/>
                    </a:prstClr>
                  </a:solidFill>
                  <a:latin typeface="+mj-lt"/>
                  <a:ea typeface="+mn-ea"/>
                  <a:cs typeface="+mn-cs"/>
                </a:defRPr>
              </a:pPr>
              <a:r>
                <a:rPr lang="es-CO" sz="2000" dirty="0">
                  <a:latin typeface="Candara" panose="020E0502030303020204" pitchFamily="34" charset="0"/>
                  <a:cs typeface="Arial" panose="020B0604020202020204" pitchFamily="34" charset="0"/>
                </a:rPr>
                <a:t> Si un hombre maltrata a su esposa, otras personas ajenas a la familia deben intervenir</a:t>
              </a:r>
            </a:p>
          </p:txBody>
        </p:sp>
      </p:grpSp>
      <p:sp>
        <p:nvSpPr>
          <p:cNvPr id="34" name="Google Shape;714;p42">
            <a:extLst>
              <a:ext uri="{FF2B5EF4-FFF2-40B4-BE49-F238E27FC236}">
                <a16:creationId xmlns:a16="http://schemas.microsoft.com/office/drawing/2014/main" id="{C5F26495-A30F-4AF1-A4CF-753EEA26FD0F}"/>
              </a:ext>
            </a:extLst>
          </p:cNvPr>
          <p:cNvSpPr/>
          <p:nvPr/>
        </p:nvSpPr>
        <p:spPr>
          <a:xfrm rot="5400000">
            <a:off x="2029941" y="4036414"/>
            <a:ext cx="1765966" cy="3121639"/>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17;p42">
            <a:extLst>
              <a:ext uri="{FF2B5EF4-FFF2-40B4-BE49-F238E27FC236}">
                <a16:creationId xmlns:a16="http://schemas.microsoft.com/office/drawing/2014/main" id="{F7A1C62E-AD4C-44A8-B66E-3A519540DDE8}"/>
              </a:ext>
            </a:extLst>
          </p:cNvPr>
          <p:cNvSpPr txBox="1">
            <a:spLocks/>
          </p:cNvSpPr>
          <p:nvPr/>
        </p:nvSpPr>
        <p:spPr>
          <a:xfrm>
            <a:off x="1533674" y="4959324"/>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3 / 20</a:t>
            </a:r>
          </a:p>
        </p:txBody>
      </p:sp>
      <p:sp>
        <p:nvSpPr>
          <p:cNvPr id="36" name="Google Shape;718;p42">
            <a:extLst>
              <a:ext uri="{FF2B5EF4-FFF2-40B4-BE49-F238E27FC236}">
                <a16:creationId xmlns:a16="http://schemas.microsoft.com/office/drawing/2014/main" id="{2C1C8731-EC39-442F-9826-D12874DB6B6E}"/>
              </a:ext>
            </a:extLst>
          </p:cNvPr>
          <p:cNvSpPr txBox="1">
            <a:spLocks/>
          </p:cNvSpPr>
          <p:nvPr/>
        </p:nvSpPr>
        <p:spPr>
          <a:xfrm>
            <a:off x="1533674" y="5335827"/>
            <a:ext cx="2758500" cy="746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kumimoji="0" lang="es-CO"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rPr>
              <a:t>personas no está de acuerdo con intervenir </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sp>
        <p:nvSpPr>
          <p:cNvPr id="6" name="Partial Circle 5">
            <a:extLst>
              <a:ext uri="{FF2B5EF4-FFF2-40B4-BE49-F238E27FC236}">
                <a16:creationId xmlns:a16="http://schemas.microsoft.com/office/drawing/2014/main" id="{A5FC0E93-987C-4E0D-BB0A-26583422DF4E}"/>
              </a:ext>
            </a:extLst>
          </p:cNvPr>
          <p:cNvSpPr/>
          <p:nvPr/>
        </p:nvSpPr>
        <p:spPr>
          <a:xfrm>
            <a:off x="7096616" y="2411105"/>
            <a:ext cx="3037413" cy="2749390"/>
          </a:xfrm>
          <a:prstGeom prst="pie">
            <a:avLst>
              <a:gd name="adj1" fmla="val 0"/>
              <a:gd name="adj2" fmla="val 187091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Tree>
    <p:extLst>
      <p:ext uri="{BB962C8B-B14F-4D97-AF65-F5344CB8AC3E}">
        <p14:creationId xmlns:p14="http://schemas.microsoft.com/office/powerpoint/2010/main" val="1164494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EDD0406-FA97-8843-BAC7-56E5A49D8F96}"/>
              </a:ext>
            </a:extLst>
          </p:cNvPr>
          <p:cNvSpPr txBox="1"/>
          <p:nvPr/>
        </p:nvSpPr>
        <p:spPr>
          <a:xfrm>
            <a:off x="6753878" y="1436329"/>
            <a:ext cx="4991099" cy="707886"/>
          </a:xfrm>
          <a:prstGeom prst="rect">
            <a:avLst/>
          </a:prstGeom>
          <a:noFill/>
        </p:spPr>
        <p:txBody>
          <a:bodyPr wrap="square" rtlCol="0">
            <a:spAutoFit/>
          </a:bodyPr>
          <a:lstStyle/>
          <a:p>
            <a:pPr algn="ctr"/>
            <a:r>
              <a:rPr lang="es-ES_tradnl" sz="2000" b="1" dirty="0">
                <a:latin typeface="Candara" panose="020E0502030303020204" pitchFamily="34" charset="0"/>
                <a:cs typeface="Arial" panose="020B0604020202020204" pitchFamily="34" charset="0"/>
              </a:rPr>
              <a:t>Cuando los hombres están bravos es mejor no provocarlos</a:t>
            </a:r>
            <a:endParaRPr lang="es-CO" sz="2000" b="1" dirty="0">
              <a:latin typeface="Candara" panose="020E0502030303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8C8BEF78-6084-4B1C-801F-CE23441D5727}"/>
              </a:ext>
            </a:extLst>
          </p:cNvPr>
          <p:cNvSpPr txBox="1"/>
          <p:nvPr/>
        </p:nvSpPr>
        <p:spPr>
          <a:xfrm>
            <a:off x="368463" y="1056512"/>
            <a:ext cx="5069660" cy="347787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9DDC"/>
              </a:buClr>
              <a:buSzTx/>
              <a:buFont typeface="Arial" panose="020B0604020202020204" pitchFamily="34" charset="0"/>
              <a:buChar char="►"/>
              <a:tabLst/>
              <a:defRPr/>
            </a:pPr>
            <a:r>
              <a:rPr lang="es-ES_tradnl" sz="2000" dirty="0">
                <a:solidFill>
                  <a:prstClr val="black"/>
                </a:solidFill>
                <a:latin typeface="Corbel Light" panose="020B0303020204020204" pitchFamily="34" charset="0"/>
                <a:cs typeface="Arial" panose="020B0604020202020204" pitchFamily="34" charset="0"/>
              </a:rPr>
              <a:t>Este </a:t>
            </a:r>
            <a:r>
              <a:rPr lang="es-CO" sz="20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imaginario se encuentra fuertemente arraigado en casi la tercera parte de las servidoras y los servidores públicos.</a:t>
            </a:r>
          </a:p>
          <a:p>
            <a:pPr marL="285750" marR="0" lvl="0" indent="-285750" algn="just" defTabSz="914400" rtl="0" eaLnBrk="1" fontAlgn="auto" latinLnBrk="0" hangingPunct="1">
              <a:lnSpc>
                <a:spcPct val="100000"/>
              </a:lnSpc>
              <a:spcBef>
                <a:spcPts val="0"/>
              </a:spcBef>
              <a:spcAft>
                <a:spcPts val="0"/>
              </a:spcAft>
              <a:buClr>
                <a:srgbClr val="009DDC"/>
              </a:buClr>
              <a:buSzTx/>
              <a:buFont typeface="Arial" panose="020B0604020202020204" pitchFamily="34" charset="0"/>
              <a:buChar char="►"/>
              <a:tabLst/>
              <a:defRPr/>
            </a:pPr>
            <a:endParaRPr lang="es-CO" sz="2000" dirty="0">
              <a:solidFill>
                <a:srgbClr val="000000"/>
              </a:solidFill>
              <a:latin typeface="Corbel Light" panose="020B0303020204020204" pitchFamily="34" charset="0"/>
              <a:ea typeface="Calibri" panose="020F0502020204030204" pitchFamily="34" charset="0"/>
              <a:cs typeface="Calibri Light" panose="020F0302020204030204" pitchFamily="34" charset="0"/>
            </a:endParaRPr>
          </a:p>
          <a:p>
            <a:pPr marL="285750" indent="-285750" algn="just">
              <a:buClr>
                <a:srgbClr val="009DDC"/>
              </a:buClr>
              <a:buFont typeface="Arial" panose="020B0604020202020204" pitchFamily="34" charset="0"/>
              <a:buChar char="►"/>
              <a:defRPr/>
            </a:pPr>
            <a:r>
              <a:rPr lang="es-CO" sz="20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El sector salud presenta la mayor aprobación a este imaginario (34,4%)</a:t>
            </a:r>
          </a:p>
          <a:p>
            <a:pPr marL="285750" indent="-285750" algn="just">
              <a:buClr>
                <a:srgbClr val="009DDC"/>
              </a:buClr>
              <a:buFont typeface="Arial" panose="020B0604020202020204" pitchFamily="34" charset="0"/>
              <a:buChar char="►"/>
              <a:defRPr/>
            </a:pPr>
            <a:endParaRPr lang="es-CO" sz="20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endParaRPr>
          </a:p>
          <a:p>
            <a:pPr marL="285750" indent="-285750" algn="just">
              <a:buClr>
                <a:srgbClr val="009DDC"/>
              </a:buClr>
              <a:buFont typeface="Arial" panose="020B0604020202020204" pitchFamily="34" charset="0"/>
              <a:buChar char="►"/>
              <a:defRPr/>
            </a:pPr>
            <a:r>
              <a:rPr lang="es-CO" sz="2000" dirty="0">
                <a:latin typeface="Corbel Light" panose="020B0303020204020204" pitchFamily="34" charset="0"/>
                <a:cs typeface="Arial" panose="020B0604020202020204" pitchFamily="34" charset="0"/>
              </a:rPr>
              <a:t>Las ciudades con mayor aceptación son Barranquilla (55%), Tumaco (38,8%) y Florencia (32.4%).</a:t>
            </a:r>
          </a:p>
          <a:p>
            <a:pPr marL="285750" indent="-285750" algn="just">
              <a:buClr>
                <a:srgbClr val="009DDC"/>
              </a:buClr>
              <a:buFont typeface="Arial" panose="020B0604020202020204" pitchFamily="34" charset="0"/>
              <a:buChar char="►"/>
              <a:defRPr/>
            </a:pPr>
            <a:endParaRPr lang="es-CO" sz="20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endParaRPr>
          </a:p>
        </p:txBody>
      </p:sp>
      <p:sp>
        <p:nvSpPr>
          <p:cNvPr id="42" name="Google Shape;714;p42">
            <a:extLst>
              <a:ext uri="{FF2B5EF4-FFF2-40B4-BE49-F238E27FC236}">
                <a16:creationId xmlns:a16="http://schemas.microsoft.com/office/drawing/2014/main" id="{655D3217-3E20-419E-AD9B-CA646779037F}"/>
              </a:ext>
            </a:extLst>
          </p:cNvPr>
          <p:cNvSpPr/>
          <p:nvPr/>
        </p:nvSpPr>
        <p:spPr>
          <a:xfrm rot="5400000">
            <a:off x="1999388" y="3923951"/>
            <a:ext cx="1877910" cy="2970961"/>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7;p42">
            <a:extLst>
              <a:ext uri="{FF2B5EF4-FFF2-40B4-BE49-F238E27FC236}">
                <a16:creationId xmlns:a16="http://schemas.microsoft.com/office/drawing/2014/main" id="{0A3169BF-170E-479E-A699-FA1C484361E7}"/>
              </a:ext>
            </a:extLst>
          </p:cNvPr>
          <p:cNvSpPr txBox="1">
            <a:spLocks/>
          </p:cNvSpPr>
          <p:nvPr/>
        </p:nvSpPr>
        <p:spPr>
          <a:xfrm>
            <a:off x="1398586" y="4624429"/>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6 / 20</a:t>
            </a:r>
          </a:p>
        </p:txBody>
      </p:sp>
      <p:sp>
        <p:nvSpPr>
          <p:cNvPr id="44" name="Google Shape;718;p42">
            <a:extLst>
              <a:ext uri="{FF2B5EF4-FFF2-40B4-BE49-F238E27FC236}">
                <a16:creationId xmlns:a16="http://schemas.microsoft.com/office/drawing/2014/main" id="{C46FA56E-4B19-4F1A-935A-13001595668F}"/>
              </a:ext>
            </a:extLst>
          </p:cNvPr>
          <p:cNvSpPr txBox="1">
            <a:spLocks/>
          </p:cNvSpPr>
          <p:nvPr/>
        </p:nvSpPr>
        <p:spPr>
          <a:xfrm>
            <a:off x="1716889" y="5019235"/>
            <a:ext cx="2556600" cy="11368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n-US" sz="2000" kern="0" dirty="0" err="1">
                <a:solidFill>
                  <a:srgbClr val="FFFFFF"/>
                </a:solidFill>
                <a:latin typeface="Berlin Sans FB Demi" panose="020E0802020502020306" pitchFamily="34" charset="0"/>
              </a:rPr>
              <a:t>Servidores</a:t>
            </a:r>
            <a:r>
              <a:rPr lang="en-US" sz="2000" kern="0" dirty="0">
                <a:solidFill>
                  <a:srgbClr val="FFFFFF"/>
                </a:solidFill>
                <a:latin typeface="Berlin Sans FB Demi" panose="020E0802020502020306" pitchFamily="34" charset="0"/>
              </a:rPr>
              <a:t> (as) </a:t>
            </a:r>
            <a:r>
              <a:rPr lang="en-US" sz="2000" kern="0" dirty="0" err="1">
                <a:solidFill>
                  <a:srgbClr val="FFFFFF"/>
                </a:solidFill>
                <a:latin typeface="Berlin Sans FB Demi" panose="020E0802020502020306" pitchFamily="34" charset="0"/>
              </a:rPr>
              <a:t>están</a:t>
            </a:r>
            <a:r>
              <a:rPr lang="en-US" sz="2000" kern="0" dirty="0">
                <a:solidFill>
                  <a:srgbClr val="FFFFFF"/>
                </a:solidFill>
                <a:latin typeface="Berlin Sans FB Demi" panose="020E0802020502020306" pitchFamily="34" charset="0"/>
              </a:rPr>
              <a:t> de </a:t>
            </a:r>
            <a:r>
              <a:rPr lang="en-US" sz="2000" kern="0" dirty="0" err="1">
                <a:solidFill>
                  <a:srgbClr val="FFFFFF"/>
                </a:solidFill>
                <a:latin typeface="Berlin Sans FB Demi" panose="020E0802020502020306" pitchFamily="34" charset="0"/>
              </a:rPr>
              <a:t>acuerdo</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pic>
        <p:nvPicPr>
          <p:cNvPr id="3" name="Picture 2">
            <a:extLst>
              <a:ext uri="{FF2B5EF4-FFF2-40B4-BE49-F238E27FC236}">
                <a16:creationId xmlns:a16="http://schemas.microsoft.com/office/drawing/2014/main" id="{41B86823-2061-42D3-8725-66D834632C72}"/>
              </a:ext>
            </a:extLst>
          </p:cNvPr>
          <p:cNvPicPr>
            <a:picLocks noChangeAspect="1"/>
          </p:cNvPicPr>
          <p:nvPr/>
        </p:nvPicPr>
        <p:blipFill>
          <a:blip r:embed="rId3"/>
          <a:stretch>
            <a:fillRect/>
          </a:stretch>
        </p:blipFill>
        <p:spPr>
          <a:xfrm>
            <a:off x="7539462" y="229247"/>
            <a:ext cx="4413887" cy="457240"/>
          </a:xfrm>
          <a:prstGeom prst="rect">
            <a:avLst/>
          </a:prstGeom>
        </p:spPr>
      </p:pic>
      <p:grpSp>
        <p:nvGrpSpPr>
          <p:cNvPr id="48" name="Group 47">
            <a:extLst>
              <a:ext uri="{FF2B5EF4-FFF2-40B4-BE49-F238E27FC236}">
                <a16:creationId xmlns:a16="http://schemas.microsoft.com/office/drawing/2014/main" id="{3D42F43E-C897-41AD-8AB3-9D10CD656920}"/>
              </a:ext>
            </a:extLst>
          </p:cNvPr>
          <p:cNvGrpSpPr/>
          <p:nvPr/>
        </p:nvGrpSpPr>
        <p:grpSpPr>
          <a:xfrm>
            <a:off x="6339500" y="2900689"/>
            <a:ext cx="5034466" cy="2761780"/>
            <a:chOff x="886051" y="2897129"/>
            <a:chExt cx="5034466" cy="2761780"/>
          </a:xfrm>
        </p:grpSpPr>
        <p:sp>
          <p:nvSpPr>
            <p:cNvPr id="49" name="Google Shape;823;p38">
              <a:extLst>
                <a:ext uri="{FF2B5EF4-FFF2-40B4-BE49-F238E27FC236}">
                  <a16:creationId xmlns:a16="http://schemas.microsoft.com/office/drawing/2014/main" id="{ED8BF2EF-36B9-42F3-9EEB-6C282FFFDF9E}"/>
                </a:ext>
              </a:extLst>
            </p:cNvPr>
            <p:cNvSpPr/>
            <p:nvPr/>
          </p:nvSpPr>
          <p:spPr>
            <a:xfrm rot="10800000">
              <a:off x="1637569" y="4042211"/>
              <a:ext cx="754500" cy="1252633"/>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0" name="Google Shape;824;p38">
              <a:extLst>
                <a:ext uri="{FF2B5EF4-FFF2-40B4-BE49-F238E27FC236}">
                  <a16:creationId xmlns:a16="http://schemas.microsoft.com/office/drawing/2014/main" id="{32A5E5C7-9C4E-48F8-994F-C311BF5E0BC7}"/>
                </a:ext>
              </a:extLst>
            </p:cNvPr>
            <p:cNvSpPr txBox="1"/>
            <p:nvPr/>
          </p:nvSpPr>
          <p:spPr>
            <a:xfrm rot="16200000">
              <a:off x="1603663" y="4989881"/>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52%</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51" name="Google Shape;825;p38">
              <a:extLst>
                <a:ext uri="{FF2B5EF4-FFF2-40B4-BE49-F238E27FC236}">
                  <a16:creationId xmlns:a16="http://schemas.microsoft.com/office/drawing/2014/main" id="{D5A88B5A-35D8-4F9F-BFAD-BD39FA2D8CB9}"/>
                </a:ext>
              </a:extLst>
            </p:cNvPr>
            <p:cNvSpPr/>
            <p:nvPr/>
          </p:nvSpPr>
          <p:spPr>
            <a:xfrm rot="10800000">
              <a:off x="886051" y="4228477"/>
              <a:ext cx="754500" cy="1066367"/>
            </a:xfrm>
            <a:prstGeom prst="rect">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826;p38">
              <a:extLst>
                <a:ext uri="{FF2B5EF4-FFF2-40B4-BE49-F238E27FC236}">
                  <a16:creationId xmlns:a16="http://schemas.microsoft.com/office/drawing/2014/main" id="{29B72A34-34AF-4156-BCA7-706E2C90192A}"/>
                </a:ext>
              </a:extLst>
            </p:cNvPr>
            <p:cNvSpPr txBox="1"/>
            <p:nvPr/>
          </p:nvSpPr>
          <p:spPr>
            <a:xfrm rot="16200000">
              <a:off x="857639" y="4980256"/>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45%</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53" name="Google Shape;823;p38">
              <a:extLst>
                <a:ext uri="{FF2B5EF4-FFF2-40B4-BE49-F238E27FC236}">
                  <a16:creationId xmlns:a16="http://schemas.microsoft.com/office/drawing/2014/main" id="{2349DAA8-233A-4D47-953E-3DC2D659B5E6}"/>
                </a:ext>
              </a:extLst>
            </p:cNvPr>
            <p:cNvSpPr/>
            <p:nvPr/>
          </p:nvSpPr>
          <p:spPr>
            <a:xfrm rot="10800000">
              <a:off x="5166017" y="4719000"/>
              <a:ext cx="754500" cy="575843"/>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824;p38">
              <a:extLst>
                <a:ext uri="{FF2B5EF4-FFF2-40B4-BE49-F238E27FC236}">
                  <a16:creationId xmlns:a16="http://schemas.microsoft.com/office/drawing/2014/main" id="{15460E3E-A38C-4D93-81AF-546BEEFE401C}"/>
                </a:ext>
              </a:extLst>
            </p:cNvPr>
            <p:cNvSpPr txBox="1"/>
            <p:nvPr/>
          </p:nvSpPr>
          <p:spPr>
            <a:xfrm rot="16200000">
              <a:off x="5131236" y="5013264"/>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24%</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55" name="Google Shape;825;p38">
              <a:extLst>
                <a:ext uri="{FF2B5EF4-FFF2-40B4-BE49-F238E27FC236}">
                  <a16:creationId xmlns:a16="http://schemas.microsoft.com/office/drawing/2014/main" id="{882DD76E-9C2B-4F49-AFAB-6FA0633576F0}"/>
                </a:ext>
              </a:extLst>
            </p:cNvPr>
            <p:cNvSpPr/>
            <p:nvPr/>
          </p:nvSpPr>
          <p:spPr>
            <a:xfrm rot="10800000">
              <a:off x="4415398" y="4556442"/>
              <a:ext cx="754500" cy="740352"/>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826;p38">
              <a:extLst>
                <a:ext uri="{FF2B5EF4-FFF2-40B4-BE49-F238E27FC236}">
                  <a16:creationId xmlns:a16="http://schemas.microsoft.com/office/drawing/2014/main" id="{20B76049-AA4A-4D3B-8863-A49A52415E9B}"/>
                </a:ext>
              </a:extLst>
            </p:cNvPr>
            <p:cNvSpPr txBox="1"/>
            <p:nvPr/>
          </p:nvSpPr>
          <p:spPr>
            <a:xfrm rot="16200000">
              <a:off x="4380250" y="4835461"/>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30,9%</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57" name="Google Shape;823;p38">
              <a:extLst>
                <a:ext uri="{FF2B5EF4-FFF2-40B4-BE49-F238E27FC236}">
                  <a16:creationId xmlns:a16="http://schemas.microsoft.com/office/drawing/2014/main" id="{111E0444-0006-4F01-B73D-B9118638D7C8}"/>
                </a:ext>
              </a:extLst>
            </p:cNvPr>
            <p:cNvSpPr/>
            <p:nvPr/>
          </p:nvSpPr>
          <p:spPr>
            <a:xfrm rot="10800000">
              <a:off x="3400037" y="4128201"/>
              <a:ext cx="754500" cy="1166646"/>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824;p38">
              <a:extLst>
                <a:ext uri="{FF2B5EF4-FFF2-40B4-BE49-F238E27FC236}">
                  <a16:creationId xmlns:a16="http://schemas.microsoft.com/office/drawing/2014/main" id="{227BE0E2-E617-4444-9CA5-4A340AED18B3}"/>
                </a:ext>
              </a:extLst>
            </p:cNvPr>
            <p:cNvSpPr txBox="1"/>
            <p:nvPr/>
          </p:nvSpPr>
          <p:spPr>
            <a:xfrm rot="16200000">
              <a:off x="3379682" y="4995624"/>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49%</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59" name="Google Shape;825;p38">
              <a:extLst>
                <a:ext uri="{FF2B5EF4-FFF2-40B4-BE49-F238E27FC236}">
                  <a16:creationId xmlns:a16="http://schemas.microsoft.com/office/drawing/2014/main" id="{D9FFF857-C9BC-4279-B8F8-A64670E14D4E}"/>
                </a:ext>
              </a:extLst>
            </p:cNvPr>
            <p:cNvSpPr/>
            <p:nvPr/>
          </p:nvSpPr>
          <p:spPr>
            <a:xfrm rot="10800000">
              <a:off x="2649415" y="4647942"/>
              <a:ext cx="754500" cy="64690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826;p38">
              <a:extLst>
                <a:ext uri="{FF2B5EF4-FFF2-40B4-BE49-F238E27FC236}">
                  <a16:creationId xmlns:a16="http://schemas.microsoft.com/office/drawing/2014/main" id="{DF042AAA-1239-429E-B229-CA7D502F45AB}"/>
                </a:ext>
              </a:extLst>
            </p:cNvPr>
            <p:cNvSpPr txBox="1"/>
            <p:nvPr/>
          </p:nvSpPr>
          <p:spPr>
            <a:xfrm rot="16200000">
              <a:off x="2621315" y="5003100"/>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27%</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grpSp>
          <p:nvGrpSpPr>
            <p:cNvPr id="61" name="Group 60">
              <a:extLst>
                <a:ext uri="{FF2B5EF4-FFF2-40B4-BE49-F238E27FC236}">
                  <a16:creationId xmlns:a16="http://schemas.microsoft.com/office/drawing/2014/main" id="{CB015935-E924-4C39-BCC5-5CBEE2CDE473}"/>
                </a:ext>
              </a:extLst>
            </p:cNvPr>
            <p:cNvGrpSpPr/>
            <p:nvPr/>
          </p:nvGrpSpPr>
          <p:grpSpPr>
            <a:xfrm>
              <a:off x="3746871" y="3414512"/>
              <a:ext cx="1147913" cy="274831"/>
              <a:chOff x="5054269" y="2627228"/>
              <a:chExt cx="1016365" cy="261610"/>
            </a:xfrm>
          </p:grpSpPr>
          <p:sp>
            <p:nvSpPr>
              <p:cNvPr id="69" name="Rectangle 68">
                <a:extLst>
                  <a:ext uri="{FF2B5EF4-FFF2-40B4-BE49-F238E27FC236}">
                    <a16:creationId xmlns:a16="http://schemas.microsoft.com/office/drawing/2014/main" id="{41EE38C9-9C27-4F86-BF91-E77A1B8DBBFD}"/>
                  </a:ext>
                </a:extLst>
              </p:cNvPr>
              <p:cNvSpPr/>
              <p:nvPr/>
            </p:nvSpPr>
            <p:spPr>
              <a:xfrm>
                <a:off x="5054269" y="2689117"/>
                <a:ext cx="221641" cy="137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0" name="TextBox 69">
                <a:extLst>
                  <a:ext uri="{FF2B5EF4-FFF2-40B4-BE49-F238E27FC236}">
                    <a16:creationId xmlns:a16="http://schemas.microsoft.com/office/drawing/2014/main" id="{82DCE0C4-E16D-45BD-A41B-BD2B1BD129D0}"/>
                  </a:ext>
                </a:extLst>
              </p:cNvPr>
              <p:cNvSpPr txBox="1"/>
              <p:nvPr/>
            </p:nvSpPr>
            <p:spPr>
              <a:xfrm>
                <a:off x="5288333" y="2627228"/>
                <a:ext cx="782301" cy="261610"/>
              </a:xfrm>
              <a:prstGeom prst="rect">
                <a:avLst/>
              </a:prstGeom>
              <a:noFill/>
            </p:spPr>
            <p:txBody>
              <a:bodyPr wrap="square" rtlCol="0">
                <a:spAutoFit/>
              </a:bodyPr>
              <a:lstStyle/>
              <a:p>
                <a:r>
                  <a:rPr lang="es-CO" sz="1100" dirty="0">
                    <a:latin typeface="Corbel Light" panose="020B0303020204020204" pitchFamily="34" charset="0"/>
                  </a:rPr>
                  <a:t>Hombres</a:t>
                </a:r>
              </a:p>
            </p:txBody>
          </p:sp>
        </p:grpSp>
        <p:grpSp>
          <p:nvGrpSpPr>
            <p:cNvPr id="62" name="Group 61">
              <a:extLst>
                <a:ext uri="{FF2B5EF4-FFF2-40B4-BE49-F238E27FC236}">
                  <a16:creationId xmlns:a16="http://schemas.microsoft.com/office/drawing/2014/main" id="{4C43A87A-4AA6-4449-9252-0052FAFB8844}"/>
                </a:ext>
              </a:extLst>
            </p:cNvPr>
            <p:cNvGrpSpPr/>
            <p:nvPr/>
          </p:nvGrpSpPr>
          <p:grpSpPr>
            <a:xfrm>
              <a:off x="2756473" y="3414513"/>
              <a:ext cx="1157060" cy="274831"/>
              <a:chOff x="3179544" y="3334317"/>
              <a:chExt cx="1024462" cy="261610"/>
            </a:xfrm>
          </p:grpSpPr>
          <p:sp>
            <p:nvSpPr>
              <p:cNvPr id="67" name="Rectangle 66">
                <a:extLst>
                  <a:ext uri="{FF2B5EF4-FFF2-40B4-BE49-F238E27FC236}">
                    <a16:creationId xmlns:a16="http://schemas.microsoft.com/office/drawing/2014/main" id="{F4E9262C-A047-4C3B-8F1E-165427E3FD6F}"/>
                  </a:ext>
                </a:extLst>
              </p:cNvPr>
              <p:cNvSpPr/>
              <p:nvPr/>
            </p:nvSpPr>
            <p:spPr>
              <a:xfrm>
                <a:off x="3179544" y="3392476"/>
                <a:ext cx="221641" cy="137834"/>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8" name="TextBox 67">
                <a:extLst>
                  <a:ext uri="{FF2B5EF4-FFF2-40B4-BE49-F238E27FC236}">
                    <a16:creationId xmlns:a16="http://schemas.microsoft.com/office/drawing/2014/main" id="{658E0605-94AB-44A4-B1D8-09A971989FB4}"/>
                  </a:ext>
                </a:extLst>
              </p:cNvPr>
              <p:cNvSpPr txBox="1"/>
              <p:nvPr/>
            </p:nvSpPr>
            <p:spPr>
              <a:xfrm>
                <a:off x="3421705" y="3334317"/>
                <a:ext cx="782301" cy="261610"/>
              </a:xfrm>
              <a:prstGeom prst="rect">
                <a:avLst/>
              </a:prstGeom>
              <a:noFill/>
            </p:spPr>
            <p:txBody>
              <a:bodyPr wrap="square" rtlCol="0">
                <a:spAutoFit/>
              </a:bodyPr>
              <a:lstStyle/>
              <a:p>
                <a:r>
                  <a:rPr lang="es-CO" sz="1100" dirty="0">
                    <a:latin typeface="Corbel Light" panose="020B0303020204020204" pitchFamily="34" charset="0"/>
                  </a:rPr>
                  <a:t>Mujeres</a:t>
                </a:r>
              </a:p>
            </p:txBody>
          </p:sp>
        </p:grpSp>
        <p:sp>
          <p:nvSpPr>
            <p:cNvPr id="63" name="TextBox 62">
              <a:extLst>
                <a:ext uri="{FF2B5EF4-FFF2-40B4-BE49-F238E27FC236}">
                  <a16:creationId xmlns:a16="http://schemas.microsoft.com/office/drawing/2014/main" id="{06018C7C-7334-40D7-B9C2-A677DB9C5AC1}"/>
                </a:ext>
              </a:extLst>
            </p:cNvPr>
            <p:cNvSpPr txBox="1"/>
            <p:nvPr/>
          </p:nvSpPr>
          <p:spPr>
            <a:xfrm>
              <a:off x="1114246" y="5335744"/>
              <a:ext cx="883555" cy="323165"/>
            </a:xfrm>
            <a:prstGeom prst="rect">
              <a:avLst/>
            </a:prstGeom>
            <a:noFill/>
          </p:spPr>
          <p:txBody>
            <a:bodyPr wrap="square" rtlCol="0">
              <a:spAutoFit/>
            </a:bodyPr>
            <a:lstStyle/>
            <a:p>
              <a:pPr algn="ctr"/>
              <a:r>
                <a:rPr lang="es-CO" sz="1500" dirty="0">
                  <a:latin typeface="Corbel Light" panose="020B0303020204020204" pitchFamily="34" charset="0"/>
                </a:rPr>
                <a:t>2010</a:t>
              </a:r>
            </a:p>
          </p:txBody>
        </p:sp>
        <p:sp>
          <p:nvSpPr>
            <p:cNvPr id="64" name="TextBox 63">
              <a:extLst>
                <a:ext uri="{FF2B5EF4-FFF2-40B4-BE49-F238E27FC236}">
                  <a16:creationId xmlns:a16="http://schemas.microsoft.com/office/drawing/2014/main" id="{F4F9E5D8-D679-44F8-BF2B-7FE91FDB4D39}"/>
                </a:ext>
              </a:extLst>
            </p:cNvPr>
            <p:cNvSpPr txBox="1"/>
            <p:nvPr/>
          </p:nvSpPr>
          <p:spPr>
            <a:xfrm>
              <a:off x="2952146" y="5297034"/>
              <a:ext cx="883555" cy="323165"/>
            </a:xfrm>
            <a:prstGeom prst="rect">
              <a:avLst/>
            </a:prstGeom>
            <a:noFill/>
          </p:spPr>
          <p:txBody>
            <a:bodyPr wrap="square" rtlCol="0">
              <a:spAutoFit/>
            </a:bodyPr>
            <a:lstStyle/>
            <a:p>
              <a:pPr algn="ctr"/>
              <a:r>
                <a:rPr lang="es-CO" sz="1500" dirty="0">
                  <a:latin typeface="Corbel Light" panose="020B0303020204020204" pitchFamily="34" charset="0"/>
                </a:rPr>
                <a:t>2015</a:t>
              </a:r>
            </a:p>
          </p:txBody>
        </p:sp>
        <p:sp>
          <p:nvSpPr>
            <p:cNvPr id="65" name="TextBox 64">
              <a:extLst>
                <a:ext uri="{FF2B5EF4-FFF2-40B4-BE49-F238E27FC236}">
                  <a16:creationId xmlns:a16="http://schemas.microsoft.com/office/drawing/2014/main" id="{E7A0FBEA-6D0E-4295-A42A-EB02B7E3E2C0}"/>
                </a:ext>
              </a:extLst>
            </p:cNvPr>
            <p:cNvSpPr txBox="1"/>
            <p:nvPr/>
          </p:nvSpPr>
          <p:spPr>
            <a:xfrm>
              <a:off x="4731950" y="5301876"/>
              <a:ext cx="883555" cy="323165"/>
            </a:xfrm>
            <a:prstGeom prst="rect">
              <a:avLst/>
            </a:prstGeom>
            <a:noFill/>
          </p:spPr>
          <p:txBody>
            <a:bodyPr wrap="square" rtlCol="0">
              <a:spAutoFit/>
            </a:bodyPr>
            <a:lstStyle/>
            <a:p>
              <a:pPr algn="ctr"/>
              <a:r>
                <a:rPr lang="es-CO" sz="1500" dirty="0">
                  <a:latin typeface="Corbel Light" panose="020B0303020204020204" pitchFamily="34" charset="0"/>
                </a:rPr>
                <a:t>2021</a:t>
              </a:r>
            </a:p>
          </p:txBody>
        </p:sp>
        <p:sp>
          <p:nvSpPr>
            <p:cNvPr id="66" name="TextBox 65">
              <a:extLst>
                <a:ext uri="{FF2B5EF4-FFF2-40B4-BE49-F238E27FC236}">
                  <a16:creationId xmlns:a16="http://schemas.microsoft.com/office/drawing/2014/main" id="{7C614130-4E38-4584-975E-080C075D19AF}"/>
                </a:ext>
              </a:extLst>
            </p:cNvPr>
            <p:cNvSpPr txBox="1"/>
            <p:nvPr/>
          </p:nvSpPr>
          <p:spPr>
            <a:xfrm>
              <a:off x="1093888" y="2897129"/>
              <a:ext cx="4544799" cy="498598"/>
            </a:xfrm>
            <a:prstGeom prst="rect">
              <a:avLst/>
            </a:prstGeom>
            <a:noFill/>
          </p:spPr>
          <p:txBody>
            <a:bodyPr wrap="square">
              <a:spAutoFit/>
            </a:bodyPr>
            <a:lstStyle/>
            <a:p>
              <a:pPr algn="ctr" rtl="0">
                <a:defRPr sz="1320" b="1" i="0" u="none" strike="noStrike" kern="1200" cap="all" spc="120" normalizeH="0" baseline="0">
                  <a:solidFill>
                    <a:prstClr val="black">
                      <a:lumMod val="65000"/>
                      <a:lumOff val="35000"/>
                    </a:prstClr>
                  </a:solidFill>
                  <a:latin typeface="+mn-lt"/>
                  <a:ea typeface="+mn-ea"/>
                  <a:cs typeface="+mn-cs"/>
                </a:defRPr>
              </a:pPr>
              <a:r>
                <a:rPr lang="es-CO" dirty="0"/>
                <a:t>% de personas que aprueban el imaginario por sexo</a:t>
              </a:r>
            </a:p>
          </p:txBody>
        </p:sp>
      </p:grpSp>
    </p:spTree>
    <p:extLst>
      <p:ext uri="{BB962C8B-B14F-4D97-AF65-F5344CB8AC3E}">
        <p14:creationId xmlns:p14="http://schemas.microsoft.com/office/powerpoint/2010/main" val="2537818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398E640-3D65-9A4E-BDC8-8A47F4B6863B}"/>
              </a:ext>
            </a:extLst>
          </p:cNvPr>
          <p:cNvSpPr txBox="1"/>
          <p:nvPr/>
        </p:nvSpPr>
        <p:spPr>
          <a:xfrm>
            <a:off x="6867572" y="1480321"/>
            <a:ext cx="5058435" cy="707886"/>
          </a:xfrm>
          <a:prstGeom prst="rect">
            <a:avLst/>
          </a:prstGeom>
          <a:noFill/>
        </p:spPr>
        <p:txBody>
          <a:bodyPr wrap="square" rtlCol="0">
            <a:spAutoFit/>
          </a:bodyPr>
          <a:lstStyle/>
          <a:p>
            <a:pPr algn="ctr"/>
            <a:r>
              <a:rPr lang="es-CO" sz="2000" b="1" dirty="0">
                <a:latin typeface="Cadara"/>
                <a:cs typeface="Arial" panose="020B0604020202020204" pitchFamily="34" charset="0"/>
              </a:rPr>
              <a:t>Las mujeres que siguen con sus parejas luego de ser golpeadas es porque les gusta</a:t>
            </a:r>
          </a:p>
        </p:txBody>
      </p:sp>
      <p:grpSp>
        <p:nvGrpSpPr>
          <p:cNvPr id="27" name="Group 26">
            <a:extLst>
              <a:ext uri="{FF2B5EF4-FFF2-40B4-BE49-F238E27FC236}">
                <a16:creationId xmlns:a16="http://schemas.microsoft.com/office/drawing/2014/main" id="{63CC81B2-B49E-4686-B227-48CD0B9665EA}"/>
              </a:ext>
            </a:extLst>
          </p:cNvPr>
          <p:cNvGrpSpPr/>
          <p:nvPr/>
        </p:nvGrpSpPr>
        <p:grpSpPr>
          <a:xfrm>
            <a:off x="7006473" y="2489855"/>
            <a:ext cx="4544799" cy="3477068"/>
            <a:chOff x="805429" y="1155807"/>
            <a:chExt cx="4544799" cy="3477068"/>
          </a:xfrm>
        </p:grpSpPr>
        <p:sp>
          <p:nvSpPr>
            <p:cNvPr id="28" name="Google Shape;823;p38">
              <a:extLst>
                <a:ext uri="{FF2B5EF4-FFF2-40B4-BE49-F238E27FC236}">
                  <a16:creationId xmlns:a16="http://schemas.microsoft.com/office/drawing/2014/main" id="{65ABAAAB-C9DD-46FF-897B-4E82A90C16D5}"/>
                </a:ext>
              </a:extLst>
            </p:cNvPr>
            <p:cNvSpPr/>
            <p:nvPr/>
          </p:nvSpPr>
          <p:spPr>
            <a:xfrm rot="10800000">
              <a:off x="2184145" y="2064252"/>
              <a:ext cx="754500" cy="2204561"/>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24;p38">
              <a:extLst>
                <a:ext uri="{FF2B5EF4-FFF2-40B4-BE49-F238E27FC236}">
                  <a16:creationId xmlns:a16="http://schemas.microsoft.com/office/drawing/2014/main" id="{09EF2641-3611-497A-8D2C-98F6F5429540}"/>
                </a:ext>
              </a:extLst>
            </p:cNvPr>
            <p:cNvSpPr txBox="1"/>
            <p:nvPr/>
          </p:nvSpPr>
          <p:spPr>
            <a:xfrm rot="16200000">
              <a:off x="2159617" y="3906097"/>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22%</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30" name="Google Shape;825;p38">
              <a:extLst>
                <a:ext uri="{FF2B5EF4-FFF2-40B4-BE49-F238E27FC236}">
                  <a16:creationId xmlns:a16="http://schemas.microsoft.com/office/drawing/2014/main" id="{CD9300DF-2FA1-4FA5-AA0F-7712EE8D8413}"/>
                </a:ext>
              </a:extLst>
            </p:cNvPr>
            <p:cNvSpPr/>
            <p:nvPr/>
          </p:nvSpPr>
          <p:spPr>
            <a:xfrm rot="10800000">
              <a:off x="1434947" y="2965875"/>
              <a:ext cx="754500" cy="1302939"/>
            </a:xfrm>
            <a:prstGeom prst="rect">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26;p38">
              <a:extLst>
                <a:ext uri="{FF2B5EF4-FFF2-40B4-BE49-F238E27FC236}">
                  <a16:creationId xmlns:a16="http://schemas.microsoft.com/office/drawing/2014/main" id="{E1C8B27F-08C4-42D5-9258-89DDAA3FA0A9}"/>
                </a:ext>
              </a:extLst>
            </p:cNvPr>
            <p:cNvSpPr txBox="1"/>
            <p:nvPr/>
          </p:nvSpPr>
          <p:spPr>
            <a:xfrm rot="16200000">
              <a:off x="1403968" y="3906097"/>
              <a:ext cx="815100" cy="246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GB" sz="2000" b="1" kern="0" dirty="0">
                  <a:solidFill>
                    <a:srgbClr val="FFFFFF"/>
                  </a:solidFill>
                  <a:latin typeface="Candara" panose="020E0502030303020204" pitchFamily="34" charset="0"/>
                  <a:ea typeface="Fira Sans Extra Condensed"/>
                  <a:cs typeface="Fira Sans Extra Condensed"/>
                  <a:sym typeface="Fira Sans Extra Condensed"/>
                </a:rPr>
                <a:t>13%</a:t>
              </a:r>
              <a:endParaRPr sz="2000" b="1" kern="0"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32" name="Google Shape;823;p38">
              <a:extLst>
                <a:ext uri="{FF2B5EF4-FFF2-40B4-BE49-F238E27FC236}">
                  <a16:creationId xmlns:a16="http://schemas.microsoft.com/office/drawing/2014/main" id="{2CBE463C-6C8E-4914-9DB5-6EF1A625A4E9}"/>
                </a:ext>
              </a:extLst>
            </p:cNvPr>
            <p:cNvSpPr/>
            <p:nvPr/>
          </p:nvSpPr>
          <p:spPr>
            <a:xfrm rot="10800000">
              <a:off x="3948421" y="3058365"/>
              <a:ext cx="754500" cy="1210449"/>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4;p38">
              <a:extLst>
                <a:ext uri="{FF2B5EF4-FFF2-40B4-BE49-F238E27FC236}">
                  <a16:creationId xmlns:a16="http://schemas.microsoft.com/office/drawing/2014/main" id="{5B284FEC-49CB-4BE7-B78D-7B8D873FD6A2}"/>
                </a:ext>
              </a:extLst>
            </p:cNvPr>
            <p:cNvSpPr txBox="1"/>
            <p:nvPr/>
          </p:nvSpPr>
          <p:spPr>
            <a:xfrm rot="16200000">
              <a:off x="3921694" y="3906098"/>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12%</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sp>
          <p:nvSpPr>
            <p:cNvPr id="34" name="Google Shape;825;p38">
              <a:extLst>
                <a:ext uri="{FF2B5EF4-FFF2-40B4-BE49-F238E27FC236}">
                  <a16:creationId xmlns:a16="http://schemas.microsoft.com/office/drawing/2014/main" id="{B94CC886-5B56-4890-A9F2-0DEE688255EF}"/>
                </a:ext>
              </a:extLst>
            </p:cNvPr>
            <p:cNvSpPr/>
            <p:nvPr/>
          </p:nvSpPr>
          <p:spPr>
            <a:xfrm rot="10800000">
              <a:off x="3195746" y="3096865"/>
              <a:ext cx="754500" cy="117195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6;p38">
              <a:extLst>
                <a:ext uri="{FF2B5EF4-FFF2-40B4-BE49-F238E27FC236}">
                  <a16:creationId xmlns:a16="http://schemas.microsoft.com/office/drawing/2014/main" id="{22E1877E-0EC6-41C6-B725-80517036D8AB}"/>
                </a:ext>
              </a:extLst>
            </p:cNvPr>
            <p:cNvSpPr txBox="1"/>
            <p:nvPr/>
          </p:nvSpPr>
          <p:spPr>
            <a:xfrm rot="16200000">
              <a:off x="3166045" y="3906098"/>
              <a:ext cx="815100" cy="246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b="1" dirty="0">
                  <a:solidFill>
                    <a:srgbClr val="FFFFFF"/>
                  </a:solidFill>
                  <a:latin typeface="Candara" panose="020E0502030303020204" pitchFamily="34" charset="0"/>
                  <a:ea typeface="Fira Sans Extra Condensed"/>
                  <a:cs typeface="Fira Sans Extra Condensed"/>
                  <a:sym typeface="Fira Sans Extra Condensed"/>
                </a:rPr>
                <a:t>11,6%</a:t>
              </a:r>
              <a:endParaRPr sz="2000" b="1" dirty="0">
                <a:solidFill>
                  <a:srgbClr val="FFFFFF"/>
                </a:solidFill>
                <a:latin typeface="Candara" panose="020E0502030303020204" pitchFamily="34" charset="0"/>
                <a:ea typeface="Fira Sans Extra Condensed"/>
                <a:cs typeface="Fira Sans Extra Condensed"/>
                <a:sym typeface="Fira Sans Extra Condensed"/>
              </a:endParaRPr>
            </a:p>
          </p:txBody>
        </p:sp>
        <p:grpSp>
          <p:nvGrpSpPr>
            <p:cNvPr id="36" name="Group 35">
              <a:extLst>
                <a:ext uri="{FF2B5EF4-FFF2-40B4-BE49-F238E27FC236}">
                  <a16:creationId xmlns:a16="http://schemas.microsoft.com/office/drawing/2014/main" id="{6EDE1212-662B-426A-97C0-91A7D40B8039}"/>
                </a:ext>
              </a:extLst>
            </p:cNvPr>
            <p:cNvGrpSpPr/>
            <p:nvPr/>
          </p:nvGrpSpPr>
          <p:grpSpPr>
            <a:xfrm>
              <a:off x="1933817" y="1633031"/>
              <a:ext cx="2133638" cy="274832"/>
              <a:chOff x="839989" y="1292043"/>
              <a:chExt cx="2133638" cy="274832"/>
            </a:xfrm>
          </p:grpSpPr>
          <p:grpSp>
            <p:nvGrpSpPr>
              <p:cNvPr id="40" name="Group 39">
                <a:extLst>
                  <a:ext uri="{FF2B5EF4-FFF2-40B4-BE49-F238E27FC236}">
                    <a16:creationId xmlns:a16="http://schemas.microsoft.com/office/drawing/2014/main" id="{4480BBFB-59E9-4B7E-9325-841F8F2F911B}"/>
                  </a:ext>
                </a:extLst>
              </p:cNvPr>
              <p:cNvGrpSpPr/>
              <p:nvPr/>
            </p:nvGrpSpPr>
            <p:grpSpPr>
              <a:xfrm>
                <a:off x="1839743" y="1292044"/>
                <a:ext cx="1133884" cy="274831"/>
                <a:chOff x="4993637" y="1933878"/>
                <a:chExt cx="1003943" cy="261610"/>
              </a:xfrm>
            </p:grpSpPr>
            <p:sp>
              <p:nvSpPr>
                <p:cNvPr id="44" name="Rectangle 43">
                  <a:extLst>
                    <a:ext uri="{FF2B5EF4-FFF2-40B4-BE49-F238E27FC236}">
                      <a16:creationId xmlns:a16="http://schemas.microsoft.com/office/drawing/2014/main" id="{EB6CA14C-B466-4AA8-8F60-FBD8845428FD}"/>
                    </a:ext>
                  </a:extLst>
                </p:cNvPr>
                <p:cNvSpPr/>
                <p:nvPr/>
              </p:nvSpPr>
              <p:spPr>
                <a:xfrm>
                  <a:off x="4993637" y="1995764"/>
                  <a:ext cx="221641" cy="137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TextBox 44">
                  <a:extLst>
                    <a:ext uri="{FF2B5EF4-FFF2-40B4-BE49-F238E27FC236}">
                      <a16:creationId xmlns:a16="http://schemas.microsoft.com/office/drawing/2014/main" id="{92A87BD8-4850-4336-A918-4A1472BFF7C8}"/>
                    </a:ext>
                  </a:extLst>
                </p:cNvPr>
                <p:cNvSpPr txBox="1"/>
                <p:nvPr/>
              </p:nvSpPr>
              <p:spPr>
                <a:xfrm>
                  <a:off x="5215279" y="1933878"/>
                  <a:ext cx="782301" cy="261610"/>
                </a:xfrm>
                <a:prstGeom prst="rect">
                  <a:avLst/>
                </a:prstGeom>
                <a:noFill/>
              </p:spPr>
              <p:txBody>
                <a:bodyPr wrap="square" rtlCol="0">
                  <a:spAutoFit/>
                </a:bodyPr>
                <a:lstStyle/>
                <a:p>
                  <a:r>
                    <a:rPr lang="es-CO" sz="1100" dirty="0">
                      <a:latin typeface="Corbel Light" panose="020B0303020204020204" pitchFamily="34" charset="0"/>
                    </a:rPr>
                    <a:t>Hombres</a:t>
                  </a:r>
                </a:p>
              </p:txBody>
            </p:sp>
          </p:grpSp>
          <p:grpSp>
            <p:nvGrpSpPr>
              <p:cNvPr id="41" name="Group 40">
                <a:extLst>
                  <a:ext uri="{FF2B5EF4-FFF2-40B4-BE49-F238E27FC236}">
                    <a16:creationId xmlns:a16="http://schemas.microsoft.com/office/drawing/2014/main" id="{91BFBECF-9425-4CA4-8CD6-3DF26B4AFF76}"/>
                  </a:ext>
                </a:extLst>
              </p:cNvPr>
              <p:cNvGrpSpPr/>
              <p:nvPr/>
            </p:nvGrpSpPr>
            <p:grpSpPr>
              <a:xfrm>
                <a:off x="839989" y="1292043"/>
                <a:ext cx="1152384" cy="274831"/>
                <a:chOff x="3110635" y="2640965"/>
                <a:chExt cx="1020323" cy="261610"/>
              </a:xfrm>
            </p:grpSpPr>
            <p:sp>
              <p:nvSpPr>
                <p:cNvPr id="42" name="Rectangle 41">
                  <a:extLst>
                    <a:ext uri="{FF2B5EF4-FFF2-40B4-BE49-F238E27FC236}">
                      <a16:creationId xmlns:a16="http://schemas.microsoft.com/office/drawing/2014/main" id="{5FCD0470-22F4-4205-8771-B7142D908436}"/>
                    </a:ext>
                  </a:extLst>
                </p:cNvPr>
                <p:cNvSpPr/>
                <p:nvPr/>
              </p:nvSpPr>
              <p:spPr>
                <a:xfrm>
                  <a:off x="3110635" y="2702852"/>
                  <a:ext cx="221641" cy="137834"/>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TextBox 42">
                  <a:extLst>
                    <a:ext uri="{FF2B5EF4-FFF2-40B4-BE49-F238E27FC236}">
                      <a16:creationId xmlns:a16="http://schemas.microsoft.com/office/drawing/2014/main" id="{B9E8669F-A8D3-4645-ADE8-23E4157688B4}"/>
                    </a:ext>
                  </a:extLst>
                </p:cNvPr>
                <p:cNvSpPr txBox="1"/>
                <p:nvPr/>
              </p:nvSpPr>
              <p:spPr>
                <a:xfrm>
                  <a:off x="3348657" y="2640965"/>
                  <a:ext cx="782301" cy="261610"/>
                </a:xfrm>
                <a:prstGeom prst="rect">
                  <a:avLst/>
                </a:prstGeom>
                <a:noFill/>
              </p:spPr>
              <p:txBody>
                <a:bodyPr wrap="square" rtlCol="0">
                  <a:spAutoFit/>
                </a:bodyPr>
                <a:lstStyle/>
                <a:p>
                  <a:r>
                    <a:rPr lang="es-CO" sz="1100" dirty="0">
                      <a:latin typeface="Corbel Light" panose="020B0303020204020204" pitchFamily="34" charset="0"/>
                    </a:rPr>
                    <a:t>Mujeres</a:t>
                  </a:r>
                </a:p>
              </p:txBody>
            </p:sp>
          </p:grpSp>
        </p:grpSp>
        <p:sp>
          <p:nvSpPr>
            <p:cNvPr id="37" name="TextBox 36">
              <a:extLst>
                <a:ext uri="{FF2B5EF4-FFF2-40B4-BE49-F238E27FC236}">
                  <a16:creationId xmlns:a16="http://schemas.microsoft.com/office/drawing/2014/main" id="{7FDE4E0C-093E-4A26-90A1-765CD02FC7D2}"/>
                </a:ext>
              </a:extLst>
            </p:cNvPr>
            <p:cNvSpPr txBox="1"/>
            <p:nvPr/>
          </p:nvSpPr>
          <p:spPr>
            <a:xfrm>
              <a:off x="1660575" y="4309710"/>
              <a:ext cx="883555" cy="323165"/>
            </a:xfrm>
            <a:prstGeom prst="rect">
              <a:avLst/>
            </a:prstGeom>
            <a:noFill/>
          </p:spPr>
          <p:txBody>
            <a:bodyPr wrap="square" rtlCol="0">
              <a:spAutoFit/>
            </a:bodyPr>
            <a:lstStyle/>
            <a:p>
              <a:pPr algn="ctr"/>
              <a:r>
                <a:rPr lang="es-CO" sz="1500" dirty="0">
                  <a:latin typeface="Corbel Light" panose="020B0303020204020204" pitchFamily="34" charset="0"/>
                </a:rPr>
                <a:t>2015</a:t>
              </a:r>
            </a:p>
          </p:txBody>
        </p:sp>
        <p:sp>
          <p:nvSpPr>
            <p:cNvPr id="38" name="TextBox 37">
              <a:extLst>
                <a:ext uri="{FF2B5EF4-FFF2-40B4-BE49-F238E27FC236}">
                  <a16:creationId xmlns:a16="http://schemas.microsoft.com/office/drawing/2014/main" id="{90785B35-5F2D-4558-AE15-E8B53086B035}"/>
                </a:ext>
              </a:extLst>
            </p:cNvPr>
            <p:cNvSpPr txBox="1"/>
            <p:nvPr/>
          </p:nvSpPr>
          <p:spPr>
            <a:xfrm>
              <a:off x="3498475" y="4271000"/>
              <a:ext cx="883555" cy="323165"/>
            </a:xfrm>
            <a:prstGeom prst="rect">
              <a:avLst/>
            </a:prstGeom>
            <a:noFill/>
          </p:spPr>
          <p:txBody>
            <a:bodyPr wrap="square" rtlCol="0">
              <a:spAutoFit/>
            </a:bodyPr>
            <a:lstStyle/>
            <a:p>
              <a:pPr algn="ctr"/>
              <a:r>
                <a:rPr lang="es-CO" sz="1500" dirty="0">
                  <a:latin typeface="Corbel Light" panose="020B0303020204020204" pitchFamily="34" charset="0"/>
                </a:rPr>
                <a:t>2021</a:t>
              </a:r>
            </a:p>
          </p:txBody>
        </p:sp>
        <p:sp>
          <p:nvSpPr>
            <p:cNvPr id="39" name="TextBox 38">
              <a:extLst>
                <a:ext uri="{FF2B5EF4-FFF2-40B4-BE49-F238E27FC236}">
                  <a16:creationId xmlns:a16="http://schemas.microsoft.com/office/drawing/2014/main" id="{A9B5F419-436D-4499-BF3C-C9AA80EFDCE6}"/>
                </a:ext>
              </a:extLst>
            </p:cNvPr>
            <p:cNvSpPr txBox="1"/>
            <p:nvPr/>
          </p:nvSpPr>
          <p:spPr>
            <a:xfrm>
              <a:off x="805429" y="1155807"/>
              <a:ext cx="4544799" cy="498598"/>
            </a:xfrm>
            <a:prstGeom prst="rect">
              <a:avLst/>
            </a:prstGeom>
            <a:noFill/>
          </p:spPr>
          <p:txBody>
            <a:bodyPr wrap="square">
              <a:spAutoFit/>
            </a:bodyPr>
            <a:lstStyle/>
            <a:p>
              <a:pPr algn="ctr" rtl="0">
                <a:defRPr sz="1320" b="1" i="0" u="none" strike="noStrike" kern="1200" cap="all" spc="120" normalizeH="0" baseline="0">
                  <a:solidFill>
                    <a:prstClr val="black">
                      <a:lumMod val="65000"/>
                      <a:lumOff val="35000"/>
                    </a:prstClr>
                  </a:solidFill>
                  <a:latin typeface="+mn-lt"/>
                  <a:ea typeface="+mn-ea"/>
                  <a:cs typeface="+mn-cs"/>
                </a:defRPr>
              </a:pPr>
              <a:r>
                <a:rPr lang="es-CO" dirty="0"/>
                <a:t>% de personas que aprueban el imaginario por sexo</a:t>
              </a:r>
            </a:p>
          </p:txBody>
        </p:sp>
      </p:grpSp>
      <p:sp>
        <p:nvSpPr>
          <p:cNvPr id="46" name="TextBox 45">
            <a:extLst>
              <a:ext uri="{FF2B5EF4-FFF2-40B4-BE49-F238E27FC236}">
                <a16:creationId xmlns:a16="http://schemas.microsoft.com/office/drawing/2014/main" id="{3B73B809-DF65-4E7F-AA58-A7D9F414FEFD}"/>
              </a:ext>
            </a:extLst>
          </p:cNvPr>
          <p:cNvSpPr txBox="1"/>
          <p:nvPr/>
        </p:nvSpPr>
        <p:spPr>
          <a:xfrm>
            <a:off x="429646" y="1186246"/>
            <a:ext cx="5762143" cy="2862322"/>
          </a:xfrm>
          <a:prstGeom prst="rect">
            <a:avLst/>
          </a:prstGeom>
          <a:noFill/>
        </p:spPr>
        <p:txBody>
          <a:bodyPr wrap="square">
            <a:spAutoFit/>
          </a:bodyPr>
          <a:lstStyle/>
          <a:p>
            <a:pPr marL="342900" marR="0" lvl="0" indent="-342900" algn="just" fontAlgn="auto">
              <a:lnSpc>
                <a:spcPct val="100000"/>
              </a:lnSpc>
              <a:spcBef>
                <a:spcPts val="0"/>
              </a:spcBef>
              <a:spcAft>
                <a:spcPts val="0"/>
              </a:spcAft>
              <a:buClr>
                <a:srgbClr val="009DDC"/>
              </a:buClr>
              <a:buSzTx/>
              <a:buFont typeface="Arial" panose="020B0604020202020204" pitchFamily="34" charset="0"/>
              <a:buChar char="►"/>
              <a:tabLst/>
              <a:defRPr/>
            </a:pPr>
            <a:r>
              <a:rPr lang="es-CO" sz="2000" dirty="0">
                <a:latin typeface="Corbel Light" panose="020B0303020204020204" pitchFamily="34" charset="0"/>
                <a:cs typeface="Arial" panose="020B0604020202020204" pitchFamily="34" charset="0"/>
              </a:rPr>
              <a:t>Avance positivo frente al imaginario, una reducción de casi 7 puntos porcentuales de aprobación en el 2021 (12%) respecto al 2015 (19%).</a:t>
            </a:r>
            <a:endParaRPr lang="es-CO" sz="2000" dirty="0">
              <a:latin typeface="+mj-lt"/>
            </a:endParaRPr>
          </a:p>
          <a:p>
            <a:pPr marR="0" lvl="0" algn="just" fontAlgn="auto">
              <a:lnSpc>
                <a:spcPct val="100000"/>
              </a:lnSpc>
              <a:spcBef>
                <a:spcPts val="0"/>
              </a:spcBef>
              <a:spcAft>
                <a:spcPts val="0"/>
              </a:spcAft>
              <a:buClr>
                <a:srgbClr val="009DDC"/>
              </a:buClr>
              <a:buSzTx/>
              <a:tabLst/>
              <a:defRPr/>
            </a:pPr>
            <a:endParaRPr lang="es-CO" sz="2000" dirty="0">
              <a:solidFill>
                <a:srgbClr val="000000"/>
              </a:solidFill>
              <a:effectLst/>
              <a:latin typeface="Corbel Light" panose="020B0303020204020204" pitchFamily="34" charset="0"/>
              <a:ea typeface="Calibri" panose="020F0502020204030204" pitchFamily="34" charset="0"/>
              <a:cs typeface="Arial" panose="020B0604020202020204" pitchFamily="34" charset="0"/>
            </a:endParaRPr>
          </a:p>
          <a:p>
            <a:pPr marL="342900" marR="0" lvl="0" indent="-342900" algn="just" fontAlgn="auto">
              <a:lnSpc>
                <a:spcPct val="100000"/>
              </a:lnSpc>
              <a:spcBef>
                <a:spcPts val="0"/>
              </a:spcBef>
              <a:spcAft>
                <a:spcPts val="0"/>
              </a:spcAft>
              <a:buClr>
                <a:srgbClr val="009DDC"/>
              </a:buClr>
              <a:buSzTx/>
              <a:buFont typeface="Arial" panose="020B0604020202020204" pitchFamily="34" charset="0"/>
              <a:buChar char="►"/>
              <a:tabLst/>
              <a:defRPr/>
            </a:pPr>
            <a:r>
              <a:rPr lang="es-CO" sz="20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Los sectores de educación y salud son los de mayor porcentaje (13%) de aprobación.</a:t>
            </a:r>
          </a:p>
          <a:p>
            <a:pPr marL="342900" marR="0" lvl="0" indent="-342900" algn="just" fontAlgn="auto">
              <a:lnSpc>
                <a:spcPct val="100000"/>
              </a:lnSpc>
              <a:spcBef>
                <a:spcPts val="0"/>
              </a:spcBef>
              <a:spcAft>
                <a:spcPts val="0"/>
              </a:spcAft>
              <a:buClr>
                <a:srgbClr val="009DDC"/>
              </a:buClr>
              <a:buSzTx/>
              <a:buFont typeface="Arial" panose="020B0604020202020204" pitchFamily="34" charset="0"/>
              <a:buChar char="►"/>
              <a:tabLst/>
              <a:defRPr/>
            </a:pPr>
            <a:endParaRPr lang="es-CO" sz="2000" dirty="0">
              <a:solidFill>
                <a:srgbClr val="000000"/>
              </a:solidFill>
              <a:latin typeface="Corbel Light" panose="020B0303020204020204" pitchFamily="34" charset="0"/>
              <a:ea typeface="Calibri" panose="020F0502020204030204" pitchFamily="34" charset="0"/>
              <a:cs typeface="Calibri Light" panose="020F0302020204030204" pitchFamily="34" charset="0"/>
            </a:endParaRPr>
          </a:p>
          <a:p>
            <a:pPr marL="342900" marR="0" lvl="0" indent="-342900" algn="just" fontAlgn="auto">
              <a:lnSpc>
                <a:spcPct val="100000"/>
              </a:lnSpc>
              <a:spcBef>
                <a:spcPts val="0"/>
              </a:spcBef>
              <a:spcAft>
                <a:spcPts val="0"/>
              </a:spcAft>
              <a:buClr>
                <a:srgbClr val="009DDC"/>
              </a:buClr>
              <a:buSzTx/>
              <a:buFont typeface="Arial" panose="020B0604020202020204" pitchFamily="34" charset="0"/>
              <a:buChar char="►"/>
              <a:tabLst/>
              <a:defRPr/>
            </a:pPr>
            <a:r>
              <a:rPr lang="es-CO" sz="2000" dirty="0">
                <a:solidFill>
                  <a:srgbClr val="000000"/>
                </a:solidFill>
                <a:effectLst/>
                <a:latin typeface="Corbel Light" panose="020B0303020204020204" pitchFamily="34" charset="0"/>
                <a:ea typeface="Calibri" panose="020F0502020204030204" pitchFamily="34" charset="0"/>
                <a:cs typeface="Calibri Light" panose="020F0302020204030204" pitchFamily="34" charset="0"/>
              </a:rPr>
              <a:t>En las ciudades de Barranquilla (23,8%) y Florencia (17,6%) está la mayor aceptación a este imaginario.</a:t>
            </a:r>
          </a:p>
        </p:txBody>
      </p:sp>
      <p:sp>
        <p:nvSpPr>
          <p:cNvPr id="48" name="Google Shape;714;p42">
            <a:extLst>
              <a:ext uri="{FF2B5EF4-FFF2-40B4-BE49-F238E27FC236}">
                <a16:creationId xmlns:a16="http://schemas.microsoft.com/office/drawing/2014/main" id="{95629339-5AAB-4969-944A-BC6B30534A53}"/>
              </a:ext>
            </a:extLst>
          </p:cNvPr>
          <p:cNvSpPr/>
          <p:nvPr/>
        </p:nvSpPr>
        <p:spPr>
          <a:xfrm rot="5400000">
            <a:off x="2248574" y="3816695"/>
            <a:ext cx="1877910" cy="2970961"/>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17;p42">
            <a:extLst>
              <a:ext uri="{FF2B5EF4-FFF2-40B4-BE49-F238E27FC236}">
                <a16:creationId xmlns:a16="http://schemas.microsoft.com/office/drawing/2014/main" id="{73ACDEF8-D299-4912-B4A9-60B6689C25E2}"/>
              </a:ext>
            </a:extLst>
          </p:cNvPr>
          <p:cNvSpPr txBox="1">
            <a:spLocks/>
          </p:cNvSpPr>
          <p:nvPr/>
        </p:nvSpPr>
        <p:spPr>
          <a:xfrm>
            <a:off x="1751435" y="4699124"/>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lang="en" kern="0" dirty="0">
                <a:solidFill>
                  <a:srgbClr val="FFFFFF"/>
                </a:solidFill>
                <a:latin typeface="Berlin Sans FB Demi" panose="020E0802020502020306" pitchFamily="34" charset="0"/>
              </a:rPr>
              <a:t>2</a:t>
            </a: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 / 20</a:t>
            </a:r>
          </a:p>
        </p:txBody>
      </p:sp>
      <p:sp>
        <p:nvSpPr>
          <p:cNvPr id="50" name="Google Shape;718;p42">
            <a:extLst>
              <a:ext uri="{FF2B5EF4-FFF2-40B4-BE49-F238E27FC236}">
                <a16:creationId xmlns:a16="http://schemas.microsoft.com/office/drawing/2014/main" id="{CBF9CF75-833F-41CE-8D2D-0FF1DF475C7D}"/>
              </a:ext>
            </a:extLst>
          </p:cNvPr>
          <p:cNvSpPr txBox="1">
            <a:spLocks/>
          </p:cNvSpPr>
          <p:nvPr/>
        </p:nvSpPr>
        <p:spPr>
          <a:xfrm>
            <a:off x="1909230" y="5113266"/>
            <a:ext cx="2556600" cy="11368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n-US" sz="2000" kern="0" dirty="0" err="1">
                <a:solidFill>
                  <a:srgbClr val="FFFFFF"/>
                </a:solidFill>
                <a:latin typeface="Berlin Sans FB Demi" panose="020E0802020502020306" pitchFamily="34" charset="0"/>
              </a:rPr>
              <a:t>Servidores</a:t>
            </a:r>
            <a:r>
              <a:rPr lang="en-US" sz="2000" kern="0" dirty="0">
                <a:solidFill>
                  <a:srgbClr val="FFFFFF"/>
                </a:solidFill>
                <a:latin typeface="Berlin Sans FB Demi" panose="020E0802020502020306" pitchFamily="34" charset="0"/>
              </a:rPr>
              <a:t> (as) </a:t>
            </a:r>
            <a:r>
              <a:rPr lang="en-US" sz="2000" kern="0" dirty="0" err="1">
                <a:solidFill>
                  <a:srgbClr val="FFFFFF"/>
                </a:solidFill>
                <a:latin typeface="Berlin Sans FB Demi" panose="020E0802020502020306" pitchFamily="34" charset="0"/>
              </a:rPr>
              <a:t>están</a:t>
            </a:r>
            <a:r>
              <a:rPr lang="en-US" sz="2000" kern="0" dirty="0">
                <a:solidFill>
                  <a:srgbClr val="FFFFFF"/>
                </a:solidFill>
                <a:latin typeface="Berlin Sans FB Demi" panose="020E0802020502020306" pitchFamily="34" charset="0"/>
              </a:rPr>
              <a:t> de </a:t>
            </a:r>
            <a:r>
              <a:rPr lang="en-US" sz="2000" kern="0" dirty="0" err="1">
                <a:solidFill>
                  <a:srgbClr val="FFFFFF"/>
                </a:solidFill>
                <a:latin typeface="Berlin Sans FB Demi" panose="020E0802020502020306" pitchFamily="34" charset="0"/>
              </a:rPr>
              <a:t>acuerdo</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pic>
        <p:nvPicPr>
          <p:cNvPr id="3" name="Picture 2">
            <a:extLst>
              <a:ext uri="{FF2B5EF4-FFF2-40B4-BE49-F238E27FC236}">
                <a16:creationId xmlns:a16="http://schemas.microsoft.com/office/drawing/2014/main" id="{0C62B6F0-FABB-4B01-9ACB-5BBAF1DF6720}"/>
              </a:ext>
            </a:extLst>
          </p:cNvPr>
          <p:cNvPicPr>
            <a:picLocks noChangeAspect="1"/>
          </p:cNvPicPr>
          <p:nvPr/>
        </p:nvPicPr>
        <p:blipFill>
          <a:blip r:embed="rId3"/>
          <a:stretch>
            <a:fillRect/>
          </a:stretch>
        </p:blipFill>
        <p:spPr>
          <a:xfrm>
            <a:off x="6948019" y="127998"/>
            <a:ext cx="4834547" cy="627942"/>
          </a:xfrm>
          <a:prstGeom prst="rect">
            <a:avLst/>
          </a:prstGeom>
        </p:spPr>
      </p:pic>
    </p:spTree>
    <p:extLst>
      <p:ext uri="{BB962C8B-B14F-4D97-AF65-F5344CB8AC3E}">
        <p14:creationId xmlns:p14="http://schemas.microsoft.com/office/powerpoint/2010/main" val="2441240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6C56A520-BB8D-471D-A6EC-2E1EA7A4D0F8}"/>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19" y="0"/>
            <a:ext cx="12191981" cy="6857990"/>
          </a:xfrm>
          <a:prstGeom prst="rect">
            <a:avLst/>
          </a:prstGeom>
          <a:gradFill>
            <a:gsLst>
              <a:gs pos="0">
                <a:srgbClr val="005C9B"/>
              </a:gs>
              <a:gs pos="17000">
                <a:schemeClr val="dk2"/>
              </a:gs>
            </a:gsLst>
            <a:lin ang="5400012" scaled="0"/>
          </a:gradFill>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3">
            <a:extLst>
              <a:ext uri="{FF2B5EF4-FFF2-40B4-BE49-F238E27FC236}">
                <a16:creationId xmlns:a16="http://schemas.microsoft.com/office/drawing/2014/main" id="{B2C606A4-1A98-4618-8A32-9D658DFD1AFE}"/>
              </a:ext>
            </a:extLst>
          </p:cNvPr>
          <p:cNvSpPr/>
          <p:nvPr/>
        </p:nvSpPr>
        <p:spPr>
          <a:xfrm>
            <a:off x="353667" y="3897421"/>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dirty="0" err="1">
                <a:latin typeface="Candara" panose="020E0502030303020204" pitchFamily="34" charset="0"/>
                <a:ea typeface="+mj-ea"/>
                <a:cs typeface="+mj-cs"/>
              </a:rPr>
              <a:t>Recomendaciones</a:t>
            </a:r>
            <a:endParaRPr lang="en-US" sz="5000" b="1" dirty="0">
              <a:latin typeface="Candara" panose="020E0502030303020204" pitchFamily="34" charset="0"/>
              <a:ea typeface="+mj-ea"/>
              <a:cs typeface="+mj-cs"/>
            </a:endParaRPr>
          </a:p>
        </p:txBody>
      </p:sp>
    </p:spTree>
    <p:extLst>
      <p:ext uri="{BB962C8B-B14F-4D97-AF65-F5344CB8AC3E}">
        <p14:creationId xmlns:p14="http://schemas.microsoft.com/office/powerpoint/2010/main" val="289742413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3">
            <a:extLst>
              <a:ext uri="{FF2B5EF4-FFF2-40B4-BE49-F238E27FC236}">
                <a16:creationId xmlns:a16="http://schemas.microsoft.com/office/drawing/2014/main" id="{19F7E113-8A21-42AA-9323-CCF9EC6F5922}"/>
              </a:ext>
            </a:extLst>
          </p:cNvPr>
          <p:cNvSpPr/>
          <p:nvPr/>
        </p:nvSpPr>
        <p:spPr>
          <a:xfrm>
            <a:off x="2393672" y="4431083"/>
            <a:ext cx="7071177" cy="784830"/>
          </a:xfrm>
          <a:prstGeom prst="rect">
            <a:avLst/>
          </a:prstGeom>
        </p:spPr>
        <p:txBody>
          <a:bodyPr wrap="square" anchor="b">
            <a:spAutoFit/>
          </a:bodyPr>
          <a:lstStyle/>
          <a:p>
            <a:r>
              <a:rPr lang="es-CO" sz="4500" b="1" dirty="0">
                <a:solidFill>
                  <a:schemeClr val="bg1"/>
                </a:solidFill>
                <a:latin typeface="Candara" panose="020E0502030303020204" pitchFamily="34" charset="0"/>
                <a:cs typeface="Arial" panose="020B0604020202020204" pitchFamily="34" charset="0"/>
              </a:rPr>
              <a:t>Gracias</a:t>
            </a:r>
          </a:p>
        </p:txBody>
      </p:sp>
      <p:sp>
        <p:nvSpPr>
          <p:cNvPr id="12" name="Google Shape;714;p42">
            <a:extLst>
              <a:ext uri="{FF2B5EF4-FFF2-40B4-BE49-F238E27FC236}">
                <a16:creationId xmlns:a16="http://schemas.microsoft.com/office/drawing/2014/main" id="{13860D05-0B9B-42B7-9CB9-EA9ADB140FBF}"/>
              </a:ext>
            </a:extLst>
          </p:cNvPr>
          <p:cNvSpPr/>
          <p:nvPr/>
        </p:nvSpPr>
        <p:spPr>
          <a:xfrm rot="5400000">
            <a:off x="7089818" y="1523606"/>
            <a:ext cx="2246489" cy="6830572"/>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716;p42">
            <a:extLst>
              <a:ext uri="{FF2B5EF4-FFF2-40B4-BE49-F238E27FC236}">
                <a16:creationId xmlns:a16="http://schemas.microsoft.com/office/drawing/2014/main" id="{19046FF4-F05D-4D2B-B278-9C46625E411D}"/>
              </a:ext>
            </a:extLst>
          </p:cNvPr>
          <p:cNvSpPr/>
          <p:nvPr/>
        </p:nvSpPr>
        <p:spPr>
          <a:xfrm rot="5400000">
            <a:off x="3144037" y="-1673416"/>
            <a:ext cx="2214601" cy="7550064"/>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9;p42">
            <a:extLst>
              <a:ext uri="{FF2B5EF4-FFF2-40B4-BE49-F238E27FC236}">
                <a16:creationId xmlns:a16="http://schemas.microsoft.com/office/drawing/2014/main" id="{625A06DF-0123-4E1C-89AB-85C4FE4A672C}"/>
              </a:ext>
            </a:extLst>
          </p:cNvPr>
          <p:cNvSpPr txBox="1">
            <a:spLocks/>
          </p:cNvSpPr>
          <p:nvPr/>
        </p:nvSpPr>
        <p:spPr>
          <a:xfrm>
            <a:off x="1002882" y="1561553"/>
            <a:ext cx="6410997" cy="13420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lt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lvl="0" indent="0" algn="just">
              <a:lnSpc>
                <a:spcPct val="115000"/>
              </a:lnSpc>
              <a:spcBef>
                <a:spcPts val="600"/>
              </a:spcBef>
              <a:spcAft>
                <a:spcPts val="600"/>
              </a:spcAft>
            </a:pPr>
            <a:r>
              <a:rPr lang="es-CO" sz="2000" b="1" dirty="0">
                <a:solidFill>
                  <a:schemeClr val="bg1"/>
                </a:solidFill>
                <a:latin typeface="Corbel Light" panose="020B0303020204020204" pitchFamily="34" charset="0"/>
                <a:ea typeface="Calibri" panose="020F0502020204030204" pitchFamily="34" charset="0"/>
                <a:cs typeface="Calibri Light" panose="020F0302020204030204" pitchFamily="34" charset="0"/>
              </a:rPr>
              <a:t>Implementar una </a:t>
            </a:r>
            <a:r>
              <a:rPr lang="es-MX" sz="2000" b="1" dirty="0">
                <a:solidFill>
                  <a:schemeClr val="bg1"/>
                </a:solidFill>
                <a:effectLst/>
                <a:latin typeface="Corbel Light" panose="020B0303020204020204" pitchFamily="34" charset="0"/>
                <a:ea typeface="Calibri" panose="020F0502020204030204" pitchFamily="34" charset="0"/>
                <a:cs typeface="Calibri Light" panose="020F0302020204030204" pitchFamily="34" charset="0"/>
              </a:rPr>
              <a:t>estrategia integral de prevención de la violencia contra las mujeres y de transformación cultural.</a:t>
            </a:r>
          </a:p>
        </p:txBody>
      </p:sp>
      <p:sp>
        <p:nvSpPr>
          <p:cNvPr id="22" name="TextBox 21">
            <a:extLst>
              <a:ext uri="{FF2B5EF4-FFF2-40B4-BE49-F238E27FC236}">
                <a16:creationId xmlns:a16="http://schemas.microsoft.com/office/drawing/2014/main" id="{EEB27EC4-EEC5-4C18-85D2-588BEDEAA068}"/>
              </a:ext>
            </a:extLst>
          </p:cNvPr>
          <p:cNvSpPr txBox="1"/>
          <p:nvPr/>
        </p:nvSpPr>
        <p:spPr>
          <a:xfrm>
            <a:off x="5473892" y="4732362"/>
            <a:ext cx="5856253" cy="446276"/>
          </a:xfrm>
          <a:prstGeom prst="rect">
            <a:avLst/>
          </a:prstGeom>
          <a:noFill/>
        </p:spPr>
        <p:txBody>
          <a:bodyPr wrap="square">
            <a:spAutoFit/>
          </a:bodyPr>
          <a:lstStyle/>
          <a:p>
            <a:pPr algn="just">
              <a:lnSpc>
                <a:spcPct val="115000"/>
              </a:lnSpc>
              <a:spcBef>
                <a:spcPts val="600"/>
              </a:spcBef>
              <a:spcAft>
                <a:spcPts val="600"/>
              </a:spcAft>
            </a:pPr>
            <a:r>
              <a:rPr lang="es-CO" sz="2000" b="1" dirty="0">
                <a:solidFill>
                  <a:schemeClr val="bg1"/>
                </a:solidFill>
                <a:effectLst/>
                <a:latin typeface="Corbel Light" panose="020B0303020204020204" pitchFamily="34" charset="0"/>
                <a:ea typeface="Calibri" panose="020F0502020204030204" pitchFamily="34" charset="0"/>
                <a:cs typeface="Calibri Light" panose="020F0302020204030204" pitchFamily="34" charset="0"/>
              </a:rPr>
              <a:t>La cualificación </a:t>
            </a:r>
            <a:r>
              <a:rPr lang="es-ES" sz="2000" b="1" dirty="0">
                <a:solidFill>
                  <a:schemeClr val="bg1"/>
                </a:solidFill>
                <a:effectLst/>
                <a:latin typeface="Corbel Light" panose="020B0303020204020204" pitchFamily="34" charset="0"/>
                <a:ea typeface="Calibri" panose="020F0502020204030204" pitchFamily="34" charset="0"/>
                <a:cs typeface="Calibri Light" panose="020F0302020204030204" pitchFamily="34" charset="0"/>
              </a:rPr>
              <a:t>técnica de servidoras y servidores.</a:t>
            </a:r>
          </a:p>
        </p:txBody>
      </p:sp>
      <p:pic>
        <p:nvPicPr>
          <p:cNvPr id="2" name="Imagen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39457" y="886926"/>
            <a:ext cx="2399476" cy="2225483"/>
          </a:xfrm>
          <a:prstGeom prst="rect">
            <a:avLst/>
          </a:prstGeom>
        </p:spPr>
      </p:pic>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360" y="3912603"/>
            <a:ext cx="3521832" cy="2085794"/>
          </a:xfrm>
          <a:prstGeom prst="rect">
            <a:avLst/>
          </a:prstGeom>
        </p:spPr>
      </p:pic>
    </p:spTree>
    <p:extLst>
      <p:ext uri="{BB962C8B-B14F-4D97-AF65-F5344CB8AC3E}">
        <p14:creationId xmlns:p14="http://schemas.microsoft.com/office/powerpoint/2010/main" val="337048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96FBC4-B1A8-494F-B4A5-0949C1FCB35A}"/>
              </a:ext>
            </a:extLst>
          </p:cNvPr>
          <p:cNvSpPr txBox="1"/>
          <p:nvPr/>
        </p:nvSpPr>
        <p:spPr>
          <a:xfrm>
            <a:off x="881419" y="1968014"/>
            <a:ext cx="5589808" cy="1938992"/>
          </a:xfrm>
          <a:prstGeom prst="rect">
            <a:avLst/>
          </a:prstGeom>
          <a:noFill/>
        </p:spPr>
        <p:txBody>
          <a:bodyPr wrap="square" rtlCol="0">
            <a:spAutoFit/>
          </a:bodyPr>
          <a:lstStyle/>
          <a:p>
            <a:pPr marL="285750" indent="-285750">
              <a:buClr>
                <a:srgbClr val="009DDC"/>
              </a:buClr>
              <a:buFont typeface="Arial" panose="020B0604020202020204" pitchFamily="34" charset="0"/>
              <a:buChar char="►"/>
            </a:pPr>
            <a:r>
              <a:rPr lang="es-CO" sz="2000" b="1" dirty="0">
                <a:effectLst/>
                <a:latin typeface="Corbel Light" panose="020B0303020204020204" pitchFamily="34" charset="0"/>
                <a:ea typeface="Calibri" panose="020F0502020204030204" pitchFamily="34" charset="0"/>
                <a:cs typeface="Arial" panose="020B0604020202020204" pitchFamily="34" charset="0"/>
              </a:rPr>
              <a:t>Es la tercera medición de tolerancia social e institucional a la VCM</a:t>
            </a:r>
          </a:p>
          <a:p>
            <a:pPr lvl="1"/>
            <a:endParaRPr lang="es-CO" sz="2000" dirty="0">
              <a:effectLst/>
              <a:latin typeface="Corbel Light" panose="020B0303020204020204" pitchFamily="34" charset="0"/>
              <a:ea typeface="Calibri" panose="020F0502020204030204" pitchFamily="34" charset="0"/>
              <a:cs typeface="Arial" panose="020B0604020202020204" pitchFamily="34" charset="0"/>
            </a:endParaRPr>
          </a:p>
          <a:p>
            <a:pPr marL="285750" indent="-285750">
              <a:buClr>
                <a:srgbClr val="009DDC"/>
              </a:buClr>
              <a:buFont typeface="Arial" panose="020B0604020202020204" pitchFamily="34" charset="0"/>
              <a:buChar char="►"/>
            </a:pPr>
            <a:r>
              <a:rPr lang="es-CO" sz="2000" b="1" dirty="0">
                <a:effectLst/>
                <a:latin typeface="Corbel Light" panose="020B0303020204020204" pitchFamily="34" charset="0"/>
                <a:ea typeface="Calibri" panose="020F0502020204030204" pitchFamily="34" charset="0"/>
                <a:cs typeface="Arial" panose="020B0604020202020204" pitchFamily="34" charset="0"/>
              </a:rPr>
              <a:t>Ciudades del Estudio: </a:t>
            </a:r>
            <a:r>
              <a:rPr lang="es-CO" sz="2000" dirty="0">
                <a:effectLst/>
                <a:latin typeface="Corbel Light" panose="020B0303020204020204" pitchFamily="34" charset="0"/>
                <a:ea typeface="Calibri" panose="020F0502020204030204" pitchFamily="34" charset="0"/>
                <a:cs typeface="Arial" panose="020B0604020202020204" pitchFamily="34" charset="0"/>
              </a:rPr>
              <a:t>Cartagena, Barranquilla, Medellín, Buenaventura, Pasto, Tumaco, Popayán, Florencia, Villavicencio y Bogotá</a:t>
            </a:r>
          </a:p>
        </p:txBody>
      </p:sp>
      <p:sp>
        <p:nvSpPr>
          <p:cNvPr id="6" name="Marcador de texto 2"/>
          <p:cNvSpPr txBox="1">
            <a:spLocks/>
          </p:cNvSpPr>
          <p:nvPr/>
        </p:nvSpPr>
        <p:spPr>
          <a:xfrm>
            <a:off x="6080760" y="305329"/>
            <a:ext cx="5791731" cy="2656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1250" b="1" dirty="0">
                <a:latin typeface="Arial" panose="020B0604020202020204" pitchFamily="34" charset="0"/>
                <a:cs typeface="Arial" panose="020B0604020202020204" pitchFamily="34" charset="0"/>
              </a:rPr>
              <a:t>Antecedentes.</a:t>
            </a:r>
            <a:endParaRPr lang="es-CO" sz="125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694" y="438150"/>
            <a:ext cx="4541745" cy="5876925"/>
          </a:xfrm>
          <a:prstGeom prst="rect">
            <a:avLst/>
          </a:prstGeom>
        </p:spPr>
      </p:pic>
    </p:spTree>
    <p:extLst>
      <p:ext uri="{BB962C8B-B14F-4D97-AF65-F5344CB8AC3E}">
        <p14:creationId xmlns:p14="http://schemas.microsoft.com/office/powerpoint/2010/main" val="2214997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3">
            <a:extLst>
              <a:ext uri="{FF2B5EF4-FFF2-40B4-BE49-F238E27FC236}">
                <a16:creationId xmlns:a16="http://schemas.microsoft.com/office/drawing/2014/main" id="{19F7E113-8A21-42AA-9323-CCF9EC6F5922}"/>
              </a:ext>
            </a:extLst>
          </p:cNvPr>
          <p:cNvSpPr/>
          <p:nvPr/>
        </p:nvSpPr>
        <p:spPr>
          <a:xfrm>
            <a:off x="2393672" y="4431083"/>
            <a:ext cx="7071177" cy="784830"/>
          </a:xfrm>
          <a:prstGeom prst="rect">
            <a:avLst/>
          </a:prstGeom>
        </p:spPr>
        <p:txBody>
          <a:bodyPr wrap="square" anchor="b">
            <a:spAutoFit/>
          </a:bodyPr>
          <a:lstStyle/>
          <a:p>
            <a:r>
              <a:rPr lang="es-CO" sz="4500" b="1" dirty="0">
                <a:solidFill>
                  <a:schemeClr val="bg1"/>
                </a:solidFill>
                <a:latin typeface="Candara" panose="020E0502030303020204" pitchFamily="34" charset="0"/>
                <a:cs typeface="Arial" panose="020B0604020202020204" pitchFamily="34" charset="0"/>
              </a:rPr>
              <a:t>Gracias</a:t>
            </a:r>
          </a:p>
        </p:txBody>
      </p:sp>
      <p:sp>
        <p:nvSpPr>
          <p:cNvPr id="12" name="Google Shape;714;p42">
            <a:extLst>
              <a:ext uri="{FF2B5EF4-FFF2-40B4-BE49-F238E27FC236}">
                <a16:creationId xmlns:a16="http://schemas.microsoft.com/office/drawing/2014/main" id="{13860D05-0B9B-42B7-9CB9-EA9ADB140FBF}"/>
              </a:ext>
            </a:extLst>
          </p:cNvPr>
          <p:cNvSpPr/>
          <p:nvPr/>
        </p:nvSpPr>
        <p:spPr>
          <a:xfrm rot="5400000">
            <a:off x="6593106" y="993027"/>
            <a:ext cx="2348092" cy="7722394"/>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716;p42">
            <a:extLst>
              <a:ext uri="{FF2B5EF4-FFF2-40B4-BE49-F238E27FC236}">
                <a16:creationId xmlns:a16="http://schemas.microsoft.com/office/drawing/2014/main" id="{19046FF4-F05D-4D2B-B278-9C46625E411D}"/>
              </a:ext>
            </a:extLst>
          </p:cNvPr>
          <p:cNvSpPr/>
          <p:nvPr/>
        </p:nvSpPr>
        <p:spPr>
          <a:xfrm rot="5400000">
            <a:off x="3221412" y="-1599046"/>
            <a:ext cx="2161480" cy="7313031"/>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9;p42">
            <a:extLst>
              <a:ext uri="{FF2B5EF4-FFF2-40B4-BE49-F238E27FC236}">
                <a16:creationId xmlns:a16="http://schemas.microsoft.com/office/drawing/2014/main" id="{625A06DF-0123-4E1C-89AB-85C4FE4A672C}"/>
              </a:ext>
            </a:extLst>
          </p:cNvPr>
          <p:cNvSpPr txBox="1">
            <a:spLocks/>
          </p:cNvSpPr>
          <p:nvPr/>
        </p:nvSpPr>
        <p:spPr>
          <a:xfrm>
            <a:off x="1212412" y="1694215"/>
            <a:ext cx="6035056" cy="981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lt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bg1"/>
                </a:solidFill>
                <a:effectLst/>
                <a:uLnTx/>
                <a:uFillTx/>
                <a:latin typeface="Corbel Light" panose="020B0303020204020204" pitchFamily="34" charset="0"/>
                <a:ea typeface="Calibri" panose="020F0502020204030204" pitchFamily="34" charset="0"/>
                <a:cs typeface="Calibri Light" panose="020F0302020204030204" pitchFamily="34" charset="0"/>
              </a:rPr>
              <a:t>Diseñar estrategias </a:t>
            </a:r>
            <a:r>
              <a:rPr kumimoji="0" lang="es-CO" sz="2000" b="1" i="0" u="none" strike="noStrike" kern="1200" cap="none" spc="0" normalizeH="0" baseline="0" noProof="0" dirty="0">
                <a:ln>
                  <a:noFill/>
                </a:ln>
                <a:solidFill>
                  <a:schemeClr val="bg1"/>
                </a:solidFill>
                <a:effectLst/>
                <a:uLnTx/>
                <a:uFillTx/>
                <a:latin typeface="Corbel Light" panose="020B0303020204020204" pitchFamily="34" charset="0"/>
                <a:ea typeface="Calibri" panose="020F0502020204030204" pitchFamily="34" charset="0"/>
                <a:cs typeface="Calibri Light" panose="020F0302020204030204" pitchFamily="34" charset="0"/>
              </a:rPr>
              <a:t>para fortalecer la confianza en las instituciones.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2000" b="1" i="0" u="none" strike="noStrike" kern="1200" cap="none" spc="0" normalizeH="0" baseline="0" noProof="0" dirty="0">
              <a:ln>
                <a:noFill/>
              </a:ln>
              <a:solidFill>
                <a:schemeClr val="bg1"/>
              </a:solidFill>
              <a:effectLst/>
              <a:uLnTx/>
              <a:uFillTx/>
              <a:latin typeface="Corbel Light" panose="020B0303020204020204" pitchFamily="34" charset="0"/>
              <a:ea typeface="Calibri" panose="020F05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EEB27EC4-EEC5-4C18-85D2-588BEDEAA068}"/>
              </a:ext>
            </a:extLst>
          </p:cNvPr>
          <p:cNvSpPr txBox="1"/>
          <p:nvPr/>
        </p:nvSpPr>
        <p:spPr>
          <a:xfrm>
            <a:off x="4515556" y="4508027"/>
            <a:ext cx="6466312" cy="707886"/>
          </a:xfrm>
          <a:prstGeom prst="rect">
            <a:avLst/>
          </a:prstGeom>
          <a:noFill/>
        </p:spPr>
        <p:txBody>
          <a:bodyPr wrap="square">
            <a:spAutoFit/>
          </a:bodyPr>
          <a:lstStyle/>
          <a:p>
            <a:pPr algn="just"/>
            <a:r>
              <a:rPr lang="es-CO" sz="2000" b="1" dirty="0">
                <a:solidFill>
                  <a:schemeClr val="bg1"/>
                </a:solidFill>
                <a:latin typeface="Corbel Light" panose="020B0303020204020204" pitchFamily="34" charset="0"/>
                <a:cs typeface="Calibri Light" panose="020F0302020204030204" pitchFamily="34" charset="0"/>
              </a:rPr>
              <a:t> </a:t>
            </a:r>
            <a:r>
              <a:rPr lang="es-ES" sz="2000" b="1" dirty="0">
                <a:solidFill>
                  <a:schemeClr val="bg1"/>
                </a:solidFill>
                <a:latin typeface="Corbel Light" panose="020B0303020204020204" pitchFamily="34" charset="0"/>
                <a:cs typeface="Calibri Light" panose="020F0302020204030204" pitchFamily="34" charset="0"/>
              </a:rPr>
              <a:t>Afianzar en el imaginario social la cero tolerancia a la violencia contra las mujeres.</a:t>
            </a:r>
            <a:endParaRPr lang="es-CO" sz="2000" b="1" dirty="0">
              <a:solidFill>
                <a:schemeClr val="bg1"/>
              </a:solidFill>
              <a:latin typeface="Corbel Light" panose="020B0303020204020204" pitchFamily="34" charset="0"/>
              <a:cs typeface="Calibri Light" panose="020F0302020204030204" pitchFamily="34" charset="0"/>
            </a:endParaRPr>
          </a:p>
        </p:txBody>
      </p:sp>
      <p:pic>
        <p:nvPicPr>
          <p:cNvPr id="4" name="Imagen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6591" y="3818466"/>
            <a:ext cx="2574564" cy="2173111"/>
          </a:xfrm>
          <a:prstGeom prst="rect">
            <a:avLst/>
          </a:prstGeom>
        </p:spPr>
      </p:pic>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2190" y="976728"/>
            <a:ext cx="2449678" cy="2161481"/>
          </a:xfrm>
          <a:prstGeom prst="rect">
            <a:avLst/>
          </a:prstGeom>
        </p:spPr>
      </p:pic>
    </p:spTree>
    <p:extLst>
      <p:ext uri="{BB962C8B-B14F-4D97-AF65-F5344CB8AC3E}">
        <p14:creationId xmlns:p14="http://schemas.microsoft.com/office/powerpoint/2010/main" val="4133085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3">
            <a:extLst>
              <a:ext uri="{FF2B5EF4-FFF2-40B4-BE49-F238E27FC236}">
                <a16:creationId xmlns:a16="http://schemas.microsoft.com/office/drawing/2014/main" id="{19F7E113-8A21-42AA-9323-CCF9EC6F5922}"/>
              </a:ext>
            </a:extLst>
          </p:cNvPr>
          <p:cNvSpPr/>
          <p:nvPr/>
        </p:nvSpPr>
        <p:spPr>
          <a:xfrm>
            <a:off x="2393672" y="4431083"/>
            <a:ext cx="7071177" cy="784830"/>
          </a:xfrm>
          <a:prstGeom prst="rect">
            <a:avLst/>
          </a:prstGeom>
        </p:spPr>
        <p:txBody>
          <a:bodyPr wrap="square" anchor="b">
            <a:spAutoFit/>
          </a:bodyPr>
          <a:lstStyle/>
          <a:p>
            <a:r>
              <a:rPr lang="es-CO" sz="4500" b="1" dirty="0">
                <a:solidFill>
                  <a:schemeClr val="bg1"/>
                </a:solidFill>
                <a:latin typeface="Candara" panose="020E0502030303020204" pitchFamily="34" charset="0"/>
                <a:cs typeface="Arial" panose="020B0604020202020204" pitchFamily="34" charset="0"/>
              </a:rPr>
              <a:t>Gracias</a:t>
            </a:r>
          </a:p>
        </p:txBody>
      </p:sp>
      <p:sp>
        <p:nvSpPr>
          <p:cNvPr id="12" name="Google Shape;714;p42">
            <a:extLst>
              <a:ext uri="{FF2B5EF4-FFF2-40B4-BE49-F238E27FC236}">
                <a16:creationId xmlns:a16="http://schemas.microsoft.com/office/drawing/2014/main" id="{13860D05-0B9B-42B7-9CB9-EA9ADB140FBF}"/>
              </a:ext>
            </a:extLst>
          </p:cNvPr>
          <p:cNvSpPr/>
          <p:nvPr/>
        </p:nvSpPr>
        <p:spPr>
          <a:xfrm rot="5400000">
            <a:off x="6682654" y="1417619"/>
            <a:ext cx="2733440" cy="7157949"/>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716;p42">
            <a:extLst>
              <a:ext uri="{FF2B5EF4-FFF2-40B4-BE49-F238E27FC236}">
                <a16:creationId xmlns:a16="http://schemas.microsoft.com/office/drawing/2014/main" id="{19046FF4-F05D-4D2B-B278-9C46625E411D}"/>
              </a:ext>
            </a:extLst>
          </p:cNvPr>
          <p:cNvSpPr/>
          <p:nvPr/>
        </p:nvSpPr>
        <p:spPr>
          <a:xfrm rot="5400000">
            <a:off x="2555453" y="-1271650"/>
            <a:ext cx="2533845" cy="6805032"/>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9;p42">
            <a:extLst>
              <a:ext uri="{FF2B5EF4-FFF2-40B4-BE49-F238E27FC236}">
                <a16:creationId xmlns:a16="http://schemas.microsoft.com/office/drawing/2014/main" id="{625A06DF-0123-4E1C-89AB-85C4FE4A672C}"/>
              </a:ext>
            </a:extLst>
          </p:cNvPr>
          <p:cNvSpPr txBox="1">
            <a:spLocks/>
          </p:cNvSpPr>
          <p:nvPr/>
        </p:nvSpPr>
        <p:spPr>
          <a:xfrm>
            <a:off x="902182" y="1528199"/>
            <a:ext cx="5840386" cy="12235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lt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indent="0" algn="just">
              <a:buClrTx/>
              <a:buSzTx/>
              <a:defRPr/>
            </a:pPr>
            <a:r>
              <a:rPr lang="es-ES" sz="2000" b="1" dirty="0">
                <a:solidFill>
                  <a:schemeClr val="bg1"/>
                </a:solidFill>
                <a:effectLst/>
                <a:latin typeface="Corbel Light" panose="020B0303020204020204" pitchFamily="34" charset="0"/>
                <a:ea typeface="Calibri" panose="020F0502020204030204" pitchFamily="34" charset="0"/>
                <a:cs typeface="Calibri Light" panose="020F0302020204030204" pitchFamily="34" charset="0"/>
              </a:rPr>
              <a:t>Visibilizar a las entidades en relación con sus competencias y funciones de acuerdo con la ruta de atención.</a:t>
            </a:r>
            <a:endParaRPr kumimoji="0" lang="es-CO" sz="2000" b="1" i="0" u="none" strike="noStrike" kern="1200" cap="none" spc="0" normalizeH="0" baseline="0" noProof="0" dirty="0">
              <a:ln>
                <a:noFill/>
              </a:ln>
              <a:solidFill>
                <a:schemeClr val="bg1"/>
              </a:solidFill>
              <a:effectLst/>
              <a:uLnTx/>
              <a:uFillTx/>
              <a:latin typeface="Corbel Light" panose="020B0303020204020204" pitchFamily="34" charset="0"/>
              <a:ea typeface="Calibri" panose="020F05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EEB27EC4-EEC5-4C18-85D2-588BEDEAA068}"/>
              </a:ext>
            </a:extLst>
          </p:cNvPr>
          <p:cNvSpPr txBox="1"/>
          <p:nvPr/>
        </p:nvSpPr>
        <p:spPr>
          <a:xfrm>
            <a:off x="5165864" y="4414344"/>
            <a:ext cx="5767019" cy="1323439"/>
          </a:xfrm>
          <a:prstGeom prst="rect">
            <a:avLst/>
          </a:prstGeom>
          <a:noFill/>
        </p:spPr>
        <p:txBody>
          <a:bodyPr wrap="square">
            <a:spAutoFit/>
          </a:bodyPr>
          <a:lstStyle/>
          <a:p>
            <a:pPr algn="just"/>
            <a:r>
              <a:rPr lang="es-CO" sz="2000" b="1" dirty="0">
                <a:solidFill>
                  <a:schemeClr val="bg1"/>
                </a:solidFill>
                <a:latin typeface="Corbel Light" panose="020B0303020204020204" pitchFamily="34" charset="0"/>
              </a:rPr>
              <a:t>Reforzar las acciones relacionadas con la resolución de los conflictos y la gestión de las emociones con mujeres y hombres de todas las edades.</a:t>
            </a:r>
          </a:p>
          <a:p>
            <a:pPr algn="just"/>
            <a:endParaRPr lang="es-CO" sz="2000" b="1" dirty="0">
              <a:solidFill>
                <a:schemeClr val="bg1"/>
              </a:solidFill>
              <a:latin typeface="Corbel Light" panose="020B0303020204020204" pitchFamily="34" charset="0"/>
            </a:endParaRPr>
          </a:p>
        </p:txBody>
      </p:sp>
      <p:pic>
        <p:nvPicPr>
          <p:cNvPr id="7" name="Imagen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8651" y="3984979"/>
            <a:ext cx="3510042" cy="2194608"/>
          </a:xfrm>
          <a:prstGeom prst="rect">
            <a:avLst/>
          </a:prstGeom>
        </p:spPr>
      </p:pic>
      <p:grpSp>
        <p:nvGrpSpPr>
          <p:cNvPr id="5" name="Grupo 4"/>
          <p:cNvGrpSpPr/>
          <p:nvPr/>
        </p:nvGrpSpPr>
        <p:grpSpPr>
          <a:xfrm>
            <a:off x="7745316" y="863943"/>
            <a:ext cx="2564938" cy="2543371"/>
            <a:chOff x="7834884" y="733778"/>
            <a:chExt cx="2686601" cy="2664011"/>
          </a:xfrm>
        </p:grpSpPr>
        <p:pic>
          <p:nvPicPr>
            <p:cNvPr id="2" name="Imagen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34884" y="733778"/>
              <a:ext cx="2686601" cy="2664011"/>
            </a:xfrm>
            <a:prstGeom prst="rect">
              <a:avLst/>
            </a:prstGeom>
          </p:spPr>
        </p:pic>
        <p:sp>
          <p:nvSpPr>
            <p:cNvPr id="3" name="Rectángulo 2"/>
            <p:cNvSpPr/>
            <p:nvPr/>
          </p:nvSpPr>
          <p:spPr>
            <a:xfrm>
              <a:off x="8656214" y="1757173"/>
              <a:ext cx="1043940" cy="586740"/>
            </a:xfrm>
            <a:prstGeom prst="rect">
              <a:avLst/>
            </a:prstGeom>
            <a:solidFill>
              <a:srgbClr val="D9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29513" y="1795273"/>
              <a:ext cx="525811" cy="505588"/>
            </a:xfrm>
            <a:prstGeom prst="rect">
              <a:avLst/>
            </a:prstGeom>
          </p:spPr>
        </p:pic>
      </p:grpSp>
    </p:spTree>
    <p:extLst>
      <p:ext uri="{BB962C8B-B14F-4D97-AF65-F5344CB8AC3E}">
        <p14:creationId xmlns:p14="http://schemas.microsoft.com/office/powerpoint/2010/main" val="1456675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5D2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oup of people posing for a photo&#10;&#10;Description automatically generated with medium confidence">
            <a:extLst>
              <a:ext uri="{FF2B5EF4-FFF2-40B4-BE49-F238E27FC236}">
                <a16:creationId xmlns:a16="http://schemas.microsoft.com/office/drawing/2014/main" id="{2C70129D-95C4-45F0-BD25-7A9424784CCC}"/>
              </a:ext>
            </a:extLst>
          </p:cNvPr>
          <p:cNvPicPr>
            <a:picLocks noChangeAspect="1"/>
          </p:cNvPicPr>
          <p:nvPr/>
        </p:nvPicPr>
        <p:blipFill rotWithShape="1">
          <a:blip r:embed="rId3">
            <a:extLst>
              <a:ext uri="{28A0092B-C50C-407E-A947-70E740481C1C}">
                <a14:useLocalDpi xmlns:a14="http://schemas.microsoft.com/office/drawing/2010/main" val="0"/>
              </a:ext>
            </a:extLst>
          </a:blip>
          <a:srcRect l="3842" r="19558"/>
          <a:stretch/>
        </p:blipFill>
        <p:spPr>
          <a:xfrm>
            <a:off x="2474443" y="-2857709"/>
            <a:ext cx="11449583" cy="9715709"/>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a:noFill/>
          </a:ln>
        </p:spPr>
      </p:pic>
      <p:sp useBgFill="1">
        <p:nvSpPr>
          <p:cNvPr id="30" name="Freeform: Shape 2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ángulo 3">
            <a:extLst>
              <a:ext uri="{FF2B5EF4-FFF2-40B4-BE49-F238E27FC236}">
                <a16:creationId xmlns:a16="http://schemas.microsoft.com/office/drawing/2014/main" id="{6E6A1A34-DF2B-407B-BE55-6DAC33765F83}"/>
              </a:ext>
            </a:extLst>
          </p:cNvPr>
          <p:cNvSpPr/>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500" b="1" dirty="0">
                <a:solidFill>
                  <a:schemeClr val="bg1"/>
                </a:solidFill>
                <a:latin typeface="Candara" panose="020E0502030303020204" pitchFamily="34" charset="0"/>
                <a:ea typeface="+mj-ea"/>
                <a:cs typeface="+mj-cs"/>
              </a:rPr>
              <a:t>Gracias</a:t>
            </a: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6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66D5D60-12AD-BE47-9160-38DF599BB95E}"/>
              </a:ext>
            </a:extLst>
          </p:cNvPr>
          <p:cNvGraphicFramePr/>
          <p:nvPr>
            <p:extLst>
              <p:ext uri="{D42A27DB-BD31-4B8C-83A1-F6EECF244321}">
                <p14:modId xmlns:p14="http://schemas.microsoft.com/office/powerpoint/2010/main" val="1184229328"/>
              </p:ext>
            </p:extLst>
          </p:nvPr>
        </p:nvGraphicFramePr>
        <p:xfrm>
          <a:off x="4591050" y="1453813"/>
          <a:ext cx="7600950" cy="5065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34AF9506-0DC1-4F46-BBCC-FC52944F4484}"/>
              </a:ext>
            </a:extLst>
          </p:cNvPr>
          <p:cNvSpPr txBox="1"/>
          <p:nvPr/>
        </p:nvSpPr>
        <p:spPr>
          <a:xfrm>
            <a:off x="5495659" y="438150"/>
            <a:ext cx="5791731" cy="1015663"/>
          </a:xfrm>
          <a:prstGeom prst="rect">
            <a:avLst/>
          </a:prstGeom>
          <a:noFill/>
        </p:spPr>
        <p:txBody>
          <a:bodyPr wrap="square" rtlCol="0">
            <a:spAutoFit/>
          </a:bodyPr>
          <a:lstStyle/>
          <a:p>
            <a:pPr algn="ctr"/>
            <a:r>
              <a:rPr lang="es-ES_tradnl" sz="2000" b="1" dirty="0">
                <a:latin typeface="Candara" panose="020E0502030303020204" pitchFamily="34" charset="0"/>
                <a:ea typeface="Calibri" panose="020F0502020204030204" pitchFamily="34" charset="0"/>
                <a:cs typeface="Arial" panose="020B0604020202020204" pitchFamily="34" charset="0"/>
              </a:rPr>
              <a:t>TRES ÁMBITOS DE INTERACCIÓN QUE CONSTITUYEN EL MARCO ANALÍTICO DE LA PRESENTE MEDICIÓN.</a:t>
            </a:r>
            <a:endParaRPr lang="es-CO" sz="2000" b="1" dirty="0">
              <a:latin typeface="Candara" panose="020E0502030303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2EBAB7C6-E30A-964F-8218-41DEC5DE9617}"/>
              </a:ext>
            </a:extLst>
          </p:cNvPr>
          <p:cNvSpPr/>
          <p:nvPr/>
        </p:nvSpPr>
        <p:spPr>
          <a:xfrm>
            <a:off x="974364" y="3834527"/>
            <a:ext cx="4711795" cy="1569660"/>
          </a:xfrm>
          <a:prstGeom prst="rect">
            <a:avLst/>
          </a:prstGeom>
        </p:spPr>
        <p:txBody>
          <a:bodyPr wrap="square">
            <a:spAutoFit/>
          </a:bodyPr>
          <a:lstStyle/>
          <a:p>
            <a:pPr algn="just"/>
            <a:r>
              <a:rPr lang="es-ES_tradnl" sz="2400" dirty="0">
                <a:latin typeface="Corbel Light" panose="020B0303020204020204" pitchFamily="34" charset="0"/>
                <a:ea typeface="Calibri" panose="020F0502020204030204" pitchFamily="34" charset="0"/>
                <a:cs typeface="Arial" panose="020B0604020202020204" pitchFamily="34" charset="0"/>
              </a:rPr>
              <a:t>Mirada sistémica que desde la psicología, antropología y sociología, permite comprender las causas de la violencia contra las mujeres.</a:t>
            </a:r>
            <a:endParaRPr lang="es-CO" sz="2400" dirty="0">
              <a:latin typeface="Corbel Light" panose="020B03030202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DF4EBFE-1607-4F88-82F9-A646D70D302E}"/>
              </a:ext>
            </a:extLst>
          </p:cNvPr>
          <p:cNvSpPr txBox="1"/>
          <p:nvPr/>
        </p:nvSpPr>
        <p:spPr>
          <a:xfrm>
            <a:off x="974364" y="2240512"/>
            <a:ext cx="4711795" cy="707886"/>
          </a:xfrm>
          <a:prstGeom prst="rect">
            <a:avLst/>
          </a:prstGeom>
          <a:noFill/>
        </p:spPr>
        <p:txBody>
          <a:bodyPr wrap="square">
            <a:spAutoFit/>
          </a:bodyPr>
          <a:lstStyle/>
          <a:p>
            <a:pPr algn="ctr"/>
            <a:r>
              <a:rPr lang="es-CO" sz="2000" dirty="0">
                <a:effectLst/>
                <a:latin typeface="Corbel Light" panose="020B0303020204020204" pitchFamily="34" charset="0"/>
                <a:ea typeface="Calibri" panose="020F0502020204030204" pitchFamily="34" charset="0"/>
                <a:cs typeface="Arial" panose="020B0604020202020204" pitchFamily="34" charset="0"/>
              </a:rPr>
              <a:t>El análisis de los resultados se analizó a partir del </a:t>
            </a:r>
            <a:r>
              <a:rPr lang="es-ES_tradnl" sz="2000" b="1" dirty="0">
                <a:latin typeface="Corbel Light" panose="020B0303020204020204" pitchFamily="34" charset="0"/>
                <a:ea typeface="Calibri" panose="020F0502020204030204" pitchFamily="34" charset="0"/>
                <a:cs typeface="Arial" panose="020B0604020202020204" pitchFamily="34" charset="0"/>
              </a:rPr>
              <a:t>M</a:t>
            </a:r>
            <a:r>
              <a:rPr lang="es-ES_tradnl" sz="2000" b="1" dirty="0">
                <a:latin typeface="Corbel Light" panose="020B0303020204020204" pitchFamily="34" charset="0"/>
                <a:cs typeface="Arial" panose="020B0604020202020204" pitchFamily="34" charset="0"/>
              </a:rPr>
              <a:t>odelo Ecológico Feminista Integrado</a:t>
            </a:r>
            <a:endParaRPr lang="es-CO" sz="2000" b="1" dirty="0">
              <a:latin typeface="Corbel Light" panose="020B0303020204020204" pitchFamily="34" charset="0"/>
            </a:endParaRPr>
          </a:p>
        </p:txBody>
      </p:sp>
    </p:spTree>
    <p:extLst>
      <p:ext uri="{BB962C8B-B14F-4D97-AF65-F5344CB8AC3E}">
        <p14:creationId xmlns:p14="http://schemas.microsoft.com/office/powerpoint/2010/main" val="265364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6">
            <a:extLst>
              <a:ext uri="{FF2B5EF4-FFF2-40B4-BE49-F238E27FC236}">
                <a16:creationId xmlns:a16="http://schemas.microsoft.com/office/drawing/2014/main" id="{44C9A6BF-7FB5-4469-BC31-75624BDDD305}"/>
              </a:ext>
            </a:extLst>
          </p:cNvPr>
          <p:cNvSpPr/>
          <p:nvPr/>
        </p:nvSpPr>
        <p:spPr>
          <a:xfrm>
            <a:off x="824421" y="3087860"/>
            <a:ext cx="4774713" cy="1938992"/>
          </a:xfrm>
          <a:prstGeom prst="rect">
            <a:avLst/>
          </a:prstGeom>
        </p:spPr>
        <p:txBody>
          <a:bodyPr wrap="square">
            <a:spAutoFit/>
          </a:bodyPr>
          <a:lstStyle/>
          <a:p>
            <a:pPr algn="just"/>
            <a:r>
              <a:rPr lang="es-CO" sz="2400" dirty="0">
                <a:latin typeface="Corbel Light" panose="020B0303020204020204" pitchFamily="34" charset="0"/>
              </a:rPr>
              <a:t>La tolerancia a la violencia contra las mujeres hace referencia a las actitudes, percepciones y prácticas que favorecen y perpetúan la violencia contra las mujeres</a:t>
            </a:r>
          </a:p>
        </p:txBody>
      </p:sp>
      <p:sp>
        <p:nvSpPr>
          <p:cNvPr id="69" name="TextBox 68">
            <a:extLst>
              <a:ext uri="{FF2B5EF4-FFF2-40B4-BE49-F238E27FC236}">
                <a16:creationId xmlns:a16="http://schemas.microsoft.com/office/drawing/2014/main" id="{FC824E7A-817D-44F6-80CB-8FF912988BB4}"/>
              </a:ext>
            </a:extLst>
          </p:cNvPr>
          <p:cNvSpPr txBox="1"/>
          <p:nvPr/>
        </p:nvSpPr>
        <p:spPr>
          <a:xfrm>
            <a:off x="6480870" y="3009304"/>
            <a:ext cx="4676608" cy="2677656"/>
          </a:xfrm>
          <a:prstGeom prst="rect">
            <a:avLst/>
          </a:prstGeom>
          <a:noFill/>
        </p:spPr>
        <p:txBody>
          <a:bodyPr wrap="square">
            <a:spAutoFit/>
          </a:bodyPr>
          <a:lstStyle/>
          <a:p>
            <a:pPr algn="just"/>
            <a:r>
              <a:rPr lang="es-CO" sz="2400" dirty="0">
                <a:latin typeface="Corbel Light" panose="020B0303020204020204" pitchFamily="34" charset="0"/>
              </a:rPr>
              <a:t>Los resultados permiten analizar cómo los imaginarios y creencias, inciden:</a:t>
            </a:r>
          </a:p>
          <a:p>
            <a:pPr marL="342900" indent="-342900" algn="just">
              <a:buFontTx/>
              <a:buChar char="-"/>
            </a:pPr>
            <a:r>
              <a:rPr lang="es-CO" sz="2400" dirty="0">
                <a:latin typeface="Corbel Light" panose="020B0303020204020204" pitchFamily="34" charset="0"/>
              </a:rPr>
              <a:t>En la aprobación social de las violencias de género.</a:t>
            </a:r>
          </a:p>
          <a:p>
            <a:pPr marL="342900" indent="-342900" algn="just">
              <a:buFontTx/>
              <a:buChar char="-"/>
            </a:pPr>
            <a:r>
              <a:rPr lang="es-CO" sz="2400" dirty="0">
                <a:latin typeface="Corbel Light" panose="020B0303020204020204" pitchFamily="34" charset="0"/>
              </a:rPr>
              <a:t>En la prestación de los servicios institucionales. </a:t>
            </a:r>
          </a:p>
        </p:txBody>
      </p:sp>
      <p:pic>
        <p:nvPicPr>
          <p:cNvPr id="2" name="Imagen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4733" y="1107127"/>
            <a:ext cx="1047827" cy="1958622"/>
          </a:xfrm>
          <a:prstGeom prst="rect">
            <a:avLst/>
          </a:prstGeom>
        </p:spPr>
      </p:pic>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99092" y="1107127"/>
            <a:ext cx="1638596" cy="1883608"/>
          </a:xfrm>
          <a:prstGeom prst="rect">
            <a:avLst/>
          </a:prstGeom>
        </p:spPr>
      </p:pic>
    </p:spTree>
    <p:extLst>
      <p:ext uri="{BB962C8B-B14F-4D97-AF65-F5344CB8AC3E}">
        <p14:creationId xmlns:p14="http://schemas.microsoft.com/office/powerpoint/2010/main" val="3719311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with medium confidence">
            <a:extLst>
              <a:ext uri="{FF2B5EF4-FFF2-40B4-BE49-F238E27FC236}">
                <a16:creationId xmlns:a16="http://schemas.microsoft.com/office/drawing/2014/main" id="{83E9B60D-31BF-4A66-A1CF-5186AD220D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532" r="12057" b="-1"/>
          <a:stretch/>
        </p:blipFill>
        <p:spPr>
          <a:xfrm flipH="1">
            <a:off x="5830172" y="10"/>
            <a:ext cx="6361827"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Rectángulo 3">
            <a:extLst>
              <a:ext uri="{FF2B5EF4-FFF2-40B4-BE49-F238E27FC236}">
                <a16:creationId xmlns:a16="http://schemas.microsoft.com/office/drawing/2014/main" id="{6A75F94E-8397-4FAA-9566-5F163DBE5D70}"/>
              </a:ext>
            </a:extLst>
          </p:cNvPr>
          <p:cNvSpPr/>
          <p:nvPr/>
        </p:nvSpPr>
        <p:spPr>
          <a:xfrm>
            <a:off x="810371" y="1984443"/>
            <a:ext cx="5019801" cy="288911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500" b="1" dirty="0" err="1">
                <a:solidFill>
                  <a:schemeClr val="bg1"/>
                </a:solidFill>
                <a:latin typeface="Candara" panose="020E0502030303020204" pitchFamily="34" charset="0"/>
                <a:ea typeface="+mj-ea"/>
                <a:cs typeface="+mj-cs"/>
              </a:rPr>
              <a:t>Resultados</a:t>
            </a:r>
            <a:r>
              <a:rPr lang="en-US" sz="4500" b="1" dirty="0">
                <a:solidFill>
                  <a:schemeClr val="bg1"/>
                </a:solidFill>
                <a:latin typeface="Candara" panose="020E0502030303020204" pitchFamily="34" charset="0"/>
                <a:ea typeface="+mj-ea"/>
                <a:cs typeface="+mj-cs"/>
              </a:rPr>
              <a:t> </a:t>
            </a:r>
            <a:r>
              <a:rPr lang="en-US" sz="4500" b="1" dirty="0" err="1">
                <a:solidFill>
                  <a:schemeClr val="bg1"/>
                </a:solidFill>
                <a:latin typeface="Candara" panose="020E0502030303020204" pitchFamily="34" charset="0"/>
                <a:ea typeface="+mj-ea"/>
                <a:cs typeface="+mj-cs"/>
              </a:rPr>
              <a:t>Encuesta</a:t>
            </a:r>
            <a:r>
              <a:rPr lang="en-US" sz="4500" b="1" dirty="0">
                <a:solidFill>
                  <a:schemeClr val="bg1"/>
                </a:solidFill>
                <a:latin typeface="Candara" panose="020E0502030303020204" pitchFamily="34" charset="0"/>
                <a:ea typeface="+mj-ea"/>
                <a:cs typeface="+mj-cs"/>
              </a:rPr>
              <a:t> de </a:t>
            </a:r>
            <a:r>
              <a:rPr lang="en-US" sz="4500" b="1" dirty="0" err="1">
                <a:solidFill>
                  <a:schemeClr val="bg1"/>
                </a:solidFill>
                <a:latin typeface="Candara" panose="020E0502030303020204" pitchFamily="34" charset="0"/>
                <a:ea typeface="+mj-ea"/>
                <a:cs typeface="+mj-cs"/>
              </a:rPr>
              <a:t>Tolerancia</a:t>
            </a:r>
            <a:r>
              <a:rPr lang="en-US" sz="4500" b="1" dirty="0">
                <a:solidFill>
                  <a:schemeClr val="bg1"/>
                </a:solidFill>
                <a:latin typeface="Candara" panose="020E0502030303020204" pitchFamily="34" charset="0"/>
                <a:ea typeface="+mj-ea"/>
                <a:cs typeface="+mj-cs"/>
              </a:rPr>
              <a:t> Social</a:t>
            </a:r>
          </a:p>
          <a:p>
            <a:pPr>
              <a:lnSpc>
                <a:spcPct val="90000"/>
              </a:lnSpc>
              <a:spcBef>
                <a:spcPct val="0"/>
              </a:spcBef>
              <a:spcAft>
                <a:spcPts val="600"/>
              </a:spcAft>
            </a:pPr>
            <a:r>
              <a:rPr lang="en-US" sz="4500" b="1" dirty="0">
                <a:solidFill>
                  <a:schemeClr val="bg1"/>
                </a:solidFill>
                <a:latin typeface="Candara" panose="020E0502030303020204" pitchFamily="34" charset="0"/>
                <a:ea typeface="+mj-ea"/>
                <a:cs typeface="+mj-cs"/>
              </a:rPr>
              <a:t>2021 </a:t>
            </a:r>
          </a:p>
        </p:txBody>
      </p:sp>
    </p:spTree>
    <p:extLst>
      <p:ext uri="{BB962C8B-B14F-4D97-AF65-F5344CB8AC3E}">
        <p14:creationId xmlns:p14="http://schemas.microsoft.com/office/powerpoint/2010/main" val="18911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1AE5AA2-ED2A-4E41-9054-8DAD306D1F8B}"/>
              </a:ext>
            </a:extLst>
          </p:cNvPr>
          <p:cNvGraphicFramePr>
            <a:graphicFrameLocks/>
          </p:cNvGraphicFramePr>
          <p:nvPr>
            <p:extLst>
              <p:ext uri="{D42A27DB-BD31-4B8C-83A1-F6EECF244321}">
                <p14:modId xmlns:p14="http://schemas.microsoft.com/office/powerpoint/2010/main" val="2553786044"/>
              </p:ext>
            </p:extLst>
          </p:nvPr>
        </p:nvGraphicFramePr>
        <p:xfrm>
          <a:off x="287582" y="2197105"/>
          <a:ext cx="5498031" cy="37135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446A04A-CF22-4ADE-A6A8-E49F39736222}"/>
              </a:ext>
            </a:extLst>
          </p:cNvPr>
          <p:cNvSpPr txBox="1"/>
          <p:nvPr/>
        </p:nvSpPr>
        <p:spPr>
          <a:xfrm>
            <a:off x="1286622" y="1162754"/>
            <a:ext cx="3783459"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s-CO" sz="2000" b="1" dirty="0">
                <a:latin typeface="Candara" panose="020E0502030303020204" pitchFamily="34" charset="0"/>
                <a:cs typeface="Arial" panose="020B0604020202020204" pitchFamily="34" charset="0"/>
              </a:rPr>
              <a:t>Las mujeres que se meten con hombres violentos no se deben quejar de que las golpeen</a:t>
            </a:r>
          </a:p>
        </p:txBody>
      </p:sp>
      <p:sp>
        <p:nvSpPr>
          <p:cNvPr id="7" name="TextBox 6">
            <a:extLst>
              <a:ext uri="{FF2B5EF4-FFF2-40B4-BE49-F238E27FC236}">
                <a16:creationId xmlns:a16="http://schemas.microsoft.com/office/drawing/2014/main" id="{3AA46B88-35E5-4381-BCFF-523C3BDBE497}"/>
              </a:ext>
            </a:extLst>
          </p:cNvPr>
          <p:cNvSpPr txBox="1"/>
          <p:nvPr/>
        </p:nvSpPr>
        <p:spPr>
          <a:xfrm>
            <a:off x="6236570" y="818335"/>
            <a:ext cx="5667848" cy="2800767"/>
          </a:xfrm>
          <a:prstGeom prst="rect">
            <a:avLst/>
          </a:prstGeom>
          <a:noFill/>
        </p:spPr>
        <p:txBody>
          <a:bodyPr wrap="square">
            <a:spAutoFit/>
          </a:bodyPr>
          <a:lstStyle/>
          <a:p>
            <a:pPr algn="just">
              <a:buClr>
                <a:srgbClr val="009DDC"/>
              </a:buClr>
            </a:pPr>
            <a:endParaRPr lang="es-CO" sz="2000" dirty="0">
              <a:latin typeface="Corbel Light" panose="020B0303020204020204" pitchFamily="34" charset="0"/>
              <a:cs typeface="Arial" panose="020B0604020202020204" pitchFamily="34" charset="0"/>
            </a:endParaRPr>
          </a:p>
          <a:p>
            <a:pPr marL="285750" indent="-285750" algn="just">
              <a:buClr>
                <a:srgbClr val="009DDC"/>
              </a:buClr>
              <a:buFont typeface="Arial" panose="020B0604020202020204" pitchFamily="34" charset="0"/>
              <a:buChar char="►"/>
            </a:pPr>
            <a:r>
              <a:rPr lang="es-CO" sz="2000" dirty="0">
                <a:latin typeface="Corbel Light" panose="020B0303020204020204" pitchFamily="34" charset="0"/>
                <a:cs typeface="Arial" panose="020B0604020202020204" pitchFamily="34" charset="0"/>
              </a:rPr>
              <a:t>Disminuye en 15 puntos la aprobación en hombres y 16 puntos en mujeres, al comparar con la medición anterior.</a:t>
            </a:r>
          </a:p>
          <a:p>
            <a:pPr algn="just">
              <a:buClr>
                <a:srgbClr val="009DDC"/>
              </a:buClr>
            </a:pPr>
            <a:endParaRPr lang="es-ES" sz="2000" dirty="0">
              <a:latin typeface="Corbel Light" panose="020B0303020204020204" pitchFamily="34" charset="0"/>
              <a:cs typeface="Arial" panose="020B0604020202020204" pitchFamily="34" charset="0"/>
            </a:endParaRPr>
          </a:p>
          <a:p>
            <a:pPr marL="285750" indent="-285750" algn="just">
              <a:buClr>
                <a:srgbClr val="009DDC"/>
              </a:buClr>
              <a:buFont typeface="Arial" panose="020B0604020202020204" pitchFamily="34" charset="0"/>
              <a:buChar char="►"/>
            </a:pPr>
            <a:r>
              <a:rPr lang="es-ES_tradnl" sz="2000" dirty="0">
                <a:latin typeface="Corbel Light" panose="020B0303020204020204" pitchFamily="34" charset="0"/>
                <a:ea typeface="Calibri" panose="020F0502020204030204" pitchFamily="34" charset="0"/>
                <a:cs typeface="Arial" panose="020B0604020202020204" pitchFamily="34" charset="0"/>
              </a:rPr>
              <a:t>Buenaventura (16,3%), Barranquilla (12,8%), y Villavicencio (10%), presentan los mayores porcentajes de legitimación de este imaginario.</a:t>
            </a:r>
            <a:endParaRPr lang="es-CO" sz="2000" dirty="0">
              <a:latin typeface="Corbel Light" panose="020B0303020204020204" pitchFamily="34" charset="0"/>
              <a:cs typeface="Arial" panose="020B0604020202020204" pitchFamily="34" charset="0"/>
            </a:endParaRPr>
          </a:p>
          <a:p>
            <a:pPr marL="285750" indent="-285750">
              <a:buFont typeface="Arial" panose="020B0604020202020204" pitchFamily="34" charset="0"/>
              <a:buChar char="•"/>
            </a:pPr>
            <a:endParaRPr lang="es-CO" sz="16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5086960-A418-487D-B6E5-87C25E860562}"/>
              </a:ext>
            </a:extLst>
          </p:cNvPr>
          <p:cNvSpPr/>
          <p:nvPr/>
        </p:nvSpPr>
        <p:spPr>
          <a:xfrm>
            <a:off x="3153300" y="2942051"/>
            <a:ext cx="250328" cy="144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TextBox 13">
            <a:extLst>
              <a:ext uri="{FF2B5EF4-FFF2-40B4-BE49-F238E27FC236}">
                <a16:creationId xmlns:a16="http://schemas.microsoft.com/office/drawing/2014/main" id="{B25DF000-7521-40B7-A7D7-AFF3AF26C3F2}"/>
              </a:ext>
            </a:extLst>
          </p:cNvPr>
          <p:cNvSpPr txBox="1"/>
          <p:nvPr/>
        </p:nvSpPr>
        <p:spPr>
          <a:xfrm>
            <a:off x="3412977" y="2875426"/>
            <a:ext cx="883555" cy="274831"/>
          </a:xfrm>
          <a:prstGeom prst="rect">
            <a:avLst/>
          </a:prstGeom>
          <a:noFill/>
        </p:spPr>
        <p:txBody>
          <a:bodyPr wrap="square" rtlCol="0">
            <a:spAutoFit/>
          </a:bodyPr>
          <a:lstStyle/>
          <a:p>
            <a:r>
              <a:rPr lang="es-CO" sz="1100" dirty="0">
                <a:latin typeface="Corbel Light" panose="020B0303020204020204" pitchFamily="34" charset="0"/>
              </a:rPr>
              <a:t>Hombres</a:t>
            </a:r>
          </a:p>
        </p:txBody>
      </p:sp>
      <p:sp>
        <p:nvSpPr>
          <p:cNvPr id="15" name="Rectangle 14">
            <a:extLst>
              <a:ext uri="{FF2B5EF4-FFF2-40B4-BE49-F238E27FC236}">
                <a16:creationId xmlns:a16="http://schemas.microsoft.com/office/drawing/2014/main" id="{A267EBF3-F685-4CF6-9D4A-C5B5D1966784}"/>
              </a:ext>
            </a:extLst>
          </p:cNvPr>
          <p:cNvSpPr/>
          <p:nvPr/>
        </p:nvSpPr>
        <p:spPr>
          <a:xfrm>
            <a:off x="2135232" y="2942051"/>
            <a:ext cx="250328" cy="144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TextBox 15">
            <a:extLst>
              <a:ext uri="{FF2B5EF4-FFF2-40B4-BE49-F238E27FC236}">
                <a16:creationId xmlns:a16="http://schemas.microsoft.com/office/drawing/2014/main" id="{1CF69312-81F4-414E-B7E9-A8EB2E90E045}"/>
              </a:ext>
            </a:extLst>
          </p:cNvPr>
          <p:cNvSpPr txBox="1"/>
          <p:nvPr/>
        </p:nvSpPr>
        <p:spPr>
          <a:xfrm>
            <a:off x="2394909" y="2877033"/>
            <a:ext cx="883555" cy="274831"/>
          </a:xfrm>
          <a:prstGeom prst="rect">
            <a:avLst/>
          </a:prstGeom>
          <a:noFill/>
        </p:spPr>
        <p:txBody>
          <a:bodyPr wrap="square" rtlCol="0">
            <a:spAutoFit/>
          </a:bodyPr>
          <a:lstStyle/>
          <a:p>
            <a:r>
              <a:rPr lang="es-CO" sz="1100" dirty="0">
                <a:latin typeface="Corbel Light" panose="020B0303020204020204" pitchFamily="34" charset="0"/>
              </a:rPr>
              <a:t>Mujeres</a:t>
            </a:r>
          </a:p>
        </p:txBody>
      </p:sp>
      <p:pic>
        <p:nvPicPr>
          <p:cNvPr id="2" name="Picture 1">
            <a:extLst>
              <a:ext uri="{FF2B5EF4-FFF2-40B4-BE49-F238E27FC236}">
                <a16:creationId xmlns:a16="http://schemas.microsoft.com/office/drawing/2014/main" id="{C420E529-5284-42E6-8AA1-13D25B839A82}"/>
              </a:ext>
            </a:extLst>
          </p:cNvPr>
          <p:cNvPicPr>
            <a:picLocks noChangeAspect="1"/>
          </p:cNvPicPr>
          <p:nvPr/>
        </p:nvPicPr>
        <p:blipFill>
          <a:blip r:embed="rId4"/>
          <a:stretch>
            <a:fillRect/>
          </a:stretch>
        </p:blipFill>
        <p:spPr>
          <a:xfrm>
            <a:off x="8654968" y="191085"/>
            <a:ext cx="3249450" cy="463336"/>
          </a:xfrm>
          <a:prstGeom prst="rect">
            <a:avLst/>
          </a:prstGeom>
        </p:spPr>
      </p:pic>
      <p:sp>
        <p:nvSpPr>
          <p:cNvPr id="18" name="Google Shape;714;p42">
            <a:extLst>
              <a:ext uri="{FF2B5EF4-FFF2-40B4-BE49-F238E27FC236}">
                <a16:creationId xmlns:a16="http://schemas.microsoft.com/office/drawing/2014/main" id="{F45C290E-4CE0-45AA-A588-235A86CE65AD}"/>
              </a:ext>
            </a:extLst>
          </p:cNvPr>
          <p:cNvSpPr/>
          <p:nvPr/>
        </p:nvSpPr>
        <p:spPr>
          <a:xfrm rot="5400000">
            <a:off x="8307182" y="3864594"/>
            <a:ext cx="1765966" cy="3121639"/>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17;p42">
            <a:extLst>
              <a:ext uri="{FF2B5EF4-FFF2-40B4-BE49-F238E27FC236}">
                <a16:creationId xmlns:a16="http://schemas.microsoft.com/office/drawing/2014/main" id="{4CE4A8F7-607B-46BD-94C2-0A903B8CE902}"/>
              </a:ext>
            </a:extLst>
          </p:cNvPr>
          <p:cNvSpPr txBox="1">
            <a:spLocks/>
          </p:cNvSpPr>
          <p:nvPr/>
        </p:nvSpPr>
        <p:spPr>
          <a:xfrm>
            <a:off x="7810915" y="4787504"/>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2 / 20</a:t>
            </a:r>
          </a:p>
        </p:txBody>
      </p:sp>
      <p:sp>
        <p:nvSpPr>
          <p:cNvPr id="20" name="Google Shape;718;p42">
            <a:extLst>
              <a:ext uri="{FF2B5EF4-FFF2-40B4-BE49-F238E27FC236}">
                <a16:creationId xmlns:a16="http://schemas.microsoft.com/office/drawing/2014/main" id="{47D86D0B-5F25-42F9-AE70-47DFA78C0D4C}"/>
              </a:ext>
            </a:extLst>
          </p:cNvPr>
          <p:cNvSpPr txBox="1">
            <a:spLocks/>
          </p:cNvSpPr>
          <p:nvPr/>
        </p:nvSpPr>
        <p:spPr>
          <a:xfrm>
            <a:off x="7810915" y="5164007"/>
            <a:ext cx="2758500" cy="746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s-CO" sz="2000" kern="0" dirty="0">
                <a:solidFill>
                  <a:srgbClr val="FFFFFF"/>
                </a:solidFill>
                <a:latin typeface="Berlin Sans FB Demi" panose="020E0802020502020306" pitchFamily="34" charset="0"/>
              </a:rPr>
              <a:t>Personas están de acuerdo </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spTree>
    <p:extLst>
      <p:ext uri="{BB962C8B-B14F-4D97-AF65-F5344CB8AC3E}">
        <p14:creationId xmlns:p14="http://schemas.microsoft.com/office/powerpoint/2010/main" val="2981869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BAA6B7C-D188-E344-B6C5-27D0083665EE}"/>
              </a:ext>
            </a:extLst>
          </p:cNvPr>
          <p:cNvSpPr/>
          <p:nvPr/>
        </p:nvSpPr>
        <p:spPr>
          <a:xfrm>
            <a:off x="6037341" y="1839900"/>
            <a:ext cx="5533057" cy="1631216"/>
          </a:xfrm>
          <a:prstGeom prst="rect">
            <a:avLst/>
          </a:prstGeom>
        </p:spPr>
        <p:txBody>
          <a:bodyPr wrap="square" lIns="91440" tIns="45720" rIns="91440" bIns="45720" anchor="t">
            <a:spAutoFit/>
          </a:bodyPr>
          <a:lstStyle/>
          <a:p>
            <a:pPr marL="457200" algn="just">
              <a:buClr>
                <a:srgbClr val="009DDC"/>
              </a:buClr>
            </a:pPr>
            <a:endParaRPr lang="es-ES_tradnl" sz="2000" dirty="0">
              <a:latin typeface="Corbel Light" panose="020B0303020204020204" pitchFamily="34" charset="0"/>
              <a:ea typeface="Calibri" panose="020F0502020204030204" pitchFamily="34" charset="0"/>
              <a:cs typeface="Arial" panose="020B0604020202020204" pitchFamily="34" charset="0"/>
            </a:endParaRPr>
          </a:p>
          <a:p>
            <a:pPr marL="742950" indent="-285750" algn="just">
              <a:buClr>
                <a:srgbClr val="009DDC"/>
              </a:buClr>
              <a:buFont typeface="Arial" panose="020B0604020202020204" pitchFamily="34" charset="0"/>
              <a:buChar char="►"/>
            </a:pPr>
            <a:r>
              <a:rPr lang="es-ES_tradnl" sz="2000" dirty="0">
                <a:latin typeface="Corbel Light" panose="020B0303020204020204" pitchFamily="34" charset="0"/>
                <a:ea typeface="Calibri" panose="020F0502020204030204" pitchFamily="34" charset="0"/>
                <a:cs typeface="Arial" panose="020B0604020202020204" pitchFamily="34" charset="0"/>
              </a:rPr>
              <a:t>Barranquilla (82,3%), Villavicencio (80.3%) y Florencia (74%), son </a:t>
            </a:r>
            <a:r>
              <a:rPr lang="es-ES" sz="2000" dirty="0">
                <a:latin typeface="Corbel Light" panose="020B0303020204020204" pitchFamily="34" charset="0"/>
                <a:ea typeface="Calibri" panose="020F0502020204030204" pitchFamily="34" charset="0"/>
                <a:cs typeface="Arial" panose="020B0604020202020204" pitchFamily="34" charset="0"/>
              </a:rPr>
              <a:t>las ciudades con mayor aprobación</a:t>
            </a:r>
            <a:r>
              <a:rPr lang="es-ES_tradnl" sz="2000" dirty="0">
                <a:latin typeface="Corbel Light" panose="020B0303020204020204" pitchFamily="34" charset="0"/>
                <a:ea typeface="Calibri" panose="020F0502020204030204" pitchFamily="34" charset="0"/>
                <a:cs typeface="Arial" panose="020B0604020202020204" pitchFamily="34" charset="0"/>
              </a:rPr>
              <a:t> de este imaginario</a:t>
            </a:r>
          </a:p>
          <a:p>
            <a:pPr marL="742950" indent="-285750" algn="just">
              <a:buClr>
                <a:srgbClr val="009DDC"/>
              </a:buClr>
              <a:buFont typeface="Arial" panose="020B0604020202020204" pitchFamily="34" charset="0"/>
              <a:buChar char="►"/>
            </a:pPr>
            <a:endParaRPr lang="es-ES_tradnl" sz="2000" dirty="0">
              <a:latin typeface="Corbel Light" panose="020B0303020204020204" pitchFamily="34" charset="0"/>
              <a:ea typeface="Calibri" panose="020F0502020204030204" pitchFamily="34" charset="0"/>
              <a:cs typeface="Arial" panose="020B0604020202020204" pitchFamily="34" charset="0"/>
            </a:endParaRPr>
          </a:p>
        </p:txBody>
      </p:sp>
      <p:sp>
        <p:nvSpPr>
          <p:cNvPr id="10" name="Text Placeholder 1">
            <a:extLst>
              <a:ext uri="{FF2B5EF4-FFF2-40B4-BE49-F238E27FC236}">
                <a16:creationId xmlns:a16="http://schemas.microsoft.com/office/drawing/2014/main" id="{733FCD84-685C-4453-92EC-383C6B19A134}"/>
              </a:ext>
            </a:extLst>
          </p:cNvPr>
          <p:cNvSpPr txBox="1">
            <a:spLocks/>
          </p:cNvSpPr>
          <p:nvPr/>
        </p:nvSpPr>
        <p:spPr>
          <a:xfrm>
            <a:off x="7704891" y="189342"/>
            <a:ext cx="3829884" cy="7250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400" b="1" dirty="0">
                <a:solidFill>
                  <a:srgbClr val="F15D22"/>
                </a:solidFill>
                <a:latin typeface="Candara" panose="020E0502030303020204" pitchFamily="34" charset="0"/>
              </a:rPr>
              <a:t>Encuesta social EXOSISTEMA - SEPARACIÓN DEL ESPACIO PÚBLICO Y PRIVADO</a:t>
            </a:r>
            <a:endParaRPr lang="es-CO" sz="1400" b="1" dirty="0">
              <a:solidFill>
                <a:srgbClr val="F15D22"/>
              </a:solidFill>
              <a:latin typeface="Candara" panose="020E0502030303020204" pitchFamily="34" charset="0"/>
            </a:endParaRPr>
          </a:p>
        </p:txBody>
      </p:sp>
      <p:grpSp>
        <p:nvGrpSpPr>
          <p:cNvPr id="37" name="Group 36">
            <a:extLst>
              <a:ext uri="{FF2B5EF4-FFF2-40B4-BE49-F238E27FC236}">
                <a16:creationId xmlns:a16="http://schemas.microsoft.com/office/drawing/2014/main" id="{40B4D1EE-C99A-4B65-B581-D8027858B3D6}"/>
              </a:ext>
            </a:extLst>
          </p:cNvPr>
          <p:cNvGrpSpPr/>
          <p:nvPr/>
        </p:nvGrpSpPr>
        <p:grpSpPr>
          <a:xfrm>
            <a:off x="657225" y="914400"/>
            <a:ext cx="4761158" cy="4654751"/>
            <a:chOff x="775346" y="1185049"/>
            <a:chExt cx="4761158" cy="4654751"/>
          </a:xfrm>
        </p:grpSpPr>
        <p:sp>
          <p:nvSpPr>
            <p:cNvPr id="4" name="Rectángulo 3">
              <a:extLst>
                <a:ext uri="{FF2B5EF4-FFF2-40B4-BE49-F238E27FC236}">
                  <a16:creationId xmlns:a16="http://schemas.microsoft.com/office/drawing/2014/main" id="{FCBEA164-F4E5-9F4C-927C-04D57D247AD9}"/>
                </a:ext>
              </a:extLst>
            </p:cNvPr>
            <p:cNvSpPr/>
            <p:nvPr/>
          </p:nvSpPr>
          <p:spPr>
            <a:xfrm>
              <a:off x="775346" y="1185049"/>
              <a:ext cx="4761158" cy="743661"/>
            </a:xfrm>
            <a:prstGeom prst="rect">
              <a:avLst/>
            </a:prstGeom>
          </p:spPr>
          <p:txBody>
            <a:bodyPr wrap="square">
              <a:spAutoFit/>
            </a:bodyPr>
            <a:lstStyle/>
            <a:p>
              <a:pPr lvl="0" algn="ctr">
                <a:buSzPts val="1100"/>
              </a:pPr>
              <a:r>
                <a:rPr lang="es-ES_tradnl" sz="2000" b="1" dirty="0">
                  <a:latin typeface="Candara" panose="020E0502030303020204" pitchFamily="34" charset="0"/>
                  <a:ea typeface="Times New Roman" panose="02020603050405020304" pitchFamily="18" charset="0"/>
                  <a:cs typeface="Arial" panose="020B0604020202020204" pitchFamily="34" charset="0"/>
                </a:rPr>
                <a:t>Los problemas familiares sólo deben discutirse con miembros de la familia</a:t>
              </a:r>
              <a:endParaRPr lang="es-CO" sz="2000" b="1" dirty="0">
                <a:effectLst/>
                <a:latin typeface="Candara" panose="020E0502030303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2A918551-B26B-4000-B64F-F0B5C1919AD9}"/>
                </a:ext>
              </a:extLst>
            </p:cNvPr>
            <p:cNvSpPr txBox="1"/>
            <p:nvPr/>
          </p:nvSpPr>
          <p:spPr>
            <a:xfrm>
              <a:off x="1130013" y="2139704"/>
              <a:ext cx="4150504" cy="549662"/>
            </a:xfrm>
            <a:prstGeom prst="rect">
              <a:avLst/>
            </a:prstGeom>
            <a:noFill/>
          </p:spPr>
          <p:txBody>
            <a:bodyPr wrap="square">
              <a:spAutoFit/>
            </a:bodyPr>
            <a:lstStyle/>
            <a:p>
              <a:pPr algn="ctr" rtl="0">
                <a:defRPr sz="1200" b="1" i="0" u="none" strike="noStrike" kern="1200" cap="all" spc="120" normalizeH="0" baseline="0">
                  <a:solidFill>
                    <a:prstClr val="black">
                      <a:lumMod val="65000"/>
                      <a:lumOff val="35000"/>
                    </a:prstClr>
                  </a:solidFill>
                  <a:latin typeface="+mn-lt"/>
                  <a:ea typeface="+mn-ea"/>
                  <a:cs typeface="+mn-cs"/>
                </a:defRPr>
              </a:pPr>
              <a:r>
                <a:rPr lang="es-CO" sz="1400" cap="none" spc="0" dirty="0">
                  <a:solidFill>
                    <a:schemeClr val="bg1">
                      <a:lumMod val="65000"/>
                    </a:schemeClr>
                  </a:solidFill>
                  <a:latin typeface="Candara" panose="020E0502030303020204" pitchFamily="34" charset="0"/>
                  <a:cs typeface="Arial" panose="020B0604020202020204" pitchFamily="34" charset="0"/>
                </a:rPr>
                <a:t>% De personas que aprueban  </a:t>
              </a:r>
            </a:p>
            <a:p>
              <a:pPr algn="ctr" rtl="0">
                <a:defRPr sz="1200" b="1" i="0" u="none" strike="noStrike" kern="1200" cap="all" spc="120" normalizeH="0" baseline="0">
                  <a:solidFill>
                    <a:prstClr val="black">
                      <a:lumMod val="65000"/>
                      <a:lumOff val="35000"/>
                    </a:prstClr>
                  </a:solidFill>
                  <a:latin typeface="+mn-lt"/>
                  <a:ea typeface="+mn-ea"/>
                  <a:cs typeface="+mn-cs"/>
                </a:defRPr>
              </a:pPr>
              <a:r>
                <a:rPr lang="es-CO" sz="1400" cap="none" spc="0" dirty="0">
                  <a:solidFill>
                    <a:schemeClr val="bg1">
                      <a:lumMod val="65000"/>
                    </a:schemeClr>
                  </a:solidFill>
                  <a:latin typeface="Candara" panose="020E0502030303020204" pitchFamily="34" charset="0"/>
                  <a:cs typeface="Arial" panose="020B0604020202020204" pitchFamily="34" charset="0"/>
                </a:rPr>
                <a:t>el imaginario por sexo</a:t>
              </a:r>
            </a:p>
          </p:txBody>
        </p:sp>
        <p:sp>
          <p:nvSpPr>
            <p:cNvPr id="17" name="Google Shape;308;p23">
              <a:extLst>
                <a:ext uri="{FF2B5EF4-FFF2-40B4-BE49-F238E27FC236}">
                  <a16:creationId xmlns:a16="http://schemas.microsoft.com/office/drawing/2014/main" id="{14472170-8AC1-4276-855D-8EFA87EE68F0}"/>
                </a:ext>
              </a:extLst>
            </p:cNvPr>
            <p:cNvSpPr/>
            <p:nvPr/>
          </p:nvSpPr>
          <p:spPr>
            <a:xfrm>
              <a:off x="1197258" y="3301449"/>
              <a:ext cx="513381" cy="2129562"/>
            </a:xfrm>
            <a:prstGeom prst="rect">
              <a:avLst/>
            </a:prstGeom>
            <a:solidFill>
              <a:srgbClr val="F15D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sp>
          <p:nvSpPr>
            <p:cNvPr id="18" name="Google Shape;309;p23">
              <a:extLst>
                <a:ext uri="{FF2B5EF4-FFF2-40B4-BE49-F238E27FC236}">
                  <a16:creationId xmlns:a16="http://schemas.microsoft.com/office/drawing/2014/main" id="{5212148C-D5AC-4F5B-9457-D434820B0531}"/>
                </a:ext>
              </a:extLst>
            </p:cNvPr>
            <p:cNvSpPr/>
            <p:nvPr/>
          </p:nvSpPr>
          <p:spPr>
            <a:xfrm>
              <a:off x="1710639" y="3674319"/>
              <a:ext cx="476106" cy="1756291"/>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sp>
          <p:nvSpPr>
            <p:cNvPr id="19" name="Google Shape;310;p23">
              <a:extLst>
                <a:ext uri="{FF2B5EF4-FFF2-40B4-BE49-F238E27FC236}">
                  <a16:creationId xmlns:a16="http://schemas.microsoft.com/office/drawing/2014/main" id="{C3F19981-4A32-43CD-B744-6CBF1DECC7EA}"/>
                </a:ext>
              </a:extLst>
            </p:cNvPr>
            <p:cNvSpPr/>
            <p:nvPr/>
          </p:nvSpPr>
          <p:spPr>
            <a:xfrm>
              <a:off x="2555310" y="3870698"/>
              <a:ext cx="492554" cy="1568407"/>
            </a:xfrm>
            <a:prstGeom prst="rect">
              <a:avLst/>
            </a:prstGeom>
            <a:solidFill>
              <a:srgbClr val="F15D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sp>
          <p:nvSpPr>
            <p:cNvPr id="20" name="Google Shape;311;p23">
              <a:extLst>
                <a:ext uri="{FF2B5EF4-FFF2-40B4-BE49-F238E27FC236}">
                  <a16:creationId xmlns:a16="http://schemas.microsoft.com/office/drawing/2014/main" id="{CDC79A38-7EBA-49B2-8827-DA4323A82A57}"/>
                </a:ext>
              </a:extLst>
            </p:cNvPr>
            <p:cNvSpPr/>
            <p:nvPr/>
          </p:nvSpPr>
          <p:spPr>
            <a:xfrm>
              <a:off x="3043744" y="3878604"/>
              <a:ext cx="492554" cy="1560501"/>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cxnSp>
          <p:nvCxnSpPr>
            <p:cNvPr id="21" name="Google Shape;312;p23">
              <a:extLst>
                <a:ext uri="{FF2B5EF4-FFF2-40B4-BE49-F238E27FC236}">
                  <a16:creationId xmlns:a16="http://schemas.microsoft.com/office/drawing/2014/main" id="{022B5DFB-E251-42D9-A15B-EDCD195A1721}"/>
                </a:ext>
              </a:extLst>
            </p:cNvPr>
            <p:cNvCxnSpPr>
              <a:cxnSpLocks/>
            </p:cNvCxnSpPr>
            <p:nvPr/>
          </p:nvCxnSpPr>
          <p:spPr>
            <a:xfrm flipV="1">
              <a:off x="972756" y="5424811"/>
              <a:ext cx="4150505" cy="6500"/>
            </a:xfrm>
            <a:prstGeom prst="straightConnector1">
              <a:avLst/>
            </a:prstGeom>
            <a:noFill/>
            <a:ln w="19050" cap="flat" cmpd="sng">
              <a:solidFill>
                <a:sysClr val="windowText" lastClr="000000"/>
              </a:solidFill>
              <a:prstDash val="solid"/>
              <a:round/>
              <a:headEnd type="none" w="med" len="med"/>
              <a:tailEnd type="none" w="med" len="med"/>
            </a:ln>
          </p:spPr>
        </p:cxnSp>
        <p:sp>
          <p:nvSpPr>
            <p:cNvPr id="22" name="Google Shape;308;p23">
              <a:extLst>
                <a:ext uri="{FF2B5EF4-FFF2-40B4-BE49-F238E27FC236}">
                  <a16:creationId xmlns:a16="http://schemas.microsoft.com/office/drawing/2014/main" id="{36CC8875-601E-41E6-9F88-2565CEB2284E}"/>
                </a:ext>
              </a:extLst>
            </p:cNvPr>
            <p:cNvSpPr/>
            <p:nvPr/>
          </p:nvSpPr>
          <p:spPr>
            <a:xfrm>
              <a:off x="3914413" y="3651531"/>
              <a:ext cx="513381" cy="1765486"/>
            </a:xfrm>
            <a:prstGeom prst="rect">
              <a:avLst/>
            </a:prstGeom>
            <a:solidFill>
              <a:srgbClr val="F15D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23" name="Google Shape;309;p23">
              <a:extLst>
                <a:ext uri="{FF2B5EF4-FFF2-40B4-BE49-F238E27FC236}">
                  <a16:creationId xmlns:a16="http://schemas.microsoft.com/office/drawing/2014/main" id="{D9E9AB87-2AE7-40C3-9BD0-E66F2E8796C3}"/>
                </a:ext>
              </a:extLst>
            </p:cNvPr>
            <p:cNvSpPr/>
            <p:nvPr/>
          </p:nvSpPr>
          <p:spPr>
            <a:xfrm>
              <a:off x="4428147" y="3652932"/>
              <a:ext cx="476106" cy="1764085"/>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grpSp>
          <p:nvGrpSpPr>
            <p:cNvPr id="32" name="Group 31">
              <a:extLst>
                <a:ext uri="{FF2B5EF4-FFF2-40B4-BE49-F238E27FC236}">
                  <a16:creationId xmlns:a16="http://schemas.microsoft.com/office/drawing/2014/main" id="{C5E2417C-0FB5-49C3-9E55-0B494668499B}"/>
                </a:ext>
              </a:extLst>
            </p:cNvPr>
            <p:cNvGrpSpPr/>
            <p:nvPr/>
          </p:nvGrpSpPr>
          <p:grpSpPr>
            <a:xfrm>
              <a:off x="2114992" y="2909184"/>
              <a:ext cx="2093073" cy="278583"/>
              <a:chOff x="1696001" y="2401852"/>
              <a:chExt cx="1853209" cy="265181"/>
            </a:xfrm>
          </p:grpSpPr>
          <p:grpSp>
            <p:nvGrpSpPr>
              <p:cNvPr id="30" name="Group 29">
                <a:extLst>
                  <a:ext uri="{FF2B5EF4-FFF2-40B4-BE49-F238E27FC236}">
                    <a16:creationId xmlns:a16="http://schemas.microsoft.com/office/drawing/2014/main" id="{3651A960-21B4-4725-8085-034B65FCE387}"/>
                  </a:ext>
                </a:extLst>
              </p:cNvPr>
              <p:cNvGrpSpPr/>
              <p:nvPr/>
            </p:nvGrpSpPr>
            <p:grpSpPr>
              <a:xfrm>
                <a:off x="2545268" y="2401852"/>
                <a:ext cx="1003942" cy="261610"/>
                <a:chOff x="6015748" y="2007724"/>
                <a:chExt cx="1003942" cy="261610"/>
              </a:xfrm>
            </p:grpSpPr>
            <p:sp>
              <p:nvSpPr>
                <p:cNvPr id="26" name="Rectangle 25">
                  <a:extLst>
                    <a:ext uri="{FF2B5EF4-FFF2-40B4-BE49-F238E27FC236}">
                      <a16:creationId xmlns:a16="http://schemas.microsoft.com/office/drawing/2014/main" id="{6D8BAD3F-9EEA-4BC3-96AE-D9260E5A17FF}"/>
                    </a:ext>
                  </a:extLst>
                </p:cNvPr>
                <p:cNvSpPr/>
                <p:nvPr/>
              </p:nvSpPr>
              <p:spPr>
                <a:xfrm>
                  <a:off x="6015748" y="2047676"/>
                  <a:ext cx="221641" cy="137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TextBox 26">
                  <a:extLst>
                    <a:ext uri="{FF2B5EF4-FFF2-40B4-BE49-F238E27FC236}">
                      <a16:creationId xmlns:a16="http://schemas.microsoft.com/office/drawing/2014/main" id="{06AF479A-ABE9-4CB7-92FB-7150F678A4AD}"/>
                    </a:ext>
                  </a:extLst>
                </p:cNvPr>
                <p:cNvSpPr txBox="1"/>
                <p:nvPr/>
              </p:nvSpPr>
              <p:spPr>
                <a:xfrm>
                  <a:off x="6237389" y="2007724"/>
                  <a:ext cx="782301" cy="261610"/>
                </a:xfrm>
                <a:prstGeom prst="rect">
                  <a:avLst/>
                </a:prstGeom>
                <a:noFill/>
              </p:spPr>
              <p:txBody>
                <a:bodyPr wrap="square" rtlCol="0">
                  <a:spAutoFit/>
                </a:bodyPr>
                <a:lstStyle/>
                <a:p>
                  <a:r>
                    <a:rPr lang="es-CO" sz="1100" dirty="0">
                      <a:latin typeface="Corbel Light" panose="020B0303020204020204" pitchFamily="34" charset="0"/>
                    </a:rPr>
                    <a:t>Hombres</a:t>
                  </a:r>
                </a:p>
              </p:txBody>
            </p:sp>
          </p:grpSp>
          <p:grpSp>
            <p:nvGrpSpPr>
              <p:cNvPr id="31" name="Group 30">
                <a:extLst>
                  <a:ext uri="{FF2B5EF4-FFF2-40B4-BE49-F238E27FC236}">
                    <a16:creationId xmlns:a16="http://schemas.microsoft.com/office/drawing/2014/main" id="{109D0853-8256-410F-B281-06C8F2FBD4FC}"/>
                  </a:ext>
                </a:extLst>
              </p:cNvPr>
              <p:cNvGrpSpPr/>
              <p:nvPr/>
            </p:nvGrpSpPr>
            <p:grpSpPr>
              <a:xfrm>
                <a:off x="1696001" y="2418008"/>
                <a:ext cx="843420" cy="249025"/>
                <a:chOff x="4168662" y="2730968"/>
                <a:chExt cx="843420" cy="249025"/>
              </a:xfrm>
            </p:grpSpPr>
            <p:sp>
              <p:nvSpPr>
                <p:cNvPr id="28" name="Rectangle 27">
                  <a:extLst>
                    <a:ext uri="{FF2B5EF4-FFF2-40B4-BE49-F238E27FC236}">
                      <a16:creationId xmlns:a16="http://schemas.microsoft.com/office/drawing/2014/main" id="{B09FA11F-BEDD-4BF5-B8FC-591452905230}"/>
                    </a:ext>
                  </a:extLst>
                </p:cNvPr>
                <p:cNvSpPr/>
                <p:nvPr/>
              </p:nvSpPr>
              <p:spPr>
                <a:xfrm>
                  <a:off x="4168662" y="2754752"/>
                  <a:ext cx="221641" cy="137834"/>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TextBox 28">
                  <a:extLst>
                    <a:ext uri="{FF2B5EF4-FFF2-40B4-BE49-F238E27FC236}">
                      <a16:creationId xmlns:a16="http://schemas.microsoft.com/office/drawing/2014/main" id="{E73B3668-D1FE-412B-9820-C85A27D45A5F}"/>
                    </a:ext>
                  </a:extLst>
                </p:cNvPr>
                <p:cNvSpPr txBox="1"/>
                <p:nvPr/>
              </p:nvSpPr>
              <p:spPr>
                <a:xfrm>
                  <a:off x="4402720" y="2730968"/>
                  <a:ext cx="609362" cy="249025"/>
                </a:xfrm>
                <a:prstGeom prst="rect">
                  <a:avLst/>
                </a:prstGeom>
                <a:noFill/>
              </p:spPr>
              <p:txBody>
                <a:bodyPr wrap="square" rtlCol="0">
                  <a:spAutoFit/>
                </a:bodyPr>
                <a:lstStyle/>
                <a:p>
                  <a:r>
                    <a:rPr lang="es-CO" sz="1100" dirty="0">
                      <a:latin typeface="Corbel Light" panose="020B0303020204020204" pitchFamily="34" charset="0"/>
                    </a:rPr>
                    <a:t>Mujeres</a:t>
                  </a:r>
                </a:p>
              </p:txBody>
            </p:sp>
          </p:grpSp>
        </p:grpSp>
        <p:sp>
          <p:nvSpPr>
            <p:cNvPr id="34" name="TextBox 33">
              <a:extLst>
                <a:ext uri="{FF2B5EF4-FFF2-40B4-BE49-F238E27FC236}">
                  <a16:creationId xmlns:a16="http://schemas.microsoft.com/office/drawing/2014/main" id="{7E42C6B3-04A9-40A4-BA62-FD666507AFF9}"/>
                </a:ext>
              </a:extLst>
            </p:cNvPr>
            <p:cNvSpPr txBox="1"/>
            <p:nvPr/>
          </p:nvSpPr>
          <p:spPr>
            <a:xfrm>
              <a:off x="1251602" y="5508223"/>
              <a:ext cx="883555" cy="323165"/>
            </a:xfrm>
            <a:prstGeom prst="rect">
              <a:avLst/>
            </a:prstGeom>
            <a:noFill/>
          </p:spPr>
          <p:txBody>
            <a:bodyPr wrap="square" rtlCol="0">
              <a:spAutoFit/>
            </a:bodyPr>
            <a:lstStyle/>
            <a:p>
              <a:pPr algn="ctr"/>
              <a:r>
                <a:rPr lang="es-CO" sz="1500" dirty="0">
                  <a:latin typeface="Corbel Light" panose="020B0303020204020204" pitchFamily="34" charset="0"/>
                </a:rPr>
                <a:t>2010</a:t>
              </a:r>
            </a:p>
          </p:txBody>
        </p:sp>
        <p:sp>
          <p:nvSpPr>
            <p:cNvPr id="35" name="TextBox 34">
              <a:extLst>
                <a:ext uri="{FF2B5EF4-FFF2-40B4-BE49-F238E27FC236}">
                  <a16:creationId xmlns:a16="http://schemas.microsoft.com/office/drawing/2014/main" id="{CF94E81F-A8AF-4DED-80D0-93BE69939A35}"/>
                </a:ext>
              </a:extLst>
            </p:cNvPr>
            <p:cNvSpPr txBox="1"/>
            <p:nvPr/>
          </p:nvSpPr>
          <p:spPr>
            <a:xfrm>
              <a:off x="2606078" y="5516635"/>
              <a:ext cx="883555" cy="323165"/>
            </a:xfrm>
            <a:prstGeom prst="rect">
              <a:avLst/>
            </a:prstGeom>
            <a:noFill/>
          </p:spPr>
          <p:txBody>
            <a:bodyPr wrap="square" rtlCol="0">
              <a:spAutoFit/>
            </a:bodyPr>
            <a:lstStyle/>
            <a:p>
              <a:pPr algn="ctr"/>
              <a:r>
                <a:rPr lang="es-CO" sz="1500" dirty="0">
                  <a:latin typeface="Corbel Light" panose="020B0303020204020204" pitchFamily="34" charset="0"/>
                </a:rPr>
                <a:t>2015</a:t>
              </a:r>
            </a:p>
          </p:txBody>
        </p:sp>
        <p:sp>
          <p:nvSpPr>
            <p:cNvPr id="36" name="TextBox 35">
              <a:extLst>
                <a:ext uri="{FF2B5EF4-FFF2-40B4-BE49-F238E27FC236}">
                  <a16:creationId xmlns:a16="http://schemas.microsoft.com/office/drawing/2014/main" id="{7B5A2AFB-2518-4057-B360-F2735A94EC45}"/>
                </a:ext>
              </a:extLst>
            </p:cNvPr>
            <p:cNvSpPr txBox="1"/>
            <p:nvPr/>
          </p:nvSpPr>
          <p:spPr>
            <a:xfrm>
              <a:off x="3986016" y="5516634"/>
              <a:ext cx="883555" cy="323165"/>
            </a:xfrm>
            <a:prstGeom prst="rect">
              <a:avLst/>
            </a:prstGeom>
            <a:noFill/>
          </p:spPr>
          <p:txBody>
            <a:bodyPr wrap="square" rtlCol="0">
              <a:spAutoFit/>
            </a:bodyPr>
            <a:lstStyle/>
            <a:p>
              <a:pPr algn="ctr"/>
              <a:r>
                <a:rPr lang="es-CO" sz="1500" dirty="0">
                  <a:latin typeface="Corbel Light" panose="020B0303020204020204" pitchFamily="34" charset="0"/>
                </a:rPr>
                <a:t>2021</a:t>
              </a:r>
            </a:p>
          </p:txBody>
        </p:sp>
      </p:grpSp>
      <p:sp>
        <p:nvSpPr>
          <p:cNvPr id="38" name="Google Shape;714;p42">
            <a:extLst>
              <a:ext uri="{FF2B5EF4-FFF2-40B4-BE49-F238E27FC236}">
                <a16:creationId xmlns:a16="http://schemas.microsoft.com/office/drawing/2014/main" id="{8B46ED0C-59EB-4425-8892-1ED7DB3A2A2F}"/>
              </a:ext>
            </a:extLst>
          </p:cNvPr>
          <p:cNvSpPr/>
          <p:nvPr/>
        </p:nvSpPr>
        <p:spPr>
          <a:xfrm rot="5400000">
            <a:off x="8141052" y="4061868"/>
            <a:ext cx="1596741" cy="2997741"/>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17;p42">
            <a:extLst>
              <a:ext uri="{FF2B5EF4-FFF2-40B4-BE49-F238E27FC236}">
                <a16:creationId xmlns:a16="http://schemas.microsoft.com/office/drawing/2014/main" id="{754D7C69-6ECE-41AA-9694-40560134580F}"/>
              </a:ext>
            </a:extLst>
          </p:cNvPr>
          <p:cNvSpPr txBox="1">
            <a:spLocks/>
          </p:cNvSpPr>
          <p:nvPr/>
        </p:nvSpPr>
        <p:spPr>
          <a:xfrm>
            <a:off x="7486183" y="4999662"/>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14 / 20</a:t>
            </a:r>
          </a:p>
        </p:txBody>
      </p:sp>
      <p:sp>
        <p:nvSpPr>
          <p:cNvPr id="40" name="Google Shape;718;p42">
            <a:extLst>
              <a:ext uri="{FF2B5EF4-FFF2-40B4-BE49-F238E27FC236}">
                <a16:creationId xmlns:a16="http://schemas.microsoft.com/office/drawing/2014/main" id="{843D51F7-3750-415E-BC53-BF78963FD156}"/>
              </a:ext>
            </a:extLst>
          </p:cNvPr>
          <p:cNvSpPr txBox="1">
            <a:spLocks/>
          </p:cNvSpPr>
          <p:nvPr/>
        </p:nvSpPr>
        <p:spPr>
          <a:xfrm>
            <a:off x="7688083" y="5436047"/>
            <a:ext cx="2556600"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n-US" sz="2000" kern="0" dirty="0">
                <a:solidFill>
                  <a:srgbClr val="FFFFFF"/>
                </a:solidFill>
                <a:latin typeface="Berlin Sans FB Demi" panose="020E0802020502020306" pitchFamily="34" charset="0"/>
              </a:rPr>
              <a:t>Personas a</a:t>
            </a:r>
            <a:r>
              <a:rPr kumimoji="0" lang="en-US" sz="2000" b="0" i="0" u="none" strike="noStrike" kern="0" cap="none" spc="0" normalizeH="0" baseline="0" noProof="0" dirty="0" err="1">
                <a:ln>
                  <a:noFill/>
                </a:ln>
                <a:solidFill>
                  <a:srgbClr val="FFFFFF"/>
                </a:solidFill>
                <a:effectLst/>
                <a:uLnTx/>
                <a:uFillTx/>
                <a:latin typeface="Berlin Sans FB Demi" panose="020E0802020502020306" pitchFamily="34" charset="0"/>
                <a:sym typeface="Rubik"/>
              </a:rPr>
              <a:t>prueban</a:t>
            </a:r>
            <a:r>
              <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rPr>
              <a:t> </a:t>
            </a:r>
            <a:r>
              <a:rPr kumimoji="0" lang="en-US" sz="2000" b="0" i="0" u="none" strike="noStrike" kern="0" cap="none" spc="0" normalizeH="0" baseline="0" noProof="0" dirty="0" err="1">
                <a:ln>
                  <a:noFill/>
                </a:ln>
                <a:solidFill>
                  <a:srgbClr val="FFFFFF"/>
                </a:solidFill>
                <a:effectLst/>
                <a:uLnTx/>
                <a:uFillTx/>
                <a:latin typeface="Berlin Sans FB Demi" panose="020E0802020502020306" pitchFamily="34" charset="0"/>
                <a:sym typeface="Rubik"/>
              </a:rPr>
              <a:t>este</a:t>
            </a:r>
            <a:r>
              <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rPr>
              <a:t> </a:t>
            </a:r>
            <a:r>
              <a:rPr kumimoji="0" lang="en-US" sz="2000" b="0" i="0" u="none" strike="noStrike" kern="0" cap="none" spc="0" normalizeH="0" baseline="0" noProof="0" dirty="0" err="1">
                <a:ln>
                  <a:noFill/>
                </a:ln>
                <a:solidFill>
                  <a:srgbClr val="FFFFFF"/>
                </a:solidFill>
                <a:effectLst/>
                <a:uLnTx/>
                <a:uFillTx/>
                <a:latin typeface="Berlin Sans FB Demi" panose="020E0802020502020306" pitchFamily="34" charset="0"/>
                <a:sym typeface="Rubik"/>
              </a:rPr>
              <a:t>imaginario</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sp>
        <p:nvSpPr>
          <p:cNvPr id="43" name="TextBox 42">
            <a:extLst>
              <a:ext uri="{FF2B5EF4-FFF2-40B4-BE49-F238E27FC236}">
                <a16:creationId xmlns:a16="http://schemas.microsoft.com/office/drawing/2014/main" id="{9A64651F-20F2-4AB0-AC48-005BDCF3F490}"/>
              </a:ext>
            </a:extLst>
          </p:cNvPr>
          <p:cNvSpPr txBox="1"/>
          <p:nvPr/>
        </p:nvSpPr>
        <p:spPr>
          <a:xfrm flipH="1">
            <a:off x="1082816" y="4581823"/>
            <a:ext cx="492443" cy="522803"/>
          </a:xfrm>
          <a:prstGeom prst="rect">
            <a:avLst/>
          </a:prstGeom>
          <a:noFill/>
        </p:spPr>
        <p:txBody>
          <a:bodyPr vert="vert270" wrap="square" rtlCol="0">
            <a:spAutoFit/>
          </a:bodyPr>
          <a:lstStyle/>
          <a:p>
            <a:r>
              <a:rPr lang="es-CO" sz="2000" b="1" dirty="0">
                <a:solidFill>
                  <a:schemeClr val="bg1"/>
                </a:solidFill>
                <a:latin typeface="Candara" panose="020E0502030303020204" pitchFamily="34" charset="0"/>
              </a:rPr>
              <a:t>80%</a:t>
            </a:r>
          </a:p>
        </p:txBody>
      </p:sp>
      <p:sp>
        <p:nvSpPr>
          <p:cNvPr id="44" name="TextBox 43">
            <a:extLst>
              <a:ext uri="{FF2B5EF4-FFF2-40B4-BE49-F238E27FC236}">
                <a16:creationId xmlns:a16="http://schemas.microsoft.com/office/drawing/2014/main" id="{9D0635BA-519D-4023-8092-F4F07387C214}"/>
              </a:ext>
            </a:extLst>
          </p:cNvPr>
          <p:cNvSpPr txBox="1"/>
          <p:nvPr/>
        </p:nvSpPr>
        <p:spPr>
          <a:xfrm flipH="1">
            <a:off x="1557334" y="4539535"/>
            <a:ext cx="492443" cy="522803"/>
          </a:xfrm>
          <a:prstGeom prst="rect">
            <a:avLst/>
          </a:prstGeom>
          <a:noFill/>
        </p:spPr>
        <p:txBody>
          <a:bodyPr vert="vert270" wrap="square" rtlCol="0">
            <a:spAutoFit/>
          </a:bodyPr>
          <a:lstStyle/>
          <a:p>
            <a:r>
              <a:rPr lang="es-CO" sz="2000" b="1" dirty="0">
                <a:solidFill>
                  <a:schemeClr val="bg1"/>
                </a:solidFill>
                <a:latin typeface="Candara" panose="020E0502030303020204" pitchFamily="34" charset="0"/>
              </a:rPr>
              <a:t>79%</a:t>
            </a:r>
          </a:p>
        </p:txBody>
      </p:sp>
      <p:sp>
        <p:nvSpPr>
          <p:cNvPr id="45" name="TextBox 44">
            <a:extLst>
              <a:ext uri="{FF2B5EF4-FFF2-40B4-BE49-F238E27FC236}">
                <a16:creationId xmlns:a16="http://schemas.microsoft.com/office/drawing/2014/main" id="{58690A81-F221-44C6-A8CF-41A086F3E363}"/>
              </a:ext>
            </a:extLst>
          </p:cNvPr>
          <p:cNvSpPr txBox="1"/>
          <p:nvPr/>
        </p:nvSpPr>
        <p:spPr>
          <a:xfrm flipH="1">
            <a:off x="2416167" y="4614370"/>
            <a:ext cx="492443" cy="522803"/>
          </a:xfrm>
          <a:prstGeom prst="rect">
            <a:avLst/>
          </a:prstGeom>
          <a:noFill/>
        </p:spPr>
        <p:txBody>
          <a:bodyPr vert="vert270" wrap="square" rtlCol="0">
            <a:spAutoFit/>
          </a:bodyPr>
          <a:lstStyle/>
          <a:p>
            <a:r>
              <a:rPr lang="es-CO" sz="2000" b="1" dirty="0">
                <a:solidFill>
                  <a:schemeClr val="bg1"/>
                </a:solidFill>
                <a:latin typeface="Candara" panose="020E0502030303020204" pitchFamily="34" charset="0"/>
              </a:rPr>
              <a:t>66%</a:t>
            </a:r>
          </a:p>
        </p:txBody>
      </p:sp>
      <p:sp>
        <p:nvSpPr>
          <p:cNvPr id="46" name="TextBox 45">
            <a:extLst>
              <a:ext uri="{FF2B5EF4-FFF2-40B4-BE49-F238E27FC236}">
                <a16:creationId xmlns:a16="http://schemas.microsoft.com/office/drawing/2014/main" id="{973E1615-428F-493C-B076-314FD50B108B}"/>
              </a:ext>
            </a:extLst>
          </p:cNvPr>
          <p:cNvSpPr txBox="1"/>
          <p:nvPr/>
        </p:nvSpPr>
        <p:spPr>
          <a:xfrm flipH="1">
            <a:off x="2890685" y="4572082"/>
            <a:ext cx="492443" cy="522803"/>
          </a:xfrm>
          <a:prstGeom prst="rect">
            <a:avLst/>
          </a:prstGeom>
          <a:noFill/>
        </p:spPr>
        <p:txBody>
          <a:bodyPr vert="vert270" wrap="square" rtlCol="0">
            <a:spAutoFit/>
          </a:bodyPr>
          <a:lstStyle/>
          <a:p>
            <a:r>
              <a:rPr lang="es-CO" sz="2000" b="1" dirty="0">
                <a:solidFill>
                  <a:schemeClr val="bg1"/>
                </a:solidFill>
                <a:latin typeface="Candara" panose="020E0502030303020204" pitchFamily="34" charset="0"/>
              </a:rPr>
              <a:t>66%</a:t>
            </a:r>
          </a:p>
        </p:txBody>
      </p:sp>
      <p:sp>
        <p:nvSpPr>
          <p:cNvPr id="47" name="TextBox 46">
            <a:extLst>
              <a:ext uri="{FF2B5EF4-FFF2-40B4-BE49-F238E27FC236}">
                <a16:creationId xmlns:a16="http://schemas.microsoft.com/office/drawing/2014/main" id="{EDCE8031-D83B-43D8-ADA1-58E85D5EBD01}"/>
              </a:ext>
            </a:extLst>
          </p:cNvPr>
          <p:cNvSpPr txBox="1"/>
          <p:nvPr/>
        </p:nvSpPr>
        <p:spPr>
          <a:xfrm flipH="1">
            <a:off x="3810046" y="4439285"/>
            <a:ext cx="492443" cy="683432"/>
          </a:xfrm>
          <a:prstGeom prst="rect">
            <a:avLst/>
          </a:prstGeom>
          <a:noFill/>
        </p:spPr>
        <p:txBody>
          <a:bodyPr vert="vert270" wrap="square" rtlCol="0">
            <a:spAutoFit/>
          </a:bodyPr>
          <a:lstStyle/>
          <a:p>
            <a:r>
              <a:rPr lang="es-CO" sz="2000" b="1" dirty="0">
                <a:solidFill>
                  <a:schemeClr val="bg1"/>
                </a:solidFill>
                <a:latin typeface="Candara" panose="020E0502030303020204" pitchFamily="34" charset="0"/>
              </a:rPr>
              <a:t>70%</a:t>
            </a:r>
          </a:p>
        </p:txBody>
      </p:sp>
      <p:sp>
        <p:nvSpPr>
          <p:cNvPr id="48" name="TextBox 47">
            <a:extLst>
              <a:ext uri="{FF2B5EF4-FFF2-40B4-BE49-F238E27FC236}">
                <a16:creationId xmlns:a16="http://schemas.microsoft.com/office/drawing/2014/main" id="{4BE5BEC6-EC8B-40B1-A83C-D7C960F5A62B}"/>
              </a:ext>
            </a:extLst>
          </p:cNvPr>
          <p:cNvSpPr txBox="1"/>
          <p:nvPr/>
        </p:nvSpPr>
        <p:spPr>
          <a:xfrm flipH="1">
            <a:off x="4347762" y="4561688"/>
            <a:ext cx="492443" cy="522803"/>
          </a:xfrm>
          <a:prstGeom prst="rect">
            <a:avLst/>
          </a:prstGeom>
          <a:noFill/>
        </p:spPr>
        <p:txBody>
          <a:bodyPr vert="vert270" wrap="square" rtlCol="0">
            <a:spAutoFit/>
          </a:bodyPr>
          <a:lstStyle/>
          <a:p>
            <a:r>
              <a:rPr lang="es-CO" sz="2000" b="1" dirty="0">
                <a:solidFill>
                  <a:schemeClr val="bg1"/>
                </a:solidFill>
                <a:latin typeface="Candara" panose="020E0502030303020204" pitchFamily="34" charset="0"/>
              </a:rPr>
              <a:t>70%</a:t>
            </a:r>
          </a:p>
        </p:txBody>
      </p:sp>
    </p:spTree>
    <p:extLst>
      <p:ext uri="{BB962C8B-B14F-4D97-AF65-F5344CB8AC3E}">
        <p14:creationId xmlns:p14="http://schemas.microsoft.com/office/powerpoint/2010/main" val="2591767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7052283-0F46-3648-B0B0-30C798531DE0}"/>
              </a:ext>
            </a:extLst>
          </p:cNvPr>
          <p:cNvSpPr/>
          <p:nvPr/>
        </p:nvSpPr>
        <p:spPr>
          <a:xfrm>
            <a:off x="661266" y="1212755"/>
            <a:ext cx="4941886" cy="1938992"/>
          </a:xfrm>
          <a:prstGeom prst="rect">
            <a:avLst/>
          </a:prstGeom>
        </p:spPr>
        <p:txBody>
          <a:bodyPr wrap="square" lIns="91440" tIns="45720" rIns="91440" bIns="45720" anchor="t">
            <a:spAutoFit/>
          </a:bodyPr>
          <a:lstStyle/>
          <a:p>
            <a:pPr marL="285750" indent="-285750" algn="just">
              <a:buClr>
                <a:srgbClr val="009DDC"/>
              </a:buClr>
              <a:buFont typeface="Arial" panose="020B0604020202020204" pitchFamily="34" charset="0"/>
              <a:buChar char="►"/>
            </a:pPr>
            <a:r>
              <a:rPr lang="es-CO" sz="2000" dirty="0">
                <a:latin typeface="Corbel Light" panose="020B0303020204020204" pitchFamily="34" charset="0"/>
                <a:ea typeface="Calibri" panose="020F0502020204030204" pitchFamily="34" charset="0"/>
                <a:cs typeface="Arial" panose="020B0604020202020204" pitchFamily="34" charset="0"/>
              </a:rPr>
              <a:t>La aprobación en 2021 es del 78%</a:t>
            </a:r>
            <a:endParaRPr lang="es-ES_tradnl" sz="2000" dirty="0">
              <a:latin typeface="Corbel Light" panose="020B0303020204020204" pitchFamily="34" charset="0"/>
              <a:ea typeface="Calibri" panose="020F0502020204030204" pitchFamily="34" charset="0"/>
              <a:cs typeface="Arial" panose="020B0604020202020204" pitchFamily="34" charset="0"/>
            </a:endParaRPr>
          </a:p>
          <a:p>
            <a:pPr marL="285750" indent="-285750" algn="just">
              <a:buClr>
                <a:srgbClr val="009DDC"/>
              </a:buClr>
              <a:buFont typeface="Arial" panose="020B0604020202020204" pitchFamily="34" charset="0"/>
              <a:buChar char="►"/>
            </a:pPr>
            <a:endParaRPr lang="es-ES_tradnl" sz="2000" dirty="0">
              <a:latin typeface="Corbel Light" panose="020B0303020204020204" pitchFamily="34" charset="0"/>
              <a:ea typeface="Calibri" panose="020F0502020204030204" pitchFamily="34" charset="0"/>
              <a:cs typeface="Arial" panose="020B0604020202020204" pitchFamily="34" charset="0"/>
            </a:endParaRPr>
          </a:p>
          <a:p>
            <a:pPr marL="285750" indent="-285750" algn="just">
              <a:buClr>
                <a:srgbClr val="009DDC"/>
              </a:buClr>
              <a:buFont typeface="Arial" panose="020B0604020202020204" pitchFamily="34" charset="0"/>
              <a:buChar char="►"/>
            </a:pPr>
            <a:r>
              <a:rPr lang="es-ES_tradnl" sz="2000" dirty="0">
                <a:latin typeface="Corbel Light" panose="020B0303020204020204" pitchFamily="34" charset="0"/>
                <a:ea typeface="Calibri" panose="020F0502020204030204" pitchFamily="34" charset="0"/>
                <a:cs typeface="Arial" panose="020B0604020202020204" pitchFamily="34" charset="0"/>
              </a:rPr>
              <a:t>Barranquilla (90,5%), Cartagena 84.8%), Villavicencio (83.3%) y Buenaventura (83.2%) </a:t>
            </a:r>
            <a:r>
              <a:rPr lang="es-ES" sz="2000" dirty="0">
                <a:latin typeface="Corbel Light" panose="020B0303020204020204" pitchFamily="34" charset="0"/>
                <a:ea typeface="Calibri" panose="020F0502020204030204" pitchFamily="34" charset="0"/>
                <a:cs typeface="Arial" panose="020B0604020202020204" pitchFamily="34" charset="0"/>
              </a:rPr>
              <a:t>son las ciudades con mayor aceptación.</a:t>
            </a:r>
            <a:endParaRPr lang="es-ES_tradnl" sz="2000" dirty="0">
              <a:latin typeface="Corbel Light" panose="020B0303020204020204" pitchFamily="34" charset="0"/>
              <a:ea typeface="Calibri" panose="020F0502020204030204" pitchFamily="34" charset="0"/>
              <a:cs typeface="Arial" panose="020B0604020202020204" pitchFamily="34" charset="0"/>
            </a:endParaRPr>
          </a:p>
        </p:txBody>
      </p:sp>
      <p:sp>
        <p:nvSpPr>
          <p:cNvPr id="58" name="Google Shape;714;p42">
            <a:extLst>
              <a:ext uri="{FF2B5EF4-FFF2-40B4-BE49-F238E27FC236}">
                <a16:creationId xmlns:a16="http://schemas.microsoft.com/office/drawing/2014/main" id="{22BDDFD7-F206-4FB8-AFE8-28F0A548F23E}"/>
              </a:ext>
            </a:extLst>
          </p:cNvPr>
          <p:cNvSpPr/>
          <p:nvPr/>
        </p:nvSpPr>
        <p:spPr>
          <a:xfrm rot="5400000">
            <a:off x="2050801" y="4135976"/>
            <a:ext cx="1596741" cy="2997741"/>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17;p42">
            <a:extLst>
              <a:ext uri="{FF2B5EF4-FFF2-40B4-BE49-F238E27FC236}">
                <a16:creationId xmlns:a16="http://schemas.microsoft.com/office/drawing/2014/main" id="{E4F82634-E554-4039-A9DA-2C7106C9F63B}"/>
              </a:ext>
            </a:extLst>
          </p:cNvPr>
          <p:cNvSpPr txBox="1">
            <a:spLocks/>
          </p:cNvSpPr>
          <p:nvPr/>
        </p:nvSpPr>
        <p:spPr>
          <a:xfrm>
            <a:off x="1451185" y="5072069"/>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15 / 20</a:t>
            </a:r>
          </a:p>
        </p:txBody>
      </p:sp>
      <p:sp>
        <p:nvSpPr>
          <p:cNvPr id="60" name="Google Shape;718;p42">
            <a:extLst>
              <a:ext uri="{FF2B5EF4-FFF2-40B4-BE49-F238E27FC236}">
                <a16:creationId xmlns:a16="http://schemas.microsoft.com/office/drawing/2014/main" id="{C92AE560-C9D5-481B-99B9-90332A87A2E3}"/>
              </a:ext>
            </a:extLst>
          </p:cNvPr>
          <p:cNvSpPr txBox="1">
            <a:spLocks/>
          </p:cNvSpPr>
          <p:nvPr/>
        </p:nvSpPr>
        <p:spPr>
          <a:xfrm>
            <a:off x="1608980" y="5486211"/>
            <a:ext cx="2556600"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lang="en-US" sz="2000" kern="0" dirty="0">
                <a:solidFill>
                  <a:srgbClr val="FFFFFF"/>
                </a:solidFill>
                <a:latin typeface="Berlin Sans FB Demi" panose="020E0802020502020306" pitchFamily="34" charset="0"/>
              </a:rPr>
              <a:t>Personas a</a:t>
            </a:r>
            <a:r>
              <a:rPr kumimoji="0" lang="en-US" sz="2000" b="0" i="0" u="none" strike="noStrike" kern="0" cap="none" spc="0" normalizeH="0" baseline="0" noProof="0" dirty="0" err="1">
                <a:ln>
                  <a:noFill/>
                </a:ln>
                <a:solidFill>
                  <a:srgbClr val="FFFFFF"/>
                </a:solidFill>
                <a:effectLst/>
                <a:uLnTx/>
                <a:uFillTx/>
                <a:latin typeface="Berlin Sans FB Demi" panose="020E0802020502020306" pitchFamily="34" charset="0"/>
                <a:sym typeface="Rubik"/>
              </a:rPr>
              <a:t>prueban</a:t>
            </a:r>
            <a:r>
              <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rPr>
              <a:t> </a:t>
            </a:r>
            <a:r>
              <a:rPr kumimoji="0" lang="en-US" sz="2000" b="0" i="0" u="none" strike="noStrike" kern="0" cap="none" spc="0" normalizeH="0" baseline="0" noProof="0" dirty="0" err="1">
                <a:ln>
                  <a:noFill/>
                </a:ln>
                <a:solidFill>
                  <a:srgbClr val="FFFFFF"/>
                </a:solidFill>
                <a:effectLst/>
                <a:uLnTx/>
                <a:uFillTx/>
                <a:latin typeface="Berlin Sans FB Demi" panose="020E0802020502020306" pitchFamily="34" charset="0"/>
                <a:sym typeface="Rubik"/>
              </a:rPr>
              <a:t>este</a:t>
            </a:r>
            <a:r>
              <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rPr>
              <a:t> </a:t>
            </a:r>
            <a:r>
              <a:rPr kumimoji="0" lang="en-US" sz="2000" b="0" i="0" u="none" strike="noStrike" kern="0" cap="none" spc="0" normalizeH="0" baseline="0" noProof="0" dirty="0" err="1">
                <a:ln>
                  <a:noFill/>
                </a:ln>
                <a:solidFill>
                  <a:srgbClr val="FFFFFF"/>
                </a:solidFill>
                <a:effectLst/>
                <a:uLnTx/>
                <a:uFillTx/>
                <a:latin typeface="Berlin Sans FB Demi" panose="020E0802020502020306" pitchFamily="34" charset="0"/>
                <a:sym typeface="Rubik"/>
              </a:rPr>
              <a:t>imaginario</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pic>
        <p:nvPicPr>
          <p:cNvPr id="64" name="Picture 63">
            <a:extLst>
              <a:ext uri="{FF2B5EF4-FFF2-40B4-BE49-F238E27FC236}">
                <a16:creationId xmlns:a16="http://schemas.microsoft.com/office/drawing/2014/main" id="{082F97BE-100B-4B4C-900C-27630036D2E6}"/>
              </a:ext>
            </a:extLst>
          </p:cNvPr>
          <p:cNvPicPr>
            <a:picLocks noChangeAspect="1"/>
          </p:cNvPicPr>
          <p:nvPr/>
        </p:nvPicPr>
        <p:blipFill>
          <a:blip r:embed="rId3"/>
          <a:stretch>
            <a:fillRect/>
          </a:stretch>
        </p:blipFill>
        <p:spPr>
          <a:xfrm>
            <a:off x="7944620" y="278025"/>
            <a:ext cx="4048095" cy="487722"/>
          </a:xfrm>
          <a:prstGeom prst="rect">
            <a:avLst/>
          </a:prstGeom>
        </p:spPr>
      </p:pic>
      <p:grpSp>
        <p:nvGrpSpPr>
          <p:cNvPr id="70" name="Group 69">
            <a:extLst>
              <a:ext uri="{FF2B5EF4-FFF2-40B4-BE49-F238E27FC236}">
                <a16:creationId xmlns:a16="http://schemas.microsoft.com/office/drawing/2014/main" id="{D200773F-CE39-4B7E-99C6-E755B43259C3}"/>
              </a:ext>
            </a:extLst>
          </p:cNvPr>
          <p:cNvGrpSpPr/>
          <p:nvPr/>
        </p:nvGrpSpPr>
        <p:grpSpPr>
          <a:xfrm>
            <a:off x="6339280" y="1686026"/>
            <a:ext cx="4761158" cy="4161260"/>
            <a:chOff x="6261459" y="926460"/>
            <a:chExt cx="4761158" cy="4161260"/>
          </a:xfrm>
        </p:grpSpPr>
        <p:grpSp>
          <p:nvGrpSpPr>
            <p:cNvPr id="2" name="Group 1">
              <a:extLst>
                <a:ext uri="{FF2B5EF4-FFF2-40B4-BE49-F238E27FC236}">
                  <a16:creationId xmlns:a16="http://schemas.microsoft.com/office/drawing/2014/main" id="{95045B45-9B55-442B-A71D-E10D2EB71448}"/>
                </a:ext>
              </a:extLst>
            </p:cNvPr>
            <p:cNvGrpSpPr/>
            <p:nvPr/>
          </p:nvGrpSpPr>
          <p:grpSpPr>
            <a:xfrm>
              <a:off x="6261459" y="926460"/>
              <a:ext cx="4761158" cy="4161260"/>
              <a:chOff x="6396897" y="1389529"/>
              <a:chExt cx="4761158" cy="4161260"/>
            </a:xfrm>
          </p:grpSpPr>
          <p:sp>
            <p:nvSpPr>
              <p:cNvPr id="7" name="Rectángulo 3">
                <a:extLst>
                  <a:ext uri="{FF2B5EF4-FFF2-40B4-BE49-F238E27FC236}">
                    <a16:creationId xmlns:a16="http://schemas.microsoft.com/office/drawing/2014/main" id="{A7D31CE1-3AE8-4408-B033-AD03E3B104AA}"/>
                  </a:ext>
                </a:extLst>
              </p:cNvPr>
              <p:cNvSpPr/>
              <p:nvPr/>
            </p:nvSpPr>
            <p:spPr>
              <a:xfrm>
                <a:off x="6396897" y="1389529"/>
                <a:ext cx="4761158" cy="400110"/>
              </a:xfrm>
              <a:prstGeom prst="rect">
                <a:avLst/>
              </a:prstGeom>
            </p:spPr>
            <p:txBody>
              <a:bodyPr wrap="square">
                <a:spAutoFit/>
              </a:bodyPr>
              <a:lstStyle/>
              <a:p>
                <a:pPr algn="ctr"/>
                <a:r>
                  <a:rPr lang="es-ES_tradnl" sz="2000" b="1" dirty="0">
                    <a:latin typeface="Candara" panose="020E0502030303020204" pitchFamily="34" charset="0"/>
                  </a:rPr>
                  <a:t>La ropa sucia se lava en casa</a:t>
                </a:r>
                <a:endParaRPr lang="es-CO" sz="2000" b="1" dirty="0">
                  <a:latin typeface="Candara" panose="020E0502030303020204" pitchFamily="34" charset="0"/>
                </a:endParaRPr>
              </a:p>
            </p:txBody>
          </p:sp>
          <p:sp>
            <p:nvSpPr>
              <p:cNvPr id="9" name="TextBox 8">
                <a:extLst>
                  <a:ext uri="{FF2B5EF4-FFF2-40B4-BE49-F238E27FC236}">
                    <a16:creationId xmlns:a16="http://schemas.microsoft.com/office/drawing/2014/main" id="{60A12672-8091-471F-8BA7-FA426AE4EDBA}"/>
                  </a:ext>
                </a:extLst>
              </p:cNvPr>
              <p:cNvSpPr txBox="1"/>
              <p:nvPr/>
            </p:nvSpPr>
            <p:spPr>
              <a:xfrm>
                <a:off x="6754717" y="1918700"/>
                <a:ext cx="4150504" cy="549662"/>
              </a:xfrm>
              <a:prstGeom prst="rect">
                <a:avLst/>
              </a:prstGeom>
              <a:noFill/>
            </p:spPr>
            <p:txBody>
              <a:bodyPr wrap="square">
                <a:spAutoFit/>
              </a:bodyPr>
              <a:lstStyle/>
              <a:p>
                <a:pPr algn="ctr" rtl="0">
                  <a:defRPr sz="1200" b="1" i="0" u="none" strike="noStrike" kern="1200" cap="all" spc="120" normalizeH="0" baseline="0">
                    <a:solidFill>
                      <a:prstClr val="black">
                        <a:lumMod val="65000"/>
                        <a:lumOff val="35000"/>
                      </a:prstClr>
                    </a:solidFill>
                    <a:latin typeface="+mn-lt"/>
                    <a:ea typeface="+mn-ea"/>
                    <a:cs typeface="+mn-cs"/>
                  </a:defRPr>
                </a:pPr>
                <a:r>
                  <a:rPr lang="es-CO" sz="1400" cap="none" spc="0" dirty="0">
                    <a:solidFill>
                      <a:schemeClr val="bg1">
                        <a:lumMod val="65000"/>
                      </a:schemeClr>
                    </a:solidFill>
                    <a:latin typeface="Candara" panose="020E0502030303020204" pitchFamily="34" charset="0"/>
                    <a:cs typeface="Arial" panose="020B0604020202020204" pitchFamily="34" charset="0"/>
                  </a:rPr>
                  <a:t>% De personas que aprueban  </a:t>
                </a:r>
              </a:p>
              <a:p>
                <a:pPr algn="ctr" rtl="0">
                  <a:defRPr sz="1200" b="1" i="0" u="none" strike="noStrike" kern="1200" cap="all" spc="120" normalizeH="0" baseline="0">
                    <a:solidFill>
                      <a:prstClr val="black">
                        <a:lumMod val="65000"/>
                        <a:lumOff val="35000"/>
                      </a:prstClr>
                    </a:solidFill>
                    <a:latin typeface="+mn-lt"/>
                    <a:ea typeface="+mn-ea"/>
                    <a:cs typeface="+mn-cs"/>
                  </a:defRPr>
                </a:pPr>
                <a:r>
                  <a:rPr lang="es-CO" sz="1400" cap="none" spc="0" dirty="0">
                    <a:solidFill>
                      <a:schemeClr val="bg1">
                        <a:lumMod val="65000"/>
                      </a:schemeClr>
                    </a:solidFill>
                    <a:latin typeface="Candara" panose="020E0502030303020204" pitchFamily="34" charset="0"/>
                    <a:cs typeface="Arial" panose="020B0604020202020204" pitchFamily="34" charset="0"/>
                  </a:rPr>
                  <a:t>el imaginario por sexo</a:t>
                </a:r>
              </a:p>
            </p:txBody>
          </p:sp>
          <p:sp>
            <p:nvSpPr>
              <p:cNvPr id="14" name="Google Shape;308;p23">
                <a:extLst>
                  <a:ext uri="{FF2B5EF4-FFF2-40B4-BE49-F238E27FC236}">
                    <a16:creationId xmlns:a16="http://schemas.microsoft.com/office/drawing/2014/main" id="{B940D575-7825-4B79-8140-F1A78C5F2938}"/>
                  </a:ext>
                </a:extLst>
              </p:cNvPr>
              <p:cNvSpPr/>
              <p:nvPr/>
            </p:nvSpPr>
            <p:spPr>
              <a:xfrm>
                <a:off x="6834487" y="3113070"/>
                <a:ext cx="513381" cy="2096937"/>
              </a:xfrm>
              <a:prstGeom prst="rect">
                <a:avLst/>
              </a:prstGeom>
              <a:solidFill>
                <a:srgbClr val="F15D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5" name="Google Shape;309;p23">
                <a:extLst>
                  <a:ext uri="{FF2B5EF4-FFF2-40B4-BE49-F238E27FC236}">
                    <a16:creationId xmlns:a16="http://schemas.microsoft.com/office/drawing/2014/main" id="{055035FA-C608-4726-972A-96F191A1622E}"/>
                  </a:ext>
                </a:extLst>
              </p:cNvPr>
              <p:cNvSpPr/>
              <p:nvPr/>
            </p:nvSpPr>
            <p:spPr>
              <a:xfrm>
                <a:off x="7347868" y="3114874"/>
                <a:ext cx="476106" cy="2093916"/>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sp>
            <p:nvSpPr>
              <p:cNvPr id="16" name="Google Shape;310;p23">
                <a:extLst>
                  <a:ext uri="{FF2B5EF4-FFF2-40B4-BE49-F238E27FC236}">
                    <a16:creationId xmlns:a16="http://schemas.microsoft.com/office/drawing/2014/main" id="{FDADABFB-C334-4155-A672-D72692AB08E9}"/>
                  </a:ext>
                </a:extLst>
              </p:cNvPr>
              <p:cNvSpPr/>
              <p:nvPr/>
            </p:nvSpPr>
            <p:spPr>
              <a:xfrm>
                <a:off x="8195104" y="3333945"/>
                <a:ext cx="492554" cy="1881214"/>
              </a:xfrm>
              <a:prstGeom prst="rect">
                <a:avLst/>
              </a:prstGeom>
              <a:solidFill>
                <a:srgbClr val="F15D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sp>
            <p:nvSpPr>
              <p:cNvPr id="17" name="Google Shape;311;p23">
                <a:extLst>
                  <a:ext uri="{FF2B5EF4-FFF2-40B4-BE49-F238E27FC236}">
                    <a16:creationId xmlns:a16="http://schemas.microsoft.com/office/drawing/2014/main" id="{5AC5BE1E-1E36-4362-85FC-5B3488D1FF77}"/>
                  </a:ext>
                </a:extLst>
              </p:cNvPr>
              <p:cNvSpPr/>
              <p:nvPr/>
            </p:nvSpPr>
            <p:spPr>
              <a:xfrm>
                <a:off x="8686792" y="3333137"/>
                <a:ext cx="492554" cy="1871626"/>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cxnSp>
            <p:nvCxnSpPr>
              <p:cNvPr id="18" name="Google Shape;312;p23">
                <a:extLst>
                  <a:ext uri="{FF2B5EF4-FFF2-40B4-BE49-F238E27FC236}">
                    <a16:creationId xmlns:a16="http://schemas.microsoft.com/office/drawing/2014/main" id="{DA01F0CF-BE6D-414C-B7B9-03D05FA96A59}"/>
                  </a:ext>
                </a:extLst>
              </p:cNvPr>
              <p:cNvCxnSpPr>
                <a:cxnSpLocks/>
              </p:cNvCxnSpPr>
              <p:nvPr/>
            </p:nvCxnSpPr>
            <p:spPr>
              <a:xfrm flipV="1">
                <a:off x="6609985" y="5203807"/>
                <a:ext cx="4150505" cy="6500"/>
              </a:xfrm>
              <a:prstGeom prst="straightConnector1">
                <a:avLst/>
              </a:prstGeom>
              <a:noFill/>
              <a:ln w="19050" cap="flat" cmpd="sng">
                <a:solidFill>
                  <a:sysClr val="windowText" lastClr="000000"/>
                </a:solidFill>
                <a:prstDash val="solid"/>
                <a:round/>
                <a:headEnd type="none" w="med" len="med"/>
                <a:tailEnd type="none" w="med" len="med"/>
              </a:ln>
            </p:spPr>
          </p:cxnSp>
          <p:sp>
            <p:nvSpPr>
              <p:cNvPr id="19" name="Google Shape;308;p23">
                <a:extLst>
                  <a:ext uri="{FF2B5EF4-FFF2-40B4-BE49-F238E27FC236}">
                    <a16:creationId xmlns:a16="http://schemas.microsoft.com/office/drawing/2014/main" id="{FFCC0AD7-7E0A-4B1F-AAE0-9297B2A9D815}"/>
                  </a:ext>
                </a:extLst>
              </p:cNvPr>
              <p:cNvSpPr/>
              <p:nvPr/>
            </p:nvSpPr>
            <p:spPr>
              <a:xfrm>
                <a:off x="9556964" y="3488146"/>
                <a:ext cx="513381" cy="1712020"/>
              </a:xfrm>
              <a:prstGeom prst="rect">
                <a:avLst/>
              </a:prstGeom>
              <a:solidFill>
                <a:srgbClr val="F15D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sp>
            <p:nvSpPr>
              <p:cNvPr id="20" name="Google Shape;309;p23">
                <a:extLst>
                  <a:ext uri="{FF2B5EF4-FFF2-40B4-BE49-F238E27FC236}">
                    <a16:creationId xmlns:a16="http://schemas.microsoft.com/office/drawing/2014/main" id="{E64DE18C-5A92-4AE2-B8DC-B71EC4DEDACB}"/>
                  </a:ext>
                </a:extLst>
              </p:cNvPr>
              <p:cNvSpPr/>
              <p:nvPr/>
            </p:nvSpPr>
            <p:spPr>
              <a:xfrm>
                <a:off x="10062677" y="3358439"/>
                <a:ext cx="476106" cy="1843656"/>
              </a:xfrm>
              <a:prstGeom prst="rect">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j-lt"/>
                  <a:cs typeface="Arial"/>
                  <a:sym typeface="Arial"/>
                </a:endParaRPr>
              </a:p>
            </p:txBody>
          </p:sp>
          <p:sp>
            <p:nvSpPr>
              <p:cNvPr id="30" name="TextBox 29">
                <a:extLst>
                  <a:ext uri="{FF2B5EF4-FFF2-40B4-BE49-F238E27FC236}">
                    <a16:creationId xmlns:a16="http://schemas.microsoft.com/office/drawing/2014/main" id="{34664DB4-DECA-4CC4-9A1E-2C66CB53AEAA}"/>
                  </a:ext>
                </a:extLst>
              </p:cNvPr>
              <p:cNvSpPr txBox="1"/>
              <p:nvPr/>
            </p:nvSpPr>
            <p:spPr>
              <a:xfrm>
                <a:off x="6834487" y="5225639"/>
                <a:ext cx="883555" cy="323165"/>
              </a:xfrm>
              <a:prstGeom prst="rect">
                <a:avLst/>
              </a:prstGeom>
              <a:noFill/>
            </p:spPr>
            <p:txBody>
              <a:bodyPr wrap="square" rtlCol="0">
                <a:spAutoFit/>
              </a:bodyPr>
              <a:lstStyle/>
              <a:p>
                <a:pPr algn="ctr"/>
                <a:r>
                  <a:rPr lang="es-CO" sz="1500" dirty="0">
                    <a:latin typeface="Candara" panose="020E0502030303020204" pitchFamily="34" charset="0"/>
                  </a:rPr>
                  <a:t>2010</a:t>
                </a:r>
              </a:p>
            </p:txBody>
          </p:sp>
          <p:sp>
            <p:nvSpPr>
              <p:cNvPr id="31" name="TextBox 30">
                <a:extLst>
                  <a:ext uri="{FF2B5EF4-FFF2-40B4-BE49-F238E27FC236}">
                    <a16:creationId xmlns:a16="http://schemas.microsoft.com/office/drawing/2014/main" id="{E96CE237-1543-47CD-A861-0498909B6724}"/>
                  </a:ext>
                </a:extLst>
              </p:cNvPr>
              <p:cNvSpPr txBox="1"/>
              <p:nvPr/>
            </p:nvSpPr>
            <p:spPr>
              <a:xfrm>
                <a:off x="8295269" y="5218612"/>
                <a:ext cx="883555" cy="323165"/>
              </a:xfrm>
              <a:prstGeom prst="rect">
                <a:avLst/>
              </a:prstGeom>
              <a:noFill/>
            </p:spPr>
            <p:txBody>
              <a:bodyPr wrap="square" rtlCol="0">
                <a:spAutoFit/>
              </a:bodyPr>
              <a:lstStyle/>
              <a:p>
                <a:pPr algn="ctr"/>
                <a:r>
                  <a:rPr lang="es-CO" sz="1500" dirty="0">
                    <a:latin typeface="Candara" panose="020E0502030303020204" pitchFamily="34" charset="0"/>
                  </a:rPr>
                  <a:t>2015</a:t>
                </a:r>
              </a:p>
            </p:txBody>
          </p:sp>
          <p:sp>
            <p:nvSpPr>
              <p:cNvPr id="32" name="TextBox 31">
                <a:extLst>
                  <a:ext uri="{FF2B5EF4-FFF2-40B4-BE49-F238E27FC236}">
                    <a16:creationId xmlns:a16="http://schemas.microsoft.com/office/drawing/2014/main" id="{750C5D68-BB12-4F72-875A-CAF55334BD71}"/>
                  </a:ext>
                </a:extLst>
              </p:cNvPr>
              <p:cNvSpPr txBox="1"/>
              <p:nvPr/>
            </p:nvSpPr>
            <p:spPr>
              <a:xfrm>
                <a:off x="9624700" y="5227624"/>
                <a:ext cx="883555" cy="323165"/>
              </a:xfrm>
              <a:prstGeom prst="rect">
                <a:avLst/>
              </a:prstGeom>
              <a:noFill/>
            </p:spPr>
            <p:txBody>
              <a:bodyPr wrap="square" rtlCol="0">
                <a:spAutoFit/>
              </a:bodyPr>
              <a:lstStyle/>
              <a:p>
                <a:pPr algn="ctr"/>
                <a:r>
                  <a:rPr lang="es-CO" sz="1500" dirty="0">
                    <a:latin typeface="Candara" panose="020E0502030303020204" pitchFamily="34" charset="0"/>
                  </a:rPr>
                  <a:t>2021</a:t>
                </a:r>
              </a:p>
            </p:txBody>
          </p:sp>
          <p:sp>
            <p:nvSpPr>
              <p:cNvPr id="10" name="Google Shape;296;p23">
                <a:extLst>
                  <a:ext uri="{FF2B5EF4-FFF2-40B4-BE49-F238E27FC236}">
                    <a16:creationId xmlns:a16="http://schemas.microsoft.com/office/drawing/2014/main" id="{4F0C770A-C59F-4B48-8443-2CD32314A269}"/>
                  </a:ext>
                </a:extLst>
              </p:cNvPr>
              <p:cNvSpPr txBox="1"/>
              <p:nvPr/>
            </p:nvSpPr>
            <p:spPr>
              <a:xfrm>
                <a:off x="6642300" y="4648590"/>
                <a:ext cx="750845" cy="619277"/>
              </a:xfrm>
              <a:prstGeom prst="rect">
                <a:avLst/>
              </a:prstGeom>
              <a:noFill/>
              <a:ln>
                <a:noFill/>
              </a:ln>
            </p:spPr>
            <p:txBody>
              <a:bodyPr spcFirstLastPara="1" vert="vert270" wrap="square" lIns="91425" tIns="91425" rIns="91425" bIns="91425" anchor="ctr" anchorCtr="0">
                <a:noAutofit/>
              </a:bodyPr>
              <a:lstStyle/>
              <a:p>
                <a:pPr algn="ctr">
                  <a:buClr>
                    <a:srgbClr val="000000"/>
                  </a:buClr>
                  <a:buFont typeface="Arial"/>
                  <a:buNone/>
                </a:pPr>
                <a:r>
                  <a:rPr lang="en-GB" sz="2000" b="1" kern="0" dirty="0">
                    <a:solidFill>
                      <a:schemeClr val="bg1"/>
                    </a:solidFill>
                    <a:latin typeface="Candara" panose="020E0502030303020204" pitchFamily="34" charset="0"/>
                    <a:ea typeface="Fira Sans Extra Condensed"/>
                    <a:cs typeface="Fira Sans Extra Condensed"/>
                    <a:sym typeface="Fira Sans Extra Condensed"/>
                  </a:rPr>
                  <a:t>89%</a:t>
                </a:r>
                <a:endParaRPr sz="2000" b="1" kern="0" dirty="0">
                  <a:solidFill>
                    <a:schemeClr val="bg1"/>
                  </a:solidFill>
                  <a:latin typeface="Candara" panose="020E0502030303020204" pitchFamily="34" charset="0"/>
                  <a:ea typeface="Fira Sans Extra Condensed"/>
                  <a:cs typeface="Fira Sans Extra Condensed"/>
                  <a:sym typeface="Fira Sans Extra Condensed"/>
                </a:endParaRPr>
              </a:p>
            </p:txBody>
          </p:sp>
          <p:sp>
            <p:nvSpPr>
              <p:cNvPr id="11" name="Google Shape;297;p23">
                <a:extLst>
                  <a:ext uri="{FF2B5EF4-FFF2-40B4-BE49-F238E27FC236}">
                    <a16:creationId xmlns:a16="http://schemas.microsoft.com/office/drawing/2014/main" id="{503B873F-2D34-40DB-BD53-7E67233EBADE}"/>
                  </a:ext>
                </a:extLst>
              </p:cNvPr>
              <p:cNvSpPr txBox="1"/>
              <p:nvPr/>
            </p:nvSpPr>
            <p:spPr>
              <a:xfrm>
                <a:off x="7176953" y="4650736"/>
                <a:ext cx="750845" cy="619277"/>
              </a:xfrm>
              <a:prstGeom prst="rect">
                <a:avLst/>
              </a:prstGeom>
              <a:noFill/>
              <a:ln>
                <a:noFill/>
              </a:ln>
            </p:spPr>
            <p:txBody>
              <a:bodyPr spcFirstLastPara="1" vert="vert270" wrap="square" lIns="91425" tIns="91425" rIns="91425" bIns="91425" anchor="ctr" anchorCtr="0">
                <a:noAutofit/>
              </a:bodyPr>
              <a:lstStyle/>
              <a:p>
                <a:pPr algn="ctr">
                  <a:buClr>
                    <a:srgbClr val="000000"/>
                  </a:buClr>
                  <a:buFont typeface="Arial"/>
                  <a:buNone/>
                </a:pPr>
                <a:r>
                  <a:rPr lang="en-GB" sz="2000" b="1" kern="0" dirty="0">
                    <a:solidFill>
                      <a:schemeClr val="bg1"/>
                    </a:solidFill>
                    <a:latin typeface="Candara" panose="020E0502030303020204" pitchFamily="34" charset="0"/>
                    <a:ea typeface="Fira Sans Extra Condensed"/>
                    <a:cs typeface="Fira Sans Extra Condensed"/>
                    <a:sym typeface="Fira Sans Extra Condensed"/>
                  </a:rPr>
                  <a:t>89%</a:t>
                </a:r>
                <a:endParaRPr sz="2000" b="1" kern="0" dirty="0">
                  <a:solidFill>
                    <a:schemeClr val="bg1"/>
                  </a:solidFill>
                  <a:latin typeface="Candara" panose="020E0502030303020204" pitchFamily="34" charset="0"/>
                  <a:ea typeface="Fira Sans Extra Condensed"/>
                  <a:cs typeface="Fira Sans Extra Condensed"/>
                  <a:sym typeface="Fira Sans Extra Condensed"/>
                </a:endParaRPr>
              </a:p>
            </p:txBody>
          </p:sp>
          <p:sp>
            <p:nvSpPr>
              <p:cNvPr id="12" name="Google Shape;298;p23">
                <a:extLst>
                  <a:ext uri="{FF2B5EF4-FFF2-40B4-BE49-F238E27FC236}">
                    <a16:creationId xmlns:a16="http://schemas.microsoft.com/office/drawing/2014/main" id="{DED496A5-4B55-4CCA-B19A-C8C2C211F63A}"/>
                  </a:ext>
                </a:extLst>
              </p:cNvPr>
              <p:cNvSpPr txBox="1"/>
              <p:nvPr/>
            </p:nvSpPr>
            <p:spPr>
              <a:xfrm>
                <a:off x="8017894" y="4633748"/>
                <a:ext cx="750845" cy="619277"/>
              </a:xfrm>
              <a:prstGeom prst="rect">
                <a:avLst/>
              </a:prstGeom>
              <a:noFill/>
              <a:ln>
                <a:noFill/>
              </a:ln>
            </p:spPr>
            <p:txBody>
              <a:bodyPr spcFirstLastPara="1" vert="vert270" wrap="square" lIns="91425" tIns="91425" rIns="91425" bIns="91425" anchor="ctr" anchorCtr="0">
                <a:noAutofit/>
              </a:bodyPr>
              <a:lstStyle/>
              <a:p>
                <a:pPr algn="ctr">
                  <a:buClr>
                    <a:srgbClr val="000000"/>
                  </a:buClr>
                  <a:buFont typeface="Arial"/>
                  <a:buNone/>
                </a:pPr>
                <a:r>
                  <a:rPr lang="en-GB" sz="2000" b="1" kern="0" dirty="0">
                    <a:solidFill>
                      <a:schemeClr val="bg1"/>
                    </a:solidFill>
                    <a:latin typeface="Candara" panose="020E0502030303020204" pitchFamily="34" charset="0"/>
                    <a:ea typeface="Fira Sans Extra Condensed"/>
                    <a:cs typeface="Fira Sans Extra Condensed"/>
                    <a:sym typeface="Fira Sans Extra Condensed"/>
                  </a:rPr>
                  <a:t>78%</a:t>
                </a:r>
                <a:endParaRPr sz="2000" b="1" kern="0" dirty="0">
                  <a:solidFill>
                    <a:schemeClr val="bg1"/>
                  </a:solidFill>
                  <a:latin typeface="Candara" panose="020E0502030303020204" pitchFamily="34" charset="0"/>
                  <a:ea typeface="Fira Sans Extra Condensed"/>
                  <a:cs typeface="Fira Sans Extra Condensed"/>
                  <a:sym typeface="Fira Sans Extra Condensed"/>
                </a:endParaRPr>
              </a:p>
            </p:txBody>
          </p:sp>
          <p:sp>
            <p:nvSpPr>
              <p:cNvPr id="13" name="Google Shape;299;p23">
                <a:extLst>
                  <a:ext uri="{FF2B5EF4-FFF2-40B4-BE49-F238E27FC236}">
                    <a16:creationId xmlns:a16="http://schemas.microsoft.com/office/drawing/2014/main" id="{45233C80-A147-4C7B-9F47-687E287F00E7}"/>
                  </a:ext>
                </a:extLst>
              </p:cNvPr>
              <p:cNvSpPr txBox="1"/>
              <p:nvPr/>
            </p:nvSpPr>
            <p:spPr>
              <a:xfrm>
                <a:off x="8572825" y="4633748"/>
                <a:ext cx="750845" cy="619277"/>
              </a:xfrm>
              <a:prstGeom prst="rect">
                <a:avLst/>
              </a:prstGeom>
              <a:noFill/>
              <a:ln>
                <a:noFill/>
              </a:ln>
            </p:spPr>
            <p:txBody>
              <a:bodyPr spcFirstLastPara="1" vert="vert270" wrap="square" lIns="91425" tIns="91425" rIns="91425" bIns="91425" anchor="ctr" anchorCtr="0">
                <a:noAutofit/>
              </a:bodyPr>
              <a:lstStyle/>
              <a:p>
                <a:pPr algn="ctr">
                  <a:buClr>
                    <a:srgbClr val="000000"/>
                  </a:buClr>
                  <a:buFont typeface="Arial"/>
                  <a:buNone/>
                </a:pPr>
                <a:r>
                  <a:rPr lang="en-GB" sz="2000" b="1" kern="0" dirty="0">
                    <a:solidFill>
                      <a:schemeClr val="bg1"/>
                    </a:solidFill>
                    <a:latin typeface="Candara" panose="020E0502030303020204" pitchFamily="34" charset="0"/>
                    <a:ea typeface="Fira Sans Extra Condensed"/>
                    <a:cs typeface="Fira Sans Extra Condensed"/>
                    <a:sym typeface="Fira Sans Extra Condensed"/>
                  </a:rPr>
                  <a:t>78%</a:t>
                </a:r>
                <a:endParaRPr sz="2000" b="1" kern="0" dirty="0">
                  <a:solidFill>
                    <a:schemeClr val="bg1"/>
                  </a:solidFill>
                  <a:latin typeface="Candara" panose="020E0502030303020204" pitchFamily="34" charset="0"/>
                  <a:ea typeface="Fira Sans Extra Condensed"/>
                  <a:cs typeface="Fira Sans Extra Condensed"/>
                  <a:sym typeface="Fira Sans Extra Condensed"/>
                </a:endParaRPr>
              </a:p>
            </p:txBody>
          </p:sp>
          <p:sp>
            <p:nvSpPr>
              <p:cNvPr id="21" name="Google Shape;298;p23">
                <a:extLst>
                  <a:ext uri="{FF2B5EF4-FFF2-40B4-BE49-F238E27FC236}">
                    <a16:creationId xmlns:a16="http://schemas.microsoft.com/office/drawing/2014/main" id="{50B855CE-9005-4967-9F7B-8BD964BFE031}"/>
                  </a:ext>
                </a:extLst>
              </p:cNvPr>
              <p:cNvSpPr txBox="1"/>
              <p:nvPr/>
            </p:nvSpPr>
            <p:spPr>
              <a:xfrm>
                <a:off x="9380066" y="4452726"/>
                <a:ext cx="750845" cy="825352"/>
              </a:xfrm>
              <a:prstGeom prst="rect">
                <a:avLst/>
              </a:prstGeom>
              <a:noFill/>
              <a:ln>
                <a:noFill/>
              </a:ln>
            </p:spPr>
            <p:txBody>
              <a:bodyPr spcFirstLastPara="1" vert="vert270" wrap="square" lIns="91425" tIns="91425" rIns="91425" bIns="91425" anchor="ctr" anchorCtr="0">
                <a:noAutofit/>
              </a:bodyPr>
              <a:lstStyle/>
              <a:p>
                <a:pPr algn="ctr">
                  <a:buClr>
                    <a:srgbClr val="000000"/>
                  </a:buClr>
                  <a:buFont typeface="Arial"/>
                  <a:buNone/>
                </a:pPr>
                <a:r>
                  <a:rPr lang="en-GB" b="1" kern="0" dirty="0">
                    <a:solidFill>
                      <a:schemeClr val="bg1"/>
                    </a:solidFill>
                    <a:latin typeface="Candara" panose="020E0502030303020204" pitchFamily="34" charset="0"/>
                    <a:ea typeface="Fira Sans Extra Condensed"/>
                    <a:cs typeface="Fira Sans Extra Condensed"/>
                    <a:sym typeface="Fira Sans Extra Condensed"/>
                  </a:rPr>
                  <a:t>77,6%</a:t>
                </a:r>
                <a:endParaRPr b="1" kern="0" dirty="0">
                  <a:solidFill>
                    <a:schemeClr val="bg1"/>
                  </a:solidFill>
                  <a:latin typeface="Candara" panose="020E0502030303020204" pitchFamily="34" charset="0"/>
                  <a:ea typeface="Fira Sans Extra Condensed"/>
                  <a:cs typeface="Fira Sans Extra Condensed"/>
                  <a:sym typeface="Fira Sans Extra Condensed"/>
                </a:endParaRPr>
              </a:p>
            </p:txBody>
          </p:sp>
        </p:grpSp>
        <p:sp>
          <p:nvSpPr>
            <p:cNvPr id="65" name="Rectangle 64">
              <a:extLst>
                <a:ext uri="{FF2B5EF4-FFF2-40B4-BE49-F238E27FC236}">
                  <a16:creationId xmlns:a16="http://schemas.microsoft.com/office/drawing/2014/main" id="{B2262C6F-9978-42ED-9945-D27393788260}"/>
                </a:ext>
              </a:extLst>
            </p:cNvPr>
            <p:cNvSpPr/>
            <p:nvPr/>
          </p:nvSpPr>
          <p:spPr>
            <a:xfrm>
              <a:off x="8695465" y="2239145"/>
              <a:ext cx="250328" cy="144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6" name="TextBox 65">
              <a:extLst>
                <a:ext uri="{FF2B5EF4-FFF2-40B4-BE49-F238E27FC236}">
                  <a16:creationId xmlns:a16="http://schemas.microsoft.com/office/drawing/2014/main" id="{19ED2473-3127-432F-9BC6-70F8707F1CBF}"/>
                </a:ext>
              </a:extLst>
            </p:cNvPr>
            <p:cNvSpPr txBox="1"/>
            <p:nvPr/>
          </p:nvSpPr>
          <p:spPr>
            <a:xfrm>
              <a:off x="8945793" y="2197174"/>
              <a:ext cx="883556" cy="274832"/>
            </a:xfrm>
            <a:prstGeom prst="rect">
              <a:avLst/>
            </a:prstGeom>
            <a:noFill/>
          </p:spPr>
          <p:txBody>
            <a:bodyPr wrap="square" rtlCol="0">
              <a:spAutoFit/>
            </a:bodyPr>
            <a:lstStyle/>
            <a:p>
              <a:r>
                <a:rPr lang="es-CO" sz="1100" dirty="0">
                  <a:latin typeface="Corbel Light" panose="020B0303020204020204" pitchFamily="34" charset="0"/>
                </a:rPr>
                <a:t>Hombres</a:t>
              </a:r>
            </a:p>
          </p:txBody>
        </p:sp>
        <p:sp>
          <p:nvSpPr>
            <p:cNvPr id="67" name="Rectangle 66">
              <a:extLst>
                <a:ext uri="{FF2B5EF4-FFF2-40B4-BE49-F238E27FC236}">
                  <a16:creationId xmlns:a16="http://schemas.microsoft.com/office/drawing/2014/main" id="{BE97B04B-BC86-4181-A7C9-ABA33FE8CB10}"/>
                </a:ext>
              </a:extLst>
            </p:cNvPr>
            <p:cNvSpPr/>
            <p:nvPr/>
          </p:nvSpPr>
          <p:spPr>
            <a:xfrm>
              <a:off x="7736276" y="2239133"/>
              <a:ext cx="250328" cy="144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8" name="TextBox 67">
              <a:extLst>
                <a:ext uri="{FF2B5EF4-FFF2-40B4-BE49-F238E27FC236}">
                  <a16:creationId xmlns:a16="http://schemas.microsoft.com/office/drawing/2014/main" id="{C4F7DAA5-0E9A-4BA1-8118-27984596F573}"/>
                </a:ext>
              </a:extLst>
            </p:cNvPr>
            <p:cNvSpPr txBox="1"/>
            <p:nvPr/>
          </p:nvSpPr>
          <p:spPr>
            <a:xfrm>
              <a:off x="8000628" y="2214147"/>
              <a:ext cx="688233" cy="261610"/>
            </a:xfrm>
            <a:prstGeom prst="rect">
              <a:avLst/>
            </a:prstGeom>
            <a:noFill/>
          </p:spPr>
          <p:txBody>
            <a:bodyPr wrap="square" rtlCol="0">
              <a:spAutoFit/>
            </a:bodyPr>
            <a:lstStyle/>
            <a:p>
              <a:r>
                <a:rPr lang="es-CO" sz="1100" dirty="0">
                  <a:latin typeface="Corbel Light" panose="020B0303020204020204" pitchFamily="34" charset="0"/>
                </a:rPr>
                <a:t>Mujeres</a:t>
              </a:r>
            </a:p>
          </p:txBody>
        </p:sp>
        <p:sp>
          <p:nvSpPr>
            <p:cNvPr id="69" name="Google Shape;298;p23">
              <a:extLst>
                <a:ext uri="{FF2B5EF4-FFF2-40B4-BE49-F238E27FC236}">
                  <a16:creationId xmlns:a16="http://schemas.microsoft.com/office/drawing/2014/main" id="{DE7516FA-652E-48C3-95B1-BDEA68512FFE}"/>
                </a:ext>
              </a:extLst>
            </p:cNvPr>
            <p:cNvSpPr txBox="1"/>
            <p:nvPr/>
          </p:nvSpPr>
          <p:spPr>
            <a:xfrm>
              <a:off x="9800454" y="4000143"/>
              <a:ext cx="750845" cy="825353"/>
            </a:xfrm>
            <a:prstGeom prst="rect">
              <a:avLst/>
            </a:prstGeom>
            <a:noFill/>
            <a:ln>
              <a:noFill/>
            </a:ln>
          </p:spPr>
          <p:txBody>
            <a:bodyPr spcFirstLastPara="1" vert="vert270" wrap="square" lIns="91425" tIns="91425" rIns="91425" bIns="91425" anchor="ctr" anchorCtr="0">
              <a:noAutofit/>
            </a:bodyPr>
            <a:lstStyle/>
            <a:p>
              <a:pPr algn="ctr">
                <a:buClr>
                  <a:srgbClr val="000000"/>
                </a:buClr>
                <a:buFont typeface="Arial"/>
                <a:buNone/>
              </a:pPr>
              <a:r>
                <a:rPr lang="en-GB" b="1" kern="0" dirty="0">
                  <a:solidFill>
                    <a:schemeClr val="bg1"/>
                  </a:solidFill>
                  <a:latin typeface="Candara" panose="020E0502030303020204" pitchFamily="34" charset="0"/>
                  <a:ea typeface="Fira Sans Extra Condensed"/>
                  <a:cs typeface="Fira Sans Extra Condensed"/>
                  <a:sym typeface="Fira Sans Extra Condensed"/>
                </a:rPr>
                <a:t>78,5%</a:t>
              </a:r>
              <a:endParaRPr b="1" kern="0" dirty="0">
                <a:solidFill>
                  <a:schemeClr val="bg1"/>
                </a:solidFill>
                <a:latin typeface="Candara" panose="020E0502030303020204" pitchFamily="34" charset="0"/>
                <a:ea typeface="Fira Sans Extra Condensed"/>
                <a:cs typeface="Fira Sans Extra Condensed"/>
                <a:sym typeface="Fira Sans Extra Condensed"/>
              </a:endParaRPr>
            </a:p>
          </p:txBody>
        </p:sp>
      </p:grpSp>
    </p:spTree>
    <p:extLst>
      <p:ext uri="{BB962C8B-B14F-4D97-AF65-F5344CB8AC3E}">
        <p14:creationId xmlns:p14="http://schemas.microsoft.com/office/powerpoint/2010/main" val="132345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843701C-FEB9-4D46-83F2-D19BE95B66DA}"/>
              </a:ext>
            </a:extLst>
          </p:cNvPr>
          <p:cNvSpPr/>
          <p:nvPr/>
        </p:nvSpPr>
        <p:spPr>
          <a:xfrm>
            <a:off x="6684021" y="1780822"/>
            <a:ext cx="5006968" cy="1631216"/>
          </a:xfrm>
          <a:prstGeom prst="rect">
            <a:avLst/>
          </a:prstGeom>
        </p:spPr>
        <p:txBody>
          <a:bodyPr wrap="square" lIns="91440" tIns="45720" rIns="91440" bIns="45720" anchor="t">
            <a:spAutoFit/>
          </a:bodyPr>
          <a:lstStyle/>
          <a:p>
            <a:pPr marL="457200" algn="just">
              <a:buClr>
                <a:srgbClr val="009DDC"/>
              </a:buClr>
            </a:pPr>
            <a:endParaRPr lang="es-ES_tradnl" sz="2000" dirty="0">
              <a:latin typeface="Corbel Light" panose="020B0303020204020204" pitchFamily="34" charset="0"/>
              <a:ea typeface="Calibri" panose="020F0502020204030204" pitchFamily="34" charset="0"/>
              <a:cs typeface="Arial" panose="020B0604020202020204" pitchFamily="34" charset="0"/>
            </a:endParaRPr>
          </a:p>
          <a:p>
            <a:pPr marL="742950" indent="-285750" algn="just">
              <a:buClr>
                <a:srgbClr val="009DDC"/>
              </a:buClr>
              <a:buFont typeface="Arial" panose="020B0604020202020204" pitchFamily="34" charset="0"/>
              <a:buChar char="►"/>
            </a:pPr>
            <a:r>
              <a:rPr lang="es-ES_tradnl" sz="2000" dirty="0">
                <a:latin typeface="Corbel Light" panose="020B0303020204020204" pitchFamily="34" charset="0"/>
                <a:ea typeface="Calibri" panose="020F0502020204030204" pitchFamily="34" charset="0"/>
                <a:cs typeface="Arial" panose="020B0604020202020204" pitchFamily="34" charset="0"/>
              </a:rPr>
              <a:t>El 21% de las personas considera que no debe haber intervención </a:t>
            </a:r>
          </a:p>
          <a:p>
            <a:pPr marL="742950" indent="-285750" algn="just">
              <a:buClr>
                <a:srgbClr val="009DDC"/>
              </a:buClr>
              <a:buFont typeface="Arial" panose="020B0604020202020204" pitchFamily="34" charset="0"/>
              <a:buChar char="►"/>
            </a:pPr>
            <a:r>
              <a:rPr lang="es-ES_tradnl" sz="2000" dirty="0">
                <a:latin typeface="Corbel Light" panose="020B0303020204020204" pitchFamily="34" charset="0"/>
                <a:ea typeface="Calibri" panose="020F0502020204030204" pitchFamily="34" charset="0"/>
                <a:cs typeface="Arial" panose="020B0604020202020204" pitchFamily="34" charset="0"/>
              </a:rPr>
              <a:t>El 5% se muestra indiferente frente a la situación. </a:t>
            </a:r>
            <a:endParaRPr lang="es-CO" sz="2000" dirty="0">
              <a:effectLst/>
              <a:latin typeface="Corbel Light" panose="020B0303020204020204"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EC6D53CB-020D-4A6C-B37A-DB446FC23C25}"/>
              </a:ext>
            </a:extLst>
          </p:cNvPr>
          <p:cNvPicPr>
            <a:picLocks noChangeAspect="1"/>
          </p:cNvPicPr>
          <p:nvPr/>
        </p:nvPicPr>
        <p:blipFill>
          <a:blip r:embed="rId3"/>
          <a:stretch>
            <a:fillRect/>
          </a:stretch>
        </p:blipFill>
        <p:spPr>
          <a:xfrm>
            <a:off x="8686800" y="266680"/>
            <a:ext cx="3267739" cy="457240"/>
          </a:xfrm>
          <a:prstGeom prst="rect">
            <a:avLst/>
          </a:prstGeom>
        </p:spPr>
      </p:pic>
      <p:grpSp>
        <p:nvGrpSpPr>
          <p:cNvPr id="5" name="Group 4">
            <a:extLst>
              <a:ext uri="{FF2B5EF4-FFF2-40B4-BE49-F238E27FC236}">
                <a16:creationId xmlns:a16="http://schemas.microsoft.com/office/drawing/2014/main" id="{32610763-F855-4528-9C63-4B6B35D9578E}"/>
              </a:ext>
            </a:extLst>
          </p:cNvPr>
          <p:cNvGrpSpPr/>
          <p:nvPr/>
        </p:nvGrpSpPr>
        <p:grpSpPr>
          <a:xfrm>
            <a:off x="320609" y="1129942"/>
            <a:ext cx="6301973" cy="4460257"/>
            <a:chOff x="5162550" y="991503"/>
            <a:chExt cx="6553985" cy="4637154"/>
          </a:xfrm>
        </p:grpSpPr>
        <p:cxnSp>
          <p:nvCxnSpPr>
            <p:cNvPr id="11" name="Google Shape;656;p34">
              <a:extLst>
                <a:ext uri="{FF2B5EF4-FFF2-40B4-BE49-F238E27FC236}">
                  <a16:creationId xmlns:a16="http://schemas.microsoft.com/office/drawing/2014/main" id="{197AFE52-A314-447D-8195-C760C639AB6B}"/>
                </a:ext>
              </a:extLst>
            </p:cNvPr>
            <p:cNvCxnSpPr>
              <a:cxnSpLocks/>
            </p:cNvCxnSpPr>
            <p:nvPr/>
          </p:nvCxnSpPr>
          <p:spPr>
            <a:xfrm>
              <a:off x="9031853" y="4769523"/>
              <a:ext cx="343131" cy="385839"/>
            </a:xfrm>
            <a:prstGeom prst="straightConnector1">
              <a:avLst/>
            </a:prstGeom>
            <a:noFill/>
            <a:ln w="19050" cap="flat" cmpd="sng">
              <a:solidFill>
                <a:srgbClr val="00B0F0"/>
              </a:solidFill>
              <a:prstDash val="solid"/>
              <a:round/>
              <a:headEnd type="none" w="med" len="med"/>
              <a:tailEnd type="none" w="med" len="med"/>
            </a:ln>
          </p:spPr>
        </p:cxnSp>
        <p:cxnSp>
          <p:nvCxnSpPr>
            <p:cNvPr id="12" name="Google Shape;658;p34">
              <a:extLst>
                <a:ext uri="{FF2B5EF4-FFF2-40B4-BE49-F238E27FC236}">
                  <a16:creationId xmlns:a16="http://schemas.microsoft.com/office/drawing/2014/main" id="{7A5159A8-15EC-4784-A52C-AECFCF1FD138}"/>
                </a:ext>
              </a:extLst>
            </p:cNvPr>
            <p:cNvCxnSpPr>
              <a:cxnSpLocks/>
            </p:cNvCxnSpPr>
            <p:nvPr/>
          </p:nvCxnSpPr>
          <p:spPr>
            <a:xfrm flipV="1">
              <a:off x="9271869" y="3824259"/>
              <a:ext cx="689803" cy="2975"/>
            </a:xfrm>
            <a:prstGeom prst="straightConnector1">
              <a:avLst/>
            </a:prstGeom>
            <a:noFill/>
            <a:ln w="19050" cap="flat" cmpd="sng">
              <a:solidFill>
                <a:srgbClr val="0070C0"/>
              </a:solidFill>
              <a:prstDash val="solid"/>
              <a:round/>
              <a:headEnd type="none" w="med" len="med"/>
              <a:tailEnd type="none" w="med" len="med"/>
            </a:ln>
          </p:spPr>
        </p:cxnSp>
        <p:cxnSp>
          <p:nvCxnSpPr>
            <p:cNvPr id="13" name="Google Shape;660;p34">
              <a:extLst>
                <a:ext uri="{FF2B5EF4-FFF2-40B4-BE49-F238E27FC236}">
                  <a16:creationId xmlns:a16="http://schemas.microsoft.com/office/drawing/2014/main" id="{D31F889B-279C-49C8-8DBF-9E35B1A5EB09}"/>
                </a:ext>
              </a:extLst>
            </p:cNvPr>
            <p:cNvCxnSpPr>
              <a:cxnSpLocks/>
            </p:cNvCxnSpPr>
            <p:nvPr/>
          </p:nvCxnSpPr>
          <p:spPr>
            <a:xfrm flipV="1">
              <a:off x="9374984" y="2264474"/>
              <a:ext cx="886492" cy="461804"/>
            </a:xfrm>
            <a:prstGeom prst="straightConnector1">
              <a:avLst/>
            </a:prstGeom>
            <a:noFill/>
            <a:ln w="19050" cap="flat" cmpd="sng">
              <a:solidFill>
                <a:schemeClr val="accent2"/>
              </a:solidFill>
              <a:prstDash val="solid"/>
              <a:round/>
              <a:headEnd type="none" w="med" len="med"/>
              <a:tailEnd type="none" w="med" len="med"/>
            </a:ln>
          </p:spPr>
        </p:cxnSp>
        <p:grpSp>
          <p:nvGrpSpPr>
            <p:cNvPr id="14" name="Google Shape;662;p34">
              <a:extLst>
                <a:ext uri="{FF2B5EF4-FFF2-40B4-BE49-F238E27FC236}">
                  <a16:creationId xmlns:a16="http://schemas.microsoft.com/office/drawing/2014/main" id="{FE8DB617-CA91-4486-BD80-A71B61A3E544}"/>
                </a:ext>
              </a:extLst>
            </p:cNvPr>
            <p:cNvGrpSpPr/>
            <p:nvPr/>
          </p:nvGrpSpPr>
          <p:grpSpPr>
            <a:xfrm rot="12540866">
              <a:off x="6431587" y="2218472"/>
              <a:ext cx="3172831" cy="3241102"/>
              <a:chOff x="5759995" y="1594840"/>
              <a:chExt cx="2884119" cy="2837014"/>
            </a:xfrm>
          </p:grpSpPr>
          <p:sp>
            <p:nvSpPr>
              <p:cNvPr id="31" name="Google Shape;663;p34">
                <a:extLst>
                  <a:ext uri="{FF2B5EF4-FFF2-40B4-BE49-F238E27FC236}">
                    <a16:creationId xmlns:a16="http://schemas.microsoft.com/office/drawing/2014/main" id="{680FAA22-A132-4253-8AE1-7F1642AE8684}"/>
                  </a:ext>
                </a:extLst>
              </p:cNvPr>
              <p:cNvSpPr/>
              <p:nvPr/>
            </p:nvSpPr>
            <p:spPr>
              <a:xfrm rot="20700647">
                <a:off x="5760143" y="1824832"/>
                <a:ext cx="2663882" cy="2601376"/>
              </a:xfrm>
              <a:custGeom>
                <a:avLst/>
                <a:gdLst/>
                <a:ahLst/>
                <a:cxnLst/>
                <a:rect l="l" t="t" r="r" b="b"/>
                <a:pathLst>
                  <a:path w="164374" h="156726" extrusionOk="0">
                    <a:moveTo>
                      <a:pt x="85999" y="1"/>
                    </a:moveTo>
                    <a:cubicBezTo>
                      <a:pt x="65945" y="1"/>
                      <a:pt x="45893" y="7650"/>
                      <a:pt x="30595" y="22947"/>
                    </a:cubicBezTo>
                    <a:cubicBezTo>
                      <a:pt x="0" y="53562"/>
                      <a:pt x="0" y="103174"/>
                      <a:pt x="30595" y="133770"/>
                    </a:cubicBezTo>
                    <a:cubicBezTo>
                      <a:pt x="45296" y="148470"/>
                      <a:pt x="65229" y="156726"/>
                      <a:pt x="85996" y="156726"/>
                    </a:cubicBezTo>
                    <a:cubicBezTo>
                      <a:pt x="106784" y="156726"/>
                      <a:pt x="126717" y="148470"/>
                      <a:pt x="141418" y="133770"/>
                    </a:cubicBezTo>
                    <a:cubicBezTo>
                      <a:pt x="156118" y="119069"/>
                      <a:pt x="164374" y="99136"/>
                      <a:pt x="164374" y="78368"/>
                    </a:cubicBezTo>
                    <a:cubicBezTo>
                      <a:pt x="164374" y="57580"/>
                      <a:pt x="156118" y="37648"/>
                      <a:pt x="141418" y="22947"/>
                    </a:cubicBezTo>
                    <a:cubicBezTo>
                      <a:pt x="126110" y="7650"/>
                      <a:pt x="106053" y="1"/>
                      <a:pt x="85999"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664;p34">
                <a:extLst>
                  <a:ext uri="{FF2B5EF4-FFF2-40B4-BE49-F238E27FC236}">
                    <a16:creationId xmlns:a16="http://schemas.microsoft.com/office/drawing/2014/main" id="{B61E0D71-B848-4517-B826-6BF03804FDBB}"/>
                  </a:ext>
                </a:extLst>
              </p:cNvPr>
              <p:cNvSpPr/>
              <p:nvPr/>
            </p:nvSpPr>
            <p:spPr>
              <a:xfrm rot="838693">
                <a:off x="5759995" y="1594840"/>
                <a:ext cx="1519271" cy="1537141"/>
              </a:xfrm>
              <a:custGeom>
                <a:avLst/>
                <a:gdLst/>
                <a:ahLst/>
                <a:cxnLst/>
                <a:rect l="l" t="t" r="r" b="b"/>
                <a:pathLst>
                  <a:path w="96799" h="102448" extrusionOk="0">
                    <a:moveTo>
                      <a:pt x="84664" y="0"/>
                    </a:moveTo>
                    <a:cubicBezTo>
                      <a:pt x="34893" y="8375"/>
                      <a:pt x="1" y="53253"/>
                      <a:pt x="5133" y="102448"/>
                    </a:cubicBezTo>
                    <a:lnTo>
                      <a:pt x="96799" y="90074"/>
                    </a:lnTo>
                    <a:lnTo>
                      <a:pt x="84664" y="0"/>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665;p34">
                <a:extLst>
                  <a:ext uri="{FF2B5EF4-FFF2-40B4-BE49-F238E27FC236}">
                    <a16:creationId xmlns:a16="http://schemas.microsoft.com/office/drawing/2014/main" id="{8855E7D9-F466-4E8B-B5CF-53076DE4B6A9}"/>
                  </a:ext>
                </a:extLst>
              </p:cNvPr>
              <p:cNvSpPr/>
              <p:nvPr/>
            </p:nvSpPr>
            <p:spPr>
              <a:xfrm rot="20700647">
                <a:off x="5868394" y="1601088"/>
                <a:ext cx="2775720" cy="2830766"/>
              </a:xfrm>
              <a:custGeom>
                <a:avLst/>
                <a:gdLst/>
                <a:ahLst/>
                <a:cxnLst/>
                <a:rect l="l" t="t" r="r" b="b"/>
                <a:pathLst>
                  <a:path w="185699" h="204811" extrusionOk="0">
                    <a:moveTo>
                      <a:pt x="73301" y="0"/>
                    </a:moveTo>
                    <a:cubicBezTo>
                      <a:pt x="47148" y="0"/>
                      <a:pt x="20997" y="9957"/>
                      <a:pt x="1015" y="29869"/>
                    </a:cubicBezTo>
                    <a:lnTo>
                      <a:pt x="72529" y="101384"/>
                    </a:lnTo>
                    <a:lnTo>
                      <a:pt x="0" y="173913"/>
                    </a:lnTo>
                    <a:cubicBezTo>
                      <a:pt x="299" y="174211"/>
                      <a:pt x="597" y="174509"/>
                      <a:pt x="895" y="174808"/>
                    </a:cubicBezTo>
                    <a:cubicBezTo>
                      <a:pt x="20888" y="194810"/>
                      <a:pt x="47091" y="204811"/>
                      <a:pt x="73297" y="204811"/>
                    </a:cubicBezTo>
                    <a:cubicBezTo>
                      <a:pt x="99503" y="204811"/>
                      <a:pt x="125712" y="194810"/>
                      <a:pt x="145714" y="174808"/>
                    </a:cubicBezTo>
                    <a:cubicBezTo>
                      <a:pt x="185698" y="134823"/>
                      <a:pt x="185698" y="69993"/>
                      <a:pt x="145714" y="29989"/>
                    </a:cubicBezTo>
                    <a:cubicBezTo>
                      <a:pt x="125712" y="9997"/>
                      <a:pt x="99506" y="0"/>
                      <a:pt x="73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666;p34">
              <a:extLst>
                <a:ext uri="{FF2B5EF4-FFF2-40B4-BE49-F238E27FC236}">
                  <a16:creationId xmlns:a16="http://schemas.microsoft.com/office/drawing/2014/main" id="{0E24A87D-1C9A-42EF-8F92-D199754F0EF9}"/>
                </a:ext>
              </a:extLst>
            </p:cNvPr>
            <p:cNvGrpSpPr/>
            <p:nvPr/>
          </p:nvGrpSpPr>
          <p:grpSpPr>
            <a:xfrm rot="10800000">
              <a:off x="5362732" y="3188390"/>
              <a:ext cx="1387916" cy="1278732"/>
              <a:chOff x="2254922" y="1412918"/>
              <a:chExt cx="2781762" cy="2401855"/>
            </a:xfrm>
            <a:solidFill>
              <a:srgbClr val="0070C0"/>
            </a:solidFill>
          </p:grpSpPr>
          <p:sp>
            <p:nvSpPr>
              <p:cNvPr id="29" name="Google Shape;667;p34">
                <a:extLst>
                  <a:ext uri="{FF2B5EF4-FFF2-40B4-BE49-F238E27FC236}">
                    <a16:creationId xmlns:a16="http://schemas.microsoft.com/office/drawing/2014/main" id="{4DF0FA34-6AB9-4D0C-8E3A-46B53A9179E7}"/>
                  </a:ext>
                </a:extLst>
              </p:cNvPr>
              <p:cNvSpPr/>
              <p:nvPr/>
            </p:nvSpPr>
            <p:spPr>
              <a:xfrm rot="1608241">
                <a:off x="2457690" y="1854050"/>
                <a:ext cx="1716739" cy="1308361"/>
              </a:xfrm>
              <a:custGeom>
                <a:avLst/>
                <a:gdLst/>
                <a:ahLst/>
                <a:cxnLst/>
                <a:rect l="l" t="t" r="r" b="b"/>
                <a:pathLst>
                  <a:path w="13511" h="10297" extrusionOk="0">
                    <a:moveTo>
                      <a:pt x="7613" y="1"/>
                    </a:moveTo>
                    <a:cubicBezTo>
                      <a:pt x="7105" y="1"/>
                      <a:pt x="6605" y="107"/>
                      <a:pt x="6137" y="330"/>
                    </a:cubicBezTo>
                    <a:cubicBezTo>
                      <a:pt x="4045" y="1331"/>
                      <a:pt x="0" y="9198"/>
                      <a:pt x="0" y="9198"/>
                    </a:cubicBezTo>
                    <a:cubicBezTo>
                      <a:pt x="0" y="9198"/>
                      <a:pt x="5300" y="10296"/>
                      <a:pt x="8610" y="10296"/>
                    </a:cubicBezTo>
                    <a:cubicBezTo>
                      <a:pt x="9532" y="10296"/>
                      <a:pt x="10299" y="10211"/>
                      <a:pt x="10755" y="9993"/>
                    </a:cubicBezTo>
                    <a:cubicBezTo>
                      <a:pt x="12849" y="8993"/>
                      <a:pt x="13511" y="6019"/>
                      <a:pt x="12236" y="3351"/>
                    </a:cubicBezTo>
                    <a:cubicBezTo>
                      <a:pt x="11246" y="1279"/>
                      <a:pt x="9378" y="1"/>
                      <a:pt x="76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8;p34">
                <a:extLst>
                  <a:ext uri="{FF2B5EF4-FFF2-40B4-BE49-F238E27FC236}">
                    <a16:creationId xmlns:a16="http://schemas.microsoft.com/office/drawing/2014/main" id="{D6050DF3-D9DC-4FC9-9A8C-A10BC7E56D43}"/>
                  </a:ext>
                </a:extLst>
              </p:cNvPr>
              <p:cNvSpPr/>
              <p:nvPr/>
            </p:nvSpPr>
            <p:spPr>
              <a:xfrm rot="1608241">
                <a:off x="2941874" y="1719962"/>
                <a:ext cx="1787767" cy="1787767"/>
              </a:xfrm>
              <a:custGeom>
                <a:avLst/>
                <a:gdLst/>
                <a:ahLst/>
                <a:cxnLst/>
                <a:rect l="l" t="t" r="r" b="b"/>
                <a:pathLst>
                  <a:path w="14070" h="14070" extrusionOk="0">
                    <a:moveTo>
                      <a:pt x="7035" y="0"/>
                    </a:moveTo>
                    <a:cubicBezTo>
                      <a:pt x="5169" y="0"/>
                      <a:pt x="3380" y="742"/>
                      <a:pt x="2061" y="2061"/>
                    </a:cubicBezTo>
                    <a:cubicBezTo>
                      <a:pt x="741" y="3380"/>
                      <a:pt x="0" y="5169"/>
                      <a:pt x="0" y="7034"/>
                    </a:cubicBezTo>
                    <a:cubicBezTo>
                      <a:pt x="0" y="8901"/>
                      <a:pt x="741" y="10689"/>
                      <a:pt x="2061" y="12009"/>
                    </a:cubicBezTo>
                    <a:cubicBezTo>
                      <a:pt x="3380" y="13328"/>
                      <a:pt x="5169" y="14070"/>
                      <a:pt x="7035" y="14070"/>
                    </a:cubicBezTo>
                    <a:cubicBezTo>
                      <a:pt x="8901" y="14070"/>
                      <a:pt x="10689" y="13328"/>
                      <a:pt x="12009" y="12009"/>
                    </a:cubicBezTo>
                    <a:cubicBezTo>
                      <a:pt x="13328" y="10689"/>
                      <a:pt x="14069" y="8901"/>
                      <a:pt x="14069" y="7034"/>
                    </a:cubicBezTo>
                    <a:cubicBezTo>
                      <a:pt x="14069" y="5169"/>
                      <a:pt x="13328" y="3380"/>
                      <a:pt x="12009" y="2061"/>
                    </a:cubicBezTo>
                    <a:cubicBezTo>
                      <a:pt x="10689" y="742"/>
                      <a:pt x="8901" y="0"/>
                      <a:pt x="7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669;p34">
              <a:extLst>
                <a:ext uri="{FF2B5EF4-FFF2-40B4-BE49-F238E27FC236}">
                  <a16:creationId xmlns:a16="http://schemas.microsoft.com/office/drawing/2014/main" id="{C34352A0-613E-4B27-B471-7BED0E093C0B}"/>
                </a:ext>
              </a:extLst>
            </p:cNvPr>
            <p:cNvSpPr txBox="1"/>
            <p:nvPr/>
          </p:nvSpPr>
          <p:spPr>
            <a:xfrm>
              <a:off x="5607319" y="3643767"/>
              <a:ext cx="796827" cy="36797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lt1"/>
                  </a:solidFill>
                  <a:latin typeface="Berlin Sans FB Demi" panose="020E0802020502020306" pitchFamily="34" charset="0"/>
                  <a:ea typeface="Fira Sans Extra Condensed"/>
                  <a:cs typeface="Fira Sans Extra Condensed"/>
                  <a:sym typeface="Fira Sans Extra Condensed Medium"/>
                </a:rPr>
                <a:t>21</a:t>
              </a:r>
              <a:r>
                <a:rPr lang="en-GB" sz="2000" dirty="0">
                  <a:solidFill>
                    <a:schemeClr val="lt1"/>
                  </a:solidFill>
                  <a:latin typeface="Berlin Sans FB Demi" panose="020E0802020502020306" pitchFamily="34" charset="0"/>
                  <a:ea typeface="Fira Sans Extra Condensed"/>
                  <a:cs typeface="Fira Sans Extra Condensed"/>
                  <a:sym typeface="Fira Sans Extra Condensed"/>
                </a:rPr>
                <a:t>%</a:t>
              </a:r>
              <a:endParaRPr sz="2000" dirty="0">
                <a:solidFill>
                  <a:schemeClr val="lt1"/>
                </a:solidFill>
                <a:latin typeface="Berlin Sans FB Demi" panose="020E0802020502020306" pitchFamily="34" charset="0"/>
                <a:ea typeface="Fira Sans Extra Condensed"/>
                <a:cs typeface="Fira Sans Extra Condensed"/>
                <a:sym typeface="Fira Sans Extra Condensed"/>
              </a:endParaRPr>
            </a:p>
          </p:txBody>
        </p:sp>
        <p:grpSp>
          <p:nvGrpSpPr>
            <p:cNvPr id="17" name="Google Shape;670;p34">
              <a:extLst>
                <a:ext uri="{FF2B5EF4-FFF2-40B4-BE49-F238E27FC236}">
                  <a16:creationId xmlns:a16="http://schemas.microsoft.com/office/drawing/2014/main" id="{33E5CB5B-E6A0-41ED-BF68-A9D7CC679BA1}"/>
                </a:ext>
              </a:extLst>
            </p:cNvPr>
            <p:cNvGrpSpPr/>
            <p:nvPr/>
          </p:nvGrpSpPr>
          <p:grpSpPr>
            <a:xfrm rot="10800000">
              <a:off x="5402042" y="4349925"/>
              <a:ext cx="1387916" cy="1278732"/>
              <a:chOff x="2254922" y="1412918"/>
              <a:chExt cx="2781762" cy="2401855"/>
            </a:xfrm>
            <a:solidFill>
              <a:srgbClr val="00B0F0"/>
            </a:solidFill>
          </p:grpSpPr>
          <p:sp>
            <p:nvSpPr>
              <p:cNvPr id="27" name="Google Shape;671;p34">
                <a:extLst>
                  <a:ext uri="{FF2B5EF4-FFF2-40B4-BE49-F238E27FC236}">
                    <a16:creationId xmlns:a16="http://schemas.microsoft.com/office/drawing/2014/main" id="{FD0A3F2A-1822-43D0-BCED-80BED28F139C}"/>
                  </a:ext>
                </a:extLst>
              </p:cNvPr>
              <p:cNvSpPr/>
              <p:nvPr/>
            </p:nvSpPr>
            <p:spPr>
              <a:xfrm rot="1608241">
                <a:off x="2457690" y="1854050"/>
                <a:ext cx="1716739" cy="1308361"/>
              </a:xfrm>
              <a:custGeom>
                <a:avLst/>
                <a:gdLst/>
                <a:ahLst/>
                <a:cxnLst/>
                <a:rect l="l" t="t" r="r" b="b"/>
                <a:pathLst>
                  <a:path w="13511" h="10297" extrusionOk="0">
                    <a:moveTo>
                      <a:pt x="7613" y="1"/>
                    </a:moveTo>
                    <a:cubicBezTo>
                      <a:pt x="7105" y="1"/>
                      <a:pt x="6605" y="107"/>
                      <a:pt x="6137" y="330"/>
                    </a:cubicBezTo>
                    <a:cubicBezTo>
                      <a:pt x="4045" y="1331"/>
                      <a:pt x="0" y="9198"/>
                      <a:pt x="0" y="9198"/>
                    </a:cubicBezTo>
                    <a:cubicBezTo>
                      <a:pt x="0" y="9198"/>
                      <a:pt x="5300" y="10296"/>
                      <a:pt x="8610" y="10296"/>
                    </a:cubicBezTo>
                    <a:cubicBezTo>
                      <a:pt x="9532" y="10296"/>
                      <a:pt x="10299" y="10211"/>
                      <a:pt x="10755" y="9993"/>
                    </a:cubicBezTo>
                    <a:cubicBezTo>
                      <a:pt x="12849" y="8993"/>
                      <a:pt x="13511" y="6019"/>
                      <a:pt x="12236" y="3351"/>
                    </a:cubicBezTo>
                    <a:cubicBezTo>
                      <a:pt x="11246" y="1279"/>
                      <a:pt x="9378" y="1"/>
                      <a:pt x="76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72;p34">
                <a:extLst>
                  <a:ext uri="{FF2B5EF4-FFF2-40B4-BE49-F238E27FC236}">
                    <a16:creationId xmlns:a16="http://schemas.microsoft.com/office/drawing/2014/main" id="{61A88106-4D24-47B0-990B-B07E8E7DD434}"/>
                  </a:ext>
                </a:extLst>
              </p:cNvPr>
              <p:cNvSpPr/>
              <p:nvPr/>
            </p:nvSpPr>
            <p:spPr>
              <a:xfrm rot="1608241">
                <a:off x="2941874" y="1719962"/>
                <a:ext cx="1787767" cy="1787767"/>
              </a:xfrm>
              <a:custGeom>
                <a:avLst/>
                <a:gdLst/>
                <a:ahLst/>
                <a:cxnLst/>
                <a:rect l="l" t="t" r="r" b="b"/>
                <a:pathLst>
                  <a:path w="14070" h="14070" extrusionOk="0">
                    <a:moveTo>
                      <a:pt x="7035" y="0"/>
                    </a:moveTo>
                    <a:cubicBezTo>
                      <a:pt x="5169" y="0"/>
                      <a:pt x="3380" y="742"/>
                      <a:pt x="2061" y="2061"/>
                    </a:cubicBezTo>
                    <a:cubicBezTo>
                      <a:pt x="741" y="3380"/>
                      <a:pt x="0" y="5169"/>
                      <a:pt x="0" y="7034"/>
                    </a:cubicBezTo>
                    <a:cubicBezTo>
                      <a:pt x="0" y="8901"/>
                      <a:pt x="741" y="10689"/>
                      <a:pt x="2061" y="12009"/>
                    </a:cubicBezTo>
                    <a:cubicBezTo>
                      <a:pt x="3380" y="13328"/>
                      <a:pt x="5169" y="14070"/>
                      <a:pt x="7035" y="14070"/>
                    </a:cubicBezTo>
                    <a:cubicBezTo>
                      <a:pt x="8901" y="14070"/>
                      <a:pt x="10689" y="13328"/>
                      <a:pt x="12009" y="12009"/>
                    </a:cubicBezTo>
                    <a:cubicBezTo>
                      <a:pt x="13328" y="10689"/>
                      <a:pt x="14069" y="8901"/>
                      <a:pt x="14069" y="7034"/>
                    </a:cubicBezTo>
                    <a:cubicBezTo>
                      <a:pt x="14069" y="5169"/>
                      <a:pt x="13328" y="3380"/>
                      <a:pt x="12009" y="2061"/>
                    </a:cubicBezTo>
                    <a:cubicBezTo>
                      <a:pt x="10689" y="742"/>
                      <a:pt x="8901" y="0"/>
                      <a:pt x="7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673;p34">
              <a:extLst>
                <a:ext uri="{FF2B5EF4-FFF2-40B4-BE49-F238E27FC236}">
                  <a16:creationId xmlns:a16="http://schemas.microsoft.com/office/drawing/2014/main" id="{EFB46D61-FD99-4F82-992C-7D7D4FD1502C}"/>
                </a:ext>
              </a:extLst>
            </p:cNvPr>
            <p:cNvSpPr txBox="1"/>
            <p:nvPr/>
          </p:nvSpPr>
          <p:spPr>
            <a:xfrm>
              <a:off x="5646629" y="4879382"/>
              <a:ext cx="796827" cy="36797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lt1"/>
                  </a:solidFill>
                  <a:latin typeface="Berlin Sans FB Demi" panose="020E0802020502020306" pitchFamily="34" charset="0"/>
                  <a:ea typeface="Fira Sans Extra Condensed"/>
                  <a:cs typeface="Fira Sans Extra Condensed"/>
                  <a:sym typeface="Fira Sans Extra Condensed Medium"/>
                </a:rPr>
                <a:t>5</a:t>
              </a:r>
              <a:r>
                <a:rPr lang="en-GB" sz="2000" dirty="0">
                  <a:solidFill>
                    <a:schemeClr val="lt1"/>
                  </a:solidFill>
                  <a:latin typeface="Berlin Sans FB Demi" panose="020E0802020502020306" pitchFamily="34" charset="0"/>
                  <a:ea typeface="Fira Sans Extra Condensed"/>
                  <a:cs typeface="Fira Sans Extra Condensed"/>
                  <a:sym typeface="Fira Sans Extra Condensed"/>
                </a:rPr>
                <a:t>%</a:t>
              </a:r>
              <a:endParaRPr sz="2000" dirty="0">
                <a:solidFill>
                  <a:schemeClr val="lt1"/>
                </a:solidFill>
                <a:latin typeface="Berlin Sans FB Demi" panose="020E0802020502020306" pitchFamily="34" charset="0"/>
                <a:ea typeface="Fira Sans Extra Condensed"/>
                <a:cs typeface="Fira Sans Extra Condensed"/>
                <a:sym typeface="Fira Sans Extra Condensed"/>
              </a:endParaRPr>
            </a:p>
          </p:txBody>
        </p:sp>
        <p:grpSp>
          <p:nvGrpSpPr>
            <p:cNvPr id="19" name="Google Shape;674;p34">
              <a:extLst>
                <a:ext uri="{FF2B5EF4-FFF2-40B4-BE49-F238E27FC236}">
                  <a16:creationId xmlns:a16="http://schemas.microsoft.com/office/drawing/2014/main" id="{C82F153D-00D5-4D22-A78D-9D92861D6A82}"/>
                </a:ext>
              </a:extLst>
            </p:cNvPr>
            <p:cNvGrpSpPr/>
            <p:nvPr/>
          </p:nvGrpSpPr>
          <p:grpSpPr>
            <a:xfrm rot="10800000">
              <a:off x="5402042" y="2086912"/>
              <a:ext cx="1387916" cy="1278732"/>
              <a:chOff x="2254922" y="1412918"/>
              <a:chExt cx="2781762" cy="2401855"/>
            </a:xfrm>
          </p:grpSpPr>
          <p:sp>
            <p:nvSpPr>
              <p:cNvPr id="25" name="Google Shape;675;p34">
                <a:extLst>
                  <a:ext uri="{FF2B5EF4-FFF2-40B4-BE49-F238E27FC236}">
                    <a16:creationId xmlns:a16="http://schemas.microsoft.com/office/drawing/2014/main" id="{BA6E74D0-8620-4C93-A69A-52A40E288700}"/>
                  </a:ext>
                </a:extLst>
              </p:cNvPr>
              <p:cNvSpPr/>
              <p:nvPr/>
            </p:nvSpPr>
            <p:spPr>
              <a:xfrm rot="1608241">
                <a:off x="2457690" y="1854050"/>
                <a:ext cx="1716739" cy="1308361"/>
              </a:xfrm>
              <a:custGeom>
                <a:avLst/>
                <a:gdLst/>
                <a:ahLst/>
                <a:cxnLst/>
                <a:rect l="l" t="t" r="r" b="b"/>
                <a:pathLst>
                  <a:path w="13511" h="10297" extrusionOk="0">
                    <a:moveTo>
                      <a:pt x="7613" y="1"/>
                    </a:moveTo>
                    <a:cubicBezTo>
                      <a:pt x="7105" y="1"/>
                      <a:pt x="6605" y="107"/>
                      <a:pt x="6137" y="330"/>
                    </a:cubicBezTo>
                    <a:cubicBezTo>
                      <a:pt x="4045" y="1331"/>
                      <a:pt x="0" y="9198"/>
                      <a:pt x="0" y="9198"/>
                    </a:cubicBezTo>
                    <a:cubicBezTo>
                      <a:pt x="0" y="9198"/>
                      <a:pt x="5300" y="10296"/>
                      <a:pt x="8610" y="10296"/>
                    </a:cubicBezTo>
                    <a:cubicBezTo>
                      <a:pt x="9532" y="10296"/>
                      <a:pt x="10299" y="10211"/>
                      <a:pt x="10755" y="9993"/>
                    </a:cubicBezTo>
                    <a:cubicBezTo>
                      <a:pt x="12849" y="8993"/>
                      <a:pt x="13511" y="6019"/>
                      <a:pt x="12236" y="3351"/>
                    </a:cubicBezTo>
                    <a:cubicBezTo>
                      <a:pt x="11246" y="1279"/>
                      <a:pt x="9378" y="1"/>
                      <a:pt x="7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76;p34">
                <a:extLst>
                  <a:ext uri="{FF2B5EF4-FFF2-40B4-BE49-F238E27FC236}">
                    <a16:creationId xmlns:a16="http://schemas.microsoft.com/office/drawing/2014/main" id="{BF31B914-4103-46EE-8EB0-3CFEF1ED9D62}"/>
                  </a:ext>
                </a:extLst>
              </p:cNvPr>
              <p:cNvSpPr/>
              <p:nvPr/>
            </p:nvSpPr>
            <p:spPr>
              <a:xfrm rot="1608241">
                <a:off x="2941874" y="1719962"/>
                <a:ext cx="1787767" cy="1787767"/>
              </a:xfrm>
              <a:custGeom>
                <a:avLst/>
                <a:gdLst/>
                <a:ahLst/>
                <a:cxnLst/>
                <a:rect l="l" t="t" r="r" b="b"/>
                <a:pathLst>
                  <a:path w="14070" h="14070" extrusionOk="0">
                    <a:moveTo>
                      <a:pt x="7035" y="0"/>
                    </a:moveTo>
                    <a:cubicBezTo>
                      <a:pt x="5169" y="0"/>
                      <a:pt x="3380" y="742"/>
                      <a:pt x="2061" y="2061"/>
                    </a:cubicBezTo>
                    <a:cubicBezTo>
                      <a:pt x="741" y="3380"/>
                      <a:pt x="0" y="5169"/>
                      <a:pt x="0" y="7034"/>
                    </a:cubicBezTo>
                    <a:cubicBezTo>
                      <a:pt x="0" y="8901"/>
                      <a:pt x="741" y="10689"/>
                      <a:pt x="2061" y="12009"/>
                    </a:cubicBezTo>
                    <a:cubicBezTo>
                      <a:pt x="3380" y="13328"/>
                      <a:pt x="5169" y="14070"/>
                      <a:pt x="7035" y="14070"/>
                    </a:cubicBezTo>
                    <a:cubicBezTo>
                      <a:pt x="8901" y="14070"/>
                      <a:pt x="10689" y="13328"/>
                      <a:pt x="12009" y="12009"/>
                    </a:cubicBezTo>
                    <a:cubicBezTo>
                      <a:pt x="13328" y="10689"/>
                      <a:pt x="14069" y="8901"/>
                      <a:pt x="14069" y="7034"/>
                    </a:cubicBezTo>
                    <a:cubicBezTo>
                      <a:pt x="14069" y="5169"/>
                      <a:pt x="13328" y="3380"/>
                      <a:pt x="12009" y="2061"/>
                    </a:cubicBezTo>
                    <a:cubicBezTo>
                      <a:pt x="10689" y="742"/>
                      <a:pt x="8901" y="0"/>
                      <a:pt x="70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677;p34">
              <a:extLst>
                <a:ext uri="{FF2B5EF4-FFF2-40B4-BE49-F238E27FC236}">
                  <a16:creationId xmlns:a16="http://schemas.microsoft.com/office/drawing/2014/main" id="{76815C57-609D-42CF-9860-6E55D74F62D3}"/>
                </a:ext>
              </a:extLst>
            </p:cNvPr>
            <p:cNvSpPr txBox="1"/>
            <p:nvPr/>
          </p:nvSpPr>
          <p:spPr>
            <a:xfrm>
              <a:off x="5646629" y="2542279"/>
              <a:ext cx="796827" cy="36797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lt1"/>
                  </a:solidFill>
                  <a:latin typeface="Berlin Sans FB Demi" panose="020E0802020502020306" pitchFamily="34" charset="0"/>
                  <a:ea typeface="Fira Sans Extra Condensed"/>
                  <a:cs typeface="Fira Sans Extra Condensed"/>
                  <a:sym typeface="Fira Sans Extra Condensed Medium"/>
                </a:rPr>
                <a:t>74</a:t>
              </a:r>
              <a:r>
                <a:rPr lang="en-GB" sz="2000" dirty="0">
                  <a:solidFill>
                    <a:schemeClr val="lt1"/>
                  </a:solidFill>
                  <a:latin typeface="Berlin Sans FB Demi" panose="020E0802020502020306" pitchFamily="34" charset="0"/>
                  <a:ea typeface="Fira Sans Extra Condensed"/>
                  <a:cs typeface="Fira Sans Extra Condensed"/>
                  <a:sym typeface="Fira Sans Extra Condensed"/>
                </a:rPr>
                <a:t>%</a:t>
              </a:r>
              <a:endParaRPr sz="2000" dirty="0">
                <a:solidFill>
                  <a:schemeClr val="lt1"/>
                </a:solidFill>
                <a:latin typeface="Berlin Sans FB Demi" panose="020E0802020502020306" pitchFamily="34" charset="0"/>
                <a:ea typeface="Fira Sans Extra Condensed"/>
                <a:cs typeface="Fira Sans Extra Condensed"/>
                <a:sym typeface="Fira Sans Extra Condensed"/>
              </a:endParaRPr>
            </a:p>
          </p:txBody>
        </p:sp>
        <p:sp>
          <p:nvSpPr>
            <p:cNvPr id="21" name="Google Shape;661;p34">
              <a:extLst>
                <a:ext uri="{FF2B5EF4-FFF2-40B4-BE49-F238E27FC236}">
                  <a16:creationId xmlns:a16="http://schemas.microsoft.com/office/drawing/2014/main" id="{1B6CC817-9C46-45EF-B91B-91A1DE6D6AE6}"/>
                </a:ext>
              </a:extLst>
            </p:cNvPr>
            <p:cNvSpPr txBox="1"/>
            <p:nvPr/>
          </p:nvSpPr>
          <p:spPr>
            <a:xfrm>
              <a:off x="10372054" y="2039585"/>
              <a:ext cx="1344481" cy="367978"/>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1400" b="1" dirty="0">
                  <a:solidFill>
                    <a:schemeClr val="accent2"/>
                  </a:solidFill>
                  <a:latin typeface="Candara" panose="020E0502030303020204" pitchFamily="34" charset="0"/>
                  <a:ea typeface="Fira Sans Extra Condensed"/>
                  <a:cs typeface="Fira Sans Extra Condensed"/>
                  <a:sym typeface="Fira Sans Extra Condensed"/>
                </a:rPr>
                <a:t>De </a:t>
              </a:r>
              <a:r>
                <a:rPr lang="en-GB" sz="1400" b="1" dirty="0" err="1">
                  <a:solidFill>
                    <a:schemeClr val="accent2"/>
                  </a:solidFill>
                  <a:latin typeface="Candara" panose="020E0502030303020204" pitchFamily="34" charset="0"/>
                  <a:ea typeface="Fira Sans Extra Condensed"/>
                  <a:cs typeface="Fira Sans Extra Condensed"/>
                  <a:sym typeface="Fira Sans Extra Condensed"/>
                </a:rPr>
                <a:t>acuerdo</a:t>
              </a:r>
              <a:r>
                <a:rPr lang="en-GB" sz="1400" b="1" dirty="0">
                  <a:solidFill>
                    <a:schemeClr val="accent2"/>
                  </a:solidFill>
                  <a:latin typeface="Candara" panose="020E0502030303020204" pitchFamily="34" charset="0"/>
                  <a:ea typeface="Fira Sans Extra Condensed"/>
                  <a:cs typeface="Fira Sans Extra Condensed"/>
                  <a:sym typeface="Fira Sans Extra Condensed"/>
                </a:rPr>
                <a:t> -</a:t>
              </a:r>
            </a:p>
            <a:p>
              <a:pPr marL="0" lvl="0" indent="0" algn="l" rtl="0">
                <a:lnSpc>
                  <a:spcPct val="100000"/>
                </a:lnSpc>
                <a:spcBef>
                  <a:spcPts val="0"/>
                </a:spcBef>
                <a:spcAft>
                  <a:spcPts val="0"/>
                </a:spcAft>
                <a:buNone/>
              </a:pPr>
              <a:r>
                <a:rPr lang="en-GB" sz="1400" b="1" dirty="0" err="1">
                  <a:solidFill>
                    <a:schemeClr val="accent2"/>
                  </a:solidFill>
                  <a:latin typeface="Candara" panose="020E0502030303020204" pitchFamily="34" charset="0"/>
                  <a:ea typeface="Fira Sans Extra Condensed"/>
                  <a:cs typeface="Fira Sans Extra Condensed"/>
                  <a:sym typeface="Fira Sans Extra Condensed"/>
                </a:rPr>
                <a:t>Totalmente</a:t>
              </a:r>
              <a:r>
                <a:rPr lang="en-GB" sz="1400" b="1" dirty="0">
                  <a:solidFill>
                    <a:schemeClr val="accent2"/>
                  </a:solidFill>
                  <a:latin typeface="Candara" panose="020E0502030303020204" pitchFamily="34" charset="0"/>
                  <a:ea typeface="Fira Sans Extra Condensed"/>
                  <a:cs typeface="Fira Sans Extra Condensed"/>
                  <a:sym typeface="Fira Sans Extra Condensed"/>
                </a:rPr>
                <a:t> de </a:t>
              </a:r>
              <a:r>
                <a:rPr lang="en-GB" sz="1400" b="1" dirty="0" err="1">
                  <a:solidFill>
                    <a:schemeClr val="accent2"/>
                  </a:solidFill>
                  <a:latin typeface="Candara" panose="020E0502030303020204" pitchFamily="34" charset="0"/>
                  <a:ea typeface="Fira Sans Extra Condensed"/>
                  <a:cs typeface="Fira Sans Extra Condensed"/>
                  <a:sym typeface="Fira Sans Extra Condensed"/>
                </a:rPr>
                <a:t>acuerdo</a:t>
              </a:r>
              <a:endParaRPr sz="1400" b="1" dirty="0">
                <a:solidFill>
                  <a:schemeClr val="accent2"/>
                </a:solidFill>
                <a:latin typeface="Candara" panose="020E0502030303020204" pitchFamily="34" charset="0"/>
                <a:ea typeface="Fira Sans Extra Condensed"/>
                <a:cs typeface="Fira Sans Extra Condensed"/>
                <a:sym typeface="Fira Sans Extra Condensed"/>
              </a:endParaRPr>
            </a:p>
          </p:txBody>
        </p:sp>
        <p:sp>
          <p:nvSpPr>
            <p:cNvPr id="22" name="Google Shape;659;p34">
              <a:extLst>
                <a:ext uri="{FF2B5EF4-FFF2-40B4-BE49-F238E27FC236}">
                  <a16:creationId xmlns:a16="http://schemas.microsoft.com/office/drawing/2014/main" id="{FACD4346-52F2-47AC-8849-B92AD987CC48}"/>
                </a:ext>
              </a:extLst>
            </p:cNvPr>
            <p:cNvSpPr txBox="1"/>
            <p:nvPr/>
          </p:nvSpPr>
          <p:spPr>
            <a:xfrm>
              <a:off x="10040109" y="3659815"/>
              <a:ext cx="1344481" cy="3975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dirty="0" err="1">
                  <a:solidFill>
                    <a:srgbClr val="0070C0"/>
                  </a:solidFill>
                  <a:latin typeface="Candara" panose="020E0502030303020204" pitchFamily="34" charset="0"/>
                  <a:ea typeface="Fira Sans Extra Condensed"/>
                  <a:cs typeface="Fira Sans Extra Condensed"/>
                  <a:sym typeface="Fira Sans Extra Condensed"/>
                </a:rPr>
                <a:t>En</a:t>
              </a:r>
              <a:r>
                <a:rPr lang="en-GB" sz="1200" b="1" dirty="0">
                  <a:solidFill>
                    <a:srgbClr val="0070C0"/>
                  </a:solidFill>
                  <a:latin typeface="Candara" panose="020E0502030303020204" pitchFamily="34" charset="0"/>
                  <a:ea typeface="Fira Sans Extra Condensed"/>
                  <a:cs typeface="Fira Sans Extra Condensed"/>
                  <a:sym typeface="Fira Sans Extra Condensed"/>
                </a:rPr>
                <a:t> </a:t>
              </a:r>
              <a:r>
                <a:rPr lang="en-GB" sz="1200" b="1" dirty="0" err="1">
                  <a:solidFill>
                    <a:srgbClr val="0070C0"/>
                  </a:solidFill>
                  <a:latin typeface="Candara" panose="020E0502030303020204" pitchFamily="34" charset="0"/>
                  <a:ea typeface="Fira Sans Extra Condensed"/>
                  <a:cs typeface="Fira Sans Extra Condensed"/>
                  <a:sym typeface="Fira Sans Extra Condensed"/>
                </a:rPr>
                <a:t>desacuerdo</a:t>
              </a:r>
              <a:r>
                <a:rPr lang="en-GB" sz="1200" b="1" dirty="0">
                  <a:solidFill>
                    <a:srgbClr val="0070C0"/>
                  </a:solidFill>
                  <a:latin typeface="Candara" panose="020E0502030303020204" pitchFamily="34" charset="0"/>
                  <a:ea typeface="Fira Sans Extra Condensed"/>
                  <a:cs typeface="Fira Sans Extra Condensed"/>
                  <a:sym typeface="Fira Sans Extra Condensed"/>
                </a:rPr>
                <a:t> – </a:t>
              </a:r>
              <a:r>
                <a:rPr lang="en-GB" sz="1200" b="1" dirty="0" err="1">
                  <a:solidFill>
                    <a:srgbClr val="0070C0"/>
                  </a:solidFill>
                  <a:latin typeface="Candara" panose="020E0502030303020204" pitchFamily="34" charset="0"/>
                  <a:ea typeface="Fira Sans Extra Condensed"/>
                  <a:cs typeface="Fira Sans Extra Condensed"/>
                  <a:sym typeface="Fira Sans Extra Condensed"/>
                </a:rPr>
                <a:t>Totalmente</a:t>
              </a:r>
              <a:r>
                <a:rPr lang="en-GB" sz="1200" b="1" dirty="0">
                  <a:solidFill>
                    <a:srgbClr val="0070C0"/>
                  </a:solidFill>
                  <a:latin typeface="Candara" panose="020E0502030303020204" pitchFamily="34" charset="0"/>
                  <a:ea typeface="Fira Sans Extra Condensed"/>
                  <a:cs typeface="Fira Sans Extra Condensed"/>
                  <a:sym typeface="Fira Sans Extra Condensed"/>
                </a:rPr>
                <a:t> </a:t>
              </a:r>
              <a:r>
                <a:rPr lang="en-GB" sz="1200" b="1" dirty="0" err="1">
                  <a:solidFill>
                    <a:srgbClr val="0070C0"/>
                  </a:solidFill>
                  <a:latin typeface="Candara" panose="020E0502030303020204" pitchFamily="34" charset="0"/>
                  <a:ea typeface="Fira Sans Extra Condensed"/>
                  <a:cs typeface="Fira Sans Extra Condensed"/>
                  <a:sym typeface="Fira Sans Extra Condensed"/>
                </a:rPr>
                <a:t>en</a:t>
              </a:r>
              <a:r>
                <a:rPr lang="en-GB" sz="1200" b="1" dirty="0">
                  <a:solidFill>
                    <a:srgbClr val="0070C0"/>
                  </a:solidFill>
                  <a:latin typeface="Candara" panose="020E0502030303020204" pitchFamily="34" charset="0"/>
                  <a:ea typeface="Fira Sans Extra Condensed"/>
                  <a:cs typeface="Fira Sans Extra Condensed"/>
                  <a:sym typeface="Fira Sans Extra Condensed"/>
                </a:rPr>
                <a:t> </a:t>
              </a:r>
              <a:r>
                <a:rPr lang="en-GB" sz="1200" b="1" dirty="0" err="1">
                  <a:solidFill>
                    <a:srgbClr val="0070C0"/>
                  </a:solidFill>
                  <a:latin typeface="Candara" panose="020E0502030303020204" pitchFamily="34" charset="0"/>
                  <a:ea typeface="Fira Sans Extra Condensed"/>
                  <a:cs typeface="Fira Sans Extra Condensed"/>
                  <a:sym typeface="Fira Sans Extra Condensed"/>
                </a:rPr>
                <a:t>desacuerdo</a:t>
              </a:r>
              <a:endParaRPr sz="1200" b="1" dirty="0">
                <a:solidFill>
                  <a:srgbClr val="0070C0"/>
                </a:solidFill>
                <a:latin typeface="Candara" panose="020E0502030303020204" pitchFamily="34" charset="0"/>
                <a:ea typeface="Fira Sans Extra Condensed"/>
                <a:cs typeface="Fira Sans Extra Condensed"/>
                <a:sym typeface="Fira Sans Extra Condensed"/>
              </a:endParaRPr>
            </a:p>
          </p:txBody>
        </p:sp>
        <p:sp>
          <p:nvSpPr>
            <p:cNvPr id="23" name="Google Shape;657;p34">
              <a:extLst>
                <a:ext uri="{FF2B5EF4-FFF2-40B4-BE49-F238E27FC236}">
                  <a16:creationId xmlns:a16="http://schemas.microsoft.com/office/drawing/2014/main" id="{BA98F0E4-96C7-477F-840B-504C7CC11C41}"/>
                </a:ext>
              </a:extLst>
            </p:cNvPr>
            <p:cNvSpPr txBox="1"/>
            <p:nvPr/>
          </p:nvSpPr>
          <p:spPr>
            <a:xfrm>
              <a:off x="9426156" y="5170082"/>
              <a:ext cx="1470444" cy="393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dirty="0">
                  <a:solidFill>
                    <a:srgbClr val="00B0F0"/>
                  </a:solidFill>
                  <a:latin typeface="Candara" panose="020E0502030303020204" pitchFamily="34" charset="0"/>
                  <a:ea typeface="Fira Sans Extra Condensed"/>
                  <a:cs typeface="Fira Sans Extra Condensed"/>
                  <a:sym typeface="Fira Sans Extra Condensed"/>
                </a:rPr>
                <a:t>Ni de </a:t>
              </a:r>
              <a:r>
                <a:rPr lang="en-GB" sz="1200" b="1" dirty="0" err="1">
                  <a:solidFill>
                    <a:srgbClr val="00B0F0"/>
                  </a:solidFill>
                  <a:latin typeface="Candara" panose="020E0502030303020204" pitchFamily="34" charset="0"/>
                  <a:ea typeface="Fira Sans Extra Condensed"/>
                  <a:cs typeface="Fira Sans Extra Condensed"/>
                  <a:sym typeface="Fira Sans Extra Condensed"/>
                </a:rPr>
                <a:t>acuerdo</a:t>
              </a:r>
              <a:r>
                <a:rPr lang="en-GB" sz="1200" b="1" dirty="0">
                  <a:solidFill>
                    <a:srgbClr val="00B0F0"/>
                  </a:solidFill>
                  <a:latin typeface="Candara" panose="020E0502030303020204" pitchFamily="34" charset="0"/>
                  <a:ea typeface="Fira Sans Extra Condensed"/>
                  <a:cs typeface="Fira Sans Extra Condensed"/>
                  <a:sym typeface="Fira Sans Extra Condensed"/>
                </a:rPr>
                <a:t> –</a:t>
              </a:r>
            </a:p>
            <a:p>
              <a:pPr marL="0" lvl="0" indent="0" algn="l" rtl="0">
                <a:spcBef>
                  <a:spcPts val="0"/>
                </a:spcBef>
                <a:spcAft>
                  <a:spcPts val="0"/>
                </a:spcAft>
                <a:buNone/>
              </a:pPr>
              <a:r>
                <a:rPr lang="en-GB" sz="1200" b="1" dirty="0">
                  <a:solidFill>
                    <a:srgbClr val="00B0F0"/>
                  </a:solidFill>
                  <a:latin typeface="Candara" panose="020E0502030303020204" pitchFamily="34" charset="0"/>
                  <a:ea typeface="Fira Sans Extra Condensed"/>
                  <a:cs typeface="Fira Sans Extra Condensed"/>
                  <a:sym typeface="Fira Sans Extra Condensed"/>
                </a:rPr>
                <a:t>Ni </a:t>
              </a:r>
              <a:r>
                <a:rPr lang="en-GB" sz="1200" b="1" dirty="0" err="1">
                  <a:solidFill>
                    <a:srgbClr val="00B0F0"/>
                  </a:solidFill>
                  <a:latin typeface="Candara" panose="020E0502030303020204" pitchFamily="34" charset="0"/>
                  <a:ea typeface="Fira Sans Extra Condensed"/>
                  <a:cs typeface="Fira Sans Extra Condensed"/>
                  <a:sym typeface="Fira Sans Extra Condensed"/>
                </a:rPr>
                <a:t>en</a:t>
              </a:r>
              <a:r>
                <a:rPr lang="en-GB" sz="1200" b="1" dirty="0">
                  <a:solidFill>
                    <a:srgbClr val="00B0F0"/>
                  </a:solidFill>
                  <a:latin typeface="Candara" panose="020E0502030303020204" pitchFamily="34" charset="0"/>
                  <a:ea typeface="Fira Sans Extra Condensed"/>
                  <a:cs typeface="Fira Sans Extra Condensed"/>
                  <a:sym typeface="Fira Sans Extra Condensed"/>
                </a:rPr>
                <a:t> </a:t>
              </a:r>
              <a:r>
                <a:rPr lang="en-GB" sz="1200" b="1" dirty="0" err="1">
                  <a:solidFill>
                    <a:srgbClr val="00B0F0"/>
                  </a:solidFill>
                  <a:latin typeface="Candara" panose="020E0502030303020204" pitchFamily="34" charset="0"/>
                  <a:ea typeface="Fira Sans Extra Condensed"/>
                  <a:cs typeface="Fira Sans Extra Condensed"/>
                  <a:sym typeface="Fira Sans Extra Condensed"/>
                </a:rPr>
                <a:t>desacuerdo</a:t>
              </a:r>
              <a:endParaRPr sz="1200" b="1" dirty="0">
                <a:solidFill>
                  <a:srgbClr val="00B0F0"/>
                </a:solidFill>
                <a:latin typeface="Candara" panose="020E0502030303020204" pitchFamily="34" charset="0"/>
                <a:ea typeface="Fira Sans Extra Condensed"/>
                <a:cs typeface="Fira Sans Extra Condensed"/>
                <a:sym typeface="Fira Sans Extra Condensed"/>
              </a:endParaRPr>
            </a:p>
          </p:txBody>
        </p:sp>
        <p:sp>
          <p:nvSpPr>
            <p:cNvPr id="24" name="TextBox 23">
              <a:extLst>
                <a:ext uri="{FF2B5EF4-FFF2-40B4-BE49-F238E27FC236}">
                  <a16:creationId xmlns:a16="http://schemas.microsoft.com/office/drawing/2014/main" id="{5566AB40-FE61-40EE-92E7-891B0A1E42F3}"/>
                </a:ext>
              </a:extLst>
            </p:cNvPr>
            <p:cNvSpPr txBox="1"/>
            <p:nvPr/>
          </p:nvSpPr>
          <p:spPr>
            <a:xfrm>
              <a:off x="5162550" y="991503"/>
              <a:ext cx="6147496" cy="707886"/>
            </a:xfrm>
            <a:prstGeom prst="rect">
              <a:avLst/>
            </a:prstGeom>
            <a:noFill/>
          </p:spPr>
          <p:txBody>
            <a:bodyPr wrap="square">
              <a:spAutoFit/>
            </a:bodyPr>
            <a:lstStyle/>
            <a:p>
              <a:pPr algn="ctr" rtl="0">
                <a:defRPr sz="1200" b="1" i="0" u="none" strike="noStrike" kern="1200" baseline="0">
                  <a:solidFill>
                    <a:prstClr val="black">
                      <a:lumMod val="65000"/>
                      <a:lumOff val="35000"/>
                    </a:prstClr>
                  </a:solidFill>
                  <a:latin typeface="+mj-lt"/>
                  <a:ea typeface="+mn-ea"/>
                  <a:cs typeface="+mn-cs"/>
                </a:defRPr>
              </a:pPr>
              <a:r>
                <a:rPr lang="es-CO" sz="2000" dirty="0">
                  <a:latin typeface="Candara" panose="020E0502030303020204" pitchFamily="34" charset="0"/>
                  <a:cs typeface="Arial" panose="020B0604020202020204" pitchFamily="34" charset="0"/>
                </a:rPr>
                <a:t> Si un hombre maltrata a su esposa, otras personas ajenas a la familia deben intervenir</a:t>
              </a:r>
            </a:p>
          </p:txBody>
        </p:sp>
      </p:grpSp>
      <p:sp>
        <p:nvSpPr>
          <p:cNvPr id="34" name="Google Shape;714;p42">
            <a:extLst>
              <a:ext uri="{FF2B5EF4-FFF2-40B4-BE49-F238E27FC236}">
                <a16:creationId xmlns:a16="http://schemas.microsoft.com/office/drawing/2014/main" id="{C5F26495-A30F-4AF1-A4CF-753EEA26FD0F}"/>
              </a:ext>
            </a:extLst>
          </p:cNvPr>
          <p:cNvSpPr/>
          <p:nvPr/>
        </p:nvSpPr>
        <p:spPr>
          <a:xfrm rot="5400000">
            <a:off x="8795697" y="3544138"/>
            <a:ext cx="1765966" cy="3121639"/>
          </a:xfrm>
          <a:custGeom>
            <a:avLst/>
            <a:gdLst/>
            <a:ahLst/>
            <a:cxnLst/>
            <a:rect l="l" t="t" r="r" b="b"/>
            <a:pathLst>
              <a:path w="11860" h="18230" extrusionOk="0">
                <a:moveTo>
                  <a:pt x="3025" y="1"/>
                </a:moveTo>
                <a:cubicBezTo>
                  <a:pt x="2834" y="1"/>
                  <a:pt x="2489" y="72"/>
                  <a:pt x="2453" y="191"/>
                </a:cubicBezTo>
                <a:cubicBezTo>
                  <a:pt x="2344" y="491"/>
                  <a:pt x="2240" y="594"/>
                  <a:pt x="2120" y="594"/>
                </a:cubicBezTo>
                <a:cubicBezTo>
                  <a:pt x="1979" y="594"/>
                  <a:pt x="1815" y="451"/>
                  <a:pt x="1596" y="322"/>
                </a:cubicBezTo>
                <a:cubicBezTo>
                  <a:pt x="1478" y="252"/>
                  <a:pt x="1318" y="226"/>
                  <a:pt x="1147" y="226"/>
                </a:cubicBezTo>
                <a:cubicBezTo>
                  <a:pt x="939" y="226"/>
                  <a:pt x="714" y="264"/>
                  <a:pt x="525" y="310"/>
                </a:cubicBezTo>
                <a:cubicBezTo>
                  <a:pt x="346" y="358"/>
                  <a:pt x="132" y="679"/>
                  <a:pt x="132" y="894"/>
                </a:cubicBezTo>
                <a:cubicBezTo>
                  <a:pt x="108" y="2822"/>
                  <a:pt x="132" y="4751"/>
                  <a:pt x="132" y="6680"/>
                </a:cubicBezTo>
                <a:cubicBezTo>
                  <a:pt x="132" y="8478"/>
                  <a:pt x="120" y="10299"/>
                  <a:pt x="96" y="12097"/>
                </a:cubicBezTo>
                <a:cubicBezTo>
                  <a:pt x="72" y="13824"/>
                  <a:pt x="1" y="15550"/>
                  <a:pt x="13" y="17288"/>
                </a:cubicBezTo>
                <a:cubicBezTo>
                  <a:pt x="13" y="17931"/>
                  <a:pt x="448" y="18229"/>
                  <a:pt x="1071" y="18229"/>
                </a:cubicBezTo>
                <a:cubicBezTo>
                  <a:pt x="1083" y="18229"/>
                  <a:pt x="1096" y="18229"/>
                  <a:pt x="1108" y="18229"/>
                </a:cubicBezTo>
                <a:cubicBezTo>
                  <a:pt x="1680" y="18193"/>
                  <a:pt x="2275" y="18217"/>
                  <a:pt x="2263" y="17384"/>
                </a:cubicBezTo>
                <a:cubicBezTo>
                  <a:pt x="2263" y="17348"/>
                  <a:pt x="2334" y="17324"/>
                  <a:pt x="2418" y="17241"/>
                </a:cubicBezTo>
                <a:cubicBezTo>
                  <a:pt x="2573" y="17324"/>
                  <a:pt x="2775" y="17396"/>
                  <a:pt x="2977" y="17491"/>
                </a:cubicBezTo>
                <a:cubicBezTo>
                  <a:pt x="2870" y="17741"/>
                  <a:pt x="2799" y="17931"/>
                  <a:pt x="2680" y="18193"/>
                </a:cubicBezTo>
                <a:cubicBezTo>
                  <a:pt x="3577" y="18193"/>
                  <a:pt x="4436" y="18204"/>
                  <a:pt x="5281" y="18204"/>
                </a:cubicBezTo>
                <a:cubicBezTo>
                  <a:pt x="5703" y="18204"/>
                  <a:pt x="6121" y="18201"/>
                  <a:pt x="6537" y="18193"/>
                </a:cubicBezTo>
                <a:cubicBezTo>
                  <a:pt x="7859" y="18181"/>
                  <a:pt x="9180" y="18134"/>
                  <a:pt x="10514" y="18062"/>
                </a:cubicBezTo>
                <a:cubicBezTo>
                  <a:pt x="10728" y="18050"/>
                  <a:pt x="11074" y="17872"/>
                  <a:pt x="11121" y="17693"/>
                </a:cubicBezTo>
                <a:cubicBezTo>
                  <a:pt x="11240" y="17265"/>
                  <a:pt x="11240" y="16788"/>
                  <a:pt x="11288" y="16324"/>
                </a:cubicBezTo>
                <a:cubicBezTo>
                  <a:pt x="11859" y="15193"/>
                  <a:pt x="11371" y="13990"/>
                  <a:pt x="11324" y="12859"/>
                </a:cubicBezTo>
                <a:cubicBezTo>
                  <a:pt x="11288" y="11728"/>
                  <a:pt x="11502" y="10550"/>
                  <a:pt x="11133" y="9597"/>
                </a:cubicBezTo>
                <a:cubicBezTo>
                  <a:pt x="11252" y="8918"/>
                  <a:pt x="11407" y="8347"/>
                  <a:pt x="11431" y="7763"/>
                </a:cubicBezTo>
                <a:cubicBezTo>
                  <a:pt x="11466" y="6906"/>
                  <a:pt x="11371" y="6061"/>
                  <a:pt x="11383" y="5192"/>
                </a:cubicBezTo>
                <a:cubicBezTo>
                  <a:pt x="11407" y="3977"/>
                  <a:pt x="11478" y="2739"/>
                  <a:pt x="11466" y="1513"/>
                </a:cubicBezTo>
                <a:cubicBezTo>
                  <a:pt x="11443" y="608"/>
                  <a:pt x="11074" y="143"/>
                  <a:pt x="10454" y="132"/>
                </a:cubicBezTo>
                <a:cubicBezTo>
                  <a:pt x="7978" y="72"/>
                  <a:pt x="5490" y="24"/>
                  <a:pt x="3025" y="1"/>
                </a:cubicBezTo>
                <a:close/>
              </a:path>
            </a:pathLst>
          </a:custGeom>
          <a:gradFill>
            <a:gsLst>
              <a:gs pos="0">
                <a:srgbClr val="005C9B"/>
              </a:gs>
              <a:gs pos="90000">
                <a:schemeClr val="dk2"/>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17;p42">
            <a:extLst>
              <a:ext uri="{FF2B5EF4-FFF2-40B4-BE49-F238E27FC236}">
                <a16:creationId xmlns:a16="http://schemas.microsoft.com/office/drawing/2014/main" id="{F7A1C62E-AD4C-44A8-B66E-3A519540DDE8}"/>
              </a:ext>
            </a:extLst>
          </p:cNvPr>
          <p:cNvSpPr txBox="1">
            <a:spLocks/>
          </p:cNvSpPr>
          <p:nvPr/>
        </p:nvSpPr>
        <p:spPr>
          <a:xfrm>
            <a:off x="8299430" y="4467048"/>
            <a:ext cx="27585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2"/>
              </a:buClr>
              <a:buSzPts val="2800"/>
              <a:buFont typeface="Londrina Solid"/>
              <a:buNone/>
              <a:defRPr sz="2800" b="0" i="0" u="none" strike="noStrike" cap="none">
                <a:solidFill>
                  <a:schemeClr val="dk2"/>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63C57"/>
              </a:buClr>
              <a:buSzPts val="2800"/>
              <a:buFont typeface="Londrina Solid"/>
              <a:buNone/>
              <a:tabLst/>
              <a:defRPr/>
            </a:pPr>
            <a:r>
              <a:rPr lang="en" kern="0" dirty="0">
                <a:solidFill>
                  <a:srgbClr val="FFFFFF"/>
                </a:solidFill>
                <a:latin typeface="Berlin Sans FB Demi" panose="020E0802020502020306" pitchFamily="34" charset="0"/>
              </a:rPr>
              <a:t>4</a:t>
            </a:r>
            <a:r>
              <a:rPr kumimoji="0" lang="en" sz="2800" b="0" i="0" u="none" strike="noStrike" kern="0" cap="none" spc="0" normalizeH="0" baseline="0" noProof="0" dirty="0">
                <a:ln>
                  <a:noFill/>
                </a:ln>
                <a:solidFill>
                  <a:srgbClr val="FFFFFF"/>
                </a:solidFill>
                <a:effectLst/>
                <a:uLnTx/>
                <a:uFillTx/>
                <a:latin typeface="Berlin Sans FB Demi" panose="020E0802020502020306" pitchFamily="34" charset="0"/>
                <a:sym typeface="Londrina Solid"/>
              </a:rPr>
              <a:t> / 20</a:t>
            </a:r>
          </a:p>
        </p:txBody>
      </p:sp>
      <p:sp>
        <p:nvSpPr>
          <p:cNvPr id="36" name="Google Shape;718;p42">
            <a:extLst>
              <a:ext uri="{FF2B5EF4-FFF2-40B4-BE49-F238E27FC236}">
                <a16:creationId xmlns:a16="http://schemas.microsoft.com/office/drawing/2014/main" id="{2C1C8731-EC39-442F-9826-D12874DB6B6E}"/>
              </a:ext>
            </a:extLst>
          </p:cNvPr>
          <p:cNvSpPr txBox="1">
            <a:spLocks/>
          </p:cNvSpPr>
          <p:nvPr/>
        </p:nvSpPr>
        <p:spPr>
          <a:xfrm>
            <a:off x="8299430" y="4843551"/>
            <a:ext cx="2758500" cy="746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600"/>
              <a:buFont typeface="Rubik"/>
              <a:buNone/>
              <a:defRPr sz="1600" b="0" i="0" u="none" strike="noStrike" cap="none">
                <a:solidFill>
                  <a:schemeClr val="dk1"/>
                </a:solidFill>
                <a:latin typeface="Rubik"/>
                <a:ea typeface="Rubik"/>
                <a:cs typeface="Rubik"/>
                <a:sym typeface="Rubik"/>
              </a:defRPr>
            </a:lvl9pPr>
          </a:lstStyle>
          <a:p>
            <a:pPr marL="0" marR="0" lvl="0" indent="0" algn="ctr" defTabSz="914400" rtl="0" eaLnBrk="1" fontAlgn="auto" latinLnBrk="0" hangingPunct="1">
              <a:lnSpc>
                <a:spcPct val="100000"/>
              </a:lnSpc>
              <a:spcBef>
                <a:spcPts val="0"/>
              </a:spcBef>
              <a:spcAft>
                <a:spcPts val="0"/>
              </a:spcAft>
              <a:buClr>
                <a:srgbClr val="222222"/>
              </a:buClr>
              <a:buSzPts val="1600"/>
              <a:buFont typeface="Rubik"/>
              <a:buNone/>
              <a:tabLst/>
              <a:defRPr/>
            </a:pPr>
            <a:r>
              <a:rPr kumimoji="0" lang="es-CO"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rPr>
              <a:t>personas no está de acuerdo con intervenir </a:t>
            </a:r>
            <a:endParaRPr kumimoji="0" lang="en-US" sz="2000" b="0" i="0" u="none" strike="noStrike" kern="0" cap="none" spc="0" normalizeH="0" baseline="0" noProof="0" dirty="0">
              <a:ln>
                <a:noFill/>
              </a:ln>
              <a:solidFill>
                <a:srgbClr val="FFFFFF"/>
              </a:solidFill>
              <a:effectLst/>
              <a:uLnTx/>
              <a:uFillTx/>
              <a:latin typeface="Berlin Sans FB Demi" panose="020E0802020502020306" pitchFamily="34" charset="0"/>
              <a:sym typeface="Rubik"/>
            </a:endParaRPr>
          </a:p>
        </p:txBody>
      </p:sp>
    </p:spTree>
    <p:extLst>
      <p:ext uri="{BB962C8B-B14F-4D97-AF65-F5344CB8AC3E}">
        <p14:creationId xmlns:p14="http://schemas.microsoft.com/office/powerpoint/2010/main" val="1197580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D60B99-3683-4987-93C8-192742C58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901F7ED-9BCE-47AF-BACF-61662985EC22}">
  <ds:schemaRefs>
    <ds:schemaRef ds:uri="http://schemas.microsoft.com/sharepoint/v3/contenttype/forms"/>
  </ds:schemaRefs>
</ds:datastoreItem>
</file>

<file path=customXml/itemProps3.xml><?xml version="1.0" encoding="utf-8"?>
<ds:datastoreItem xmlns:ds="http://schemas.openxmlformats.org/officeDocument/2006/customXml" ds:itemID="{85CDDB35-AE7C-4DA9-A3EA-E810DF06B3C7}">
  <ds:schemaRefs>
    <ds:schemaRef ds:uri="http://purl.org/dc/terms/"/>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10476</TotalTime>
  <Words>3859</Words>
  <Application>Microsoft Office PowerPoint</Application>
  <PresentationFormat>Widescreen</PresentationFormat>
  <Paragraphs>313</Paragraphs>
  <Slides>22</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Berlin Sans FB Demi</vt:lpstr>
      <vt:lpstr>Cadanra</vt:lpstr>
      <vt:lpstr>Cadara</vt:lpstr>
      <vt:lpstr>Calibri</vt:lpstr>
      <vt:lpstr>Calibri Light</vt:lpstr>
      <vt:lpstr>Candara</vt:lpstr>
      <vt:lpstr>Corbel Light</vt:lpstr>
      <vt:lpstr>Gill Sans MT</vt:lpstr>
      <vt:lpstr>Londrina Solid</vt:lpstr>
      <vt:lpstr>Rubik</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Milena Cardozo</dc:creator>
  <cp:lastModifiedBy>Diana Hidalgo</cp:lastModifiedBy>
  <cp:revision>147</cp:revision>
  <dcterms:created xsi:type="dcterms:W3CDTF">2021-02-26T06:22:36Z</dcterms:created>
  <dcterms:modified xsi:type="dcterms:W3CDTF">2024-10-18T17:10:26Z</dcterms:modified>
</cp:coreProperties>
</file>