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2" r:id="rId2"/>
    <p:sldId id="283" r:id="rId3"/>
    <p:sldId id="284" r:id="rId4"/>
    <p:sldId id="285" r:id="rId5"/>
    <p:sldId id="286" r:id="rId6"/>
    <p:sldId id="287" r:id="rId7"/>
    <p:sldId id="288" r:id="rId8"/>
    <p:sldId id="291" r:id="rId9"/>
    <p:sldId id="292" r:id="rId10"/>
    <p:sldId id="293" r:id="rId11"/>
    <p:sldId id="294" r:id="rId12"/>
    <p:sldId id="295" r:id="rId13"/>
    <p:sldId id="296" r:id="rId14"/>
    <p:sldId id="297" r:id="rId15"/>
    <p:sldId id="298" r:id="rId16"/>
    <p:sldId id="299" r:id="rId17"/>
    <p:sldId id="289" r:id="rId18"/>
    <p:sldId id="290" r:id="rId19"/>
    <p:sldId id="300" r:id="rId20"/>
    <p:sldId id="301" r:id="rId21"/>
    <p:sldId id="258" r:id="rId2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903"/>
  </p:normalViewPr>
  <p:slideViewPr>
    <p:cSldViewPr snapToGrid="0">
      <p:cViewPr varScale="1">
        <p:scale>
          <a:sx n="76" d="100"/>
          <a:sy n="76" d="100"/>
        </p:scale>
        <p:origin x="1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7FE8FE-B8A6-BBA5-A099-EB474488CD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89D06DE9-5E74-4F3C-8A89-C634EAA03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C6CD6C6-B4E3-8408-AC5F-4D0F63ED0A24}"/>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5D981B2D-157A-B4B5-9750-7C786C4EC1B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6276389-E0CE-4FA6-DDA1-B19D9FBCB70F}"/>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424241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11DBC-CF40-B4C0-9AA2-882DDBD3A0D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C807C43-B762-C732-B880-50C00FE013F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CF8EFF9-8ED9-1646-66A6-E68C54D3E91D}"/>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0780328F-9A8A-B907-C51C-E92DD206FB0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A7B3271-BFC1-E3F7-C19A-922FF26CE1FA}"/>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649060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83A1F4-0AC5-DEA7-C82A-3482EDC88C4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E6D57B5-BBD5-6E81-2546-EC3833D4816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CDC440E-8450-94E4-DC85-A1857F844CB8}"/>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9BDF5747-FE09-7349-A999-D910F0A5079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E2264B6-27D7-D300-D244-ABB729F07A41}"/>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234763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3FD2B0-3A2C-EED0-E63E-B70EB2C431F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6F67C70-092F-0411-F871-6B89EDF940B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51BF99C-542C-D871-8F66-92EB9B197459}"/>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135A133F-108E-809A-9C91-6467078EF9F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75027C6-2B7D-E749-C1BE-387EA83A8381}"/>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148207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CDA558-75C5-BB5A-2ECD-9E1A7711DC2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3DEFB83-80B3-7CFA-8CA5-9AF8D0953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19BFDFD-F3E3-BE6D-2E28-C620B7E68A2B}"/>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69961A44-5DDC-E12A-EE97-2EC6C95F89A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F99156C-F02E-F3E4-C948-0FEC0390E148}"/>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71862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D7F432-E6E7-BA16-35AE-07A6B23251C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400ACA-9EFE-121D-D96B-6C614E17F4B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AA2AC2EA-8D19-211D-D67B-6EE83EC6D8C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C3986FF2-823D-A24D-66EE-9FD7C104E237}"/>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6" name="Marcador de pie de página 5">
            <a:extLst>
              <a:ext uri="{FF2B5EF4-FFF2-40B4-BE49-F238E27FC236}">
                <a16:creationId xmlns:a16="http://schemas.microsoft.com/office/drawing/2014/main" id="{6209E775-9BDD-8A7D-6564-EF74E89E26A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A6C15C8-3B6F-59E9-90AA-9C6C3C9267D7}"/>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29095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47101-1B19-0E4B-2132-68DB599FD2F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29F1C70-8FF5-07AE-BF08-DDF2A3F37A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A1A95E9-0F58-99A8-7A38-90B5A85016F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0AC932A-2253-8EC4-34D2-2321B48CF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830549E-DC70-F454-89A8-22983ECA558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D72D5695-FCAF-DC44-E2B5-D2DB1A66C260}"/>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8" name="Marcador de pie de página 7">
            <a:extLst>
              <a:ext uri="{FF2B5EF4-FFF2-40B4-BE49-F238E27FC236}">
                <a16:creationId xmlns:a16="http://schemas.microsoft.com/office/drawing/2014/main" id="{8FB14258-FF20-63D4-C5A2-81B4D6756A9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B7B666E-CEBB-ABBF-0EC9-EE10CDA22229}"/>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290109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5CEABB-B7D0-141E-6E1C-B696B172463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A472A18B-07B1-C568-7221-237988318CE2}"/>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4" name="Marcador de pie de página 3">
            <a:extLst>
              <a:ext uri="{FF2B5EF4-FFF2-40B4-BE49-F238E27FC236}">
                <a16:creationId xmlns:a16="http://schemas.microsoft.com/office/drawing/2014/main" id="{895E4821-1D14-9189-DAB8-38BA4ACDB15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6661BBA-6CE6-DE62-DE2E-D0FDB1F28100}"/>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51681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5B86F63-E9AC-80D4-752B-FCC1618217D9}"/>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3" name="Marcador de pie de página 2">
            <a:extLst>
              <a:ext uri="{FF2B5EF4-FFF2-40B4-BE49-F238E27FC236}">
                <a16:creationId xmlns:a16="http://schemas.microsoft.com/office/drawing/2014/main" id="{76D5A597-1756-F44D-68E4-DC3D0D96F672}"/>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0363AA0D-32D2-8BD4-5876-B756EA6F3FE6}"/>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281285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F54AEA-5644-F95E-94DA-2BED0051569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38FEFCD-288C-8E79-8D20-FAF0EC2DFF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BBF93184-FBF5-D865-A93D-62C6724F5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F3F24C-7E76-958E-6E5D-C2C533901EB9}"/>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6" name="Marcador de pie de página 5">
            <a:extLst>
              <a:ext uri="{FF2B5EF4-FFF2-40B4-BE49-F238E27FC236}">
                <a16:creationId xmlns:a16="http://schemas.microsoft.com/office/drawing/2014/main" id="{4C8AD129-A1EB-B988-2000-3FC0D3DFA7E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15A1872-32E0-E702-DAE6-215BACF04380}"/>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287264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B9BBBC-B64D-AFC1-5191-FE942FF8C58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53A8CAC-1124-6D69-F6E5-9F0418E76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796EA563-8982-E889-D883-40616C214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6579B51-EB8F-01F0-1261-47B3175CFBE8}"/>
              </a:ext>
            </a:extLst>
          </p:cNvPr>
          <p:cNvSpPr>
            <a:spLocks noGrp="1"/>
          </p:cNvSpPr>
          <p:nvPr>
            <p:ph type="dt" sz="half" idx="10"/>
          </p:nvPr>
        </p:nvSpPr>
        <p:spPr/>
        <p:txBody>
          <a:bodyPr/>
          <a:lstStyle/>
          <a:p>
            <a:fld id="{75A23786-B41C-344C-9126-02D968A6CC65}" type="datetimeFigureOut">
              <a:rPr lang="es-CO" smtClean="0"/>
              <a:t>5/09/2024</a:t>
            </a:fld>
            <a:endParaRPr lang="es-CO"/>
          </a:p>
        </p:txBody>
      </p:sp>
      <p:sp>
        <p:nvSpPr>
          <p:cNvPr id="6" name="Marcador de pie de página 5">
            <a:extLst>
              <a:ext uri="{FF2B5EF4-FFF2-40B4-BE49-F238E27FC236}">
                <a16:creationId xmlns:a16="http://schemas.microsoft.com/office/drawing/2014/main" id="{0A5DEEB1-40CD-51EE-C9DF-ADA4DBFDFF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A1C7BD9-5AA0-9829-26E5-DEB67EDB2597}"/>
              </a:ext>
            </a:extLst>
          </p:cNvPr>
          <p:cNvSpPr>
            <a:spLocks noGrp="1"/>
          </p:cNvSpPr>
          <p:nvPr>
            <p:ph type="sldNum" sz="quarter" idx="12"/>
          </p:nvPr>
        </p:nvSpPr>
        <p:spPr/>
        <p:txBody>
          <a:bodyPr/>
          <a:lstStyle/>
          <a:p>
            <a:fld id="{D368D518-C217-3546-8441-3DAF16AB0FB0}" type="slidenum">
              <a:rPr lang="es-CO" smtClean="0"/>
              <a:t>‹Nº›</a:t>
            </a:fld>
            <a:endParaRPr lang="es-CO"/>
          </a:p>
        </p:txBody>
      </p:sp>
    </p:spTree>
    <p:extLst>
      <p:ext uri="{BB962C8B-B14F-4D97-AF65-F5344CB8AC3E}">
        <p14:creationId xmlns:p14="http://schemas.microsoft.com/office/powerpoint/2010/main" val="178124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50C7534-CEC3-6B1A-973D-789528356C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F646F8E-2DF5-4BAC-E2FD-6A7A39789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9A40DF3-1643-CE15-45DD-E088F26B0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23786-B41C-344C-9126-02D968A6CC65}" type="datetimeFigureOut">
              <a:rPr lang="es-CO" smtClean="0"/>
              <a:t>5/09/2024</a:t>
            </a:fld>
            <a:endParaRPr lang="es-CO"/>
          </a:p>
        </p:txBody>
      </p:sp>
      <p:sp>
        <p:nvSpPr>
          <p:cNvPr id="5" name="Marcador de pie de página 4">
            <a:extLst>
              <a:ext uri="{FF2B5EF4-FFF2-40B4-BE49-F238E27FC236}">
                <a16:creationId xmlns:a16="http://schemas.microsoft.com/office/drawing/2014/main" id="{92976CEA-7BF2-60E9-C864-514C42097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C2419CE-FE23-A640-621D-3B63CC333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8D518-C217-3546-8441-3DAF16AB0FB0}" type="slidenum">
              <a:rPr lang="es-CO" smtClean="0"/>
              <a:t>‹Nº›</a:t>
            </a:fld>
            <a:endParaRPr lang="es-CO"/>
          </a:p>
        </p:txBody>
      </p:sp>
    </p:spTree>
    <p:extLst>
      <p:ext uri="{BB962C8B-B14F-4D97-AF65-F5344CB8AC3E}">
        <p14:creationId xmlns:p14="http://schemas.microsoft.com/office/powerpoint/2010/main" val="132189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uncionpublica.gov.co/eva/gestornormativo/norma.php?i=17416#98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9E3-85A9-4637-A646-81C967FCBBDF}"/>
              </a:ext>
            </a:extLst>
          </p:cNvPr>
          <p:cNvSpPr>
            <a:spLocks noGrp="1"/>
          </p:cNvSpPr>
          <p:nvPr>
            <p:ph type="title"/>
          </p:nvPr>
        </p:nvSpPr>
        <p:spPr>
          <a:xfrm>
            <a:off x="1215705" y="2596597"/>
            <a:ext cx="10515600" cy="1325563"/>
          </a:xfrm>
        </p:spPr>
        <p:txBody>
          <a:bodyPr/>
          <a:lstStyle/>
          <a:p>
            <a:pPr algn="ctr"/>
            <a:r>
              <a:rPr lang="es-CO" sz="3200" b="1" dirty="0">
                <a:effectLst/>
                <a:latin typeface="Arial" panose="020B0604020202020204" pitchFamily="34" charset="0"/>
                <a:ea typeface="Calibri" panose="020F0502020204030204" pitchFamily="34" charset="0"/>
                <a:cs typeface="Arial" panose="020B0604020202020204" pitchFamily="34" charset="0"/>
              </a:rPr>
              <a:t>REPARACIÓN A LAS VÍCTIMAS</a:t>
            </a:r>
            <a:r>
              <a:rPr lang="es-CO" sz="1800" b="1" dirty="0">
                <a:effectLst/>
                <a:latin typeface="Arial" panose="020B0604020202020204" pitchFamily="34" charset="0"/>
                <a:ea typeface="Calibri" panose="020F0502020204030204" pitchFamily="34" charset="0"/>
                <a:cs typeface="Arial" panose="020B0604020202020204" pitchFamily="34" charset="0"/>
              </a:rPr>
              <a:t> </a:t>
            </a:r>
            <a:r>
              <a:rPr lang="es-CO" sz="3200" b="1" dirty="0">
                <a:effectLst/>
                <a:latin typeface="Arial" panose="020B0604020202020204" pitchFamily="34" charset="0"/>
                <a:ea typeface="Calibri" panose="020F0502020204030204" pitchFamily="34" charset="0"/>
                <a:cs typeface="Arial" panose="020B0604020202020204" pitchFamily="34" charset="0"/>
              </a:rPr>
              <a:t>DEL DELITO DE TRATA DE PERSONAS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3760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D1A6D3C-0B03-4C5F-A624-D1FC832C7C3F}"/>
              </a:ext>
            </a:extLst>
          </p:cNvPr>
          <p:cNvSpPr>
            <a:spLocks noGrp="1"/>
          </p:cNvSpPr>
          <p:nvPr>
            <p:ph idx="1"/>
          </p:nvPr>
        </p:nvSpPr>
        <p:spPr>
          <a:xfrm>
            <a:off x="687198" y="2217390"/>
            <a:ext cx="10515600" cy="5360534"/>
          </a:xfrm>
        </p:spPr>
        <p:txBody>
          <a:bodyPr>
            <a:normAutofit/>
          </a:bodyPr>
          <a:lstStyle/>
          <a:p>
            <a:pPr marL="0" indent="0" algn="just">
              <a:buNone/>
            </a:pPr>
            <a:r>
              <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rPr>
              <a:t>Los derechos constitucionales de las víctimas a la verdad, a la justicia, a la reparación y las garantías de no repetición, encuentran fundamento en los siguientes preceptos de la Constitución: </a:t>
            </a:r>
          </a:p>
          <a:p>
            <a:pPr marL="0" indent="0" algn="just">
              <a:buNone/>
            </a:pPr>
            <a:endPar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es-ES_tradnl" sz="2400" dirty="0">
                <a:solidFill>
                  <a:srgbClr val="2D2D2D"/>
                </a:solidFill>
                <a:latin typeface="Arial" panose="020B0604020202020204" pitchFamily="34" charset="0"/>
                <a:ea typeface="Calibri" panose="020F0502020204030204" pitchFamily="34" charset="0"/>
                <a:cs typeface="Arial" panose="020B0604020202020204" pitchFamily="34" charset="0"/>
              </a:rPr>
              <a:t>-. </a:t>
            </a:r>
            <a:r>
              <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rPr>
              <a:t>El principio de dignidad humana (Art.1° CP),</a:t>
            </a:r>
          </a:p>
          <a:p>
            <a:pPr marL="0" indent="0" algn="just">
              <a:buNone/>
            </a:pPr>
            <a:r>
              <a:rPr lang="es-ES_tradnl" sz="2400" dirty="0">
                <a:solidFill>
                  <a:srgbClr val="2D2D2D"/>
                </a:solidFill>
                <a:latin typeface="Arial" panose="020B0604020202020204" pitchFamily="34" charset="0"/>
                <a:ea typeface="Calibri" panose="020F0502020204030204" pitchFamily="34" charset="0"/>
                <a:cs typeface="Arial" panose="020B0604020202020204" pitchFamily="34" charset="0"/>
              </a:rPr>
              <a:t>-. </a:t>
            </a:r>
            <a:r>
              <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rPr>
              <a:t>El derecho a acceder a la justicia (art. 229 CP), </a:t>
            </a:r>
          </a:p>
          <a:p>
            <a:pPr marL="0" indent="0" algn="just">
              <a:buNone/>
            </a:pPr>
            <a:r>
              <a:rPr lang="es-ES_tradnl" sz="2400" dirty="0">
                <a:solidFill>
                  <a:srgbClr val="2D2D2D"/>
                </a:solidFill>
                <a:latin typeface="Arial" panose="020B0604020202020204" pitchFamily="34" charset="0"/>
                <a:ea typeface="Calibri" panose="020F0502020204030204" pitchFamily="34" charset="0"/>
                <a:cs typeface="Arial" panose="020B0604020202020204" pitchFamily="34" charset="0"/>
              </a:rPr>
              <a:t>-. </a:t>
            </a:r>
            <a:r>
              <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rPr>
              <a:t>El  Artículo Transitorio 66, (Artículo 1 del Acto legislativo 01 del 31 de julio de 2012), El derecho</a:t>
            </a:r>
            <a:r>
              <a:rPr lang="es-ES_tradnl"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de las víctimas a la verdad, la justicia y la reparación y establece que en cualquier caso se aplicarán mecanismos de carácter extrajudicial para el esclarecimiento de la verdad y la reparación de las víctimas.</a:t>
            </a:r>
            <a:r>
              <a:rPr lang="es-ES_tradnl" sz="2400" dirty="0">
                <a:solidFill>
                  <a:srgbClr val="2D2D2D"/>
                </a:solidFill>
                <a:effectLst/>
                <a:latin typeface="Arial" panose="020B0604020202020204" pitchFamily="34" charset="0"/>
                <a:ea typeface="Calibri" panose="020F0502020204030204" pitchFamily="34" charset="0"/>
                <a:cs typeface="Arial" panose="020B0604020202020204" pitchFamily="34" charset="0"/>
              </a:rPr>
              <a:t> </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1148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C9E03C3-0D4A-4938-88EC-8D688F863D8C}"/>
              </a:ext>
            </a:extLst>
          </p:cNvPr>
          <p:cNvSpPr>
            <a:spLocks noGrp="1"/>
          </p:cNvSpPr>
          <p:nvPr>
            <p:ph idx="1"/>
          </p:nvPr>
        </p:nvSpPr>
        <p:spPr>
          <a:xfrm>
            <a:off x="653642" y="2142040"/>
            <a:ext cx="10515600" cy="5670777"/>
          </a:xfrm>
        </p:spPr>
        <p:txBody>
          <a:bodyPr>
            <a:normAutofit/>
          </a:bodyPr>
          <a:lstStyle/>
          <a:p>
            <a:pPr marL="0" indent="0" algn="just" fontAlgn="base">
              <a:lnSpc>
                <a:spcPct val="107000"/>
              </a:lnSpc>
              <a:spcAft>
                <a:spcPts val="800"/>
              </a:spcAft>
              <a:buNone/>
            </a:pPr>
            <a:r>
              <a:rPr lang="es-ES_tradnl" b="1"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Los derechos de las víctimas:</a:t>
            </a:r>
            <a:endParaRPr lang="es-ES_tradnl" dirty="0">
              <a:solidFill>
                <a:srgbClr val="2D2D2D"/>
              </a:solidFill>
              <a:latin typeface="Calibri" panose="020F0502020204030204" pitchFamily="34"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s-ES_tradnl"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1. Derecho a la verdad.</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s-ES_tradnl"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2. Derecho a la Justicia.</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ES_tradnl"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3. </a:t>
            </a:r>
            <a:r>
              <a:rPr lang="es-ES_tradnl" b="1"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Derecho a la reparación.</a:t>
            </a:r>
            <a:r>
              <a:rPr lang="es-ES_tradnl" dirty="0">
                <a:solidFill>
                  <a:srgbClr val="2D2D2D"/>
                </a:solidFill>
                <a:effectLst/>
                <a:latin typeface="Calibri" panose="020F0502020204030204" pitchFamily="34" charset="0"/>
                <a:ea typeface="Calibri" panose="020F0502020204030204" pitchFamily="34" charset="0"/>
                <a:cs typeface="Times New Roman" panose="02020603050405020304" pitchFamily="18" charset="0"/>
              </a:rPr>
              <a:t> Este derecho se apoya en el principio general del derecho según el cual el responsable de un daño o agravio debe repararlo o compensarlo. Sobre el derecho de las víctimas de violaciones de los derechos humanos a obtener una adecuada reparación </a:t>
            </a:r>
            <a:endParaRPr lang="es-CO" sz="4000" dirty="0"/>
          </a:p>
        </p:txBody>
      </p:sp>
    </p:spTree>
    <p:extLst>
      <p:ext uri="{BB962C8B-B14F-4D97-AF65-F5344CB8AC3E}">
        <p14:creationId xmlns:p14="http://schemas.microsoft.com/office/powerpoint/2010/main" val="2153957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A78A16-C73A-49C1-B362-745B2D2EA130}"/>
              </a:ext>
            </a:extLst>
          </p:cNvPr>
          <p:cNvSpPr>
            <a:spLocks noGrp="1"/>
          </p:cNvSpPr>
          <p:nvPr>
            <p:ph type="title"/>
          </p:nvPr>
        </p:nvSpPr>
        <p:spPr>
          <a:xfrm>
            <a:off x="695587" y="1917088"/>
            <a:ext cx="10515600" cy="1325563"/>
          </a:xfrm>
        </p:spPr>
        <p:txBody>
          <a:bodyPr/>
          <a:lstStyle/>
          <a:p>
            <a:r>
              <a:rPr lang="es-MX" b="1" dirty="0"/>
              <a:t>Derechos de las víctimas en la reparación</a:t>
            </a:r>
            <a:endParaRPr lang="es-CO" b="1" dirty="0"/>
          </a:p>
        </p:txBody>
      </p:sp>
      <p:sp>
        <p:nvSpPr>
          <p:cNvPr id="3" name="Marcador de contenido 2">
            <a:extLst>
              <a:ext uri="{FF2B5EF4-FFF2-40B4-BE49-F238E27FC236}">
                <a16:creationId xmlns:a16="http://schemas.microsoft.com/office/drawing/2014/main" id="{D7CDAC3D-5F1A-407D-855A-02B302BEED17}"/>
              </a:ext>
            </a:extLst>
          </p:cNvPr>
          <p:cNvSpPr>
            <a:spLocks noGrp="1"/>
          </p:cNvSpPr>
          <p:nvPr>
            <p:ph idx="1"/>
          </p:nvPr>
        </p:nvSpPr>
        <p:spPr>
          <a:xfrm>
            <a:off x="385195" y="3352421"/>
            <a:ext cx="10515600" cy="4351338"/>
          </a:xfrm>
        </p:spPr>
        <p:txBody>
          <a:bodyPr>
            <a:noAutofit/>
          </a:bodyPr>
          <a:lstStyle/>
          <a:p>
            <a:pPr marL="0" indent="0">
              <a:buNone/>
            </a:pPr>
            <a:r>
              <a:rPr lang="es-ES_tradnl" sz="1800" dirty="0">
                <a:solidFill>
                  <a:srgbClr val="2D2D2D"/>
                </a:solidFill>
                <a:latin typeface="Arial" panose="020B0604020202020204" pitchFamily="34" charset="0"/>
                <a:ea typeface="Times New Roman" panose="02020603050405020304" pitchFamily="18" charset="0"/>
                <a:cs typeface="Arial" panose="020B0604020202020204" pitchFamily="34" charset="0"/>
              </a:rPr>
              <a:t>1</a:t>
            </a:r>
            <a:r>
              <a:rPr lang="es-ES_tradnl" sz="1800" b="1" dirty="0">
                <a:solidFill>
                  <a:srgbClr val="2D2D2D"/>
                </a:solidFill>
                <a:latin typeface="Arial" panose="020B0604020202020204" pitchFamily="34" charset="0"/>
                <a:ea typeface="Times New Roman" panose="02020603050405020304" pitchFamily="18" charset="0"/>
                <a:cs typeface="Arial" panose="020B0604020202020204" pitchFamily="34" charset="0"/>
              </a:rPr>
              <a:t>.- A</a:t>
            </a:r>
            <a:r>
              <a:rPr lang="es-ES_tradnl" sz="1800" b="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tener y poder ejercer un recurso accesible, rápido y eficaz para obtener la reparación</a:t>
            </a: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Es deber del Estado frente al ejercicio del derecho a la reparación: </a:t>
            </a:r>
          </a:p>
          <a:p>
            <a:pPr marL="0" indent="0">
              <a:buNone/>
            </a:pP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i)  respeto por la dignidad de las víctimas; </a:t>
            </a:r>
          </a:p>
          <a:p>
            <a:pPr marL="0" indent="0">
              <a:buNone/>
            </a:pP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ii) garantía en cuanto a establecer medios que permitan a las víctimas participar en el diseño y ejecución de los programas de reparaciones; y</a:t>
            </a:r>
          </a:p>
          <a:p>
            <a:pPr marL="0" indent="0">
              <a:buNone/>
            </a:pP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a:t>
            </a:r>
            <a:r>
              <a:rPr lang="es-ES_tradnl" sz="1800" dirty="0" err="1">
                <a:solidFill>
                  <a:srgbClr val="2D2D2D"/>
                </a:solidFill>
                <a:effectLst/>
                <a:latin typeface="Arial" panose="020B0604020202020204" pitchFamily="34" charset="0"/>
                <a:ea typeface="Times New Roman" panose="02020603050405020304" pitchFamily="18" charset="0"/>
                <a:cs typeface="Arial" panose="020B0604020202020204" pitchFamily="34" charset="0"/>
              </a:rPr>
              <a:t>iii</a:t>
            </a: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el deber de garantizar mecanismos adecuados, efectivos y de fácil acceso, a través de los cuales las víctimas, sin discriminación alguna, puedan obtener una reparación que tenga en cuenta la gravedad del daño que han sufrido e incluya restitución, indemnización, rehabilitación, satisfacción y medidas para evitar la repetición de las violaciones. </a:t>
            </a:r>
            <a:endParaRPr lang="es-ES_tradnl" sz="1800" dirty="0">
              <a:solidFill>
                <a:srgbClr val="2D2D2D"/>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s-ES_tradnl" sz="1800" b="1" dirty="0">
                <a:solidFill>
                  <a:srgbClr val="2D2D2D"/>
                </a:solidFill>
                <a:latin typeface="Arial" panose="020B0604020202020204" pitchFamily="34" charset="0"/>
                <a:ea typeface="Times New Roman" panose="02020603050405020304" pitchFamily="18" charset="0"/>
                <a:cs typeface="Arial" panose="020B0604020202020204" pitchFamily="34" charset="0"/>
              </a:rPr>
              <a:t>2.- A </a:t>
            </a:r>
            <a:r>
              <a:rPr lang="es-ES_tradnl" sz="1800" b="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ser reparadas adecuadamente por los perjuicios sufridos</a:t>
            </a:r>
            <a:r>
              <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a:t>
            </a:r>
            <a:endParaRPr lang="es-CO" sz="1800" dirty="0">
              <a:effectLst/>
              <a:latin typeface="Arial" panose="020B0604020202020204" pitchFamily="34" charset="0"/>
              <a:ea typeface="Calibri" panose="020F0502020204030204" pitchFamily="34" charset="0"/>
              <a:cs typeface="Arial" panose="020B0604020202020204" pitchFamily="34" charset="0"/>
            </a:endParaRPr>
          </a:p>
          <a:p>
            <a:pPr marL="400050" indent="-400050">
              <a:buAutoNum type="romanLcParenR"/>
            </a:pPr>
            <a:endPar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endParaRPr>
          </a:p>
          <a:p>
            <a:pPr marL="400050" indent="-400050">
              <a:buAutoNum type="romanLcParenR"/>
            </a:pPr>
            <a:endParaRPr lang="es-ES_tradnl" sz="1800" dirty="0">
              <a:solidFill>
                <a:srgbClr val="2D2D2D"/>
              </a:solidFill>
              <a:latin typeface="Arial" panose="020B0604020202020204" pitchFamily="34" charset="0"/>
              <a:ea typeface="Times New Roman" panose="02020603050405020304" pitchFamily="18" charset="0"/>
              <a:cs typeface="Arial" panose="020B0604020202020204" pitchFamily="34" charset="0"/>
            </a:endParaRPr>
          </a:p>
          <a:p>
            <a:pPr marL="400050" indent="-400050">
              <a:buAutoNum type="romanLcParenR"/>
            </a:pPr>
            <a:endParaRPr lang="es-ES_tradnl" sz="18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s-CO"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532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FB3ABD-8FE3-4F48-B929-2F18414742A5}"/>
              </a:ext>
            </a:extLst>
          </p:cNvPr>
          <p:cNvSpPr>
            <a:spLocks noGrp="1"/>
          </p:cNvSpPr>
          <p:nvPr>
            <p:ph idx="1"/>
          </p:nvPr>
        </p:nvSpPr>
        <p:spPr>
          <a:xfrm>
            <a:off x="502640" y="2415280"/>
            <a:ext cx="10515600" cy="5540149"/>
          </a:xfrm>
        </p:spPr>
        <p:txBody>
          <a:bodyPr>
            <a:normAutofit/>
          </a:bodyPr>
          <a:lstStyle/>
          <a:p>
            <a:pPr marL="0" indent="0" algn="just">
              <a:lnSpc>
                <a:spcPct val="107000"/>
              </a:lnSpc>
              <a:spcAft>
                <a:spcPts val="800"/>
              </a:spcAft>
              <a:buNone/>
            </a:pPr>
            <a:r>
              <a:rPr lang="es-ES_tradnl" sz="2400" dirty="0">
                <a:solidFill>
                  <a:srgbClr val="2D2D2D"/>
                </a:solidFill>
                <a:latin typeface="Arial" panose="020B0604020202020204" pitchFamily="34" charset="0"/>
                <a:ea typeface="Times New Roman" panose="02020603050405020304" pitchFamily="18" charset="0"/>
                <a:cs typeface="Arial" panose="020B0604020202020204" pitchFamily="34" charset="0"/>
              </a:rPr>
              <a:t>E</a:t>
            </a:r>
            <a:r>
              <a:rPr lang="es-ES_tradnl" sz="2400"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n la sentencia C-715 de 2012 al examinar algunas disposiciones de la Ley 1448 de 2011, esta Corporación señaló:</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a:t>
            </a:r>
            <a:endParaRPr lang="es-CO" sz="2400" dirty="0">
              <a:effectLst/>
              <a:latin typeface="Arial" panose="020B0604020202020204" pitchFamily="34" charset="0"/>
              <a:ea typeface="Calibri" panose="020F0502020204030204" pitchFamily="34" charset="0"/>
              <a:cs typeface="Arial" panose="020B0604020202020204" pitchFamily="34" charset="0"/>
            </a:endParaRPr>
          </a:p>
          <a:p>
            <a:pPr marL="221615" marR="392430" indent="0" algn="just">
              <a:lnSpc>
                <a:spcPct val="107000"/>
              </a:lnSpc>
              <a:spcAft>
                <a:spcPts val="800"/>
              </a:spcAft>
              <a:buNone/>
            </a:pP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a:t>
            </a:r>
            <a:r>
              <a:rPr lang="es-ES_tradnl" sz="2400" i="1" dirty="0" err="1">
                <a:solidFill>
                  <a:srgbClr val="2D2D2D"/>
                </a:solidFill>
                <a:effectLst/>
                <a:latin typeface="Arial" panose="020B0604020202020204" pitchFamily="34" charset="0"/>
                <a:ea typeface="Times New Roman" panose="02020603050405020304" pitchFamily="18" charset="0"/>
                <a:cs typeface="Arial" panose="020B0604020202020204" pitchFamily="34" charset="0"/>
              </a:rPr>
              <a:t>iii</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a:t>
            </a:r>
            <a:r>
              <a:rPr lang="es-ES_tradnl" sz="2400" i="1" u="sng"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el derecho a la reparación de las víctimas es integral</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en la medida en que se deben adoptar distintas medidas determinadas no solo por la justicia distributiva sino también por la justicia restaurativa, </a:t>
            </a:r>
            <a:r>
              <a:rPr lang="es-ES_tradnl" sz="2400" b="1" i="1" u="sng"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en cuanto se trata de la dignificación y restauración plena del goce efectivo de los derechos fundamentales de las víctimas</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a:t>
            </a:r>
            <a:endParaRPr lang="es-CO"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179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5947EA-E14D-48D2-B6DB-D85AC8494A2D}"/>
              </a:ext>
            </a:extLst>
          </p:cNvPr>
          <p:cNvSpPr>
            <a:spLocks noGrp="1"/>
          </p:cNvSpPr>
          <p:nvPr>
            <p:ph idx="1"/>
          </p:nvPr>
        </p:nvSpPr>
        <p:spPr>
          <a:xfrm>
            <a:off x="141914" y="2773581"/>
            <a:ext cx="10515600" cy="4351338"/>
          </a:xfrm>
        </p:spPr>
        <p:txBody>
          <a:bodyPr/>
          <a:lstStyle/>
          <a:p>
            <a:pPr marL="0" indent="0" algn="just">
              <a:buNone/>
            </a:pP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“(xi) </a:t>
            </a:r>
            <a:r>
              <a:rPr lang="es-ES_tradnl" sz="2400" b="1"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el derecho a la reparación </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desborda el campo de la reparación económica, e incluye además de las medidas ya mencionadas, </a:t>
            </a:r>
            <a:r>
              <a:rPr lang="es-ES_tradnl" sz="2400" i="1" u="sng"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el derecho a la verdad y a que se haga justicia</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 (…)</a:t>
            </a:r>
          </a:p>
          <a:p>
            <a:pPr marL="0" indent="0" algn="just">
              <a:buNone/>
            </a:pPr>
            <a:r>
              <a:rPr lang="es-ES_tradnl" sz="2400" i="1" dirty="0">
                <a:solidFill>
                  <a:srgbClr val="2D2D2D"/>
                </a:solidFill>
                <a:latin typeface="Arial" panose="020B0604020202020204" pitchFamily="34" charset="0"/>
                <a:ea typeface="Times New Roman" panose="02020603050405020304" pitchFamily="18" charset="0"/>
                <a:cs typeface="Arial" panose="020B0604020202020204" pitchFamily="34" charset="0"/>
              </a:rPr>
              <a:t>“</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la Corte ha evidenciado el derecho a la reparación como un derecho complejo, en cuanto se encuentra en una relación de conexidad e interdependencia con los derechos a la verdad y a la justicia, </a:t>
            </a:r>
            <a:r>
              <a:rPr lang="es-ES_tradnl" sz="2400" b="1"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de manera que no es posible garantizar la reparación sin verdad y sin justicia</a:t>
            </a:r>
            <a:r>
              <a:rPr lang="es-ES_tradnl" sz="2400" i="1" dirty="0">
                <a:solidFill>
                  <a:srgbClr val="2D2D2D"/>
                </a:solidFill>
                <a:effectLst/>
                <a:latin typeface="Arial" panose="020B0604020202020204" pitchFamily="34" charset="0"/>
                <a:ea typeface="Times New Roman" panose="02020603050405020304" pitchFamily="18" charset="0"/>
                <a:cs typeface="Arial" panose="020B0604020202020204" pitchFamily="34" charset="0"/>
              </a:rPr>
              <a:t>;”</a:t>
            </a:r>
            <a:endParaRPr lang="es-CO" sz="2400" dirty="0">
              <a:effectLst/>
              <a:latin typeface="Arial" panose="020B0604020202020204" pitchFamily="34" charset="0"/>
              <a:ea typeface="Calibri" panose="020F050202020403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2486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ED031D-5E52-413F-8886-E41885FB24E4}"/>
              </a:ext>
            </a:extLst>
          </p:cNvPr>
          <p:cNvSpPr>
            <a:spLocks noGrp="1"/>
          </p:cNvSpPr>
          <p:nvPr>
            <p:ph idx="1"/>
          </p:nvPr>
        </p:nvSpPr>
        <p:spPr>
          <a:xfrm>
            <a:off x="745921" y="2404466"/>
            <a:ext cx="10515600" cy="4351338"/>
          </a:xfrm>
        </p:spPr>
        <p:txBody>
          <a:bodyPr>
            <a:normAutofit/>
          </a:bodyPr>
          <a:lstStyle/>
          <a:p>
            <a:pPr>
              <a:buFont typeface="Wingdings" panose="05000000000000000000" pitchFamily="2" charset="2"/>
              <a:buChar char="Ø"/>
            </a:pPr>
            <a:r>
              <a:rPr lang="es-CO" sz="2400" dirty="0">
                <a:latin typeface="Arial" panose="020B0604020202020204" pitchFamily="34" charset="0"/>
                <a:ea typeface="Calibri" panose="020F0502020204030204" pitchFamily="34" charset="0"/>
                <a:cs typeface="Arial" panose="020B0604020202020204" pitchFamily="34" charset="0"/>
              </a:rPr>
              <a:t>N</a:t>
            </a:r>
            <a:r>
              <a:rPr lang="es-CO" sz="2400" dirty="0">
                <a:effectLst/>
                <a:latin typeface="Arial" panose="020B0604020202020204" pitchFamily="34" charset="0"/>
                <a:ea typeface="Calibri" panose="020F0502020204030204" pitchFamily="34" charset="0"/>
                <a:cs typeface="Arial" panose="020B0604020202020204" pitchFamily="34" charset="0"/>
              </a:rPr>
              <a:t>o se puede predicar la eficacia del sistema cuando se priva a la víctima de acceder a un mecanismo que pone fin al único recurso judicial efectivo para hacer valer sus derechos a la verdad y a la justicia</a:t>
            </a:r>
          </a:p>
          <a:p>
            <a:pPr>
              <a:buFont typeface="Wingdings" panose="05000000000000000000" pitchFamily="2" charset="2"/>
              <a:buChar char="Ø"/>
            </a:pPr>
            <a:endParaRPr lang="es-CO" sz="2400" dirty="0">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Es imposible activar de manera adecuada la solución del conflicto social que genera el delito, y propiciar una reparación integral de la víctima, si se ignora su punto de vista en la celebración de un preacuerdo o negociación</a:t>
            </a: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8921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0D8B86-1567-4613-85A4-6FCF85EA29DB}"/>
              </a:ext>
            </a:extLst>
          </p:cNvPr>
          <p:cNvSpPr>
            <a:spLocks noGrp="1"/>
          </p:cNvSpPr>
          <p:nvPr>
            <p:ph idx="1"/>
          </p:nvPr>
        </p:nvSpPr>
        <p:spPr>
          <a:xfrm>
            <a:off x="234193" y="1937857"/>
            <a:ext cx="10515600" cy="5136728"/>
          </a:xfrm>
        </p:spPr>
        <p:txBody>
          <a:bodyPr>
            <a:normAutofit/>
          </a:bodyPr>
          <a:lstStyle/>
          <a:p>
            <a:pPr algn="jus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La trata de personas no sólo debe analizarse estrictamente desde la óptica </a:t>
            </a:r>
            <a:r>
              <a:rPr lang="es-CO" sz="2400" dirty="0" err="1">
                <a:effectLst/>
                <a:latin typeface="Arial" panose="020B0604020202020204" pitchFamily="34" charset="0"/>
                <a:ea typeface="Calibri" panose="020F0502020204030204" pitchFamily="34" charset="0"/>
                <a:cs typeface="Arial" panose="020B0604020202020204" pitchFamily="34" charset="0"/>
              </a:rPr>
              <a:t>punitivista</a:t>
            </a:r>
            <a:r>
              <a:rPr lang="es-CO" sz="2400" dirty="0">
                <a:effectLst/>
                <a:latin typeface="Arial" panose="020B0604020202020204" pitchFamily="34" charset="0"/>
                <a:ea typeface="Calibri" panose="020F0502020204030204" pitchFamily="34" charset="0"/>
                <a:cs typeface="Arial" panose="020B0604020202020204" pitchFamily="34" charset="0"/>
              </a:rPr>
              <a:t>, </a:t>
            </a:r>
            <a:r>
              <a:rPr lang="es-CO" sz="2400" b="1" dirty="0">
                <a:effectLst/>
                <a:latin typeface="Arial" panose="020B0604020202020204" pitchFamily="34" charset="0"/>
                <a:ea typeface="Calibri" panose="020F0502020204030204" pitchFamily="34" charset="0"/>
                <a:cs typeface="Arial" panose="020B0604020202020204" pitchFamily="34" charset="0"/>
              </a:rPr>
              <a:t>sino también restaurativa y de derechos humanos</a:t>
            </a:r>
            <a:r>
              <a:rPr lang="es-CO" sz="2400" dirty="0">
                <a:effectLst/>
                <a:latin typeface="Arial" panose="020B0604020202020204" pitchFamily="34" charset="0"/>
                <a:ea typeface="Calibri" panose="020F0502020204030204" pitchFamily="34" charset="0"/>
                <a:cs typeface="Arial" panose="020B0604020202020204" pitchFamily="34" charset="0"/>
              </a:rPr>
              <a:t>. Por su carácter pluriofensivo, vulnera una multiplicidad de derechos fundamentales (o bienes jurídicamente tutelados en la legislación penal colombiana).</a:t>
            </a:r>
          </a:p>
          <a:p>
            <a:pPr algn="jus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Este flagelo se debe también abordar como una grave vulneración de derechos humanos que genera consecuencias en las víctimas a nivel </a:t>
            </a:r>
            <a:r>
              <a:rPr lang="es-CO" sz="2400" b="1" dirty="0">
                <a:effectLst/>
                <a:latin typeface="Arial" panose="020B0604020202020204" pitchFamily="34" charset="0"/>
                <a:ea typeface="Calibri" panose="020F0502020204030204" pitchFamily="34" charset="0"/>
                <a:cs typeface="Arial" panose="020B0604020202020204" pitchFamily="34" charset="0"/>
              </a:rPr>
              <a:t>físico, económico, psicológico y emocional afectando directamente su </a:t>
            </a:r>
            <a:r>
              <a:rPr lang="es-CO" sz="2400" b="1" u="sng" dirty="0">
                <a:effectLst/>
                <a:latin typeface="Arial" panose="020B0604020202020204" pitchFamily="34" charset="0"/>
                <a:ea typeface="Calibri" panose="020F0502020204030204" pitchFamily="34" charset="0"/>
                <a:cs typeface="Arial" panose="020B0604020202020204" pitchFamily="34" charset="0"/>
              </a:rPr>
              <a:t>proyecto de vida</a:t>
            </a:r>
            <a:r>
              <a:rPr lang="es-CO" sz="2400" dirty="0">
                <a:effectLst/>
                <a:latin typeface="Arial" panose="020B0604020202020204" pitchFamily="34" charset="0"/>
                <a:ea typeface="Calibri" panose="020F0502020204030204" pitchFamily="34" charset="0"/>
                <a:cs typeface="Arial" panose="020B0604020202020204" pitchFamily="34" charset="0"/>
              </a:rPr>
              <a:t>.</a:t>
            </a:r>
          </a:p>
          <a:p>
            <a:pPr algn="jus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Por lo tanto, la judicialización del delito de trata de personas, en especial, en instancias de reparación en favor de las víctimas, </a:t>
            </a:r>
            <a:r>
              <a:rPr lang="es-CO" sz="2400" b="1" dirty="0">
                <a:effectLst/>
                <a:latin typeface="Arial" panose="020B0604020202020204" pitchFamily="34" charset="0"/>
                <a:ea typeface="Calibri" panose="020F0502020204030204" pitchFamily="34" charset="0"/>
                <a:cs typeface="Arial" panose="020B0604020202020204" pitchFamily="34" charset="0"/>
              </a:rPr>
              <a:t>deben centrar sus esfuerzos en que las víctimas puedan superar, de manera integral, este hecho </a:t>
            </a:r>
            <a:r>
              <a:rPr lang="es-CO" sz="2400" b="1" dirty="0" err="1">
                <a:effectLst/>
                <a:latin typeface="Arial" panose="020B0604020202020204" pitchFamily="34" charset="0"/>
                <a:ea typeface="Calibri" panose="020F0502020204030204" pitchFamily="34" charset="0"/>
                <a:cs typeface="Arial" panose="020B0604020202020204" pitchFamily="34" charset="0"/>
              </a:rPr>
              <a:t>victimizante</a:t>
            </a:r>
            <a:r>
              <a:rPr lang="es-CO" sz="2400" dirty="0">
                <a:effectLst/>
                <a:latin typeface="Arial" panose="020B0604020202020204" pitchFamily="34" charset="0"/>
                <a:ea typeface="Calibri" panose="020F0502020204030204" pitchFamily="34" charset="0"/>
                <a:cs typeface="Arial" panose="020B0604020202020204" pitchFamily="34" charset="0"/>
              </a:rPr>
              <a:t>. </a:t>
            </a:r>
          </a:p>
          <a:p>
            <a:pPr algn="just">
              <a:buFont typeface="Wingdings" panose="05000000000000000000" pitchFamily="2" charset="2"/>
              <a:buChar char="Ø"/>
            </a:pP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264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5263C40-EA0A-49F7-A638-78E7D40C12B0}"/>
              </a:ext>
            </a:extLst>
          </p:cNvPr>
          <p:cNvSpPr>
            <a:spLocks noGrp="1"/>
          </p:cNvSpPr>
          <p:nvPr>
            <p:ph idx="1"/>
          </p:nvPr>
        </p:nvSpPr>
        <p:spPr>
          <a:xfrm>
            <a:off x="494252" y="2589023"/>
            <a:ext cx="10515600" cy="4351338"/>
          </a:xfrm>
        </p:spPr>
        <p:txBody>
          <a:bodyPr/>
          <a:lstStyle/>
          <a:p>
            <a:pPr algn="jus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Esta reparación tiene, además, la finalidad de “anular todas las consecuencias del acto ilícito y restablecer la situación que probablemente hubiera existido de no haberse cometido dicho acto.” </a:t>
            </a:r>
          </a:p>
          <a:p>
            <a:pPr marL="0" indent="0" algn="just">
              <a:buNone/>
            </a:pPr>
            <a:endParaRPr lang="es-CO" sz="2400" dirty="0">
              <a:effectLst/>
              <a:latin typeface="Arial" panose="020B060402020202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Ø"/>
            </a:pPr>
            <a:r>
              <a:rPr lang="es-CO" sz="2400" dirty="0">
                <a:latin typeface="Arial" panose="020B0604020202020204" pitchFamily="34" charset="0"/>
                <a:ea typeface="Calibri" panose="020F0502020204030204" pitchFamily="34" charset="0"/>
                <a:cs typeface="Arial" panose="020B0604020202020204" pitchFamily="34" charset="0"/>
              </a:rPr>
              <a:t>L</a:t>
            </a:r>
            <a:r>
              <a:rPr lang="es-CO" sz="2400" dirty="0">
                <a:effectLst/>
                <a:latin typeface="Arial" panose="020B0604020202020204" pitchFamily="34" charset="0"/>
                <a:ea typeface="Calibri" panose="020F0502020204030204" pitchFamily="34" charset="0"/>
                <a:cs typeface="Arial" panose="020B0604020202020204" pitchFamily="34" charset="0"/>
              </a:rPr>
              <a:t>os Estados tienen la obligación de promover las medidas de reparación integrales y necesarias para que los sobrevivientes y víctimas indirectas del delito puedan restablecer y continuar con sus </a:t>
            </a:r>
            <a:r>
              <a:rPr lang="es-CO" sz="2400" b="1" u="sng" dirty="0">
                <a:effectLst/>
                <a:latin typeface="Arial" panose="020B0604020202020204" pitchFamily="34" charset="0"/>
                <a:ea typeface="Calibri" panose="020F0502020204030204" pitchFamily="34" charset="0"/>
                <a:cs typeface="Arial" panose="020B0604020202020204" pitchFamily="34" charset="0"/>
              </a:rPr>
              <a:t>proyectos de vida</a:t>
            </a:r>
            <a:r>
              <a:rPr lang="es-CO" sz="2400" dirty="0">
                <a:effectLst/>
                <a:latin typeface="Arial" panose="020B0604020202020204" pitchFamily="34" charset="0"/>
                <a:ea typeface="Calibri" panose="020F0502020204030204" pitchFamily="34" charset="0"/>
                <a:cs typeface="Arial" panose="020B0604020202020204" pitchFamily="34" charset="0"/>
              </a:rPr>
              <a:t>.</a:t>
            </a:r>
          </a:p>
          <a:p>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8922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35A1A9-6F63-4B05-91FA-0E3B07FD3B37}"/>
              </a:ext>
            </a:extLst>
          </p:cNvPr>
          <p:cNvSpPr>
            <a:spLocks noGrp="1"/>
          </p:cNvSpPr>
          <p:nvPr>
            <p:ph idx="1"/>
          </p:nvPr>
        </p:nvSpPr>
        <p:spPr>
          <a:xfrm>
            <a:off x="318782" y="2147582"/>
            <a:ext cx="10934350" cy="5891737"/>
          </a:xfrm>
        </p:spPr>
        <p:txBody>
          <a:bodyPr>
            <a:noAutofit/>
          </a:bodyPr>
          <a:lstStyle/>
          <a:p>
            <a:pPr algn="just">
              <a:lnSpc>
                <a:spcPct val="107000"/>
              </a:lnSpc>
              <a:spcAft>
                <a:spcPts val="800"/>
              </a:spcAf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Para asegurar que la reparación de las víctimas sea efectiva en el proceso penal </a:t>
            </a:r>
            <a:r>
              <a:rPr lang="es-CO" sz="2400" b="1" dirty="0">
                <a:effectLst/>
                <a:latin typeface="Arial" panose="020B0604020202020204" pitchFamily="34" charset="0"/>
                <a:ea typeface="Calibri" panose="020F0502020204030204" pitchFamily="34" charset="0"/>
                <a:cs typeface="Arial" panose="020B0604020202020204" pitchFamily="34" charset="0"/>
              </a:rPr>
              <a:t>no se debe esperar exclusivamente hasta el incidente de reparación integral</a:t>
            </a:r>
            <a:r>
              <a:rPr lang="es-CO" sz="2400" dirty="0">
                <a:effectLst/>
                <a:latin typeface="Arial" panose="020B0604020202020204" pitchFamily="34" charset="0"/>
                <a:ea typeface="Calibri" panose="020F0502020204030204" pitchFamily="34" charset="0"/>
                <a:cs typeface="Arial" panose="020B0604020202020204" pitchFamily="34" charset="0"/>
              </a:rPr>
              <a:t>, pues el legislador ha otorgado varias medidas de protección en las etapas iniciales del proceso penal.</a:t>
            </a:r>
          </a:p>
          <a:p>
            <a:pPr algn="just">
              <a:lnSpc>
                <a:spcPct val="107000"/>
              </a:lnSpc>
              <a:spcAft>
                <a:spcPts val="800"/>
              </a:spcAf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Ejemplo</a:t>
            </a:r>
            <a:r>
              <a:rPr lang="es-CO" sz="2400" dirty="0">
                <a:latin typeface="Arial" panose="020B0604020202020204" pitchFamily="34" charset="0"/>
                <a:ea typeface="Calibri" panose="020F0502020204030204" pitchFamily="34" charset="0"/>
                <a:cs typeface="Arial" panose="020B0604020202020204" pitchFamily="34" charset="0"/>
              </a:rPr>
              <a:t>s:</a:t>
            </a:r>
            <a:r>
              <a:rPr lang="es-CO" sz="2400" dirty="0">
                <a:effectLst/>
                <a:latin typeface="Arial" panose="020B0604020202020204" pitchFamily="34" charset="0"/>
                <a:ea typeface="Calibri" panose="020F0502020204030204" pitchFamily="34" charset="0"/>
                <a:cs typeface="Arial" panose="020B0604020202020204" pitchFamily="34" charset="0"/>
              </a:rPr>
              <a:t> la prohibición de enajenar los bienes muebles e inmuebles a nombre del indiciado o acusado o la solicitud de medidas cautelares que aseguren la reparación integral de la víctima. </a:t>
            </a:r>
          </a:p>
          <a:p>
            <a:pPr marL="0" indent="0" algn="just">
              <a:lnSpc>
                <a:spcPct val="107000"/>
              </a:lnSpc>
              <a:spcAft>
                <a:spcPts val="800"/>
              </a:spcAft>
              <a:buNone/>
            </a:pP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251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961C398-7D1C-4A41-A070-229490994CD1}"/>
              </a:ext>
            </a:extLst>
          </p:cNvPr>
          <p:cNvSpPr>
            <a:spLocks noGrp="1"/>
          </p:cNvSpPr>
          <p:nvPr>
            <p:ph idx="1"/>
          </p:nvPr>
        </p:nvSpPr>
        <p:spPr>
          <a:xfrm>
            <a:off x="519418" y="2312186"/>
            <a:ext cx="10515600" cy="4351338"/>
          </a:xfrm>
        </p:spPr>
        <p:txBody>
          <a:bodyPr>
            <a:normAutofit/>
          </a:bodyPr>
          <a:lstStyle/>
          <a:p>
            <a:pPr algn="just">
              <a:lnSpc>
                <a:spcPct val="107000"/>
              </a:lnSpc>
              <a:spcAft>
                <a:spcPts val="800"/>
              </a:spcAf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La reparación integral de las víctimas no es exclusivamente de indemnización económica, puesto que se pueden contemplar acciones de </a:t>
            </a:r>
            <a:r>
              <a:rPr lang="es-CO" sz="2400" b="1" dirty="0">
                <a:effectLst/>
                <a:latin typeface="Arial" panose="020B0604020202020204" pitchFamily="34" charset="0"/>
                <a:ea typeface="Calibri" panose="020F0502020204030204" pitchFamily="34" charset="0"/>
                <a:cs typeface="Arial" panose="020B0604020202020204" pitchFamily="34" charset="0"/>
              </a:rPr>
              <a:t>reparación simbólica </a:t>
            </a:r>
            <a:r>
              <a:rPr lang="es-CO" sz="2400" dirty="0">
                <a:effectLst/>
                <a:latin typeface="Arial" panose="020B0604020202020204" pitchFamily="34" charset="0"/>
                <a:ea typeface="Calibri" panose="020F0502020204030204" pitchFamily="34" charset="0"/>
                <a:cs typeface="Arial" panose="020B0604020202020204" pitchFamily="34" charset="0"/>
              </a:rPr>
              <a:t>como: la solicitud de perdón; de no repetición; y de la verdad.</a:t>
            </a:r>
          </a:p>
          <a:p>
            <a:pPr algn="just">
              <a:lnSpc>
                <a:spcPct val="107000"/>
              </a:lnSpc>
              <a:spcAft>
                <a:spcPts val="800"/>
              </a:spcAft>
              <a:buFont typeface="Wingdings" panose="05000000000000000000" pitchFamily="2" charset="2"/>
              <a:buChar char="Ø"/>
            </a:pPr>
            <a:r>
              <a:rPr lang="es-CO" sz="2400" dirty="0">
                <a:effectLst/>
                <a:latin typeface="Arial" panose="020B0604020202020204" pitchFamily="34" charset="0"/>
                <a:ea typeface="Calibri" panose="020F0502020204030204" pitchFamily="34" charset="0"/>
                <a:cs typeface="Arial" panose="020B0604020202020204" pitchFamily="34" charset="0"/>
              </a:rPr>
              <a:t>Es indispensable que, en el marco de los incidentes de reparación integral se incorporen medidas orientadas a garantizar los enfoques de derechos humanos y de género</a:t>
            </a:r>
          </a:p>
          <a:p>
            <a:endParaRPr lang="es-CO" sz="2400" dirty="0"/>
          </a:p>
        </p:txBody>
      </p:sp>
    </p:spTree>
    <p:extLst>
      <p:ext uri="{BB962C8B-B14F-4D97-AF65-F5344CB8AC3E}">
        <p14:creationId xmlns:p14="http://schemas.microsoft.com/office/powerpoint/2010/main" val="207261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54515D-1D81-4E85-92AF-D8B18D9A75B0}"/>
              </a:ext>
            </a:extLst>
          </p:cNvPr>
          <p:cNvSpPr>
            <a:spLocks noGrp="1"/>
          </p:cNvSpPr>
          <p:nvPr>
            <p:ph idx="1"/>
          </p:nvPr>
        </p:nvSpPr>
        <p:spPr/>
        <p:txBody>
          <a:bodyPr>
            <a:normAutofit/>
          </a:bodyPr>
          <a:lstStyle/>
          <a:p>
            <a:pPr marL="0" indent="0" algn="ctr">
              <a:buNone/>
            </a:pPr>
            <a:r>
              <a:rPr lang="es-MX" sz="3600" b="1" dirty="0">
                <a:latin typeface="Arial" panose="020B0604020202020204" pitchFamily="34" charset="0"/>
                <a:cs typeface="Arial" panose="020B0604020202020204" pitchFamily="34" charset="0"/>
              </a:rPr>
              <a:t>MARCO NORMATIVO PARA LA REPARACIÓN A VÍCTIMAS DEL DELITO DE TRATA DE PERSONAS</a:t>
            </a:r>
            <a:endParaRPr lang="es-CO"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430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C7ACDE-4FC8-4355-BF31-6F2D92034DA0}"/>
              </a:ext>
            </a:extLst>
          </p:cNvPr>
          <p:cNvSpPr>
            <a:spLocks noGrp="1"/>
          </p:cNvSpPr>
          <p:nvPr>
            <p:ph idx="1"/>
          </p:nvPr>
        </p:nvSpPr>
        <p:spPr>
          <a:xfrm>
            <a:off x="318083" y="1973211"/>
            <a:ext cx="10515600" cy="5327877"/>
          </a:xfrm>
        </p:spPr>
        <p:txBody>
          <a:bodyPr>
            <a:normAutofit/>
          </a:bodyPr>
          <a:lstStyle/>
          <a:p>
            <a:pPr algn="just">
              <a:buFont typeface="Wingdings" panose="05000000000000000000" pitchFamily="2" charset="2"/>
              <a:buChar char="Ø"/>
            </a:pPr>
            <a:r>
              <a:rPr lang="es-ES_tradnl"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 Fiscalía General de la Nación tiene el deber de velar por la protección de las víctimas y solicitar al Juez de control de garantías las medidas necesarias para ello y al Juez de conocimiento “</a:t>
            </a:r>
            <a:r>
              <a:rPr lang="es-ES_tradnl" sz="2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las medidas judiciales necesarias para la asistencia a las víctimas lo mismo que disponer el restablecimiento del derecho y </a:t>
            </a:r>
            <a:r>
              <a:rPr lang="es-ES_tradnl" sz="24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reparación integral a los afectados con el delito</a:t>
            </a:r>
            <a:r>
              <a:rPr lang="es-ES_tradnl"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(artículo 250 numeral 6)</a:t>
            </a:r>
            <a:endParaRPr lang="es-CO" sz="2400" dirty="0">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Ø"/>
            </a:pPr>
            <a:r>
              <a:rPr lang="es-ES_tradnl"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Deber que implica que cuando los derechos de las víctimas se ventilen dentro del proceso penal, en éste se debe definir con toda claridad y precisión </a:t>
            </a:r>
            <a:r>
              <a:rPr lang="es-ES_tradnl"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los mecanismos de reparación </a:t>
            </a:r>
            <a:r>
              <a:rPr lang="es-ES_tradnl"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mediante providencia dictada por el Juez de conocimiento, para lo cual es preciso escuchar las pretensiones que en éste sentido pueda tener la víctima</a:t>
            </a: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8851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97F31CD-6E3B-923F-5F27-5572EC98641A}"/>
              </a:ext>
            </a:extLst>
          </p:cNvPr>
          <p:cNvSpPr txBox="1"/>
          <p:nvPr/>
        </p:nvSpPr>
        <p:spPr>
          <a:xfrm>
            <a:off x="2224087" y="3286125"/>
            <a:ext cx="7743825" cy="1200329"/>
          </a:xfrm>
          <a:prstGeom prst="rect">
            <a:avLst/>
          </a:prstGeom>
          <a:noFill/>
        </p:spPr>
        <p:txBody>
          <a:bodyPr wrap="square" rtlCol="0">
            <a:spAutoFit/>
          </a:bodyPr>
          <a:lstStyle/>
          <a:p>
            <a:pPr algn="ctr"/>
            <a:r>
              <a:rPr lang="es-CO" sz="7200" b="1" dirty="0">
                <a:solidFill>
                  <a:srgbClr val="002060"/>
                </a:solidFill>
                <a:latin typeface="Montserrat" pitchFamily="2" charset="77"/>
              </a:rPr>
              <a:t>GRACIAS </a:t>
            </a:r>
          </a:p>
        </p:txBody>
      </p:sp>
    </p:spTree>
    <p:extLst>
      <p:ext uri="{BB962C8B-B14F-4D97-AF65-F5344CB8AC3E}">
        <p14:creationId xmlns:p14="http://schemas.microsoft.com/office/powerpoint/2010/main" val="2584299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AF714F-C035-44D8-A41B-65F00D366EC2}"/>
              </a:ext>
            </a:extLst>
          </p:cNvPr>
          <p:cNvSpPr>
            <a:spLocks noGrp="1"/>
          </p:cNvSpPr>
          <p:nvPr>
            <p:ph type="title"/>
          </p:nvPr>
        </p:nvSpPr>
        <p:spPr>
          <a:xfrm>
            <a:off x="1022758" y="1867518"/>
            <a:ext cx="10515600" cy="1325563"/>
          </a:xfrm>
        </p:spPr>
        <p:txBody>
          <a:bodyPr>
            <a:noAutofit/>
          </a:bodyPr>
          <a:lstStyle/>
          <a:p>
            <a:r>
              <a:rPr lang="es-CO" sz="3200" b="1"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CONVENCION DE LAS NACIONES UNIDAS CONTRA LA DELINCUENCIA ORGANIZADA TRANSNACIONAL</a:t>
            </a:r>
            <a:br>
              <a:rPr lang="es-CO" sz="3200" dirty="0">
                <a:effectLst/>
                <a:latin typeface="Calibri" panose="020F0502020204030204" pitchFamily="34" charset="0"/>
                <a:ea typeface="Calibri" panose="020F0502020204030204" pitchFamily="34" charset="0"/>
                <a:cs typeface="Times New Roman" panose="02020603050405020304" pitchFamily="18" charset="0"/>
              </a:rPr>
            </a:br>
            <a:endParaRPr lang="es-CO" sz="3200" dirty="0"/>
          </a:p>
        </p:txBody>
      </p:sp>
      <p:sp>
        <p:nvSpPr>
          <p:cNvPr id="3" name="Marcador de contenido 2">
            <a:extLst>
              <a:ext uri="{FF2B5EF4-FFF2-40B4-BE49-F238E27FC236}">
                <a16:creationId xmlns:a16="http://schemas.microsoft.com/office/drawing/2014/main" id="{BA0D8302-993B-42B9-84B9-A71FE99E6A08}"/>
              </a:ext>
            </a:extLst>
          </p:cNvPr>
          <p:cNvSpPr>
            <a:spLocks noGrp="1"/>
          </p:cNvSpPr>
          <p:nvPr>
            <p:ph idx="1"/>
          </p:nvPr>
        </p:nvSpPr>
        <p:spPr>
          <a:xfrm>
            <a:off x="594919" y="2968057"/>
            <a:ext cx="10515600" cy="4351338"/>
          </a:xfrm>
        </p:spPr>
        <p:txBody>
          <a:bodyPr>
            <a:normAutofit/>
          </a:bodyPr>
          <a:lstStyle/>
          <a:p>
            <a:pPr marL="0" indent="0" algn="just">
              <a:buNone/>
            </a:pPr>
            <a:r>
              <a:rPr lang="es-CO" sz="2000" b="1" dirty="0">
                <a:solidFill>
                  <a:srgbClr val="333333"/>
                </a:solidFill>
                <a:effectLst/>
                <a:latin typeface="Arial" panose="020B0604020202020204" pitchFamily="34" charset="0"/>
                <a:ea typeface="Times New Roman" panose="02020603050405020304" pitchFamily="18" charset="0"/>
              </a:rPr>
              <a:t>Artículo 14</a:t>
            </a:r>
            <a:r>
              <a:rPr lang="es-CO" sz="2000" dirty="0">
                <a:latin typeface="Times New Roman" panose="02020603050405020304" pitchFamily="18" charset="0"/>
                <a:ea typeface="Times New Roman" panose="02020603050405020304" pitchFamily="18" charset="0"/>
              </a:rPr>
              <a:t>.- </a:t>
            </a:r>
            <a:r>
              <a:rPr lang="es-CO" sz="2000" b="1" dirty="0">
                <a:solidFill>
                  <a:srgbClr val="333333"/>
                </a:solidFill>
                <a:effectLst/>
                <a:latin typeface="Arial" panose="020B0604020202020204" pitchFamily="34" charset="0"/>
                <a:ea typeface="Times New Roman" panose="02020603050405020304" pitchFamily="18" charset="0"/>
              </a:rPr>
              <a:t>Disposición del producto del delito o de los bienes decomisados</a:t>
            </a:r>
            <a:endParaRPr lang="es-CO" sz="2000" dirty="0">
              <a:effectLst/>
              <a:latin typeface="Times New Roman" panose="02020603050405020304" pitchFamily="18" charset="0"/>
              <a:ea typeface="Times New Roman" panose="02020603050405020304" pitchFamily="18" charset="0"/>
            </a:endParaRPr>
          </a:p>
          <a:p>
            <a:pPr marL="0" indent="0">
              <a:buNone/>
            </a:pPr>
            <a:r>
              <a:rPr lang="es-CO" sz="2000" dirty="0">
                <a:solidFill>
                  <a:srgbClr val="333333"/>
                </a:solidFill>
                <a:effectLst/>
                <a:latin typeface="Arial" panose="020B0604020202020204" pitchFamily="34" charset="0"/>
                <a:ea typeface="Calibri" panose="020F0502020204030204" pitchFamily="34" charset="0"/>
              </a:rPr>
              <a:t>2. Al dar curso a una solicitud presentada por otro Estado Parte con arreglo al artículo 13 de la presente Convención, los Estados Parte, en la medida en que lo permita su derecho interno y de ser requeridos a hacerlo, darán consideración prioritaria a la devolución del producto del delito o de los bienes decomisados al Estado Parte requirente a fin de que éste pueda indemnizar a las víctimas del delito o devolver ese producto del delito o esos bienes a sus propietarios legítimos</a:t>
            </a:r>
            <a:endParaRPr lang="es-CO" sz="2000" b="1" dirty="0">
              <a:solidFill>
                <a:srgbClr val="333333"/>
              </a:solidFill>
              <a:latin typeface="Arial" panose="020B0604020202020204" pitchFamily="34" charset="0"/>
              <a:ea typeface="Calibri" panose="020F0502020204030204" pitchFamily="34" charset="0"/>
            </a:endParaRPr>
          </a:p>
          <a:p>
            <a:pPr marL="0" indent="0">
              <a:buNone/>
            </a:pPr>
            <a:r>
              <a:rPr lang="es-CO" sz="2000" b="1" dirty="0">
                <a:solidFill>
                  <a:srgbClr val="333333"/>
                </a:solidFill>
                <a:effectLst/>
                <a:latin typeface="Arial" panose="020B0604020202020204" pitchFamily="34" charset="0"/>
                <a:ea typeface="Times New Roman" panose="02020603050405020304" pitchFamily="18" charset="0"/>
              </a:rPr>
              <a:t>Artículo 25</a:t>
            </a:r>
            <a:r>
              <a:rPr lang="es-CO" sz="2000" dirty="0">
                <a:latin typeface="Times New Roman" panose="02020603050405020304" pitchFamily="18" charset="0"/>
                <a:ea typeface="Times New Roman" panose="02020603050405020304" pitchFamily="18" charset="0"/>
              </a:rPr>
              <a:t>.- </a:t>
            </a:r>
            <a:r>
              <a:rPr lang="es-CO" sz="2000" b="1" dirty="0">
                <a:solidFill>
                  <a:srgbClr val="333333"/>
                </a:solidFill>
                <a:effectLst/>
                <a:latin typeface="Arial" panose="020B0604020202020204" pitchFamily="34" charset="0"/>
                <a:ea typeface="Times New Roman" panose="02020603050405020304" pitchFamily="18" charset="0"/>
              </a:rPr>
              <a:t>Asistencia y protección a las víctimas</a:t>
            </a:r>
            <a:endParaRPr lang="es-CO" sz="2000" dirty="0">
              <a:effectLst/>
              <a:latin typeface="Times New Roman" panose="02020603050405020304" pitchFamily="18" charset="0"/>
              <a:ea typeface="Times New Roman" panose="02020603050405020304" pitchFamily="18" charset="0"/>
            </a:endParaRPr>
          </a:p>
          <a:p>
            <a:pPr marL="0" indent="0">
              <a:buNone/>
            </a:pPr>
            <a:r>
              <a:rPr lang="es-CO" sz="2000" dirty="0">
                <a:solidFill>
                  <a:srgbClr val="333333"/>
                </a:solidFill>
                <a:effectLst/>
                <a:latin typeface="Arial" panose="020B0604020202020204" pitchFamily="34" charset="0"/>
                <a:ea typeface="Times New Roman" panose="02020603050405020304" pitchFamily="18" charset="0"/>
              </a:rPr>
              <a:t>2. Cada Estado Parte establecerá procedimientos adecuados que permitan a las víctimas de los delitos comprendidos en la presente Convención obtener indemnización y restitución.</a:t>
            </a:r>
            <a:endParaRPr lang="es-CO" sz="2000" dirty="0">
              <a:effectLst/>
              <a:latin typeface="Times New Roman" panose="02020603050405020304" pitchFamily="18" charset="0"/>
              <a:ea typeface="Times New Roman" panose="02020603050405020304" pitchFamily="18" charset="0"/>
            </a:endParaRPr>
          </a:p>
          <a:p>
            <a:endParaRPr lang="es-CO" sz="3200" dirty="0"/>
          </a:p>
        </p:txBody>
      </p:sp>
    </p:spTree>
    <p:extLst>
      <p:ext uri="{BB962C8B-B14F-4D97-AF65-F5344CB8AC3E}">
        <p14:creationId xmlns:p14="http://schemas.microsoft.com/office/powerpoint/2010/main" val="130598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CD6673-E917-4F11-837F-ED49F5EC2243}"/>
              </a:ext>
            </a:extLst>
          </p:cNvPr>
          <p:cNvSpPr>
            <a:spLocks noGrp="1"/>
          </p:cNvSpPr>
          <p:nvPr>
            <p:ph type="title"/>
          </p:nvPr>
        </p:nvSpPr>
        <p:spPr>
          <a:xfrm>
            <a:off x="435529" y="2244972"/>
            <a:ext cx="10515600" cy="1325563"/>
          </a:xfrm>
        </p:spPr>
        <p:txBody>
          <a:bodyPr>
            <a:noAutofit/>
          </a:bodyPr>
          <a:lstStyle/>
          <a:p>
            <a:pPr algn="ctr"/>
            <a:r>
              <a:rPr lang="es-CO" sz="2000" b="1"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PROTOCOLO PARA PREVENIR, REPRIMIR Y SANCIONAR LA TRATA DE PERSONAS, ESPECIALMENTE MUJERES Y NIÑOS, QUE COMPLEMENTA LA CONVENCION DE LAS NACIONES UNIDAS CONTRA LA DELINCUENCIA ORGANIZADA TRANSNACIONAL</a:t>
            </a:r>
            <a:br>
              <a:rPr lang="es-CO" sz="2000" dirty="0">
                <a:effectLst/>
                <a:latin typeface="Calibri" panose="020F0502020204030204" pitchFamily="34" charset="0"/>
                <a:ea typeface="Calibri" panose="020F0502020204030204" pitchFamily="34" charset="0"/>
                <a:cs typeface="Times New Roman" panose="02020603050405020304" pitchFamily="18" charset="0"/>
              </a:rPr>
            </a:br>
            <a:endParaRPr lang="es-CO" sz="2000" dirty="0"/>
          </a:p>
        </p:txBody>
      </p:sp>
      <p:sp>
        <p:nvSpPr>
          <p:cNvPr id="3" name="Marcador de contenido 2">
            <a:extLst>
              <a:ext uri="{FF2B5EF4-FFF2-40B4-BE49-F238E27FC236}">
                <a16:creationId xmlns:a16="http://schemas.microsoft.com/office/drawing/2014/main" id="{0357F9BF-DB52-464D-AE67-C652E501484E}"/>
              </a:ext>
            </a:extLst>
          </p:cNvPr>
          <p:cNvSpPr>
            <a:spLocks noGrp="1"/>
          </p:cNvSpPr>
          <p:nvPr>
            <p:ph idx="1"/>
          </p:nvPr>
        </p:nvSpPr>
        <p:spPr>
          <a:xfrm>
            <a:off x="603308" y="3268531"/>
            <a:ext cx="10515600" cy="4351338"/>
          </a:xfrm>
        </p:spPr>
        <p:txBody>
          <a:bodyPr>
            <a:normAutofit/>
          </a:bodyPr>
          <a:lstStyle/>
          <a:p>
            <a:pPr marL="0" indent="0" algn="just">
              <a:buNone/>
            </a:pPr>
            <a:endParaRPr lang="es-CO" sz="2400" b="1" dirty="0">
              <a:solidFill>
                <a:srgbClr val="333333"/>
              </a:solidFill>
              <a:effectLst/>
              <a:latin typeface="Arial" panose="020B0604020202020204" pitchFamily="34" charset="0"/>
              <a:ea typeface="Times New Roman" panose="02020603050405020304" pitchFamily="18" charset="0"/>
            </a:endParaRPr>
          </a:p>
          <a:p>
            <a:pPr marL="0" indent="0" algn="just">
              <a:buNone/>
            </a:pPr>
            <a:r>
              <a:rPr lang="es-CO" sz="2400" b="1" dirty="0">
                <a:solidFill>
                  <a:srgbClr val="333333"/>
                </a:solidFill>
                <a:effectLst/>
                <a:latin typeface="Arial" panose="020B0604020202020204" pitchFamily="34" charset="0"/>
                <a:ea typeface="Times New Roman" panose="02020603050405020304" pitchFamily="18" charset="0"/>
              </a:rPr>
              <a:t>Artículo 6</a:t>
            </a:r>
            <a:r>
              <a:rPr lang="es-CO" sz="2400" dirty="0">
                <a:latin typeface="Times New Roman" panose="02020603050405020304" pitchFamily="18" charset="0"/>
                <a:ea typeface="Times New Roman" panose="02020603050405020304" pitchFamily="18" charset="0"/>
              </a:rPr>
              <a:t>.- </a:t>
            </a:r>
            <a:r>
              <a:rPr lang="es-CO" sz="2400" b="1" dirty="0">
                <a:solidFill>
                  <a:srgbClr val="333333"/>
                </a:solidFill>
                <a:effectLst/>
                <a:latin typeface="Arial" panose="020B0604020202020204" pitchFamily="34" charset="0"/>
                <a:ea typeface="Times New Roman" panose="02020603050405020304" pitchFamily="18" charset="0"/>
              </a:rPr>
              <a:t>Asistencia y protección a las víctimas de la trata de personas</a:t>
            </a:r>
            <a:endParaRPr lang="es-CO" sz="2400" dirty="0">
              <a:effectLst/>
              <a:latin typeface="Times New Roman" panose="02020603050405020304" pitchFamily="18" charset="0"/>
              <a:ea typeface="Times New Roman" panose="02020603050405020304" pitchFamily="18" charset="0"/>
            </a:endParaRPr>
          </a:p>
          <a:p>
            <a:pPr marL="0" indent="0" algn="just">
              <a:buNone/>
            </a:pPr>
            <a:r>
              <a:rPr lang="es-CO" sz="2400" dirty="0">
                <a:solidFill>
                  <a:srgbClr val="333333"/>
                </a:solidFill>
                <a:effectLst/>
                <a:latin typeface="Arial" panose="020B0604020202020204" pitchFamily="34" charset="0"/>
                <a:ea typeface="Calibri" panose="020F0502020204030204" pitchFamily="34" charset="0"/>
              </a:rPr>
              <a:t>6. Cada Estado Parte velará por que su ordenamiento jurídico interno prevea medidas que brinden a las víctimas de la trata de personas la posibilidad de </a:t>
            </a:r>
            <a:r>
              <a:rPr lang="es-CO" sz="2400" dirty="0">
                <a:solidFill>
                  <a:srgbClr val="333333"/>
                </a:solidFill>
                <a:effectLst/>
                <a:latin typeface="Arial" panose="020B0604020202020204" pitchFamily="34" charset="0"/>
                <a:ea typeface="Times New Roman" panose="02020603050405020304" pitchFamily="18" charset="0"/>
              </a:rPr>
              <a:t>obtener indemnización por los daños sufridos.</a:t>
            </a:r>
            <a:endParaRPr lang="es-CO" sz="2400" dirty="0">
              <a:effectLst/>
              <a:latin typeface="Times New Roman" panose="02020603050405020304" pitchFamily="18" charset="0"/>
              <a:ea typeface="Times New Roman" panose="02020603050405020304" pitchFamily="18" charset="0"/>
            </a:endParaRPr>
          </a:p>
          <a:p>
            <a:pPr marL="0" indent="0" algn="just">
              <a:buNone/>
            </a:pPr>
            <a:r>
              <a:rPr lang="es-CO" sz="2400" dirty="0">
                <a:solidFill>
                  <a:srgbClr val="333333"/>
                </a:solidFill>
                <a:effectLst/>
                <a:latin typeface="Arial" panose="020B0604020202020204" pitchFamily="34" charset="0"/>
                <a:ea typeface="Calibri" panose="020F0502020204030204" pitchFamily="34" charset="0"/>
              </a:rPr>
              <a:t> </a:t>
            </a:r>
            <a:endParaRPr lang="es-CO" sz="2400" dirty="0"/>
          </a:p>
        </p:txBody>
      </p:sp>
    </p:spTree>
    <p:extLst>
      <p:ext uri="{BB962C8B-B14F-4D97-AF65-F5344CB8AC3E}">
        <p14:creationId xmlns:p14="http://schemas.microsoft.com/office/powerpoint/2010/main" val="3733778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E25A50-966F-4651-AFFC-C63B6B433BDC}"/>
              </a:ext>
            </a:extLst>
          </p:cNvPr>
          <p:cNvSpPr>
            <a:spLocks noGrp="1"/>
          </p:cNvSpPr>
          <p:nvPr>
            <p:ph type="title"/>
          </p:nvPr>
        </p:nvSpPr>
        <p:spPr>
          <a:xfrm>
            <a:off x="838200" y="1919956"/>
            <a:ext cx="10515600" cy="1325563"/>
          </a:xfrm>
        </p:spPr>
        <p:txBody>
          <a:bodyPr>
            <a:noAutofit/>
          </a:bodyPr>
          <a:lstStyle/>
          <a:p>
            <a:pPr algn="ctr"/>
            <a:r>
              <a:rPr lang="es-CO"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LEY 985 DE 2005</a:t>
            </a:r>
            <a:br>
              <a:rPr lang="es-CO" sz="2400" dirty="0">
                <a:effectLst/>
                <a:latin typeface="Arial" panose="020B0604020202020204" pitchFamily="34" charset="0"/>
                <a:ea typeface="Times New Roman" panose="02020603050405020304" pitchFamily="18" charset="0"/>
                <a:cs typeface="Arial" panose="020B0604020202020204" pitchFamily="34" charset="0"/>
              </a:rPr>
            </a:br>
            <a:r>
              <a:rPr lang="es-CO"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por medio de la cual se adoptan medidas contra la trata de personas y normas para la atención y protección de las víctimas de la misma.</a:t>
            </a:r>
            <a:br>
              <a:rPr lang="es-CO" sz="2400" dirty="0">
                <a:effectLst/>
                <a:latin typeface="Arial" panose="020B0604020202020204" pitchFamily="34" charset="0"/>
                <a:ea typeface="Times New Roman" panose="02020603050405020304" pitchFamily="18" charset="0"/>
                <a:cs typeface="Arial" panose="020B0604020202020204" pitchFamily="34" charset="0"/>
              </a:rPr>
            </a:br>
            <a:endParaRPr lang="es-CO" sz="24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369B299-607E-4EEB-BFE3-62CC52078FB2}"/>
              </a:ext>
            </a:extLst>
          </p:cNvPr>
          <p:cNvSpPr>
            <a:spLocks noGrp="1"/>
          </p:cNvSpPr>
          <p:nvPr>
            <p:ph idx="1"/>
          </p:nvPr>
        </p:nvSpPr>
        <p:spPr>
          <a:xfrm>
            <a:off x="754310" y="3612481"/>
            <a:ext cx="10515600" cy="4351338"/>
          </a:xfrm>
        </p:spPr>
        <p:txBody>
          <a:bodyPr/>
          <a:lstStyle/>
          <a:p>
            <a:r>
              <a:rPr lang="es-MX" sz="2400" dirty="0">
                <a:latin typeface="Arial" panose="020B0604020202020204" pitchFamily="34" charset="0"/>
                <a:cs typeface="Arial" panose="020B0604020202020204" pitchFamily="34" charset="0"/>
              </a:rPr>
              <a:t>No reglamenta expresamente lo concerniente a la reparación de las víctimas de este delito</a:t>
            </a:r>
          </a:p>
          <a:p>
            <a:pPr marL="0" indent="0">
              <a:buNone/>
            </a:pPr>
            <a:endParaRPr lang="es-CO" dirty="0"/>
          </a:p>
        </p:txBody>
      </p:sp>
    </p:spTree>
    <p:extLst>
      <p:ext uri="{BB962C8B-B14F-4D97-AF65-F5344CB8AC3E}">
        <p14:creationId xmlns:p14="http://schemas.microsoft.com/office/powerpoint/2010/main" val="226972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F1A2F-0C1E-4704-87E0-D1ECFEAC7F07}"/>
              </a:ext>
            </a:extLst>
          </p:cNvPr>
          <p:cNvSpPr>
            <a:spLocks noGrp="1"/>
          </p:cNvSpPr>
          <p:nvPr>
            <p:ph type="title"/>
          </p:nvPr>
        </p:nvSpPr>
        <p:spPr>
          <a:xfrm>
            <a:off x="695587" y="1917088"/>
            <a:ext cx="10515600" cy="1325563"/>
          </a:xfrm>
        </p:spPr>
        <p:txBody>
          <a:bodyPr>
            <a:noAutofit/>
          </a:bodyPr>
          <a:lstStyle/>
          <a:p>
            <a:pPr algn="ctr"/>
            <a:r>
              <a:rPr lang="es-CO"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DECRETO 1069 DE 2014</a:t>
            </a:r>
            <a:br>
              <a:rPr lang="es-CO" sz="2400" dirty="0">
                <a:effectLst/>
                <a:latin typeface="Arial" panose="020B0604020202020204" pitchFamily="34" charset="0"/>
                <a:ea typeface="Times New Roman" panose="02020603050405020304" pitchFamily="18" charset="0"/>
                <a:cs typeface="Arial" panose="020B0604020202020204" pitchFamily="34" charset="0"/>
              </a:rPr>
            </a:br>
            <a:r>
              <a:rPr lang="es-CO" sz="2400" b="1"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Por el cual se reglamenta parcialmente la </a:t>
            </a:r>
            <a:r>
              <a:rPr lang="es-CO" sz="2400" b="1" i="1" dirty="0">
                <a:effectLst/>
                <a:latin typeface="Arial" panose="020B0604020202020204" pitchFamily="34" charset="0"/>
                <a:ea typeface="Times New Roman" panose="02020603050405020304" pitchFamily="18" charset="0"/>
                <a:cs typeface="Arial" panose="020B0604020202020204" pitchFamily="34" charset="0"/>
              </a:rPr>
              <a:t>Ley </a:t>
            </a:r>
            <a:r>
              <a:rPr lang="es-CO" sz="2400" i="1" strike="noStrike" dirty="0">
                <a:effectLst/>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985</a:t>
            </a:r>
            <a:r>
              <a:rPr lang="es-CO" sz="2400" b="1" i="1" dirty="0">
                <a:effectLst/>
                <a:latin typeface="Arial" panose="020B0604020202020204" pitchFamily="34" charset="0"/>
                <a:ea typeface="Times New Roman" panose="02020603050405020304" pitchFamily="18" charset="0"/>
                <a:cs typeface="Arial" panose="020B0604020202020204" pitchFamily="34" charset="0"/>
              </a:rPr>
              <a:t> de </a:t>
            </a:r>
            <a:r>
              <a:rPr lang="es-CO" sz="2400" b="1"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2005</a:t>
            </a:r>
            <a:br>
              <a:rPr lang="es-CO" sz="2400" dirty="0">
                <a:effectLst/>
                <a:latin typeface="Arial" panose="020B0604020202020204" pitchFamily="34" charset="0"/>
                <a:ea typeface="Times New Roman" panose="02020603050405020304" pitchFamily="18" charset="0"/>
                <a:cs typeface="Arial" panose="020B0604020202020204" pitchFamily="34" charset="0"/>
              </a:rPr>
            </a:br>
            <a:endParaRPr lang="es-CO" sz="24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F41D4FA-3F5C-46F3-888F-267C8F31B675}"/>
              </a:ext>
            </a:extLst>
          </p:cNvPr>
          <p:cNvSpPr>
            <a:spLocks noGrp="1"/>
          </p:cNvSpPr>
          <p:nvPr>
            <p:ph idx="1"/>
          </p:nvPr>
        </p:nvSpPr>
        <p:spPr>
          <a:xfrm>
            <a:off x="536197" y="3520202"/>
            <a:ext cx="10515600" cy="4351338"/>
          </a:xfrm>
        </p:spPr>
        <p:txBody>
          <a:bodyPr>
            <a:normAutofit/>
          </a:bodyPr>
          <a:lstStyle/>
          <a:p>
            <a:pPr marL="0" indent="0" algn="just">
              <a:buNone/>
            </a:pPr>
            <a:r>
              <a:rPr lang="es-CO"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Art. 3º PARÁGRAFO 1°.</a:t>
            </a:r>
            <a:r>
              <a:rPr lang="es-CO" sz="24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Cuando la víctima, </a:t>
            </a:r>
            <a:r>
              <a:rPr lang="es-CO" sz="2400" b="1" u="sng"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por su condición de discapacidad mental o cognitiva </a:t>
            </a:r>
            <a:r>
              <a:rPr lang="es-CO" sz="24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o afectación de su salud mental, como consecuencia del delito de la trata de personas no tenga disposición plena de su voluntad para tomar decisiones autónomas, las mismas serán adoptadas por sus familiares, representante legal, judicial o quien haga sus veces, salvo cuando cualquiera de ellos sea el presunto victimario; cuando la víctima o cualquiera de las personas antes mencionadas no puedan decidir por ellas, lo hará la autoridad competente.</a:t>
            </a:r>
            <a:endParaRPr lang="es-CO" sz="2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es-CO" sz="2400" dirty="0">
              <a:effectLst/>
              <a:latin typeface="Arial" panose="020B0604020202020204" pitchFamily="34" charset="0"/>
              <a:ea typeface="Times New Roman" panose="02020603050405020304" pitchFamily="18" charset="0"/>
              <a:cs typeface="Arial" panose="020B0604020202020204" pitchFamily="34" charset="0"/>
            </a:endParaRPr>
          </a:p>
          <a:p>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6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BB8B82-22F7-4F76-97ED-6D5EEE42454C}"/>
              </a:ext>
            </a:extLst>
          </p:cNvPr>
          <p:cNvSpPr>
            <a:spLocks noGrp="1"/>
          </p:cNvSpPr>
          <p:nvPr>
            <p:ph type="title"/>
          </p:nvPr>
        </p:nvSpPr>
        <p:spPr>
          <a:xfrm>
            <a:off x="838200" y="2103437"/>
            <a:ext cx="10515600" cy="1325563"/>
          </a:xfrm>
        </p:spPr>
        <p:txBody>
          <a:bodyPr/>
          <a:lstStyle/>
          <a:p>
            <a:pPr algn="ctr"/>
            <a:r>
              <a:rPr lang="es-MX" b="1" dirty="0">
                <a:latin typeface="Arial" panose="020B0604020202020204" pitchFamily="34" charset="0"/>
                <a:cs typeface="Arial" panose="020B0604020202020204" pitchFamily="34" charset="0"/>
              </a:rPr>
              <a:t>CORRESPONSABILIDAD DE LAS ENTIDADES ESTATALES </a:t>
            </a:r>
            <a:endParaRPr lang="es-CO"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0D2692B-F393-44BE-B3EF-456D27205963}"/>
              </a:ext>
            </a:extLst>
          </p:cNvPr>
          <p:cNvSpPr>
            <a:spLocks noGrp="1"/>
          </p:cNvSpPr>
          <p:nvPr>
            <p:ph idx="1"/>
          </p:nvPr>
        </p:nvSpPr>
        <p:spPr>
          <a:xfrm>
            <a:off x="645253" y="4208098"/>
            <a:ext cx="10515600" cy="4351338"/>
          </a:xfrm>
        </p:spPr>
        <p:txBody>
          <a:bodyPr>
            <a:normAutofit/>
          </a:bodyPr>
          <a:lstStyle/>
          <a:p>
            <a:pPr marL="0" indent="0" algn="just">
              <a:buNone/>
            </a:pPr>
            <a:r>
              <a:rPr lang="es-CO" sz="2400" dirty="0">
                <a:solidFill>
                  <a:srgbClr val="333333"/>
                </a:solidFill>
                <a:effectLst/>
                <a:latin typeface="Work Sans" pitchFamily="2" charset="0"/>
                <a:ea typeface="Times New Roman" panose="02020603050405020304" pitchFamily="18" charset="0"/>
              </a:rPr>
              <a:t>Decreto 1069 de 2014</a:t>
            </a:r>
          </a:p>
          <a:p>
            <a:pPr marL="0" indent="0" algn="just">
              <a:buNone/>
            </a:pPr>
            <a:r>
              <a:rPr lang="es-CO" sz="2400" dirty="0">
                <a:solidFill>
                  <a:srgbClr val="333333"/>
                </a:solidFill>
                <a:latin typeface="Work Sans" pitchFamily="2" charset="0"/>
                <a:ea typeface="Times New Roman" panose="02020603050405020304" pitchFamily="18" charset="0"/>
              </a:rPr>
              <a:t>“</a:t>
            </a:r>
            <a:r>
              <a:rPr lang="es-CO" sz="2400" dirty="0">
                <a:solidFill>
                  <a:srgbClr val="333333"/>
                </a:solidFill>
                <a:effectLst/>
                <a:latin typeface="Work Sans" pitchFamily="2" charset="0"/>
                <a:ea typeface="Times New Roman" panose="02020603050405020304" pitchFamily="18" charset="0"/>
              </a:rPr>
              <a:t>9. </a:t>
            </a:r>
            <a:r>
              <a:rPr lang="es-CO" sz="2400" b="1" dirty="0">
                <a:solidFill>
                  <a:srgbClr val="333333"/>
                </a:solidFill>
                <a:effectLst/>
                <a:latin typeface="Work Sans" pitchFamily="2" charset="0"/>
                <a:ea typeface="Times New Roman" panose="02020603050405020304" pitchFamily="18" charset="0"/>
              </a:rPr>
              <a:t>Corresponsabilidad</a:t>
            </a:r>
            <a:r>
              <a:rPr lang="es-CO" sz="2400" dirty="0">
                <a:solidFill>
                  <a:srgbClr val="333333"/>
                </a:solidFill>
                <a:effectLst/>
                <a:latin typeface="Work Sans" pitchFamily="2" charset="0"/>
                <a:ea typeface="Times New Roman" panose="02020603050405020304" pitchFamily="18" charset="0"/>
              </a:rPr>
              <a:t>. Todas las entidades estatales tanto del nivel nacional como territorial tienen la responsabilidad de asistir integralmente a las víctimas de la trata de personas conforme a sus competencias y responsabilidades.”</a:t>
            </a:r>
            <a:endParaRPr lang="es-CO" sz="2400" dirty="0">
              <a:effectLst/>
              <a:latin typeface="Times New Roman" panose="02020603050405020304" pitchFamily="18" charset="0"/>
              <a:ea typeface="Times New Roman" panose="02020603050405020304" pitchFamily="18" charset="0"/>
            </a:endParaRPr>
          </a:p>
          <a:p>
            <a:endParaRPr lang="es-CO" sz="2400" dirty="0"/>
          </a:p>
        </p:txBody>
      </p:sp>
    </p:spTree>
    <p:extLst>
      <p:ext uri="{BB962C8B-B14F-4D97-AF65-F5344CB8AC3E}">
        <p14:creationId xmlns:p14="http://schemas.microsoft.com/office/powerpoint/2010/main" val="1543329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AA5FB-F3D5-4C74-A62F-6CDE5FDA78CC}"/>
              </a:ext>
            </a:extLst>
          </p:cNvPr>
          <p:cNvSpPr>
            <a:spLocks noGrp="1"/>
          </p:cNvSpPr>
          <p:nvPr>
            <p:ph idx="1"/>
          </p:nvPr>
        </p:nvSpPr>
        <p:spPr>
          <a:xfrm>
            <a:off x="838200" y="3058807"/>
            <a:ext cx="10515600" cy="4351338"/>
          </a:xfrm>
        </p:spPr>
        <p:txBody>
          <a:bodyPr>
            <a:normAutofit/>
          </a:bodyPr>
          <a:lstStyle/>
          <a:p>
            <a:pPr marL="0" indent="0" algn="ctr">
              <a:buNone/>
            </a:pPr>
            <a:r>
              <a:rPr lang="es-ES_tradnl" b="1" dirty="0">
                <a:solidFill>
                  <a:srgbClr val="2D2D2D"/>
                </a:solidFill>
                <a:latin typeface="Arial" panose="020B0604020202020204" pitchFamily="34" charset="0"/>
                <a:ea typeface="Calibri" panose="020F0502020204030204" pitchFamily="34" charset="0"/>
                <a:cs typeface="Arial" panose="020B0604020202020204" pitchFamily="34" charset="0"/>
              </a:rPr>
              <a:t>E</a:t>
            </a:r>
            <a:r>
              <a:rPr lang="es-ES_tradnl" b="1" dirty="0">
                <a:solidFill>
                  <a:srgbClr val="2D2D2D"/>
                </a:solidFill>
                <a:effectLst/>
                <a:latin typeface="Arial" panose="020B0604020202020204" pitchFamily="34" charset="0"/>
                <a:ea typeface="Calibri" panose="020F0502020204030204" pitchFamily="34" charset="0"/>
                <a:cs typeface="Arial" panose="020B0604020202020204" pitchFamily="34" charset="0"/>
              </a:rPr>
              <a:t>STÁNDARES O LINEAMIENTOS EN MATERIA DE REPARACIÓN DE LAS VÍCTIMAS DEL DELITO DE TRATA DE PERSONAS</a:t>
            </a:r>
          </a:p>
          <a:p>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2174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21276-1601-44B9-B8B0-144380D88F50}"/>
              </a:ext>
            </a:extLst>
          </p:cNvPr>
          <p:cNvSpPr>
            <a:spLocks noGrp="1"/>
          </p:cNvSpPr>
          <p:nvPr>
            <p:ph type="title"/>
          </p:nvPr>
        </p:nvSpPr>
        <p:spPr>
          <a:xfrm>
            <a:off x="838200" y="1917088"/>
            <a:ext cx="10515600" cy="1325563"/>
          </a:xfrm>
        </p:spPr>
        <p:txBody>
          <a:bodyPr/>
          <a:lstStyle/>
          <a:p>
            <a:r>
              <a:rPr lang="es-MX" b="1" dirty="0">
                <a:latin typeface="Arial" panose="020B0604020202020204" pitchFamily="34" charset="0"/>
                <a:cs typeface="Arial" panose="020B0604020202020204" pitchFamily="34" charset="0"/>
              </a:rPr>
              <a:t>¿Qué es ser víctima?</a:t>
            </a:r>
            <a:endParaRPr lang="es-CO"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32523C32-5CEC-4A14-AC8C-B5FE55921D60}"/>
              </a:ext>
            </a:extLst>
          </p:cNvPr>
          <p:cNvSpPr>
            <a:spLocks noGrp="1"/>
          </p:cNvSpPr>
          <p:nvPr>
            <p:ph idx="1"/>
          </p:nvPr>
        </p:nvSpPr>
        <p:spPr>
          <a:xfrm>
            <a:off x="703976" y="3713148"/>
            <a:ext cx="10515600" cy="4351338"/>
          </a:xfrm>
        </p:spPr>
        <p:txBody>
          <a:bodyPr>
            <a:normAutofit/>
          </a:bodyPr>
          <a:lstStyle/>
          <a:p>
            <a:pPr marL="0" indent="0">
              <a:buNone/>
            </a:pPr>
            <a:r>
              <a:rPr lang="es-CO" sz="2400" dirty="0">
                <a:effectLst/>
                <a:latin typeface="Calibri" panose="020F0502020204030204" pitchFamily="34" charset="0"/>
                <a:ea typeface="Calibri" panose="020F0502020204030204" pitchFamily="34" charset="0"/>
                <a:cs typeface="Times New Roman" panose="02020603050405020304" pitchFamily="18" charset="0"/>
              </a:rPr>
              <a:t>“es aquella persona que ha sufrido un daño real, no necesariamente patrimonial, concreto y específico con la comisión de la conducta punible y la vulneración del bien protegido, que lo legítima para buscar la verdad, la justicia y la reparación al interior del proceso penal, sin importar si de igual manera procura la obtención del reparo patrimonial por dicho daño.” (Corte Suprema de Justicia, Sala de Casación Penal, Rad. 26255, 2007)</a:t>
            </a:r>
            <a:endParaRPr lang="es-CO" sz="2400" dirty="0"/>
          </a:p>
        </p:txBody>
      </p:sp>
    </p:spTree>
    <p:extLst>
      <p:ext uri="{BB962C8B-B14F-4D97-AF65-F5344CB8AC3E}">
        <p14:creationId xmlns:p14="http://schemas.microsoft.com/office/powerpoint/2010/main" val="30846314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1605</Words>
  <Application>Microsoft Office PowerPoint</Application>
  <PresentationFormat>Panorámica</PresentationFormat>
  <Paragraphs>60</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Calibri</vt:lpstr>
      <vt:lpstr>Calibri Light</vt:lpstr>
      <vt:lpstr>Montserrat</vt:lpstr>
      <vt:lpstr>Times New Roman</vt:lpstr>
      <vt:lpstr>Wingdings</vt:lpstr>
      <vt:lpstr>Work Sans</vt:lpstr>
      <vt:lpstr>Tema de Office</vt:lpstr>
      <vt:lpstr>REPARACIÓN A LAS VÍCTIMAS DEL DELITO DE TRATA DE PERSONAS</vt:lpstr>
      <vt:lpstr>Presentación de PowerPoint</vt:lpstr>
      <vt:lpstr>CONVENCION DE LAS NACIONES UNIDAS CONTRA LA DELINCUENCIA ORGANIZADA TRANSNACIONAL </vt:lpstr>
      <vt:lpstr>PROTOCOLO PARA PREVENIR, REPRIMIR Y SANCIONAR LA TRATA DE PERSONAS, ESPECIALMENTE MUJERES Y NIÑOS, QUE COMPLEMENTA LA CONVENCION DE LAS NACIONES UNIDAS CONTRA LA DELINCUENCIA ORGANIZADA TRANSNACIONAL </vt:lpstr>
      <vt:lpstr>LEY 985 DE 2005 por medio de la cual se adoptan medidas contra la trata de personas y normas para la atención y protección de las víctimas de la misma. </vt:lpstr>
      <vt:lpstr>DECRETO 1069 DE 2014 Por el cual se reglamenta parcialmente la Ley 985 de 2005 </vt:lpstr>
      <vt:lpstr>CORRESPONSABILIDAD DE LAS ENTIDADES ESTATALES </vt:lpstr>
      <vt:lpstr>Presentación de PowerPoint</vt:lpstr>
      <vt:lpstr>¿Qué es ser víctima?</vt:lpstr>
      <vt:lpstr>Presentación de PowerPoint</vt:lpstr>
      <vt:lpstr>Presentación de PowerPoint</vt:lpstr>
      <vt:lpstr>Derechos de las víctimas en la reparación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Marcela Ramirez Carrillo</dc:creator>
  <cp:lastModifiedBy>Csj</cp:lastModifiedBy>
  <cp:revision>15</cp:revision>
  <dcterms:created xsi:type="dcterms:W3CDTF">2023-02-03T15:44:32Z</dcterms:created>
  <dcterms:modified xsi:type="dcterms:W3CDTF">2024-09-05T16:41:38Z</dcterms:modified>
</cp:coreProperties>
</file>